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3" r:id="rId1"/>
  </p:sldMasterIdLst>
  <p:notesMasterIdLst>
    <p:notesMasterId r:id="rId31"/>
  </p:notesMasterIdLst>
  <p:handoutMasterIdLst>
    <p:handoutMasterId r:id="rId32"/>
  </p:handoutMasterIdLst>
  <p:sldIdLst>
    <p:sldId id="1254" r:id="rId2"/>
    <p:sldId id="1255" r:id="rId3"/>
    <p:sldId id="1478" r:id="rId4"/>
    <p:sldId id="1597" r:id="rId5"/>
    <p:sldId id="1591" r:id="rId6"/>
    <p:sldId id="1657" r:id="rId7"/>
    <p:sldId id="1661" r:id="rId8"/>
    <p:sldId id="1664" r:id="rId9"/>
    <p:sldId id="1658" r:id="rId10"/>
    <p:sldId id="1665" r:id="rId11"/>
    <p:sldId id="1689" r:id="rId12"/>
    <p:sldId id="1668" r:id="rId13"/>
    <p:sldId id="1692" r:id="rId14"/>
    <p:sldId id="1659" r:id="rId15"/>
    <p:sldId id="1700" r:id="rId16"/>
    <p:sldId id="1673" r:id="rId17"/>
    <p:sldId id="1660" r:id="rId18"/>
    <p:sldId id="532" r:id="rId19"/>
    <p:sldId id="1683" r:id="rId20"/>
    <p:sldId id="1696" r:id="rId21"/>
    <p:sldId id="1684" r:id="rId22"/>
    <p:sldId id="1677" r:id="rId23"/>
    <p:sldId id="515" r:id="rId24"/>
    <p:sldId id="516" r:id="rId25"/>
    <p:sldId id="517" r:id="rId26"/>
    <p:sldId id="528" r:id="rId27"/>
    <p:sldId id="538" r:id="rId28"/>
    <p:sldId id="1670" r:id="rId29"/>
    <p:sldId id="1701" r:id="rId30"/>
  </p:sldIdLst>
  <p:sldSz cx="10668000" cy="7505700"/>
  <p:notesSz cx="6797675" cy="9926638"/>
  <p:defaultTextStyle>
    <a:defPPr>
      <a:defRPr lang="en-GB"/>
    </a:defPPr>
    <a:lvl1pPr algn="l" rtl="0" eaLnBrk="0" fontAlgn="base" hangingPunct="0">
      <a:spcBef>
        <a:spcPct val="20000"/>
      </a:spcBef>
      <a:spcAft>
        <a:spcPct val="0"/>
      </a:spcAft>
      <a:buClr>
        <a:srgbClr val="0000CC"/>
      </a:buClr>
      <a:buFont typeface="Wingdings" pitchFamily="2" charset="2"/>
      <a:buChar char="§"/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1pPr>
    <a:lvl2pPr marL="455613" indent="1588" algn="l" rtl="0" eaLnBrk="0" fontAlgn="base" hangingPunct="0">
      <a:spcBef>
        <a:spcPct val="20000"/>
      </a:spcBef>
      <a:spcAft>
        <a:spcPct val="0"/>
      </a:spcAft>
      <a:buClr>
        <a:srgbClr val="0000CC"/>
      </a:buClr>
      <a:buFont typeface="Wingdings" pitchFamily="2" charset="2"/>
      <a:buChar char="§"/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2pPr>
    <a:lvl3pPr marL="912813" indent="1588" algn="l" rtl="0" eaLnBrk="0" fontAlgn="base" hangingPunct="0">
      <a:spcBef>
        <a:spcPct val="20000"/>
      </a:spcBef>
      <a:spcAft>
        <a:spcPct val="0"/>
      </a:spcAft>
      <a:buClr>
        <a:srgbClr val="0000CC"/>
      </a:buClr>
      <a:buFont typeface="Wingdings" pitchFamily="2" charset="2"/>
      <a:buChar char="§"/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3pPr>
    <a:lvl4pPr marL="1370013" indent="1588" algn="l" rtl="0" eaLnBrk="0" fontAlgn="base" hangingPunct="0">
      <a:spcBef>
        <a:spcPct val="20000"/>
      </a:spcBef>
      <a:spcAft>
        <a:spcPct val="0"/>
      </a:spcAft>
      <a:buClr>
        <a:srgbClr val="0000CC"/>
      </a:buClr>
      <a:buFont typeface="Wingdings" pitchFamily="2" charset="2"/>
      <a:buChar char="§"/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4pPr>
    <a:lvl5pPr marL="1827213" indent="1588" algn="l" rtl="0" eaLnBrk="0" fontAlgn="base" hangingPunct="0">
      <a:spcBef>
        <a:spcPct val="20000"/>
      </a:spcBef>
      <a:spcAft>
        <a:spcPct val="0"/>
      </a:spcAft>
      <a:buClr>
        <a:srgbClr val="0000CC"/>
      </a:buClr>
      <a:buFont typeface="Wingdings" pitchFamily="2" charset="2"/>
      <a:buChar char="§"/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00099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9" userDrawn="1">
          <p15:clr>
            <a:srgbClr val="A4A3A4"/>
          </p15:clr>
        </p15:guide>
        <p15:guide id="2" pos="33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40" userDrawn="1">
          <p15:clr>
            <a:srgbClr val="A4A3A4"/>
          </p15:clr>
        </p15:guide>
        <p15:guide id="2" pos="19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E7B29"/>
    <a:srgbClr val="003399"/>
    <a:srgbClr val="990099"/>
    <a:srgbClr val="FF0066"/>
    <a:srgbClr val="FF33CC"/>
    <a:srgbClr val="0000FF"/>
    <a:srgbClr val="FF3300"/>
    <a:srgbClr val="AE0271"/>
    <a:srgbClr val="FF6600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36" autoAdjust="0"/>
    <p:restoredTop sz="94441" autoAdjust="0"/>
  </p:normalViewPr>
  <p:slideViewPr>
    <p:cSldViewPr showGuides="1">
      <p:cViewPr varScale="1">
        <p:scale>
          <a:sx n="67" d="100"/>
          <a:sy n="67" d="100"/>
        </p:scale>
        <p:origin x="232" y="48"/>
      </p:cViewPr>
      <p:guideLst>
        <p:guide orient="horz" pos="2069"/>
        <p:guide pos="3360"/>
      </p:guideLst>
    </p:cSldViewPr>
  </p:slideViewPr>
  <p:outlineViewPr>
    <p:cViewPr>
      <p:scale>
        <a:sx n="25" d="100"/>
        <a:sy n="25" d="100"/>
      </p:scale>
      <p:origin x="0" y="-91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2508" y="120"/>
      </p:cViewPr>
      <p:guideLst>
        <p:guide orient="horz" pos="2640"/>
        <p:guide pos="191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302" cy="4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213" tIns="42105" rIns="84213" bIns="42105" numCol="1" anchor="t" anchorCtr="0" compatLnSpc="1">
            <a:prstTxWarp prst="textNoShape">
              <a:avLst/>
            </a:prstTxWarp>
          </a:bodyPr>
          <a:lstStyle>
            <a:lvl1pPr defTabSz="842082"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6616" y="0"/>
            <a:ext cx="2945863" cy="49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213" tIns="42105" rIns="84213" bIns="42105" numCol="1" anchor="t" anchorCtr="0" compatLnSpc="1">
            <a:prstTxWarp prst="textNoShape">
              <a:avLst/>
            </a:prstTxWarp>
          </a:bodyPr>
          <a:lstStyle>
            <a:lvl1pPr algn="r" defTabSz="842082"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293"/>
            <a:ext cx="2941302" cy="4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213" tIns="42105" rIns="84213" bIns="42105" numCol="1" anchor="b" anchorCtr="0" compatLnSpc="1">
            <a:prstTxWarp prst="textNoShape">
              <a:avLst/>
            </a:prstTxWarp>
          </a:bodyPr>
          <a:lstStyle>
            <a:lvl1pPr defTabSz="842082"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6616" y="9409293"/>
            <a:ext cx="2945863" cy="494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213" tIns="42105" rIns="84213" bIns="42105" numCol="1" anchor="b" anchorCtr="0" compatLnSpc="1">
            <a:prstTxWarp prst="textNoShape">
              <a:avLst/>
            </a:prstTxWarp>
          </a:bodyPr>
          <a:lstStyle>
            <a:lvl1pPr algn="r" defTabSz="842082">
              <a:spcBef>
                <a:spcPct val="0"/>
              </a:spcBef>
              <a:buClrTx/>
              <a:buFontTx/>
              <a:buNone/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8F09766-7067-45DC-B5D5-53D9C24BDCD0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272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2583" cy="46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37006">
              <a:spcBef>
                <a:spcPct val="0"/>
              </a:spcBef>
              <a:buClr>
                <a:srgbClr val="000000"/>
              </a:buClr>
              <a:buSzPct val="45000"/>
              <a:buFont typeface="StarBats" pitchFamily="2" charset="2"/>
              <a:buNone/>
              <a:defRPr sz="1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9897" y="0"/>
            <a:ext cx="2958023" cy="46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37006">
              <a:spcBef>
                <a:spcPct val="0"/>
              </a:spcBef>
              <a:buClr>
                <a:srgbClr val="000000"/>
              </a:buClr>
              <a:buSzPct val="45000"/>
              <a:buFont typeface="StarBats" pitchFamily="2" charset="2"/>
              <a:buNone/>
              <a:defRPr sz="1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93750" y="771525"/>
            <a:ext cx="5275263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793" y="4717731"/>
            <a:ext cx="4990332" cy="4485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5468"/>
            <a:ext cx="2962583" cy="46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37006">
              <a:spcBef>
                <a:spcPct val="0"/>
              </a:spcBef>
              <a:buClr>
                <a:srgbClr val="000000"/>
              </a:buClr>
              <a:buSzPct val="45000"/>
              <a:buFont typeface="StarBats" pitchFamily="2" charset="2"/>
              <a:buNone/>
              <a:defRPr sz="1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9897" y="9435468"/>
            <a:ext cx="2958023" cy="46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937006">
              <a:spcBef>
                <a:spcPct val="0"/>
              </a:spcBef>
              <a:buClr>
                <a:srgbClr val="000000"/>
              </a:buClr>
              <a:buSzPct val="45000"/>
              <a:buFont typeface="StarBats" pitchFamily="2" charset="2"/>
              <a:buNone/>
              <a:defRPr sz="13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AD16F393-F4CF-4B19-A539-2AADFC821FB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174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561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1363" indent="-284163" algn="l" defTabSz="45561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1413" indent="-227013" algn="l" defTabSz="45561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598613" indent="-227013" algn="l" defTabSz="45561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5813" indent="-227013" algn="l" defTabSz="45561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963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56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41" algn="l" defTabSz="9143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75" y="982663"/>
            <a:ext cx="5022850" cy="3535362"/>
          </a:xfrm>
          <a:solidFill>
            <a:srgbClr val="FFFFFF"/>
          </a:solidFill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8603" y="4859470"/>
            <a:ext cx="48969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77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F393-F4CF-4B19-A539-2AADFC821FB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37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2E6AD-D763-48F7-BD0B-EAA23BC4AD5A}" type="slidenum">
              <a:rPr lang="fr-FR" altLang="fr-FR">
                <a:solidFill>
                  <a:srgbClr val="3333CC"/>
                </a:solidFill>
              </a:rPr>
              <a:pPr/>
              <a:t>11</a:t>
            </a:fld>
            <a:endParaRPr lang="fr-FR" altLang="fr-FR">
              <a:solidFill>
                <a:srgbClr val="3333CC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6925" y="782638"/>
            <a:ext cx="5484813" cy="386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8416" y="4890734"/>
            <a:ext cx="5662979" cy="46339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28860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F393-F4CF-4B19-A539-2AADFC821FB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617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2E6AD-D763-48F7-BD0B-EAA23BC4AD5A}" type="slidenum">
              <a:rPr lang="fr-FR" altLang="fr-FR">
                <a:solidFill>
                  <a:srgbClr val="3333CC"/>
                </a:solidFill>
              </a:rPr>
              <a:pPr/>
              <a:t>13</a:t>
            </a:fld>
            <a:endParaRPr lang="fr-FR" altLang="fr-FR">
              <a:solidFill>
                <a:srgbClr val="3333CC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96925" y="782638"/>
            <a:ext cx="5484813" cy="3860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8416" y="4890734"/>
            <a:ext cx="5662979" cy="463392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40469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058">
              <a:defRPr/>
            </a:pPr>
            <a:fld id="{AD16F393-F4CF-4B19-A539-2AADFC821FBA}" type="slidenum">
              <a:rPr lang="en-US">
                <a:solidFill>
                  <a:srgbClr val="3333CC"/>
                </a:solidFill>
              </a:rPr>
              <a:pPr defTabSz="905058">
                <a:defRPr/>
              </a:pPr>
              <a:t>14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926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F393-F4CF-4B19-A539-2AADFC821FB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7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F393-F4CF-4B19-A539-2AADFC821FB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4278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83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Bats" pitchFamily="2" charset="2"/>
              <a:buNone/>
              <a:tabLst/>
              <a:defRPr/>
            </a:pPr>
            <a:fld id="{AD16F393-F4CF-4B19-A539-2AADFC821FBA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3837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StarBats" pitchFamily="2" charset="2"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726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F393-F4CF-4B19-A539-2AADFC821FB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93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F393-F4CF-4B19-A539-2AADFC821FB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46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F393-F4CF-4B19-A539-2AADFC821FB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0961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7263" y="954088"/>
            <a:ext cx="4875212" cy="3432175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691" y="4719272"/>
            <a:ext cx="469229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152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3463" y="984250"/>
            <a:ext cx="5029200" cy="3538538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0138" y="4865688"/>
            <a:ext cx="4903787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7840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2E6AD-D763-48F7-BD0B-EAA23BC4AD5A}" type="slidenum">
              <a:rPr lang="fr-FR" altLang="fr-FR">
                <a:solidFill>
                  <a:srgbClr val="3333CC"/>
                </a:solidFill>
              </a:rPr>
              <a:pPr/>
              <a:t>22</a:t>
            </a:fld>
            <a:endParaRPr lang="fr-FR" altLang="fr-FR">
              <a:solidFill>
                <a:srgbClr val="3333CC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806450"/>
            <a:ext cx="5657850" cy="3981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0346" y="5042470"/>
            <a:ext cx="5918223" cy="47776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06419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2E6AD-D763-48F7-BD0B-EAA23BC4AD5A}" type="slidenum">
              <a:rPr lang="fr-FR" altLang="fr-FR">
                <a:solidFill>
                  <a:srgbClr val="3333CC"/>
                </a:solidFill>
              </a:rPr>
              <a:pPr/>
              <a:t>23</a:t>
            </a:fld>
            <a:endParaRPr lang="fr-FR" altLang="fr-FR">
              <a:solidFill>
                <a:srgbClr val="3333CC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806450"/>
            <a:ext cx="5657850" cy="3981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0346" y="5042470"/>
            <a:ext cx="5918223" cy="47776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0674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2E6AD-D763-48F7-BD0B-EAA23BC4AD5A}" type="slidenum">
              <a:rPr lang="fr-FR" altLang="fr-FR">
                <a:solidFill>
                  <a:srgbClr val="3333CC"/>
                </a:solidFill>
              </a:rPr>
              <a:pPr/>
              <a:t>24</a:t>
            </a:fld>
            <a:endParaRPr lang="fr-FR" altLang="fr-FR">
              <a:solidFill>
                <a:srgbClr val="3333CC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806450"/>
            <a:ext cx="5657850" cy="3981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0346" y="5042470"/>
            <a:ext cx="5918223" cy="47776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98552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2E6AD-D763-48F7-BD0B-EAA23BC4AD5A}" type="slidenum">
              <a:rPr lang="fr-FR" altLang="fr-FR">
                <a:solidFill>
                  <a:srgbClr val="3333CC"/>
                </a:solidFill>
              </a:rPr>
              <a:pPr/>
              <a:t>25</a:t>
            </a:fld>
            <a:endParaRPr lang="fr-FR" altLang="fr-FR">
              <a:solidFill>
                <a:srgbClr val="3333CC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806450"/>
            <a:ext cx="5657850" cy="3981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0346" y="5042470"/>
            <a:ext cx="5918223" cy="47776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538215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2E6AD-D763-48F7-BD0B-EAA23BC4AD5A}" type="slidenum">
              <a:rPr lang="fr-FR" altLang="fr-FR">
                <a:solidFill>
                  <a:srgbClr val="3333CC"/>
                </a:solidFill>
              </a:rPr>
              <a:pPr/>
              <a:t>26</a:t>
            </a:fld>
            <a:endParaRPr lang="fr-FR" altLang="fr-FR">
              <a:solidFill>
                <a:srgbClr val="3333CC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806450"/>
            <a:ext cx="5657850" cy="3981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0346" y="5042470"/>
            <a:ext cx="5918223" cy="47776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13448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52E6AD-D763-48F7-BD0B-EAA23BC4AD5A}" type="slidenum">
              <a:rPr lang="fr-FR" altLang="fr-FR">
                <a:solidFill>
                  <a:srgbClr val="3333CC"/>
                </a:solidFill>
              </a:rPr>
              <a:pPr/>
              <a:t>27</a:t>
            </a:fld>
            <a:endParaRPr lang="fr-FR" altLang="fr-FR">
              <a:solidFill>
                <a:srgbClr val="3333CC"/>
              </a:solidFill>
            </a:endParaRPr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69950" y="806450"/>
            <a:ext cx="5657850" cy="3981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40346" y="5042470"/>
            <a:ext cx="5918223" cy="477769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77008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F393-F4CF-4B19-A539-2AADFC821FB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7916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F393-F4CF-4B19-A539-2AADFC821F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676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7263" y="954088"/>
            <a:ext cx="4875212" cy="3432175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691" y="4719272"/>
            <a:ext cx="469229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3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75" y="982663"/>
            <a:ext cx="5022850" cy="3535362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98602" y="4859470"/>
            <a:ext cx="4896925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43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16F393-F4CF-4B19-A539-2AADFC821FB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04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058">
              <a:defRPr/>
            </a:pPr>
            <a:fld id="{AD16F393-F4CF-4B19-A539-2AADFC821FBA}" type="slidenum">
              <a:rPr lang="en-US">
                <a:solidFill>
                  <a:srgbClr val="3333CC"/>
                </a:solidFill>
              </a:rPr>
              <a:pPr defTabSz="905058">
                <a:defRPr/>
              </a:pPr>
              <a:t>6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7263" y="954088"/>
            <a:ext cx="4875212" cy="3432175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691" y="4719272"/>
            <a:ext cx="469229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33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7263" y="954088"/>
            <a:ext cx="4875212" cy="3432175"/>
          </a:xfrm>
          <a:solidFill>
            <a:srgbClr val="FFFFFF"/>
          </a:solidFill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52691" y="4719272"/>
            <a:ext cx="4692294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58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5058">
              <a:defRPr/>
            </a:pPr>
            <a:fld id="{AD16F393-F4CF-4B19-A539-2AADFC821FBA}" type="slidenum">
              <a:rPr lang="en-US">
                <a:solidFill>
                  <a:srgbClr val="3333CC"/>
                </a:solidFill>
              </a:rPr>
              <a:pPr defTabSz="905058">
                <a:defRPr/>
              </a:pPr>
              <a:t>9</a:t>
            </a:fld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98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itle Placeholder 8"/>
          <p:cNvSpPr>
            <a:spLocks noGrp="1"/>
          </p:cNvSpPr>
          <p:nvPr>
            <p:ph type="ctrTitle"/>
          </p:nvPr>
        </p:nvSpPr>
        <p:spPr>
          <a:xfrm>
            <a:off x="800100" y="1851819"/>
            <a:ext cx="9067800" cy="1671085"/>
          </a:xfrm>
        </p:spPr>
        <p:txBody>
          <a:bodyPr/>
          <a:lstStyle>
            <a:lvl1pPr>
              <a:defRPr sz="4000" smtClean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 style du </a:t>
            </a:r>
            <a:r>
              <a:rPr lang="en-US" noProof="0" dirty="0" err="1"/>
              <a:t>titre</a:t>
            </a:r>
            <a:endParaRPr lang="en-US" noProof="0" dirty="0"/>
          </a:p>
        </p:txBody>
      </p:sp>
      <p:sp>
        <p:nvSpPr>
          <p:cNvPr id="191491" name="Text Placeholder 29"/>
          <p:cNvSpPr>
            <a:spLocks noGrp="1"/>
          </p:cNvSpPr>
          <p:nvPr>
            <p:ph type="subTitle" idx="1"/>
          </p:nvPr>
        </p:nvSpPr>
        <p:spPr>
          <a:xfrm>
            <a:off x="379798" y="4098011"/>
            <a:ext cx="9908404" cy="2737763"/>
          </a:xfrm>
        </p:spPr>
        <p:txBody>
          <a:bodyPr>
            <a:normAutofit/>
          </a:bodyPr>
          <a:lstStyle>
            <a:lvl1pPr marL="0" indent="0" algn="ctr">
              <a:buFont typeface="Wingdings" pitchFamily="2" charset="2"/>
              <a:buNone/>
              <a:defRPr sz="2400" smtClean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noProof="0" dirty="0" err="1"/>
              <a:t>Cliquez</a:t>
            </a:r>
            <a:r>
              <a:rPr lang="en-US" noProof="0" dirty="0"/>
              <a:t> pour modifier le style des sous-</a:t>
            </a:r>
            <a:r>
              <a:rPr lang="en-US" noProof="0" dirty="0" err="1"/>
              <a:t>titres</a:t>
            </a:r>
            <a:r>
              <a:rPr lang="en-US" noProof="0" dirty="0"/>
              <a:t> du masque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33400" y="6835775"/>
            <a:ext cx="2489200" cy="520700"/>
          </a:xfrm>
        </p:spPr>
        <p:txBody>
          <a:bodyPr/>
          <a:lstStyle>
            <a:lvl1pPr algn="l" eaLnBrk="1" latinLnBrk="0" hangingPunct="1">
              <a:spcBef>
                <a:spcPct val="0"/>
              </a:spcBef>
              <a:buClr>
                <a:srgbClr val="000000"/>
              </a:buClr>
              <a:buSzPct val="77000"/>
              <a:buFont typeface="StarBats" pitchFamily="2" charset="2"/>
              <a:buNone/>
              <a:defRPr kumimoji="0" sz="1400" baseline="0" smtClean="0">
                <a:solidFill>
                  <a:srgbClr val="0066FF"/>
                </a:solidFill>
                <a:latin typeface="Arial" charset="0"/>
              </a:defRPr>
            </a:lvl1pPr>
          </a:lstStyle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644900" y="6835775"/>
            <a:ext cx="3378200" cy="520700"/>
          </a:xfrm>
        </p:spPr>
        <p:txBody>
          <a:bodyPr/>
          <a:lstStyle>
            <a:lvl1pPr>
              <a:defRPr sz="1400" i="0" baseline="0">
                <a:solidFill>
                  <a:srgbClr val="0066FF"/>
                </a:solidFill>
              </a:defRPr>
            </a:lvl1pPr>
          </a:lstStyle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645400" y="6835775"/>
            <a:ext cx="2489200" cy="520700"/>
          </a:xfrm>
        </p:spPr>
        <p:txBody>
          <a:bodyPr/>
          <a:lstStyle>
            <a:lvl1pPr algn="r" eaLnBrk="1" latinLnBrk="0" hangingPunct="1">
              <a:spcBef>
                <a:spcPct val="0"/>
              </a:spcBef>
              <a:buClr>
                <a:srgbClr val="000000"/>
              </a:buClr>
              <a:buSzPct val="77000"/>
              <a:buFont typeface="StarBats" pitchFamily="2" charset="2"/>
              <a:buNone/>
              <a:defRPr kumimoji="0" sz="1400" baseline="0">
                <a:solidFill>
                  <a:srgbClr val="0066FF"/>
                </a:solidFill>
                <a:latin typeface="Arial" charset="0"/>
              </a:defRPr>
            </a:lvl1pPr>
          </a:lstStyle>
          <a:p>
            <a:pPr>
              <a:defRPr/>
            </a:pPr>
            <a:fld id="{1DEC5EB5-7816-4C0B-BF8C-165463C4FF42}" type="slidenum">
              <a:rPr lang="en-US" smtClean="0"/>
              <a:pPr>
                <a:defRPr/>
              </a:pPr>
              <a:t>‹N°›</a:t>
            </a:fld>
            <a:endParaRPr lang="en-US" dirty="0"/>
          </a:p>
        </p:txBody>
      </p:sp>
      <p:sp>
        <p:nvSpPr>
          <p:cNvPr id="191496" name="Line 8"/>
          <p:cNvSpPr>
            <a:spLocks noChangeShapeType="1"/>
          </p:cNvSpPr>
          <p:nvPr userDrawn="1"/>
        </p:nvSpPr>
        <p:spPr bwMode="auto">
          <a:xfrm>
            <a:off x="533400" y="3810457"/>
            <a:ext cx="9601200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848" tIns="51924" rIns="103848" bIns="51924"/>
          <a:lstStyle/>
          <a:p>
            <a:endParaRPr lang="en-US"/>
          </a:p>
        </p:txBody>
      </p:sp>
      <p:sp>
        <p:nvSpPr>
          <p:cNvPr id="191497" name="Line 9"/>
          <p:cNvSpPr>
            <a:spLocks noChangeShapeType="1"/>
          </p:cNvSpPr>
          <p:nvPr userDrawn="1"/>
        </p:nvSpPr>
        <p:spPr bwMode="auto">
          <a:xfrm>
            <a:off x="552450" y="1621391"/>
            <a:ext cx="9601200" cy="0"/>
          </a:xfrm>
          <a:prstGeom prst="line">
            <a:avLst/>
          </a:prstGeom>
          <a:noFill/>
          <a:ln w="50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3848" tIns="51924" rIns="103848" bIns="51924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3A28-48E2-4CAE-9B10-3100FC5CCBF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533400" y="56308"/>
            <a:ext cx="9601200" cy="52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1924" rIns="0" bIns="36000" numCol="1" anchor="ctr" anchorCtr="0" compatLnSpc="1">
            <a:prstTxWarp prst="textNoShape">
              <a:avLst/>
            </a:prstTxWarp>
          </a:bodyPr>
          <a:lstStyle>
            <a:lvl1pPr>
              <a:defRPr sz="320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91763" y="699679"/>
            <a:ext cx="10484474" cy="6279164"/>
          </a:xfrm>
        </p:spPr>
        <p:txBody>
          <a:bodyPr/>
          <a:lstStyle>
            <a:lvl1pPr marL="432000" indent="-432000">
              <a:lnSpc>
                <a:spcPct val="100000"/>
              </a:lnSpc>
              <a:spcBef>
                <a:spcPts val="1200"/>
              </a:spcBef>
              <a:defRPr sz="1800"/>
            </a:lvl1pPr>
            <a:lvl2pPr marL="720000" indent="-279400">
              <a:buFont typeface="Arial Unicode MS" panose="020B0604020202020204" pitchFamily="34" charset="-128"/>
              <a:buChar char="━"/>
              <a:defRPr sz="1800"/>
            </a:lvl2pPr>
            <a:lvl3pPr marL="1038225" indent="-279400">
              <a:buFont typeface="Arial Unicode MS" panose="020B0604020202020204" pitchFamily="34" charset="-128"/>
              <a:buChar char="━"/>
              <a:defRPr sz="18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5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2B3A28-48E2-4CAE-9B10-3100FC5CCBFD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533400" y="56308"/>
            <a:ext cx="9601200" cy="528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1924" rIns="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9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91763" y="4501741"/>
            <a:ext cx="10484474" cy="2477101"/>
          </a:xfrm>
        </p:spPr>
        <p:txBody>
          <a:bodyPr/>
          <a:lstStyle>
            <a:lvl1pPr marL="432000" indent="-432000">
              <a:lnSpc>
                <a:spcPct val="100000"/>
              </a:lnSpc>
              <a:defRPr sz="1800"/>
            </a:lvl1pPr>
            <a:lvl2pPr marL="720000" indent="-279400">
              <a:buFont typeface="Arial Unicode MS" panose="020B0604020202020204" pitchFamily="34" charset="-128"/>
              <a:buChar char="━"/>
              <a:defRPr sz="1600"/>
            </a:lvl2pPr>
            <a:lvl3pPr marL="1038225" indent="-279400">
              <a:buFont typeface="Arial Unicode MS" panose="020B0604020202020204" pitchFamily="34" charset="-128"/>
              <a:buChar char="━"/>
              <a:defRPr sz="1400"/>
            </a:lvl3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50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imag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70" y="8396"/>
            <a:ext cx="10369260" cy="748890"/>
          </a:xfrm>
        </p:spPr>
        <p:txBody>
          <a:bodyPr tIns="72000" bIns="7200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9370" y="930107"/>
            <a:ext cx="5083716" cy="6048543"/>
          </a:xfrm>
        </p:spPr>
        <p:txBody>
          <a:bodyPr/>
          <a:lstStyle>
            <a:lvl1pPr marL="360000" indent="-360000">
              <a:buFont typeface="Arial Unicode MS" panose="020B0604020202020204" pitchFamily="34" charset="-128"/>
              <a:buChar char="■"/>
              <a:defRPr sz="1800"/>
            </a:lvl1pPr>
            <a:lvl2pPr>
              <a:defRPr sz="1800"/>
            </a:lvl2pPr>
            <a:lvl3pPr>
              <a:defRPr sz="1800"/>
            </a:lvl3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28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. Texte et imag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012" y="8396"/>
            <a:ext cx="9639588" cy="748890"/>
          </a:xfrm>
        </p:spPr>
        <p:txBody>
          <a:bodyPr tIns="72000" bIns="7200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334000" y="872500"/>
            <a:ext cx="5184630" cy="6106151"/>
          </a:xfrm>
        </p:spPr>
        <p:txBody>
          <a:bodyPr/>
          <a:lstStyle>
            <a:lvl1pPr marL="360000" indent="-360000"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15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. Texte et imag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396"/>
            <a:ext cx="9601200" cy="576069"/>
          </a:xfrm>
        </p:spPr>
        <p:txBody>
          <a:bodyPr tIns="72000" bIns="7200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45208" y="757502"/>
            <a:ext cx="4858208" cy="6221149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149370" y="757503"/>
            <a:ext cx="5184630" cy="6221148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24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. Texte et image p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3400" y="8396"/>
            <a:ext cx="9601200" cy="576069"/>
          </a:xfrm>
        </p:spPr>
        <p:txBody>
          <a:bodyPr tIns="72000" bIns="72000"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5545208" y="5020204"/>
            <a:ext cx="4858208" cy="195844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149370" y="5020205"/>
            <a:ext cx="5184630" cy="1958446"/>
          </a:xfrm>
        </p:spPr>
        <p:txBody>
          <a:bodyPr/>
          <a:lstStyle>
            <a:lvl1pPr marL="360000" indent="-360000">
              <a:buFont typeface="Wingdings" panose="05000000000000000000" pitchFamily="2" charset="2"/>
              <a:buChar char="§"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24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. Text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9369" y="8396"/>
            <a:ext cx="10426867" cy="6912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49369" y="872526"/>
            <a:ext cx="5242237" cy="6106124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33400" y="7151688"/>
            <a:ext cx="1689100" cy="20478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741613" y="7151688"/>
            <a:ext cx="5761037" cy="2047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9245600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B89D5830-E137-4545-8490-5D20CD5165A4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8" name="Espace réservé du texte 2"/>
          <p:cNvSpPr>
            <a:spLocks noGrp="1"/>
          </p:cNvSpPr>
          <p:nvPr>
            <p:ph type="body" sz="half" idx="13"/>
          </p:nvPr>
        </p:nvSpPr>
        <p:spPr>
          <a:xfrm>
            <a:off x="5679641" y="4328920"/>
            <a:ext cx="4896596" cy="2649922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0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322191" y="7151688"/>
            <a:ext cx="1689100" cy="204787"/>
          </a:xfrm>
        </p:spPr>
        <p:txBody>
          <a:bodyPr/>
          <a:lstStyle>
            <a:lvl1pPr algn="l">
              <a:defRPr/>
            </a:lvl1pPr>
          </a:lstStyle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TID effects study on the monitoring system of the RD53 chip</a:t>
            </a:r>
            <a:endParaRPr lang="fr-FR" noProof="0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9514416" y="7151688"/>
            <a:ext cx="889000" cy="204787"/>
          </a:xfrm>
        </p:spPr>
        <p:txBody>
          <a:bodyPr/>
          <a:lstStyle>
            <a:lvl1pPr>
              <a:defRPr/>
            </a:lvl1pPr>
          </a:lstStyle>
          <a:p>
            <a:fld id="{702B3A28-48E2-4CAE-9B10-3100FC5CCBFD}" type="slidenum">
              <a:rPr lang="en-US"/>
              <a:pPr/>
              <a:t>‹N°›</a:t>
            </a:fld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 bwMode="auto">
          <a:xfrm>
            <a:off x="1531938" y="66002"/>
            <a:ext cx="7200875" cy="864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51924" rIns="0" bIns="36000" numCol="1" anchor="ctr" anchorCtr="0" compatLnSpc="1">
            <a:prstTxWarp prst="textNoShape">
              <a:avLst/>
            </a:prstTxWarp>
          </a:bodyPr>
          <a:lstStyle>
            <a:lvl1pPr>
              <a:defRPr sz="3600"/>
            </a:lvl1pPr>
          </a:lstStyle>
          <a:p>
            <a:pPr lvl="0"/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64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itle Placeholder 8"/>
          <p:cNvSpPr>
            <a:spLocks noGrp="1"/>
          </p:cNvSpPr>
          <p:nvPr>
            <p:ph type="title"/>
          </p:nvPr>
        </p:nvSpPr>
        <p:spPr bwMode="auto">
          <a:xfrm>
            <a:off x="533400" y="8396"/>
            <a:ext cx="9601200" cy="58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72000" rIns="0" bIns="72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331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149370" y="814893"/>
            <a:ext cx="10369260" cy="616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33400" y="7151688"/>
            <a:ext cx="1689100" cy="2047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>
                <a:srgbClr val="000000"/>
              </a:buClr>
              <a:buSzPct val="77000"/>
              <a:buFont typeface="StarBats" pitchFamily="2" charset="2"/>
              <a:buNone/>
              <a:defRPr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741613" y="7151688"/>
            <a:ext cx="5761037" cy="2047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FontTx/>
              <a:buNone/>
              <a:defRPr i="1">
                <a:solidFill>
                  <a:schemeClr val="accent2"/>
                </a:solidFill>
                <a:latin typeface="Arial" charset="0"/>
              </a:defRPr>
            </a:lvl1pPr>
          </a:lstStyle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245600" y="7151688"/>
            <a:ext cx="889000" cy="204787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Clr>
                <a:srgbClr val="000000"/>
              </a:buClr>
              <a:buSzPct val="77000"/>
              <a:buFont typeface="StarBats" pitchFamily="2" charset="2"/>
              <a:buNone/>
              <a:defRPr>
                <a:solidFill>
                  <a:schemeClr val="accent2"/>
                </a:solidFill>
                <a:latin typeface="Arial" charset="0"/>
              </a:defRPr>
            </a:lvl1pPr>
          </a:lstStyle>
          <a:p>
            <a:fld id="{EA2B979C-5126-42D9-A339-F1A1447A43F3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13331" name="Text Box 19"/>
          <p:cNvSpPr txBox="1">
            <a:spLocks noChangeArrowheads="1"/>
          </p:cNvSpPr>
          <p:nvPr userDrawn="1"/>
        </p:nvSpPr>
        <p:spPr bwMode="auto">
          <a:xfrm>
            <a:off x="968375" y="6494463"/>
            <a:ext cx="931863" cy="2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3848" tIns="51924" rIns="103848" bIns="51924">
            <a:spAutoFit/>
          </a:bodyPr>
          <a:lstStyle>
            <a:lvl1pPr marL="725488" indent="-279400">
              <a:defRPr sz="2200">
                <a:solidFill>
                  <a:srgbClr val="000099"/>
                </a:solidFill>
                <a:latin typeface="Comic Sans MS" pitchFamily="66" charset="0"/>
              </a:defRPr>
            </a:lvl1pPr>
            <a:lvl2pPr>
              <a:defRPr sz="2200">
                <a:solidFill>
                  <a:srgbClr val="000099"/>
                </a:solidFill>
                <a:latin typeface="Comic Sans MS" pitchFamily="66" charset="0"/>
              </a:defRPr>
            </a:lvl2pPr>
            <a:lvl3pPr>
              <a:defRPr sz="2200">
                <a:solidFill>
                  <a:srgbClr val="000099"/>
                </a:solidFill>
                <a:latin typeface="Comic Sans MS" pitchFamily="66" charset="0"/>
              </a:defRPr>
            </a:lvl3pPr>
            <a:lvl4pPr>
              <a:defRPr sz="2200">
                <a:solidFill>
                  <a:srgbClr val="000099"/>
                </a:solidFill>
                <a:latin typeface="Comic Sans MS" pitchFamily="66" charset="0"/>
              </a:defRPr>
            </a:lvl4pPr>
            <a:lvl5pPr>
              <a:defRPr sz="2200">
                <a:solidFill>
                  <a:srgbClr val="000099"/>
                </a:solidFill>
                <a:latin typeface="Comic Sans MS" pitchFamily="66" charset="0"/>
              </a:defRPr>
            </a:lvl5pPr>
            <a:lvl6pPr marL="22844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2200">
                <a:solidFill>
                  <a:srgbClr val="000099"/>
                </a:solidFill>
                <a:latin typeface="Comic Sans MS" pitchFamily="66" charset="0"/>
              </a:defRPr>
            </a:lvl6pPr>
            <a:lvl7pPr marL="27416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2200">
                <a:solidFill>
                  <a:srgbClr val="000099"/>
                </a:solidFill>
                <a:latin typeface="Comic Sans MS" pitchFamily="66" charset="0"/>
              </a:defRPr>
            </a:lvl7pPr>
            <a:lvl8pPr marL="31988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2200">
                <a:solidFill>
                  <a:srgbClr val="000099"/>
                </a:solidFill>
                <a:latin typeface="Comic Sans MS" pitchFamily="66" charset="0"/>
              </a:defRPr>
            </a:lvl8pPr>
            <a:lvl9pPr marL="3656013" indent="1588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CC"/>
              </a:buClr>
              <a:buFont typeface="Wingdings" pitchFamily="2" charset="2"/>
              <a:buChar char="§"/>
              <a:defRPr sz="2200">
                <a:solidFill>
                  <a:srgbClr val="000099"/>
                </a:solidFill>
                <a:latin typeface="Comic Sans MS" pitchFamily="66" charset="0"/>
              </a:defRPr>
            </a:lvl9pPr>
          </a:lstStyle>
          <a:p>
            <a:endParaRPr lang="en-US" sz="120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" y="-8980"/>
            <a:ext cx="499244" cy="6016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8292272-3D1E-4A62-98F1-29F25D3465C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834" y="38966"/>
            <a:ext cx="553754" cy="55375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3" r:id="rId2"/>
    <p:sldLayoutId id="2147483744" r:id="rId3"/>
    <p:sldLayoutId id="2147483738" r:id="rId4"/>
    <p:sldLayoutId id="2147483743" r:id="rId5"/>
    <p:sldLayoutId id="2147483774" r:id="rId6"/>
    <p:sldLayoutId id="2147483791" r:id="rId7"/>
    <p:sldLayoutId id="2147483742" r:id="rId8"/>
    <p:sldLayoutId id="2147483792" r:id="rId9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99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Arial Unicode MS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7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00000"/>
        </a:lnSpc>
        <a:spcBef>
          <a:spcPts val="600"/>
        </a:spcBef>
        <a:spcAft>
          <a:spcPct val="0"/>
        </a:spcAft>
        <a:buClr>
          <a:srgbClr val="0000CC"/>
        </a:buClr>
        <a:buFont typeface="Arial Unicode MS" panose="020B0604020202020204" pitchFamily="34" charset="-128"/>
        <a:buChar char="■"/>
        <a:defRPr sz="1800" kern="1200">
          <a:solidFill>
            <a:srgbClr val="00009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83500" indent="-342900" algn="l" rtl="0" eaLnBrk="0" fontAlgn="base" hangingPunct="0">
        <a:spcBef>
          <a:spcPts val="600"/>
        </a:spcBef>
        <a:spcAft>
          <a:spcPct val="0"/>
        </a:spcAft>
        <a:buClr>
          <a:srgbClr val="0000CC"/>
        </a:buClr>
        <a:buFont typeface="Arial Unicode MS" panose="020B0604020202020204" pitchFamily="34" charset="-128"/>
        <a:buChar char="━"/>
        <a:defRPr sz="1800" kern="1200">
          <a:solidFill>
            <a:srgbClr val="00009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038225" indent="-279400" algn="l" rtl="0" eaLnBrk="0" fontAlgn="base" hangingPunct="0">
        <a:spcBef>
          <a:spcPts val="600"/>
        </a:spcBef>
        <a:spcAft>
          <a:spcPct val="0"/>
        </a:spcAft>
        <a:buClr>
          <a:srgbClr val="0000CC"/>
        </a:buClr>
        <a:buFont typeface="Arial Unicode MS" panose="020B0604020202020204" pitchFamily="34" charset="-128"/>
        <a:buChar char="━"/>
        <a:defRPr sz="1800" kern="1200">
          <a:solidFill>
            <a:srgbClr val="00009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349375" indent="-238125" algn="l" rtl="0" eaLnBrk="0" fontAlgn="base" hangingPunct="0">
        <a:spcBef>
          <a:spcPct val="50000"/>
        </a:spcBef>
        <a:spcAft>
          <a:spcPct val="0"/>
        </a:spcAft>
        <a:buClr>
          <a:srgbClr val="0000CC"/>
        </a:buClr>
        <a:buChar char="•"/>
        <a:defRPr sz="1800" kern="1200">
          <a:solidFill>
            <a:srgbClr val="00009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1660525" indent="-238125" algn="l" rtl="0" eaLnBrk="0" fontAlgn="base" hangingPunct="0">
        <a:spcBef>
          <a:spcPct val="50000"/>
        </a:spcBef>
        <a:spcAft>
          <a:spcPct val="0"/>
        </a:spcAft>
        <a:buClr>
          <a:srgbClr val="0000CC"/>
        </a:buClr>
        <a:buChar char="•"/>
        <a:defRPr sz="1800" kern="1200">
          <a:solidFill>
            <a:srgbClr val="000099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973120" indent="-238851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80817" indent="-207697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92362" indent="-207697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803907" indent="-207697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1924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384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577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769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962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154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346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53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f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4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4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9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0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00.png"/><Relationship Id="rId7" Type="http://schemas.openxmlformats.org/officeDocument/2006/relationships/image" Target="../media/image47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0.png"/><Relationship Id="rId5" Type="http://schemas.openxmlformats.org/officeDocument/2006/relationships/image" Target="../media/image440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5" name="Rectang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TID effects study on the monitoring system of the RD53 chip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Mohsine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Menouni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/>
              <a:t>On behalf of the RD53 collaboration</a:t>
            </a: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ru-RU" dirty="0"/>
              <a:t>Aix Marseille University, CNRS/IN2P3, CPPM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Technology &amp; Instrumentation in Particle Physics Conference </a:t>
            </a:r>
            <a:r>
              <a:rPr lang="fr-FR" dirty="0">
                <a:latin typeface="Calibri Light" panose="020F0302020204030204" pitchFamily="34" charset="0"/>
                <a:cs typeface="Calibri Light" panose="020F0302020204030204" pitchFamily="34" charset="0"/>
              </a:rPr>
              <a:t>TIPP2023</a:t>
            </a:r>
          </a:p>
          <a:p>
            <a:r>
              <a:rPr lang="en-US" dirty="0"/>
              <a:t>CTICC - Cape Town - South Africa – 4-8 September 2023</a:t>
            </a:r>
            <a:endParaRPr lang="fr-F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" y="49"/>
            <a:ext cx="1099351" cy="132496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76D151A-6AFD-4F36-B894-F9CBDB1F3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588" y="2883"/>
            <a:ext cx="2295943" cy="127382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25A3340-9B98-41B7-82E7-8404DD494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008" y="0"/>
            <a:ext cx="3493052" cy="119656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6377050-4275-4308-944F-71C1C4FDEF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468" y="38966"/>
            <a:ext cx="1080120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8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RD53 temperature sensor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49017D-31F1-4709-B038-ED26646D144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9370" y="930107"/>
            <a:ext cx="5580674" cy="6048543"/>
          </a:xfrm>
        </p:spPr>
        <p:txBody>
          <a:bodyPr/>
          <a:lstStyle/>
          <a:p>
            <a:r>
              <a:rPr lang="en-US" sz="1400" dirty="0"/>
              <a:t>Different temperature sensors are implemented in the RD53B chip :</a:t>
            </a:r>
          </a:p>
          <a:p>
            <a:pPr lvl="1"/>
            <a:r>
              <a:rPr lang="en-US" sz="1400" b="1" dirty="0"/>
              <a:t>Three active sensors </a:t>
            </a:r>
            <a:r>
              <a:rPr lang="en-US" sz="1400" dirty="0"/>
              <a:t>are implemented in the chip bottom close to the shunt LDO circuit, considered the hottest part of the chip</a:t>
            </a:r>
          </a:p>
          <a:p>
            <a:pPr lvl="2"/>
            <a:r>
              <a:rPr lang="en-US" sz="1400" dirty="0"/>
              <a:t>Based on </a:t>
            </a:r>
            <a:r>
              <a:rPr lang="en-US" sz="1400" b="1" dirty="0"/>
              <a:t>NMOS diode-connected </a:t>
            </a:r>
            <a:r>
              <a:rPr lang="en-US" sz="1400" dirty="0"/>
              <a:t>transistor</a:t>
            </a:r>
          </a:p>
          <a:p>
            <a:pPr lvl="2"/>
            <a:r>
              <a:rPr lang="en-US" sz="1400" dirty="0"/>
              <a:t>Large area devices -&gt; </a:t>
            </a:r>
            <a:r>
              <a:rPr lang="en-US" sz="1400" b="1" dirty="0"/>
              <a:t>very tolerant to the TID effect</a:t>
            </a:r>
          </a:p>
          <a:p>
            <a:pPr lvl="1"/>
            <a:r>
              <a:rPr lang="en-US" sz="1400" b="1" dirty="0"/>
              <a:t>Two sensors based on r-poly </a:t>
            </a:r>
            <a:r>
              <a:rPr lang="en-US" sz="1400" dirty="0"/>
              <a:t>resistances are placed on the top and the bottom of the chip</a:t>
            </a:r>
          </a:p>
          <a:p>
            <a:pPr lvl="2"/>
            <a:r>
              <a:rPr lang="en-US" sz="1400" dirty="0"/>
              <a:t> Monitor the </a:t>
            </a:r>
            <a:r>
              <a:rPr lang="en-US" sz="1400" b="1" dirty="0"/>
              <a:t>temperature difference </a:t>
            </a:r>
            <a:r>
              <a:rPr lang="en-US" sz="1400" dirty="0"/>
              <a:t>between the top and the bottom of the pixel array</a:t>
            </a:r>
          </a:p>
          <a:p>
            <a:pPr lvl="1"/>
            <a:r>
              <a:rPr lang="en-US" sz="1400" b="1" dirty="0"/>
              <a:t>NTC device </a:t>
            </a:r>
            <a:r>
              <a:rPr lang="en-US" sz="1400" dirty="0"/>
              <a:t>implemented outside the chip but the bias current is provided from the chip </a:t>
            </a:r>
          </a:p>
          <a:p>
            <a:pPr lvl="1"/>
            <a:endParaRPr lang="en-US" sz="1400" dirty="0"/>
          </a:p>
          <a:p>
            <a:pPr marL="0" indent="0" algn="ctr">
              <a:buNone/>
            </a:pPr>
            <a:r>
              <a:rPr lang="en-US" sz="1600" b="1" u="sng" dirty="0"/>
              <a:t>The direct method for temperature measurement:</a:t>
            </a:r>
          </a:p>
          <a:p>
            <a:pPr marL="0" indent="0" algn="ctr">
              <a:buNone/>
            </a:pPr>
            <a:endParaRPr lang="en-US" sz="1400" b="1" u="sng" dirty="0"/>
          </a:p>
          <a:p>
            <a:r>
              <a:rPr lang="en-US" sz="1400" dirty="0"/>
              <a:t>The two biases I</a:t>
            </a:r>
            <a:r>
              <a:rPr lang="en-US" sz="1400" baseline="-25000" dirty="0"/>
              <a:t>BIAS</a:t>
            </a:r>
            <a:r>
              <a:rPr lang="en-US" sz="1400" dirty="0"/>
              <a:t> and R×I</a:t>
            </a:r>
            <a:r>
              <a:rPr lang="en-US" sz="1400" baseline="-25000" dirty="0"/>
              <a:t>BIAS</a:t>
            </a:r>
            <a:r>
              <a:rPr lang="en-US" sz="1400" dirty="0"/>
              <a:t> are applied consecutively to the sensor</a:t>
            </a:r>
          </a:p>
          <a:p>
            <a:r>
              <a:rPr lang="en-US" sz="1400" dirty="0"/>
              <a:t>The temperature is calculated off-line based on the </a:t>
            </a:r>
            <a:r>
              <a:rPr lang="en-US" sz="1400" b="1" dirty="0"/>
              <a:t>difference between D</a:t>
            </a:r>
            <a:r>
              <a:rPr lang="en-US" sz="1400" b="1" baseline="-25000" dirty="0"/>
              <a:t>OUT2</a:t>
            </a:r>
            <a:r>
              <a:rPr lang="en-US" sz="1400" b="1" dirty="0"/>
              <a:t> and D</a:t>
            </a:r>
            <a:r>
              <a:rPr lang="en-US" sz="1400" b="1" baseline="-25000" dirty="0"/>
              <a:t>OUT1</a:t>
            </a:r>
            <a:endParaRPr lang="en-US" sz="1400" dirty="0"/>
          </a:p>
          <a:p>
            <a:r>
              <a:rPr lang="en-US" sz="1400" dirty="0"/>
              <a:t>The potential sources of </a:t>
            </a:r>
            <a:r>
              <a:rPr lang="en-US" sz="1400" b="1" dirty="0"/>
              <a:t>temperature measurement error</a:t>
            </a:r>
            <a:r>
              <a:rPr lang="en-US" sz="1400" dirty="0"/>
              <a:t>:</a:t>
            </a:r>
          </a:p>
          <a:p>
            <a:pPr lvl="1"/>
            <a:r>
              <a:rPr lang="en-US" sz="1400" dirty="0"/>
              <a:t>ADC non-linearity (</a:t>
            </a:r>
            <a:r>
              <a:rPr lang="en-US" sz="1400" b="1" dirty="0"/>
              <a:t>INL</a:t>
            </a:r>
            <a:r>
              <a:rPr lang="en-US" sz="1400" dirty="0"/>
              <a:t>  -&gt; ±1°C)</a:t>
            </a:r>
          </a:p>
          <a:p>
            <a:pPr lvl="1"/>
            <a:r>
              <a:rPr lang="en-US" sz="1400" dirty="0"/>
              <a:t>The </a:t>
            </a:r>
            <a:r>
              <a:rPr lang="en-US" sz="1400" b="1" dirty="0"/>
              <a:t>ratio R</a:t>
            </a:r>
            <a:r>
              <a:rPr lang="en-US" sz="1400" dirty="0"/>
              <a:t> of the two sensor bias currents</a:t>
            </a:r>
          </a:p>
          <a:p>
            <a:pPr lvl="1"/>
            <a:r>
              <a:rPr lang="en-US" sz="1400" b="1" dirty="0"/>
              <a:t>The </a:t>
            </a:r>
            <a:r>
              <a:rPr lang="en-US" sz="1400" b="1" dirty="0" err="1"/>
              <a:t>N</a:t>
            </a:r>
            <a:r>
              <a:rPr lang="en-US" sz="1400" b="1" baseline="-25000" dirty="0" err="1"/>
              <a:t>f</a:t>
            </a:r>
            <a:r>
              <a:rPr lang="en-US" sz="1400" b="1" baseline="-25000" dirty="0"/>
              <a:t> </a:t>
            </a:r>
            <a:r>
              <a:rPr lang="en-US" sz="1400" b="1" dirty="0"/>
              <a:t>factor </a:t>
            </a:r>
            <a:r>
              <a:rPr lang="en-US" sz="1400" dirty="0"/>
              <a:t>defining the weak-inversion slope</a:t>
            </a:r>
            <a:endParaRPr lang="en-US" sz="1400" baseline="-25000" dirty="0"/>
          </a:p>
          <a:p>
            <a:pPr lvl="1"/>
            <a:r>
              <a:rPr lang="en-US" sz="1400" b="1" i="1" dirty="0" err="1"/>
              <a:t>Vref</a:t>
            </a:r>
            <a:r>
              <a:rPr lang="en-US" sz="1400" b="1" i="1" baseline="-25000" dirty="0" err="1"/>
              <a:t>ADC</a:t>
            </a:r>
            <a:r>
              <a:rPr lang="en-US" sz="1400" b="1" dirty="0"/>
              <a:t> </a:t>
            </a:r>
            <a:r>
              <a:rPr lang="en-US" sz="1400" dirty="0"/>
              <a:t>variation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823E7E-ABFC-40D5-BA43-27FB13AD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C216F8-DA58-48BB-A62D-474297B3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C013D96-8CE4-4B2F-BDF6-18FF3E4F72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56" y="422371"/>
            <a:ext cx="2550028" cy="333047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8D8CC00-70C8-43FF-96B4-9F6C44D52E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62"/>
          <a:stretch/>
        </p:blipFill>
        <p:spPr>
          <a:xfrm>
            <a:off x="8754380" y="4191952"/>
            <a:ext cx="1656184" cy="238213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B6F909-5A19-4903-BBB1-2C57192E02EA}"/>
              </a:ext>
            </a:extLst>
          </p:cNvPr>
          <p:cNvSpPr/>
          <p:nvPr/>
        </p:nvSpPr>
        <p:spPr>
          <a:xfrm>
            <a:off x="8557896" y="3923635"/>
            <a:ext cx="20491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b="1" u="sng" dirty="0">
                <a:latin typeface="+mj-lt"/>
              </a:rPr>
              <a:t>Basic sensor structure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D90C9E9-4543-43C0-868D-6BE65DFFF07E}"/>
                  </a:ext>
                </a:extLst>
              </p:cNvPr>
              <p:cNvSpPr/>
              <p:nvPr/>
            </p:nvSpPr>
            <p:spPr>
              <a:xfrm>
                <a:off x="6951606" y="5170012"/>
                <a:ext cx="165618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1400" dirty="0"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fr-FR" sz="1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  <m:sub>
                        <m:r>
                          <a:rPr lang="fr-FR" sz="1400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sub>
                    </m:sSub>
                    <m:r>
                      <a:rPr lang="fr-FR" sz="1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fr-FR" sz="1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fr-FR" sz="1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D90C9E9-4543-43C0-868D-6BE65DFFF0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1606" y="5170012"/>
                <a:ext cx="1656183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AF6554B-89F7-42C5-B5E2-0EEE0FC7CE3D}"/>
                  </a:ext>
                </a:extLst>
              </p:cNvPr>
              <p:cNvSpPr/>
              <p:nvPr/>
            </p:nvSpPr>
            <p:spPr>
              <a:xfrm>
                <a:off x="6957223" y="4316605"/>
                <a:ext cx="140202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sz="1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𝑉</m:t>
                          </m:r>
                        </m:e>
                        <m:sub>
                          <m:r>
                            <a:rPr lang="fr-FR" sz="1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fr-FR" sz="1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400" b="0" i="1" dirty="0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𝐵𝐼𝐴𝑆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AF6554B-89F7-42C5-B5E2-0EEE0FC7CE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223" y="4316605"/>
                <a:ext cx="1402021" cy="3077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F08DB81-A492-4AB8-A8E4-FE2294A6EA17}"/>
                  </a:ext>
                </a:extLst>
              </p:cNvPr>
              <p:cNvSpPr/>
              <p:nvPr/>
            </p:nvSpPr>
            <p:spPr>
              <a:xfrm>
                <a:off x="6957223" y="4740317"/>
                <a:ext cx="173767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a:rPr lang="fr-FR" sz="1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𝑉</m:t>
                          </m:r>
                        </m:e>
                        <m:sub>
                          <m:r>
                            <a:rPr lang="fr-FR" sz="1400" i="1" dirty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fr-FR" sz="140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dPr>
                        <m:e>
                          <m:r>
                            <a:rPr lang="fr-FR" sz="1400" b="0" i="1" dirty="0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𝑅</m:t>
                          </m:r>
                          <m:r>
                            <a:rPr lang="fr-FR" sz="140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anose="05050102010706020507" pitchFamily="18" charset="2"/>
                            </a:rPr>
                            <m:t>×</m:t>
                          </m:r>
                          <m:sSub>
                            <m:sSubPr>
                              <m:ctrlPr>
                                <a:rPr lang="fr-FR" sz="1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</m:ctrlPr>
                            </m:sSubPr>
                            <m:e>
                              <m:r>
                                <a:rPr lang="fr-FR" sz="1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FR" sz="1400" i="1" dirty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𝐵𝐼𝐴𝑆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F08DB81-A492-4AB8-A8E4-FE2294A6EA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223" y="4740317"/>
                <a:ext cx="1737672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3D6C33-5B07-4D5C-91B3-D257D3C13F23}"/>
                  </a:ext>
                </a:extLst>
              </p:cNvPr>
              <p:cNvSpPr/>
              <p:nvPr/>
            </p:nvSpPr>
            <p:spPr>
              <a:xfrm>
                <a:off x="6950709" y="5501481"/>
                <a:ext cx="2337475" cy="521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func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×∆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63D6C33-5B07-4D5C-91B3-D257D3C13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709" y="5501481"/>
                <a:ext cx="2337475" cy="52193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B70799F-2D74-4425-92CA-4F01268014E8}"/>
                  </a:ext>
                </a:extLst>
              </p:cNvPr>
              <p:cNvSpPr/>
              <p:nvPr/>
            </p:nvSpPr>
            <p:spPr>
              <a:xfrm>
                <a:off x="5514020" y="6004350"/>
                <a:ext cx="4003444" cy="521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func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𝐿𝑆𝐵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B70799F-2D74-4425-92CA-4F01268014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020" y="6004350"/>
                <a:ext cx="4003444" cy="52193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B373BEC-26D8-419B-8668-B1A2661EE06C}"/>
                  </a:ext>
                </a:extLst>
              </p:cNvPr>
              <p:cNvSpPr/>
              <p:nvPr/>
            </p:nvSpPr>
            <p:spPr>
              <a:xfrm>
                <a:off x="5622131" y="6488627"/>
                <a:ext cx="2058320" cy="501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𝐿𝑆𝐵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=0.947×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𝑉𝑟𝑒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𝐴𝐷𝐶</m:t>
                              </m:r>
                            </m:sub>
                          </m:sSub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4096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BB373BEC-26D8-419B-8668-B1A2661EE0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131" y="6488627"/>
                <a:ext cx="2058320" cy="501869"/>
              </a:xfrm>
              <a:prstGeom prst="rect">
                <a:avLst/>
              </a:prstGeom>
              <a:blipFill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8858015F-A62C-46AA-A785-B77FFC9DEE73}"/>
              </a:ext>
            </a:extLst>
          </p:cNvPr>
          <p:cNvSpPr/>
          <p:nvPr/>
        </p:nvSpPr>
        <p:spPr>
          <a:xfrm>
            <a:off x="5622131" y="6023419"/>
            <a:ext cx="3744317" cy="9552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6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E68F712-2B61-4333-955B-A8CDDC8A5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206" y="726463"/>
            <a:ext cx="4833424" cy="2936368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49370" y="8396"/>
            <a:ext cx="10369260" cy="748890"/>
          </a:xfrm>
        </p:spPr>
        <p:txBody>
          <a:bodyPr/>
          <a:lstStyle/>
          <a:p>
            <a:r>
              <a:rPr lang="en-US" altLang="fr-FR" dirty="0"/>
              <a:t>RD53B temperature sensor</a:t>
            </a:r>
          </a:p>
        </p:txBody>
      </p:sp>
      <p:sp>
        <p:nvSpPr>
          <p:cNvPr id="17" name="Espace réservé du texte 16">
            <a:extLst>
              <a:ext uri="{FF2B5EF4-FFF2-40B4-BE49-F238E27FC236}">
                <a16:creationId xmlns:a16="http://schemas.microsoft.com/office/drawing/2014/main" id="{A0DB393D-8625-4117-89F8-548A7167A91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9370" y="930107"/>
            <a:ext cx="5761036" cy="6048543"/>
          </a:xfrm>
        </p:spPr>
        <p:txBody>
          <a:bodyPr/>
          <a:lstStyle/>
          <a:p>
            <a:r>
              <a:rPr lang="en-US" sz="1400" dirty="0"/>
              <a:t>The </a:t>
            </a:r>
            <a:r>
              <a:rPr lang="en-US" sz="1400" b="1" dirty="0"/>
              <a:t>mismatch of the ratio R </a:t>
            </a:r>
            <a:r>
              <a:rPr lang="en-US" sz="1400" dirty="0"/>
              <a:t>of the current mirror can </a:t>
            </a:r>
            <a:r>
              <a:rPr lang="en-US" sz="1400" b="1" dirty="0"/>
              <a:t>strongly reduce </a:t>
            </a:r>
            <a:r>
              <a:rPr lang="en-US" sz="1400" dirty="0"/>
              <a:t>the measurement accuracy</a:t>
            </a:r>
          </a:p>
          <a:p>
            <a:pPr lvl="1"/>
            <a:r>
              <a:rPr lang="en-US" sz="1400" b="1" dirty="0"/>
              <a:t>Dynamic Element Matching (DEM) </a:t>
            </a:r>
            <a:r>
              <a:rPr lang="en-US" sz="1400" dirty="0"/>
              <a:t>is implemented to reduce this mismatch</a:t>
            </a:r>
          </a:p>
          <a:p>
            <a:pPr lvl="2"/>
            <a:r>
              <a:rPr lang="en-US" sz="1400" dirty="0"/>
              <a:t>Interchanging the unit bias transistor using a switch array</a:t>
            </a:r>
          </a:p>
          <a:p>
            <a:pPr lvl="2"/>
            <a:r>
              <a:rPr lang="en-US" sz="1400" dirty="0"/>
              <a:t>Up to 16 different values of ΔV</a:t>
            </a:r>
            <a:r>
              <a:rPr lang="en-US" sz="1400" baseline="-25000" dirty="0"/>
              <a:t>D</a:t>
            </a:r>
            <a:r>
              <a:rPr lang="en-US" sz="1400" dirty="0"/>
              <a:t> are measured and averaged</a:t>
            </a:r>
          </a:p>
          <a:p>
            <a:pPr lvl="2"/>
            <a:r>
              <a:rPr lang="en-US" sz="1400" dirty="0"/>
              <a:t>Requires 32 ADC conversions to measure one temperature value</a:t>
            </a:r>
          </a:p>
          <a:p>
            <a:pPr lvl="2"/>
            <a:r>
              <a:rPr lang="en-US" sz="1400" b="1" dirty="0"/>
              <a:t>Reduces significantly the error </a:t>
            </a:r>
            <a:r>
              <a:rPr lang="en-US" sz="1400" dirty="0"/>
              <a:t>due to the ratio R</a:t>
            </a:r>
          </a:p>
          <a:p>
            <a:r>
              <a:rPr lang="en-US" sz="1400" b="1" dirty="0"/>
              <a:t>The weak-inversion slope factor </a:t>
            </a:r>
            <a:r>
              <a:rPr lang="en-US" sz="1400" b="1" dirty="0" err="1"/>
              <a:t>N</a:t>
            </a:r>
            <a:r>
              <a:rPr lang="en-US" sz="1400" b="1" baseline="-25000" dirty="0" err="1"/>
              <a:t>f</a:t>
            </a:r>
            <a:r>
              <a:rPr lang="en-US" sz="1400" b="1" dirty="0"/>
              <a:t> </a:t>
            </a:r>
            <a:r>
              <a:rPr lang="en-US" sz="1400" dirty="0"/>
              <a:t> is sensitive to the process and the mismatch</a:t>
            </a:r>
          </a:p>
          <a:p>
            <a:pPr lvl="1"/>
            <a:r>
              <a:rPr lang="en-US" sz="1400" dirty="0"/>
              <a:t>A calibration method was developed  at ambient temperature and uses the </a:t>
            </a:r>
            <a:r>
              <a:rPr lang="en-US" sz="1400" b="1" dirty="0"/>
              <a:t>external NTC </a:t>
            </a:r>
            <a:r>
              <a:rPr lang="en-US" sz="1400" dirty="0"/>
              <a:t>to</a:t>
            </a:r>
            <a:r>
              <a:rPr lang="en-US" sz="1400" b="1" dirty="0"/>
              <a:t> </a:t>
            </a:r>
            <a:r>
              <a:rPr lang="en-US" sz="1400" dirty="0"/>
              <a:t>give the </a:t>
            </a:r>
            <a:r>
              <a:rPr lang="en-US" sz="1400" b="1" dirty="0"/>
              <a:t>reference</a:t>
            </a:r>
            <a:r>
              <a:rPr lang="en-US" sz="1400" dirty="0"/>
              <a:t> temperature </a:t>
            </a:r>
          </a:p>
          <a:p>
            <a:pPr lvl="1"/>
            <a:r>
              <a:rPr lang="en-US" sz="1400" dirty="0"/>
              <a:t>Determine the </a:t>
            </a:r>
            <a:r>
              <a:rPr lang="en-US" sz="1400" b="1" dirty="0" err="1"/>
              <a:t>N</a:t>
            </a:r>
            <a:r>
              <a:rPr lang="en-US" sz="1400" b="1" baseline="-25000" dirty="0" err="1"/>
              <a:t>f</a:t>
            </a:r>
            <a:r>
              <a:rPr lang="en-US" sz="1400" b="1" baseline="-25000" dirty="0"/>
              <a:t> </a:t>
            </a:r>
            <a:r>
              <a:rPr lang="en-US" sz="1400" b="1" dirty="0"/>
              <a:t>factor </a:t>
            </a:r>
            <a:r>
              <a:rPr lang="en-US" sz="1400" dirty="0"/>
              <a:t>for each sensor with </a:t>
            </a:r>
            <a:r>
              <a:rPr lang="en-US" sz="1400" b="1" dirty="0"/>
              <a:t>a high-precision</a:t>
            </a:r>
          </a:p>
          <a:p>
            <a:pPr lvl="1"/>
            <a:r>
              <a:rPr lang="en-US" sz="1400" dirty="0"/>
              <a:t>Large area device used for the sensor makes </a:t>
            </a:r>
            <a:r>
              <a:rPr lang="en-US" sz="1400" b="1" dirty="0" err="1"/>
              <a:t>N</a:t>
            </a:r>
            <a:r>
              <a:rPr lang="en-US" sz="1400" b="1" baseline="-25000" dirty="0" err="1"/>
              <a:t>f</a:t>
            </a:r>
            <a:r>
              <a:rPr lang="en-US" sz="1400" b="1" dirty="0"/>
              <a:t> invariant with the TID</a:t>
            </a:r>
          </a:p>
          <a:p>
            <a:r>
              <a:rPr lang="en-US" sz="1400" b="1" i="1" dirty="0" err="1"/>
              <a:t>Vref</a:t>
            </a:r>
            <a:r>
              <a:rPr lang="en-US" sz="1400" b="1" i="1" baseline="-25000" dirty="0" err="1"/>
              <a:t>ADC</a:t>
            </a:r>
            <a:r>
              <a:rPr lang="en-US" sz="1400" baseline="-25000" dirty="0"/>
              <a:t> </a:t>
            </a:r>
            <a:r>
              <a:rPr lang="en-US" sz="1400" dirty="0"/>
              <a:t>is </a:t>
            </a:r>
            <a:r>
              <a:rPr lang="en-US" sz="1400" b="1" dirty="0"/>
              <a:t>sensitive to the TID </a:t>
            </a:r>
            <a:r>
              <a:rPr lang="en-US" sz="1400" dirty="0"/>
              <a:t>and the increase is 8% at 500 </a:t>
            </a:r>
            <a:r>
              <a:rPr lang="en-US" sz="1400" dirty="0" err="1"/>
              <a:t>Mrad</a:t>
            </a:r>
            <a:endParaRPr lang="en-US" sz="1400" dirty="0"/>
          </a:p>
          <a:p>
            <a:pPr lvl="1"/>
            <a:r>
              <a:rPr lang="en-US" sz="1400" dirty="0"/>
              <a:t>The temperature measurement variation with the TID  is </a:t>
            </a:r>
            <a:r>
              <a:rPr lang="en-US" sz="1400" b="1" dirty="0"/>
              <a:t>directly proportional </a:t>
            </a:r>
            <a:r>
              <a:rPr lang="en-US" sz="1400" dirty="0"/>
              <a:t>to the variation of </a:t>
            </a:r>
            <a:r>
              <a:rPr lang="en-US" sz="1400" i="1" dirty="0" err="1"/>
              <a:t>Vref</a:t>
            </a:r>
            <a:r>
              <a:rPr lang="en-US" sz="1400" i="1" baseline="-25000" dirty="0" err="1"/>
              <a:t>ADC</a:t>
            </a:r>
            <a:endParaRPr lang="en-US" sz="1400" i="1" baseline="-25000" dirty="0"/>
          </a:p>
          <a:p>
            <a:pPr lvl="1"/>
            <a:r>
              <a:rPr lang="en-US" sz="1400" b="1" dirty="0"/>
              <a:t>A measurement error</a:t>
            </a:r>
            <a:r>
              <a:rPr lang="en-US" sz="1400" dirty="0"/>
              <a:t> of about </a:t>
            </a:r>
            <a:r>
              <a:rPr lang="en-US" sz="1400" b="1" dirty="0"/>
              <a:t>20◦C</a:t>
            </a:r>
            <a:r>
              <a:rPr lang="en-US" sz="1400" dirty="0"/>
              <a:t> at -10°C (263°K) can be reached at 500 </a:t>
            </a:r>
            <a:r>
              <a:rPr lang="en-US" sz="1400" dirty="0" err="1"/>
              <a:t>Mrad</a:t>
            </a:r>
            <a:r>
              <a:rPr lang="en-US" sz="1400" dirty="0"/>
              <a:t> </a:t>
            </a:r>
            <a:r>
              <a:rPr lang="en-US" sz="1400" dirty="0">
                <a:sym typeface="Symbol" panose="05050102010706020507" pitchFamily="18" charset="2"/>
              </a:rPr>
              <a:t></a:t>
            </a:r>
            <a:r>
              <a:rPr lang="en-US" sz="1400" b="1" dirty="0">
                <a:solidFill>
                  <a:srgbClr val="C00000"/>
                </a:solidFill>
              </a:rPr>
              <a:t>Not acceptable</a:t>
            </a:r>
            <a:endParaRPr lang="en-US" sz="1400" dirty="0">
              <a:solidFill>
                <a:srgbClr val="C00000"/>
              </a:solidFill>
            </a:endParaRPr>
          </a:p>
          <a:p>
            <a:pPr marL="440600" lvl="1" indent="0">
              <a:buNone/>
            </a:pPr>
            <a:endParaRPr lang="en-US" sz="1400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64466F9-F5E4-4250-9A8F-D9685AD54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/>
              <a:t>TID effects study on the monitoring system of the RD53 chip</a:t>
            </a:r>
            <a:endParaRPr lang="fr-FR" alt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01271" y="6725222"/>
            <a:ext cx="274434" cy="570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32" dirty="0">
              <a:solidFill>
                <a:srgbClr val="00B050"/>
              </a:solidFill>
            </a:endParaRPr>
          </a:p>
          <a:p>
            <a:endParaRPr lang="en-US" sz="1313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FB24877-562A-47D3-997E-E4A952A6763F}"/>
                  </a:ext>
                </a:extLst>
              </p:cNvPr>
              <p:cNvSpPr/>
              <p:nvPr/>
            </p:nvSpPr>
            <p:spPr>
              <a:xfrm>
                <a:off x="6306109" y="3671758"/>
                <a:ext cx="1260140" cy="5088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sz="1400">
                                  <a:latin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FB24877-562A-47D3-997E-E4A952A676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109" y="3671758"/>
                <a:ext cx="1260140" cy="508857"/>
              </a:xfrm>
              <a:prstGeom prst="rect">
                <a:avLst/>
              </a:prstGeom>
              <a:blipFill>
                <a:blip r:embed="rId4"/>
                <a:stretch>
                  <a:fillRect t="-63095" r="-15459" b="-5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91E9C2CA-A49D-441C-B49E-30F12AF02B31}"/>
              </a:ext>
            </a:extLst>
          </p:cNvPr>
          <p:cNvSpPr/>
          <p:nvPr/>
        </p:nvSpPr>
        <p:spPr>
          <a:xfrm>
            <a:off x="6726011" y="726463"/>
            <a:ext cx="30909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dirty="0">
                <a:latin typeface="+mj-lt"/>
              </a:rPr>
              <a:t>Dynamic Element Matching (DEM)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835F3C-7BB9-4722-BF17-6ECCAD959AFE}"/>
                  </a:ext>
                </a:extLst>
              </p:cNvPr>
              <p:cNvSpPr/>
              <p:nvPr/>
            </p:nvSpPr>
            <p:spPr>
              <a:xfrm>
                <a:off x="6306109" y="4292910"/>
                <a:ext cx="2304256" cy="521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func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×∆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1835F3C-7BB9-4722-BF17-6ECCAD959A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109" y="4292910"/>
                <a:ext cx="2304256" cy="5219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43BA5D5-01C6-48E6-975B-DC7D7DADB090}"/>
                  </a:ext>
                </a:extLst>
              </p:cNvPr>
              <p:cNvSpPr/>
              <p:nvPr/>
            </p:nvSpPr>
            <p:spPr>
              <a:xfrm>
                <a:off x="6306109" y="5069303"/>
                <a:ext cx="3780420" cy="521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func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  <m:r>
                                <a:rPr lang="fr-FR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140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𝐿𝑆𝐵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43BA5D5-01C6-48E6-975B-DC7D7DADB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109" y="5069303"/>
                <a:ext cx="3780420" cy="521938"/>
              </a:xfrm>
              <a:prstGeom prst="rect">
                <a:avLst/>
              </a:prstGeom>
              <a:blipFill>
                <a:blip r:embed="rId6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8618CC2-324B-4076-B1D3-2EED6D332405}"/>
                  </a:ext>
                </a:extLst>
              </p:cNvPr>
              <p:cNvSpPr/>
              <p:nvPr/>
            </p:nvSpPr>
            <p:spPr>
              <a:xfrm>
                <a:off x="6306109" y="5555237"/>
                <a:ext cx="2058320" cy="501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𝐿𝑆𝐵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=0.947×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𝑉𝑟𝑒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𝐴𝐷𝐶</m:t>
                              </m:r>
                            </m:sub>
                          </m:sSub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4096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8618CC2-324B-4076-B1D3-2EED6D332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109" y="5555237"/>
                <a:ext cx="2058320" cy="501869"/>
              </a:xfrm>
              <a:prstGeom prst="rect">
                <a:avLst/>
              </a:prstGeom>
              <a:blipFill>
                <a:blip r:embed="rId7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24B2F624-096B-416B-90F8-9281E9DE16C2}"/>
              </a:ext>
            </a:extLst>
          </p:cNvPr>
          <p:cNvSpPr/>
          <p:nvPr/>
        </p:nvSpPr>
        <p:spPr>
          <a:xfrm>
            <a:off x="6306109" y="5100402"/>
            <a:ext cx="3744317" cy="955231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575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Self-referencing method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25CDEC9A-30AE-4F20-8AD7-87E6AC2AA59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545208" y="4580942"/>
            <a:ext cx="4858208" cy="2397709"/>
          </a:xfrm>
        </p:spPr>
        <p:txBody>
          <a:bodyPr/>
          <a:lstStyle/>
          <a:p>
            <a:endParaRPr lang="en-US" sz="1400" dirty="0"/>
          </a:p>
          <a:p>
            <a:endParaRPr lang="en-US" sz="140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823E7E-ABFC-40D5-BA43-27FB13AD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C216F8-DA58-48BB-A62D-474297B3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4F610FA4-9B6E-49AC-AA42-C879960D2B0C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sz="1400" dirty="0"/>
              <a:t>The main purpose of this method is to </a:t>
            </a:r>
            <a:r>
              <a:rPr lang="en-US" sz="1400" b="1" dirty="0"/>
              <a:t>avoid to include </a:t>
            </a:r>
            <a:r>
              <a:rPr lang="en-US" sz="1400" b="1" i="1" dirty="0" err="1"/>
              <a:t>VrefADC</a:t>
            </a:r>
            <a:r>
              <a:rPr lang="en-US" sz="1400" i="1" dirty="0"/>
              <a:t> </a:t>
            </a:r>
            <a:r>
              <a:rPr lang="en-US" sz="1400" dirty="0"/>
              <a:t>for the </a:t>
            </a:r>
            <a:r>
              <a:rPr lang="en-US" sz="1400" b="1" dirty="0"/>
              <a:t>temperature calculation</a:t>
            </a:r>
          </a:p>
          <a:p>
            <a:r>
              <a:rPr lang="en-US" sz="1400" dirty="0"/>
              <a:t>The </a:t>
            </a:r>
            <a:r>
              <a:rPr lang="en-US" sz="1400" b="1" dirty="0"/>
              <a:t>new reference voltage </a:t>
            </a:r>
            <a:r>
              <a:rPr lang="en-US" sz="1400" dirty="0"/>
              <a:t>is determined directly from the </a:t>
            </a:r>
            <a:r>
              <a:rPr lang="en-US" sz="1400" b="1" dirty="0"/>
              <a:t>voltages across the sensor </a:t>
            </a:r>
            <a:r>
              <a:rPr lang="en-US" sz="1400" dirty="0"/>
              <a:t>itself (</a:t>
            </a:r>
            <a:r>
              <a:rPr lang="en-US" sz="1400" dirty="0">
                <a:sym typeface="Symbol" panose="05050102010706020507" pitchFamily="18" charset="2"/>
              </a:rPr>
              <a:t>V</a:t>
            </a:r>
            <a:r>
              <a:rPr lang="en-US" sz="1400" baseline="-25000" dirty="0">
                <a:sym typeface="Symbol" panose="05050102010706020507" pitchFamily="18" charset="2"/>
              </a:rPr>
              <a:t>D</a:t>
            </a:r>
            <a:r>
              <a:rPr lang="en-US" sz="1400" dirty="0">
                <a:sym typeface="Symbol" panose="05050102010706020507" pitchFamily="18" charset="2"/>
              </a:rPr>
              <a:t> and  V</a:t>
            </a:r>
            <a:r>
              <a:rPr lang="en-US" sz="1400" baseline="-25000" dirty="0">
                <a:sym typeface="Symbol" panose="05050102010706020507" pitchFamily="18" charset="2"/>
              </a:rPr>
              <a:t>D</a:t>
            </a:r>
            <a:r>
              <a:rPr lang="en-US" sz="1400" dirty="0">
                <a:sym typeface="Symbol" panose="05050102010706020507" pitchFamily="18" charset="2"/>
              </a:rPr>
              <a:t> )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The absolute temperature is determined as :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A, </a:t>
            </a:r>
            <a:r>
              <a:rPr lang="en-US" sz="1400" dirty="0">
                <a:sym typeface="Symbol" panose="05050102010706020507" pitchFamily="18" charset="2"/>
              </a:rPr>
              <a:t></a:t>
            </a:r>
            <a:r>
              <a:rPr lang="en-US" sz="1400" dirty="0"/>
              <a:t> and V</a:t>
            </a:r>
            <a:r>
              <a:rPr lang="en-US" sz="1400" baseline="-25000" dirty="0"/>
              <a:t>D</a:t>
            </a:r>
            <a:r>
              <a:rPr lang="en-US" sz="1400" dirty="0"/>
              <a:t>(0) are process parameters</a:t>
            </a:r>
          </a:p>
          <a:p>
            <a:r>
              <a:rPr lang="en-US" sz="1400" dirty="0">
                <a:sym typeface="Symbol" panose="05050102010706020507" pitchFamily="18" charset="2"/>
              </a:rPr>
              <a:t> represents the slope of V</a:t>
            </a:r>
            <a:r>
              <a:rPr lang="en-US" sz="1400" baseline="-25000" dirty="0">
                <a:sym typeface="Symbol" panose="05050102010706020507" pitchFamily="18" charset="2"/>
              </a:rPr>
              <a:t>D</a:t>
            </a:r>
            <a:r>
              <a:rPr lang="en-US" sz="1400" dirty="0">
                <a:sym typeface="Symbol" panose="05050102010706020507" pitchFamily="18" charset="2"/>
              </a:rPr>
              <a:t> (T), d</a:t>
            </a:r>
            <a:r>
              <a:rPr lang="en-US" sz="1400" dirty="0"/>
              <a:t>etermined by measuring V</a:t>
            </a:r>
            <a:r>
              <a:rPr lang="en-US" sz="1400" baseline="-25000" dirty="0"/>
              <a:t>D</a:t>
            </a:r>
            <a:r>
              <a:rPr lang="en-US" sz="1400" dirty="0"/>
              <a:t> versus the temperature for each wafer batch process</a:t>
            </a:r>
          </a:p>
          <a:p>
            <a:r>
              <a:rPr lang="en-US" sz="1400" dirty="0">
                <a:sym typeface="Symbol" panose="05050102010706020507" pitchFamily="18" charset="2"/>
              </a:rPr>
              <a:t>V</a:t>
            </a:r>
            <a:r>
              <a:rPr lang="en-US" sz="1400" baseline="-25000" dirty="0">
                <a:sym typeface="Symbol" panose="05050102010706020507" pitchFamily="18" charset="2"/>
              </a:rPr>
              <a:t>D</a:t>
            </a:r>
            <a:r>
              <a:rPr lang="en-US" sz="1400" dirty="0">
                <a:sym typeface="Symbol" panose="05050102010706020507" pitchFamily="18" charset="2"/>
              </a:rPr>
              <a:t>(0) determined by extrapolating VD(T) for T=0K</a:t>
            </a:r>
            <a:endParaRPr lang="en-US" sz="1400" dirty="0"/>
          </a:p>
          <a:p>
            <a:r>
              <a:rPr lang="en-US" sz="1400" dirty="0">
                <a:sym typeface="Symbol" panose="05050102010706020507" pitchFamily="18" charset="2"/>
              </a:rPr>
              <a:t>A and  depends also on the sensor current   Needs chip-to-chip adjustment that can be done during the sensor calibration </a:t>
            </a:r>
            <a:endParaRPr lang="en-US" sz="1400" baseline="-25000" dirty="0"/>
          </a:p>
          <a:p>
            <a:r>
              <a:rPr lang="en-US" sz="1400" dirty="0"/>
              <a:t>The absolute temperature can be written as:</a:t>
            </a:r>
          </a:p>
          <a:p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r>
              <a:rPr lang="en-US" sz="1400" dirty="0"/>
              <a:t>Temperature measurement depends directly on the </a:t>
            </a:r>
            <a:r>
              <a:rPr lang="en-US" sz="1400" b="1" dirty="0"/>
              <a:t>D</a:t>
            </a:r>
            <a:r>
              <a:rPr lang="en-US" sz="1400" b="1" baseline="-25000" dirty="0"/>
              <a:t>OUT2</a:t>
            </a:r>
            <a:r>
              <a:rPr lang="en-US" sz="1400" b="1" dirty="0"/>
              <a:t>/D</a:t>
            </a:r>
            <a:r>
              <a:rPr lang="en-US" sz="1400" b="1" baseline="-25000" dirty="0"/>
              <a:t>OUT1 </a:t>
            </a:r>
            <a:r>
              <a:rPr lang="en-US" sz="1400" b="1" dirty="0"/>
              <a:t>ratio </a:t>
            </a:r>
            <a:r>
              <a:rPr lang="en-US" sz="1400" dirty="0"/>
              <a:t>and so </a:t>
            </a:r>
            <a:r>
              <a:rPr lang="en-US" sz="1400" b="1" i="1" dirty="0" err="1"/>
              <a:t>Vref</a:t>
            </a:r>
            <a:r>
              <a:rPr lang="en-US" sz="1400" b="1" i="1" baseline="-25000" dirty="0" err="1"/>
              <a:t>ADC</a:t>
            </a:r>
            <a:r>
              <a:rPr lang="en-US" sz="1400" b="1" dirty="0"/>
              <a:t> is not considered </a:t>
            </a:r>
            <a:r>
              <a:rPr lang="en-US" sz="1400" dirty="0"/>
              <a:t>in the calculation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F070370-B4E3-4D13-83E6-772C03C2A4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29" y="815285"/>
            <a:ext cx="4896596" cy="37540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35B0B0A-25B6-457D-9E22-B1423B581D3F}"/>
                  </a:ext>
                </a:extLst>
              </p:cNvPr>
              <p:cNvSpPr/>
              <p:nvPr/>
            </p:nvSpPr>
            <p:spPr>
              <a:xfrm>
                <a:off x="1607848" y="1896901"/>
                <a:ext cx="252211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𝑅𝐸𝐹</m:t>
                        </m:r>
                      </m:sub>
                    </m:sSub>
                    <m:r>
                      <a:rPr lang="en-US" sz="1400" i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400" i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1400" i="0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US" sz="1400" i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400" i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US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sz="14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135B0B0A-25B6-457D-9E22-B1423B581D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848" y="1896901"/>
                <a:ext cx="2522116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354949-B3DC-44BF-926C-5E5B25544A85}"/>
                  </a:ext>
                </a:extLst>
              </p:cNvPr>
              <p:cNvSpPr/>
              <p:nvPr/>
            </p:nvSpPr>
            <p:spPr>
              <a:xfrm>
                <a:off x="693940" y="5196191"/>
                <a:ext cx="1528560" cy="4648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α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354949-B3DC-44BF-926C-5E5B25544A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940" y="5196191"/>
                <a:ext cx="1528560" cy="46487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00FFC7-37BA-4C26-9149-AAE8ED612D5A}"/>
                  </a:ext>
                </a:extLst>
              </p:cNvPr>
              <p:cNvSpPr/>
              <p:nvPr/>
            </p:nvSpPr>
            <p:spPr>
              <a:xfrm>
                <a:off x="2599229" y="5134222"/>
                <a:ext cx="2249527" cy="7068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  <m:r>
                                    <a:rPr lang="fr-FR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𝑶𝑼𝑻</m:t>
                                  </m:r>
                                  <m:r>
                                    <a:rPr lang="en-US" sz="1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e>
                                <m:sub>
                                  <m:r>
                                    <a:rPr lang="en-US" sz="1400" b="1" i="1">
                                      <a:latin typeface="Cambria Math" panose="02040503050406030204" pitchFamily="18" charset="0"/>
                                    </a:rPr>
                                    <m:t>𝑶𝑼𝑻</m:t>
                                  </m:r>
                                  <m:r>
                                    <a:rPr lang="en-US" sz="1400" b="1" i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den>
                          </m:f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900FFC7-37BA-4C26-9149-AAE8ED612D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229" y="5134222"/>
                <a:ext cx="2249527" cy="7068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D07436-3F70-4FB2-954F-61239910FCC5}"/>
                  </a:ext>
                </a:extLst>
              </p:cNvPr>
              <p:cNvSpPr/>
              <p:nvPr/>
            </p:nvSpPr>
            <p:spPr>
              <a:xfrm>
                <a:off x="2042634" y="2716532"/>
                <a:ext cx="1666482" cy="5322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sty m:val="p"/>
                            </m:rPr>
                            <a:rPr lang="en-US" sz="1400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𝑅𝐸𝐹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BD07436-3F70-4FB2-954F-61239910FC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634" y="2716532"/>
                <a:ext cx="1666482" cy="5322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Image 23">
            <a:extLst>
              <a:ext uri="{FF2B5EF4-FFF2-40B4-BE49-F238E27FC236}">
                <a16:creationId xmlns:a16="http://schemas.microsoft.com/office/drawing/2014/main" id="{3F66ADF5-23D6-4300-B30B-B74CFF032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8116" y="5049839"/>
            <a:ext cx="3265847" cy="13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03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1D4EACF4-BBBF-4EE1-8509-82C569D57B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729" y="815285"/>
            <a:ext cx="4896596" cy="3754057"/>
          </a:xfrm>
          <a:prstGeom prst="rect">
            <a:avLst/>
          </a:prstGeom>
        </p:spPr>
      </p:pic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/>
              <a:t>Measurement error</a:t>
            </a:r>
            <a:endParaRPr lang="en-US" altLang="fr-FR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5A468B9-9755-4020-B982-D72F45DE1222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600" b="1" dirty="0"/>
              <a:t>The drift of the bias current (I</a:t>
            </a:r>
            <a:r>
              <a:rPr lang="en-US" sz="1600" b="1" baseline="-25000" dirty="0"/>
              <a:t>BIAS</a:t>
            </a:r>
            <a:r>
              <a:rPr lang="en-US" sz="1600" b="1" dirty="0"/>
              <a:t>) </a:t>
            </a:r>
            <a:r>
              <a:rPr lang="en-US" sz="1600" dirty="0"/>
              <a:t>with the TID is the principal cause of </a:t>
            </a:r>
            <a:r>
              <a:rPr lang="en-US" sz="1600" b="1" dirty="0"/>
              <a:t>loss of precision </a:t>
            </a:r>
            <a:r>
              <a:rPr lang="en-US" sz="1600" dirty="0"/>
              <a:t>in the temperature measurement</a:t>
            </a:r>
          </a:p>
          <a:p>
            <a:r>
              <a:rPr lang="en-US" sz="1600" b="1" dirty="0">
                <a:sym typeface="Symbol" panose="05050102010706020507" pitchFamily="18" charset="2"/>
              </a:rPr>
              <a:t></a:t>
            </a:r>
            <a:r>
              <a:rPr lang="en-US" sz="1600" b="1" dirty="0"/>
              <a:t>V</a:t>
            </a:r>
            <a:r>
              <a:rPr lang="en-US" sz="1600" b="1" baseline="-25000" dirty="0"/>
              <a:t>D</a:t>
            </a:r>
            <a:r>
              <a:rPr lang="en-US" sz="1600" b="1" dirty="0"/>
              <a:t> is not depending </a:t>
            </a:r>
            <a:r>
              <a:rPr lang="en-US" sz="1600" dirty="0"/>
              <a:t>on the bias current (I</a:t>
            </a:r>
            <a:r>
              <a:rPr lang="en-US" sz="1600" baseline="-25000" dirty="0"/>
              <a:t>BIAS</a:t>
            </a:r>
            <a:r>
              <a:rPr lang="en-US" sz="1600" dirty="0"/>
              <a:t>) </a:t>
            </a:r>
            <a:endParaRPr lang="en-US" sz="1600" baseline="-25000" dirty="0"/>
          </a:p>
          <a:p>
            <a:r>
              <a:rPr lang="en-US" sz="1600" dirty="0"/>
              <a:t>V</a:t>
            </a:r>
            <a:r>
              <a:rPr lang="en-US" sz="1600" baseline="-25000" dirty="0"/>
              <a:t>D</a:t>
            </a:r>
            <a:r>
              <a:rPr lang="en-US" sz="1600" dirty="0"/>
              <a:t> increases with I</a:t>
            </a:r>
            <a:r>
              <a:rPr lang="en-US" sz="1600" baseline="-25000" dirty="0"/>
              <a:t>BIAS</a:t>
            </a:r>
            <a:r>
              <a:rPr lang="en-US" sz="1600" dirty="0"/>
              <a:t> and so V</a:t>
            </a:r>
            <a:r>
              <a:rPr lang="en-US" sz="1600" baseline="-25000" dirty="0"/>
              <a:t>REF</a:t>
            </a:r>
            <a:r>
              <a:rPr lang="en-US" sz="1600" dirty="0"/>
              <a:t> also increases</a:t>
            </a:r>
          </a:p>
          <a:p>
            <a:pPr lvl="1"/>
            <a:r>
              <a:rPr lang="en-US" sz="1600" dirty="0"/>
              <a:t>The amount of V</a:t>
            </a:r>
            <a:r>
              <a:rPr lang="en-US" sz="1600" baseline="-25000" dirty="0"/>
              <a:t>D</a:t>
            </a:r>
            <a:r>
              <a:rPr lang="en-US" sz="1600" dirty="0"/>
              <a:t> increase is proportional to the absolute temperature T</a:t>
            </a:r>
            <a:r>
              <a:rPr lang="en-US" sz="1600" baseline="-25000" dirty="0"/>
              <a:t>ab</a:t>
            </a:r>
          </a:p>
          <a:p>
            <a:r>
              <a:rPr lang="en-US" sz="1600" dirty="0"/>
              <a:t>If P denotes the relative change of I</a:t>
            </a:r>
            <a:r>
              <a:rPr lang="en-US" sz="1600" baseline="-25000" dirty="0"/>
              <a:t>BIAS</a:t>
            </a:r>
            <a:r>
              <a:rPr lang="en-US" sz="1600" dirty="0"/>
              <a:t> with the TID, V</a:t>
            </a:r>
            <a:r>
              <a:rPr lang="en-US" sz="1600" baseline="-25000" dirty="0"/>
              <a:t>D</a:t>
            </a:r>
            <a:r>
              <a:rPr lang="en-US" sz="1600" dirty="0"/>
              <a:t> shift is estimated to: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The table shows the drift of V</a:t>
            </a:r>
            <a:r>
              <a:rPr lang="en-US" sz="1600" baseline="-25000" dirty="0"/>
              <a:t>D</a:t>
            </a:r>
            <a:r>
              <a:rPr lang="en-US" sz="1600" dirty="0"/>
              <a:t> and of the temperature for P = 1% (50 </a:t>
            </a:r>
            <a:r>
              <a:rPr lang="en-US" sz="1600" dirty="0" err="1"/>
              <a:t>Mrad</a:t>
            </a:r>
            <a:r>
              <a:rPr lang="en-US" sz="1600" dirty="0"/>
              <a:t>) and P = 8% (500 </a:t>
            </a:r>
            <a:r>
              <a:rPr lang="en-US" sz="1600" dirty="0" err="1"/>
              <a:t>Mrad</a:t>
            </a:r>
            <a:r>
              <a:rPr lang="en-US" sz="1600" dirty="0"/>
              <a:t>)</a:t>
            </a:r>
          </a:p>
          <a:p>
            <a:r>
              <a:rPr lang="en-US" sz="1600" dirty="0"/>
              <a:t>The </a:t>
            </a:r>
            <a:r>
              <a:rPr lang="en-US" sz="1600" b="1" dirty="0"/>
              <a:t>logarithmic variation of V</a:t>
            </a:r>
            <a:r>
              <a:rPr lang="en-US" sz="1600" b="1" baseline="-25000" dirty="0"/>
              <a:t>D</a:t>
            </a:r>
            <a:r>
              <a:rPr lang="en-US" sz="1600" b="1" dirty="0"/>
              <a:t> versus the I</a:t>
            </a:r>
            <a:r>
              <a:rPr lang="en-US" sz="1600" b="1" baseline="-25000" dirty="0"/>
              <a:t>BIAS</a:t>
            </a:r>
            <a:r>
              <a:rPr lang="en-US" sz="1600" b="1" dirty="0"/>
              <a:t> </a:t>
            </a:r>
            <a:r>
              <a:rPr lang="en-US" sz="1600" dirty="0"/>
              <a:t>makes the relative variation of V</a:t>
            </a:r>
            <a:r>
              <a:rPr lang="en-US" sz="1600" baseline="-25000" dirty="0"/>
              <a:t>D</a:t>
            </a:r>
            <a:r>
              <a:rPr lang="en-US" sz="1600" dirty="0"/>
              <a:t> as well as the temperature </a:t>
            </a:r>
            <a:r>
              <a:rPr lang="en-US" sz="1600" b="1" dirty="0"/>
              <a:t>less critical </a:t>
            </a:r>
            <a:r>
              <a:rPr lang="en-US" sz="1600" dirty="0"/>
              <a:t>than that of the I</a:t>
            </a:r>
            <a:r>
              <a:rPr lang="en-US" sz="1600" baseline="-25000" dirty="0"/>
              <a:t>BIAS</a:t>
            </a:r>
            <a:endParaRPr lang="en-US" sz="1600" dirty="0"/>
          </a:p>
          <a:p>
            <a:r>
              <a:rPr lang="en-US" sz="1600" dirty="0"/>
              <a:t>At </a:t>
            </a:r>
            <a:r>
              <a:rPr lang="en-US" sz="1600" b="1" dirty="0"/>
              <a:t>500 </a:t>
            </a:r>
            <a:r>
              <a:rPr lang="en-US" sz="1600" b="1" dirty="0" err="1"/>
              <a:t>Mrad</a:t>
            </a:r>
            <a:r>
              <a:rPr lang="en-US" sz="1600" dirty="0"/>
              <a:t>, the measurement error </a:t>
            </a:r>
            <a:r>
              <a:rPr lang="en-US" sz="1600" b="1" dirty="0"/>
              <a:t>is less than 1◦C at </a:t>
            </a:r>
            <a:br>
              <a:rPr lang="en-US" sz="1600" b="1" dirty="0"/>
            </a:br>
            <a:r>
              <a:rPr lang="en-US" sz="1600" b="1" dirty="0"/>
              <a:t>-20 ◦C</a:t>
            </a:r>
          </a:p>
          <a:p>
            <a:r>
              <a:rPr lang="en-US" sz="1600" dirty="0"/>
              <a:t>This method remains </a:t>
            </a:r>
            <a:r>
              <a:rPr lang="en-US" sz="1600" b="1" dirty="0"/>
              <a:t>largely more accurate </a:t>
            </a:r>
            <a:r>
              <a:rPr lang="en-US" sz="1600" dirty="0"/>
              <a:t>since it is insensitive to </a:t>
            </a:r>
            <a:r>
              <a:rPr lang="en-US" sz="1600" i="1" dirty="0" err="1"/>
              <a:t>Vref</a:t>
            </a:r>
            <a:r>
              <a:rPr lang="en-US" sz="1600" i="1" baseline="-25000" dirty="0" err="1"/>
              <a:t>ADC</a:t>
            </a:r>
            <a:r>
              <a:rPr lang="en-US" sz="1600" b="1" i="1" dirty="0"/>
              <a:t> </a:t>
            </a:r>
            <a:r>
              <a:rPr lang="en-US" sz="1600" dirty="0"/>
              <a:t>variation</a:t>
            </a:r>
            <a:endParaRPr lang="fr-FR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The results look acceptable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C53F2AD-18B8-4129-B18B-38BE8A35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/>
              <a:t>TID effects study on the monitoring system of the RD53 chip</a:t>
            </a:r>
            <a:endParaRPr lang="fr-FR" altLang="fr-FR"/>
          </a:p>
        </p:txBody>
      </p:sp>
      <p:sp>
        <p:nvSpPr>
          <p:cNvPr id="19" name="ZoneTexte 18"/>
          <p:cNvSpPr txBox="1"/>
          <p:nvPr/>
        </p:nvSpPr>
        <p:spPr>
          <a:xfrm>
            <a:off x="401271" y="6725222"/>
            <a:ext cx="274434" cy="570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32" dirty="0">
              <a:solidFill>
                <a:srgbClr val="00B050"/>
              </a:solidFill>
            </a:endParaRPr>
          </a:p>
          <a:p>
            <a:endParaRPr lang="en-US" sz="1313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3C78AB85-73DB-406E-9DC9-0297B5A0E25B}"/>
              </a:ext>
            </a:extLst>
          </p:cNvPr>
          <p:cNvCxnSpPr>
            <a:cxnSpLocks/>
          </p:cNvCxnSpPr>
          <p:nvPr/>
        </p:nvCxnSpPr>
        <p:spPr>
          <a:xfrm>
            <a:off x="6326687" y="1709805"/>
            <a:ext cx="3795845" cy="2331077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FEEEE6AD-BCF2-456A-90B7-6602C5C82D60}"/>
              </a:ext>
            </a:extLst>
          </p:cNvPr>
          <p:cNvCxnSpPr>
            <a:cxnSpLocks/>
          </p:cNvCxnSpPr>
          <p:nvPr/>
        </p:nvCxnSpPr>
        <p:spPr>
          <a:xfrm flipV="1">
            <a:off x="6326687" y="1554948"/>
            <a:ext cx="3687833" cy="154859"/>
          </a:xfrm>
          <a:prstGeom prst="line">
            <a:avLst/>
          </a:prstGeom>
          <a:ln w="15875">
            <a:solidFill>
              <a:srgbClr val="99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C626D09B-9D45-488E-822E-4A5A144E660F}"/>
              </a:ext>
            </a:extLst>
          </p:cNvPr>
          <p:cNvCxnSpPr>
            <a:cxnSpLocks/>
          </p:cNvCxnSpPr>
          <p:nvPr/>
        </p:nvCxnSpPr>
        <p:spPr>
          <a:xfrm flipV="1">
            <a:off x="9762492" y="3879516"/>
            <a:ext cx="0" cy="125362"/>
          </a:xfrm>
          <a:prstGeom prst="straightConnector1">
            <a:avLst/>
          </a:prstGeom>
          <a:ln w="127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FD533779-55A2-41F6-9B01-62980444A79F}"/>
              </a:ext>
            </a:extLst>
          </p:cNvPr>
          <p:cNvCxnSpPr>
            <a:cxnSpLocks/>
          </p:cNvCxnSpPr>
          <p:nvPr/>
        </p:nvCxnSpPr>
        <p:spPr>
          <a:xfrm flipV="1">
            <a:off x="9690484" y="1583948"/>
            <a:ext cx="0" cy="125857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52B6313-0E25-45D1-82D0-B0E4857D0077}"/>
                  </a:ext>
                </a:extLst>
              </p:cNvPr>
              <p:cNvSpPr/>
              <p:nvPr/>
            </p:nvSpPr>
            <p:spPr>
              <a:xfrm>
                <a:off x="1160247" y="3488049"/>
                <a:ext cx="3644267" cy="5437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𝑝𝑟𝑒𝑟𝑎𝑑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52B6313-0E25-45D1-82D0-B0E4857D00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247" y="3488049"/>
                <a:ext cx="3644267" cy="543739"/>
              </a:xfrm>
              <a:prstGeom prst="rect">
                <a:avLst/>
              </a:prstGeom>
              <a:blipFill>
                <a:blip r:embed="rId8"/>
                <a:stretch>
                  <a:fillRect b="-22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Image 20">
            <a:extLst>
              <a:ext uri="{FF2B5EF4-FFF2-40B4-BE49-F238E27FC236}">
                <a16:creationId xmlns:a16="http://schemas.microsoft.com/office/drawing/2014/main" id="{DF0C9132-61A6-4EBB-9918-E8BBC1EB252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8287"/>
          <a:stretch/>
        </p:blipFill>
        <p:spPr>
          <a:xfrm>
            <a:off x="5297114" y="5334521"/>
            <a:ext cx="5185458" cy="144266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5AE35C7F-397E-4CC2-BBE6-99C3941C1DE6}"/>
              </a:ext>
            </a:extLst>
          </p:cNvPr>
          <p:cNvSpPr txBox="1"/>
          <p:nvPr/>
        </p:nvSpPr>
        <p:spPr>
          <a:xfrm>
            <a:off x="9150426" y="2439172"/>
            <a:ext cx="14497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Effects of I</a:t>
            </a:r>
            <a:r>
              <a:rPr lang="en-US" baseline="-25000" dirty="0">
                <a:latin typeface="Calibri Light" panose="020F0302020204030204" pitchFamily="34" charset="0"/>
                <a:cs typeface="Calibri Light" panose="020F0302020204030204" pitchFamily="34" charset="0"/>
              </a:rPr>
              <a:t>BIAS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 drift</a:t>
            </a: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01DA15C1-A258-451A-A49F-D27C0FC99488}"/>
              </a:ext>
            </a:extLst>
          </p:cNvPr>
          <p:cNvCxnSpPr>
            <a:stCxn id="12" idx="0"/>
          </p:cNvCxnSpPr>
          <p:nvPr/>
        </p:nvCxnSpPr>
        <p:spPr>
          <a:xfrm flipH="1" flipV="1">
            <a:off x="9294440" y="1583948"/>
            <a:ext cx="580861" cy="855224"/>
          </a:xfrm>
          <a:prstGeom prst="straightConnector1">
            <a:avLst/>
          </a:prstGeom>
          <a:ln w="63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3793BAB0-96B1-4692-9F7B-71E58F3BFF60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9690485" y="2716171"/>
            <a:ext cx="184816" cy="1036679"/>
          </a:xfrm>
          <a:prstGeom prst="straightConnector1">
            <a:avLst/>
          </a:prstGeom>
          <a:ln w="63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54C5C5C-4FBB-4C45-905E-AE7B582F77CF}"/>
              </a:ext>
            </a:extLst>
          </p:cNvPr>
          <p:cNvSpPr/>
          <p:nvPr/>
        </p:nvSpPr>
        <p:spPr>
          <a:xfrm>
            <a:off x="8142312" y="5301022"/>
            <a:ext cx="504056" cy="1389393"/>
          </a:xfrm>
          <a:prstGeom prst="rect">
            <a:avLst/>
          </a:prstGeom>
          <a:noFill/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424E5A-8138-4270-AFD2-2FB5AD1C9E3C}"/>
              </a:ext>
            </a:extLst>
          </p:cNvPr>
          <p:cNvSpPr/>
          <p:nvPr/>
        </p:nvSpPr>
        <p:spPr>
          <a:xfrm>
            <a:off x="6147709" y="4876675"/>
            <a:ext cx="40457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600" u="sng" dirty="0">
                <a:latin typeface="+mj-lt"/>
              </a:rPr>
              <a:t>TID effects on the temperature measurements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71F654-9B20-470E-B5E0-9B7C53F1D34C}"/>
              </a:ext>
            </a:extLst>
          </p:cNvPr>
          <p:cNvSpPr/>
          <p:nvPr/>
        </p:nvSpPr>
        <p:spPr>
          <a:xfrm>
            <a:off x="5395731" y="5705758"/>
            <a:ext cx="9103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(50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Mrad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BCAEB8-BC6D-4C95-8B5E-BFCDFD27371A}"/>
              </a:ext>
            </a:extLst>
          </p:cNvPr>
          <p:cNvSpPr/>
          <p:nvPr/>
        </p:nvSpPr>
        <p:spPr>
          <a:xfrm>
            <a:off x="5297996" y="6197869"/>
            <a:ext cx="10017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(500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Mrad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64595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altLang="fr-FR" dirty="0"/>
              <a:t>ADC reference voltage correction</a:t>
            </a:r>
          </a:p>
        </p:txBody>
      </p:sp>
    </p:spTree>
    <p:extLst>
      <p:ext uri="{BB962C8B-B14F-4D97-AF65-F5344CB8AC3E}">
        <p14:creationId xmlns:p14="http://schemas.microsoft.com/office/powerpoint/2010/main" val="3616436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1D2C5-D354-43E3-AA80-08B782C3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correction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A7514D8-1156-4092-85C7-6E4E88DA92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454242" y="2495781"/>
            <a:ext cx="4858208" cy="39388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695325" lvl="2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E771E1-FF7D-4E1B-AD24-D998BCF4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TID effects study on the monitoring system of the RD53 chip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F74846D-FDE4-439D-90FC-05EC555D286A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9369" y="757503"/>
            <a:ext cx="5761037" cy="6221148"/>
          </a:xfrm>
        </p:spPr>
        <p:txBody>
          <a:bodyPr/>
          <a:lstStyle/>
          <a:p>
            <a:r>
              <a:rPr lang="en-US" dirty="0"/>
              <a:t>All the reference voltages in the RD53B chip including </a:t>
            </a:r>
            <a:r>
              <a:rPr lang="en-US" i="1" dirty="0" err="1"/>
              <a:t>Vref</a:t>
            </a:r>
            <a:r>
              <a:rPr lang="en-US" i="1" baseline="-25000" dirty="0" err="1"/>
              <a:t>ADC</a:t>
            </a:r>
            <a:r>
              <a:rPr lang="en-US" dirty="0"/>
              <a:t>, are based on the </a:t>
            </a:r>
            <a:r>
              <a:rPr lang="en-US" b="1" dirty="0"/>
              <a:t>reference current </a:t>
            </a:r>
            <a:r>
              <a:rPr lang="en-US" b="1" i="1" dirty="0"/>
              <a:t>I</a:t>
            </a:r>
            <a:r>
              <a:rPr lang="en-US" b="1" i="1" baseline="-25000" dirty="0"/>
              <a:t>REF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generated from a band-gap circuit</a:t>
            </a:r>
          </a:p>
          <a:p>
            <a:r>
              <a:rPr lang="en-US" i="1" dirty="0"/>
              <a:t>I</a:t>
            </a:r>
            <a:r>
              <a:rPr lang="en-US" i="1" baseline="-25000" dirty="0"/>
              <a:t>REF</a:t>
            </a:r>
            <a:r>
              <a:rPr lang="en-US" dirty="0"/>
              <a:t> is sensitive to the TID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All the monitored voltages vary with the TID</a:t>
            </a:r>
          </a:p>
          <a:p>
            <a:r>
              <a:rPr lang="en-US" b="1" i="1" dirty="0">
                <a:sym typeface="Symbol" panose="05050102010706020507" pitchFamily="18" charset="2"/>
              </a:rPr>
              <a:t></a:t>
            </a:r>
            <a:r>
              <a:rPr lang="en-US" b="1" i="1" dirty="0"/>
              <a:t>V</a:t>
            </a:r>
            <a:r>
              <a:rPr lang="en-US" b="1" i="1" baseline="-25000" dirty="0"/>
              <a:t>D</a:t>
            </a:r>
            <a:r>
              <a:rPr lang="en-US" b="1" i="1" dirty="0"/>
              <a:t> = V</a:t>
            </a:r>
            <a:r>
              <a:rPr lang="en-US" b="1" i="1" baseline="-25000" dirty="0"/>
              <a:t>D2 </a:t>
            </a:r>
            <a:r>
              <a:rPr lang="en-US" b="1" i="1" dirty="0"/>
              <a:t> - V</a:t>
            </a:r>
            <a:r>
              <a:rPr lang="en-US" b="1" i="1" baseline="-25000" dirty="0"/>
              <a:t>D1</a:t>
            </a:r>
            <a:r>
              <a:rPr lang="en-US" b="1" i="1" dirty="0"/>
              <a:t> </a:t>
            </a:r>
            <a:r>
              <a:rPr lang="en-US" dirty="0"/>
              <a:t>related to</a:t>
            </a:r>
            <a:r>
              <a:rPr lang="en-US" dirty="0">
                <a:sym typeface="Symbol" panose="05050102010706020507" pitchFamily="18" charset="2"/>
              </a:rPr>
              <a:t> the temperature sensor </a:t>
            </a:r>
            <a:r>
              <a:rPr lang="en-US" b="1" dirty="0"/>
              <a:t>is insensitive to the  current </a:t>
            </a:r>
            <a:r>
              <a:rPr lang="en-US" b="1" i="1" dirty="0"/>
              <a:t>I</a:t>
            </a:r>
            <a:r>
              <a:rPr lang="en-US" b="1" i="1" baseline="-25000" dirty="0"/>
              <a:t>REF</a:t>
            </a:r>
            <a:r>
              <a:rPr lang="en-US" b="1" dirty="0"/>
              <a:t> </a:t>
            </a:r>
            <a:r>
              <a:rPr lang="en-US" dirty="0"/>
              <a:t>and so it is </a:t>
            </a:r>
            <a:r>
              <a:rPr lang="en-US" b="1" dirty="0"/>
              <a:t>insensitive to the TID </a:t>
            </a:r>
            <a:r>
              <a:rPr lang="en-US" b="1" dirty="0">
                <a:solidFill>
                  <a:srgbClr val="C00000"/>
                </a:solidFill>
              </a:rPr>
              <a:t>if the temperature measurement is not shifting with the TID</a:t>
            </a:r>
          </a:p>
          <a:p>
            <a:r>
              <a:rPr lang="en-US" dirty="0"/>
              <a:t>The </a:t>
            </a:r>
            <a:r>
              <a:rPr lang="en-US" b="1" dirty="0"/>
              <a:t>self-referencing method</a:t>
            </a:r>
            <a:r>
              <a:rPr lang="en-US" dirty="0"/>
              <a:t> should be used during the experiment runs</a:t>
            </a:r>
          </a:p>
          <a:p>
            <a:r>
              <a:rPr lang="en-US" b="1" i="1" dirty="0">
                <a:sym typeface="Symbol" panose="05050102010706020507" pitchFamily="18" charset="2"/>
              </a:rPr>
              <a:t></a:t>
            </a:r>
            <a:r>
              <a:rPr lang="en-US" b="1" i="1" dirty="0"/>
              <a:t>V</a:t>
            </a:r>
            <a:r>
              <a:rPr lang="en-US" b="1" i="1" baseline="-25000" dirty="0"/>
              <a:t>D </a:t>
            </a:r>
            <a:r>
              <a:rPr lang="en-US" dirty="0"/>
              <a:t>can therefore be used as the </a:t>
            </a:r>
            <a:r>
              <a:rPr lang="en-US" b="1" dirty="0"/>
              <a:t>reference voltage </a:t>
            </a:r>
            <a:r>
              <a:rPr lang="en-US" dirty="0"/>
              <a:t>for the ADC</a:t>
            </a:r>
          </a:p>
          <a:p>
            <a:r>
              <a:rPr lang="en-US" i="1" dirty="0">
                <a:sym typeface="Symbol" panose="05050102010706020507" pitchFamily="18" charset="2"/>
              </a:rPr>
              <a:t></a:t>
            </a:r>
            <a:r>
              <a:rPr lang="en-US" i="1" dirty="0"/>
              <a:t>V</a:t>
            </a:r>
            <a:r>
              <a:rPr lang="en-US" i="1" baseline="-25000" dirty="0"/>
              <a:t>D-rad</a:t>
            </a:r>
            <a:r>
              <a:rPr lang="en-US" i="1" dirty="0"/>
              <a:t> </a:t>
            </a:r>
            <a:r>
              <a:rPr lang="en-US" dirty="0"/>
              <a:t>voltage during the </a:t>
            </a:r>
            <a:r>
              <a:rPr lang="en-US" b="1" dirty="0"/>
              <a:t>operation of the detector </a:t>
            </a:r>
            <a:r>
              <a:rPr lang="en-US" dirty="0"/>
              <a:t>is calculated based on the pre-radiation value</a:t>
            </a:r>
          </a:p>
          <a:p>
            <a:r>
              <a:rPr lang="en-US" dirty="0"/>
              <a:t>The value of the </a:t>
            </a:r>
            <a:r>
              <a:rPr lang="en-US" b="1" dirty="0"/>
              <a:t>effective LSB (</a:t>
            </a:r>
            <a:r>
              <a:rPr lang="en-US" b="1" i="1" dirty="0" err="1"/>
              <a:t>LSB</a:t>
            </a:r>
            <a:r>
              <a:rPr lang="en-US" b="1" i="1" baseline="-25000" dirty="0" err="1"/>
              <a:t>rad</a:t>
            </a:r>
            <a:r>
              <a:rPr lang="en-US" b="1" dirty="0"/>
              <a:t>)</a:t>
            </a:r>
            <a:r>
              <a:rPr lang="en-US" dirty="0"/>
              <a:t>of the ADC can thus be determined. (It</a:t>
            </a:r>
            <a:r>
              <a:rPr lang="en-US" dirty="0">
                <a:sym typeface="Symbol" panose="05050102010706020507" pitchFamily="18" charset="2"/>
              </a:rPr>
              <a:t> corresponds to the </a:t>
            </a:r>
            <a:r>
              <a:rPr lang="en-US" b="1" i="1" dirty="0" err="1"/>
              <a:t>Vref</a:t>
            </a:r>
            <a:r>
              <a:rPr lang="en-US" b="1" i="1" baseline="-25000" dirty="0" err="1"/>
              <a:t>ADC</a:t>
            </a:r>
            <a:r>
              <a:rPr lang="en-US" b="1" i="1" baseline="-25000" dirty="0"/>
              <a:t> </a:t>
            </a:r>
            <a:r>
              <a:rPr lang="en-US" b="1" dirty="0"/>
              <a:t>correction</a:t>
            </a:r>
            <a:r>
              <a:rPr lang="en-US" dirty="0"/>
              <a:t>)</a:t>
            </a:r>
          </a:p>
          <a:p>
            <a:r>
              <a:rPr lang="en-US" dirty="0"/>
              <a:t>This </a:t>
            </a:r>
            <a:r>
              <a:rPr lang="en-US" dirty="0" err="1"/>
              <a:t>LSB</a:t>
            </a:r>
            <a:r>
              <a:rPr lang="en-US" baseline="-25000" dirty="0" err="1"/>
              <a:t>rad</a:t>
            </a:r>
            <a:r>
              <a:rPr lang="en-US" dirty="0"/>
              <a:t>  is then used to calculate directly the other voltages and current based on the output ADC codes</a:t>
            </a:r>
          </a:p>
          <a:p>
            <a:r>
              <a:rPr lang="en-US" i="1" dirty="0"/>
              <a:t>Adjusting some critical voltages </a:t>
            </a:r>
            <a:r>
              <a:rPr lang="en-US" dirty="0"/>
              <a:t>can be applied if necessary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72A0338-1196-4D80-A02B-E19F6535B495}"/>
                  </a:ext>
                </a:extLst>
              </p:cNvPr>
              <p:cNvSpPr/>
              <p:nvPr/>
            </p:nvSpPr>
            <p:spPr>
              <a:xfrm>
                <a:off x="6522033" y="2683993"/>
                <a:ext cx="3564495" cy="672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rgbClr val="003399"/>
                              </a:solidFill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fr-FR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𝑉</m:t>
                          </m:r>
                        </m:e>
                        <m:sub>
                          <m:r>
                            <a:rPr lang="fr-FR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𝐷</m:t>
                          </m:r>
                          <m:r>
                            <a:rPr lang="fr-FR" sz="1800" b="0" i="1" dirty="0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−</m:t>
                          </m:r>
                          <m:r>
                            <a:rPr lang="fr-FR" sz="1800" b="0" i="1" dirty="0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𝑟𝑎𝑑</m:t>
                          </m:r>
                        </m:sub>
                      </m:sSub>
                      <m:r>
                        <a:rPr lang="en-US" sz="1800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8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fr-FR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8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</m:num>
                        <m:den>
                          <m:r>
                            <a:rPr lang="fr-FR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fr-FR" sz="180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sz="18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fr-FR" sz="180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72A0338-1196-4D80-A02B-E19F6535B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033" y="2683993"/>
                <a:ext cx="3564495" cy="672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B44D03-7C03-43B1-9422-D48B29E47D67}"/>
                  </a:ext>
                </a:extLst>
              </p:cNvPr>
              <p:cNvSpPr/>
              <p:nvPr/>
            </p:nvSpPr>
            <p:spPr>
              <a:xfrm>
                <a:off x="6306108" y="3536826"/>
                <a:ext cx="3564495" cy="1081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fr-FR" sz="18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8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US" sz="1800" i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18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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</m:t>
                          </m:r>
                          <m:r>
                            <a:rPr lang="en-US" sz="180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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𝑂𝑈𝑇</m:t>
                                      </m:r>
                                      <m:r>
                                        <a:rPr lang="fr-FR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𝑂𝑈𝑇</m:t>
                                      </m:r>
                                      <m:r>
                                        <a:rPr lang="fr-FR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3399"/>
                  </a:solidFill>
                </a:endParaRPr>
              </a:p>
            </p:txBody>
          </p:sp>
        </mc:Choice>
        <mc:Fallback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B44D03-7C03-43B1-9422-D48B29E47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6108" y="3536826"/>
                <a:ext cx="3564495" cy="1081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123308-41CE-4A1C-9753-D5EFCA44BB0C}"/>
                  </a:ext>
                </a:extLst>
              </p:cNvPr>
              <p:cNvSpPr/>
              <p:nvPr/>
            </p:nvSpPr>
            <p:spPr>
              <a:xfrm>
                <a:off x="6536168" y="4616946"/>
                <a:ext cx="3802388" cy="696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𝑝𝑟𝑒𝑟𝑎𝑑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𝑝𝑟𝑒𝑟𝑎𝑑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i="1" dirty="0"/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123308-41CE-4A1C-9753-D5EFCA44B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6168" y="4616946"/>
                <a:ext cx="3802388" cy="696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5F7312-4F9D-4ED9-B9DB-A7B6DBC8876A}"/>
                  </a:ext>
                </a:extLst>
              </p:cNvPr>
              <p:cNvSpPr/>
              <p:nvPr/>
            </p:nvSpPr>
            <p:spPr>
              <a:xfrm>
                <a:off x="6541596" y="5268089"/>
                <a:ext cx="2080185" cy="6599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𝐿𝑆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𝑟𝑎𝑑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5F7312-4F9D-4ED9-B9DB-A7B6DBC88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596" y="5268089"/>
                <a:ext cx="2080185" cy="65992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F65B89-CDC9-4EFD-BBA3-F89B3E09C3AE}"/>
                  </a:ext>
                </a:extLst>
              </p:cNvPr>
              <p:cNvSpPr/>
              <p:nvPr/>
            </p:nvSpPr>
            <p:spPr>
              <a:xfrm>
                <a:off x="7401468" y="5985098"/>
                <a:ext cx="2865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 = 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𝑂𝑈𝑇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 − 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𝑂𝑈𝑇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i="1" dirty="0"/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F65B89-CDC9-4EFD-BBA3-F89B3E09C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468" y="5985098"/>
                <a:ext cx="286508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26E70EBF-5FED-43B2-8B4E-DEB435E8D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6622" y="584498"/>
            <a:ext cx="4998833" cy="1911283"/>
          </a:xfrm>
          <a:prstGeom prst="rect">
            <a:avLst/>
          </a:prstGeom>
        </p:spPr>
      </p:pic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E23FB8C4-F7F0-47B7-B24A-D45819694327}"/>
              </a:ext>
            </a:extLst>
          </p:cNvPr>
          <p:cNvSpPr/>
          <p:nvPr/>
        </p:nvSpPr>
        <p:spPr>
          <a:xfrm>
            <a:off x="5910064" y="2888754"/>
            <a:ext cx="504056" cy="24557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Flèche : droite 15">
            <a:extLst>
              <a:ext uri="{FF2B5EF4-FFF2-40B4-BE49-F238E27FC236}">
                <a16:creationId xmlns:a16="http://schemas.microsoft.com/office/drawing/2014/main" id="{303AE65E-95AB-4BBD-ACD0-E99D72BA6532}"/>
              </a:ext>
            </a:extLst>
          </p:cNvPr>
          <p:cNvSpPr/>
          <p:nvPr/>
        </p:nvSpPr>
        <p:spPr>
          <a:xfrm>
            <a:off x="5910064" y="3752850"/>
            <a:ext cx="504056" cy="24557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Flèche : droite 16">
            <a:extLst>
              <a:ext uri="{FF2B5EF4-FFF2-40B4-BE49-F238E27FC236}">
                <a16:creationId xmlns:a16="http://schemas.microsoft.com/office/drawing/2014/main" id="{15D43379-CF73-4C64-8B5F-72D5ABD6A50A}"/>
              </a:ext>
            </a:extLst>
          </p:cNvPr>
          <p:cNvSpPr/>
          <p:nvPr/>
        </p:nvSpPr>
        <p:spPr>
          <a:xfrm>
            <a:off x="5946068" y="4904978"/>
            <a:ext cx="504056" cy="24557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Flèche : droite 17">
            <a:extLst>
              <a:ext uri="{FF2B5EF4-FFF2-40B4-BE49-F238E27FC236}">
                <a16:creationId xmlns:a16="http://schemas.microsoft.com/office/drawing/2014/main" id="{014053D4-FBF3-4466-BA4C-E2875FDF3276}"/>
              </a:ext>
            </a:extLst>
          </p:cNvPr>
          <p:cNvSpPr/>
          <p:nvPr/>
        </p:nvSpPr>
        <p:spPr>
          <a:xfrm>
            <a:off x="5946068" y="5487491"/>
            <a:ext cx="504056" cy="24557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76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823E7E-ABFC-40D5-BA43-27FB13AD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C216F8-DA58-48BB-A62D-474297B3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conclusion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9A856A5-9086-4871-8BF1-B86E80162273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Radiation test campaigns have been performed with X-ray sources at low temperatures (&lt;-10 °C)</a:t>
            </a:r>
          </a:p>
          <a:p>
            <a:pPr lvl="1"/>
            <a:r>
              <a:rPr lang="en-US" dirty="0"/>
              <a:t> Variation of </a:t>
            </a:r>
            <a:r>
              <a:rPr lang="en-US" i="1" dirty="0" err="1"/>
              <a:t>Vref</a:t>
            </a:r>
            <a:r>
              <a:rPr lang="en-US" i="1" baseline="-25000" dirty="0" err="1"/>
              <a:t>ADC</a:t>
            </a:r>
            <a:r>
              <a:rPr lang="en-US" dirty="0"/>
              <a:t> with the TID -&gt; increase by about 8% for 500 </a:t>
            </a:r>
            <a:r>
              <a:rPr lang="en-US" dirty="0" err="1"/>
              <a:t>Mrad</a:t>
            </a:r>
            <a:endParaRPr lang="en-US" dirty="0"/>
          </a:p>
          <a:p>
            <a:pPr lvl="1"/>
            <a:r>
              <a:rPr lang="en-US" dirty="0"/>
              <a:t> Temperature measurement using the </a:t>
            </a:r>
            <a:r>
              <a:rPr lang="en-US" b="1" dirty="0"/>
              <a:t>direct method is not acceptable</a:t>
            </a:r>
          </a:p>
          <a:p>
            <a:r>
              <a:rPr lang="en-US" dirty="0"/>
              <a:t>A new method that </a:t>
            </a:r>
            <a:r>
              <a:rPr lang="en-US" b="1" dirty="0"/>
              <a:t>does not use </a:t>
            </a:r>
            <a:r>
              <a:rPr lang="en-US" b="1" i="1" dirty="0" err="1"/>
              <a:t>Vref</a:t>
            </a:r>
            <a:r>
              <a:rPr lang="en-US" b="1" i="1" baseline="-25000" dirty="0" err="1"/>
              <a:t>ADC</a:t>
            </a:r>
            <a:r>
              <a:rPr lang="en-US" b="1" i="1" baseline="-25000" dirty="0"/>
              <a:t>  </a:t>
            </a:r>
            <a:r>
              <a:rPr lang="en-US" dirty="0"/>
              <a:t>is proposed and allows a </a:t>
            </a:r>
            <a:r>
              <a:rPr lang="en-US" b="1" dirty="0"/>
              <a:t>good accuracy</a:t>
            </a:r>
            <a:r>
              <a:rPr lang="en-US" dirty="0"/>
              <a:t> even for high TID levels.</a:t>
            </a:r>
          </a:p>
          <a:p>
            <a:r>
              <a:rPr lang="en-US" dirty="0"/>
              <a:t>Based on the two measurement methods of the temperature, a monitoring correction method is developed</a:t>
            </a:r>
          </a:p>
          <a:p>
            <a:r>
              <a:rPr lang="en-US" dirty="0"/>
              <a:t> It should respect the following steps :</a:t>
            </a:r>
          </a:p>
          <a:p>
            <a:r>
              <a:rPr lang="en-US" b="1" u="sng" dirty="0"/>
              <a:t> Before the experiment runs:</a:t>
            </a:r>
            <a:endParaRPr lang="fr-FR" b="1" u="sng" dirty="0"/>
          </a:p>
          <a:p>
            <a:pPr lvl="1"/>
            <a:r>
              <a:rPr lang="en-US" b="1" dirty="0"/>
              <a:t>Calibrate</a:t>
            </a:r>
            <a:r>
              <a:rPr lang="en-US" dirty="0"/>
              <a:t> temperature sensor chip by chip </a:t>
            </a:r>
            <a:r>
              <a:rPr lang="en-US" b="1" dirty="0"/>
              <a:t>to compensate for the mismatch </a:t>
            </a:r>
            <a:r>
              <a:rPr lang="en-US" dirty="0"/>
              <a:t>effect </a:t>
            </a:r>
            <a:r>
              <a:rPr lang="en-US" dirty="0">
                <a:sym typeface="Symbol" panose="05050102010706020507" pitchFamily="18" charset="2"/>
              </a:rPr>
              <a:t> </a:t>
            </a:r>
            <a:r>
              <a:rPr lang="en-US" dirty="0" err="1">
                <a:sym typeface="Symbol" panose="05050102010706020507" pitchFamily="18" charset="2"/>
              </a:rPr>
              <a:t>N</a:t>
            </a:r>
            <a:r>
              <a:rPr lang="en-US" baseline="-25000" dirty="0" err="1">
                <a:sym typeface="Symbol" panose="05050102010706020507" pitchFamily="18" charset="2"/>
              </a:rPr>
              <a:t>f</a:t>
            </a:r>
            <a:endParaRPr lang="en-US" baseline="-25000" dirty="0"/>
          </a:p>
          <a:p>
            <a:pPr lvl="1"/>
            <a:r>
              <a:rPr lang="en-US" b="1" dirty="0"/>
              <a:t>Determine process parameters </a:t>
            </a:r>
            <a:r>
              <a:rPr lang="en-US" dirty="0"/>
              <a:t>for the temperature sensor : </a:t>
            </a:r>
            <a:r>
              <a:rPr lang="en-US" i="1" dirty="0"/>
              <a:t>VD(0), α, and A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Perform pre-irradiation measurements </a:t>
            </a:r>
            <a:r>
              <a:rPr lang="en-US" dirty="0"/>
              <a:t>for each chip: </a:t>
            </a:r>
            <a:r>
              <a:rPr lang="en-US" b="1" i="1" dirty="0">
                <a:sym typeface="Symbol" panose="05050102010706020507" pitchFamily="18" charset="2"/>
              </a:rPr>
              <a:t></a:t>
            </a:r>
            <a:r>
              <a:rPr lang="en-US" b="1" i="1" dirty="0" err="1"/>
              <a:t>V</a:t>
            </a:r>
            <a:r>
              <a:rPr lang="en-US" b="1" i="1" baseline="-25000" dirty="0" err="1"/>
              <a:t>D_prerad</a:t>
            </a:r>
            <a:r>
              <a:rPr lang="en-US" b="1" i="1" dirty="0"/>
              <a:t> and </a:t>
            </a:r>
            <a:r>
              <a:rPr lang="en-US" b="1" i="1" dirty="0" err="1"/>
              <a:t>T</a:t>
            </a:r>
            <a:r>
              <a:rPr lang="en-US" b="1" i="1" baseline="-25000" dirty="0" err="1"/>
              <a:t>ab_prerad</a:t>
            </a:r>
            <a:r>
              <a:rPr lang="en-US" baseline="-25000" dirty="0"/>
              <a:t> </a:t>
            </a:r>
            <a:r>
              <a:rPr lang="en-US" dirty="0"/>
              <a:t>, all the monitored Voltages, currents</a:t>
            </a:r>
          </a:p>
          <a:p>
            <a:r>
              <a:rPr lang="en-US" b="1" u="sng" dirty="0"/>
              <a:t>During the experiment runs :</a:t>
            </a:r>
          </a:p>
          <a:p>
            <a:pPr lvl="1"/>
            <a:r>
              <a:rPr lang="en-US" dirty="0"/>
              <a:t>The absolute temperature </a:t>
            </a:r>
            <a:r>
              <a:rPr lang="en-US" b="1" i="1" dirty="0"/>
              <a:t>T</a:t>
            </a:r>
            <a:r>
              <a:rPr lang="en-US" b="1" i="1" baseline="-25000" dirty="0"/>
              <a:t>ab-rad</a:t>
            </a:r>
            <a:r>
              <a:rPr lang="en-US" b="1" dirty="0"/>
              <a:t> </a:t>
            </a:r>
            <a:r>
              <a:rPr lang="en-US" dirty="0"/>
              <a:t>is measured with the self-referencing method</a:t>
            </a:r>
          </a:p>
          <a:p>
            <a:pPr lvl="1"/>
            <a:r>
              <a:rPr lang="en-US" dirty="0"/>
              <a:t>The post-radiation </a:t>
            </a:r>
            <a:r>
              <a:rPr lang="en-US" b="1" i="1" dirty="0">
                <a:sym typeface="Symbol" panose="05050102010706020507" pitchFamily="18" charset="2"/>
              </a:rPr>
              <a:t></a:t>
            </a:r>
            <a:r>
              <a:rPr lang="en-US" b="1" i="1" dirty="0" err="1"/>
              <a:t>V</a:t>
            </a:r>
            <a:r>
              <a:rPr lang="en-US" b="1" i="1" baseline="-25000" dirty="0" err="1"/>
              <a:t>D_rad</a:t>
            </a:r>
            <a:r>
              <a:rPr lang="en-US" b="1" dirty="0"/>
              <a:t> is </a:t>
            </a:r>
            <a:r>
              <a:rPr lang="en-US" dirty="0"/>
              <a:t>determined</a:t>
            </a:r>
            <a:r>
              <a:rPr lang="en-US" b="1" dirty="0"/>
              <a:t> </a:t>
            </a:r>
            <a:r>
              <a:rPr lang="en-US" dirty="0"/>
              <a:t>knowing</a:t>
            </a:r>
            <a:r>
              <a:rPr lang="en-US" b="1" dirty="0"/>
              <a:t> </a:t>
            </a:r>
            <a:r>
              <a:rPr lang="en-US" b="1" i="1" dirty="0"/>
              <a:t>T</a:t>
            </a:r>
            <a:r>
              <a:rPr lang="en-US" b="1" i="1" baseline="-25000" dirty="0"/>
              <a:t>ab-rad</a:t>
            </a:r>
            <a:r>
              <a:rPr lang="en-US" b="1" dirty="0"/>
              <a:t> , </a:t>
            </a:r>
            <a:r>
              <a:rPr lang="en-US" dirty="0"/>
              <a:t> </a:t>
            </a:r>
            <a:r>
              <a:rPr lang="en-US" b="1" i="1" dirty="0">
                <a:sym typeface="Symbol" panose="05050102010706020507" pitchFamily="18" charset="2"/>
              </a:rPr>
              <a:t></a:t>
            </a:r>
            <a:r>
              <a:rPr lang="en-US" b="1" i="1" dirty="0" err="1"/>
              <a:t>V</a:t>
            </a:r>
            <a:r>
              <a:rPr lang="en-US" b="1" i="1" baseline="-25000" dirty="0" err="1"/>
              <a:t>D_prerad</a:t>
            </a:r>
            <a:r>
              <a:rPr lang="en-US" b="1" i="1" dirty="0"/>
              <a:t> </a:t>
            </a:r>
            <a:r>
              <a:rPr lang="en-US" dirty="0"/>
              <a:t>and the corresponding </a:t>
            </a:r>
            <a:r>
              <a:rPr lang="en-US" b="1" i="1" dirty="0" err="1"/>
              <a:t>T</a:t>
            </a:r>
            <a:r>
              <a:rPr lang="en-US" b="1" i="1" baseline="-25000" dirty="0" err="1"/>
              <a:t>ab_prerad</a:t>
            </a:r>
            <a:endParaRPr lang="en-US" b="1" i="1" baseline="-25000" dirty="0"/>
          </a:p>
          <a:p>
            <a:pPr lvl="1"/>
            <a:r>
              <a:rPr lang="en-US" dirty="0"/>
              <a:t>The LSB of the ADC (</a:t>
            </a:r>
            <a:r>
              <a:rPr lang="en-US" b="1" i="1" dirty="0" err="1"/>
              <a:t>LSB</a:t>
            </a:r>
            <a:r>
              <a:rPr lang="en-US" b="1" i="1" baseline="-25000" dirty="0" err="1"/>
              <a:t>rad</a:t>
            </a:r>
            <a:r>
              <a:rPr lang="en-US" dirty="0"/>
              <a:t>) is then calculated and is used for the ADC code conversion</a:t>
            </a:r>
            <a:endParaRPr lang="fr-FR" dirty="0"/>
          </a:p>
          <a:p>
            <a:pPr lvl="1"/>
            <a:r>
              <a:rPr lang="en-US" b="1" dirty="0"/>
              <a:t>C</a:t>
            </a:r>
            <a:r>
              <a:rPr lang="en-US" dirty="0"/>
              <a:t>orrection can be done at regular time intervals </a:t>
            </a:r>
            <a:endParaRPr lang="fr-F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669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altLang="fr-FR" dirty="0"/>
              <a:t>Thank you 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1433733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Monitored signals (Voltages)</a:t>
            </a:r>
            <a:endParaRPr lang="en-US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Monitored signals : Sensors, Calibration voltages, FE, BG</a:t>
            </a:r>
          </a:p>
          <a:p>
            <a:r>
              <a:rPr lang="en-US" dirty="0"/>
              <a:t> SLDO voltages are monitored</a:t>
            </a:r>
          </a:p>
          <a:p>
            <a:r>
              <a:rPr lang="en-US" u="sng" dirty="0"/>
              <a:t>Sensors</a:t>
            </a:r>
            <a:r>
              <a:rPr lang="en-US" dirty="0"/>
              <a:t> : Temperature based on the voltage difference measurement</a:t>
            </a:r>
          </a:p>
          <a:p>
            <a:pPr lvl="1"/>
            <a:r>
              <a:rPr lang="en-US" dirty="0"/>
              <a:t>Offset is compensated</a:t>
            </a:r>
          </a:p>
          <a:p>
            <a:r>
              <a:rPr lang="en-US" u="sng" dirty="0"/>
              <a:t>Other Voltages</a:t>
            </a:r>
            <a:r>
              <a:rPr lang="en-US" dirty="0"/>
              <a:t> : Variation from a starting value </a:t>
            </a:r>
          </a:p>
          <a:p>
            <a:pPr lvl="1"/>
            <a:r>
              <a:rPr lang="en-US" dirty="0"/>
              <a:t>No need for ADC offset compensation</a:t>
            </a:r>
          </a:p>
          <a:p>
            <a:pPr lvl="1"/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TID effects study on the monitoring system of the RD53 chip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5347432" y="1404004"/>
          <a:ext cx="4907991" cy="5252136"/>
        </p:xfrm>
        <a:graphic>
          <a:graphicData uri="http://schemas.openxmlformats.org/drawingml/2006/table">
            <a:tbl>
              <a:tblPr firstRow="1" firstCol="1" bandRow="1"/>
              <a:tblGrid>
                <a:gridCol w="507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4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7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834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Value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Value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200" b="0" spc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VREF_ADC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19-30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USED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34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200" b="0" spc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spc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IMUX_OUT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VMON_VREF_CORE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34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200" b="0" spc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NTC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VMON_VREF_PRE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34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VREF_VDAC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kumimoji="0" lang="fr-FR" sz="1200" b="0" i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VMON_VINA</a:t>
                      </a:r>
                      <a:endParaRPr lang="fr-FR" sz="1200" b="0" spc="-1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282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VMON_HALFVDDA_INJCAP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kumimoji="0" lang="fr-FR" sz="1200" b="0" i="0" kern="120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VMON_VDDA</a:t>
                      </a:r>
                      <a:endParaRPr lang="fr-FR" sz="1200" b="0" spc="-1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34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RPOLYTSENS_TOP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VMON_VREFA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RPOLYTSENS_BOTTOM</a:t>
                      </a:r>
                      <a:endParaRPr kumimoji="0" lang="fr-FR" sz="12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VMON_VOFS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fr-FR" sz="12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CAL_HI_GBL</a:t>
                      </a:r>
                      <a:endParaRPr kumimoji="0" lang="fr-FR" sz="12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kumimoji="0" lang="en-US" sz="12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VMON_VIND</a:t>
                      </a:r>
                      <a:endParaRPr lang="fr-FR" sz="1200" b="0" spc="-1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fr-FR" sz="12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CAL_MI_GBL</a:t>
                      </a:r>
                      <a:endParaRPr kumimoji="0" lang="fr-FR" sz="12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38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-1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VMON_VDDD</a:t>
                      </a:r>
                      <a:endParaRPr lang="fr-FR" sz="1200" b="0" spc="-1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8344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fr-FR" sz="12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VTH2G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39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spc="-1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VMON_VREFD</a:t>
                      </a:r>
                      <a:endParaRPr kumimoji="0" lang="fr-FR" sz="12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174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2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VTH1G_M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174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fr-FR" sz="12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VTH1G_L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174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20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VTH1G_R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200" b="0" spc="-1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1748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fr-FR" sz="12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RADSENS_SLDOA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200" b="0" spc="-1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solidFill>
                            <a:srgbClr val="00B05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TEMPSENS_SLDOA</a:t>
                      </a:r>
                      <a:endParaRPr lang="fr-FR" sz="1200" b="0" spc="-10" dirty="0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2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RADSENS_SLDOD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2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TEMPSENS_SLDOD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2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RADSENS_ACB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2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839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spc="-1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fr-FR" sz="1200" b="0" spc="-1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2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TEMPSENS_ACB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20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200" b="0" spc="-1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9613" marR="39613" marT="15760" marB="1576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0DF8543-42B7-4EC8-91DF-B564740AE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569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Monitored signals (Currents)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half" idx="1"/>
          </p:nvPr>
        </p:nvSpPr>
        <p:spPr>
          <a:xfrm>
            <a:off x="830580" y="3546318"/>
            <a:ext cx="4431937" cy="3432334"/>
          </a:xfrm>
        </p:spPr>
        <p:txBody>
          <a:bodyPr>
            <a:normAutofit/>
          </a:bodyPr>
          <a:lstStyle/>
          <a:p>
            <a:r>
              <a:rPr lang="en-US" sz="2189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Select the IMUX_OUT channel of the voltage multiplexer</a:t>
            </a:r>
            <a:endParaRPr lang="en-US" dirty="0"/>
          </a:p>
          <a:p>
            <a:r>
              <a:rPr lang="en-US" dirty="0"/>
              <a:t>IREF, FE (Global DACs), CDR, CML, NTC</a:t>
            </a:r>
          </a:p>
          <a:p>
            <a:r>
              <a:rPr lang="en-US" dirty="0"/>
              <a:t>New features in RD53B :</a:t>
            </a:r>
          </a:p>
          <a:p>
            <a:pPr lvl="1"/>
            <a:r>
              <a:rPr lang="en-US" dirty="0"/>
              <a:t>The external NTC will be read through the ADC</a:t>
            </a:r>
          </a:p>
          <a:p>
            <a:pPr lvl="2"/>
            <a:r>
              <a:rPr lang="en-US" dirty="0"/>
              <a:t>The NTC current bias is provided inside the chip</a:t>
            </a:r>
          </a:p>
          <a:p>
            <a:pPr lvl="1"/>
            <a:r>
              <a:rPr lang="en-US" dirty="0"/>
              <a:t>SLDO currents are monitored 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TID effects study on the monitoring system of the RD53 chip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/>
          </p:nvPr>
        </p:nvGraphicFramePr>
        <p:xfrm>
          <a:off x="5741571" y="1213940"/>
          <a:ext cx="4070453" cy="4718945"/>
        </p:xfrm>
        <a:graphic>
          <a:graphicData uri="http://schemas.openxmlformats.org/drawingml/2006/table">
            <a:tbl>
              <a:tblPr firstRow="1" firstCol="1" bandRow="1"/>
              <a:tblGrid>
                <a:gridCol w="3984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5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3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Value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Value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000" b="0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000" b="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MON_IREF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MON_TH1_M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000" b="0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000" b="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MON_VCO_CDR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MON_LCC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000" b="0" spc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000" b="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MON_VCOBUFF_CDR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MON_VFF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MON_CP_CDR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MON_PREAMP_L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MON_CP_FD_CDR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MON_TH1_L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MON_CP_BUFF_CDR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kumimoji="0" lang="fr-FR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MON_PREAMP_R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MON_CML_BIAS_2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1000" b="0" i="0" u="none" strike="noStrike" kern="1200" cap="none" spc="-1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</a:t>
                      </a:r>
                      <a:endParaRPr lang="en-US" sz="2000" dirty="0"/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MON_PREAMP_TL</a:t>
                      </a:r>
                      <a:endParaRPr kumimoji="0" lang="fr-FR" sz="1000" b="0" i="0" u="none" strike="noStrike" kern="1200" cap="none" spc="-1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MON_CML_BIAS_1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kumimoji="0" lang="fr-FR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MON_TH1_R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MON_CML_BIAS_0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MON_PREAMP_T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</a:t>
                      </a:r>
                      <a:endParaRPr lang="fr-FR" sz="1000" b="0" spc="-10" dirty="0">
                        <a:solidFill>
                          <a:srgbClr val="6600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rgbClr val="660033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MON_BIAS_NTC</a:t>
                      </a:r>
                      <a:endParaRPr lang="fr-FR" sz="1000" b="0" spc="-10" dirty="0">
                        <a:solidFill>
                          <a:srgbClr val="660033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kumimoji="0" lang="fr-FR" sz="10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MON_PREAMP_TR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MON_INJCAP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USED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MON_INJCAP_PAR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NOT USED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MON_PREAMP_M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</a:t>
                      </a:r>
                      <a:endParaRPr lang="fr-FR" sz="1000" b="0" spc="-1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MON_IINA</a:t>
                      </a:r>
                      <a:endParaRPr lang="fr-FR" sz="1000" b="0" spc="-1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MON_PRECOMP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000" b="0" spc="-1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</a:t>
                      </a:r>
                      <a:endParaRPr lang="fr-FR" sz="1000" b="0" spc="-1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MON_ISHUNTA</a:t>
                      </a:r>
                      <a:endParaRPr lang="fr-FR" sz="1000" b="0" spc="-1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MON_COMP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fr-FR" sz="1000" b="0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MON_IIND</a:t>
                      </a:r>
                      <a:endParaRPr lang="fr-FR" sz="1000" b="0" spc="-1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58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MON_TH2</a:t>
                      </a: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endParaRPr lang="fr-FR" sz="1000" b="0" spc="-1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</a:t>
                      </a:r>
                      <a:endParaRPr lang="fr-FR" sz="1000" b="0" spc="-1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800"/>
                        </a:spcBef>
                        <a:spcAft>
                          <a:spcPts val="1000"/>
                        </a:spcAft>
                      </a:pPr>
                      <a:r>
                        <a:rPr lang="en-US" sz="1000" b="0" spc="-10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MON_ISHUNTD</a:t>
                      </a:r>
                      <a:endParaRPr lang="fr-FR" sz="1000" b="0" spc="-1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9613" marR="39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/>
          <a:srcRect t="2989" b="8702"/>
          <a:stretch/>
        </p:blipFill>
        <p:spPr>
          <a:xfrm>
            <a:off x="707016" y="906729"/>
            <a:ext cx="4679066" cy="2639589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84988CD-E51E-4D58-84E2-0545016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693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4823E7E-ABFC-40D5-BA43-27FB13ADB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EC216F8-DA58-48BB-A62D-474297B35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altLang="fr-FR" b="1" dirty="0"/>
              <a:t>Introduction</a:t>
            </a:r>
          </a:p>
          <a:p>
            <a:pPr lvl="1"/>
            <a:r>
              <a:rPr lang="en-US" altLang="fr-FR" dirty="0"/>
              <a:t>RD53 project</a:t>
            </a:r>
          </a:p>
          <a:p>
            <a:pPr lvl="1"/>
            <a:r>
              <a:rPr lang="en-US" altLang="fr-FR" dirty="0"/>
              <a:t>RD53 chip description</a:t>
            </a:r>
          </a:p>
          <a:p>
            <a:pPr lvl="1"/>
            <a:r>
              <a:rPr lang="en-US" dirty="0"/>
              <a:t>Test results</a:t>
            </a:r>
          </a:p>
          <a:p>
            <a:r>
              <a:rPr lang="en-US" b="1" dirty="0"/>
              <a:t>Monitoring functions</a:t>
            </a:r>
          </a:p>
          <a:p>
            <a:pPr lvl="1"/>
            <a:r>
              <a:rPr lang="en-US" dirty="0"/>
              <a:t>Description</a:t>
            </a:r>
          </a:p>
          <a:p>
            <a:pPr lvl="1"/>
            <a:r>
              <a:rPr lang="en-US" dirty="0"/>
              <a:t>General Purpose ADC</a:t>
            </a:r>
          </a:p>
          <a:p>
            <a:pPr lvl="1"/>
            <a:r>
              <a:rPr lang="en-US" dirty="0"/>
              <a:t>TID effects</a:t>
            </a:r>
          </a:p>
          <a:p>
            <a:r>
              <a:rPr lang="en-US" b="1" dirty="0"/>
              <a:t>RD53B sensors</a:t>
            </a:r>
          </a:p>
          <a:p>
            <a:pPr lvl="1"/>
            <a:r>
              <a:rPr lang="en-US" dirty="0"/>
              <a:t>Temperature sensor principle</a:t>
            </a:r>
          </a:p>
          <a:p>
            <a:pPr lvl="1"/>
            <a:r>
              <a:rPr lang="en-US" dirty="0"/>
              <a:t>Measurements based on the direct method</a:t>
            </a:r>
          </a:p>
          <a:p>
            <a:pPr lvl="1"/>
            <a:r>
              <a:rPr lang="en-US" dirty="0"/>
              <a:t>Measurements based on the self-referencing method</a:t>
            </a:r>
          </a:p>
          <a:p>
            <a:pPr lvl="1"/>
            <a:r>
              <a:rPr lang="en-US" dirty="0"/>
              <a:t>TID effects</a:t>
            </a:r>
          </a:p>
          <a:p>
            <a:r>
              <a:rPr lang="en-US" altLang="fr-FR" b="1" dirty="0"/>
              <a:t>Monitoring correction</a:t>
            </a:r>
          </a:p>
          <a:p>
            <a:r>
              <a:rPr lang="en-US" altLang="fr-FR" b="1" dirty="0"/>
              <a:t>Summary and Conclusion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28234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12-bit ADC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600" dirty="0"/>
              <a:t>The ADC main clock is set to 39 kHz (40 MHz/1024) </a:t>
            </a:r>
          </a:p>
          <a:p>
            <a:r>
              <a:rPr lang="en-US" sz="1600" dirty="0"/>
              <a:t>The ADC tests and characterization were done with commercial 16-bit DACs (LSB is 27.5μV) </a:t>
            </a:r>
          </a:p>
          <a:p>
            <a:r>
              <a:rPr lang="en-US" sz="1600" dirty="0"/>
              <a:t>For a reference voltage of 900 mV, the </a:t>
            </a:r>
            <a:r>
              <a:rPr lang="en-US" sz="1600" b="1" dirty="0"/>
              <a:t>LSB</a:t>
            </a:r>
            <a:r>
              <a:rPr lang="en-US" sz="1600" dirty="0"/>
              <a:t> value is 208 </a:t>
            </a:r>
            <a:r>
              <a:rPr lang="en-US" sz="1600" dirty="0" err="1"/>
              <a:t>μV</a:t>
            </a:r>
            <a:r>
              <a:rPr lang="en-US" sz="1600" dirty="0"/>
              <a:t> and related to the </a:t>
            </a:r>
            <a:r>
              <a:rPr lang="en-US" sz="1600" b="1" i="1" dirty="0" err="1"/>
              <a:t>Vref</a:t>
            </a:r>
            <a:r>
              <a:rPr lang="en-US" sz="1600" b="1" i="1" baseline="-25000" dirty="0" err="1"/>
              <a:t>ADC</a:t>
            </a:r>
            <a:r>
              <a:rPr lang="en-US" sz="1600" dirty="0"/>
              <a:t> value by :</a:t>
            </a:r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The factor 0.947 takes into account the effect of the load capacitance seen at DAC on the output</a:t>
            </a:r>
          </a:p>
          <a:p>
            <a:r>
              <a:rPr lang="en-US" sz="1600" dirty="0"/>
              <a:t>The peak INL is estimated to be ±2 LSB and the plot shows that the INL has a jump at the middle of output codes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E5474BAE-1C7E-475D-B08E-5E85087D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B81B2A9-A264-4BF9-A184-79098CF86DB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9370" y="2760119"/>
            <a:ext cx="5184630" cy="4218531"/>
          </a:xfrm>
        </p:spPr>
        <p:txBody>
          <a:bodyPr/>
          <a:lstStyle/>
          <a:p>
            <a:r>
              <a:rPr lang="en-US" sz="1600" dirty="0"/>
              <a:t>The 12-bit ADC is based on a Successive-Approximation Register (SAR) architecture and consists of 3 main circuits </a:t>
            </a:r>
          </a:p>
          <a:p>
            <a:pPr lvl="1"/>
            <a:r>
              <a:rPr lang="en-US" sz="1600" dirty="0"/>
              <a:t> A 12-bit DAC based on a capacitance network</a:t>
            </a:r>
          </a:p>
          <a:p>
            <a:pPr lvl="1"/>
            <a:r>
              <a:rPr lang="en-US" sz="1600" dirty="0"/>
              <a:t> A high-sensitivity comparator</a:t>
            </a:r>
          </a:p>
          <a:p>
            <a:pPr lvl="1"/>
            <a:r>
              <a:rPr lang="en-US" sz="1600" dirty="0"/>
              <a:t>A SAR logic block</a:t>
            </a:r>
          </a:p>
          <a:p>
            <a:endParaRPr lang="en-US" sz="16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425E5D-94E1-404E-80D3-4FA87E8D3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7" y="453714"/>
            <a:ext cx="3528392" cy="229525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98B5E16-1D6B-4A1C-851C-319670E47B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9" y="4271388"/>
            <a:ext cx="3933987" cy="288381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A8CF11C-2CFD-40B9-9349-02A7332697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55" y="4220902"/>
            <a:ext cx="4011245" cy="2954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739FA37-6C20-4AA8-BD25-E2920DF7EAF8}"/>
                  </a:ext>
                </a:extLst>
              </p:cNvPr>
              <p:cNvSpPr/>
              <p:nvPr/>
            </p:nvSpPr>
            <p:spPr>
              <a:xfrm>
                <a:off x="6984092" y="2314877"/>
                <a:ext cx="2058320" cy="5018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</a:rPr>
                        <m:t>𝐿𝑆𝐵</m:t>
                      </m:r>
                      <m:r>
                        <a:rPr lang="en-US" sz="1400" i="0">
                          <a:latin typeface="Cambria Math" panose="02040503050406030204" pitchFamily="18" charset="0"/>
                        </a:rPr>
                        <m:t>=0.947×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𝑉𝑟𝑒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𝐴𝐷𝐶</m:t>
                              </m:r>
                            </m:sub>
                          </m:sSub>
                        </m:num>
                        <m:den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4096</m:t>
                          </m:r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739FA37-6C20-4AA8-BD25-E2920DF7EA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092" y="2314877"/>
                <a:ext cx="2058320" cy="501869"/>
              </a:xfrm>
              <a:prstGeom prst="rect">
                <a:avLst/>
              </a:prstGeom>
              <a:blipFill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0087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12-bit ADC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5334000" y="872501"/>
            <a:ext cx="5184630" cy="3060370"/>
          </a:xfrm>
        </p:spPr>
        <p:txBody>
          <a:bodyPr/>
          <a:lstStyle/>
          <a:p>
            <a:r>
              <a:rPr lang="en-US" sz="1600" dirty="0"/>
              <a:t>The 12-bit ADC is based on a Successive-Approximation Register (SAR) architecture</a:t>
            </a:r>
          </a:p>
          <a:p>
            <a:r>
              <a:rPr lang="en-US" sz="1600" dirty="0"/>
              <a:t> The circuit takes the chip bunch crossing clock, nominally 40 MHz, and divides it down with a 1024:1 frequency divider to generate the internal clock driving the ADC at 39 kHz</a:t>
            </a:r>
          </a:p>
          <a:p>
            <a:r>
              <a:rPr lang="en-US" sz="1600" dirty="0"/>
              <a:t>The SAR ADC consists of three main circuits (Fig. 2):</a:t>
            </a:r>
          </a:p>
          <a:p>
            <a:pPr lvl="1"/>
            <a:r>
              <a:rPr lang="en-US" sz="1600" dirty="0"/>
              <a:t> A 12-bit DAC based on a capacitance network supplied through the reference voltage (</a:t>
            </a:r>
            <a:r>
              <a:rPr lang="en-US" sz="1600" dirty="0" err="1"/>
              <a:t>VrefADC</a:t>
            </a:r>
            <a:r>
              <a:rPr lang="en-US" sz="1600" dirty="0"/>
              <a:t>) to generate the voltage scaling</a:t>
            </a:r>
          </a:p>
          <a:p>
            <a:pPr lvl="1"/>
            <a:r>
              <a:rPr lang="en-US" sz="1600" dirty="0"/>
              <a:t> A high-sensitivity comparator</a:t>
            </a:r>
          </a:p>
          <a:p>
            <a:pPr lvl="1"/>
            <a:r>
              <a:rPr lang="en-US" sz="1600" dirty="0"/>
              <a:t>A SAR logic block including the frequency divider mentioned above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3425E5D-94E1-404E-80D3-4FA87E8D3F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44" y="757286"/>
            <a:ext cx="3317776" cy="215824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D8C50F8-61C3-46F8-8689-5B26A226B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1" y="4023398"/>
            <a:ext cx="5843793" cy="211095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314039C-CBBC-4690-B013-26A62ED9F7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68" y="4591421"/>
            <a:ext cx="4001852" cy="2502528"/>
          </a:xfrm>
          <a:prstGeom prst="rect">
            <a:avLst/>
          </a:prstGeom>
        </p:spPr>
      </p:pic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E5474BAE-1C7E-475D-B08E-5E85087DA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98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TID effects on temperature sensors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8" name="Rectangle 2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49370" y="930107"/>
                <a:ext cx="5832702" cy="604854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dirty="0">
                            <a:sym typeface="Symbol" panose="05050102010706020507" pitchFamily="18" charset="2"/>
                          </a:rPr>
                          <m:t></m:t>
                        </m:r>
                        <m:r>
                          <a:rPr lang="fr-FR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𝑉</m:t>
                        </m:r>
                      </m:e>
                      <m:sub>
                        <m:r>
                          <a:rPr lang="fr-FR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dirty="0"/>
                  <a:t> measured at the MUX output :</a:t>
                </a:r>
              </a:p>
              <a:p>
                <a:pPr lvl="1"/>
                <a:r>
                  <a:rPr lang="en-US" dirty="0"/>
                  <a:t>The measured temperature increases from a TID of 300 </a:t>
                </a:r>
                <a:r>
                  <a:rPr lang="en-US" dirty="0" err="1"/>
                  <a:t>Mrad</a:t>
                </a:r>
                <a:endParaRPr lang="en-US" dirty="0"/>
              </a:p>
              <a:p>
                <a:pPr lvl="1"/>
                <a:r>
                  <a:rPr lang="en-US" dirty="0"/>
                  <a:t>This is in agreement with the temperature given by the NTC</a:t>
                </a:r>
              </a:p>
              <a:p>
                <a:pPr lvl="1"/>
                <a:r>
                  <a:rPr lang="en-US" dirty="0"/>
                  <a:t>The increase is mainly due to the increase of the analog power consumption</a:t>
                </a:r>
              </a:p>
              <a:p>
                <a:r>
                  <a:rPr lang="en-US" dirty="0"/>
                  <a:t>VREF_ADC increases by ~ 8% during TID tests</a:t>
                </a:r>
              </a:p>
              <a:p>
                <a:pPr lvl="1"/>
                <a:r>
                  <a:rPr lang="en-US" dirty="0"/>
                  <a:t>Compatible with measurements done by other institutes</a:t>
                </a:r>
              </a:p>
              <a:p>
                <a:pPr lvl="1"/>
                <a:r>
                  <a:rPr lang="en-US" dirty="0"/>
                  <a:t>Without calibration of the ADC reference voltage :</a:t>
                </a:r>
              </a:p>
              <a:p>
                <a:pPr lvl="2"/>
                <a:r>
                  <a:rPr lang="en-US" dirty="0"/>
                  <a:t> the temperature, measurement error is estimated to ~3°C each 1%</a:t>
                </a:r>
              </a:p>
              <a:p>
                <a:pPr lvl="2"/>
                <a:r>
                  <a:rPr lang="en-US" dirty="0"/>
                  <a:t>Measurement error = +20°C for 8% (500Mrad)</a:t>
                </a:r>
              </a:p>
              <a:p>
                <a:r>
                  <a:rPr lang="en-US" dirty="0"/>
                  <a:t>more accurate temperature measurement method is needed</a:t>
                </a:r>
              </a:p>
              <a:p>
                <a:pPr lvl="1"/>
                <a:r>
                  <a:rPr lang="en-US" dirty="0"/>
                  <a:t> Not dependent on the ADC reference voltage</a:t>
                </a:r>
              </a:p>
            </p:txBody>
          </p:sp>
        </mc:Choice>
        <mc:Fallback xmlns="">
          <p:sp>
            <p:nvSpPr>
              <p:cNvPr id="4098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49370" y="930107"/>
                <a:ext cx="5832702" cy="6048543"/>
              </a:xfrm>
              <a:blipFill>
                <a:blip r:embed="rId3"/>
                <a:stretch>
                  <a:fillRect l="-1046" t="-202" r="-1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/>
              <a:t>TID effects study on the monitoring system of the RD53 chip</a:t>
            </a:r>
            <a:endParaRPr lang="fr-FR" altLang="fr-FR"/>
          </a:p>
        </p:txBody>
      </p:sp>
      <p:sp>
        <p:nvSpPr>
          <p:cNvPr id="19" name="ZoneTexte 18"/>
          <p:cNvSpPr txBox="1"/>
          <p:nvPr/>
        </p:nvSpPr>
        <p:spPr>
          <a:xfrm>
            <a:off x="401271" y="6725222"/>
            <a:ext cx="274434" cy="570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32" dirty="0">
              <a:solidFill>
                <a:srgbClr val="00B050"/>
              </a:solidFill>
            </a:endParaRPr>
          </a:p>
          <a:p>
            <a:endParaRPr lang="en-US" sz="1313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07E961C-F6F6-4381-AB0F-4B9DF96FB5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88" y="802201"/>
            <a:ext cx="3934198" cy="295064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A5191A7-C094-478C-A069-ED92DCDC1F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087" y="3796752"/>
            <a:ext cx="3934197" cy="2950648"/>
          </a:xfrm>
          <a:prstGeom prst="rect">
            <a:avLst/>
          </a:prstGeom>
        </p:spPr>
      </p:pic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A4D32A5-8FF1-4EC4-87BE-94EC3681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1118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calibration with the NTC</a:t>
            </a:r>
            <a:endParaRPr lang="en-US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half" idx="1"/>
          </p:nvPr>
        </p:nvSpPr>
        <p:spPr>
          <a:xfrm>
            <a:off x="830580" y="2021670"/>
            <a:ext cx="4431937" cy="495698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global calibration consists in defining the ideality factor </a:t>
            </a:r>
            <a:r>
              <a:rPr lang="en-US" dirty="0" err="1"/>
              <a:t>N</a:t>
            </a:r>
            <a:r>
              <a:rPr lang="en-US" baseline="-25000" dirty="0" err="1"/>
              <a:t>f</a:t>
            </a:r>
            <a:r>
              <a:rPr lang="en-US" baseline="-25000" dirty="0"/>
              <a:t> </a:t>
            </a:r>
            <a:r>
              <a:rPr lang="en-US" dirty="0"/>
              <a:t>to be used by default for all the 4 sensors</a:t>
            </a:r>
          </a:p>
          <a:p>
            <a:r>
              <a:rPr lang="en-US" dirty="0"/>
              <a:t>This calibration is based on the voltage measured at the output PADs (The ADC is not yet used)</a:t>
            </a:r>
          </a:p>
          <a:p>
            <a:r>
              <a:rPr lang="en-US" dirty="0"/>
              <a:t>Measurements with climate chamber done for the different RD53A configurations</a:t>
            </a:r>
          </a:p>
          <a:p>
            <a:pPr lvl="1"/>
            <a:r>
              <a:rPr lang="en-US" dirty="0"/>
              <a:t>Default : Default configuration BDAQ software</a:t>
            </a:r>
          </a:p>
          <a:p>
            <a:pPr lvl="1"/>
            <a:r>
              <a:rPr lang="en-US" dirty="0"/>
              <a:t>Low Analog Power : Switch off all the analog pixel bias currents</a:t>
            </a:r>
          </a:p>
          <a:p>
            <a:pPr lvl="1"/>
            <a:r>
              <a:rPr lang="en-US" dirty="0"/>
              <a:t>Low global power : Switch off all the pixel bias currents and disable the pixel array clock</a:t>
            </a:r>
          </a:p>
          <a:p>
            <a:pPr lvl="1"/>
            <a:r>
              <a:rPr lang="en-US" dirty="0"/>
              <a:t>High current: Default configuration + Shunt mode setting</a:t>
            </a:r>
          </a:p>
          <a:p>
            <a:r>
              <a:rPr lang="en-US" dirty="0"/>
              <a:t>For the power off :  Temp-TS = Temp-TNC</a:t>
            </a:r>
          </a:p>
          <a:p>
            <a:r>
              <a:rPr lang="en-US" dirty="0"/>
              <a:t>Adjust the ideality factor </a:t>
            </a:r>
            <a:r>
              <a:rPr lang="en-US" dirty="0" err="1"/>
              <a:t>N</a:t>
            </a:r>
            <a:r>
              <a:rPr lang="en-US" baseline="-25000" dirty="0" err="1"/>
              <a:t>f</a:t>
            </a:r>
            <a:r>
              <a:rPr lang="en-US" dirty="0"/>
              <a:t> regarding the NTC temperature</a:t>
            </a:r>
          </a:p>
          <a:p>
            <a:pPr lvl="1"/>
            <a:r>
              <a:rPr lang="en-US" dirty="0"/>
              <a:t>Default Power : Temp-TS = Temp-TNC + 3°C @ ~25°C</a:t>
            </a:r>
          </a:p>
          <a:p>
            <a:pPr lvl="1"/>
            <a:r>
              <a:rPr lang="en-US" dirty="0"/>
              <a:t>Low Power : Temp-TS = Temp-TNC + 1°C @ ~25°C</a:t>
            </a:r>
          </a:p>
          <a:p>
            <a:r>
              <a:rPr lang="en-US" dirty="0"/>
              <a:t>For the RD53A, the default ideality factor for the sensor</a:t>
            </a:r>
          </a:p>
          <a:p>
            <a:pPr lvl="1"/>
            <a:r>
              <a:rPr lang="en-US" dirty="0"/>
              <a:t>BJT: </a:t>
            </a:r>
            <a:r>
              <a:rPr lang="en-US" dirty="0" err="1"/>
              <a:t>Nf</a:t>
            </a:r>
            <a:r>
              <a:rPr lang="en-US" dirty="0"/>
              <a:t> = 1.008</a:t>
            </a:r>
          </a:p>
          <a:p>
            <a:pPr lvl="1"/>
            <a:r>
              <a:rPr lang="en-US" dirty="0"/>
              <a:t>NMOS : </a:t>
            </a:r>
            <a:r>
              <a:rPr lang="en-US" dirty="0" err="1"/>
              <a:t>Nf</a:t>
            </a:r>
            <a:r>
              <a:rPr lang="en-US" dirty="0"/>
              <a:t> = 1.225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/>
              <a:t>September 5 - 2023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/>
              <a:t>TID effects study on the monitoring system of the RD53 chip</a:t>
            </a:r>
            <a:endParaRPr lang="fr-FR" altLang="fr-FR"/>
          </a:p>
        </p:txBody>
      </p:sp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228101"/>
              </p:ext>
            </p:extLst>
          </p:nvPr>
        </p:nvGraphicFramePr>
        <p:xfrm>
          <a:off x="5622131" y="1342239"/>
          <a:ext cx="4731919" cy="1247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5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44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663">
                <a:tc>
                  <a:txBody>
                    <a:bodyPr/>
                    <a:lstStyle/>
                    <a:p>
                      <a:pPr algn="ctr"/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Default</a:t>
                      </a: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Analog Power</a:t>
                      </a: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global power</a:t>
                      </a: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power</a:t>
                      </a: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IDIG </a:t>
                      </a: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 mA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444 mA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 mA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1166 mA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8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IANA</a:t>
                      </a: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mA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 mA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 mA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1087 mA</a:t>
                      </a:r>
                      <a:endParaRPr lang="en-US" sz="1100" b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00076" marR="100076" marT="50038" marB="500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52891" y="1253929"/>
                <a:ext cx="3810952" cy="4804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1532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532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3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532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153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32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532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  <m:r>
                      <a:rPr lang="en-US" sz="1532"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sz="1532">
                        <a:latin typeface="Cambria Math" panose="02040503050406030204" pitchFamily="18" charset="0"/>
                      </a:rPr>
                      <m:t>4.285 </m:t>
                    </m:r>
                    <m:sSup>
                      <m:sSupPr>
                        <m:ctrlPr>
                          <a:rPr lang="fr-FR" sz="1532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1532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FR" sz="1532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FR" sz="1532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1532">
                        <a:latin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sz="153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32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32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US" sz="1532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fr-FR" sz="1532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273 </m:t>
                    </m:r>
                    <m:d>
                      <m:dPr>
                        <m:ctrlPr>
                          <a:rPr lang="fr-FR" sz="1532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1532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℃</m:t>
                        </m:r>
                      </m:e>
                    </m:d>
                  </m:oMath>
                </a14:m>
                <a:endParaRPr lang="en-US" sz="1532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891" y="1253929"/>
                <a:ext cx="3810952" cy="480453"/>
              </a:xfrm>
              <a:prstGeom prst="rect">
                <a:avLst/>
              </a:prstGeom>
              <a:blipFill>
                <a:blip r:embed="rId3"/>
                <a:stretch>
                  <a:fillRect l="-640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240955" y="761765"/>
                <a:ext cx="3154832" cy="4617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53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32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532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1532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532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532" i="1">
                            <a:latin typeface="Cambria Math" panose="02040503050406030204" pitchFamily="18" charset="0"/>
                          </a:rPr>
                          <m:t>𝑞</m:t>
                        </m:r>
                      </m:num>
                      <m:den>
                        <m:sSub>
                          <m:sSubPr>
                            <m:ctrlPr>
                              <a:rPr lang="en-US" sz="153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32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1532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1532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en-US" sz="1532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32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532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1532">
                            <a:latin typeface="Cambria Math" panose="02040503050406030204" pitchFamily="18" charset="0"/>
                          </a:rPr>
                          <m:t>×</m:t>
                        </m:r>
                        <m:func>
                          <m:funcPr>
                            <m:ctrlPr>
                              <a:rPr lang="en-US" sz="1532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532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US" sz="1532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func>
                      </m:den>
                    </m:f>
                    <m:r>
                      <a:rPr lang="en-US" sz="1532">
                        <a:latin typeface="Cambria Math" panose="02040503050406030204" pitchFamily="18" charset="0"/>
                      </a:rPr>
                      <m:t>×∆</m:t>
                    </m:r>
                    <m:sSub>
                      <m:sSubPr>
                        <m:ctrlPr>
                          <a:rPr lang="en-US" sz="1532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32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532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endParaRPr lang="en-US" sz="1532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955" y="761765"/>
                <a:ext cx="3154832" cy="461729"/>
              </a:xfrm>
              <a:prstGeom prst="rect">
                <a:avLst/>
              </a:prstGeom>
              <a:blipFill>
                <a:blip r:embed="rId4"/>
                <a:stretch>
                  <a:fillRect l="-774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 5">
            <a:extLst>
              <a:ext uri="{FF2B5EF4-FFF2-40B4-BE49-F238E27FC236}">
                <a16:creationId xmlns:a16="http://schemas.microsoft.com/office/drawing/2014/main" id="{468BDE16-719E-43F7-822D-FA714F9775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028" y="3174277"/>
            <a:ext cx="4962226" cy="380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003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/>
              <a:t>September 5 - 2023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/>
              <a:t>TID effects study on the monitoring system of the RD53 chip</a:t>
            </a:r>
            <a:endParaRPr lang="fr-FR" altLang="fr-FR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Mismatch in the same chip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sz="half" idx="13"/>
          </p:nvPr>
        </p:nvSpPr>
        <p:spPr>
          <a:xfrm>
            <a:off x="830580" y="4358149"/>
            <a:ext cx="9042852" cy="262069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Measurements done for Direct Powering</a:t>
            </a:r>
          </a:p>
          <a:p>
            <a:pPr lvl="1"/>
            <a:r>
              <a:rPr lang="en-US" dirty="0"/>
              <a:t> Default power : 974 mW (</a:t>
            </a:r>
            <a:r>
              <a:rPr lang="en-US" dirty="0" err="1"/>
              <a:t>Ivdda</a:t>
            </a:r>
            <a:r>
              <a:rPr lang="en-US" dirty="0"/>
              <a:t>= 392 mA  </a:t>
            </a:r>
            <a:r>
              <a:rPr lang="en-US" dirty="0" err="1"/>
              <a:t>Ivddd</a:t>
            </a:r>
            <a:r>
              <a:rPr lang="en-US" dirty="0"/>
              <a:t>=362 mA)</a:t>
            </a:r>
          </a:p>
          <a:p>
            <a:r>
              <a:rPr lang="en-US" dirty="0"/>
              <a:t>Default ideality factor : </a:t>
            </a:r>
          </a:p>
          <a:p>
            <a:pPr lvl="1"/>
            <a:r>
              <a:rPr lang="en-US" dirty="0"/>
              <a:t>BJT: </a:t>
            </a:r>
            <a:r>
              <a:rPr lang="en-US" dirty="0" err="1"/>
              <a:t>Nf</a:t>
            </a:r>
            <a:r>
              <a:rPr lang="en-US" dirty="0"/>
              <a:t> = 1.008</a:t>
            </a:r>
          </a:p>
          <a:p>
            <a:pPr lvl="1"/>
            <a:r>
              <a:rPr lang="en-US" dirty="0"/>
              <a:t>NMOS : </a:t>
            </a:r>
            <a:r>
              <a:rPr lang="en-US" dirty="0" err="1"/>
              <a:t>Nf</a:t>
            </a:r>
            <a:r>
              <a:rPr lang="en-US" dirty="0"/>
              <a:t> = 1.225</a:t>
            </a:r>
          </a:p>
          <a:p>
            <a:r>
              <a:rPr lang="en-US" dirty="0"/>
              <a:t>Small effect of the mismatch inside the same chip</a:t>
            </a:r>
          </a:p>
          <a:p>
            <a:r>
              <a:rPr lang="en-US" dirty="0"/>
              <a:t>For T&gt;30°C Temp(TS) is higher than expected (+3°C at 50°C)</a:t>
            </a:r>
          </a:p>
          <a:p>
            <a:pPr lvl="1"/>
            <a:r>
              <a:rPr lang="en-US" dirty="0"/>
              <a:t>The power Increase with the temperature can explain a part of this error</a:t>
            </a:r>
          </a:p>
          <a:p>
            <a:endParaRPr lang="en-US" dirty="0"/>
          </a:p>
          <a:p>
            <a:endParaRPr lang="fr-FR" dirty="0"/>
          </a:p>
          <a:p>
            <a:endParaRPr lang="en-US" dirty="0"/>
          </a:p>
        </p:txBody>
      </p:sp>
      <p:sp>
        <p:nvSpPr>
          <p:cNvPr id="19" name="ZoneTexte 18"/>
          <p:cNvSpPr txBox="1"/>
          <p:nvPr/>
        </p:nvSpPr>
        <p:spPr>
          <a:xfrm>
            <a:off x="401271" y="6725222"/>
            <a:ext cx="274434" cy="570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532" dirty="0">
              <a:solidFill>
                <a:srgbClr val="00B050"/>
              </a:solidFill>
            </a:endParaRPr>
          </a:p>
          <a:p>
            <a:endParaRPr lang="en-US" sz="1313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46" y="840606"/>
            <a:ext cx="4658538" cy="34267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5" y="787068"/>
            <a:ext cx="4658538" cy="342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95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TS Mismatch effect and calibration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10 chips were tested from -40°C to 50°C using climatic chamber</a:t>
            </a:r>
          </a:p>
          <a:p>
            <a:r>
              <a:rPr lang="en-US" dirty="0"/>
              <a:t>Statistics on 6 chips biased in direct powering with applying the same parameter </a:t>
            </a:r>
            <a:r>
              <a:rPr lang="en-US" dirty="0" err="1"/>
              <a:t>Nf</a:t>
            </a:r>
            <a:r>
              <a:rPr lang="en-US" dirty="0"/>
              <a:t>=1.255 (default settings) </a:t>
            </a:r>
          </a:p>
          <a:p>
            <a:r>
              <a:rPr lang="en-US" dirty="0">
                <a:solidFill>
                  <a:srgbClr val="FF0000"/>
                </a:solidFill>
              </a:rPr>
              <a:t>Calibration chip by chip is required</a:t>
            </a:r>
          </a:p>
          <a:p>
            <a:pPr lvl="1"/>
            <a:r>
              <a:rPr lang="en-US" dirty="0"/>
              <a:t>Define the ideality factor </a:t>
            </a:r>
            <a:r>
              <a:rPr lang="en-US" dirty="0" err="1"/>
              <a:t>Nf</a:t>
            </a:r>
            <a:endParaRPr lang="en-US" dirty="0"/>
          </a:p>
          <a:p>
            <a:pPr lvl="1"/>
            <a:r>
              <a:rPr lang="en-US" dirty="0"/>
              <a:t>Only one measurement point is required</a:t>
            </a:r>
          </a:p>
          <a:p>
            <a:pPr lvl="1"/>
            <a:r>
              <a:rPr lang="en-US" dirty="0"/>
              <a:t>Use direct powering</a:t>
            </a:r>
          </a:p>
          <a:p>
            <a:pPr lvl="1"/>
            <a:r>
              <a:rPr lang="en-US" dirty="0"/>
              <a:t>Adjust </a:t>
            </a:r>
            <a:r>
              <a:rPr lang="en-US" dirty="0" err="1"/>
              <a:t>Nf</a:t>
            </a:r>
            <a:r>
              <a:rPr lang="en-US" dirty="0"/>
              <a:t> regarding the NTC temperature</a:t>
            </a:r>
          </a:p>
          <a:p>
            <a:pPr lvl="2"/>
            <a:r>
              <a:rPr lang="en-US" dirty="0"/>
              <a:t>Default Power : Temp-TS = Temp-TNC + 3°C @ ~25°C</a:t>
            </a:r>
          </a:p>
          <a:p>
            <a:pPr lvl="2"/>
            <a:r>
              <a:rPr lang="en-US" dirty="0"/>
              <a:t>Low Power : Temp-TS = Temp-TNC + 1°C @ ~25°C</a:t>
            </a:r>
          </a:p>
          <a:p>
            <a:pPr lvl="1"/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/>
              <a:t>September 5 - 2023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/>
              <a:t>TID effects study on the monitoring system of the RD53 chip</a:t>
            </a:r>
            <a:endParaRPr lang="fr-FR" alt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17" y="1390964"/>
            <a:ext cx="4991291" cy="367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7834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648" y="892662"/>
            <a:ext cx="7136705" cy="4665947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/>
              <a:t>September 5 - 2023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/>
              <a:t>TID effects study on the monitoring system of the RD53 chip</a:t>
            </a:r>
            <a:endParaRPr lang="fr-FR" altLang="fr-FR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dirty="0"/>
              <a:t>Temperature calculation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sz="half" idx="13"/>
          </p:nvPr>
        </p:nvSpPr>
        <p:spPr>
          <a:xfrm>
            <a:off x="830580" y="5463430"/>
            <a:ext cx="9042852" cy="1515410"/>
          </a:xfrm>
        </p:spPr>
        <p:txBody>
          <a:bodyPr>
            <a:normAutofit/>
          </a:bodyPr>
          <a:lstStyle/>
          <a:p>
            <a:r>
              <a:rPr lang="en-US" dirty="0">
                <a:sym typeface="Symbol" panose="05050102010706020507" pitchFamily="18" charset="2"/>
              </a:rPr>
              <a:t></a:t>
            </a:r>
            <a:r>
              <a:rPr lang="en-US" dirty="0"/>
              <a:t> is a constant </a:t>
            </a:r>
          </a:p>
          <a:p>
            <a:pPr lvl="1"/>
            <a:r>
              <a:rPr lang="en-US" dirty="0"/>
              <a:t>Used as a mapping coefficient between non linear and linear </a:t>
            </a:r>
          </a:p>
          <a:p>
            <a:pPr lvl="1"/>
            <a:r>
              <a:rPr lang="en-US" dirty="0"/>
              <a:t>Used for trimming purpose 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688700" y="3775398"/>
            <a:ext cx="2681138" cy="0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H="1">
            <a:off x="2302286" y="3535260"/>
            <a:ext cx="1422340" cy="0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49"/>
          <p:cNvSpPr txBox="1">
            <a:spLocks noChangeArrowheads="1"/>
          </p:cNvSpPr>
          <p:nvPr/>
        </p:nvSpPr>
        <p:spPr bwMode="auto">
          <a:xfrm rot="5400000" flipV="1">
            <a:off x="8481590" y="2981932"/>
            <a:ext cx="1387690" cy="310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0444" tIns="20222" rIns="40444" bIns="20222">
            <a:spAutoFit/>
          </a:bodyPr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93713" indent="1588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9013" indent="1588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4313" indent="3175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1200" indent="1588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8400" indent="1588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5600" indent="1588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2800" indent="1588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0000" indent="1588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084113" eaLnBrk="1" hangingPunct="1">
              <a:spcBef>
                <a:spcPct val="0"/>
              </a:spcBef>
              <a:buClrTx/>
              <a:buNone/>
              <a:defRPr/>
            </a:pPr>
            <a:r>
              <a:rPr lang="en-US" altLang="fr-FR" sz="1751" kern="0" dirty="0">
                <a:solidFill>
                  <a:srgbClr val="0000FF"/>
                </a:solidFill>
              </a:rPr>
              <a:t>V</a:t>
            </a:r>
            <a:r>
              <a:rPr lang="en-US" altLang="fr-FR" sz="1751" kern="0" baseline="-25000" dirty="0">
                <a:solidFill>
                  <a:srgbClr val="0000FF"/>
                </a:solidFill>
              </a:rPr>
              <a:t>D</a:t>
            </a:r>
            <a:r>
              <a:rPr lang="en-US" altLang="fr-FR" sz="1751" kern="0" dirty="0">
                <a:solidFill>
                  <a:srgbClr val="0000FF"/>
                </a:solidFill>
              </a:rPr>
              <a:t>/</a:t>
            </a:r>
            <a:r>
              <a:rPr lang="en-US" altLang="fr-FR" sz="1751" kern="0" dirty="0">
                <a:solidFill>
                  <a:srgbClr val="0000FF"/>
                </a:solidFill>
                <a:sym typeface="Symbol" panose="05050102010706020507" pitchFamily="18" charset="2"/>
              </a:rPr>
              <a:t></a:t>
            </a:r>
            <a:r>
              <a:rPr lang="en-US" altLang="fr-FR" sz="1751" kern="0" dirty="0">
                <a:solidFill>
                  <a:srgbClr val="0000FF"/>
                </a:solidFill>
              </a:rPr>
              <a:t>V</a:t>
            </a:r>
            <a:r>
              <a:rPr lang="en-US" altLang="fr-FR" sz="1751" kern="0" baseline="-25000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18" name="Text Box 49"/>
          <p:cNvSpPr txBox="1">
            <a:spLocks noChangeArrowheads="1"/>
          </p:cNvSpPr>
          <p:nvPr/>
        </p:nvSpPr>
        <p:spPr bwMode="auto">
          <a:xfrm rot="16200000">
            <a:off x="-253912" y="3213293"/>
            <a:ext cx="3409331" cy="37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40444" tIns="20222" rIns="40444" bIns="20222">
            <a:spAutoFit/>
          </a:bodyPr>
          <a:lstStyle>
            <a:lvl1pPr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93713" indent="1588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9013" indent="1588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84313" indent="3175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1200" indent="1588" defTabSz="990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38400" indent="1588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5600" indent="1588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2800" indent="1588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0000" indent="1588" defTabSz="990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fr-FR" sz="2189" kern="0" dirty="0">
                <a:solidFill>
                  <a:srgbClr val="0000FF"/>
                </a:solidFill>
                <a:sym typeface="Symbol" panose="05050102010706020507" pitchFamily="18" charset="2"/>
              </a:rPr>
              <a:t>=.V</a:t>
            </a:r>
            <a:r>
              <a:rPr lang="en-US" altLang="fr-FR" sz="2189" kern="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D</a:t>
            </a:r>
            <a:r>
              <a:rPr lang="en-US" altLang="fr-FR" sz="2189" kern="0" dirty="0">
                <a:solidFill>
                  <a:srgbClr val="0000FF"/>
                </a:solidFill>
                <a:sym typeface="Symbol" panose="05050102010706020507" pitchFamily="18" charset="2"/>
              </a:rPr>
              <a:t>/(V</a:t>
            </a:r>
            <a:r>
              <a:rPr lang="en-US" altLang="fr-FR" sz="2189" kern="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D</a:t>
            </a:r>
            <a:r>
              <a:rPr lang="en-US" altLang="fr-FR" sz="2189" kern="0" dirty="0">
                <a:solidFill>
                  <a:srgbClr val="0000FF"/>
                </a:solidFill>
                <a:sym typeface="Symbol" panose="05050102010706020507" pitchFamily="18" charset="2"/>
              </a:rPr>
              <a:t>+. V</a:t>
            </a:r>
            <a:r>
              <a:rPr lang="en-US" altLang="fr-FR" sz="2189" kern="0" baseline="-25000" dirty="0">
                <a:solidFill>
                  <a:srgbClr val="0000FF"/>
                </a:solidFill>
                <a:sym typeface="Symbol" panose="05050102010706020507" pitchFamily="18" charset="2"/>
              </a:rPr>
              <a:t>D</a:t>
            </a:r>
            <a:r>
              <a:rPr lang="en-US" altLang="fr-FR" sz="2189" kern="0" dirty="0">
                <a:solidFill>
                  <a:srgbClr val="0000FF"/>
                </a:solidFill>
                <a:sym typeface="Symbol" panose="05050102010706020507" pitchFamily="18" charset="2"/>
              </a:rPr>
              <a:t>)</a:t>
            </a:r>
            <a:endParaRPr lang="en-US" altLang="fr-FR" sz="2189" kern="0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6046633" y="6305560"/>
                <a:ext cx="3952675" cy="434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313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</m:t>
                    </m:r>
                    <m:r>
                      <a:rPr lang="fr-FR" sz="1313" i="1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  <m:f>
                      <m:fPr>
                        <m:ctrlPr>
                          <a:rPr lang="en-US" sz="131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13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lang="fr-FR" sz="1313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sSub>
                          <m:sSubPr>
                            <m:ctrlPr>
                              <a:rPr lang="en-US" sz="1313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313" dirty="0">
                                <a:latin typeface="Arial" panose="020B0604020202020204" pitchFamily="34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a:rPr lang="fr-FR" sz="1313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313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13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313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   </m:t>
                            </m:r>
                            <m:r>
                              <a:rPr lang="fr-FR" sz="1313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313" i="1">
                                <a:latin typeface="Cambria Math" panose="02040503050406030204" pitchFamily="18" charset="0"/>
                              </a:rPr>
                              <m:t>𝐵𝐺𝑅</m:t>
                            </m:r>
                          </m:sub>
                        </m:sSub>
                      </m:den>
                    </m:f>
                    <m:r>
                      <a:rPr lang="en-US" sz="1313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1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13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</m:t>
                        </m:r>
                        <m:r>
                          <a:rPr lang="fr-FR" sz="1313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.</m:t>
                        </m:r>
                        <m:sSub>
                          <m:sSubPr>
                            <m:ctrlPr>
                              <a:rPr lang="en-US" sz="1313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1313" dirty="0">
                                <a:latin typeface="Arial" panose="020B0604020202020204" pitchFamily="34" charset="0"/>
                                <a:cs typeface="Arial" panose="020B0604020202020204" pitchFamily="34" charset="0"/>
                                <a:sym typeface="Symbol" panose="05050102010706020507" pitchFamily="18" charset="2"/>
                              </a:rPr>
                              <m:t></m:t>
                            </m:r>
                            <m:r>
                              <a:rPr lang="fr-FR" sz="1313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313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313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fr-FR" sz="1313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.</m:t>
                            </m:r>
                            <m:sSub>
                              <m:sSubPr>
                                <m:ctrlPr>
                                  <a:rPr lang="fr-FR" sz="1313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fr-FR" sz="1313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</m:t>
                                </m:r>
                                <m:r>
                                  <a:rPr lang="fr-FR" sz="1313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sz="1313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𝐷</m:t>
                                </m:r>
                              </m:sub>
                            </m:sSub>
                            <m:r>
                              <a:rPr lang="fr-FR" sz="1313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+</m:t>
                            </m:r>
                            <m:r>
                              <a:rPr lang="fr-FR" sz="1313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𝑉</m:t>
                            </m:r>
                          </m:e>
                          <m:sub>
                            <m:r>
                              <a:rPr lang="fr-FR" sz="1313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𝐷</m:t>
                            </m:r>
                          </m:sub>
                        </m:sSub>
                        <m:r>
                          <a:rPr lang="fr-FR" sz="1313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 </m:t>
                        </m:r>
                      </m:den>
                    </m:f>
                    <m:r>
                      <a:rPr lang="en-US" sz="1313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=</m:t>
                    </m:r>
                  </m:oMath>
                </a14:m>
                <a:r>
                  <a:rPr lang="en-US" sz="1313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313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1313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fr-FR" sz="1313" i="1" dirty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+</m:t>
                        </m:r>
                        <m:f>
                          <m:fPr>
                            <m:ctrlPr>
                              <a:rPr lang="fr-FR" sz="1313" i="1" dirty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fr-FR" sz="1313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fr-FR" sz="1313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sz="1313" i="1" dirty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𝐷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fr-FR" sz="1313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fr-FR" sz="1313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</m:t>
                                </m:r>
                                <m:r>
                                  <a:rPr lang="fr-FR" sz="1313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fr-FR" sz="1313" i="1" dirty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𝐷</m:t>
                                </m:r>
                              </m:sub>
                            </m:sSub>
                          </m:den>
                        </m:f>
                      </m:den>
                    </m:f>
                  </m:oMath>
                </a14:m>
                <a:endParaRPr lang="en-US" sz="131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633" y="6305560"/>
                <a:ext cx="3952675" cy="434221"/>
              </a:xfrm>
              <a:prstGeom prst="rect">
                <a:avLst/>
              </a:prstGeom>
              <a:blipFill>
                <a:blip r:embed="rId4"/>
                <a:stretch>
                  <a:fillRect l="-2469" t="-4167" b="-1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384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/>
              <a:t>September 5 - 2023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fr-FR"/>
              <a:t>TID effects study on the monitoring system of the RD53 chip</a:t>
            </a:r>
            <a:endParaRPr lang="fr-FR" altLang="fr-FR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NMOS Temperature Sensor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sz="half" idx="13"/>
          </p:nvPr>
        </p:nvSpPr>
        <p:spPr>
          <a:xfrm>
            <a:off x="830580" y="5462792"/>
            <a:ext cx="9042852" cy="1516049"/>
          </a:xfrm>
        </p:spPr>
        <p:txBody>
          <a:bodyPr>
            <a:normAutofit/>
          </a:bodyPr>
          <a:lstStyle/>
          <a:p>
            <a:r>
              <a:rPr lang="en-US" dirty="0"/>
              <a:t>Less damage than the BJT</a:t>
            </a:r>
          </a:p>
          <a:p>
            <a:r>
              <a:rPr lang="en-US" dirty="0"/>
              <a:t>Very small shift in the characteristics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679" y="1218169"/>
            <a:ext cx="6230062" cy="407177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1817086"/>
            <a:ext cx="2503970" cy="163651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141921" y="1446557"/>
            <a:ext cx="2571217" cy="361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51" dirty="0">
                <a:latin typeface="Arial" panose="020B0604020202020204" pitchFamily="34" charset="0"/>
                <a:cs typeface="Arial" panose="020B0604020202020204" pitchFamily="34" charset="0"/>
              </a:rPr>
              <a:t>NMOS : W/L = 20/1*32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 flipV="1">
            <a:off x="3296942" y="1605442"/>
            <a:ext cx="2880836" cy="1606149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 flipV="1">
            <a:off x="3296942" y="3211590"/>
            <a:ext cx="2099775" cy="455820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88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1D2C5-D354-43E3-AA80-08B782C3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calibration</a:t>
            </a:r>
            <a:endParaRPr lang="en-US" dirty="0"/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A7514D8-1156-4092-85C7-6E4E88DA926C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500" dirty="0"/>
              <a:t>During the detector production period</a:t>
            </a:r>
          </a:p>
          <a:p>
            <a:pPr lvl="1"/>
            <a:r>
              <a:rPr lang="en-US" sz="1500" dirty="0"/>
              <a:t> Use </a:t>
            </a:r>
            <a:r>
              <a:rPr lang="en-US" sz="1500" dirty="0">
                <a:solidFill>
                  <a:srgbClr val="C00000"/>
                </a:solidFill>
                <a:sym typeface="Symbol" panose="05050102010706020507" pitchFamily="18" charset="2"/>
              </a:rPr>
              <a:t></a:t>
            </a:r>
            <a:r>
              <a:rPr lang="en-US" sz="1500" dirty="0">
                <a:solidFill>
                  <a:srgbClr val="C00000"/>
                </a:solidFill>
              </a:rPr>
              <a:t>V</a:t>
            </a:r>
            <a:r>
              <a:rPr lang="en-US" sz="1500" baseline="-25000" dirty="0">
                <a:solidFill>
                  <a:srgbClr val="C00000"/>
                </a:solidFill>
              </a:rPr>
              <a:t>D</a:t>
            </a:r>
            <a:r>
              <a:rPr lang="en-US" sz="1500" dirty="0">
                <a:solidFill>
                  <a:srgbClr val="C00000"/>
                </a:solidFill>
              </a:rPr>
              <a:t> = V</a:t>
            </a:r>
            <a:r>
              <a:rPr lang="en-US" sz="1500" baseline="-25000" dirty="0">
                <a:solidFill>
                  <a:srgbClr val="C00000"/>
                </a:solidFill>
              </a:rPr>
              <a:t>D2</a:t>
            </a:r>
            <a:r>
              <a:rPr lang="en-US" sz="1500" dirty="0">
                <a:solidFill>
                  <a:srgbClr val="C00000"/>
                </a:solidFill>
              </a:rPr>
              <a:t>-V</a:t>
            </a:r>
            <a:r>
              <a:rPr lang="en-US" sz="1500" baseline="-25000" dirty="0">
                <a:solidFill>
                  <a:srgbClr val="C00000"/>
                </a:solidFill>
              </a:rPr>
              <a:t>D1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dirty="0"/>
              <a:t>for the temperature measurement</a:t>
            </a:r>
          </a:p>
          <a:p>
            <a:pPr lvl="1"/>
            <a:r>
              <a:rPr lang="en-US" sz="1500" dirty="0"/>
              <a:t>Measurements based on external precise voltmeter</a:t>
            </a:r>
          </a:p>
          <a:p>
            <a:pPr lvl="1"/>
            <a:r>
              <a:rPr lang="en-US" sz="1500" dirty="0"/>
              <a:t>Calibration is mandatory</a:t>
            </a:r>
          </a:p>
          <a:p>
            <a:pPr marL="440600" lvl="1" indent="0">
              <a:buNone/>
            </a:pPr>
            <a:endParaRPr lang="en-US" sz="1500" dirty="0"/>
          </a:p>
          <a:p>
            <a:r>
              <a:rPr lang="en-US" sz="1500" dirty="0"/>
              <a:t>During the detector exploitation period</a:t>
            </a:r>
          </a:p>
          <a:p>
            <a:pPr lvl="1"/>
            <a:r>
              <a:rPr lang="en-US" sz="1500" dirty="0"/>
              <a:t>Use the ratio </a:t>
            </a:r>
            <a:r>
              <a:rPr lang="en-US" sz="1500" dirty="0">
                <a:solidFill>
                  <a:srgbClr val="C00000"/>
                </a:solidFill>
              </a:rPr>
              <a:t>D</a:t>
            </a:r>
            <a:r>
              <a:rPr lang="en-US" sz="1500" baseline="-25000" dirty="0">
                <a:solidFill>
                  <a:srgbClr val="C00000"/>
                </a:solidFill>
              </a:rPr>
              <a:t>OUT2</a:t>
            </a:r>
            <a:r>
              <a:rPr lang="en-US" sz="1500" dirty="0">
                <a:solidFill>
                  <a:srgbClr val="C00000"/>
                </a:solidFill>
              </a:rPr>
              <a:t>/D</a:t>
            </a:r>
            <a:r>
              <a:rPr lang="en-US" sz="1500" baseline="-25000" dirty="0">
                <a:solidFill>
                  <a:srgbClr val="C00000"/>
                </a:solidFill>
              </a:rPr>
              <a:t>OUT1</a:t>
            </a:r>
            <a:r>
              <a:rPr lang="en-US" sz="1500" dirty="0">
                <a:solidFill>
                  <a:srgbClr val="C00000"/>
                </a:solidFill>
              </a:rPr>
              <a:t> </a:t>
            </a:r>
            <a:r>
              <a:rPr lang="en-US" sz="1500" dirty="0"/>
              <a:t>for the temperature measurement</a:t>
            </a:r>
          </a:p>
          <a:p>
            <a:pPr lvl="1"/>
            <a:r>
              <a:rPr lang="en-US" sz="1500" dirty="0"/>
              <a:t>A and </a:t>
            </a:r>
            <a:r>
              <a:rPr lang="en-US" sz="1500" dirty="0">
                <a:sym typeface="Symbol" panose="05050102010706020507" pitchFamily="18" charset="2"/>
              </a:rPr>
              <a:t> are process parameters</a:t>
            </a:r>
          </a:p>
          <a:p>
            <a:pPr lvl="1"/>
            <a:r>
              <a:rPr lang="en-US" sz="1500" dirty="0">
                <a:sym typeface="Symbol" panose="05050102010706020507" pitchFamily="18" charset="2"/>
              </a:rPr>
              <a:t> needs to be adjusted taking into account the </a:t>
            </a:r>
            <a:r>
              <a:rPr lang="en-US" sz="1500" dirty="0" err="1">
                <a:sym typeface="Symbol" panose="05050102010706020507" pitchFamily="18" charset="2"/>
              </a:rPr>
              <a:t>N</a:t>
            </a:r>
            <a:r>
              <a:rPr lang="en-US" sz="1500" baseline="-25000" dirty="0" err="1">
                <a:sym typeface="Symbol" panose="05050102010706020507" pitchFamily="18" charset="2"/>
              </a:rPr>
              <a:t>f</a:t>
            </a:r>
            <a:r>
              <a:rPr lang="en-US" sz="1500" dirty="0">
                <a:sym typeface="Symbol" panose="05050102010706020507" pitchFamily="18" charset="2"/>
              </a:rPr>
              <a:t> factor variation (chip to chip)</a:t>
            </a:r>
            <a:endParaRPr lang="en-US" sz="1500" dirty="0"/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During the detector exploitation period</a:t>
            </a:r>
          </a:p>
          <a:p>
            <a:pPr lvl="1"/>
            <a:r>
              <a:rPr lang="en-US" sz="1500" dirty="0">
                <a:solidFill>
                  <a:srgbClr val="003399"/>
                </a:solidFill>
                <a:sym typeface="Symbol" panose="05050102010706020507" pitchFamily="18" charset="2"/>
              </a:rPr>
              <a:t></a:t>
            </a:r>
            <a:r>
              <a:rPr lang="en-US" sz="1500" dirty="0">
                <a:solidFill>
                  <a:srgbClr val="003399"/>
                </a:solidFill>
              </a:rPr>
              <a:t>V</a:t>
            </a:r>
            <a:r>
              <a:rPr lang="en-US" sz="1500" baseline="-25000" dirty="0">
                <a:solidFill>
                  <a:srgbClr val="003399"/>
                </a:solidFill>
              </a:rPr>
              <a:t>D</a:t>
            </a:r>
            <a:r>
              <a:rPr lang="en-US" sz="1500" dirty="0">
                <a:solidFill>
                  <a:srgbClr val="003399"/>
                </a:solidFill>
              </a:rPr>
              <a:t> voltage is </a:t>
            </a:r>
            <a:r>
              <a:rPr lang="en-US" sz="1500" dirty="0">
                <a:solidFill>
                  <a:srgbClr val="C00000"/>
                </a:solidFill>
              </a:rPr>
              <a:t>insensitive to the I</a:t>
            </a:r>
            <a:r>
              <a:rPr lang="en-US" sz="1500" baseline="-25000" dirty="0">
                <a:solidFill>
                  <a:srgbClr val="C00000"/>
                </a:solidFill>
              </a:rPr>
              <a:t>REF </a:t>
            </a:r>
            <a:r>
              <a:rPr lang="en-US" sz="1500" dirty="0">
                <a:solidFill>
                  <a:srgbClr val="003399"/>
                </a:solidFill>
              </a:rPr>
              <a:t>and </a:t>
            </a:r>
            <a:r>
              <a:rPr lang="en-US" sz="1500" dirty="0">
                <a:solidFill>
                  <a:srgbClr val="C00000"/>
                </a:solidFill>
              </a:rPr>
              <a:t>insensitive to the TID</a:t>
            </a:r>
            <a:r>
              <a:rPr lang="en-US" sz="1500" dirty="0">
                <a:solidFill>
                  <a:srgbClr val="003399"/>
                </a:solidFill>
              </a:rPr>
              <a:t>. It is also </a:t>
            </a:r>
            <a:r>
              <a:rPr lang="en-US" sz="1500" dirty="0">
                <a:solidFill>
                  <a:srgbClr val="C00000"/>
                </a:solidFill>
              </a:rPr>
              <a:t>insensitive to the power </a:t>
            </a:r>
            <a:r>
              <a:rPr lang="en-US" sz="1500" dirty="0">
                <a:solidFill>
                  <a:srgbClr val="003399"/>
                </a:solidFill>
              </a:rPr>
              <a:t>supply variation</a:t>
            </a:r>
          </a:p>
          <a:p>
            <a:pPr lvl="1"/>
            <a:r>
              <a:rPr lang="en-US" sz="1500" dirty="0">
                <a:solidFill>
                  <a:srgbClr val="003399"/>
                </a:solidFill>
              </a:rPr>
              <a:t>Depends on the temperature that can be measured with a good precision</a:t>
            </a:r>
          </a:p>
          <a:p>
            <a:endParaRPr lang="en-US" sz="1500" dirty="0">
              <a:solidFill>
                <a:srgbClr val="3E7B29"/>
              </a:solidFill>
            </a:endParaRPr>
          </a:p>
          <a:p>
            <a:r>
              <a:rPr lang="en-US" sz="1500" dirty="0">
                <a:solidFill>
                  <a:srgbClr val="003399"/>
                </a:solidFill>
              </a:rPr>
              <a:t>Consider  </a:t>
            </a:r>
            <a:r>
              <a:rPr lang="en-US" sz="1500" dirty="0">
                <a:solidFill>
                  <a:srgbClr val="C00000"/>
                </a:solidFill>
                <a:sym typeface="Symbol" panose="05050102010706020507" pitchFamily="18" charset="2"/>
              </a:rPr>
              <a:t></a:t>
            </a:r>
            <a:r>
              <a:rPr lang="en-US" sz="1500" dirty="0">
                <a:solidFill>
                  <a:srgbClr val="C00000"/>
                </a:solidFill>
              </a:rPr>
              <a:t>V</a:t>
            </a:r>
            <a:r>
              <a:rPr lang="en-US" sz="1500" baseline="-25000" dirty="0">
                <a:solidFill>
                  <a:srgbClr val="C00000"/>
                </a:solidFill>
              </a:rPr>
              <a:t>D</a:t>
            </a:r>
            <a:r>
              <a:rPr lang="en-US" sz="1500" dirty="0">
                <a:solidFill>
                  <a:srgbClr val="C00000"/>
                </a:solidFill>
              </a:rPr>
              <a:t> as a reference voltage </a:t>
            </a:r>
            <a:r>
              <a:rPr lang="en-US" sz="1500" dirty="0">
                <a:solidFill>
                  <a:srgbClr val="003399"/>
                </a:solidFill>
              </a:rPr>
              <a:t>for monitoring and calibration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1 Sepember 2022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IT ASIC &amp; Electronics System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EC5EB5-7816-4C0B-BF8C-165463C4FF42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171D764-3EFB-472D-9B7B-2596A4147ABA}"/>
                  </a:ext>
                </a:extLst>
              </p:cNvPr>
              <p:cNvSpPr/>
              <p:nvPr/>
            </p:nvSpPr>
            <p:spPr>
              <a:xfrm>
                <a:off x="6581249" y="980542"/>
                <a:ext cx="3126536" cy="521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400" i="0">
                              <a:latin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i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</m:func>
                        </m:den>
                      </m:f>
                      <m:r>
                        <a:rPr lang="en-US" sz="1400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14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400" dirty="0">
                              <a:solidFill>
                                <a:srgbClr val="C00000"/>
                              </a:solidFill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fr-FR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𝑉</m:t>
                          </m:r>
                        </m:e>
                        <m:sub>
                          <m:r>
                            <a:rPr lang="fr-FR" sz="14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171D764-3EFB-472D-9B7B-2596A4147A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1249" y="980542"/>
                <a:ext cx="3126536" cy="521938"/>
              </a:xfrm>
              <a:prstGeom prst="rect">
                <a:avLst/>
              </a:prstGeom>
              <a:blipFill>
                <a:blip r:embed="rId3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48C0C0-8465-4B49-8001-64ED28225435}"/>
                  </a:ext>
                </a:extLst>
              </p:cNvPr>
              <p:cNvSpPr/>
              <p:nvPr/>
            </p:nvSpPr>
            <p:spPr>
              <a:xfrm>
                <a:off x="6842339" y="2890703"/>
                <a:ext cx="2604356" cy="861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1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1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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</m:t>
                          </m:r>
                          <m:r>
                            <a:rPr lang="en-US" sz="1400" i="1" smtClean="0"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</m:t>
                          </m:r>
                          <m:f>
                            <m:f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1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𝑂𝑈𝑇</m:t>
                                      </m:r>
                                      <m:r>
                                        <a:rPr lang="fr-FR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𝑂𝑈𝑇</m:t>
                                      </m:r>
                                      <m:r>
                                        <a:rPr lang="fr-FR" sz="1400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1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E48C0C0-8465-4B49-8001-64ED282254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339" y="2890703"/>
                <a:ext cx="2604356" cy="8617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Flèche : droite 23">
            <a:extLst>
              <a:ext uri="{FF2B5EF4-FFF2-40B4-BE49-F238E27FC236}">
                <a16:creationId xmlns:a16="http://schemas.microsoft.com/office/drawing/2014/main" id="{923B27A5-0076-433B-9778-B193F09BF208}"/>
              </a:ext>
            </a:extLst>
          </p:cNvPr>
          <p:cNvSpPr/>
          <p:nvPr/>
        </p:nvSpPr>
        <p:spPr>
          <a:xfrm>
            <a:off x="5874060" y="3091031"/>
            <a:ext cx="504056" cy="24557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72A0338-1196-4D80-A02B-E19F6535B495}"/>
                  </a:ext>
                </a:extLst>
              </p:cNvPr>
              <p:cNvSpPr/>
              <p:nvPr/>
            </p:nvSpPr>
            <p:spPr>
              <a:xfrm>
                <a:off x="6842339" y="5029746"/>
                <a:ext cx="2808312" cy="599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600" dirty="0">
                              <a:solidFill>
                                <a:srgbClr val="C00000"/>
                              </a:solidFill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fr-FR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𝑉</m:t>
                          </m:r>
                        </m:e>
                        <m:sub>
                          <m:r>
                            <a:rPr lang="fr-FR" sz="1600" i="1" dirty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𝐷</m:t>
                          </m:r>
                        </m:sub>
                      </m:sSub>
                      <m:r>
                        <a:rPr lang="en-US" sz="1532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532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5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32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532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532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532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532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532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532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532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532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532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r>
                            <a:rPr lang="fr-FR" sz="1532" i="1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fr-FR" sz="1532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sz="1532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fr-FR" sz="1532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532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1532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72A0338-1196-4D80-A02B-E19F6535B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2339" y="5029746"/>
                <a:ext cx="2808312" cy="5991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Flèche : droite 25">
            <a:extLst>
              <a:ext uri="{FF2B5EF4-FFF2-40B4-BE49-F238E27FC236}">
                <a16:creationId xmlns:a16="http://schemas.microsoft.com/office/drawing/2014/main" id="{5A2FF48E-3D50-4700-B88E-E09C867E6390}"/>
              </a:ext>
            </a:extLst>
          </p:cNvPr>
          <p:cNvSpPr/>
          <p:nvPr/>
        </p:nvSpPr>
        <p:spPr>
          <a:xfrm>
            <a:off x="5874060" y="1118721"/>
            <a:ext cx="504056" cy="24557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7" name="Flèche : droite 26">
            <a:extLst>
              <a:ext uri="{FF2B5EF4-FFF2-40B4-BE49-F238E27FC236}">
                <a16:creationId xmlns:a16="http://schemas.microsoft.com/office/drawing/2014/main" id="{CC1114B2-1674-48AA-BBA0-F97A27186B73}"/>
              </a:ext>
            </a:extLst>
          </p:cNvPr>
          <p:cNvSpPr/>
          <p:nvPr/>
        </p:nvSpPr>
        <p:spPr>
          <a:xfrm>
            <a:off x="5874060" y="5244823"/>
            <a:ext cx="504056" cy="245579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 w="1905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11D2C5-D354-43E3-AA80-08B782C3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correction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A7514D8-1156-4092-85C7-6E4E88DA926C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454242" y="2495781"/>
            <a:ext cx="4858208" cy="3938899"/>
          </a:xfrm>
        </p:spPr>
        <p:txBody>
          <a:bodyPr/>
          <a:lstStyle/>
          <a:p>
            <a:r>
              <a:rPr lang="en-US" dirty="0"/>
              <a:t>The effective </a:t>
            </a:r>
            <a:r>
              <a:rPr lang="en-US" i="1" dirty="0">
                <a:sym typeface="Symbol" panose="05050102010706020507" pitchFamily="18" charset="2"/>
              </a:rPr>
              <a:t></a:t>
            </a:r>
            <a:r>
              <a:rPr lang="en-US" i="1" dirty="0"/>
              <a:t>V</a:t>
            </a:r>
            <a:r>
              <a:rPr lang="en-US" i="1" baseline="-25000" dirty="0"/>
              <a:t>D</a:t>
            </a:r>
            <a:r>
              <a:rPr lang="en-US" i="1" dirty="0"/>
              <a:t> </a:t>
            </a:r>
            <a:r>
              <a:rPr lang="en-US" dirty="0"/>
              <a:t>voltage during the </a:t>
            </a:r>
            <a:r>
              <a:rPr lang="en-US" b="1" dirty="0"/>
              <a:t>operation of the detector </a:t>
            </a:r>
            <a:r>
              <a:rPr lang="en-US" dirty="0"/>
              <a:t>is calculated as :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The value of the </a:t>
            </a:r>
            <a:r>
              <a:rPr lang="en-US" b="1" dirty="0"/>
              <a:t>effective LSB</a:t>
            </a:r>
            <a:r>
              <a:rPr lang="en-US" dirty="0"/>
              <a:t> of the ADC can thus be determined by:</a:t>
            </a:r>
          </a:p>
          <a:p>
            <a:pPr marL="0" indent="0">
              <a:buNone/>
            </a:pPr>
            <a:endParaRPr lang="en-US" dirty="0"/>
          </a:p>
          <a:p>
            <a:pPr marL="695325" lvl="2" indent="0">
              <a:buNone/>
            </a:pPr>
            <a:endParaRPr lang="en-US" dirty="0"/>
          </a:p>
          <a:p>
            <a:pPr marL="695325" lvl="2" indent="0">
              <a:buNone/>
            </a:pPr>
            <a:r>
              <a:rPr lang="en-US" dirty="0"/>
              <a:t>Where :</a:t>
            </a:r>
          </a:p>
          <a:p>
            <a:r>
              <a:rPr lang="en-US" dirty="0"/>
              <a:t>This </a:t>
            </a:r>
            <a:r>
              <a:rPr lang="en-US" dirty="0" err="1"/>
              <a:t>LSB</a:t>
            </a:r>
            <a:r>
              <a:rPr lang="en-US" baseline="-25000" dirty="0" err="1"/>
              <a:t>eff</a:t>
            </a:r>
            <a:r>
              <a:rPr lang="en-US" dirty="0"/>
              <a:t>  is then used to calculate directly the other voltages and current values based the output ADC codes</a:t>
            </a:r>
          </a:p>
          <a:p>
            <a:r>
              <a:rPr lang="en-US" i="1" dirty="0"/>
              <a:t>Adjusting some critical voltages </a:t>
            </a:r>
            <a:r>
              <a:rPr lang="en-US" dirty="0"/>
              <a:t>can be applied if necessary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FE771E1-FF7D-4E1B-AD24-D998BCF4A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TID effects study on the monitoring system of the RD53 chip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3F74846D-FDE4-439D-90FC-05EC555D286A}"/>
              </a:ext>
            </a:extLst>
          </p:cNvPr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r>
              <a:rPr lang="en-US" dirty="0"/>
              <a:t>All the reference voltages in the RD53B chip including </a:t>
            </a:r>
            <a:r>
              <a:rPr lang="en-US" i="1" dirty="0" err="1"/>
              <a:t>Vref</a:t>
            </a:r>
            <a:r>
              <a:rPr lang="en-US" i="1" baseline="-25000" dirty="0" err="1"/>
              <a:t>ADC</a:t>
            </a:r>
            <a:r>
              <a:rPr lang="en-US" dirty="0"/>
              <a:t>, are based on a copy of the </a:t>
            </a:r>
            <a:r>
              <a:rPr lang="en-US" b="1" dirty="0"/>
              <a:t>reference current </a:t>
            </a:r>
            <a:r>
              <a:rPr lang="en-US" b="1" i="1" dirty="0"/>
              <a:t>I</a:t>
            </a:r>
            <a:r>
              <a:rPr lang="en-US" b="1" i="1" baseline="-25000" dirty="0"/>
              <a:t>REF</a:t>
            </a:r>
            <a:r>
              <a:rPr lang="en-US" dirty="0"/>
              <a:t> generated from a band-gap circuit</a:t>
            </a:r>
          </a:p>
          <a:p>
            <a:r>
              <a:rPr lang="en-US" dirty="0"/>
              <a:t>I</a:t>
            </a:r>
            <a:r>
              <a:rPr lang="en-US" baseline="-25000" dirty="0"/>
              <a:t>REF</a:t>
            </a:r>
            <a:r>
              <a:rPr lang="en-US" dirty="0"/>
              <a:t> is sensitive to the TID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All the monitored voltages vary with the TID</a:t>
            </a:r>
          </a:p>
          <a:p>
            <a:r>
              <a:rPr lang="en-US" b="1" i="1" dirty="0">
                <a:sym typeface="Symbol" panose="05050102010706020507" pitchFamily="18" charset="2"/>
              </a:rPr>
              <a:t></a:t>
            </a:r>
            <a:r>
              <a:rPr lang="en-US" b="1" i="1" dirty="0"/>
              <a:t>V</a:t>
            </a:r>
            <a:r>
              <a:rPr lang="en-US" b="1" i="1" baseline="-25000" dirty="0"/>
              <a:t>D</a:t>
            </a:r>
            <a:r>
              <a:rPr lang="en-US" b="1" i="1" dirty="0"/>
              <a:t> = V</a:t>
            </a:r>
            <a:r>
              <a:rPr lang="en-US" b="1" i="1" baseline="-25000" dirty="0"/>
              <a:t>D2</a:t>
            </a:r>
            <a:r>
              <a:rPr lang="en-US" b="1" i="1" dirty="0"/>
              <a:t>-V</a:t>
            </a:r>
            <a:r>
              <a:rPr lang="en-US" b="1" i="1" baseline="-25000" dirty="0"/>
              <a:t>D1</a:t>
            </a:r>
            <a:r>
              <a:rPr lang="en-US" b="1" i="1" dirty="0"/>
              <a:t> </a:t>
            </a:r>
            <a:r>
              <a:rPr lang="en-US" dirty="0">
                <a:sym typeface="Symbol" panose="05050102010706020507" pitchFamily="18" charset="2"/>
              </a:rPr>
              <a:t>measured across the temperature sensor </a:t>
            </a:r>
            <a:r>
              <a:rPr lang="en-US" b="1" dirty="0"/>
              <a:t>is insensitive to the  current </a:t>
            </a:r>
            <a:r>
              <a:rPr lang="en-US" b="1" i="1" dirty="0"/>
              <a:t>I</a:t>
            </a:r>
            <a:r>
              <a:rPr lang="en-US" b="1" i="1" baseline="-25000" dirty="0"/>
              <a:t>REF</a:t>
            </a:r>
            <a:r>
              <a:rPr lang="en-US" b="1" dirty="0"/>
              <a:t> </a:t>
            </a:r>
            <a:r>
              <a:rPr lang="en-US" dirty="0"/>
              <a:t>and so </a:t>
            </a:r>
            <a:r>
              <a:rPr lang="en-US" b="1" dirty="0"/>
              <a:t>insensitive to the TID</a:t>
            </a:r>
          </a:p>
          <a:p>
            <a:r>
              <a:rPr lang="en-US" dirty="0"/>
              <a:t>But </a:t>
            </a:r>
            <a:r>
              <a:rPr lang="en-US" b="1" i="1" dirty="0">
                <a:sym typeface="Symbol" panose="05050102010706020507" pitchFamily="18" charset="2"/>
              </a:rPr>
              <a:t></a:t>
            </a:r>
            <a:r>
              <a:rPr lang="en-US" b="1" i="1" dirty="0"/>
              <a:t>V</a:t>
            </a:r>
            <a:r>
              <a:rPr lang="en-US" b="1" i="1" baseline="-25000" dirty="0"/>
              <a:t>D</a:t>
            </a:r>
            <a:r>
              <a:rPr lang="en-US" b="1" i="1" dirty="0"/>
              <a:t> </a:t>
            </a:r>
            <a:r>
              <a:rPr lang="en-US" dirty="0"/>
              <a:t>depends on the temperature of the chip</a:t>
            </a:r>
          </a:p>
          <a:p>
            <a:endParaRPr lang="en-US" dirty="0">
              <a:sym typeface="Symbol" panose="05050102010706020507" pitchFamily="18" charset="2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Temperature measurement with good accuracy is needed and this can be done with the self-referencing method :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b="1" i="1" dirty="0">
                <a:sym typeface="Symbol" panose="05050102010706020507" pitchFamily="18" charset="2"/>
              </a:rPr>
              <a:t></a:t>
            </a:r>
            <a:r>
              <a:rPr lang="en-US" b="1" i="1" dirty="0"/>
              <a:t>V</a:t>
            </a:r>
            <a:r>
              <a:rPr lang="en-US" b="1" i="1" baseline="-25000" dirty="0"/>
              <a:t>D </a:t>
            </a:r>
            <a:r>
              <a:rPr lang="en-US" dirty="0"/>
              <a:t>can therefore be used as the </a:t>
            </a:r>
            <a:r>
              <a:rPr lang="en-US" b="1" dirty="0"/>
              <a:t>reference voltage </a:t>
            </a:r>
            <a:r>
              <a:rPr lang="en-US" dirty="0"/>
              <a:t>for the ADC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72A0338-1196-4D80-A02B-E19F6535B495}"/>
                  </a:ext>
                </a:extLst>
              </p:cNvPr>
              <p:cNvSpPr/>
              <p:nvPr/>
            </p:nvSpPr>
            <p:spPr>
              <a:xfrm>
                <a:off x="1337457" y="3918404"/>
                <a:ext cx="2808312" cy="672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dirty="0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rgbClr val="003399"/>
                              </a:solidFill>
                              <a:sym typeface="Symbol" panose="05050102010706020507" pitchFamily="18" charset="2"/>
                            </a:rPr>
                            <m:t></m:t>
                          </m:r>
                          <m:r>
                            <a:rPr lang="fr-FR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𝑉</m:t>
                          </m:r>
                        </m:e>
                        <m:sub>
                          <m:r>
                            <a:rPr lang="fr-FR" sz="1800" i="1" dirty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𝐷</m:t>
                          </m:r>
                        </m:sub>
                      </m:sSub>
                      <m:r>
                        <a:rPr lang="en-US" sz="1800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𝑎𝑏</m:t>
                              </m:r>
                            </m:sub>
                          </m:sSub>
                        </m:num>
                        <m:den>
                          <m:r>
                            <a:rPr lang="fr-FR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fr-FR" sz="180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fr-FR" sz="18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fr-FR" sz="180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72A0338-1196-4D80-A02B-E19F6535B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457" y="3918404"/>
                <a:ext cx="2808312" cy="6728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B44D03-7C03-43B1-9422-D48B29E47D67}"/>
                  </a:ext>
                </a:extLst>
              </p:cNvPr>
              <p:cNvSpPr/>
              <p:nvPr/>
            </p:nvSpPr>
            <p:spPr>
              <a:xfrm>
                <a:off x="1157437" y="5445038"/>
                <a:ext cx="3564495" cy="10818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  <m:r>
                            <a:rPr lang="fr-FR" sz="18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800" b="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1800" i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8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1800" b="0" i="1" smtClean="0">
                          <a:solidFill>
                            <a:srgbClr val="003399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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</m:t>
                          </m:r>
                          <m:r>
                            <a:rPr lang="en-US" sz="1800" i="1" smtClean="0">
                              <a:solidFill>
                                <a:srgbClr val="003399"/>
                              </a:solidFill>
                              <a:latin typeface="Cambria Math" panose="02040503050406030204" pitchFamily="18" charset="0"/>
                              <a:sym typeface="Symbol" panose="05050102010706020507" pitchFamily="18" charset="2"/>
                            </a:rPr>
                            <m:t>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f>
                                <m:fPr>
                                  <m:ctrlPr>
                                    <a:rPr lang="en-US" sz="1800" i="1">
                                      <a:solidFill>
                                        <a:srgbClr val="003399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𝑂𝑈𝑇</m:t>
                                      </m:r>
                                      <m:r>
                                        <a:rPr lang="fr-FR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𝐷</m:t>
                                      </m:r>
                                    </m:e>
                                    <m:sub>
                                      <m:r>
                                        <a:rPr lang="fr-FR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𝑂𝑈𝑇</m:t>
                                      </m:r>
                                      <m:r>
                                        <a:rPr lang="fr-FR" sz="1800" i="1">
                                          <a:solidFill>
                                            <a:srgbClr val="003399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fr-FR" sz="1800" i="1">
                                  <a:solidFill>
                                    <a:srgbClr val="003399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US" sz="1800" dirty="0">
                  <a:solidFill>
                    <a:srgbClr val="003399"/>
                  </a:solidFill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CB44D03-7C03-43B1-9422-D48B29E47D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437" y="5445038"/>
                <a:ext cx="3564495" cy="1081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123308-41CE-4A1C-9753-D5EFCA44BB0C}"/>
                  </a:ext>
                </a:extLst>
              </p:cNvPr>
              <p:cNvSpPr/>
              <p:nvPr/>
            </p:nvSpPr>
            <p:spPr>
              <a:xfrm>
                <a:off x="6198096" y="3070589"/>
                <a:ext cx="3791935" cy="6960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r-FR" sz="1800" b="0" i="1" smtClean="0">
                              <a:latin typeface="Cambria Math" panose="02040503050406030204" pitchFamily="18" charset="0"/>
                            </a:rPr>
                            <m:t>𝑝𝑟𝑒𝑟𝑎𝑑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𝑎𝑏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r-FR" sz="1800" b="0" i="1" smtClean="0">
                                  <a:latin typeface="Cambria Math" panose="02040503050406030204" pitchFamily="18" charset="0"/>
                                </a:rPr>
                                <m:t>𝑝𝑟𝑒𝑟𝑎𝑑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4123308-41CE-4A1C-9753-D5EFCA44BB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8096" y="3070589"/>
                <a:ext cx="3791935" cy="696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5F7312-4F9D-4ED9-B9DB-A7B6DBC8876A}"/>
                  </a:ext>
                </a:extLst>
              </p:cNvPr>
              <p:cNvSpPr/>
              <p:nvPr/>
            </p:nvSpPr>
            <p:spPr>
              <a:xfrm>
                <a:off x="5857911" y="4407064"/>
                <a:ext cx="2059282" cy="667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𝐿𝑆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𝑒𝑓𝑓</m:t>
                          </m:r>
                        </m:sub>
                      </m:sSub>
                      <m:r>
                        <a:rPr lang="en-US" sz="18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sz="18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𝑒𝑓𝑓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US" sz="1800" i="0">
                              <a:latin typeface="Cambria Math" panose="02040503050406030204" pitchFamily="18" charset="0"/>
                            </a:rPr>
                            <m:t>Δ</m:t>
                          </m:r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𝑂𝑈𝑇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A5F7312-4F9D-4ED9-B9DB-A7B6DBC887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7911" y="4407064"/>
                <a:ext cx="2059282" cy="6678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F65B89-CDC9-4EFD-BBA3-F89B3E09C3AE}"/>
                  </a:ext>
                </a:extLst>
              </p:cNvPr>
              <p:cNvSpPr/>
              <p:nvPr/>
            </p:nvSpPr>
            <p:spPr>
              <a:xfrm>
                <a:off x="7070110" y="5143217"/>
                <a:ext cx="2865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𝑂𝑈𝑇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 = 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𝑂𝑈𝑇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1800" i="1">
                          <a:latin typeface="Cambria Math" panose="02040503050406030204" pitchFamily="18" charset="0"/>
                        </a:rPr>
                        <m:t> − </m:t>
                      </m:r>
                      <m:sSub>
                        <m:sSub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𝑂𝑈𝑇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i="1" dirty="0"/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9F65B89-CDC9-4EFD-BBA3-F89B3E09C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0110" y="5143217"/>
                <a:ext cx="2865080" cy="369332"/>
              </a:xfrm>
              <a:prstGeom prst="rect">
                <a:avLst/>
              </a:prstGeom>
              <a:blipFill>
                <a:blip r:embed="rId7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 3">
            <a:extLst>
              <a:ext uri="{FF2B5EF4-FFF2-40B4-BE49-F238E27FC236}">
                <a16:creationId xmlns:a16="http://schemas.microsoft.com/office/drawing/2014/main" id="{26E70EBF-5FED-43B2-8B4E-DEB435E8D3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6622" y="584498"/>
            <a:ext cx="4998833" cy="191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690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RD53 project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600" b="1" dirty="0"/>
              <a:t>Characterization of the 65nm process in radiation</a:t>
            </a:r>
          </a:p>
          <a:p>
            <a:r>
              <a:rPr lang="en-US" sz="1600" b="1" dirty="0"/>
              <a:t>Several prototypes to qualify IP blocs (Analog FE, ADC, DAC, CDR/PLL, </a:t>
            </a:r>
            <a:r>
              <a:rPr lang="en-US" sz="1600" b="1" dirty="0" err="1"/>
              <a:t>ShuntLDO</a:t>
            </a:r>
            <a:r>
              <a:rPr lang="en-US" sz="1600" b="1" dirty="0"/>
              <a:t> …) </a:t>
            </a:r>
          </a:p>
          <a:p>
            <a:r>
              <a:rPr lang="en-US" sz="1600" b="1" dirty="0"/>
              <a:t>RD53A chip, </a:t>
            </a:r>
            <a:r>
              <a:rPr lang="en-US" sz="1600" dirty="0"/>
              <a:t>Large-scale demonstrator with 3 FE flavors, Submitted in August 2017 and tested in an intensive way</a:t>
            </a:r>
          </a:p>
          <a:p>
            <a:r>
              <a:rPr lang="en-US" sz="1600" b="1" dirty="0"/>
              <a:t>ATLAS and CMS chips </a:t>
            </a:r>
            <a:r>
              <a:rPr lang="en-US" sz="1600" dirty="0"/>
              <a:t>are two instances of </a:t>
            </a:r>
            <a:r>
              <a:rPr lang="en-US" sz="1600" b="1" dirty="0"/>
              <a:t>the same common design</a:t>
            </a:r>
            <a:r>
              <a:rPr lang="en-US" sz="1600" dirty="0"/>
              <a:t>, having different sizes and  different Analog Front-End</a:t>
            </a:r>
          </a:p>
          <a:p>
            <a:r>
              <a:rPr lang="en-US" sz="1600" b="1" dirty="0"/>
              <a:t>RD53B chip (preproduction)</a:t>
            </a:r>
          </a:p>
          <a:p>
            <a:pPr lvl="1"/>
            <a:r>
              <a:rPr lang="en-US" sz="1600" dirty="0"/>
              <a:t>ITkPix-V1 (ATLAS chip) submitted in March 2020</a:t>
            </a:r>
          </a:p>
          <a:p>
            <a:pPr lvl="1"/>
            <a:r>
              <a:rPr lang="en-US" sz="1600" dirty="0"/>
              <a:t>CROC-V1 (CMS chip) submitted in May 2021</a:t>
            </a:r>
          </a:p>
          <a:p>
            <a:r>
              <a:rPr lang="en-US" sz="1600" b="1" dirty="0"/>
              <a:t>RD53C chip (Production)</a:t>
            </a:r>
            <a:endParaRPr lang="en-US" sz="1600" dirty="0"/>
          </a:p>
          <a:p>
            <a:pPr lvl="1"/>
            <a:r>
              <a:rPr lang="en-US" sz="1600" dirty="0"/>
              <a:t>ITkPix-V2 (ATLAS chip) received in July 2023 and is still under tests and characterization</a:t>
            </a:r>
          </a:p>
          <a:p>
            <a:pPr lvl="1"/>
            <a:r>
              <a:rPr lang="en-US" sz="1600" dirty="0"/>
              <a:t>CROC-V2 (CMS chip) to be submitted in September 2023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66946A22-1D91-4175-82FE-E620F802B4DE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9370" y="757502"/>
            <a:ext cx="5395838" cy="2227991"/>
          </a:xfrm>
        </p:spPr>
        <p:txBody>
          <a:bodyPr/>
          <a:lstStyle/>
          <a:p>
            <a:r>
              <a:rPr lang="en-US" sz="1600" b="1" dirty="0"/>
              <a:t>RD53 collaboration </a:t>
            </a:r>
            <a:r>
              <a:rPr lang="en-US" sz="1600" dirty="0"/>
              <a:t>was established to design and develop pixel chips for </a:t>
            </a:r>
            <a:r>
              <a:rPr lang="en-US" sz="1600" b="1" dirty="0"/>
              <a:t>ATLAS/CMS phase 2 upgrades </a:t>
            </a:r>
          </a:p>
          <a:p>
            <a:r>
              <a:rPr lang="en-US" sz="1600" dirty="0"/>
              <a:t>The RD53 project includes 24 institutes - ~20 designers</a:t>
            </a:r>
          </a:p>
          <a:p>
            <a:r>
              <a:rPr lang="en-US" sz="1600" dirty="0"/>
              <a:t>Extremely challenging requirements for HL-LHC</a:t>
            </a:r>
          </a:p>
          <a:p>
            <a:pPr lvl="1"/>
            <a:r>
              <a:rPr lang="en-US" sz="1600" dirty="0"/>
              <a:t>Hit rates: 3 GHz/cm², Small pixels: 50 x 50 µm²</a:t>
            </a:r>
          </a:p>
          <a:p>
            <a:pPr lvl="1"/>
            <a:r>
              <a:rPr lang="en-US" sz="1600" dirty="0"/>
              <a:t>Radiation: </a:t>
            </a:r>
            <a:r>
              <a:rPr lang="en-US" sz="1600" b="1" dirty="0"/>
              <a:t>500 </a:t>
            </a:r>
            <a:r>
              <a:rPr lang="en-US" sz="1600" b="1" dirty="0" err="1"/>
              <a:t>Mrad</a:t>
            </a:r>
            <a:r>
              <a:rPr lang="en-US" sz="1600" b="1" dirty="0"/>
              <a:t> </a:t>
            </a:r>
            <a:r>
              <a:rPr lang="en-US" sz="1600" dirty="0"/>
              <a:t>-  10</a:t>
            </a:r>
            <a:r>
              <a:rPr lang="en-US" sz="1600" baseline="30000" dirty="0"/>
              <a:t>16</a:t>
            </a:r>
            <a:r>
              <a:rPr lang="en-US" sz="1600" dirty="0"/>
              <a:t> </a:t>
            </a:r>
            <a:r>
              <a:rPr lang="en-US" sz="1600" dirty="0" err="1"/>
              <a:t>neq</a:t>
            </a:r>
            <a:r>
              <a:rPr lang="en-US" sz="1600" dirty="0"/>
              <a:t>/cm² over 5 years</a:t>
            </a:r>
          </a:p>
          <a:p>
            <a:r>
              <a:rPr lang="en-US" sz="1600" dirty="0"/>
              <a:t>Technology: </a:t>
            </a:r>
            <a:r>
              <a:rPr lang="en-US" sz="1600" b="1" dirty="0"/>
              <a:t>65nm CMOS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83578D1-2CF5-4D7D-B1FD-75D72A3F5A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460"/>
          <a:stretch/>
        </p:blipFill>
        <p:spPr>
          <a:xfrm>
            <a:off x="8002932" y="5507127"/>
            <a:ext cx="2375999" cy="1644561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6F5C889A-D2C4-4D04-97CF-C5476BAF16BA}"/>
              </a:ext>
            </a:extLst>
          </p:cNvPr>
          <p:cNvSpPr/>
          <p:nvPr/>
        </p:nvSpPr>
        <p:spPr>
          <a:xfrm>
            <a:off x="8430344" y="6788170"/>
            <a:ext cx="1588169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ITkPix-V1 test board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9A65D79-62E8-42F7-81C9-DB2C3AF39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05" y="4074351"/>
            <a:ext cx="1435261" cy="8338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0BB19B3-45AF-49F5-B52C-AC36EB2F3D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727" y="3608834"/>
            <a:ext cx="1250066" cy="12939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51C13F1-22B2-4DB3-8D8F-44B8AFAD83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315" y="3729604"/>
            <a:ext cx="1365813" cy="117319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B016DC8-ECC6-4B7C-BC29-9A87648F10E2}"/>
              </a:ext>
            </a:extLst>
          </p:cNvPr>
          <p:cNvSpPr/>
          <p:nvPr/>
        </p:nvSpPr>
        <p:spPr>
          <a:xfrm>
            <a:off x="237963" y="4861779"/>
            <a:ext cx="1797360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690" algn="ctr">
              <a:buNone/>
            </a:pPr>
            <a:r>
              <a:rPr lang="en-US" b="1" dirty="0">
                <a:latin typeface="Calibri" panose="020F0502020204030204" pitchFamily="34" charset="0"/>
              </a:rPr>
              <a:t>RD53A</a:t>
            </a:r>
          </a:p>
          <a:p>
            <a:pPr marR="4690" algn="ctr">
              <a:buNone/>
            </a:pPr>
            <a:r>
              <a:rPr lang="en-US" dirty="0">
                <a:latin typeface="Calibri" panose="020F0502020204030204" pitchFamily="34" charset="0"/>
              </a:rPr>
              <a:t>Size: 20 x 11.5 mm</a:t>
            </a:r>
            <a:r>
              <a:rPr lang="en-US" baseline="30000" dirty="0">
                <a:latin typeface="Calibri" panose="020F0502020204030204" pitchFamily="34" charset="0"/>
              </a:rPr>
              <a:t>2</a:t>
            </a:r>
          </a:p>
          <a:p>
            <a:pPr algn="ctr">
              <a:buNone/>
            </a:pPr>
            <a:r>
              <a:rPr lang="en-US" dirty="0">
                <a:latin typeface="Calibri" panose="020F0502020204030204" pitchFamily="34" charset="0"/>
              </a:rPr>
              <a:t>submitted in August 2017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AEBBE2-9B49-471B-A211-7ABB8F14B451}"/>
              </a:ext>
            </a:extLst>
          </p:cNvPr>
          <p:cNvSpPr/>
          <p:nvPr/>
        </p:nvSpPr>
        <p:spPr>
          <a:xfrm>
            <a:off x="2057636" y="4886018"/>
            <a:ext cx="1877484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500">
              <a:buNone/>
            </a:pPr>
            <a:r>
              <a:rPr lang="en-US" b="1" dirty="0">
                <a:latin typeface="Calibri" panose="020F0502020204030204" pitchFamily="34" charset="0"/>
              </a:rPr>
              <a:t>RD53B-ATLAS (ITkPix-V1)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size: 20 x 21 mm</a:t>
            </a:r>
            <a:r>
              <a:rPr lang="en-US" baseline="30000" dirty="0">
                <a:latin typeface="Calibri" panose="020F0502020204030204" pitchFamily="34" charset="0"/>
              </a:rPr>
              <a:t>2</a:t>
            </a:r>
            <a:endParaRPr lang="en-US" b="1" dirty="0">
              <a:latin typeface="Calibri" panose="020F0502020204030204" pitchFamily="34" charset="0"/>
            </a:endParaRP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</a:rPr>
              <a:t>Submitted in March 2020</a:t>
            </a:r>
            <a:endParaRPr lang="en-US" baseline="30000" dirty="0">
              <a:latin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3B5606-8A6A-471B-93A2-9103E8342787}"/>
              </a:ext>
            </a:extLst>
          </p:cNvPr>
          <p:cNvSpPr/>
          <p:nvPr/>
        </p:nvSpPr>
        <p:spPr>
          <a:xfrm>
            <a:off x="4020609" y="4886018"/>
            <a:ext cx="166611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Calibri" panose="020F0502020204030204" pitchFamily="34" charset="0"/>
              </a:rPr>
              <a:t>RD53B-CMS (CROC-V1)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size: 21.6 x 18.6 mm</a:t>
            </a:r>
            <a:r>
              <a:rPr lang="en-US" baseline="30000" dirty="0">
                <a:latin typeface="Calibri" panose="020F0502020204030204" pitchFamily="34" charset="0"/>
              </a:rPr>
              <a:t>2</a:t>
            </a: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</a:rPr>
              <a:t>Submitted in May 2021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176DB7-900A-491C-A4D7-9D8E92BD011C}"/>
              </a:ext>
            </a:extLst>
          </p:cNvPr>
          <p:cNvSpPr/>
          <p:nvPr/>
        </p:nvSpPr>
        <p:spPr>
          <a:xfrm>
            <a:off x="2093420" y="5742319"/>
            <a:ext cx="1877484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6500">
              <a:buNone/>
            </a:pPr>
            <a:r>
              <a:rPr lang="en-US" b="1" dirty="0">
                <a:latin typeface="Calibri" panose="020F0502020204030204" pitchFamily="34" charset="0"/>
              </a:rPr>
              <a:t>RD53C-ATLAS (ITkPix-V2)</a:t>
            </a: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</a:rPr>
              <a:t>Submitted in March 2023</a:t>
            </a:r>
            <a:endParaRPr lang="en-US" baseline="30000" dirty="0">
              <a:latin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C21A20B-C8CC-4BF1-A160-AE1A77E825FB}"/>
              </a:ext>
            </a:extLst>
          </p:cNvPr>
          <p:cNvSpPr/>
          <p:nvPr/>
        </p:nvSpPr>
        <p:spPr>
          <a:xfrm>
            <a:off x="4055398" y="5742319"/>
            <a:ext cx="1998682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b="1" dirty="0">
                <a:latin typeface="Calibri" panose="020F0502020204030204" pitchFamily="34" charset="0"/>
              </a:rPr>
              <a:t>RD53C-CMS (CROC-V2)</a:t>
            </a:r>
            <a:br>
              <a:rPr lang="en-US" b="1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>size: 21.6 x 18.6 mm</a:t>
            </a:r>
            <a:r>
              <a:rPr lang="en-US" baseline="30000" dirty="0">
                <a:latin typeface="Calibri" panose="020F0502020204030204" pitchFamily="34" charset="0"/>
              </a:rPr>
              <a:t>2</a:t>
            </a:r>
          </a:p>
          <a:p>
            <a:pPr>
              <a:buNone/>
            </a:pPr>
            <a:r>
              <a:rPr lang="en-US" dirty="0">
                <a:latin typeface="Calibri" panose="020F0502020204030204" pitchFamily="34" charset="0"/>
              </a:rPr>
              <a:t>To be submitted in Sept 2023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4F45CE95-495E-40BB-8BAA-6F1E3C5F87CF}"/>
              </a:ext>
            </a:extLst>
          </p:cNvPr>
          <p:cNvCxnSpPr>
            <a:cxnSpLocks/>
          </p:cNvCxnSpPr>
          <p:nvPr/>
        </p:nvCxnSpPr>
        <p:spPr>
          <a:xfrm>
            <a:off x="1685489" y="5027001"/>
            <a:ext cx="349834" cy="7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D9F7E0C1-40C7-40FF-8054-7DE47104613F}"/>
              </a:ext>
            </a:extLst>
          </p:cNvPr>
          <p:cNvCxnSpPr>
            <a:cxnSpLocks/>
          </p:cNvCxnSpPr>
          <p:nvPr/>
        </p:nvCxnSpPr>
        <p:spPr>
          <a:xfrm>
            <a:off x="3732481" y="5022006"/>
            <a:ext cx="349834" cy="7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2277014F-13F6-43AD-8CE8-0162F641965E}"/>
              </a:ext>
            </a:extLst>
          </p:cNvPr>
          <p:cNvCxnSpPr>
            <a:cxnSpLocks/>
          </p:cNvCxnSpPr>
          <p:nvPr/>
        </p:nvCxnSpPr>
        <p:spPr>
          <a:xfrm>
            <a:off x="3760203" y="5883963"/>
            <a:ext cx="349834" cy="70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704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RD53B Floorplan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0F3B664-74E4-49D6-AAEC-C7491C0C1C9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545208" y="3098470"/>
            <a:ext cx="4858208" cy="3880181"/>
          </a:xfrm>
        </p:spPr>
        <p:txBody>
          <a:bodyPr/>
          <a:lstStyle/>
          <a:p>
            <a:r>
              <a:rPr lang="en-US" sz="1600" b="1" u="sng" dirty="0"/>
              <a:t>Chip Bottom (Periphery) </a:t>
            </a:r>
          </a:p>
          <a:p>
            <a:pPr lvl="1"/>
            <a:r>
              <a:rPr lang="en-US" sz="1600" b="1" dirty="0"/>
              <a:t> Analog Chip Bottom (ACB): </a:t>
            </a:r>
          </a:p>
          <a:p>
            <a:pPr lvl="2"/>
            <a:r>
              <a:rPr lang="en-US" sz="1600" dirty="0"/>
              <a:t> Analog and mixed/signals building block for Bias, Calibration, Monitoring, and Clock/Data Recovery (CDR)</a:t>
            </a:r>
          </a:p>
          <a:p>
            <a:pPr lvl="1"/>
            <a:r>
              <a:rPr lang="en-US" sz="1600" b="1" dirty="0"/>
              <a:t>Digital Chip Bottom (DCB):</a:t>
            </a:r>
          </a:p>
          <a:p>
            <a:pPr lvl="2"/>
            <a:r>
              <a:rPr lang="en-US" sz="1600" dirty="0"/>
              <a:t> Synthesized digital logic</a:t>
            </a:r>
          </a:p>
          <a:p>
            <a:pPr lvl="1"/>
            <a:r>
              <a:rPr lang="en-US" sz="1600" b="1" dirty="0"/>
              <a:t>Pad frame</a:t>
            </a:r>
          </a:p>
          <a:p>
            <a:pPr lvl="2"/>
            <a:r>
              <a:rPr lang="en-US" sz="1600" dirty="0"/>
              <a:t> I/O blocks with ESD protections, </a:t>
            </a:r>
            <a:r>
              <a:rPr lang="en-US" sz="1600" dirty="0" err="1"/>
              <a:t>ShuntLDO</a:t>
            </a:r>
            <a:r>
              <a:rPr lang="en-US" sz="1600" dirty="0"/>
              <a:t> for serial powering </a:t>
            </a:r>
          </a:p>
          <a:p>
            <a:pPr lvl="2"/>
            <a:r>
              <a:rPr lang="en-US" sz="1600" dirty="0"/>
              <a:t>Readout via serial links (1-4 x1.28Gbit/s) using Aurora64/66 encoding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6160F3B-1690-4AC7-A631-D85ADDE4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2F6D71-EA84-4C3A-88A0-2DE1DCC89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97" name="Espace réservé du texte 96">
            <a:extLst>
              <a:ext uri="{FF2B5EF4-FFF2-40B4-BE49-F238E27FC236}">
                <a16:creationId xmlns:a16="http://schemas.microsoft.com/office/drawing/2014/main" id="{23B8E68C-3AB9-409F-9FA3-56D0D40F4E14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9370" y="4076886"/>
            <a:ext cx="5184630" cy="2599741"/>
          </a:xfrm>
        </p:spPr>
        <p:txBody>
          <a:bodyPr/>
          <a:lstStyle/>
          <a:p>
            <a:r>
              <a:rPr lang="en-US" sz="1600" b="1" u="sng" dirty="0"/>
              <a:t>Pixel array</a:t>
            </a:r>
          </a:p>
          <a:p>
            <a:pPr lvl="1"/>
            <a:r>
              <a:rPr lang="en-US" sz="1600" dirty="0"/>
              <a:t>384 x 400 pixels of 50 x 50 µm² </a:t>
            </a:r>
          </a:p>
          <a:p>
            <a:pPr lvl="1"/>
            <a:r>
              <a:rPr lang="en-US" sz="1600" dirty="0"/>
              <a:t>153 600 pixels organized in 2400 identical cores</a:t>
            </a:r>
          </a:p>
          <a:p>
            <a:pPr lvl="1"/>
            <a:r>
              <a:rPr lang="en-US" sz="1600" dirty="0"/>
              <a:t>1 core </a:t>
            </a:r>
            <a:r>
              <a:rPr lang="en-US" sz="1600" dirty="0">
                <a:sym typeface="Symbol" panose="05050102010706020507" pitchFamily="18" charset="2"/>
              </a:rPr>
              <a:t> </a:t>
            </a:r>
            <a:r>
              <a:rPr lang="en-US" sz="1600" dirty="0"/>
              <a:t>16 analog islands</a:t>
            </a:r>
          </a:p>
          <a:p>
            <a:pPr lvl="1"/>
            <a:r>
              <a:rPr lang="en-US" sz="1600" dirty="0"/>
              <a:t>4 fronts ends per island</a:t>
            </a:r>
          </a:p>
          <a:p>
            <a:pPr lvl="1"/>
            <a:r>
              <a:rPr lang="en-US" sz="1600" dirty="0"/>
              <a:t>Analog FE are embedded in a flat digital synthesized “sea” </a:t>
            </a:r>
          </a:p>
          <a:p>
            <a:pPr lvl="1"/>
            <a:r>
              <a:rPr lang="en-US" sz="1600" dirty="0"/>
              <a:t>Time Over Threshold (</a:t>
            </a:r>
            <a:r>
              <a:rPr lang="en-US" sz="1600" dirty="0" err="1"/>
              <a:t>ToT</a:t>
            </a:r>
            <a:r>
              <a:rPr lang="en-US" sz="1600" dirty="0"/>
              <a:t>) digitization</a:t>
            </a:r>
          </a:p>
          <a:p>
            <a:pPr lvl="1"/>
            <a:r>
              <a:rPr lang="en-US" sz="1600" dirty="0"/>
              <a:t>Shared Pixel Region buffer : Hit storage during Trigger latency</a:t>
            </a:r>
          </a:p>
          <a:p>
            <a:endParaRPr lang="fr-FR" dirty="0"/>
          </a:p>
        </p:txBody>
      </p:sp>
      <p:grpSp>
        <p:nvGrpSpPr>
          <p:cNvPr id="100" name="Groupe 99">
            <a:extLst>
              <a:ext uri="{FF2B5EF4-FFF2-40B4-BE49-F238E27FC236}">
                <a16:creationId xmlns:a16="http://schemas.microsoft.com/office/drawing/2014/main" id="{74E553DD-B814-49AE-A2FC-10E7A43251C8}"/>
              </a:ext>
            </a:extLst>
          </p:cNvPr>
          <p:cNvGrpSpPr/>
          <p:nvPr/>
        </p:nvGrpSpPr>
        <p:grpSpPr>
          <a:xfrm>
            <a:off x="1049524" y="440482"/>
            <a:ext cx="7964707" cy="3854484"/>
            <a:chOff x="1049524" y="595709"/>
            <a:chExt cx="7964707" cy="3854484"/>
          </a:xfrm>
        </p:grpSpPr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29490B34-D140-4315-9660-EE2F1B038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524" y="639212"/>
              <a:ext cx="2280424" cy="2354283"/>
            </a:xfrm>
            <a:prstGeom prst="rect">
              <a:avLst/>
            </a:prstGeom>
          </p:spPr>
        </p:pic>
        <p:pic>
          <p:nvPicPr>
            <p:cNvPr id="51" name="Image 50">
              <a:extLst>
                <a:ext uri="{FF2B5EF4-FFF2-40B4-BE49-F238E27FC236}">
                  <a16:creationId xmlns:a16="http://schemas.microsoft.com/office/drawing/2014/main" id="{7ED03A1B-37F5-49A0-8F37-73E676AC0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104" y="3197737"/>
              <a:ext cx="840662" cy="721520"/>
            </a:xfrm>
            <a:prstGeom prst="rect">
              <a:avLst/>
            </a:prstGeom>
          </p:spPr>
        </p:pic>
        <p:pic>
          <p:nvPicPr>
            <p:cNvPr id="52" name="Image 51">
              <a:extLst>
                <a:ext uri="{FF2B5EF4-FFF2-40B4-BE49-F238E27FC236}">
                  <a16:creationId xmlns:a16="http://schemas.microsoft.com/office/drawing/2014/main" id="{5BE4DDB8-83E5-4B1C-84C9-6A0E3E7884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85" t="15243" r="15469" b="15655"/>
            <a:stretch/>
          </p:blipFill>
          <p:spPr>
            <a:xfrm>
              <a:off x="3082001" y="3102394"/>
              <a:ext cx="703827" cy="703826"/>
            </a:xfrm>
            <a:prstGeom prst="rect">
              <a:avLst/>
            </a:prstGeom>
          </p:spPr>
        </p:pic>
        <p:pic>
          <p:nvPicPr>
            <p:cNvPr id="53" name="Image 52">
              <a:extLst>
                <a:ext uri="{FF2B5EF4-FFF2-40B4-BE49-F238E27FC236}">
                  <a16:creationId xmlns:a16="http://schemas.microsoft.com/office/drawing/2014/main" id="{BE623E9F-474C-48E3-9403-75060620E5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1" t="19458" r="22632" b="53540"/>
            <a:stretch/>
          </p:blipFill>
          <p:spPr>
            <a:xfrm>
              <a:off x="3305297" y="4005096"/>
              <a:ext cx="410566" cy="381238"/>
            </a:xfrm>
            <a:prstGeom prst="rect">
              <a:avLst/>
            </a:prstGeom>
          </p:spPr>
        </p:pic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A8B5F6BB-B299-4748-9B9A-06066654014E}"/>
                </a:ext>
              </a:extLst>
            </p:cNvPr>
            <p:cNvSpPr/>
            <p:nvPr/>
          </p:nvSpPr>
          <p:spPr>
            <a:xfrm>
              <a:off x="1088316" y="2708240"/>
              <a:ext cx="218211" cy="262803"/>
            </a:xfrm>
            <a:prstGeom prst="rect">
              <a:avLst/>
            </a:prstGeom>
            <a:noFill/>
            <a:ln w="38100"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5" name="Connecteur droit 54">
              <a:extLst>
                <a:ext uri="{FF2B5EF4-FFF2-40B4-BE49-F238E27FC236}">
                  <a16:creationId xmlns:a16="http://schemas.microsoft.com/office/drawing/2014/main" id="{384BCB8A-AFB4-4352-9862-99C77D3AB190}"/>
                </a:ext>
              </a:extLst>
            </p:cNvPr>
            <p:cNvCxnSpPr/>
            <p:nvPr/>
          </p:nvCxnSpPr>
          <p:spPr>
            <a:xfrm>
              <a:off x="1306527" y="2971044"/>
              <a:ext cx="623239" cy="233185"/>
            </a:xfrm>
            <a:prstGeom prst="line">
              <a:avLst/>
            </a:prstGeom>
            <a:ln w="19050">
              <a:solidFill>
                <a:srgbClr val="C00000">
                  <a:alpha val="5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00F59EE3-B0D1-430E-8B3F-5E2F50C6DE39}"/>
                </a:ext>
              </a:extLst>
            </p:cNvPr>
            <p:cNvCxnSpPr/>
            <p:nvPr/>
          </p:nvCxnSpPr>
          <p:spPr>
            <a:xfrm flipH="1">
              <a:off x="1088315" y="2974698"/>
              <a:ext cx="1" cy="223514"/>
            </a:xfrm>
            <a:prstGeom prst="line">
              <a:avLst/>
            </a:prstGeom>
            <a:ln w="19050">
              <a:solidFill>
                <a:srgbClr val="C00000">
                  <a:alpha val="5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991C43-BDF3-4946-A9F9-936408F9148F}"/>
                </a:ext>
              </a:extLst>
            </p:cNvPr>
            <p:cNvSpPr/>
            <p:nvPr/>
          </p:nvSpPr>
          <p:spPr>
            <a:xfrm>
              <a:off x="2968415" y="2496586"/>
              <a:ext cx="58653" cy="58653"/>
            </a:xfrm>
            <a:prstGeom prst="rect">
              <a:avLst/>
            </a:prstGeom>
            <a:noFill/>
            <a:ln w="38100"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8" name="Connecteur droit 57">
              <a:extLst>
                <a:ext uri="{FF2B5EF4-FFF2-40B4-BE49-F238E27FC236}">
                  <a16:creationId xmlns:a16="http://schemas.microsoft.com/office/drawing/2014/main" id="{BBE152FC-40C9-49EC-9F51-BB271051C82A}"/>
                </a:ext>
              </a:extLst>
            </p:cNvPr>
            <p:cNvCxnSpPr>
              <a:endCxn id="57" idx="3"/>
            </p:cNvCxnSpPr>
            <p:nvPr/>
          </p:nvCxnSpPr>
          <p:spPr>
            <a:xfrm flipH="1" flipV="1">
              <a:off x="3027067" y="2525912"/>
              <a:ext cx="758761" cy="572558"/>
            </a:xfrm>
            <a:prstGeom prst="line">
              <a:avLst/>
            </a:prstGeom>
            <a:ln w="19050">
              <a:solidFill>
                <a:srgbClr val="C00000">
                  <a:alpha val="5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5D3FE639-6BF2-485C-ABF9-2B8BDE380849}"/>
                </a:ext>
              </a:extLst>
            </p:cNvPr>
            <p:cNvCxnSpPr>
              <a:endCxn id="57" idx="1"/>
            </p:cNvCxnSpPr>
            <p:nvPr/>
          </p:nvCxnSpPr>
          <p:spPr>
            <a:xfrm flipH="1" flipV="1">
              <a:off x="2968415" y="2525912"/>
              <a:ext cx="113586" cy="572558"/>
            </a:xfrm>
            <a:prstGeom prst="line">
              <a:avLst/>
            </a:prstGeom>
            <a:ln w="19050">
              <a:solidFill>
                <a:srgbClr val="C00000">
                  <a:alpha val="5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F5A2BF6-94D7-47B0-AEF7-B7A11A0BEACF}"/>
                </a:ext>
              </a:extLst>
            </p:cNvPr>
            <p:cNvSpPr/>
            <p:nvPr/>
          </p:nvSpPr>
          <p:spPr>
            <a:xfrm>
              <a:off x="3345934" y="3637109"/>
              <a:ext cx="79135" cy="69892"/>
            </a:xfrm>
            <a:prstGeom prst="rect">
              <a:avLst/>
            </a:prstGeom>
            <a:noFill/>
            <a:ln w="38100"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1" name="Connecteur droit 60">
              <a:extLst>
                <a:ext uri="{FF2B5EF4-FFF2-40B4-BE49-F238E27FC236}">
                  <a16:creationId xmlns:a16="http://schemas.microsoft.com/office/drawing/2014/main" id="{33C1AC96-0EBB-4556-8258-CEE0C42FF610}"/>
                </a:ext>
              </a:extLst>
            </p:cNvPr>
            <p:cNvCxnSpPr>
              <a:endCxn id="60" idx="1"/>
            </p:cNvCxnSpPr>
            <p:nvPr/>
          </p:nvCxnSpPr>
          <p:spPr>
            <a:xfrm flipV="1">
              <a:off x="3305297" y="3672056"/>
              <a:ext cx="40638" cy="333040"/>
            </a:xfrm>
            <a:prstGeom prst="line">
              <a:avLst/>
            </a:prstGeom>
            <a:ln w="19050">
              <a:solidFill>
                <a:srgbClr val="C00000">
                  <a:alpha val="5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61">
              <a:extLst>
                <a:ext uri="{FF2B5EF4-FFF2-40B4-BE49-F238E27FC236}">
                  <a16:creationId xmlns:a16="http://schemas.microsoft.com/office/drawing/2014/main" id="{10D61D19-AFFC-4C56-A698-9818A15AE596}"/>
                </a:ext>
              </a:extLst>
            </p:cNvPr>
            <p:cNvCxnSpPr>
              <a:endCxn id="60" idx="3"/>
            </p:cNvCxnSpPr>
            <p:nvPr/>
          </p:nvCxnSpPr>
          <p:spPr>
            <a:xfrm flipH="1" flipV="1">
              <a:off x="3425070" y="3672056"/>
              <a:ext cx="290792" cy="347878"/>
            </a:xfrm>
            <a:prstGeom prst="line">
              <a:avLst/>
            </a:prstGeom>
            <a:ln w="19050">
              <a:solidFill>
                <a:srgbClr val="C00000">
                  <a:alpha val="5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EE67828C-81D9-4DCF-984A-0AD36D933FA2}"/>
                </a:ext>
              </a:extLst>
            </p:cNvPr>
            <p:cNvSpPr txBox="1"/>
            <p:nvPr/>
          </p:nvSpPr>
          <p:spPr>
            <a:xfrm>
              <a:off x="1929766" y="4203972"/>
              <a:ext cx="1409490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Pixel : 50 µm×50 µm 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EFC3B9CD-F652-4B13-A50B-2926CCCB4FE3}"/>
                </a:ext>
              </a:extLst>
            </p:cNvPr>
            <p:cNvSpPr txBox="1"/>
            <p:nvPr/>
          </p:nvSpPr>
          <p:spPr>
            <a:xfrm>
              <a:off x="2189736" y="3251002"/>
              <a:ext cx="957714" cy="22015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Core : 64 pixels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:a16="http://schemas.microsoft.com/office/drawing/2014/main" id="{2B5C1DFD-160A-42B2-9BA5-5B2CC289A831}"/>
                </a:ext>
              </a:extLst>
            </p:cNvPr>
            <p:cNvSpPr txBox="1"/>
            <p:nvPr/>
          </p:nvSpPr>
          <p:spPr>
            <a:xfrm>
              <a:off x="1119176" y="3916233"/>
              <a:ext cx="792887" cy="22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Chip Bottom</a:t>
              </a:r>
            </a:p>
          </p:txBody>
        </p:sp>
        <p:pic>
          <p:nvPicPr>
            <p:cNvPr id="90" name="Image 89">
              <a:extLst>
                <a:ext uri="{FF2B5EF4-FFF2-40B4-BE49-F238E27FC236}">
                  <a16:creationId xmlns:a16="http://schemas.microsoft.com/office/drawing/2014/main" id="{0D9220BF-9EE9-4B85-9E8D-2588F633B8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60739" b="56753"/>
            <a:stretch/>
          </p:blipFill>
          <p:spPr>
            <a:xfrm>
              <a:off x="4424206" y="595709"/>
              <a:ext cx="4590025" cy="2477101"/>
            </a:xfrm>
            <a:prstGeom prst="rect">
              <a:avLst/>
            </a:prstGeom>
          </p:spPr>
        </p:pic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5A915BBE-812D-4DB2-8710-9F3FB9874D0E}"/>
                </a:ext>
              </a:extLst>
            </p:cNvPr>
            <p:cNvSpPr/>
            <p:nvPr/>
          </p:nvSpPr>
          <p:spPr>
            <a:xfrm>
              <a:off x="3605808" y="3271316"/>
              <a:ext cx="180021" cy="187026"/>
            </a:xfrm>
            <a:prstGeom prst="rect">
              <a:avLst/>
            </a:prstGeom>
            <a:noFill/>
            <a:ln w="38100"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2" name="Connecteur droit 91">
              <a:extLst>
                <a:ext uri="{FF2B5EF4-FFF2-40B4-BE49-F238E27FC236}">
                  <a16:creationId xmlns:a16="http://schemas.microsoft.com/office/drawing/2014/main" id="{CCF228EC-C94B-4BE8-A098-A8C05055A2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5829" y="639212"/>
              <a:ext cx="892264" cy="2633079"/>
            </a:xfrm>
            <a:prstGeom prst="line">
              <a:avLst/>
            </a:prstGeom>
            <a:ln w="19050">
              <a:solidFill>
                <a:srgbClr val="C00000">
                  <a:alpha val="5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cteur droit 93">
              <a:extLst>
                <a:ext uri="{FF2B5EF4-FFF2-40B4-BE49-F238E27FC236}">
                  <a16:creationId xmlns:a16="http://schemas.microsoft.com/office/drawing/2014/main" id="{D52163C1-443C-4CFA-BEE4-799EB56AF6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02097" y="2993495"/>
              <a:ext cx="875996" cy="477658"/>
            </a:xfrm>
            <a:prstGeom prst="line">
              <a:avLst/>
            </a:prstGeom>
            <a:ln w="19050">
              <a:solidFill>
                <a:srgbClr val="C00000">
                  <a:alpha val="53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1753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7CA815F-1D6A-424B-97F5-BB8BB691F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A979DD-D1BD-4B14-941E-05653AB23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RD53B-ATLAS test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0" y="2132013"/>
            <a:ext cx="5084763" cy="4846637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en-GB" sz="1400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B609EDC-9978-4CCF-BC13-992B7AAE9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124" y="915518"/>
            <a:ext cx="8270062" cy="313553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A819BB4-1916-4F02-A131-67BF33A9C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124" y="4062303"/>
            <a:ext cx="8270062" cy="3059192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A60E58F6-AAC0-48F1-9FB4-5190C5EC7BE6}"/>
              </a:ext>
            </a:extLst>
          </p:cNvPr>
          <p:cNvSpPr txBox="1"/>
          <p:nvPr/>
        </p:nvSpPr>
        <p:spPr>
          <a:xfrm>
            <a:off x="7192684" y="1873491"/>
            <a:ext cx="2704587" cy="1083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Before tuning: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Threshold: ~ 1860 e-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Thresh. dispersion: ~ 300 e-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Noise: 41 e-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2A0B7E9-D2B6-4CAB-9996-EC3593E7B419}"/>
              </a:ext>
            </a:extLst>
          </p:cNvPr>
          <p:cNvSpPr txBox="1"/>
          <p:nvPr/>
        </p:nvSpPr>
        <p:spPr>
          <a:xfrm>
            <a:off x="7192684" y="4995566"/>
            <a:ext cx="2605200" cy="108337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After tuning: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Thresh. dispersion: ~ 80 e-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Noise: 40 e-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Threshold: ~ 700 e-</a:t>
            </a:r>
          </a:p>
        </p:txBody>
      </p:sp>
    </p:spTree>
    <p:extLst>
      <p:ext uri="{BB962C8B-B14F-4D97-AF65-F5344CB8AC3E}">
        <p14:creationId xmlns:p14="http://schemas.microsoft.com/office/powerpoint/2010/main" val="3838352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altLang="fr-FR" dirty="0"/>
              <a:t>Monitoring functions</a:t>
            </a:r>
          </a:p>
        </p:txBody>
      </p:sp>
    </p:spTree>
    <p:extLst>
      <p:ext uri="{BB962C8B-B14F-4D97-AF65-F5344CB8AC3E}">
        <p14:creationId xmlns:p14="http://schemas.microsoft.com/office/powerpoint/2010/main" val="338951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description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1"/>
          </p:nvPr>
        </p:nvSpPr>
        <p:spPr>
          <a:xfrm>
            <a:off x="5545208" y="1664618"/>
            <a:ext cx="4858208" cy="5314033"/>
          </a:xfrm>
        </p:spPr>
        <p:txBody>
          <a:bodyPr/>
          <a:lstStyle/>
          <a:p>
            <a:r>
              <a:rPr lang="en-US" sz="1600" dirty="0"/>
              <a:t>The PAD “</a:t>
            </a:r>
            <a:r>
              <a:rPr lang="en-US" sz="1600" dirty="0" err="1"/>
              <a:t>V_mux</a:t>
            </a:r>
            <a:r>
              <a:rPr lang="en-US" sz="1600" dirty="0"/>
              <a:t> pad” is dedicated for optional external measurement</a:t>
            </a:r>
          </a:p>
          <a:p>
            <a:r>
              <a:rPr lang="en-US" sz="1600" dirty="0"/>
              <a:t>Monitored </a:t>
            </a:r>
            <a:r>
              <a:rPr lang="en-US" sz="1600" b="1" dirty="0"/>
              <a:t>voltages</a:t>
            </a:r>
            <a:r>
              <a:rPr lang="en-US" sz="1600" dirty="0"/>
              <a:t> (VMUX)</a:t>
            </a:r>
          </a:p>
          <a:p>
            <a:pPr lvl="1"/>
            <a:r>
              <a:rPr lang="en-US" sz="1600" dirty="0"/>
              <a:t>Sensors, Calibration, FE, Reference voltages, Power supplies, and  SLDO voltages</a:t>
            </a:r>
          </a:p>
          <a:p>
            <a:r>
              <a:rPr lang="en-US" sz="1600" dirty="0"/>
              <a:t>Monitored </a:t>
            </a:r>
            <a:r>
              <a:rPr lang="en-US" sz="1600" b="1" dirty="0"/>
              <a:t>currents</a:t>
            </a:r>
            <a:r>
              <a:rPr lang="en-US" sz="1600" dirty="0"/>
              <a:t> (IMUX)</a:t>
            </a:r>
          </a:p>
          <a:p>
            <a:pPr lvl="1"/>
            <a:r>
              <a:rPr lang="en-US" sz="1600" dirty="0"/>
              <a:t>FE (Global DACs), CDR, CML, IREF, SLDO current </a:t>
            </a:r>
          </a:p>
          <a:p>
            <a:r>
              <a:rPr lang="en-US" sz="1600" dirty="0"/>
              <a:t>The IMUX output current is </a:t>
            </a:r>
            <a:r>
              <a:rPr lang="en-US" sz="1600" b="1" dirty="0"/>
              <a:t>converted to voltage </a:t>
            </a:r>
            <a:r>
              <a:rPr lang="en-US" sz="1600" dirty="0"/>
              <a:t>thanks to the external resistance </a:t>
            </a:r>
            <a:r>
              <a:rPr lang="en-US" sz="1600" b="1" dirty="0"/>
              <a:t>R_IMUX </a:t>
            </a:r>
            <a:r>
              <a:rPr lang="en-US" sz="1600" dirty="0"/>
              <a:t>and measured by selecting IMUX_OUT input in the VMUX</a:t>
            </a:r>
          </a:p>
          <a:p>
            <a:r>
              <a:rPr lang="en-US" sz="1600" dirty="0"/>
              <a:t>External NTC can be read out through the VMUX or the ADC</a:t>
            </a:r>
          </a:p>
          <a:p>
            <a:pPr lvl="1"/>
            <a:r>
              <a:rPr lang="en-US" sz="1600" dirty="0"/>
              <a:t>It is supplied by a current from the I_NTC DAC (on-chip 10-bit DAC)</a:t>
            </a:r>
          </a:p>
          <a:p>
            <a:r>
              <a:rPr lang="en-US" sz="1600" dirty="0"/>
              <a:t>The on-chip 12-bit ADC is based on SAR architecture</a:t>
            </a:r>
          </a:p>
          <a:p>
            <a:r>
              <a:rPr lang="en-US" sz="1600" dirty="0"/>
              <a:t>The Integral Non-Linearity (INL) of the ADC  is estimated to  ±2 LSB</a:t>
            </a:r>
          </a:p>
        </p:txBody>
      </p:sp>
      <p:sp>
        <p:nvSpPr>
          <p:cNvPr id="22" name="Espace réservé de la date 21">
            <a:extLst>
              <a:ext uri="{FF2B5EF4-FFF2-40B4-BE49-F238E27FC236}">
                <a16:creationId xmlns:a16="http://schemas.microsoft.com/office/drawing/2014/main" id="{3ECF56C1-158F-4127-80D9-467A2B4BF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TID effects study on the monitoring system of the RD53 chip</a:t>
            </a:r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06379147-7BE3-47E1-91D7-785CC575F2C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149370" y="4004877"/>
            <a:ext cx="5184630" cy="2973773"/>
          </a:xfrm>
        </p:spPr>
        <p:txBody>
          <a:bodyPr/>
          <a:lstStyle/>
          <a:p>
            <a:r>
              <a:rPr lang="en-US" sz="1600" dirty="0"/>
              <a:t>The Monitoring in the RD53 chip enables the digitization of several sensitive parameters in the chip :</a:t>
            </a:r>
          </a:p>
          <a:p>
            <a:pPr lvl="1"/>
            <a:r>
              <a:rPr lang="en-US" sz="1600" dirty="0"/>
              <a:t>Voltages or currents in different parts of the chip </a:t>
            </a:r>
          </a:p>
          <a:p>
            <a:pPr lvl="1"/>
            <a:r>
              <a:rPr lang="en-US" sz="1600" dirty="0"/>
              <a:t>Temperature</a:t>
            </a:r>
          </a:p>
          <a:p>
            <a:pPr lvl="1"/>
            <a:r>
              <a:rPr lang="en-US" sz="1600" dirty="0"/>
              <a:t>Total ionizing dose</a:t>
            </a:r>
          </a:p>
          <a:p>
            <a:r>
              <a:rPr lang="en-US" sz="1600" dirty="0"/>
              <a:t>The Monitoring block contains :</a:t>
            </a:r>
          </a:p>
          <a:p>
            <a:pPr lvl="1"/>
            <a:r>
              <a:rPr lang="en-US" sz="1600" dirty="0"/>
              <a:t>An analog </a:t>
            </a:r>
            <a:r>
              <a:rPr lang="en-US" sz="1600" b="1" dirty="0"/>
              <a:t>current multiplexer (IMUX) </a:t>
            </a:r>
            <a:r>
              <a:rPr lang="en-US" sz="1600" dirty="0"/>
              <a:t>followed by an analog </a:t>
            </a:r>
            <a:r>
              <a:rPr lang="en-US" sz="1600" b="1" dirty="0"/>
              <a:t>voltage multiplexer (VMUX)</a:t>
            </a:r>
          </a:p>
          <a:p>
            <a:pPr lvl="1"/>
            <a:r>
              <a:rPr lang="en-US" sz="1600" dirty="0"/>
              <a:t>A </a:t>
            </a:r>
            <a:r>
              <a:rPr lang="en-US" sz="1600" b="1" dirty="0"/>
              <a:t>12-bit Analog to Digital Converter (ADC)</a:t>
            </a:r>
          </a:p>
          <a:p>
            <a:endParaRPr lang="en-US" sz="1600" dirty="0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BA3ADAC2-5152-4F42-8AC1-73997876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376" y="893048"/>
            <a:ext cx="4588474" cy="277851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A016FD-11BF-4462-9E0F-B339BC506490}"/>
              </a:ext>
            </a:extLst>
          </p:cNvPr>
          <p:cNvSpPr/>
          <p:nvPr/>
        </p:nvSpPr>
        <p:spPr>
          <a:xfrm>
            <a:off x="1409564" y="1956117"/>
            <a:ext cx="546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IMUX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BA2DEF-7C4F-4DFA-8A1F-A244B65C8F5C}"/>
              </a:ext>
            </a:extLst>
          </p:cNvPr>
          <p:cNvSpPr/>
          <p:nvPr/>
        </p:nvSpPr>
        <p:spPr>
          <a:xfrm>
            <a:off x="3065748" y="1992857"/>
            <a:ext cx="59663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</a:rPr>
              <a:t>VMUX</a:t>
            </a:r>
          </a:p>
        </p:txBody>
      </p:sp>
    </p:spTree>
    <p:extLst>
      <p:ext uri="{BB962C8B-B14F-4D97-AF65-F5344CB8AC3E}">
        <p14:creationId xmlns:p14="http://schemas.microsoft.com/office/powerpoint/2010/main" val="3682757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381" y="0"/>
            <a:ext cx="10369260" cy="748890"/>
          </a:xfrm>
        </p:spPr>
        <p:txBody>
          <a:bodyPr/>
          <a:lstStyle/>
          <a:p>
            <a:r>
              <a:rPr lang="en-US"/>
              <a:t>TID test results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AAC162-AFA1-4639-B195-FF8499BE4EB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49370" y="930107"/>
            <a:ext cx="6516344" cy="6048543"/>
          </a:xfrm>
        </p:spPr>
        <p:txBody>
          <a:bodyPr/>
          <a:lstStyle/>
          <a:p>
            <a:r>
              <a:rPr lang="en-US" sz="1400" dirty="0"/>
              <a:t>Several </a:t>
            </a:r>
            <a:r>
              <a:rPr lang="en-US" sz="1400" b="1" dirty="0"/>
              <a:t>TID test campaigns </a:t>
            </a:r>
            <a:r>
              <a:rPr lang="en-US" sz="1400" dirty="0"/>
              <a:t>have been performed with </a:t>
            </a:r>
            <a:r>
              <a:rPr lang="en-US" sz="1400" b="1" dirty="0"/>
              <a:t>X-ray sources</a:t>
            </a:r>
            <a:r>
              <a:rPr lang="en-US" sz="1400" dirty="0"/>
              <a:t> at low temperatures (&lt;</a:t>
            </a:r>
            <a:r>
              <a:rPr lang="en-US" sz="1400" b="1" dirty="0"/>
              <a:t>-10 °C</a:t>
            </a:r>
            <a:r>
              <a:rPr lang="en-US" sz="1400" dirty="0"/>
              <a:t>)</a:t>
            </a:r>
          </a:p>
          <a:p>
            <a:r>
              <a:rPr lang="en-US" sz="1400" dirty="0"/>
              <a:t>Measurements of the monitored voltages and currents as a function of the </a:t>
            </a:r>
            <a:r>
              <a:rPr lang="en-US" sz="1400" b="1" dirty="0"/>
              <a:t>TID up to 650 </a:t>
            </a:r>
            <a:r>
              <a:rPr lang="en-US" sz="1400" b="1" dirty="0" err="1"/>
              <a:t>Mrad</a:t>
            </a:r>
            <a:r>
              <a:rPr lang="en-US" sz="1400" b="1" dirty="0"/>
              <a:t>  </a:t>
            </a:r>
            <a:r>
              <a:rPr lang="en-US" sz="1400" dirty="0"/>
              <a:t>were done with</a:t>
            </a:r>
            <a:r>
              <a:rPr lang="en-US" sz="1400" b="1" dirty="0"/>
              <a:t>:</a:t>
            </a:r>
          </a:p>
          <a:p>
            <a:pPr lvl="1"/>
            <a:r>
              <a:rPr lang="en-US" sz="1400" b="1" dirty="0"/>
              <a:t>External voltmeter </a:t>
            </a:r>
            <a:r>
              <a:rPr lang="en-US" sz="1400" dirty="0"/>
              <a:t>at the VMUX_PAD and directly with the </a:t>
            </a:r>
            <a:r>
              <a:rPr lang="en-US" sz="1400" b="1" dirty="0"/>
              <a:t>on-chip ADC</a:t>
            </a:r>
            <a:endParaRPr lang="en-US" sz="1400" dirty="0"/>
          </a:p>
          <a:p>
            <a:r>
              <a:rPr lang="en-US" sz="1400" dirty="0"/>
              <a:t>Example of the </a:t>
            </a:r>
            <a:r>
              <a:rPr lang="en-US" sz="1400" b="1" dirty="0"/>
              <a:t>reference voltage </a:t>
            </a:r>
            <a:r>
              <a:rPr lang="en-US" sz="1400" b="1" i="1" dirty="0" err="1"/>
              <a:t>Vref</a:t>
            </a:r>
            <a:r>
              <a:rPr lang="en-US" sz="1400" b="1" i="1" baseline="-25000" dirty="0" err="1"/>
              <a:t>A</a:t>
            </a:r>
            <a:r>
              <a:rPr lang="en-US" sz="1400" b="1" dirty="0"/>
              <a:t> </a:t>
            </a:r>
            <a:r>
              <a:rPr lang="en-US" sz="1400" dirty="0"/>
              <a:t>that defines the value of power supply V</a:t>
            </a:r>
            <a:r>
              <a:rPr lang="en-US" sz="1400" baseline="-25000" dirty="0"/>
              <a:t>DDA</a:t>
            </a:r>
          </a:p>
          <a:p>
            <a:r>
              <a:rPr lang="en-US" sz="1400" dirty="0"/>
              <a:t>Measurement Through the VMUX_PAD (Voltmeter)</a:t>
            </a:r>
          </a:p>
          <a:p>
            <a:pPr lvl="1"/>
            <a:r>
              <a:rPr lang="en-US" sz="1400" i="1" dirty="0" err="1"/>
              <a:t>Vref</a:t>
            </a:r>
            <a:r>
              <a:rPr lang="en-US" sz="1400" i="1" baseline="-25000" dirty="0" err="1"/>
              <a:t>A</a:t>
            </a:r>
            <a:r>
              <a:rPr lang="en-US" sz="1400" dirty="0"/>
              <a:t> value is sensitive to the TID level</a:t>
            </a:r>
          </a:p>
          <a:p>
            <a:pPr lvl="1"/>
            <a:r>
              <a:rPr lang="en-US" sz="1400" dirty="0"/>
              <a:t>At 500 </a:t>
            </a:r>
            <a:r>
              <a:rPr lang="en-US" sz="1400" dirty="0" err="1"/>
              <a:t>Mrad</a:t>
            </a:r>
            <a:r>
              <a:rPr lang="en-US" sz="1400" dirty="0"/>
              <a:t>: </a:t>
            </a:r>
            <a:r>
              <a:rPr lang="en-US" sz="1400" i="1" dirty="0" err="1"/>
              <a:t>Vref</a:t>
            </a:r>
            <a:r>
              <a:rPr lang="en-US" sz="1400" i="1" baseline="-25000" dirty="0" err="1"/>
              <a:t>A</a:t>
            </a:r>
            <a:r>
              <a:rPr lang="en-US" sz="1400" dirty="0"/>
              <a:t> shift is +5%</a:t>
            </a:r>
          </a:p>
          <a:p>
            <a:r>
              <a:rPr lang="en-US" sz="1400" i="1" dirty="0" err="1"/>
              <a:t>Vref</a:t>
            </a:r>
            <a:r>
              <a:rPr lang="en-US" sz="1400" i="1" baseline="-25000" dirty="0" err="1"/>
              <a:t>A</a:t>
            </a:r>
            <a:r>
              <a:rPr lang="en-US" sz="1400" dirty="0"/>
              <a:t> (ADC) is </a:t>
            </a:r>
            <a:r>
              <a:rPr lang="en-US" sz="1400" b="1" dirty="0"/>
              <a:t>different from </a:t>
            </a:r>
            <a:r>
              <a:rPr lang="en-US" sz="1400" i="1" dirty="0" err="1"/>
              <a:t>Vref</a:t>
            </a:r>
            <a:r>
              <a:rPr lang="en-US" sz="1400" i="1" baseline="-25000" dirty="0" err="1"/>
              <a:t>A</a:t>
            </a:r>
            <a:r>
              <a:rPr lang="en-US" sz="1400" dirty="0"/>
              <a:t> (VMUX)</a:t>
            </a:r>
          </a:p>
          <a:p>
            <a:pPr lvl="1"/>
            <a:r>
              <a:rPr lang="en-US" sz="1400" dirty="0"/>
              <a:t> The </a:t>
            </a:r>
            <a:r>
              <a:rPr lang="en-US" sz="1400" b="1" dirty="0"/>
              <a:t>pre-irradiation</a:t>
            </a:r>
            <a:r>
              <a:rPr lang="en-US" sz="1400" dirty="0"/>
              <a:t> value of </a:t>
            </a:r>
            <a:r>
              <a:rPr lang="en-US" sz="1400" b="1" i="1" dirty="0" err="1"/>
              <a:t>Vref</a:t>
            </a:r>
            <a:r>
              <a:rPr lang="en-US" sz="1400" b="1" i="1" baseline="-25000" dirty="0" err="1"/>
              <a:t>ADC</a:t>
            </a:r>
            <a:r>
              <a:rPr lang="en-US" sz="1400" i="1" baseline="-25000" dirty="0"/>
              <a:t>  </a:t>
            </a:r>
            <a:r>
              <a:rPr lang="en-US" sz="1400" i="1" dirty="0"/>
              <a:t>is used </a:t>
            </a:r>
            <a:r>
              <a:rPr lang="en-US" sz="1400" dirty="0"/>
              <a:t>to convert  the </a:t>
            </a:r>
            <a:r>
              <a:rPr lang="en-US" sz="1400" i="1" dirty="0" err="1"/>
              <a:t>Vref</a:t>
            </a:r>
            <a:r>
              <a:rPr lang="en-US" sz="1400" i="1" baseline="-25000" dirty="0" err="1"/>
              <a:t>A</a:t>
            </a:r>
            <a:r>
              <a:rPr lang="en-US" sz="1400" dirty="0"/>
              <a:t> code, assuming that </a:t>
            </a:r>
            <a:r>
              <a:rPr lang="en-US" sz="1400" i="1" dirty="0" err="1"/>
              <a:t>Vref</a:t>
            </a:r>
            <a:r>
              <a:rPr lang="en-US" sz="1400" i="1" baseline="-25000" dirty="0" err="1"/>
              <a:t>ADC</a:t>
            </a:r>
            <a:r>
              <a:rPr lang="en-US" sz="1400" i="1" dirty="0"/>
              <a:t> </a:t>
            </a:r>
            <a:r>
              <a:rPr lang="en-US" sz="1400" dirty="0"/>
              <a:t>is </a:t>
            </a:r>
            <a:r>
              <a:rPr lang="en-US" sz="1400" b="1" dirty="0"/>
              <a:t>invariant</a:t>
            </a:r>
            <a:r>
              <a:rPr lang="en-US" sz="1400" dirty="0"/>
              <a:t> with the TID</a:t>
            </a:r>
          </a:p>
          <a:p>
            <a:r>
              <a:rPr lang="en-US" sz="1400" b="1" i="1" dirty="0" err="1"/>
              <a:t>Vref</a:t>
            </a:r>
            <a:r>
              <a:rPr lang="en-US" sz="1400" b="1" i="1" baseline="-25000" dirty="0" err="1"/>
              <a:t>ADC</a:t>
            </a:r>
            <a:r>
              <a:rPr lang="en-US" sz="1400" dirty="0"/>
              <a:t> is in fact </a:t>
            </a:r>
            <a:r>
              <a:rPr lang="en-US" sz="1400" b="1" dirty="0"/>
              <a:t>sensitive to the TID </a:t>
            </a:r>
            <a:r>
              <a:rPr lang="en-US" sz="1400" dirty="0"/>
              <a:t>and it shifts by +8% at 500 </a:t>
            </a:r>
            <a:r>
              <a:rPr lang="en-US" sz="1400" dirty="0" err="1"/>
              <a:t>Mrad</a:t>
            </a:r>
            <a:endParaRPr lang="en-US" sz="1400" dirty="0"/>
          </a:p>
          <a:p>
            <a:r>
              <a:rPr lang="en-US" sz="1400" dirty="0"/>
              <a:t>If the variation of </a:t>
            </a:r>
            <a:r>
              <a:rPr lang="en-US" sz="1400" i="1" dirty="0" err="1"/>
              <a:t>Vref</a:t>
            </a:r>
            <a:r>
              <a:rPr lang="en-US" sz="1400" i="1" baseline="-25000" dirty="0" err="1"/>
              <a:t>ADC</a:t>
            </a:r>
            <a:r>
              <a:rPr lang="en-US" sz="1400" dirty="0"/>
              <a:t> with the TID is considered 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dirty="0"/>
              <a:t> </a:t>
            </a:r>
            <a:r>
              <a:rPr lang="en-US" sz="1400" i="1" dirty="0" err="1"/>
              <a:t>Vref</a:t>
            </a:r>
            <a:r>
              <a:rPr lang="en-US" sz="1400" i="1" baseline="-25000" dirty="0" err="1"/>
              <a:t>A</a:t>
            </a:r>
            <a:r>
              <a:rPr lang="en-US" sz="1400" dirty="0"/>
              <a:t> (ADC) is</a:t>
            </a:r>
            <a:r>
              <a:rPr lang="en-US" sz="1400" b="1" dirty="0"/>
              <a:t> very close to </a:t>
            </a:r>
            <a:r>
              <a:rPr lang="en-US" sz="1400" i="1" dirty="0" err="1"/>
              <a:t>Vref</a:t>
            </a:r>
            <a:r>
              <a:rPr lang="en-US" sz="1400" i="1" baseline="-25000" dirty="0" err="1"/>
              <a:t>A</a:t>
            </a:r>
            <a:r>
              <a:rPr lang="en-US" sz="1400" dirty="0"/>
              <a:t> (VMUX)</a:t>
            </a:r>
          </a:p>
          <a:p>
            <a:r>
              <a:rPr lang="en-US" sz="1400" b="1" i="1" dirty="0" err="1"/>
              <a:t>Vref</a:t>
            </a:r>
            <a:r>
              <a:rPr lang="en-US" sz="1400" b="1" i="1" baseline="-25000" dirty="0" err="1"/>
              <a:t>ADC</a:t>
            </a:r>
            <a:r>
              <a:rPr lang="en-US" sz="1400" b="1" i="1" dirty="0"/>
              <a:t> variation </a:t>
            </a:r>
            <a:r>
              <a:rPr lang="en-US" sz="1400" i="1" dirty="0"/>
              <a:t>with the TID</a:t>
            </a:r>
            <a:r>
              <a:rPr lang="en-US" sz="1400" dirty="0"/>
              <a:t> has the </a:t>
            </a:r>
            <a:r>
              <a:rPr lang="en-US" sz="1400" b="1" dirty="0"/>
              <a:t>most significant impact </a:t>
            </a:r>
            <a:r>
              <a:rPr lang="en-US" sz="1400" dirty="0"/>
              <a:t>on the measurement </a:t>
            </a:r>
            <a:r>
              <a:rPr lang="en-US" sz="1400" b="1" dirty="0"/>
              <a:t>accuracy</a:t>
            </a:r>
            <a:r>
              <a:rPr lang="en-US" sz="1400" dirty="0"/>
              <a:t> for the monitoring bloc</a:t>
            </a:r>
          </a:p>
          <a:p>
            <a:r>
              <a:rPr lang="en-US" sz="1400" dirty="0"/>
              <a:t>During the </a:t>
            </a:r>
            <a:r>
              <a:rPr lang="en-US" sz="1400" b="1" dirty="0"/>
              <a:t>experiment runs</a:t>
            </a:r>
            <a:r>
              <a:rPr lang="en-US" sz="1400" dirty="0"/>
              <a:t>, monitoring can be done only </a:t>
            </a:r>
            <a:r>
              <a:rPr lang="en-US" sz="1400" b="1" dirty="0"/>
              <a:t>through the ADC</a:t>
            </a:r>
            <a:r>
              <a:rPr lang="en-US" sz="1400" dirty="0"/>
              <a:t>. The VMUX out is not accessible at all</a:t>
            </a:r>
          </a:p>
          <a:p>
            <a:r>
              <a:rPr lang="en-US" sz="1400" dirty="0"/>
              <a:t>Find an entity in the chip with a very small variation with the TID that can be used as a reference for ADC measurements</a:t>
            </a:r>
          </a:p>
          <a:p>
            <a:r>
              <a:rPr lang="en-US" sz="1400" dirty="0"/>
              <a:t>This seems to be possible using some </a:t>
            </a:r>
            <a:r>
              <a:rPr lang="en-US" sz="1400" b="1" dirty="0"/>
              <a:t>properties of the temperature sensor</a:t>
            </a:r>
            <a:endParaRPr lang="en-US" sz="14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1400" dirty="0"/>
          </a:p>
          <a:p>
            <a:endParaRPr lang="en-US" dirty="0"/>
          </a:p>
        </p:txBody>
      </p:sp>
      <p:sp>
        <p:nvSpPr>
          <p:cNvPr id="21" name="Espace réservé de la date 20">
            <a:extLst>
              <a:ext uri="{FF2B5EF4-FFF2-40B4-BE49-F238E27FC236}">
                <a16:creationId xmlns:a16="http://schemas.microsoft.com/office/drawing/2014/main" id="{8409237D-1D4B-4900-8343-A5A13BB69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September 5 - 2023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TID effects study on the monitoring system of the RD53 chip</a:t>
            </a:r>
            <a:endParaRPr lang="en-US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181A39BD-B8BF-4A32-B121-7CD0E346E7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080" y="2744738"/>
            <a:ext cx="3420000" cy="228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1CB6F39-474E-4287-8DA3-05AD44B90B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88" y="548494"/>
            <a:ext cx="3420000" cy="2280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BA8BF605-5A01-4EEB-B5B5-4974B3828B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88" y="4974081"/>
            <a:ext cx="3420000" cy="22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25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1"/>
            <a:r>
              <a:rPr lang="en-US" altLang="fr-FR" dirty="0"/>
              <a:t>RD53B sensors</a:t>
            </a:r>
          </a:p>
        </p:txBody>
      </p:sp>
    </p:spTree>
    <p:extLst>
      <p:ext uri="{BB962C8B-B14F-4D97-AF65-F5344CB8AC3E}">
        <p14:creationId xmlns:p14="http://schemas.microsoft.com/office/powerpoint/2010/main" val="2220473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205634</TotalTime>
  <Words>4125</Words>
  <Application>Microsoft Office PowerPoint</Application>
  <PresentationFormat>Personnalisé</PresentationFormat>
  <Paragraphs>640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Arial</vt:lpstr>
      <vt:lpstr>Arial Unicode MS</vt:lpstr>
      <vt:lpstr>Calibri</vt:lpstr>
      <vt:lpstr>Calibri Light</vt:lpstr>
      <vt:lpstr>Cambria Math</vt:lpstr>
      <vt:lpstr>Comic Sans MS</vt:lpstr>
      <vt:lpstr>Constantia</vt:lpstr>
      <vt:lpstr>StarBats</vt:lpstr>
      <vt:lpstr>Symbol</vt:lpstr>
      <vt:lpstr>Times New Roman</vt:lpstr>
      <vt:lpstr>Wingdings</vt:lpstr>
      <vt:lpstr>Wingdings 2</vt:lpstr>
      <vt:lpstr>Flow</vt:lpstr>
      <vt:lpstr>TID effects study on the monitoring system of the RD53 chip</vt:lpstr>
      <vt:lpstr>Outline</vt:lpstr>
      <vt:lpstr>RD53 project</vt:lpstr>
      <vt:lpstr>RD53B Floorplan</vt:lpstr>
      <vt:lpstr>RD53B-ATLAS test results</vt:lpstr>
      <vt:lpstr>Monitoring functions</vt:lpstr>
      <vt:lpstr>Monitoring description</vt:lpstr>
      <vt:lpstr>TID test results</vt:lpstr>
      <vt:lpstr>RD53B sensors</vt:lpstr>
      <vt:lpstr>RD53 temperature sensor</vt:lpstr>
      <vt:lpstr>RD53B temperature sensor</vt:lpstr>
      <vt:lpstr>Self-referencing method</vt:lpstr>
      <vt:lpstr>Measurement error</vt:lpstr>
      <vt:lpstr>ADC reference voltage correction</vt:lpstr>
      <vt:lpstr>Monitoring correction</vt:lpstr>
      <vt:lpstr>Summary and conclusion</vt:lpstr>
      <vt:lpstr>Thank you for your attention</vt:lpstr>
      <vt:lpstr>Monitored signals (Voltages)</vt:lpstr>
      <vt:lpstr>Monitored signals (Currents)</vt:lpstr>
      <vt:lpstr>General Purpose 12-bit ADC</vt:lpstr>
      <vt:lpstr>General Purpose 12-bit ADC</vt:lpstr>
      <vt:lpstr>TID effects on temperature sensors</vt:lpstr>
      <vt:lpstr>Global calibration with the NTC</vt:lpstr>
      <vt:lpstr>Mismatch in the same chip</vt:lpstr>
      <vt:lpstr>TS Mismatch effect and calibration</vt:lpstr>
      <vt:lpstr>Temperature calculation</vt:lpstr>
      <vt:lpstr>NMOS Temperature Sensor</vt:lpstr>
      <vt:lpstr>Monitoring calibration</vt:lpstr>
      <vt:lpstr>Monitoring correction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testIrrad65</dc:title>
  <dc:creator>MM</dc:creator>
  <cp:lastModifiedBy>Mohsine</cp:lastModifiedBy>
  <cp:revision>5029</cp:revision>
  <cp:lastPrinted>2023-09-01T15:56:39Z</cp:lastPrinted>
  <dcterms:created xsi:type="dcterms:W3CDTF">2000-10-31T17:32:11Z</dcterms:created>
  <dcterms:modified xsi:type="dcterms:W3CDTF">2023-09-05T12:58:56Z</dcterms:modified>
</cp:coreProperties>
</file>