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2" r:id="rId4"/>
    <p:sldId id="263" r:id="rId5"/>
    <p:sldId id="259" r:id="rId6"/>
    <p:sldId id="279" r:id="rId7"/>
    <p:sldId id="264" r:id="rId8"/>
    <p:sldId id="265" r:id="rId9"/>
    <p:sldId id="274" r:id="rId10"/>
    <p:sldId id="281" r:id="rId11"/>
    <p:sldId id="284" r:id="rId12"/>
    <p:sldId id="277" r:id="rId13"/>
    <p:sldId id="278" r:id="rId14"/>
    <p:sldId id="282" r:id="rId15"/>
    <p:sldId id="283" r:id="rId16"/>
    <p:sldId id="276" r:id="rId17"/>
    <p:sldId id="268"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40" autoAdjust="0"/>
  </p:normalViewPr>
  <p:slideViewPr>
    <p:cSldViewPr snapToGrid="0">
      <p:cViewPr varScale="1">
        <p:scale>
          <a:sx n="66" d="100"/>
          <a:sy n="66" d="100"/>
        </p:scale>
        <p:origin x="130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CBB0E-3052-4232-A8E0-8B1F57CC0D54}" type="datetimeFigureOut">
              <a:rPr lang="ru-RU" smtClean="0"/>
              <a:t>06.09.2023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10740-D0E4-458B-B4D7-AB5F1B7E21DC}" type="slidenum">
              <a:rPr lang="ru-RU" smtClean="0"/>
              <a:t>‹#›</a:t>
            </a:fld>
            <a:endParaRPr lang="ru-RU"/>
          </a:p>
        </p:txBody>
      </p:sp>
    </p:spTree>
    <p:extLst>
      <p:ext uri="{BB962C8B-B14F-4D97-AF65-F5344CB8AC3E}">
        <p14:creationId xmlns:p14="http://schemas.microsoft.com/office/powerpoint/2010/main" val="224363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Accelerator mass spectrometry (AMS) is currently the standard technique for measuring rare cosmogenic radionuclides with a long half-life. This technique is based on the extraction of individual atoms from a sample with subsequent counting of the isotopes of interest.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One of the most common example of AMS application is the radiocarbon dating. Using AMS, the radiocarbon age of a small sample around 1 mg of less than 50,000 years can be determined with an accuracy of 0.2% in less than an hour.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There are approximately 140 AMSs worldwide, one of which was developed at </a:t>
            </a:r>
            <a:r>
              <a:rPr lang="en-US" sz="1800" dirty="0" err="1">
                <a:effectLst/>
                <a:latin typeface="Calibri" panose="020F0502020204030204" pitchFamily="34" charset="0"/>
                <a:ea typeface="Calibri" panose="020F0502020204030204" pitchFamily="34" charset="0"/>
                <a:cs typeface="Calibri" panose="020F0502020204030204" pitchFamily="34" charset="0"/>
              </a:rPr>
              <a:t>Budker</a:t>
            </a:r>
            <a:r>
              <a:rPr lang="en-US" sz="1800" dirty="0">
                <a:effectLst/>
                <a:latin typeface="Calibri" panose="020F0502020204030204" pitchFamily="34" charset="0"/>
                <a:ea typeface="Calibri" panose="020F0502020204030204" pitchFamily="34" charset="0"/>
                <a:cs typeface="Calibri" panose="020F0502020204030204" pitchFamily="34" charset="0"/>
              </a:rPr>
              <a:t> Institute of Nuclear Physics. This photo shows BINP AMS. Currently, radiocarbon dating is being successfully carried out here.</a:t>
            </a:r>
          </a:p>
          <a:p>
            <a:endParaRPr lang="en-US" dirty="0"/>
          </a:p>
        </p:txBody>
      </p:sp>
      <p:sp>
        <p:nvSpPr>
          <p:cNvPr id="4" name="Slide Number Placeholder 3"/>
          <p:cNvSpPr>
            <a:spLocks noGrp="1"/>
          </p:cNvSpPr>
          <p:nvPr>
            <p:ph type="sldNum" sz="quarter" idx="5"/>
          </p:nvPr>
        </p:nvSpPr>
        <p:spPr/>
        <p:txBody>
          <a:bodyPr/>
          <a:lstStyle/>
          <a:p>
            <a:fld id="{7AB10740-D0E4-458B-B4D7-AB5F1B7E21DC}" type="slidenum">
              <a:rPr lang="ru-RU" smtClean="0"/>
              <a:t>3</a:t>
            </a:fld>
            <a:endParaRPr lang="ru-RU"/>
          </a:p>
        </p:txBody>
      </p:sp>
    </p:spTree>
    <p:extLst>
      <p:ext uri="{BB962C8B-B14F-4D97-AF65-F5344CB8AC3E}">
        <p14:creationId xmlns:p14="http://schemas.microsoft.com/office/powerpoint/2010/main" val="108363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We installed the low-pressure TPC for testing at BINP AMS after the time-of-flight system. Thus, the calibration of our detector will not affect the routine measurements at AMS. We carried out test measurements with two types of samples: reference sample and background sample. This slide shows 2d plots of pulse width versus pulse area for ions from BINP AMS measured in low-pressure TPC in isobutane at 50 torr.</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Reference sample is Australian National University standard. Made from sucrose and is one of the certified radiocarbon standards. In such samples, the exact content of radiocarbon is known.</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Blank carbon samples was made from fine-grained dense graphite (dead carbon without 14C). In routine measurements, all results are background corrected and calibrated against reference samples.</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In the first figure from the reference sample, we can see 3 clusters. While in the figure from the background sample, we see 2 clusters. Thus, we can conclude that this peak belongs to carbon-14 ions, and the other two clusters are the background. The time-of-flight detector, which is installed at the BINP AMS, successfully suppresses this background, since these ions have different times of flight.</a:t>
            </a:r>
          </a:p>
        </p:txBody>
      </p:sp>
      <p:sp>
        <p:nvSpPr>
          <p:cNvPr id="4" name="Номер слайда 3"/>
          <p:cNvSpPr>
            <a:spLocks noGrp="1"/>
          </p:cNvSpPr>
          <p:nvPr>
            <p:ph type="sldNum" sz="quarter" idx="10"/>
          </p:nvPr>
        </p:nvSpPr>
        <p:spPr/>
        <p:txBody>
          <a:bodyPr/>
          <a:lstStyle/>
          <a:p>
            <a:fld id="{7AB10740-D0E4-458B-B4D7-AB5F1B7E21DC}" type="slidenum">
              <a:rPr lang="ru-RU" smtClean="0"/>
              <a:t>12</a:t>
            </a:fld>
            <a:endParaRPr lang="ru-RU"/>
          </a:p>
        </p:txBody>
      </p:sp>
    </p:spTree>
    <p:extLst>
      <p:ext uri="{BB962C8B-B14F-4D97-AF65-F5344CB8AC3E}">
        <p14:creationId xmlns:p14="http://schemas.microsoft.com/office/powerpoint/2010/main" val="399835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This slide shows a comparison of experiment with simulation. The distribution of the pulse width from carbon-14 ions was obtained. Measurements of low-pressure TPC are fitted with simulation using SRIM. The drift velocity in the experiment is 0,53 cm/us.</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Drift velocity in Isobutane at 50 torr and electrical field strength of 13.5 V/cm is calculated using </a:t>
            </a:r>
            <a:r>
              <a:rPr lang="en-US" sz="1800" dirty="0" err="1">
                <a:effectLst/>
                <a:latin typeface="Calibri" panose="020F0502020204030204" pitchFamily="34" charset="0"/>
                <a:ea typeface="Calibri" panose="020F0502020204030204" pitchFamily="34" charset="0"/>
                <a:cs typeface="Calibri" panose="020F0502020204030204" pitchFamily="34" charset="0"/>
              </a:rPr>
              <a:t>Magboltz</a:t>
            </a:r>
            <a:r>
              <a:rPr lang="en-US" sz="1800" dirty="0">
                <a:effectLst/>
                <a:latin typeface="Calibri" panose="020F0502020204030204" pitchFamily="34" charset="0"/>
                <a:ea typeface="Calibri" panose="020F0502020204030204" pitchFamily="34" charset="0"/>
                <a:cs typeface="Calibri" panose="020F0502020204030204" pitchFamily="34" charset="0"/>
              </a:rPr>
              <a:t>. The drift velocity in the simulation is 0.58 cm/us.</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Experiment and simulation are in good agreement. There is currently work in progress on determination of experimental errors. </a:t>
            </a:r>
          </a:p>
          <a:p>
            <a:r>
              <a:rPr lang="en-US" sz="1800" dirty="0">
                <a:effectLst/>
                <a:latin typeface="Calibri" panose="020F0502020204030204" pitchFamily="34" charset="0"/>
                <a:ea typeface="Calibri" panose="020F0502020204030204" pitchFamily="34" charset="0"/>
              </a:rPr>
              <a:t>After the modernization of BINP AMS we plan to conduct experiments with samples containing beryllium. </a:t>
            </a:r>
            <a:endParaRPr lang="ru-RU" dirty="0"/>
          </a:p>
        </p:txBody>
      </p:sp>
      <p:sp>
        <p:nvSpPr>
          <p:cNvPr id="4" name="Номер слайда 3"/>
          <p:cNvSpPr>
            <a:spLocks noGrp="1"/>
          </p:cNvSpPr>
          <p:nvPr>
            <p:ph type="sldNum" sz="quarter" idx="10"/>
          </p:nvPr>
        </p:nvSpPr>
        <p:spPr/>
        <p:txBody>
          <a:bodyPr/>
          <a:lstStyle/>
          <a:p>
            <a:fld id="{7AB10740-D0E4-458B-B4D7-AB5F1B7E21DC}" type="slidenum">
              <a:rPr lang="ru-RU" smtClean="0"/>
              <a:t>13</a:t>
            </a:fld>
            <a:endParaRPr lang="ru-RU"/>
          </a:p>
        </p:txBody>
      </p:sp>
    </p:spTree>
    <p:extLst>
      <p:ext uri="{BB962C8B-B14F-4D97-AF65-F5344CB8AC3E}">
        <p14:creationId xmlns:p14="http://schemas.microsoft.com/office/powerpoint/2010/main" val="279691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Let's move on to the results.</a:t>
            </a:r>
          </a:p>
          <a:p>
            <a:endParaRPr lang="en-US" dirty="0"/>
          </a:p>
        </p:txBody>
      </p:sp>
      <p:sp>
        <p:nvSpPr>
          <p:cNvPr id="4" name="Slide Number Placeholder 3"/>
          <p:cNvSpPr>
            <a:spLocks noGrp="1"/>
          </p:cNvSpPr>
          <p:nvPr>
            <p:ph type="sldNum" sz="quarter" idx="5"/>
          </p:nvPr>
        </p:nvSpPr>
        <p:spPr/>
        <p:txBody>
          <a:bodyPr/>
          <a:lstStyle/>
          <a:p>
            <a:fld id="{7AB10740-D0E4-458B-B4D7-AB5F1B7E21DC}" type="slidenum">
              <a:rPr lang="ru-RU" smtClean="0"/>
              <a:t>14</a:t>
            </a:fld>
            <a:endParaRPr lang="ru-RU"/>
          </a:p>
        </p:txBody>
      </p:sp>
    </p:spTree>
    <p:extLst>
      <p:ext uri="{BB962C8B-B14F-4D97-AF65-F5344CB8AC3E}">
        <p14:creationId xmlns:p14="http://schemas.microsoft.com/office/powerpoint/2010/main" val="346353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0EC1BEF-8434-4A7D-9EBA-013C17CBD5E9}" type="slidenum">
              <a:rPr lang="ru-RU" smtClean="0"/>
              <a:t>15</a:t>
            </a:fld>
            <a:endParaRPr lang="ru-RU"/>
          </a:p>
        </p:txBody>
      </p:sp>
    </p:spTree>
    <p:extLst>
      <p:ext uri="{BB962C8B-B14F-4D97-AF65-F5344CB8AC3E}">
        <p14:creationId xmlns:p14="http://schemas.microsoft.com/office/powerpoint/2010/main" val="264946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0EC1BEF-8434-4A7D-9EBA-013C17CBD5E9}" type="slidenum">
              <a:rPr lang="ru-RU" smtClean="0"/>
              <a:t>16</a:t>
            </a:fld>
            <a:endParaRPr lang="ru-RU"/>
          </a:p>
        </p:txBody>
      </p:sp>
    </p:spTree>
    <p:extLst>
      <p:ext uri="{BB962C8B-B14F-4D97-AF65-F5344CB8AC3E}">
        <p14:creationId xmlns:p14="http://schemas.microsoft.com/office/powerpoint/2010/main" val="136686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0EC1BEF-8434-4A7D-9EBA-013C17CBD5E9}" type="slidenum">
              <a:rPr lang="ru-RU" smtClean="0"/>
              <a:t>17</a:t>
            </a:fld>
            <a:endParaRPr lang="ru-RU"/>
          </a:p>
        </p:txBody>
      </p:sp>
    </p:spTree>
    <p:extLst>
      <p:ext uri="{BB962C8B-B14F-4D97-AF65-F5344CB8AC3E}">
        <p14:creationId xmlns:p14="http://schemas.microsoft.com/office/powerpoint/2010/main" val="117381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This figure schematically shows the principle of BINP AMS operation. Negative ions are generated from the sample in a cesium sputter source and mass-analyzed by a magnet. In the case of 14C the choice of negative ions eliminates the isobaric background because 14N  do not form stable negative ions.</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mass-analyzed negative ions are accelerated to the positive high voltage terminal of the tandem accelerator, where they pass through the magnesium vapors stripping target. Here the molecular ions are destroyed and the atomic ions are recharged into 3+. The specific feature of this accelerator is 180° electrostatic bend of particles. Only those ions that have a 3+ charge pass through this band.</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now positively charged ions are further accelerated back to ground potential in the second stage of the tandem accelerator. Subsequent magnetic analyzer select the ions of interest.</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Then individual ions are identified and counted by a detector. A time-of-flight system is installed at BINP AMS.</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These AMS provides reliable separation of a pure beam of radiocarbon ions from the accompanying ion background.</a:t>
            </a:r>
          </a:p>
        </p:txBody>
      </p:sp>
      <p:sp>
        <p:nvSpPr>
          <p:cNvPr id="4" name="Номер слайда 3"/>
          <p:cNvSpPr>
            <a:spLocks noGrp="1"/>
          </p:cNvSpPr>
          <p:nvPr>
            <p:ph type="sldNum" sz="quarter" idx="10"/>
          </p:nvPr>
        </p:nvSpPr>
        <p:spPr/>
        <p:txBody>
          <a:bodyPr/>
          <a:lstStyle/>
          <a:p>
            <a:fld id="{70EC1BEF-8434-4A7D-9EBA-013C17CBD5E9}" type="slidenum">
              <a:rPr lang="ru-RU" smtClean="0"/>
              <a:t>4</a:t>
            </a:fld>
            <a:endParaRPr lang="ru-RU"/>
          </a:p>
        </p:txBody>
      </p:sp>
    </p:spTree>
    <p:extLst>
      <p:ext uri="{BB962C8B-B14F-4D97-AF65-F5344CB8AC3E}">
        <p14:creationId xmlns:p14="http://schemas.microsoft.com/office/powerpoint/2010/main" val="4541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use of AMS is not limited by 14C alone; many other isotopes are amenable to the technique, the most important of which are 10Be, 26Al, 36Cl and 129I. The relative abundance of these isotopes is usually less than 10</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-12</a:t>
            </a:r>
            <a:r>
              <a:rPr lang="en-US" sz="1800" dirty="0">
                <a:effectLst/>
                <a:latin typeface="Calibri" panose="020F0502020204030204" pitchFamily="34" charset="0"/>
                <a:ea typeface="Calibri" panose="020F0502020204030204" pitchFamily="34" charset="0"/>
                <a:cs typeface="Calibri" panose="020F0502020204030204" pitchFamily="34" charset="0"/>
              </a:rPr>
              <a:t> which requires precise separation techniques. AMS allows to measure fraction of cosmogenic isotopes at the level of 10</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-15</a:t>
            </a:r>
            <a:r>
              <a:rPr lang="en-US" sz="1800" dirty="0">
                <a:effectLst/>
                <a:latin typeface="Calibri" panose="020F0502020204030204" pitchFamily="34" charset="0"/>
                <a:ea typeface="Calibri" panose="020F0502020204030204" pitchFamily="34" charset="0"/>
                <a:cs typeface="Calibri" panose="020F0502020204030204" pitchFamily="34" charset="0"/>
              </a:rPr>
              <a:t> of the total content of the element.</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In the current AMS of BINP setup, the time-of-flight technique is used for the isotope separation. One of limitations of the BINP AMS is the isobaric background. Isobars are nuclides of different chemical elements that have the same mass number, such as 10Be and 10B</a:t>
            </a:r>
            <a:r>
              <a:rPr lang="en-U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0"/>
          </p:nvPr>
        </p:nvSpPr>
        <p:spPr/>
        <p:txBody>
          <a:bodyPr/>
          <a:lstStyle/>
          <a:p>
            <a:fld id="{7AB10740-D0E4-458B-B4D7-AB5F1B7E21DC}" type="slidenum">
              <a:rPr lang="ru-RU" smtClean="0"/>
              <a:t>5</a:t>
            </a:fld>
            <a:endParaRPr lang="ru-RU"/>
          </a:p>
        </p:txBody>
      </p:sp>
    </p:spTree>
    <p:extLst>
      <p:ext uri="{BB962C8B-B14F-4D97-AF65-F5344CB8AC3E}">
        <p14:creationId xmlns:p14="http://schemas.microsoft.com/office/powerpoint/2010/main" val="300835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10Be is the second most important radionuclide in the Earth and Environmental Sciences (besides radiocarbon).</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Beryllium has a longer half-life than the radiocarbon, so the time interval of dating is ranged from 1 thousand to 10 million years. The radioactive isotope of beryllium is produced under the constant cosmic irradiation in the atmosphere as well as in situ in rocks. Atmospheric beryllium is adsorbed by aerosols and then it precipitates to the earth’s surface, where it is included in various sediment.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Beryllium has following applications: exposure dating to identified the growths and decays of the Antarctic ice sheet, understanding ice shelf collapse history, understanding the erosion rates and so on. </a:t>
            </a:r>
          </a:p>
        </p:txBody>
      </p:sp>
      <p:sp>
        <p:nvSpPr>
          <p:cNvPr id="4" name="Номер слайда 3"/>
          <p:cNvSpPr>
            <a:spLocks noGrp="1"/>
          </p:cNvSpPr>
          <p:nvPr>
            <p:ph type="sldNum" sz="quarter" idx="10"/>
          </p:nvPr>
        </p:nvSpPr>
        <p:spPr/>
        <p:txBody>
          <a:bodyPr/>
          <a:lstStyle/>
          <a:p>
            <a:fld id="{7AB10740-D0E4-458B-B4D7-AB5F1B7E21DC}" type="slidenum">
              <a:rPr lang="ru-RU" smtClean="0"/>
              <a:t>6</a:t>
            </a:fld>
            <a:endParaRPr lang="ru-RU"/>
          </a:p>
        </p:txBody>
      </p:sp>
    </p:spTree>
    <p:extLst>
      <p:ext uri="{BB962C8B-B14F-4D97-AF65-F5344CB8AC3E}">
        <p14:creationId xmlns:p14="http://schemas.microsoft.com/office/powerpoint/2010/main" val="85907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A range of ion detectors have been used to count the AMS isotope: silicon detectors, time-of-flight systems and ionization chambers.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Silicon detectors and time-of-flight systems can provide only isotope separation.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Split anode ionization chambers are used to separate isobaric ions. A typical multielement ionization chamber is depicted in figure. The electrons formed during the passage of ions drift towards the anode in a transverse electric field. The anode is divided into sections, each of which collects the electrons generated below it. Since ions with different charge number lose energy with different rates, this energy-loss information permits the separation of isobars.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disadvantage of such a detector is a poor signal-to-noise ratio, since the chamber operates in the ionization mode and imposes requirements on the electronics.</a:t>
            </a:r>
          </a:p>
        </p:txBody>
      </p:sp>
      <p:sp>
        <p:nvSpPr>
          <p:cNvPr id="4" name="Номер слайда 3"/>
          <p:cNvSpPr>
            <a:spLocks noGrp="1"/>
          </p:cNvSpPr>
          <p:nvPr>
            <p:ph type="sldNum" sz="quarter" idx="10"/>
          </p:nvPr>
        </p:nvSpPr>
        <p:spPr/>
        <p:txBody>
          <a:bodyPr/>
          <a:lstStyle/>
          <a:p>
            <a:fld id="{7AB10740-D0E4-458B-B4D7-AB5F1B7E21DC}" type="slidenum">
              <a:rPr lang="ru-RU" smtClean="0"/>
              <a:t>7</a:t>
            </a:fld>
            <a:endParaRPr lang="ru-RU"/>
          </a:p>
        </p:txBody>
      </p:sp>
    </p:spTree>
    <p:extLst>
      <p:ext uri="{BB962C8B-B14F-4D97-AF65-F5344CB8AC3E}">
        <p14:creationId xmlns:p14="http://schemas.microsoft.com/office/powerpoint/2010/main" val="193582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new concept of identifying isobaric ions at AMS is to separate them by their track ranges. This is possible  because ions with different atomic numbers have different energy losses in matter. The SRIM software package was used to determine the possibility of separating the 10Be and 10B isobars according to the track ranges.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first picture shows track ranges distribution of 4 MeV 10Be and 10B passing through 200 nm silicon nitride window into 50 torr isobutane at room temperature. It can be seen that the ion track ranges differ by about 12 mm. Therefore, the low-pressure TPC with a spatial resolution of the order of 2–3mm will be sufficient to separate such ions.</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To determine the spatial resolution of the TPC, the detector was calibrated using the alpha particles source from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226</a:t>
            </a:r>
            <a:r>
              <a:rPr lang="en-US" sz="1800" dirty="0">
                <a:effectLst/>
                <a:latin typeface="Calibri" panose="020F0502020204030204" pitchFamily="34" charset="0"/>
                <a:ea typeface="Calibri" panose="020F0502020204030204" pitchFamily="34" charset="0"/>
                <a:cs typeface="Calibri" panose="020F0502020204030204" pitchFamily="34" charset="0"/>
              </a:rPr>
              <a:t>Radium. This source emits 5 alpha particles with given energies. The track ranges in isobutane from alpha particles were also simulated under the same conditions. The simulation result is shown in the second figure.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Alpha particles with energies of 5.3 and 5.5 MeV have the same range difference as boron and beryllium (about 12 mm). If we can distinguish such tracks using the low-pressure TPC, we will certainly be able to distinguish the tracks from 10B and 10Be ions at AMS.</a:t>
            </a:r>
          </a:p>
        </p:txBody>
      </p:sp>
      <p:sp>
        <p:nvSpPr>
          <p:cNvPr id="4" name="Номер слайда 3"/>
          <p:cNvSpPr>
            <a:spLocks noGrp="1"/>
          </p:cNvSpPr>
          <p:nvPr>
            <p:ph type="sldNum" sz="quarter" idx="10"/>
          </p:nvPr>
        </p:nvSpPr>
        <p:spPr/>
        <p:txBody>
          <a:bodyPr/>
          <a:lstStyle/>
          <a:p>
            <a:fld id="{8FEBE4D9-14BC-4DF7-B401-812D52636C71}" type="slidenum">
              <a:rPr lang="ru-RU" smtClean="0"/>
              <a:t>8</a:t>
            </a:fld>
            <a:endParaRPr lang="ru-RU"/>
          </a:p>
        </p:txBody>
      </p:sp>
    </p:spTree>
    <p:extLst>
      <p:ext uri="{BB962C8B-B14F-4D97-AF65-F5344CB8AC3E}">
        <p14:creationId xmlns:p14="http://schemas.microsoft.com/office/powerpoint/2010/main" val="255904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As a proof of principle, a low-pressure TPC with charge readout using Gas Electron Multiplier has been developed. A schematic representation of the detector is shown in this figure.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chamber is 11 cm long ceramic cylinder that is divided by copper field-shaping rings. The internal diameter of the chamber is 8 cm. Potentials are applied to these rings, so a uniform electric field is created in the detector volume. The volume is filled with isobutane at room temperature and 50 Torr pressure. One flange has a silicon nitride inlet window. The Si3N4 membrane 10x10mm</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(10 by 10 square millimeters) area and 200 nm in thickness provides the passage for an ion beam from the AMS with energy of 4MeV or for alpha particles from the radioactive source. On the opposite flange GEM is installed on nylon rods, followed by an anode. The low-pressure TPC is placed in an external volume, which is pumped out to a vacuum.</a:t>
            </a:r>
          </a:p>
          <a:p>
            <a:r>
              <a:rPr lang="en-US" sz="1800" dirty="0">
                <a:effectLst/>
                <a:latin typeface="Calibri" panose="020F0502020204030204" pitchFamily="34" charset="0"/>
                <a:ea typeface="Calibri" panose="020F0502020204030204" pitchFamily="34" charset="0"/>
              </a:rPr>
              <a:t>Alpha particles or ions from the AMS create primary ionization in the detector volume passing through the gas. The resulting electrons drift towards the GEM where avalanche multiplication takes place. After that induced signal is read out at the anode and then it is amplified and digitized. The second figure shows the typical waveform from an alpha particle. When analyzing the data, the pulse width and area were determined, where the pulse width is proportional to the ion track range, and the pulse area is proportional to the deposited energy. </a:t>
            </a:r>
            <a:endParaRPr lang="ru-RU" dirty="0"/>
          </a:p>
        </p:txBody>
      </p:sp>
      <p:sp>
        <p:nvSpPr>
          <p:cNvPr id="4" name="Номер слайда 3"/>
          <p:cNvSpPr>
            <a:spLocks noGrp="1"/>
          </p:cNvSpPr>
          <p:nvPr>
            <p:ph type="sldNum" sz="quarter" idx="10"/>
          </p:nvPr>
        </p:nvSpPr>
        <p:spPr/>
        <p:txBody>
          <a:bodyPr/>
          <a:lstStyle/>
          <a:p>
            <a:fld id="{7AB10740-D0E4-458B-B4D7-AB5F1B7E21DC}" type="slidenum">
              <a:rPr lang="ru-RU" smtClean="0"/>
              <a:t>9</a:t>
            </a:fld>
            <a:endParaRPr lang="ru-RU"/>
          </a:p>
        </p:txBody>
      </p:sp>
    </p:spTree>
    <p:extLst>
      <p:ext uri="{BB962C8B-B14F-4D97-AF65-F5344CB8AC3E}">
        <p14:creationId xmlns:p14="http://schemas.microsoft.com/office/powerpoint/2010/main" val="348720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To amplify the charge signal, we use a thin gas electron multiplier. </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GEM is a thin polymer foil, copper-coated on both sides and pierced with a high density of holes. A potential difference applied across the electrodes generates sharp electric fields in the holes. Each hole acts as an individual proportional amplifier.</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We studied the GEM performance at different pressures and voltages. This figure depicts GEM effective gain as a function of the voltage in isobutane at pressures varying from 40 to 70 torr in the low-pressure TPC.</a:t>
            </a:r>
          </a:p>
        </p:txBody>
      </p:sp>
      <p:sp>
        <p:nvSpPr>
          <p:cNvPr id="4" name="Номер слайда 3"/>
          <p:cNvSpPr>
            <a:spLocks noGrp="1"/>
          </p:cNvSpPr>
          <p:nvPr>
            <p:ph type="sldNum" sz="quarter" idx="10"/>
          </p:nvPr>
        </p:nvSpPr>
        <p:spPr/>
        <p:txBody>
          <a:bodyPr/>
          <a:lstStyle/>
          <a:p>
            <a:fld id="{8FEBE4D9-14BC-4DF7-B401-812D52636C71}" type="slidenum">
              <a:rPr lang="ru-RU" smtClean="0"/>
              <a:t>10</a:t>
            </a:fld>
            <a:endParaRPr lang="ru-RU"/>
          </a:p>
        </p:txBody>
      </p:sp>
    </p:spTree>
    <p:extLst>
      <p:ext uri="{BB962C8B-B14F-4D97-AF65-F5344CB8AC3E}">
        <p14:creationId xmlns:p14="http://schemas.microsoft.com/office/powerpoint/2010/main" val="32667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The spectrum of alpha-particles source was measured in the low-pressure TPC with GEM. A two-dimensional distribution of the pulse width and area is shown in this figure. These figures show projections on the pulse width and area axes. We can see 4 clusters from alpha-particles with energies 4.8, 5.3, 5.5 and 6 MeV. An alpha particle with an energy of 7.7 MeV has a greater track range than the detector length. These clusters are well separated both in pulse width and pulse area.</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We are interested in two clusters in the center. These alpha particles have the same track range difference as boron and beryllium ions. We can separate these peaks at the 5 sigma level.</a:t>
            </a:r>
          </a:p>
          <a:p>
            <a:pPr indent="448310" algn="just"/>
            <a:r>
              <a:rPr lang="en-US" sz="1800" dirty="0">
                <a:effectLst/>
                <a:latin typeface="Calibri" panose="020F0502020204030204" pitchFamily="34" charset="0"/>
                <a:ea typeface="Calibri" panose="020F0502020204030204" pitchFamily="34" charset="0"/>
                <a:cs typeface="Calibri" panose="020F0502020204030204" pitchFamily="34" charset="0"/>
              </a:rPr>
              <a:t>Using these results and SRIM simulations it is shown that isobaric boron and beryllium ions can be effectively separated at the 5 sigma level at AMS as well.</a:t>
            </a:r>
          </a:p>
          <a:p>
            <a:pPr indent="448310" algn="just"/>
            <a:r>
              <a:rPr lang="en-US" sz="1800" i="1" dirty="0">
                <a:effectLst/>
                <a:latin typeface="Calibri" panose="020F0502020204030204" pitchFamily="34" charset="0"/>
                <a:ea typeface="Calibri" panose="020F0502020204030204" pitchFamily="34" charset="0"/>
                <a:cs typeface="Calibri" panose="020F0502020204030204" pitchFamily="34" charset="0"/>
              </a:rPr>
              <a:t>In the future, we plan to make an independent trigger, which will significantly reduce the degree of dependence on diffusion and improve the time resolution.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0"/>
          </p:nvPr>
        </p:nvSpPr>
        <p:spPr/>
        <p:txBody>
          <a:bodyPr/>
          <a:lstStyle/>
          <a:p>
            <a:fld id="{7AB10740-D0E4-458B-B4D7-AB5F1B7E21DC}" type="slidenum">
              <a:rPr lang="ru-RU" smtClean="0"/>
              <a:t>11</a:t>
            </a:fld>
            <a:endParaRPr lang="ru-RU"/>
          </a:p>
        </p:txBody>
      </p:sp>
    </p:spTree>
    <p:extLst>
      <p:ext uri="{BB962C8B-B14F-4D97-AF65-F5344CB8AC3E}">
        <p14:creationId xmlns:p14="http://schemas.microsoft.com/office/powerpoint/2010/main" val="354556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9933E04-02F2-423A-979C-CB6FD0C8ADC6}" type="datetimeFigureOut">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160783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933E04-02F2-423A-979C-CB6FD0C8ADC6}" type="datetimeFigureOut">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159356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933E04-02F2-423A-979C-CB6FD0C8ADC6}" type="datetimeFigureOut">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29669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933E04-02F2-423A-979C-CB6FD0C8ADC6}" type="datetimeFigureOut">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85200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9933E04-02F2-423A-979C-CB6FD0C8ADC6}" type="datetimeFigureOut">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17720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9933E04-02F2-423A-979C-CB6FD0C8ADC6}" type="datetimeFigureOut">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6882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9933E04-02F2-423A-979C-CB6FD0C8ADC6}" type="datetimeFigureOut">
              <a:rPr lang="ru-RU" smtClean="0"/>
              <a:t>06.09.2023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34787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9933E04-02F2-423A-979C-CB6FD0C8ADC6}" type="datetimeFigureOut">
              <a:rPr lang="ru-RU" smtClean="0"/>
              <a:t>06.09.2023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272836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933E04-02F2-423A-979C-CB6FD0C8ADC6}" type="datetimeFigureOut">
              <a:rPr lang="ru-RU" smtClean="0"/>
              <a:t>06.09.2023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428553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933E04-02F2-423A-979C-CB6FD0C8ADC6}" type="datetimeFigureOut">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106995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933E04-02F2-423A-979C-CB6FD0C8ADC6}" type="datetimeFigureOut">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F116A1-DBAA-4584-910A-5961688476DF}" type="slidenum">
              <a:rPr lang="ru-RU" smtClean="0"/>
              <a:t>‹#›</a:t>
            </a:fld>
            <a:endParaRPr lang="ru-RU"/>
          </a:p>
        </p:txBody>
      </p:sp>
    </p:spTree>
    <p:extLst>
      <p:ext uri="{BB962C8B-B14F-4D97-AF65-F5344CB8AC3E}">
        <p14:creationId xmlns:p14="http://schemas.microsoft.com/office/powerpoint/2010/main" val="143058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33E04-02F2-423A-979C-CB6FD0C8ADC6}" type="datetimeFigureOut">
              <a:rPr lang="ru-RU" smtClean="0"/>
              <a:t>06.09.2023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116A1-DBAA-4584-910A-5961688476DF}" type="slidenum">
              <a:rPr lang="ru-RU" smtClean="0"/>
              <a:t>‹#›</a:t>
            </a:fld>
            <a:endParaRPr lang="ru-RU"/>
          </a:p>
        </p:txBody>
      </p:sp>
    </p:spTree>
    <p:extLst>
      <p:ext uri="{BB962C8B-B14F-4D97-AF65-F5344CB8AC3E}">
        <p14:creationId xmlns:p14="http://schemas.microsoft.com/office/powerpoint/2010/main" val="2944789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80806"/>
            <a:ext cx="12192000" cy="1323439"/>
          </a:xfrm>
          <a:prstGeom prst="rect">
            <a:avLst/>
          </a:prstGeom>
          <a:noFill/>
        </p:spPr>
        <p:txBody>
          <a:bodyPr wrap="square" rtlCol="0">
            <a:spAutoFit/>
          </a:bodyPr>
          <a:lstStyle/>
          <a:p>
            <a:pPr algn="ctr"/>
            <a:r>
              <a:rPr lang="en-US" sz="4000" b="1" dirty="0">
                <a:solidFill>
                  <a:schemeClr val="accent1">
                    <a:lumMod val="50000"/>
                  </a:schemeClr>
                </a:solidFill>
                <a:effectLst>
                  <a:outerShdw blurRad="38100" dist="38100" dir="2700000" algn="tl">
                    <a:srgbClr val="000000">
                      <a:alpha val="43137"/>
                    </a:srgbClr>
                  </a:outerShdw>
                </a:effectLst>
                <a:latin typeface="+mj-lt"/>
              </a:rPr>
              <a:t>Development of low-pressure Time Projection Chamber </a:t>
            </a:r>
          </a:p>
          <a:p>
            <a:pPr algn="ctr"/>
            <a:r>
              <a:rPr lang="en-US" sz="4000" b="1" dirty="0">
                <a:solidFill>
                  <a:schemeClr val="accent1">
                    <a:lumMod val="50000"/>
                  </a:schemeClr>
                </a:solidFill>
                <a:effectLst>
                  <a:outerShdw blurRad="38100" dist="38100" dir="2700000" algn="tl">
                    <a:srgbClr val="000000">
                      <a:alpha val="43137"/>
                    </a:srgbClr>
                  </a:outerShdw>
                </a:effectLst>
                <a:latin typeface="+mj-lt"/>
              </a:rPr>
              <a:t>for ion identification in Accelerator Mass Spectrometry</a:t>
            </a:r>
            <a:endParaRPr lang="ru-RU" sz="4000" b="1" cap="all" dirty="0">
              <a:solidFill>
                <a:schemeClr val="accent1">
                  <a:lumMod val="50000"/>
                </a:schemeClr>
              </a:solidFill>
              <a:effectLst>
                <a:outerShdw blurRad="38100" dist="38100" dir="2700000" algn="tl">
                  <a:srgbClr val="000000">
                    <a:alpha val="43137"/>
                  </a:srgbClr>
                </a:outerShdw>
              </a:effectLst>
              <a:latin typeface="+mj-lt"/>
            </a:endParaRPr>
          </a:p>
        </p:txBody>
      </p:sp>
      <p:cxnSp>
        <p:nvCxnSpPr>
          <p:cNvPr id="6" name="Прямая соединительная линия 5"/>
          <p:cNvCxnSpPr/>
          <p:nvPr/>
        </p:nvCxnSpPr>
        <p:spPr>
          <a:xfrm flipV="1">
            <a:off x="381000" y="2535572"/>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8" name="TextBox 8"/>
          <p:cNvSpPr txBox="1">
            <a:spLocks noChangeArrowheads="1"/>
          </p:cNvSpPr>
          <p:nvPr/>
        </p:nvSpPr>
        <p:spPr bwMode="auto">
          <a:xfrm>
            <a:off x="381000" y="2737848"/>
            <a:ext cx="1143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ru-RU" sz="2800" dirty="0">
                <a:effectLst>
                  <a:outerShdw blurRad="38100" dist="38100" dir="2700000" algn="tl">
                    <a:srgbClr val="000000">
                      <a:alpha val="43137"/>
                    </a:srgbClr>
                  </a:outerShdw>
                </a:effectLst>
                <a:latin typeface="+mn-lt"/>
                <a:cs typeface="Arial" panose="020B0604020202020204" pitchFamily="34" charset="0"/>
              </a:rPr>
              <a:t>A. Bondar, A. Buzulutskov, </a:t>
            </a:r>
            <a:r>
              <a:rPr lang="en-US" altLang="ru-RU" sz="2800" dirty="0">
                <a:effectLst>
                  <a:outerShdw blurRad="38100" dist="38100" dir="2700000" algn="tl">
                    <a:srgbClr val="000000">
                      <a:alpha val="43137"/>
                    </a:srgbClr>
                  </a:outerShdw>
                </a:effectLst>
                <a:cs typeface="Arial" panose="020B0604020202020204" pitchFamily="34" charset="0"/>
              </a:rPr>
              <a:t>V. Parkhomchuk, </a:t>
            </a:r>
            <a:r>
              <a:rPr lang="en-US" altLang="ru-RU" sz="2800" dirty="0">
                <a:effectLst>
                  <a:outerShdw blurRad="38100" dist="38100" dir="2700000" algn="tl">
                    <a:srgbClr val="000000">
                      <a:alpha val="43137"/>
                    </a:srgbClr>
                  </a:outerShdw>
                </a:effectLst>
                <a:latin typeface="+mn-lt"/>
                <a:cs typeface="Arial" panose="020B0604020202020204" pitchFamily="34" charset="0"/>
              </a:rPr>
              <a:t>A. Petrozhitskiy, </a:t>
            </a:r>
            <a:r>
              <a:rPr lang="en-US" altLang="ru-RU" sz="2800" u="sng" dirty="0">
                <a:effectLst>
                  <a:outerShdw blurRad="38100" dist="38100" dir="2700000" algn="tl">
                    <a:srgbClr val="000000">
                      <a:alpha val="43137"/>
                    </a:srgbClr>
                  </a:outerShdw>
                </a:effectLst>
                <a:latin typeface="+mn-lt"/>
                <a:cs typeface="Arial" panose="020B0604020202020204" pitchFamily="34" charset="0"/>
              </a:rPr>
              <a:t>T. Shakirova</a:t>
            </a:r>
            <a:r>
              <a:rPr lang="en-US" altLang="ru-RU" sz="2800" dirty="0">
                <a:effectLst>
                  <a:outerShdw blurRad="38100" dist="38100" dir="2700000" algn="tl">
                    <a:srgbClr val="000000">
                      <a:alpha val="43137"/>
                    </a:srgbClr>
                  </a:outerShdw>
                </a:effectLst>
                <a:latin typeface="+mn-lt"/>
                <a:cs typeface="Arial" panose="020B0604020202020204" pitchFamily="34" charset="0"/>
              </a:rPr>
              <a:t>,             </a:t>
            </a:r>
            <a:r>
              <a:rPr lang="en-US" altLang="ru-RU" sz="2800" dirty="0">
                <a:effectLst>
                  <a:outerShdw blurRad="38100" dist="38100" dir="2700000" algn="tl">
                    <a:srgbClr val="000000">
                      <a:alpha val="43137"/>
                    </a:srgbClr>
                  </a:outerShdw>
                </a:effectLst>
                <a:cs typeface="Arial" panose="020B0604020202020204" pitchFamily="34" charset="0"/>
              </a:rPr>
              <a:t>A. Sokolov</a:t>
            </a:r>
            <a:endParaRPr lang="en-US" altLang="ru-RU" sz="2800" dirty="0">
              <a:effectLst>
                <a:outerShdw blurRad="38100" dist="38100" dir="2700000" algn="tl">
                  <a:srgbClr val="000000">
                    <a:alpha val="43137"/>
                  </a:srgbClr>
                </a:outerShdw>
              </a:effectLst>
              <a:latin typeface="+mn-lt"/>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4032108" y="5029200"/>
            <a:ext cx="8159892" cy="1828800"/>
          </a:xfrm>
          <a:prstGeom prst="rect">
            <a:avLst/>
          </a:prstGeom>
        </p:spPr>
      </p:pic>
      <p:sp>
        <p:nvSpPr>
          <p:cNvPr id="5" name="Прямоугольник 4"/>
          <p:cNvSpPr/>
          <p:nvPr/>
        </p:nvSpPr>
        <p:spPr>
          <a:xfrm>
            <a:off x="381000" y="3691955"/>
            <a:ext cx="11430000" cy="954107"/>
          </a:xfrm>
          <a:prstGeom prst="rect">
            <a:avLst/>
          </a:prstGeom>
        </p:spPr>
        <p:txBody>
          <a:bodyPr wrap="square">
            <a:spAutoFit/>
          </a:bodyPr>
          <a:lstStyle/>
          <a:p>
            <a:r>
              <a:rPr lang="en-US" sz="2800" b="1" i="1" dirty="0">
                <a:solidFill>
                  <a:schemeClr val="accent1">
                    <a:lumMod val="50000"/>
                  </a:schemeClr>
                </a:solidFill>
                <a:latin typeface="+mj-lt"/>
              </a:rPr>
              <a:t>Budker Institute of Nuclear Physics </a:t>
            </a:r>
          </a:p>
          <a:p>
            <a:r>
              <a:rPr lang="en-US" sz="2800" b="1" i="1" dirty="0">
                <a:solidFill>
                  <a:schemeClr val="accent1">
                    <a:lumMod val="50000"/>
                  </a:schemeClr>
                </a:solidFill>
                <a:latin typeface="+mj-lt"/>
              </a:rPr>
              <a:t>Novosibirsk State University</a:t>
            </a:r>
            <a:endParaRPr lang="ru-RU" sz="2800" b="1" i="1" dirty="0">
              <a:solidFill>
                <a:schemeClr val="accent1">
                  <a:lumMod val="50000"/>
                </a:schemeClr>
              </a:solidFill>
              <a:latin typeface="+mj-lt"/>
            </a:endParaRPr>
          </a:p>
        </p:txBody>
      </p:sp>
      <p:pic>
        <p:nvPicPr>
          <p:cNvPr id="7" name="Рисунок 6"/>
          <p:cNvPicPr>
            <a:picLocks noChangeAspect="1"/>
          </p:cNvPicPr>
          <p:nvPr/>
        </p:nvPicPr>
        <p:blipFill>
          <a:blip r:embed="rId3"/>
          <a:stretch>
            <a:fillRect/>
          </a:stretch>
        </p:blipFill>
        <p:spPr>
          <a:xfrm>
            <a:off x="201024" y="5029200"/>
            <a:ext cx="1527009" cy="1828800"/>
          </a:xfrm>
          <a:prstGeom prst="rect">
            <a:avLst/>
          </a:prstGeom>
        </p:spPr>
      </p:pic>
      <p:pic>
        <p:nvPicPr>
          <p:cNvPr id="10" name="Рисунок 9"/>
          <p:cNvPicPr>
            <a:picLocks noChangeAspect="1"/>
          </p:cNvPicPr>
          <p:nvPr/>
        </p:nvPicPr>
        <p:blipFill rotWithShape="1">
          <a:blip r:embed="rId4"/>
          <a:srcRect t="6999" r="4249" b="17001"/>
          <a:stretch/>
        </p:blipFill>
        <p:spPr>
          <a:xfrm>
            <a:off x="1728033" y="5029200"/>
            <a:ext cx="2304075" cy="1828800"/>
          </a:xfrm>
          <a:prstGeom prst="rect">
            <a:avLst/>
          </a:prstGeom>
        </p:spPr>
      </p:pic>
    </p:spTree>
    <p:extLst>
      <p:ext uri="{BB962C8B-B14F-4D97-AF65-F5344CB8AC3E}">
        <p14:creationId xmlns:p14="http://schemas.microsoft.com/office/powerpoint/2010/main" val="77118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7652"/>
          <a:stretch/>
        </p:blipFill>
        <p:spPr>
          <a:xfrm>
            <a:off x="5455920" y="520235"/>
            <a:ext cx="6309360" cy="4639584"/>
          </a:xfrm>
          <a:prstGeom prst="rect">
            <a:avLst/>
          </a:prstGeom>
        </p:spPr>
      </p:pic>
      <p:sp>
        <p:nvSpPr>
          <p:cNvPr id="6" name="TextBox 5"/>
          <p:cNvSpPr txBox="1"/>
          <p:nvPr/>
        </p:nvSpPr>
        <p:spPr>
          <a:xfrm>
            <a:off x="381000" y="1"/>
            <a:ext cx="11430000" cy="584775"/>
          </a:xfrm>
          <a:prstGeom prst="rect">
            <a:avLst/>
          </a:prstGeom>
          <a:noFill/>
        </p:spPr>
        <p:txBody>
          <a:bodyPr wrap="square">
            <a:spAutoFit/>
          </a:bodyPr>
          <a:lstStyle/>
          <a:p>
            <a:pPr lvl="0" algn="ctr"/>
            <a:r>
              <a:rPr lang="en-US" sz="3200" dirty="0">
                <a:solidFill>
                  <a:schemeClr val="tx2">
                    <a:lumMod val="75000"/>
                  </a:schemeClr>
                </a:solidFill>
                <a:effectLst>
                  <a:outerShdw blurRad="38100" dist="38100" dir="2700000" algn="tl">
                    <a:srgbClr val="000000">
                      <a:alpha val="43137"/>
                    </a:srgbClr>
                  </a:outerShdw>
                </a:effectLst>
              </a:rPr>
              <a:t>Signal amplification with GEM</a:t>
            </a:r>
            <a:endParaRPr lang="ru-RU" sz="3200" dirty="0">
              <a:solidFill>
                <a:schemeClr val="tx2">
                  <a:lumMod val="75000"/>
                </a:schemeClr>
              </a:solidFill>
              <a:effectLst>
                <a:outerShdw blurRad="38100" dist="38100" dir="2700000" algn="tl">
                  <a:srgbClr val="000000">
                    <a:alpha val="43137"/>
                  </a:srgbClr>
                </a:outerShdw>
              </a:effectLst>
            </a:endParaRPr>
          </a:p>
        </p:txBody>
      </p:sp>
      <p:sp>
        <p:nvSpPr>
          <p:cNvPr id="13" name="Прямоугольник 12"/>
          <p:cNvSpPr/>
          <p:nvPr/>
        </p:nvSpPr>
        <p:spPr>
          <a:xfrm>
            <a:off x="5939790" y="5171249"/>
            <a:ext cx="5943600" cy="1200329"/>
          </a:xfrm>
          <a:prstGeom prst="rect">
            <a:avLst/>
          </a:prstGeom>
        </p:spPr>
        <p:txBody>
          <a:bodyPr>
            <a:spAutoFit/>
          </a:bodyPr>
          <a:lstStyle/>
          <a:p>
            <a:pPr algn="just"/>
            <a:r>
              <a:rPr lang="en-US" sz="2400" dirty="0"/>
              <a:t>GEM effective gain as a function of the voltage in isobutane at pressures varying from 40 to 70 torr in the low-pressure TPC.</a:t>
            </a:r>
            <a:endParaRPr lang="ru-RU" sz="2400" dirty="0"/>
          </a:p>
        </p:txBody>
      </p:sp>
      <p:cxnSp>
        <p:nvCxnSpPr>
          <p:cNvPr id="14" name="Прямая соединительная линия 13"/>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5" name="Прямоугольник 14"/>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10</a:t>
            </a:fld>
            <a:endParaRPr lang="ru-RU" b="1"/>
          </a:p>
        </p:txBody>
      </p:sp>
      <p:pic>
        <p:nvPicPr>
          <p:cNvPr id="4" name="Рисунок 3"/>
          <p:cNvPicPr>
            <a:picLocks noChangeAspect="1"/>
          </p:cNvPicPr>
          <p:nvPr/>
        </p:nvPicPr>
        <p:blipFill>
          <a:blip r:embed="rId4"/>
          <a:stretch>
            <a:fillRect/>
          </a:stretch>
        </p:blipFill>
        <p:spPr>
          <a:xfrm>
            <a:off x="380999" y="3642223"/>
            <a:ext cx="3200400" cy="2954865"/>
          </a:xfrm>
          <a:prstGeom prst="rect">
            <a:avLst/>
          </a:prstGeom>
        </p:spPr>
      </p:pic>
      <p:sp>
        <p:nvSpPr>
          <p:cNvPr id="18" name="Прямоугольник 17"/>
          <p:cNvSpPr/>
          <p:nvPr/>
        </p:nvSpPr>
        <p:spPr>
          <a:xfrm>
            <a:off x="3638415" y="4172034"/>
            <a:ext cx="2593145" cy="830997"/>
          </a:xfrm>
          <a:prstGeom prst="rect">
            <a:avLst/>
          </a:prstGeom>
        </p:spPr>
        <p:txBody>
          <a:bodyPr wrap="square">
            <a:spAutoFit/>
          </a:bodyPr>
          <a:lstStyle/>
          <a:p>
            <a:pPr algn="just"/>
            <a:r>
              <a:rPr lang="en-US" sz="2400" dirty="0"/>
              <a:t>Electric field inside the holes.</a:t>
            </a:r>
            <a:endParaRPr lang="ru-RU" sz="2400" dirty="0"/>
          </a:p>
        </p:txBody>
      </p:sp>
      <p:pic>
        <p:nvPicPr>
          <p:cNvPr id="7" name="Рисунок 6"/>
          <p:cNvPicPr>
            <a:picLocks noChangeAspect="1"/>
          </p:cNvPicPr>
          <p:nvPr/>
        </p:nvPicPr>
        <p:blipFill rotWithShape="1">
          <a:blip r:embed="rId5"/>
          <a:srcRect l="501" t="713" r="799" b="12378"/>
          <a:stretch/>
        </p:blipFill>
        <p:spPr>
          <a:xfrm>
            <a:off x="380999" y="710963"/>
            <a:ext cx="4389120" cy="2912380"/>
          </a:xfrm>
          <a:prstGeom prst="rect">
            <a:avLst/>
          </a:prstGeom>
        </p:spPr>
      </p:pic>
      <p:sp>
        <p:nvSpPr>
          <p:cNvPr id="12"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Tree>
    <p:extLst>
      <p:ext uri="{BB962C8B-B14F-4D97-AF65-F5344CB8AC3E}">
        <p14:creationId xmlns:p14="http://schemas.microsoft.com/office/powerpoint/2010/main" val="354463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977" y="3465812"/>
            <a:ext cx="4572000" cy="3117868"/>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457" y="548640"/>
            <a:ext cx="4572000" cy="3117868"/>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977" y="548640"/>
            <a:ext cx="4572000" cy="3117868"/>
          </a:xfrm>
          <a:prstGeom prst="rect">
            <a:avLst/>
          </a:prstGeom>
        </p:spPr>
      </p:pic>
      <p:sp>
        <p:nvSpPr>
          <p:cNvPr id="6" name="TextBox 5"/>
          <p:cNvSpPr txBox="1"/>
          <p:nvPr/>
        </p:nvSpPr>
        <p:spPr>
          <a:xfrm>
            <a:off x="0" y="1"/>
            <a:ext cx="12191999"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Measurements of energy spectra and track ranges from alpha particles</a:t>
            </a:r>
          </a:p>
        </p:txBody>
      </p:sp>
      <mc:AlternateContent xmlns:mc="http://schemas.openxmlformats.org/markup-compatibility/2006" xmlns:a14="http://schemas.microsoft.com/office/drawing/2010/main">
        <mc:Choice Requires="a14">
          <p:sp>
            <p:nvSpPr>
              <p:cNvPr id="4" name="TextBox 3"/>
              <p:cNvSpPr txBox="1"/>
              <p:nvPr/>
            </p:nvSpPr>
            <p:spPr>
              <a:xfrm>
                <a:off x="293369" y="941152"/>
                <a:ext cx="3745231" cy="2616101"/>
              </a:xfrm>
              <a:prstGeom prst="rect">
                <a:avLst/>
              </a:prstGeom>
              <a:noFill/>
            </p:spPr>
            <p:txBody>
              <a:bodyPr wrap="square" rtlCol="0">
                <a:spAutoFit/>
              </a:bodyPr>
              <a:lstStyle/>
              <a:p>
                <a:r>
                  <a:rPr lang="en-US" b="1" dirty="0">
                    <a:solidFill>
                      <a:schemeClr val="tx2">
                        <a:lumMod val="75000"/>
                      </a:schemeClr>
                    </a:solidFill>
                  </a:rPr>
                  <a:t>The alpha-particle source</a:t>
                </a:r>
                <a:r>
                  <a:rPr lang="ru-RU" b="1" dirty="0">
                    <a:solidFill>
                      <a:schemeClr val="tx2">
                        <a:lumMod val="75000"/>
                      </a:schemeClr>
                    </a:solidFill>
                  </a:rPr>
                  <a:t> -</a:t>
                </a:r>
                <a:r>
                  <a:rPr lang="en-US" b="1" dirty="0">
                    <a:solidFill>
                      <a:schemeClr val="tx2">
                        <a:lumMod val="75000"/>
                      </a:schemeClr>
                    </a:solidFill>
                  </a:rPr>
                  <a:t> </a:t>
                </a:r>
                <a:r>
                  <a:rPr lang="ru-RU" b="1" baseline="30000" dirty="0">
                    <a:solidFill>
                      <a:schemeClr val="tx2">
                        <a:lumMod val="75000"/>
                      </a:schemeClr>
                    </a:solidFill>
                    <a:ea typeface="Cambria Math" panose="02040503050406030204" pitchFamily="18" charset="0"/>
                  </a:rPr>
                  <a:t>2</a:t>
                </a:r>
                <a:r>
                  <a:rPr lang="en-US" b="1" baseline="30000" dirty="0">
                    <a:solidFill>
                      <a:schemeClr val="tx2">
                        <a:lumMod val="75000"/>
                      </a:schemeClr>
                    </a:solidFill>
                    <a:ea typeface="Cambria Math" panose="02040503050406030204" pitchFamily="18" charset="0"/>
                  </a:rPr>
                  <a:t>26</a:t>
                </a:r>
                <a:r>
                  <a:rPr lang="en-US" b="1" dirty="0">
                    <a:solidFill>
                      <a:schemeClr val="tx2">
                        <a:lumMod val="75000"/>
                      </a:schemeClr>
                    </a:solidFill>
                    <a:ea typeface="Cambria Math" panose="02040503050406030204" pitchFamily="18" charset="0"/>
                  </a:rPr>
                  <a:t>Ra</a:t>
                </a:r>
              </a:p>
              <a:p>
                <a:endParaRPr lang="en-US" sz="1000" b="1" dirty="0">
                  <a:solidFill>
                    <a:schemeClr val="tx2">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ru-RU" b="1" i="1" smtClean="0">
                              <a:solidFill>
                                <a:schemeClr val="tx2">
                                  <a:lumMod val="75000"/>
                                </a:schemeClr>
                              </a:solidFill>
                              <a:latin typeface="Cambria Math" panose="02040503050406030204" pitchFamily="18" charset="0"/>
                              <a:ea typeface="Cambria Math" panose="02040503050406030204" pitchFamily="18" charset="0"/>
                            </a:rPr>
                          </m:ctrlPr>
                        </m:sSubPr>
                        <m:e>
                          <m:r>
                            <a:rPr lang="en-US" b="1" i="1">
                              <a:solidFill>
                                <a:schemeClr val="tx2">
                                  <a:lumMod val="75000"/>
                                </a:schemeClr>
                              </a:solidFill>
                              <a:latin typeface="Cambria Math" panose="02040503050406030204" pitchFamily="18" charset="0"/>
                              <a:ea typeface="Cambria Math" panose="02040503050406030204" pitchFamily="18" charset="0"/>
                            </a:rPr>
                            <m:t>𝑬</m:t>
                          </m:r>
                        </m:e>
                        <m:sub>
                          <m:r>
                            <a:rPr lang="ru-RU" b="1" i="1">
                              <a:solidFill>
                                <a:schemeClr val="tx2">
                                  <a:lumMod val="75000"/>
                                </a:schemeClr>
                              </a:solidFill>
                              <a:latin typeface="Cambria Math" panose="02040503050406030204" pitchFamily="18" charset="0"/>
                              <a:ea typeface="Cambria Math" panose="02040503050406030204" pitchFamily="18" charset="0"/>
                            </a:rPr>
                            <m:t>𝜶</m:t>
                          </m:r>
                        </m:sub>
                      </m:sSub>
                      <m:r>
                        <a:rPr lang="en-US" b="1" i="1">
                          <a:solidFill>
                            <a:schemeClr val="tx2">
                              <a:lumMod val="75000"/>
                            </a:schemeClr>
                          </a:solidFill>
                          <a:latin typeface="Cambria Math" panose="02040503050406030204" pitchFamily="18" charset="0"/>
                          <a:ea typeface="Cambria Math" panose="02040503050406030204" pitchFamily="18" charset="0"/>
                        </a:rPr>
                        <m:t>=</m:t>
                      </m:r>
                      <m:r>
                        <a:rPr lang="en-US" b="1" i="1">
                          <a:solidFill>
                            <a:schemeClr val="tx2">
                              <a:lumMod val="75000"/>
                            </a:schemeClr>
                          </a:solidFill>
                          <a:latin typeface="Cambria Math" panose="02040503050406030204" pitchFamily="18" charset="0"/>
                          <a:ea typeface="Cambria Math" panose="02040503050406030204" pitchFamily="18" charset="0"/>
                        </a:rPr>
                        <m:t>𝟒</m:t>
                      </m:r>
                      <m:r>
                        <a:rPr lang="en-US" b="1" i="1" smtClean="0">
                          <a:solidFill>
                            <a:schemeClr val="tx2">
                              <a:lumMod val="75000"/>
                            </a:schemeClr>
                          </a:solidFill>
                          <a:latin typeface="Cambria Math" panose="02040503050406030204" pitchFamily="18" charset="0"/>
                          <a:ea typeface="Cambria Math" panose="02040503050406030204" pitchFamily="18" charset="0"/>
                        </a:rPr>
                        <m:t>.</m:t>
                      </m:r>
                      <m:r>
                        <a:rPr lang="en-US" b="1" i="1">
                          <a:solidFill>
                            <a:schemeClr val="tx2">
                              <a:lumMod val="75000"/>
                            </a:schemeClr>
                          </a:solidFill>
                          <a:latin typeface="Cambria Math" panose="02040503050406030204" pitchFamily="18" charset="0"/>
                          <a:ea typeface="Cambria Math" panose="02040503050406030204" pitchFamily="18" charset="0"/>
                        </a:rPr>
                        <m:t> </m:t>
                      </m:r>
                      <m:r>
                        <a:rPr lang="en-US" b="1" i="1" smtClean="0">
                          <a:solidFill>
                            <a:schemeClr val="tx2">
                              <a:lumMod val="75000"/>
                            </a:schemeClr>
                          </a:solidFill>
                          <a:latin typeface="Cambria Math" panose="02040503050406030204" pitchFamily="18" charset="0"/>
                          <a:ea typeface="Cambria Math" panose="02040503050406030204" pitchFamily="18" charset="0"/>
                        </a:rPr>
                        <m:t>𝟖</m:t>
                      </m:r>
                      <m:r>
                        <a:rPr lang="en-US" b="1" i="1" smtClean="0">
                          <a:solidFill>
                            <a:schemeClr val="tx2">
                              <a:lumMod val="75000"/>
                            </a:schemeClr>
                          </a:solidFill>
                          <a:latin typeface="Cambria Math" panose="02040503050406030204" pitchFamily="18" charset="0"/>
                          <a:ea typeface="Cambria Math" panose="02040503050406030204" pitchFamily="18" charset="0"/>
                        </a:rPr>
                        <m:t> </m:t>
                      </m:r>
                      <m:r>
                        <a:rPr lang="en-US" b="1" i="1" smtClean="0">
                          <a:solidFill>
                            <a:schemeClr val="tx2">
                              <a:lumMod val="75000"/>
                            </a:schemeClr>
                          </a:solidFill>
                          <a:latin typeface="Cambria Math" panose="02040503050406030204" pitchFamily="18" charset="0"/>
                          <a:ea typeface="Cambria Math" panose="02040503050406030204" pitchFamily="18" charset="0"/>
                        </a:rPr>
                        <m:t>𝑴𝒆𝑽</m:t>
                      </m:r>
                      <m:r>
                        <a:rPr lang="en-US" b="1" i="1">
                          <a:solidFill>
                            <a:schemeClr val="tx2">
                              <a:lumMod val="75000"/>
                            </a:schemeClr>
                          </a:solidFill>
                          <a:latin typeface="Cambria Math" panose="02040503050406030204" pitchFamily="18" charset="0"/>
                          <a:ea typeface="Cambria Math" panose="02040503050406030204" pitchFamily="18" charset="0"/>
                        </a:rPr>
                        <m:t> </m:t>
                      </m:r>
                    </m:oMath>
                  </m:oMathPara>
                </a14:m>
                <a:endParaRPr lang="en-US" b="1" i="1" dirty="0">
                  <a:solidFill>
                    <a:schemeClr val="tx2">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ru-RU" b="1" i="1">
                              <a:solidFill>
                                <a:schemeClr val="tx2">
                                  <a:lumMod val="75000"/>
                                </a:schemeClr>
                              </a:solidFill>
                              <a:latin typeface="Cambria Math" panose="02040503050406030204" pitchFamily="18" charset="0"/>
                              <a:ea typeface="Cambria Math" panose="02040503050406030204" pitchFamily="18" charset="0"/>
                            </a:rPr>
                          </m:ctrlPr>
                        </m:sSubPr>
                        <m:e>
                          <m:r>
                            <a:rPr lang="en-US" b="1" i="1">
                              <a:solidFill>
                                <a:schemeClr val="tx2">
                                  <a:lumMod val="75000"/>
                                </a:schemeClr>
                              </a:solidFill>
                              <a:latin typeface="Cambria Math" panose="02040503050406030204" pitchFamily="18" charset="0"/>
                              <a:ea typeface="Cambria Math" panose="02040503050406030204" pitchFamily="18" charset="0"/>
                            </a:rPr>
                            <m:t>𝑬</m:t>
                          </m:r>
                        </m:e>
                        <m:sub>
                          <m:r>
                            <a:rPr lang="ru-RU" b="1" i="1">
                              <a:solidFill>
                                <a:schemeClr val="tx2">
                                  <a:lumMod val="75000"/>
                                </a:schemeClr>
                              </a:solidFill>
                              <a:latin typeface="Cambria Math" panose="02040503050406030204" pitchFamily="18" charset="0"/>
                              <a:ea typeface="Cambria Math" panose="02040503050406030204" pitchFamily="18" charset="0"/>
                            </a:rPr>
                            <m:t>𝜶</m:t>
                          </m:r>
                        </m:sub>
                      </m:sSub>
                      <m:r>
                        <a:rPr lang="en-US" b="1" i="1">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𝟓</m:t>
                      </m:r>
                      <m:r>
                        <a:rPr lang="en-US" b="1" i="1" smtClean="0">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𝟑</m:t>
                      </m:r>
                      <m:r>
                        <a:rPr lang="en-US" b="1" i="1" smtClean="0">
                          <a:solidFill>
                            <a:schemeClr val="tx2">
                              <a:lumMod val="75000"/>
                            </a:schemeClr>
                          </a:solidFill>
                          <a:latin typeface="Cambria Math" panose="02040503050406030204" pitchFamily="18" charset="0"/>
                          <a:ea typeface="Cambria Math" panose="02040503050406030204" pitchFamily="18" charset="0"/>
                        </a:rPr>
                        <m:t> </m:t>
                      </m:r>
                      <m:r>
                        <a:rPr lang="en-US" b="1" i="1" smtClean="0">
                          <a:solidFill>
                            <a:schemeClr val="tx2">
                              <a:lumMod val="75000"/>
                            </a:schemeClr>
                          </a:solidFill>
                          <a:latin typeface="Cambria Math" panose="02040503050406030204" pitchFamily="18" charset="0"/>
                          <a:ea typeface="Cambria Math" panose="02040503050406030204" pitchFamily="18" charset="0"/>
                        </a:rPr>
                        <m:t>𝑴𝒆𝑽</m:t>
                      </m:r>
                    </m:oMath>
                  </m:oMathPara>
                </a14:m>
                <a:endParaRPr lang="en-US" b="1" dirty="0">
                  <a:solidFill>
                    <a:schemeClr val="tx2">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ru-RU" b="1" i="1" smtClean="0">
                              <a:solidFill>
                                <a:schemeClr val="tx2">
                                  <a:lumMod val="75000"/>
                                </a:schemeClr>
                              </a:solidFill>
                              <a:latin typeface="Cambria Math" panose="02040503050406030204" pitchFamily="18" charset="0"/>
                              <a:ea typeface="Cambria Math" panose="02040503050406030204" pitchFamily="18" charset="0"/>
                            </a:rPr>
                          </m:ctrlPr>
                        </m:sSubPr>
                        <m:e>
                          <m:r>
                            <a:rPr lang="en-US" b="1" i="1">
                              <a:solidFill>
                                <a:schemeClr val="tx2">
                                  <a:lumMod val="75000"/>
                                </a:schemeClr>
                              </a:solidFill>
                              <a:latin typeface="Cambria Math" panose="02040503050406030204" pitchFamily="18" charset="0"/>
                              <a:ea typeface="Cambria Math" panose="02040503050406030204" pitchFamily="18" charset="0"/>
                            </a:rPr>
                            <m:t>𝑬</m:t>
                          </m:r>
                        </m:e>
                        <m:sub>
                          <m:r>
                            <a:rPr lang="ru-RU" b="1" i="1">
                              <a:solidFill>
                                <a:schemeClr val="tx2">
                                  <a:lumMod val="75000"/>
                                </a:schemeClr>
                              </a:solidFill>
                              <a:latin typeface="Cambria Math" panose="02040503050406030204" pitchFamily="18" charset="0"/>
                              <a:ea typeface="Cambria Math" panose="02040503050406030204" pitchFamily="18" charset="0"/>
                            </a:rPr>
                            <m:t>𝜶</m:t>
                          </m:r>
                        </m:sub>
                      </m:sSub>
                      <m:r>
                        <a:rPr lang="en-US" b="1" i="1">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𝟓</m:t>
                      </m:r>
                      <m:r>
                        <a:rPr lang="en-US" b="1" i="1" smtClean="0">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𝟓</m:t>
                      </m:r>
                      <m:r>
                        <a:rPr lang="en-US" b="1" i="1">
                          <a:solidFill>
                            <a:schemeClr val="tx2">
                              <a:lumMod val="75000"/>
                            </a:schemeClr>
                          </a:solidFill>
                          <a:latin typeface="Cambria Math" panose="02040503050406030204" pitchFamily="18" charset="0"/>
                          <a:ea typeface="Cambria Math" panose="02040503050406030204" pitchFamily="18" charset="0"/>
                        </a:rPr>
                        <m:t> </m:t>
                      </m:r>
                      <m:r>
                        <a:rPr lang="en-US" b="1" i="1" smtClean="0">
                          <a:solidFill>
                            <a:schemeClr val="tx2">
                              <a:lumMod val="75000"/>
                            </a:schemeClr>
                          </a:solidFill>
                          <a:latin typeface="Cambria Math" panose="02040503050406030204" pitchFamily="18" charset="0"/>
                          <a:ea typeface="Cambria Math" panose="02040503050406030204" pitchFamily="18" charset="0"/>
                        </a:rPr>
                        <m:t>𝑴𝒆𝑽</m:t>
                      </m:r>
                    </m:oMath>
                  </m:oMathPara>
                </a14:m>
                <a:endParaRPr lang="en-US" b="1" i="1" dirty="0">
                  <a:solidFill>
                    <a:schemeClr val="tx2">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ru-RU" b="1" i="1">
                              <a:solidFill>
                                <a:schemeClr val="tx2">
                                  <a:lumMod val="75000"/>
                                </a:schemeClr>
                              </a:solidFill>
                              <a:latin typeface="Cambria Math" panose="02040503050406030204" pitchFamily="18" charset="0"/>
                              <a:ea typeface="Cambria Math" panose="02040503050406030204" pitchFamily="18" charset="0"/>
                            </a:rPr>
                          </m:ctrlPr>
                        </m:sSubPr>
                        <m:e>
                          <m:r>
                            <a:rPr lang="en-US" b="1" i="1">
                              <a:solidFill>
                                <a:schemeClr val="tx2">
                                  <a:lumMod val="75000"/>
                                </a:schemeClr>
                              </a:solidFill>
                              <a:latin typeface="Cambria Math" panose="02040503050406030204" pitchFamily="18" charset="0"/>
                              <a:ea typeface="Cambria Math" panose="02040503050406030204" pitchFamily="18" charset="0"/>
                            </a:rPr>
                            <m:t>𝑬</m:t>
                          </m:r>
                        </m:e>
                        <m:sub>
                          <m:r>
                            <a:rPr lang="ru-RU" b="1" i="1">
                              <a:solidFill>
                                <a:schemeClr val="tx2">
                                  <a:lumMod val="75000"/>
                                </a:schemeClr>
                              </a:solidFill>
                              <a:latin typeface="Cambria Math" panose="02040503050406030204" pitchFamily="18" charset="0"/>
                              <a:ea typeface="Cambria Math" panose="02040503050406030204" pitchFamily="18" charset="0"/>
                            </a:rPr>
                            <m:t>𝜶</m:t>
                          </m:r>
                        </m:sub>
                      </m:sSub>
                      <m:r>
                        <a:rPr lang="en-US" b="1" i="1">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𝟔</m:t>
                      </m:r>
                      <m:r>
                        <a:rPr lang="en-US" b="1" i="1" smtClean="0">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𝟎</m:t>
                      </m:r>
                      <m:r>
                        <a:rPr lang="en-US" b="1" i="1" smtClean="0">
                          <a:solidFill>
                            <a:schemeClr val="tx2">
                              <a:lumMod val="75000"/>
                            </a:schemeClr>
                          </a:solidFill>
                          <a:latin typeface="Cambria Math" panose="02040503050406030204" pitchFamily="18" charset="0"/>
                          <a:ea typeface="Cambria Math" panose="02040503050406030204" pitchFamily="18" charset="0"/>
                        </a:rPr>
                        <m:t> </m:t>
                      </m:r>
                      <m:r>
                        <a:rPr lang="en-US" b="1" i="1">
                          <a:solidFill>
                            <a:schemeClr val="tx2">
                              <a:lumMod val="75000"/>
                            </a:schemeClr>
                          </a:solidFill>
                          <a:latin typeface="Cambria Math" panose="02040503050406030204" pitchFamily="18" charset="0"/>
                          <a:ea typeface="Cambria Math" panose="02040503050406030204" pitchFamily="18" charset="0"/>
                        </a:rPr>
                        <m:t>𝑴𝒆𝑽</m:t>
                      </m:r>
                    </m:oMath>
                  </m:oMathPara>
                </a14:m>
                <a:endParaRPr lang="en-US" b="1" i="1" dirty="0">
                  <a:solidFill>
                    <a:schemeClr val="tx2">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ru-RU" b="1" i="1">
                              <a:solidFill>
                                <a:schemeClr val="tx2">
                                  <a:lumMod val="75000"/>
                                </a:schemeClr>
                              </a:solidFill>
                              <a:latin typeface="Cambria Math" panose="02040503050406030204" pitchFamily="18" charset="0"/>
                              <a:ea typeface="Cambria Math" panose="02040503050406030204" pitchFamily="18" charset="0"/>
                            </a:rPr>
                          </m:ctrlPr>
                        </m:sSubPr>
                        <m:e>
                          <m:r>
                            <a:rPr lang="en-US" b="1" i="1">
                              <a:solidFill>
                                <a:schemeClr val="tx2">
                                  <a:lumMod val="75000"/>
                                </a:schemeClr>
                              </a:solidFill>
                              <a:latin typeface="Cambria Math" panose="02040503050406030204" pitchFamily="18" charset="0"/>
                              <a:ea typeface="Cambria Math" panose="02040503050406030204" pitchFamily="18" charset="0"/>
                            </a:rPr>
                            <m:t>𝑬</m:t>
                          </m:r>
                        </m:e>
                        <m:sub>
                          <m:r>
                            <a:rPr lang="ru-RU" b="1" i="1">
                              <a:solidFill>
                                <a:schemeClr val="tx2">
                                  <a:lumMod val="75000"/>
                                </a:schemeClr>
                              </a:solidFill>
                              <a:latin typeface="Cambria Math" panose="02040503050406030204" pitchFamily="18" charset="0"/>
                              <a:ea typeface="Cambria Math" panose="02040503050406030204" pitchFamily="18" charset="0"/>
                            </a:rPr>
                            <m:t>𝜶</m:t>
                          </m:r>
                        </m:sub>
                      </m:sSub>
                      <m:r>
                        <a:rPr lang="en-US" b="1" i="1">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𝟕</m:t>
                      </m:r>
                      <m:r>
                        <a:rPr lang="en-US" b="1" i="1" smtClean="0">
                          <a:solidFill>
                            <a:schemeClr val="tx2">
                              <a:lumMod val="75000"/>
                            </a:schemeClr>
                          </a:solidFill>
                          <a:latin typeface="Cambria Math" panose="02040503050406030204" pitchFamily="18" charset="0"/>
                          <a:ea typeface="Cambria Math" panose="02040503050406030204" pitchFamily="18" charset="0"/>
                        </a:rPr>
                        <m:t>.</m:t>
                      </m:r>
                      <m:r>
                        <a:rPr lang="en-US" b="1" i="1" smtClean="0">
                          <a:solidFill>
                            <a:schemeClr val="tx2">
                              <a:lumMod val="75000"/>
                            </a:schemeClr>
                          </a:solidFill>
                          <a:latin typeface="Cambria Math" panose="02040503050406030204" pitchFamily="18" charset="0"/>
                          <a:ea typeface="Cambria Math" panose="02040503050406030204" pitchFamily="18" charset="0"/>
                        </a:rPr>
                        <m:t>𝟕</m:t>
                      </m:r>
                      <m:r>
                        <a:rPr lang="en-US" b="1" i="1">
                          <a:solidFill>
                            <a:schemeClr val="tx2">
                              <a:lumMod val="75000"/>
                            </a:schemeClr>
                          </a:solidFill>
                          <a:latin typeface="Cambria Math" panose="02040503050406030204" pitchFamily="18" charset="0"/>
                          <a:ea typeface="Cambria Math" panose="02040503050406030204" pitchFamily="18" charset="0"/>
                        </a:rPr>
                        <m:t> </m:t>
                      </m:r>
                      <m:r>
                        <a:rPr lang="en-US" b="1" i="1">
                          <a:solidFill>
                            <a:schemeClr val="tx2">
                              <a:lumMod val="75000"/>
                            </a:schemeClr>
                          </a:solidFill>
                          <a:latin typeface="Cambria Math" panose="02040503050406030204" pitchFamily="18" charset="0"/>
                          <a:ea typeface="Cambria Math" panose="02040503050406030204" pitchFamily="18" charset="0"/>
                        </a:rPr>
                        <m:t>𝑴𝒆𝑽</m:t>
                      </m:r>
                    </m:oMath>
                  </m:oMathPara>
                </a14:m>
                <a:endParaRPr lang="en-US" b="1" i="1" dirty="0">
                  <a:solidFill>
                    <a:schemeClr val="tx2">
                      <a:lumMod val="75000"/>
                    </a:schemeClr>
                  </a:solidFill>
                  <a:ea typeface="Cambria Math" panose="02040503050406030204" pitchFamily="18" charset="0"/>
                </a:endParaRPr>
              </a:p>
              <a:p>
                <a:endParaRPr lang="en-US" sz="1000" i="1" dirty="0">
                  <a:solidFill>
                    <a:schemeClr val="tx2">
                      <a:lumMod val="75000"/>
                    </a:schemeClr>
                  </a:solidFill>
                  <a:ea typeface="Cambria Math" panose="02040503050406030204" pitchFamily="18" charset="0"/>
                </a:endParaRPr>
              </a:p>
              <a:p>
                <a:r>
                  <a:rPr lang="en-US" b="1" dirty="0">
                    <a:solidFill>
                      <a:schemeClr val="tx2">
                        <a:lumMod val="75000"/>
                      </a:schemeClr>
                    </a:solidFill>
                    <a:ea typeface="Cambria Math" panose="02040503050406030204" pitchFamily="18" charset="0"/>
                  </a:rPr>
                  <a:t>Pressure = 50 Torr</a:t>
                </a:r>
              </a:p>
              <a:p>
                <a:r>
                  <a:rPr lang="en-US" b="1" dirty="0">
                    <a:solidFill>
                      <a:schemeClr val="tx2">
                        <a:lumMod val="75000"/>
                      </a:schemeClr>
                    </a:solidFill>
                    <a:ea typeface="Cambria Math" panose="02040503050406030204" pitchFamily="18" charset="0"/>
                  </a:rPr>
                  <a:t>Gain = 225</a:t>
                </a:r>
              </a:p>
            </p:txBody>
          </p:sp>
        </mc:Choice>
        <mc:Fallback xmlns="">
          <p:sp>
            <p:nvSpPr>
              <p:cNvPr id="4" name="TextBox 3"/>
              <p:cNvSpPr txBox="1">
                <a:spLocks noRot="1" noChangeAspect="1" noMove="1" noResize="1" noEditPoints="1" noAdjustHandles="1" noChangeArrowheads="1" noChangeShapeType="1" noTextEdit="1"/>
              </p:cNvSpPr>
              <p:nvPr/>
            </p:nvSpPr>
            <p:spPr>
              <a:xfrm>
                <a:off x="293369" y="941152"/>
                <a:ext cx="3745231" cy="2616101"/>
              </a:xfrm>
              <a:prstGeom prst="rect">
                <a:avLst/>
              </a:prstGeom>
              <a:blipFill>
                <a:blip r:embed="rId6"/>
                <a:stretch>
                  <a:fillRect l="-1301" t="-1163" b="-2558"/>
                </a:stretch>
              </a:blipFill>
            </p:spPr>
            <p:txBody>
              <a:bodyPr/>
              <a:lstStyle/>
              <a:p>
                <a:r>
                  <a:rPr lang="ru-RU">
                    <a:noFill/>
                  </a:rPr>
                  <a:t> </a:t>
                </a:r>
              </a:p>
            </p:txBody>
          </p:sp>
        </mc:Fallback>
      </mc:AlternateContent>
      <p:sp>
        <p:nvSpPr>
          <p:cNvPr id="13" name="TextBox 12"/>
          <p:cNvSpPr txBox="1"/>
          <p:nvPr/>
        </p:nvSpPr>
        <p:spPr>
          <a:xfrm>
            <a:off x="381001" y="5024746"/>
            <a:ext cx="7171944" cy="1107996"/>
          </a:xfrm>
          <a:prstGeom prst="rect">
            <a:avLst/>
          </a:prstGeom>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indent="457200" algn="just"/>
            <a:r>
              <a:rPr lang="en-US" sz="2200" dirty="0">
                <a:cs typeface="Times New Roman" panose="02020603050405020304" pitchFamily="18" charset="0"/>
              </a:rPr>
              <a:t>Using these results and SRIM simulations it is shown that isobaric boron and beryllium ions can be effectively separated at AMS at the 5</a:t>
            </a:r>
            <a:r>
              <a:rPr lang="el-GR" sz="2200" dirty="0">
                <a:cs typeface="Times New Roman" panose="02020603050405020304" pitchFamily="18" charset="0"/>
              </a:rPr>
              <a:t>σ</a:t>
            </a:r>
            <a:r>
              <a:rPr lang="en-US" sz="2200" dirty="0">
                <a:cs typeface="Times New Roman" panose="02020603050405020304" pitchFamily="18" charset="0"/>
              </a:rPr>
              <a:t> level.</a:t>
            </a:r>
            <a:endParaRPr lang="ru-RU" sz="2200" dirty="0">
              <a:cs typeface="Times New Roman" panose="02020603050405020304" pitchFamily="18" charset="0"/>
            </a:endParaRPr>
          </a:p>
        </p:txBody>
      </p:sp>
      <p:cxnSp>
        <p:nvCxnSpPr>
          <p:cNvPr id="10" name="Прямая соединительная линия 9"/>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4"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11</a:t>
            </a:fld>
            <a:endParaRPr lang="ru-RU" b="1" dirty="0"/>
          </a:p>
        </p:txBody>
      </p:sp>
      <p:sp>
        <p:nvSpPr>
          <p:cNvPr id="12"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graphicFrame>
        <p:nvGraphicFramePr>
          <p:cNvPr id="17" name="Таблица 16"/>
          <p:cNvGraphicFramePr>
            <a:graphicFrameLocks noGrp="1"/>
          </p:cNvGraphicFramePr>
          <p:nvPr>
            <p:extLst>
              <p:ext uri="{D42A27DB-BD31-4B8C-83A1-F6EECF244321}">
                <p14:modId xmlns:p14="http://schemas.microsoft.com/office/powerpoint/2010/main" val="548222036"/>
              </p:ext>
            </p:extLst>
          </p:nvPr>
        </p:nvGraphicFramePr>
        <p:xfrm>
          <a:off x="380999" y="3913629"/>
          <a:ext cx="7171946" cy="687198"/>
        </p:xfrm>
        <a:graphic>
          <a:graphicData uri="http://schemas.openxmlformats.org/drawingml/2006/table">
            <a:tbl>
              <a:tblPr>
                <a:tableStyleId>{BDBED569-4797-4DF1-A0F4-6AAB3CD982D8}</a:tableStyleId>
              </a:tblPr>
              <a:tblGrid>
                <a:gridCol w="2171585">
                  <a:extLst>
                    <a:ext uri="{9D8B030D-6E8A-4147-A177-3AD203B41FA5}">
                      <a16:colId xmlns:a16="http://schemas.microsoft.com/office/drawing/2014/main" val="20000"/>
                    </a:ext>
                  </a:extLst>
                </a:gridCol>
                <a:gridCol w="2228732">
                  <a:extLst>
                    <a:ext uri="{9D8B030D-6E8A-4147-A177-3AD203B41FA5}">
                      <a16:colId xmlns:a16="http://schemas.microsoft.com/office/drawing/2014/main" val="20004"/>
                    </a:ext>
                  </a:extLst>
                </a:gridCol>
                <a:gridCol w="2771629">
                  <a:extLst>
                    <a:ext uri="{9D8B030D-6E8A-4147-A177-3AD203B41FA5}">
                      <a16:colId xmlns:a16="http://schemas.microsoft.com/office/drawing/2014/main" val="20005"/>
                    </a:ext>
                  </a:extLst>
                </a:gridCol>
              </a:tblGrid>
              <a:tr h="166386">
                <a:tc>
                  <a:txBody>
                    <a:bodyPr/>
                    <a:lstStyle/>
                    <a:p>
                      <a:pPr algn="ctr" fontAlgn="b"/>
                      <a:r>
                        <a:rPr lang="en-US" sz="2200" b="1" u="none" strike="noStrike" dirty="0">
                          <a:effectLst/>
                        </a:rPr>
                        <a:t>Source</a:t>
                      </a:r>
                      <a:endParaRPr lang="en-US" sz="2200" b="1" i="0" u="none" strike="noStrike" dirty="0">
                        <a:solidFill>
                          <a:srgbClr val="000000"/>
                        </a:solidFill>
                        <a:effectLst/>
                        <a:latin typeface="Calibri" panose="020F0502020204030204" pitchFamily="34" charset="0"/>
                      </a:endParaRPr>
                    </a:p>
                  </a:txBody>
                  <a:tcPr marL="8319" marR="8319" marT="8319" marB="0" anchor="ctr"/>
                </a:tc>
                <a:tc>
                  <a:txBody>
                    <a:bodyPr/>
                    <a:lstStyle/>
                    <a:p>
                      <a:pPr algn="ctr" fontAlgn="b"/>
                      <a:r>
                        <a:rPr lang="en-US" sz="2200" b="1" u="none" strike="noStrike" dirty="0">
                          <a:effectLst/>
                        </a:rPr>
                        <a:t>Sigma/Range</a:t>
                      </a:r>
                      <a:endParaRPr lang="en-US" sz="2200" b="1" i="0" u="none" strike="noStrike" dirty="0">
                        <a:solidFill>
                          <a:srgbClr val="000000"/>
                        </a:solidFill>
                        <a:effectLst/>
                        <a:latin typeface="Calibri" panose="020F0502020204030204" pitchFamily="34" charset="0"/>
                      </a:endParaRPr>
                    </a:p>
                  </a:txBody>
                  <a:tcPr marL="8319" marR="8319" marT="8319" marB="0" anchor="ctr"/>
                </a:tc>
                <a:tc>
                  <a:txBody>
                    <a:bodyPr/>
                    <a:lstStyle/>
                    <a:p>
                      <a:pPr algn="ctr" fontAlgn="b"/>
                      <a:r>
                        <a:rPr lang="en-US" sz="2200" b="1" u="none" strike="noStrike" dirty="0">
                          <a:effectLst/>
                        </a:rPr>
                        <a:t>Separation level</a:t>
                      </a:r>
                      <a:endParaRPr lang="en-US" sz="2200" b="1" i="0" u="none" strike="noStrike" dirty="0">
                        <a:solidFill>
                          <a:srgbClr val="000000"/>
                        </a:solidFill>
                        <a:effectLst/>
                        <a:latin typeface="Calibri" panose="020F0502020204030204" pitchFamily="34" charset="0"/>
                      </a:endParaRPr>
                    </a:p>
                  </a:txBody>
                  <a:tcPr marL="8319" marR="8319" marT="8319" marB="0" anchor="ctr"/>
                </a:tc>
                <a:extLst>
                  <a:ext uri="{0D108BD9-81ED-4DB2-BD59-A6C34878D82A}">
                    <a16:rowId xmlns:a16="http://schemas.microsoft.com/office/drawing/2014/main" val="10000"/>
                  </a:ext>
                </a:extLst>
              </a:tr>
              <a:tr h="166386">
                <a:tc>
                  <a:txBody>
                    <a:bodyPr/>
                    <a:lstStyle/>
                    <a:p>
                      <a:pPr algn="ctr" fontAlgn="b"/>
                      <a:r>
                        <a:rPr lang="en-US" sz="2200" b="0" i="0" u="none" strike="noStrike" baseline="30000" dirty="0">
                          <a:solidFill>
                            <a:schemeClr val="tx1"/>
                          </a:solidFill>
                          <a:effectLst/>
                          <a:latin typeface="+mn-lt"/>
                        </a:rPr>
                        <a:t>226</a:t>
                      </a:r>
                      <a:r>
                        <a:rPr lang="en-US" sz="2200" b="0" i="0" u="none" strike="noStrike" dirty="0">
                          <a:solidFill>
                            <a:schemeClr val="tx1"/>
                          </a:solidFill>
                          <a:effectLst/>
                          <a:latin typeface="+mn-lt"/>
                        </a:rPr>
                        <a:t>Ra</a:t>
                      </a:r>
                      <a:endParaRPr lang="en-US" sz="2200" b="0" i="0" u="none" strike="noStrike" dirty="0">
                        <a:solidFill>
                          <a:srgbClr val="000000"/>
                        </a:solidFill>
                        <a:effectLst/>
                        <a:latin typeface="Calibri" panose="020F0502020204030204" pitchFamily="34" charset="0"/>
                      </a:endParaRPr>
                    </a:p>
                  </a:txBody>
                  <a:tcPr marL="8319" marR="8319" marT="8319" marB="0" anchor="b"/>
                </a:tc>
                <a:tc>
                  <a:txBody>
                    <a:bodyPr/>
                    <a:lstStyle/>
                    <a:p>
                      <a:pPr algn="ctr"/>
                      <a:r>
                        <a:rPr lang="en-US" sz="2200" dirty="0">
                          <a:effectLst/>
                        </a:rPr>
                        <a:t>1.13%</a:t>
                      </a:r>
                      <a:endParaRPr lang="ru-RU" sz="2200" dirty="0">
                        <a:effectLst/>
                      </a:endParaRPr>
                    </a:p>
                  </a:txBody>
                  <a:tcPr marL="8319" marR="8319" marT="8319" marB="0" anchor="b"/>
                </a:tc>
                <a:tc>
                  <a:txBody>
                    <a:bodyPr/>
                    <a:lstStyle/>
                    <a:p>
                      <a:pPr algn="ctr"/>
                      <a:r>
                        <a:rPr lang="en-US" sz="2200" dirty="0">
                          <a:effectLst/>
                        </a:rPr>
                        <a:t>5</a:t>
                      </a:r>
                      <a:r>
                        <a:rPr lang="el-GR" sz="2200" dirty="0">
                          <a:effectLst/>
                        </a:rPr>
                        <a:t>σ</a:t>
                      </a:r>
                      <a:endParaRPr lang="ru-RU" sz="2200" dirty="0">
                        <a:effectLst/>
                      </a:endParaRPr>
                    </a:p>
                  </a:txBody>
                  <a:tcPr marL="8319" marR="8319" marT="8319"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391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
            <a:ext cx="11887199"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Measurements of energy spectra and ion ranges at AMS</a:t>
            </a:r>
          </a:p>
        </p:txBody>
      </p:sp>
      <p:cxnSp>
        <p:nvCxnSpPr>
          <p:cNvPr id="10" name="Прямая соединительная линия 9"/>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4"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12</a:t>
            </a:fld>
            <a:endParaRPr lang="ru-RU" b="1" dirty="0"/>
          </a:p>
        </p:txBody>
      </p:sp>
      <p:sp>
        <p:nvSpPr>
          <p:cNvPr id="12"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004" y="1554480"/>
            <a:ext cx="5029200" cy="342965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19" y="1554480"/>
            <a:ext cx="5029200" cy="3429653"/>
          </a:xfrm>
          <a:prstGeom prst="rect">
            <a:avLst/>
          </a:prstGeom>
        </p:spPr>
      </p:pic>
      <p:sp>
        <p:nvSpPr>
          <p:cNvPr id="18" name="TextBox 17"/>
          <p:cNvSpPr txBox="1"/>
          <p:nvPr/>
        </p:nvSpPr>
        <p:spPr>
          <a:xfrm>
            <a:off x="380999" y="4937760"/>
            <a:ext cx="5577840" cy="1323439"/>
          </a:xfrm>
          <a:prstGeom prst="rect">
            <a:avLst/>
          </a:prstGeom>
          <a:noFill/>
        </p:spPr>
        <p:txBody>
          <a:bodyPr wrap="square" rtlCol="0">
            <a:spAutoFit/>
          </a:bodyPr>
          <a:lstStyle/>
          <a:p>
            <a:pPr algn="ctr"/>
            <a:r>
              <a:rPr lang="en-US" sz="2000" b="1" dirty="0">
                <a:solidFill>
                  <a:schemeClr val="accent1">
                    <a:lumMod val="50000"/>
                  </a:schemeClr>
                </a:solidFill>
              </a:rPr>
              <a:t>Reference Sample</a:t>
            </a:r>
            <a:r>
              <a:rPr lang="en-US" sz="2000" dirty="0">
                <a:solidFill>
                  <a:schemeClr val="accent1">
                    <a:lumMod val="50000"/>
                  </a:schemeClr>
                </a:solidFill>
              </a:rPr>
              <a:t> </a:t>
            </a:r>
          </a:p>
          <a:p>
            <a:pPr algn="just"/>
            <a:r>
              <a:rPr lang="en-US" sz="2000" b="1" dirty="0"/>
              <a:t>A</a:t>
            </a:r>
            <a:r>
              <a:rPr lang="en-US" sz="2000" dirty="0"/>
              <a:t>ustralian </a:t>
            </a:r>
            <a:r>
              <a:rPr lang="en-US" sz="2000" b="1" dirty="0"/>
              <a:t>N</a:t>
            </a:r>
            <a:r>
              <a:rPr lang="en-US" sz="2000" dirty="0"/>
              <a:t>ational </a:t>
            </a:r>
            <a:r>
              <a:rPr lang="en-US" sz="2000" b="1" dirty="0"/>
              <a:t>U</a:t>
            </a:r>
            <a:r>
              <a:rPr lang="en-US" sz="2000" dirty="0"/>
              <a:t>niversity standard.</a:t>
            </a:r>
          </a:p>
          <a:p>
            <a:pPr algn="just"/>
            <a:r>
              <a:rPr lang="en-US" sz="2000" dirty="0"/>
              <a:t>Made from sucrose (sugar) and is one of the IAEA-certified radiocarbon standards. </a:t>
            </a:r>
            <a:endParaRPr lang="ru-RU" sz="2000" dirty="0"/>
          </a:p>
        </p:txBody>
      </p:sp>
      <p:sp>
        <p:nvSpPr>
          <p:cNvPr id="13" name="TextBox 12"/>
          <p:cNvSpPr txBox="1"/>
          <p:nvPr/>
        </p:nvSpPr>
        <p:spPr>
          <a:xfrm>
            <a:off x="6233160" y="4937760"/>
            <a:ext cx="5577840" cy="1631216"/>
          </a:xfrm>
          <a:prstGeom prst="rect">
            <a:avLst/>
          </a:prstGeom>
          <a:noFill/>
        </p:spPr>
        <p:txBody>
          <a:bodyPr wrap="square" rtlCol="0">
            <a:spAutoFit/>
          </a:bodyPr>
          <a:lstStyle/>
          <a:p>
            <a:pPr algn="ctr"/>
            <a:r>
              <a:rPr lang="en-US" sz="2000" b="1" dirty="0">
                <a:solidFill>
                  <a:schemeClr val="accent1">
                    <a:lumMod val="50000"/>
                  </a:schemeClr>
                </a:solidFill>
              </a:rPr>
              <a:t>Background Sample</a:t>
            </a:r>
            <a:endParaRPr lang="ru-RU" sz="2000" b="1" dirty="0">
              <a:solidFill>
                <a:schemeClr val="accent1">
                  <a:lumMod val="50000"/>
                </a:schemeClr>
              </a:solidFill>
            </a:endParaRPr>
          </a:p>
          <a:p>
            <a:pPr algn="just"/>
            <a:r>
              <a:rPr lang="en-US" sz="2000" b="1" dirty="0"/>
              <a:t>Blank</a:t>
            </a:r>
            <a:r>
              <a:rPr lang="en-US" sz="2000" dirty="0"/>
              <a:t> carbon samples</a:t>
            </a:r>
            <a:r>
              <a:rPr lang="ru-RU" sz="2000" dirty="0"/>
              <a:t> </a:t>
            </a:r>
            <a:r>
              <a:rPr lang="en-US" sz="2000" dirty="0"/>
              <a:t>was made from fine</a:t>
            </a:r>
            <a:r>
              <a:rPr lang="ru-RU" sz="2000" dirty="0"/>
              <a:t>-</a:t>
            </a:r>
            <a:r>
              <a:rPr lang="en-US" sz="2000" dirty="0"/>
              <a:t>grained dense graphite (dead carbon without 14C).</a:t>
            </a:r>
          </a:p>
          <a:p>
            <a:pPr algn="just"/>
            <a:endParaRPr lang="en-US" sz="2000" dirty="0"/>
          </a:p>
          <a:p>
            <a:pPr algn="just"/>
            <a:r>
              <a:rPr lang="en-US" sz="2000" dirty="0"/>
              <a:t> </a:t>
            </a:r>
            <a:endParaRPr lang="ru-RU" sz="2000" b="1" dirty="0"/>
          </a:p>
        </p:txBody>
      </p:sp>
      <p:sp>
        <p:nvSpPr>
          <p:cNvPr id="2" name="Прямоугольник 1"/>
          <p:cNvSpPr/>
          <p:nvPr/>
        </p:nvSpPr>
        <p:spPr>
          <a:xfrm>
            <a:off x="380999" y="826298"/>
            <a:ext cx="11449051" cy="769441"/>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200" dirty="0">
                <a:cs typeface="Times New Roman" panose="02020603050405020304" pitchFamily="18" charset="0"/>
              </a:rPr>
              <a:t>2D plots of pulse width versus pulse</a:t>
            </a:r>
            <a:r>
              <a:rPr lang="ru-RU" sz="2200" dirty="0">
                <a:cs typeface="Times New Roman" panose="02020603050405020304" pitchFamily="18" charset="0"/>
              </a:rPr>
              <a:t> </a:t>
            </a:r>
            <a:r>
              <a:rPr lang="en-US" sz="2200" dirty="0">
                <a:cs typeface="Times New Roman" panose="02020603050405020304" pitchFamily="18" charset="0"/>
              </a:rPr>
              <a:t>area for ions from BINP AMS measured in low-pressure TPC    in isobutane at 50</a:t>
            </a:r>
            <a:r>
              <a:rPr lang="ru-RU" sz="2200" dirty="0">
                <a:cs typeface="Times New Roman" panose="02020603050405020304" pitchFamily="18" charset="0"/>
              </a:rPr>
              <a:t> </a:t>
            </a:r>
            <a:r>
              <a:rPr lang="en-US" sz="2200" dirty="0">
                <a:cs typeface="Times New Roman" panose="02020603050405020304" pitchFamily="18" charset="0"/>
              </a:rPr>
              <a:t>torr.</a:t>
            </a:r>
            <a:endParaRPr lang="ru-RU" sz="2200" dirty="0"/>
          </a:p>
        </p:txBody>
      </p:sp>
      <p:grpSp>
        <p:nvGrpSpPr>
          <p:cNvPr id="8" name="Группа 7"/>
          <p:cNvGrpSpPr/>
          <p:nvPr/>
        </p:nvGrpSpPr>
        <p:grpSpPr>
          <a:xfrm>
            <a:off x="3926304" y="2101304"/>
            <a:ext cx="1289685" cy="1038881"/>
            <a:chOff x="3926304" y="2101304"/>
            <a:chExt cx="1289685" cy="1038881"/>
          </a:xfrm>
        </p:grpSpPr>
        <p:sp>
          <p:nvSpPr>
            <p:cNvPr id="4" name="Овал 3"/>
            <p:cNvSpPr/>
            <p:nvPr/>
          </p:nvSpPr>
          <p:spPr>
            <a:xfrm>
              <a:off x="3926304" y="2408665"/>
              <a:ext cx="731520" cy="731520"/>
            </a:xfrm>
            <a:prstGeom prst="ellipse">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7" name="TextBox 6"/>
            <p:cNvSpPr txBox="1"/>
            <p:nvPr/>
          </p:nvSpPr>
          <p:spPr>
            <a:xfrm>
              <a:off x="4427621" y="2101304"/>
              <a:ext cx="788368" cy="523220"/>
            </a:xfrm>
            <a:prstGeom prst="rect">
              <a:avLst/>
            </a:prstGeom>
            <a:noFill/>
          </p:spPr>
          <p:txBody>
            <a:bodyPr wrap="square" rtlCol="0">
              <a:spAutoFit/>
            </a:bodyPr>
            <a:lstStyle/>
            <a:p>
              <a:r>
                <a:rPr lang="en-US" sz="2800" b="1" baseline="30000" dirty="0">
                  <a:solidFill>
                    <a:srgbClr val="FF0000"/>
                  </a:solidFill>
                </a:rPr>
                <a:t>14</a:t>
              </a:r>
              <a:r>
                <a:rPr lang="en-US" sz="2800" b="1" dirty="0">
                  <a:solidFill>
                    <a:srgbClr val="FF0000"/>
                  </a:solidFill>
                </a:rPr>
                <a:t>C</a:t>
              </a:r>
              <a:endParaRPr lang="ru-RU" sz="2800" b="1" dirty="0">
                <a:solidFill>
                  <a:srgbClr val="FF0000"/>
                </a:solidFill>
              </a:endParaRPr>
            </a:p>
          </p:txBody>
        </p:sp>
      </p:grpSp>
    </p:spTree>
    <p:extLst>
      <p:ext uri="{BB962C8B-B14F-4D97-AF65-F5344CB8AC3E}">
        <p14:creationId xmlns:p14="http://schemas.microsoft.com/office/powerpoint/2010/main" val="5455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2063"/>
            <a:ext cx="7059003" cy="4813875"/>
          </a:xfrm>
          <a:prstGeom prst="rect">
            <a:avLst/>
          </a:prstGeom>
        </p:spPr>
      </p:pic>
      <p:sp>
        <p:nvSpPr>
          <p:cNvPr id="6" name="TextBox 5"/>
          <p:cNvSpPr txBox="1"/>
          <p:nvPr/>
        </p:nvSpPr>
        <p:spPr>
          <a:xfrm>
            <a:off x="380999" y="1"/>
            <a:ext cx="11430001"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Carbon-14: experiment vs simulation</a:t>
            </a:r>
            <a:endParaRPr lang="ru-RU" sz="3200" dirty="0">
              <a:solidFill>
                <a:schemeClr val="tx2">
                  <a:lumMod val="75000"/>
                </a:schemeClr>
              </a:solidFill>
              <a:effectLst>
                <a:outerShdw blurRad="38100" dist="38100" dir="2700000" algn="tl">
                  <a:srgbClr val="000000">
                    <a:alpha val="43137"/>
                  </a:srgbClr>
                </a:outerShdw>
              </a:effectLst>
            </a:endParaRPr>
          </a:p>
        </p:txBody>
      </p:sp>
      <p:cxnSp>
        <p:nvCxnSpPr>
          <p:cNvPr id="10" name="Прямая соединительная линия 9"/>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4"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13</a:t>
            </a:fld>
            <a:endParaRPr lang="ru-RU" b="1" dirty="0"/>
          </a:p>
        </p:txBody>
      </p:sp>
      <p:sp>
        <p:nvSpPr>
          <p:cNvPr id="12"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
        <p:nvSpPr>
          <p:cNvPr id="18" name="TextBox 17"/>
          <p:cNvSpPr txBox="1"/>
          <p:nvPr/>
        </p:nvSpPr>
        <p:spPr>
          <a:xfrm>
            <a:off x="6777990" y="948269"/>
            <a:ext cx="5033010" cy="1815882"/>
          </a:xfrm>
          <a:prstGeom prst="rect">
            <a:avLst/>
          </a:prstGeom>
          <a:noFill/>
        </p:spPr>
        <p:txBody>
          <a:bodyPr wrap="square" rtlCol="0">
            <a:spAutoFit/>
          </a:bodyPr>
          <a:lstStyle/>
          <a:p>
            <a:pPr indent="457200" algn="just"/>
            <a:r>
              <a:rPr lang="en-US" sz="2200" dirty="0"/>
              <a:t>Distribution of pulse width from carbon-14 ions. Low-pressure TPC measurements are fitted with  simulation  using SRIM.</a:t>
            </a:r>
          </a:p>
          <a:p>
            <a:pPr indent="457200" algn="ctr"/>
            <a:r>
              <a:rPr lang="en-US" sz="2400" b="1" dirty="0">
                <a:solidFill>
                  <a:schemeClr val="accent1">
                    <a:lumMod val="50000"/>
                  </a:schemeClr>
                </a:solidFill>
              </a:rPr>
              <a:t>Experiment: υ</a:t>
            </a:r>
            <a:r>
              <a:rPr lang="en-US" sz="2400" b="1" baseline="-25000" dirty="0">
                <a:solidFill>
                  <a:schemeClr val="accent1">
                    <a:lumMod val="50000"/>
                  </a:schemeClr>
                </a:solidFill>
              </a:rPr>
              <a:t>dr </a:t>
            </a:r>
            <a:r>
              <a:rPr lang="en-US" sz="2400" b="1" dirty="0">
                <a:solidFill>
                  <a:schemeClr val="accent1">
                    <a:lumMod val="50000"/>
                  </a:schemeClr>
                </a:solidFill>
              </a:rPr>
              <a:t>= 0.53 cm/µs</a:t>
            </a:r>
            <a:r>
              <a:rPr lang="en-US" sz="2400" dirty="0"/>
              <a:t>   </a:t>
            </a:r>
            <a:endParaRPr lang="ru-RU" sz="2400" dirty="0"/>
          </a:p>
        </p:txBody>
      </p:sp>
      <p:sp>
        <p:nvSpPr>
          <p:cNvPr id="13" name="TextBox 12"/>
          <p:cNvSpPr txBox="1"/>
          <p:nvPr/>
        </p:nvSpPr>
        <p:spPr>
          <a:xfrm>
            <a:off x="6777990" y="3096814"/>
            <a:ext cx="5029200" cy="1477328"/>
          </a:xfrm>
          <a:prstGeom prst="rect">
            <a:avLst/>
          </a:prstGeom>
          <a:noFill/>
        </p:spPr>
        <p:txBody>
          <a:bodyPr wrap="square" rtlCol="0">
            <a:spAutoFit/>
          </a:bodyPr>
          <a:lstStyle/>
          <a:p>
            <a:pPr algn="just"/>
            <a:r>
              <a:rPr lang="en-US" sz="2200" dirty="0"/>
              <a:t>Drift velocity in Isobutane at 50 torr and   E = 13.5 V/cm is calculated using Magboltz. </a:t>
            </a:r>
          </a:p>
          <a:p>
            <a:pPr algn="ctr"/>
            <a:r>
              <a:rPr lang="en-US" sz="2400" b="1" dirty="0">
                <a:solidFill>
                  <a:schemeClr val="accent1">
                    <a:lumMod val="50000"/>
                  </a:schemeClr>
                </a:solidFill>
              </a:rPr>
              <a:t>Magboltz: υ</a:t>
            </a:r>
            <a:r>
              <a:rPr lang="en-US" sz="2400" b="1" baseline="-25000" dirty="0">
                <a:solidFill>
                  <a:schemeClr val="accent1">
                    <a:lumMod val="50000"/>
                  </a:schemeClr>
                </a:solidFill>
              </a:rPr>
              <a:t>dr </a:t>
            </a:r>
            <a:r>
              <a:rPr lang="en-US" sz="2400" b="1" dirty="0">
                <a:solidFill>
                  <a:schemeClr val="accent1">
                    <a:lumMod val="50000"/>
                  </a:schemeClr>
                </a:solidFill>
              </a:rPr>
              <a:t>= 0.58 cm/µs</a:t>
            </a:r>
            <a:r>
              <a:rPr lang="en-US" sz="2400" dirty="0"/>
              <a:t>   </a:t>
            </a:r>
            <a:endParaRPr lang="ru-RU" sz="2400" dirty="0"/>
          </a:p>
        </p:txBody>
      </p:sp>
      <p:sp>
        <p:nvSpPr>
          <p:cNvPr id="15" name="TextBox 14"/>
          <p:cNvSpPr txBox="1"/>
          <p:nvPr/>
        </p:nvSpPr>
        <p:spPr>
          <a:xfrm>
            <a:off x="6777990" y="4906805"/>
            <a:ext cx="502920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gn="just"/>
            <a:r>
              <a:rPr lang="en-US" sz="2200" dirty="0">
                <a:solidFill>
                  <a:schemeClr val="accent1">
                    <a:lumMod val="50000"/>
                  </a:schemeClr>
                </a:solidFill>
              </a:rPr>
              <a:t>Experiment and simulation are in good agreement</a:t>
            </a:r>
            <a:r>
              <a:rPr lang="ru-RU" sz="2200" dirty="0">
                <a:solidFill>
                  <a:schemeClr val="accent1">
                    <a:lumMod val="50000"/>
                  </a:schemeClr>
                </a:solidFill>
              </a:rPr>
              <a:t>.</a:t>
            </a:r>
          </a:p>
          <a:p>
            <a:pPr indent="457200" algn="just"/>
            <a:r>
              <a:rPr lang="en-US" sz="2200" dirty="0">
                <a:solidFill>
                  <a:schemeClr val="accent1">
                    <a:lumMod val="50000"/>
                  </a:schemeClr>
                </a:solidFill>
              </a:rPr>
              <a:t>There is currently work in progress on determination of experimental errors.</a:t>
            </a:r>
            <a:endParaRPr lang="ru-RU" sz="2200" dirty="0">
              <a:solidFill>
                <a:schemeClr val="accent1">
                  <a:lumMod val="50000"/>
                </a:schemeClr>
              </a:solidFill>
            </a:endParaRPr>
          </a:p>
        </p:txBody>
      </p:sp>
    </p:spTree>
    <p:extLst>
      <p:ext uri="{BB962C8B-B14F-4D97-AF65-F5344CB8AC3E}">
        <p14:creationId xmlns:p14="http://schemas.microsoft.com/office/powerpoint/2010/main" val="50043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9" y="1"/>
            <a:ext cx="11430001"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Summary</a:t>
            </a:r>
            <a:endParaRPr lang="ru-RU" sz="3200" dirty="0">
              <a:solidFill>
                <a:schemeClr val="tx2">
                  <a:lumMod val="75000"/>
                </a:schemeClr>
              </a:solidFill>
              <a:effectLst>
                <a:outerShdw blurRad="38100" dist="38100" dir="2700000" algn="tl">
                  <a:srgbClr val="000000">
                    <a:alpha val="43137"/>
                  </a:srgbClr>
                </a:outerShdw>
              </a:effectLst>
            </a:endParaRPr>
          </a:p>
        </p:txBody>
      </p:sp>
      <p:cxnSp>
        <p:nvCxnSpPr>
          <p:cNvPr id="10" name="Прямая соединительная линия 9"/>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4"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14</a:t>
            </a:fld>
            <a:endParaRPr lang="ru-RU" b="1" dirty="0"/>
          </a:p>
        </p:txBody>
      </p:sp>
      <p:sp>
        <p:nvSpPr>
          <p:cNvPr id="12"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
        <p:nvSpPr>
          <p:cNvPr id="8" name="TextBox 7"/>
          <p:cNvSpPr txBox="1"/>
          <p:nvPr/>
        </p:nvSpPr>
        <p:spPr>
          <a:xfrm>
            <a:off x="380999" y="1149667"/>
            <a:ext cx="11430001" cy="4201150"/>
          </a:xfrm>
          <a:prstGeom prst="rect">
            <a:avLst/>
          </a:prstGeom>
          <a:noFill/>
        </p:spPr>
        <p:txBody>
          <a:bodyPr wrap="square" rtlCol="0">
            <a:spAutoFit/>
          </a:bodyPr>
          <a:lstStyle/>
          <a:p>
            <a:pPr marL="571500" indent="-571500" algn="just">
              <a:buFont typeface="Wingdings" panose="05000000000000000000" pitchFamily="2" charset="2"/>
              <a:buChar char="ü"/>
            </a:pPr>
            <a:r>
              <a:rPr lang="en-US" sz="2400" dirty="0">
                <a:cs typeface="Times New Roman" panose="02020603050405020304" pitchFamily="18" charset="0"/>
              </a:rPr>
              <a:t>We have developed and successfully tested a low-pressure TPC with GEM readout for AMS.</a:t>
            </a:r>
            <a:endParaRPr lang="ru-RU" sz="2400" dirty="0">
              <a:cs typeface="Times New Roman" panose="02020603050405020304" pitchFamily="18" charset="0"/>
            </a:endParaRPr>
          </a:p>
          <a:p>
            <a:pPr algn="just"/>
            <a:endParaRPr lang="en-US" sz="900" dirty="0">
              <a:cs typeface="Times New Roman" panose="02020603050405020304" pitchFamily="18" charset="0"/>
            </a:endParaRPr>
          </a:p>
          <a:p>
            <a:pPr marL="571500" indent="-571500" algn="just">
              <a:buFont typeface="Wingdings" panose="05000000000000000000" pitchFamily="2" charset="2"/>
              <a:buChar char="ü"/>
            </a:pPr>
            <a:r>
              <a:rPr lang="en-US" sz="2400" dirty="0">
                <a:cs typeface="Times New Roman" panose="02020603050405020304" pitchFamily="18" charset="0"/>
              </a:rPr>
              <a:t>A new ion identification technique based on measuring both the ion track ranges and the ion energies in the low-pressure TPC has been developed.</a:t>
            </a:r>
            <a:endParaRPr lang="ru-RU" sz="2400" dirty="0">
              <a:cs typeface="Times New Roman" panose="02020603050405020304" pitchFamily="18" charset="0"/>
            </a:endParaRPr>
          </a:p>
          <a:p>
            <a:pPr algn="just"/>
            <a:endParaRPr lang="en-US" sz="900" dirty="0">
              <a:cs typeface="Times New Roman" panose="02020603050405020304" pitchFamily="18" charset="0"/>
            </a:endParaRPr>
          </a:p>
          <a:p>
            <a:pPr marL="571500" indent="-571500" algn="just">
              <a:buFont typeface="Wingdings" panose="05000000000000000000" pitchFamily="2" charset="2"/>
              <a:buChar char="ü"/>
            </a:pPr>
            <a:r>
              <a:rPr lang="en-US" sz="2400" dirty="0">
                <a:cs typeface="Times New Roman" panose="02020603050405020304" pitchFamily="18" charset="0"/>
              </a:rPr>
              <a:t>Using these results and SRIM simulations, it was shown that isobaric boron and beryllium ions can be effectively separated at the BINP AMS at a level of 5</a:t>
            </a:r>
            <a:r>
              <a:rPr lang="el-GR" sz="2400" dirty="0">
                <a:cs typeface="Times New Roman" panose="02020603050405020304" pitchFamily="18" charset="0"/>
              </a:rPr>
              <a:t>σ</a:t>
            </a:r>
            <a:r>
              <a:rPr lang="en-US" sz="2400" dirty="0">
                <a:cs typeface="Times New Roman" panose="02020603050405020304" pitchFamily="18" charset="0"/>
              </a:rPr>
              <a:t>. It provides efficient dating for up to 10 million years (for the geochronology of the Cenozoic Era). </a:t>
            </a:r>
            <a:endParaRPr lang="ru-RU" sz="2400" dirty="0">
              <a:cs typeface="Times New Roman" panose="02020603050405020304" pitchFamily="18" charset="0"/>
            </a:endParaRPr>
          </a:p>
          <a:p>
            <a:pPr algn="just"/>
            <a:endParaRPr lang="en-US" sz="900" dirty="0">
              <a:cs typeface="Times New Roman" panose="02020603050405020304" pitchFamily="18" charset="0"/>
            </a:endParaRPr>
          </a:p>
          <a:p>
            <a:pPr marL="571500" indent="-571500" algn="just">
              <a:buFont typeface="Wingdings" panose="05000000000000000000" pitchFamily="2" charset="2"/>
              <a:buChar char="ü"/>
            </a:pPr>
            <a:r>
              <a:rPr lang="en-US" sz="2400" dirty="0">
                <a:cs typeface="Times New Roman" panose="02020603050405020304" pitchFamily="18" charset="0"/>
              </a:rPr>
              <a:t>The low-pressure TPC was installed at the BINP AMS</a:t>
            </a:r>
            <a:r>
              <a:rPr lang="ru-RU" sz="2400" dirty="0">
                <a:cs typeface="Times New Roman" panose="02020603050405020304" pitchFamily="18" charset="0"/>
              </a:rPr>
              <a:t>.</a:t>
            </a:r>
            <a:r>
              <a:rPr lang="en-US" sz="2400" dirty="0">
                <a:cs typeface="Times New Roman" panose="02020603050405020304" pitchFamily="18" charset="0"/>
              </a:rPr>
              <a:t> Measurements were successfully carried out with samples containing radiocarbon.</a:t>
            </a:r>
            <a:endParaRPr lang="ru-RU" sz="2400" dirty="0">
              <a:cs typeface="Times New Roman" panose="02020603050405020304" pitchFamily="18" charset="0"/>
            </a:endParaRPr>
          </a:p>
        </p:txBody>
      </p:sp>
    </p:spTree>
    <p:extLst>
      <p:ext uri="{BB962C8B-B14F-4D97-AF65-F5344CB8AC3E}">
        <p14:creationId xmlns:p14="http://schemas.microsoft.com/office/powerpoint/2010/main" val="239056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42121" y="2459504"/>
            <a:ext cx="6557612" cy="1938992"/>
          </a:xfrm>
          <a:prstGeom prst="rect">
            <a:avLst/>
          </a:prstGeom>
          <a:noFill/>
        </p:spPr>
        <p:txBody>
          <a:bodyPr wrap="square">
            <a:spAutoFit/>
          </a:bodyPr>
          <a:lstStyle/>
          <a:p>
            <a:pPr algn="ctr">
              <a:defRPr/>
            </a:pPr>
            <a:r>
              <a:rPr lang="en-US" sz="6000" dirty="0">
                <a:ln w="0"/>
                <a:solidFill>
                  <a:schemeClr val="accent1"/>
                </a:solidFill>
                <a:effectLst>
                  <a:outerShdw blurRad="38100" dist="25400" dir="5400000" algn="ctr" rotWithShape="0">
                    <a:srgbClr val="6E747A">
                      <a:alpha val="43000"/>
                    </a:srgbClr>
                  </a:outerShdw>
                </a:effectLst>
              </a:rPr>
              <a:t>Thank you for </a:t>
            </a:r>
          </a:p>
          <a:p>
            <a:pPr algn="ctr">
              <a:defRPr/>
            </a:pPr>
            <a:r>
              <a:rPr lang="en-US" sz="6000" dirty="0">
                <a:ln w="0"/>
                <a:solidFill>
                  <a:schemeClr val="accent1"/>
                </a:solidFill>
                <a:effectLst>
                  <a:outerShdw blurRad="38100" dist="25400" dir="5400000" algn="ctr" rotWithShape="0">
                    <a:srgbClr val="6E747A">
                      <a:alpha val="43000"/>
                    </a:srgbClr>
                  </a:outerShdw>
                </a:effectLst>
              </a:rPr>
              <a:t>your attention</a:t>
            </a:r>
            <a:endParaRPr lang="ru-RU" sz="6000" dirty="0">
              <a:ln w="0"/>
              <a:solidFill>
                <a:schemeClr val="accent1"/>
              </a:solidFill>
              <a:effectLst>
                <a:outerShdw blurRad="38100" dist="25400" dir="5400000" algn="ctr" rotWithShape="0">
                  <a:srgbClr val="6E747A">
                    <a:alpha val="43000"/>
                  </a:srgbClr>
                </a:outerShdw>
              </a:effectLst>
            </a:endParaRPr>
          </a:p>
        </p:txBody>
      </p:sp>
      <p:sp>
        <p:nvSpPr>
          <p:cNvPr id="17" name="Прямоугольник 16"/>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8"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15</a:t>
            </a:fld>
            <a:endParaRPr lang="ru-RU" b="1"/>
          </a:p>
        </p:txBody>
      </p:sp>
      <p:sp>
        <p:nvSpPr>
          <p:cNvPr id="13"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1" y="121920"/>
            <a:ext cx="4846320" cy="6461760"/>
          </a:xfrm>
          <a:prstGeom prst="rect">
            <a:avLst/>
          </a:prstGeom>
        </p:spPr>
      </p:pic>
    </p:spTree>
    <p:extLst>
      <p:ext uri="{BB962C8B-B14F-4D97-AF65-F5344CB8AC3E}">
        <p14:creationId xmlns:p14="http://schemas.microsoft.com/office/powerpoint/2010/main" val="479754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2641873"/>
            <a:ext cx="9144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Backup slides</a:t>
            </a:r>
            <a:endParaRPr lang="ru-RU" sz="3200" dirty="0">
              <a:solidFill>
                <a:schemeClr val="tx2">
                  <a:lumMod val="75000"/>
                </a:schemeClr>
              </a:solidFill>
              <a:effectLst>
                <a:outerShdw blurRad="38100" dist="38100" dir="2700000" algn="tl">
                  <a:srgbClr val="000000">
                    <a:alpha val="43137"/>
                  </a:srgbClr>
                </a:outerShdw>
              </a:effectLst>
            </a:endParaRPr>
          </a:p>
        </p:txBody>
      </p:sp>
      <p:cxnSp>
        <p:nvCxnSpPr>
          <p:cNvPr id="16" name="Прямая соединительная линия 15"/>
          <p:cNvCxnSpPr/>
          <p:nvPr/>
        </p:nvCxnSpPr>
        <p:spPr>
          <a:xfrm flipV="1">
            <a:off x="381000" y="342900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8"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16</a:t>
            </a:fld>
            <a:endParaRPr lang="ru-RU" b="1"/>
          </a:p>
        </p:txBody>
      </p:sp>
      <p:sp>
        <p:nvSpPr>
          <p:cNvPr id="13"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Tree>
    <p:extLst>
      <p:ext uri="{BB962C8B-B14F-4D97-AF65-F5344CB8AC3E}">
        <p14:creationId xmlns:p14="http://schemas.microsoft.com/office/powerpoint/2010/main" val="232350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7088944" y="1307435"/>
            <a:ext cx="5029200" cy="3033292"/>
          </a:xfrm>
          <a:prstGeom prst="rect">
            <a:avLst/>
          </a:prstGeom>
        </p:spPr>
      </p:pic>
      <p:pic>
        <p:nvPicPr>
          <p:cNvPr id="1026" name="Picture 2" descr="http://www.silson.com/menus/silson1_r1_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4765"/>
            <a:ext cx="1524000" cy="628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3959"/>
            <a:ext cx="9144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Silicon nitride membrane windows</a:t>
            </a:r>
            <a:endParaRPr lang="ru-RU" sz="3200" dirty="0">
              <a:solidFill>
                <a:schemeClr val="tx2">
                  <a:lumMod val="75000"/>
                </a:schemeClr>
              </a:solidFill>
              <a:effectLst>
                <a:outerShdw blurRad="38100" dist="38100" dir="2700000" algn="tl">
                  <a:srgbClr val="000000">
                    <a:alpha val="43137"/>
                  </a:srgbClr>
                </a:outerShdw>
              </a:effectLst>
            </a:endParaRPr>
          </a:p>
        </p:txBody>
      </p:sp>
      <p:sp>
        <p:nvSpPr>
          <p:cNvPr id="9" name="TextBox 8"/>
          <p:cNvSpPr txBox="1"/>
          <p:nvPr/>
        </p:nvSpPr>
        <p:spPr>
          <a:xfrm>
            <a:off x="381000" y="6200359"/>
            <a:ext cx="11430000" cy="338554"/>
          </a:xfrm>
          <a:prstGeom prst="rect">
            <a:avLst/>
          </a:prstGeom>
          <a:noFill/>
        </p:spPr>
        <p:txBody>
          <a:bodyPr wrap="square">
            <a:spAutoFit/>
          </a:bodyPr>
          <a:lstStyle/>
          <a:p>
            <a:pPr>
              <a:defRPr/>
            </a:pPr>
            <a:r>
              <a:rPr lang="en-US" sz="1600" i="1" dirty="0"/>
              <a:t>M. Dobeli et al., Nucl. Instr. and Meth. B, 219-220 (2004) 415-419 doi:10.1016/j.nimb.2004.01.093</a:t>
            </a:r>
            <a:endParaRPr lang="ru-RU" sz="1600" i="1" dirty="0">
              <a:solidFill>
                <a:schemeClr val="bg2">
                  <a:lumMod val="25000"/>
                </a:schemeClr>
              </a:solidFill>
              <a:cs typeface="Arial" panose="020B0604020202020204" pitchFamily="34" charset="0"/>
            </a:endParaRPr>
          </a:p>
        </p:txBody>
      </p:sp>
      <p:pic>
        <p:nvPicPr>
          <p:cNvPr id="3" name="Рисунок 2"/>
          <p:cNvPicPr>
            <a:picLocks noChangeAspect="1"/>
          </p:cNvPicPr>
          <p:nvPr/>
        </p:nvPicPr>
        <p:blipFill>
          <a:blip r:embed="rId5"/>
          <a:stretch>
            <a:fillRect/>
          </a:stretch>
        </p:blipFill>
        <p:spPr>
          <a:xfrm>
            <a:off x="301870" y="1412297"/>
            <a:ext cx="2743200" cy="2830982"/>
          </a:xfrm>
          <a:prstGeom prst="rect">
            <a:avLst/>
          </a:prstGeom>
        </p:spPr>
      </p:pic>
      <p:pic>
        <p:nvPicPr>
          <p:cNvPr id="10" name="Рисунок 9"/>
          <p:cNvPicPr>
            <a:picLocks noChangeAspect="1"/>
          </p:cNvPicPr>
          <p:nvPr/>
        </p:nvPicPr>
        <p:blipFill>
          <a:blip r:embed="rId6"/>
          <a:stretch>
            <a:fillRect/>
          </a:stretch>
        </p:blipFill>
        <p:spPr>
          <a:xfrm>
            <a:off x="3045070" y="1307435"/>
            <a:ext cx="4114800" cy="3646547"/>
          </a:xfrm>
          <a:prstGeom prst="rect">
            <a:avLst/>
          </a:prstGeom>
        </p:spPr>
      </p:pic>
      <p:sp>
        <p:nvSpPr>
          <p:cNvPr id="11" name="Прямоугольник 10"/>
          <p:cNvSpPr/>
          <p:nvPr/>
        </p:nvSpPr>
        <p:spPr>
          <a:xfrm>
            <a:off x="381000" y="4660992"/>
            <a:ext cx="2743200" cy="707886"/>
          </a:xfrm>
          <a:prstGeom prst="rect">
            <a:avLst/>
          </a:prstGeom>
        </p:spPr>
        <p:txBody>
          <a:bodyPr wrap="square">
            <a:spAutoFit/>
          </a:bodyPr>
          <a:lstStyle/>
          <a:p>
            <a:pPr algn="just">
              <a:defRPr/>
            </a:pPr>
            <a:r>
              <a:rPr lang="en-US" sz="2000" dirty="0"/>
              <a:t>Figure of silicon nitride membrane windows</a:t>
            </a:r>
          </a:p>
        </p:txBody>
      </p:sp>
      <p:cxnSp>
        <p:nvCxnSpPr>
          <p:cNvPr id="16" name="Прямая соединительная линия 15"/>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8"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17</a:t>
            </a:fld>
            <a:endParaRPr lang="ru-RU" b="1" dirty="0"/>
          </a:p>
        </p:txBody>
      </p:sp>
      <p:sp>
        <p:nvSpPr>
          <p:cNvPr id="13"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Tree>
    <p:extLst>
      <p:ext uri="{BB962C8B-B14F-4D97-AF65-F5344CB8AC3E}">
        <p14:creationId xmlns:p14="http://schemas.microsoft.com/office/powerpoint/2010/main" val="258821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4" name="Нижний колонтитул 3"/>
          <p:cNvSpPr>
            <a:spLocks noGrp="1"/>
          </p:cNvSpPr>
          <p:nvPr>
            <p:ph type="ftr" sz="quarter" idx="11"/>
          </p:nvPr>
        </p:nvSpPr>
        <p:spPr>
          <a:xfrm>
            <a:off x="4038600" y="6583680"/>
            <a:ext cx="4114800" cy="274320"/>
          </a:xfrm>
        </p:spPr>
        <p:txBody>
          <a:bodyPr/>
          <a:lstStyle/>
          <a:p>
            <a:r>
              <a:rPr lang="en-US" b="1" dirty="0"/>
              <a:t>TIPP2023</a:t>
            </a:r>
          </a:p>
        </p:txBody>
      </p:sp>
      <p:sp>
        <p:nvSpPr>
          <p:cNvPr id="5" name="Номер слайда 4"/>
          <p:cNvSpPr>
            <a:spLocks noGrp="1"/>
          </p:cNvSpPr>
          <p:nvPr>
            <p:ph type="sldNum" sz="quarter" idx="12"/>
          </p:nvPr>
        </p:nvSpPr>
        <p:spPr>
          <a:xfrm>
            <a:off x="8610600" y="6583680"/>
            <a:ext cx="2743200" cy="274320"/>
          </a:xfrm>
        </p:spPr>
        <p:txBody>
          <a:bodyPr/>
          <a:lstStyle/>
          <a:p>
            <a:fld id="{2E8092DF-C0FB-402D-A2C9-11B94167DCA0}" type="slidenum">
              <a:rPr lang="ru-RU" b="1" smtClean="0"/>
              <a:t>2</a:t>
            </a:fld>
            <a:endParaRPr lang="ru-RU" b="1"/>
          </a:p>
        </p:txBody>
      </p:sp>
      <p:sp>
        <p:nvSpPr>
          <p:cNvPr id="6" name="TextBox 5"/>
          <p:cNvSpPr txBox="1"/>
          <p:nvPr/>
        </p:nvSpPr>
        <p:spPr>
          <a:xfrm>
            <a:off x="381000" y="-3959"/>
            <a:ext cx="11430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Outline</a:t>
            </a:r>
            <a:endParaRPr lang="ru-RU" sz="3200" dirty="0">
              <a:solidFill>
                <a:schemeClr val="tx2">
                  <a:lumMod val="75000"/>
                </a:schemeClr>
              </a:solidFill>
              <a:effectLst>
                <a:outerShdw blurRad="38100" dist="38100" dir="2700000" algn="tl">
                  <a:srgbClr val="000000">
                    <a:alpha val="43137"/>
                  </a:srgbClr>
                </a:outerShdw>
              </a:effectLst>
            </a:endParaRPr>
          </a:p>
        </p:txBody>
      </p:sp>
      <p:cxnSp>
        <p:nvCxnSpPr>
          <p:cNvPr id="7" name="Прямая соединительная линия 6"/>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381000" y="921126"/>
            <a:ext cx="11430000" cy="5262979"/>
          </a:xfrm>
          <a:prstGeom prst="rect">
            <a:avLst/>
          </a:prstGeom>
          <a:noFill/>
        </p:spPr>
        <p:txBody>
          <a:bodyPr wrap="square">
            <a:spAutoFit/>
          </a:bodyPr>
          <a:lstStyle/>
          <a:p>
            <a:pPr marL="385763" indent="385763">
              <a:lnSpc>
                <a:spcPct val="150000"/>
              </a:lnSpc>
              <a:buAutoNum type="arabicPeriod"/>
              <a:defRPr/>
            </a:pPr>
            <a:r>
              <a:rPr lang="en-US" sz="3200" dirty="0">
                <a:solidFill>
                  <a:schemeClr val="bg2">
                    <a:lumMod val="25000"/>
                  </a:schemeClr>
                </a:solidFill>
                <a:effectLst>
                  <a:outerShdw blurRad="38100" dist="38100" dir="2700000" algn="tl">
                    <a:srgbClr val="000000">
                      <a:alpha val="43137"/>
                    </a:srgbClr>
                  </a:outerShdw>
                </a:effectLst>
              </a:rPr>
              <a:t>Accelerator mass spectrometry</a:t>
            </a:r>
            <a:endParaRPr lang="ru-RU" sz="3200" dirty="0">
              <a:solidFill>
                <a:schemeClr val="bg2">
                  <a:lumMod val="25000"/>
                </a:schemeClr>
              </a:solidFill>
              <a:effectLst>
                <a:outerShdw blurRad="38100" dist="38100" dir="2700000" algn="tl">
                  <a:srgbClr val="000000">
                    <a:alpha val="43137"/>
                  </a:srgbClr>
                </a:outerShdw>
              </a:effectLst>
            </a:endParaRPr>
          </a:p>
          <a:p>
            <a:pPr marL="385763" indent="385763">
              <a:lnSpc>
                <a:spcPct val="150000"/>
              </a:lnSpc>
              <a:buAutoNum type="arabicPeriod"/>
              <a:defRPr/>
            </a:pPr>
            <a:r>
              <a:rPr lang="en-US" sz="3200" dirty="0">
                <a:solidFill>
                  <a:schemeClr val="bg2">
                    <a:lumMod val="25000"/>
                  </a:schemeClr>
                </a:solidFill>
                <a:effectLst>
                  <a:outerShdw blurRad="38100" dist="38100" dir="2700000" algn="tl">
                    <a:srgbClr val="000000">
                      <a:alpha val="43137"/>
                    </a:srgbClr>
                  </a:outerShdw>
                </a:effectLst>
              </a:rPr>
              <a:t>New concept of ion identification</a:t>
            </a:r>
          </a:p>
          <a:p>
            <a:pPr marL="385763" indent="385763">
              <a:lnSpc>
                <a:spcPct val="150000"/>
              </a:lnSpc>
              <a:buAutoNum type="arabicPeriod"/>
              <a:defRPr/>
            </a:pPr>
            <a:r>
              <a:rPr lang="en-US" sz="3200" dirty="0">
                <a:solidFill>
                  <a:schemeClr val="bg2">
                    <a:lumMod val="25000"/>
                  </a:schemeClr>
                </a:solidFill>
                <a:effectLst>
                  <a:outerShdw blurRad="38100" dist="38100" dir="2700000" algn="tl">
                    <a:srgbClr val="000000">
                      <a:alpha val="43137"/>
                    </a:srgbClr>
                  </a:outerShdw>
                </a:effectLst>
              </a:rPr>
              <a:t>Experimental setup</a:t>
            </a:r>
            <a:endParaRPr lang="ru-RU" sz="3200" dirty="0">
              <a:solidFill>
                <a:schemeClr val="bg2">
                  <a:lumMod val="25000"/>
                </a:schemeClr>
              </a:solidFill>
              <a:effectLst>
                <a:outerShdw blurRad="38100" dist="38100" dir="2700000" algn="tl">
                  <a:srgbClr val="000000">
                    <a:alpha val="43137"/>
                  </a:srgbClr>
                </a:outerShdw>
              </a:effectLst>
            </a:endParaRPr>
          </a:p>
          <a:p>
            <a:pPr marL="385763" indent="385763">
              <a:lnSpc>
                <a:spcPct val="150000"/>
              </a:lnSpc>
              <a:buAutoNum type="arabicPeriod"/>
              <a:defRPr/>
            </a:pPr>
            <a:r>
              <a:rPr lang="en-US" sz="3200" dirty="0">
                <a:solidFill>
                  <a:schemeClr val="bg2">
                    <a:lumMod val="25000"/>
                  </a:schemeClr>
                </a:solidFill>
                <a:effectLst>
                  <a:outerShdw blurRad="38100" dist="38100" dir="2700000" algn="tl">
                    <a:srgbClr val="000000">
                      <a:alpha val="43137"/>
                    </a:srgbClr>
                  </a:outerShdw>
                </a:effectLst>
                <a:cs typeface="Arial" panose="020B0604020202020204" pitchFamily="34" charset="0"/>
              </a:rPr>
              <a:t>Measurements of energy spectra and track ranges from alpha</a:t>
            </a:r>
            <a:r>
              <a:rPr lang="ru-RU" sz="3200" dirty="0">
                <a:solidFill>
                  <a:schemeClr val="bg2">
                    <a:lumMod val="25000"/>
                  </a:schemeClr>
                </a:solidFill>
                <a:effectLst>
                  <a:outerShdw blurRad="38100" dist="38100" dir="2700000" algn="tl">
                    <a:srgbClr val="000000">
                      <a:alpha val="43137"/>
                    </a:srgbClr>
                  </a:outerShdw>
                </a:effectLst>
                <a:cs typeface="Arial" panose="020B0604020202020204" pitchFamily="34" charset="0"/>
              </a:rPr>
              <a:t> </a:t>
            </a:r>
            <a:r>
              <a:rPr lang="en-US" sz="3200" dirty="0">
                <a:solidFill>
                  <a:schemeClr val="bg2">
                    <a:lumMod val="25000"/>
                  </a:schemeClr>
                </a:solidFill>
                <a:effectLst>
                  <a:outerShdw blurRad="38100" dist="38100" dir="2700000" algn="tl">
                    <a:srgbClr val="000000">
                      <a:alpha val="43137"/>
                    </a:srgbClr>
                  </a:outerShdw>
                </a:effectLst>
                <a:cs typeface="Arial" panose="020B0604020202020204" pitchFamily="34" charset="0"/>
              </a:rPr>
              <a:t>particles</a:t>
            </a:r>
          </a:p>
          <a:p>
            <a:pPr marL="385763" indent="385763">
              <a:lnSpc>
                <a:spcPct val="150000"/>
              </a:lnSpc>
              <a:buAutoNum type="arabicPeriod"/>
              <a:defRPr/>
            </a:pPr>
            <a:r>
              <a:rPr lang="en-US" sz="3200" dirty="0">
                <a:solidFill>
                  <a:schemeClr val="bg2">
                    <a:lumMod val="25000"/>
                  </a:schemeClr>
                </a:solidFill>
                <a:effectLst>
                  <a:outerShdw blurRad="38100" dist="38100" dir="2700000" algn="tl">
                    <a:srgbClr val="000000">
                      <a:alpha val="43137"/>
                    </a:srgbClr>
                  </a:outerShdw>
                </a:effectLst>
                <a:cs typeface="Arial" panose="020B0604020202020204" pitchFamily="34" charset="0"/>
              </a:rPr>
              <a:t>Measurements of energy spectra and ion ranges at AMS</a:t>
            </a:r>
            <a:endParaRPr lang="ru-RU" sz="3200" dirty="0">
              <a:solidFill>
                <a:schemeClr val="bg2">
                  <a:lumMod val="25000"/>
                </a:schemeClr>
              </a:solidFill>
              <a:effectLst>
                <a:outerShdw blurRad="38100" dist="38100" dir="2700000" algn="tl">
                  <a:srgbClr val="000000">
                    <a:alpha val="43137"/>
                  </a:srgbClr>
                </a:outerShdw>
              </a:effectLst>
              <a:cs typeface="Arial" panose="020B0604020202020204" pitchFamily="34" charset="0"/>
            </a:endParaRPr>
          </a:p>
          <a:p>
            <a:pPr indent="385763">
              <a:lnSpc>
                <a:spcPct val="150000"/>
              </a:lnSpc>
              <a:defRPr/>
            </a:pPr>
            <a:endParaRPr lang="ru-RU" sz="3200" dirty="0">
              <a:solidFill>
                <a:schemeClr val="bg2">
                  <a:lumMod val="25000"/>
                </a:scheme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99665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959"/>
            <a:ext cx="11430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Accelerator Mass Spectrometry </a:t>
            </a:r>
            <a:endParaRPr lang="ru-RU" sz="3200" dirty="0">
              <a:solidFill>
                <a:schemeClr val="tx2">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4571998" y="967293"/>
            <a:ext cx="7238999" cy="892552"/>
          </a:xfrm>
          <a:prstGeom prst="rect">
            <a:avLst/>
          </a:prstGeom>
          <a:noFill/>
        </p:spPr>
        <p:txBody>
          <a:bodyPr wrap="square">
            <a:spAutoFit/>
          </a:bodyPr>
          <a:lstStyle/>
          <a:p>
            <a:pPr indent="457200" algn="just">
              <a:defRPr/>
            </a:pPr>
            <a:r>
              <a:rPr lang="en-US" sz="2600" b="1" dirty="0">
                <a:solidFill>
                  <a:schemeClr val="accent1">
                    <a:lumMod val="50000"/>
                  </a:schemeClr>
                </a:solidFill>
              </a:rPr>
              <a:t>Accelerator mass spectrometry </a:t>
            </a:r>
            <a:r>
              <a:rPr lang="en-US" sz="2600" dirty="0">
                <a:solidFill>
                  <a:schemeClr val="accent1">
                    <a:lumMod val="50000"/>
                  </a:schemeClr>
                </a:solidFill>
              </a:rPr>
              <a:t>(AMS) is an ultra-sensitive method of counting individual atoms. </a:t>
            </a:r>
            <a:endParaRPr lang="ru-RU" sz="2600" dirty="0">
              <a:solidFill>
                <a:schemeClr val="accent1">
                  <a:lumMod val="50000"/>
                </a:schemeClr>
              </a:solidFill>
            </a:endParaRPr>
          </a:p>
        </p:txBody>
      </p:sp>
      <p:pic>
        <p:nvPicPr>
          <p:cNvPr id="5" name="Picture 2" descr="ÐÐ°ÑÑÐ¸Ð½ÐºÐ¸ Ð¿Ð¾ Ð·Ð°Ð¿ÑÐ¾ÑÑ ÑÐ¼Ñ Ð¸ÑÑ ÑÐ¾ ÑÐ°Ð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38296"/>
            <a:ext cx="3859341" cy="578611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1995" y="4607150"/>
            <a:ext cx="7238999" cy="1692771"/>
          </a:xfrm>
          <a:prstGeom prst="rect">
            <a:avLst/>
          </a:prstGeom>
          <a:noFill/>
        </p:spPr>
        <p:txBody>
          <a:bodyPr wrap="square">
            <a:spAutoFit/>
          </a:bodyPr>
          <a:lstStyle/>
          <a:p>
            <a:pPr indent="457200" algn="just">
              <a:defRPr/>
            </a:pPr>
            <a:r>
              <a:rPr lang="en-US" sz="2600" dirty="0">
                <a:solidFill>
                  <a:schemeClr val="accent1">
                    <a:lumMod val="50000"/>
                  </a:schemeClr>
                </a:solidFill>
              </a:rPr>
              <a:t>AMS facilities operate in more than 140 physical laboratories worldwide, one of which is located in Novosibirsk at Geochronology of the Cenozoic Era Center for Collective Use.</a:t>
            </a:r>
            <a:endParaRPr lang="ru-RU" sz="2600" dirty="0">
              <a:solidFill>
                <a:schemeClr val="accent1">
                  <a:lumMod val="50000"/>
                </a:schemeClr>
              </a:solidFill>
              <a:cs typeface="Arial" panose="020B0604020202020204" pitchFamily="34" charset="0"/>
            </a:endParaRPr>
          </a:p>
        </p:txBody>
      </p:sp>
      <p:sp>
        <p:nvSpPr>
          <p:cNvPr id="2" name="Номер слайда 1"/>
          <p:cNvSpPr>
            <a:spLocks noGrp="1"/>
          </p:cNvSpPr>
          <p:nvPr>
            <p:ph type="sldNum" sz="quarter" idx="12"/>
          </p:nvPr>
        </p:nvSpPr>
        <p:spPr>
          <a:xfrm>
            <a:off x="8610600" y="6583680"/>
            <a:ext cx="2743200" cy="274320"/>
          </a:xfrm>
        </p:spPr>
        <p:txBody>
          <a:bodyPr/>
          <a:lstStyle/>
          <a:p>
            <a:fld id="{3D6D874D-9CD5-4262-BDDF-ED3FBDCD7193}" type="slidenum">
              <a:rPr lang="ru-RU" b="1" smtClean="0"/>
              <a:t>3</a:t>
            </a:fld>
            <a:endParaRPr lang="ru-RU" b="1" dirty="0"/>
          </a:p>
        </p:txBody>
      </p:sp>
      <p:cxnSp>
        <p:nvCxnSpPr>
          <p:cNvPr id="10" name="Прямая соединительная линия 9"/>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4" name="Прямоугольник 3"/>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1"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
        <p:nvSpPr>
          <p:cNvPr id="12" name="TextBox 11"/>
          <p:cNvSpPr txBox="1"/>
          <p:nvPr/>
        </p:nvSpPr>
        <p:spPr>
          <a:xfrm>
            <a:off x="4571996" y="2187057"/>
            <a:ext cx="7238999" cy="2092881"/>
          </a:xfrm>
          <a:prstGeom prst="rect">
            <a:avLst/>
          </a:prstGeom>
          <a:noFill/>
        </p:spPr>
        <p:txBody>
          <a:bodyPr wrap="square">
            <a:spAutoFit/>
          </a:bodyPr>
          <a:lstStyle/>
          <a:p>
            <a:pPr indent="457200" algn="ctr">
              <a:defRPr/>
            </a:pPr>
            <a:r>
              <a:rPr lang="en-US" sz="2600" b="1" dirty="0">
                <a:solidFill>
                  <a:schemeClr val="tx2">
                    <a:lumMod val="75000"/>
                  </a:schemeClr>
                </a:solidFill>
              </a:rPr>
              <a:t>Typical application – radiocarbon dating</a:t>
            </a:r>
          </a:p>
          <a:p>
            <a:pPr algn="just">
              <a:defRPr/>
            </a:pPr>
            <a:r>
              <a:rPr lang="en-US" sz="2600" dirty="0">
                <a:solidFill>
                  <a:schemeClr val="tx2">
                    <a:lumMod val="75000"/>
                  </a:schemeClr>
                </a:solidFill>
              </a:rPr>
              <a:t>Date interval – </a:t>
            </a:r>
            <a:r>
              <a:rPr lang="en-US" sz="2600" b="1" dirty="0">
                <a:solidFill>
                  <a:schemeClr val="tx2">
                    <a:lumMod val="75000"/>
                  </a:schemeClr>
                </a:solidFill>
              </a:rPr>
              <a:t>less than 50000 years to 100 years</a:t>
            </a:r>
          </a:p>
          <a:p>
            <a:pPr algn="just">
              <a:defRPr/>
            </a:pPr>
            <a:r>
              <a:rPr lang="en-US" sz="2600" dirty="0">
                <a:solidFill>
                  <a:schemeClr val="tx2">
                    <a:lumMod val="75000"/>
                  </a:schemeClr>
                </a:solidFill>
              </a:rPr>
              <a:t>Sample size – </a:t>
            </a:r>
            <a:r>
              <a:rPr lang="en-US" sz="2600" b="1" dirty="0">
                <a:solidFill>
                  <a:schemeClr val="tx2">
                    <a:lumMod val="75000"/>
                  </a:schemeClr>
                </a:solidFill>
              </a:rPr>
              <a:t>1 mg</a:t>
            </a:r>
          </a:p>
          <a:p>
            <a:pPr algn="just">
              <a:defRPr/>
            </a:pPr>
            <a:r>
              <a:rPr lang="en-US" sz="2600" dirty="0">
                <a:solidFill>
                  <a:schemeClr val="tx2">
                    <a:lumMod val="75000"/>
                  </a:schemeClr>
                </a:solidFill>
              </a:rPr>
              <a:t>Count rate – </a:t>
            </a:r>
            <a:r>
              <a:rPr lang="en-US" sz="2600" b="1" dirty="0">
                <a:solidFill>
                  <a:schemeClr val="tx2">
                    <a:lumMod val="75000"/>
                  </a:schemeClr>
                </a:solidFill>
              </a:rPr>
              <a:t>100 Hz</a:t>
            </a:r>
          </a:p>
          <a:p>
            <a:pPr algn="just">
              <a:defRPr/>
            </a:pPr>
            <a:r>
              <a:rPr lang="en-US" sz="2600" dirty="0">
                <a:solidFill>
                  <a:schemeClr val="tx2">
                    <a:lumMod val="75000"/>
                  </a:schemeClr>
                </a:solidFill>
              </a:rPr>
              <a:t>Accuracy – </a:t>
            </a:r>
            <a:r>
              <a:rPr lang="en-US" sz="2600" b="1" dirty="0">
                <a:solidFill>
                  <a:schemeClr val="tx2">
                    <a:lumMod val="75000"/>
                  </a:schemeClr>
                </a:solidFill>
              </a:rPr>
              <a:t>0</a:t>
            </a:r>
            <a:r>
              <a:rPr lang="ru-RU" sz="2600" b="1" dirty="0">
                <a:solidFill>
                  <a:schemeClr val="tx2">
                    <a:lumMod val="75000"/>
                  </a:schemeClr>
                </a:solidFill>
              </a:rPr>
              <a:t>.</a:t>
            </a:r>
            <a:r>
              <a:rPr lang="en-US" sz="2600" b="1" dirty="0">
                <a:solidFill>
                  <a:schemeClr val="tx2">
                    <a:lumMod val="75000"/>
                  </a:schemeClr>
                </a:solidFill>
              </a:rPr>
              <a:t>2 %</a:t>
            </a:r>
            <a:endParaRPr lang="ru-RU" sz="2600" b="1" dirty="0">
              <a:solidFill>
                <a:schemeClr val="tx2">
                  <a:lumMod val="75000"/>
                </a:schemeClr>
              </a:solidFill>
            </a:endParaRPr>
          </a:p>
        </p:txBody>
      </p:sp>
    </p:spTree>
    <p:extLst>
      <p:ext uri="{BB962C8B-B14F-4D97-AF65-F5344CB8AC3E}">
        <p14:creationId xmlns:p14="http://schemas.microsoft.com/office/powerpoint/2010/main" val="347680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887145"/>
            <a:ext cx="6200775" cy="417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4568" y="954743"/>
            <a:ext cx="5146431" cy="5247590"/>
          </a:xfrm>
          <a:prstGeom prst="rect">
            <a:avLst/>
          </a:prstGeom>
          <a:noFill/>
        </p:spPr>
        <p:txBody>
          <a:bodyPr wrap="square" rtlCol="0">
            <a:spAutoFit/>
          </a:bodyPr>
          <a:lstStyle/>
          <a:p>
            <a:pPr algn="just"/>
            <a:r>
              <a:rPr lang="ru-RU" sz="2600" dirty="0"/>
              <a:t>1. </a:t>
            </a:r>
            <a:r>
              <a:rPr lang="en-US" sz="2600" dirty="0"/>
              <a:t>Formation of an ion beam from atoms of the test sample</a:t>
            </a:r>
          </a:p>
          <a:p>
            <a:pPr algn="just"/>
            <a:endParaRPr lang="ru-RU" sz="700" dirty="0"/>
          </a:p>
          <a:p>
            <a:pPr algn="just"/>
            <a:r>
              <a:rPr lang="ru-RU" sz="2600" dirty="0"/>
              <a:t>2. </a:t>
            </a:r>
            <a:r>
              <a:rPr lang="en-US" sz="2600" dirty="0"/>
              <a:t>Ion selection at low energy</a:t>
            </a:r>
          </a:p>
          <a:p>
            <a:pPr algn="just"/>
            <a:endParaRPr lang="ru-RU" sz="700" dirty="0"/>
          </a:p>
          <a:p>
            <a:pPr algn="just"/>
            <a:r>
              <a:rPr lang="ru-RU" sz="2600" dirty="0"/>
              <a:t>3.</a:t>
            </a:r>
            <a:r>
              <a:rPr lang="en-US" sz="2600" dirty="0"/>
              <a:t> Ion acceleration</a:t>
            </a:r>
          </a:p>
          <a:p>
            <a:pPr algn="just"/>
            <a:endParaRPr lang="ru-RU" sz="700" dirty="0"/>
          </a:p>
          <a:p>
            <a:pPr algn="just"/>
            <a:r>
              <a:rPr lang="ru-RU" sz="2600" dirty="0"/>
              <a:t>4. </a:t>
            </a:r>
            <a:r>
              <a:rPr lang="en-US" sz="2600" dirty="0"/>
              <a:t>Recharging of atomic ions and destruction of molecular ions</a:t>
            </a:r>
          </a:p>
          <a:p>
            <a:pPr algn="just"/>
            <a:endParaRPr lang="ru-RU" sz="700" dirty="0"/>
          </a:p>
          <a:p>
            <a:pPr algn="just"/>
            <a:r>
              <a:rPr lang="ru-RU" sz="2600" dirty="0"/>
              <a:t>5. </a:t>
            </a:r>
            <a:r>
              <a:rPr lang="en-US" sz="2600" dirty="0"/>
              <a:t>Ion selection in a high voltage terminal</a:t>
            </a:r>
          </a:p>
          <a:p>
            <a:pPr algn="just"/>
            <a:endParaRPr lang="ru-RU" sz="700" dirty="0"/>
          </a:p>
          <a:p>
            <a:pPr algn="just"/>
            <a:r>
              <a:rPr lang="ru-RU" sz="2600" dirty="0"/>
              <a:t>6. </a:t>
            </a:r>
            <a:r>
              <a:rPr lang="en-US" sz="2600" dirty="0"/>
              <a:t>Ion acceleration</a:t>
            </a:r>
          </a:p>
          <a:p>
            <a:pPr algn="just"/>
            <a:endParaRPr lang="ru-RU" sz="700" dirty="0"/>
          </a:p>
          <a:p>
            <a:pPr algn="just"/>
            <a:r>
              <a:rPr lang="ru-RU" sz="2600" dirty="0"/>
              <a:t>7. </a:t>
            </a:r>
            <a:r>
              <a:rPr lang="en-US" sz="2600" dirty="0"/>
              <a:t>Ion selection at high energy</a:t>
            </a:r>
            <a:endParaRPr lang="ru-RU" sz="2600" dirty="0"/>
          </a:p>
          <a:p>
            <a:pPr algn="just"/>
            <a:endParaRPr lang="ru-RU" sz="700" dirty="0"/>
          </a:p>
          <a:p>
            <a:pPr algn="just"/>
            <a:r>
              <a:rPr lang="ru-RU" sz="2600" dirty="0"/>
              <a:t>8. </a:t>
            </a:r>
            <a:r>
              <a:rPr lang="en-US" sz="2600" dirty="0"/>
              <a:t>Identification and counting of ions</a:t>
            </a:r>
            <a:endParaRPr lang="ru-RU" sz="2600" dirty="0"/>
          </a:p>
        </p:txBody>
      </p:sp>
      <p:sp>
        <p:nvSpPr>
          <p:cNvPr id="3" name="TextBox 2"/>
          <p:cNvSpPr txBox="1"/>
          <p:nvPr/>
        </p:nvSpPr>
        <p:spPr>
          <a:xfrm>
            <a:off x="380999" y="5422961"/>
            <a:ext cx="6200775" cy="1015663"/>
          </a:xfrm>
          <a:prstGeom prst="rect">
            <a:avLst/>
          </a:prstGeom>
          <a:noFill/>
        </p:spPr>
        <p:txBody>
          <a:bodyPr wrap="square" rtlCol="0">
            <a:spAutoFit/>
          </a:bodyPr>
          <a:lstStyle/>
          <a:p>
            <a:pPr algn="just"/>
            <a:r>
              <a:rPr lang="en-US" sz="2000" b="1" dirty="0">
                <a:solidFill>
                  <a:srgbClr val="7030A0"/>
                </a:solidFill>
              </a:rPr>
              <a:t>BINP AMS provides reliable separation of a pure beam of radiocarbon ions from the accompanying ion background.</a:t>
            </a:r>
            <a:endParaRPr lang="ru-RU" sz="2000" b="1" dirty="0">
              <a:solidFill>
                <a:srgbClr val="7030A0"/>
              </a:solidFill>
            </a:endParaRPr>
          </a:p>
        </p:txBody>
      </p:sp>
      <p:sp>
        <p:nvSpPr>
          <p:cNvPr id="9" name="TextBox 8"/>
          <p:cNvSpPr txBox="1"/>
          <p:nvPr/>
        </p:nvSpPr>
        <p:spPr>
          <a:xfrm>
            <a:off x="380999" y="-3782"/>
            <a:ext cx="11430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BINP AMS</a:t>
            </a:r>
            <a:endParaRPr lang="ru-RU" sz="3200" dirty="0">
              <a:solidFill>
                <a:schemeClr val="tx2">
                  <a:lumMod val="75000"/>
                </a:schemeClr>
              </a:solidFill>
              <a:effectLst>
                <a:outerShdw blurRad="38100" dist="38100" dir="2700000" algn="tl">
                  <a:srgbClr val="000000">
                    <a:alpha val="43137"/>
                  </a:srgbClr>
                </a:outerShdw>
              </a:effectLst>
            </a:endParaRPr>
          </a:p>
        </p:txBody>
      </p:sp>
      <p:sp>
        <p:nvSpPr>
          <p:cNvPr id="10" name="Номер слайда 7"/>
          <p:cNvSpPr>
            <a:spLocks noGrp="1"/>
          </p:cNvSpPr>
          <p:nvPr>
            <p:ph type="sldNum" sz="quarter" idx="12"/>
          </p:nvPr>
        </p:nvSpPr>
        <p:spPr>
          <a:xfrm>
            <a:off x="8610600" y="6583680"/>
            <a:ext cx="2743200" cy="274320"/>
          </a:xfrm>
        </p:spPr>
        <p:txBody>
          <a:bodyPr/>
          <a:lstStyle/>
          <a:p>
            <a:fld id="{3D6D874D-9CD5-4262-BDDF-ED3FBDCD7193}" type="slidenum">
              <a:rPr lang="ru-RU" b="1" smtClean="0"/>
              <a:t>4</a:t>
            </a:fld>
            <a:endParaRPr lang="ru-RU" b="1"/>
          </a:p>
        </p:txBody>
      </p:sp>
      <p:cxnSp>
        <p:nvCxnSpPr>
          <p:cNvPr id="12" name="Прямая соединительная линия 11"/>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3" name="Прямоугольник 12"/>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4" name="Нижний колонтитул 2"/>
          <p:cNvSpPr>
            <a:spLocks noGrp="1"/>
          </p:cNvSpPr>
          <p:nvPr>
            <p:ph type="ftr" sz="quarter" idx="11"/>
          </p:nvPr>
        </p:nvSpPr>
        <p:spPr>
          <a:xfrm>
            <a:off x="4038600" y="6583680"/>
            <a:ext cx="4114800" cy="274320"/>
          </a:xfrm>
        </p:spPr>
        <p:txBody>
          <a:bodyPr/>
          <a:lstStyle/>
          <a:p>
            <a:r>
              <a:rPr lang="en-US" b="1" dirty="0"/>
              <a:t>TIPP2023</a:t>
            </a:r>
          </a:p>
        </p:txBody>
      </p:sp>
    </p:spTree>
    <p:extLst>
      <p:ext uri="{BB962C8B-B14F-4D97-AF65-F5344CB8AC3E}">
        <p14:creationId xmlns:p14="http://schemas.microsoft.com/office/powerpoint/2010/main" val="103957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6" name="TextBox 5"/>
          <p:cNvSpPr txBox="1"/>
          <p:nvPr/>
        </p:nvSpPr>
        <p:spPr>
          <a:xfrm>
            <a:off x="380999" y="-3782"/>
            <a:ext cx="11429999"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Cosmogenic isotopes</a:t>
            </a:r>
            <a:endParaRPr lang="ru-RU" sz="3200" dirty="0">
              <a:solidFill>
                <a:schemeClr val="tx2">
                  <a:lumMod val="75000"/>
                </a:schemeClr>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11652750"/>
              </p:ext>
            </p:extLst>
          </p:nvPr>
        </p:nvGraphicFramePr>
        <p:xfrm>
          <a:off x="380998" y="752706"/>
          <a:ext cx="11430000" cy="3649980"/>
        </p:xfrm>
        <a:graphic>
          <a:graphicData uri="http://schemas.openxmlformats.org/drawingml/2006/table">
            <a:tbl>
              <a:tblPr firstRow="1" bandRow="1">
                <a:tableStyleId>{BDBED569-4797-4DF1-A0F4-6AAB3CD982D8}</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447187">
                <a:tc>
                  <a:txBody>
                    <a:bodyPr/>
                    <a:lstStyle/>
                    <a:p>
                      <a:pPr algn="ctr"/>
                      <a:r>
                        <a:rPr lang="en-US" sz="2600" dirty="0">
                          <a:solidFill>
                            <a:schemeClr val="accent1">
                              <a:lumMod val="50000"/>
                            </a:schemeClr>
                          </a:solidFill>
                        </a:rPr>
                        <a:t>Analyzed isotopes</a:t>
                      </a:r>
                      <a:endParaRPr lang="ru-RU" sz="2600" dirty="0">
                        <a:solidFill>
                          <a:schemeClr val="accent1">
                            <a:lumMod val="50000"/>
                          </a:schemeClr>
                        </a:solidFill>
                      </a:endParaRPr>
                    </a:p>
                  </a:txBody>
                  <a:tcPr marL="68580" marR="68580" marT="34290" marB="34290" anchor="ctr"/>
                </a:tc>
                <a:tc>
                  <a:txBody>
                    <a:bodyPr/>
                    <a:lstStyle/>
                    <a:p>
                      <a:pPr algn="ctr"/>
                      <a:r>
                        <a:rPr lang="en-US" sz="2600" dirty="0">
                          <a:solidFill>
                            <a:schemeClr val="accent1">
                              <a:lumMod val="50000"/>
                            </a:schemeClr>
                          </a:solidFill>
                        </a:rPr>
                        <a:t>Half life</a:t>
                      </a:r>
                      <a:endParaRPr lang="ru-RU" sz="2600" dirty="0">
                        <a:solidFill>
                          <a:schemeClr val="accent1">
                            <a:lumMod val="50000"/>
                          </a:schemeClr>
                        </a:solidFill>
                      </a:endParaRPr>
                    </a:p>
                  </a:txBody>
                  <a:tcPr marL="68580" marR="68580" marT="34290" marB="34290" anchor="ctr"/>
                </a:tc>
                <a:tc>
                  <a:txBody>
                    <a:bodyPr/>
                    <a:lstStyle/>
                    <a:p>
                      <a:pPr algn="ctr"/>
                      <a:r>
                        <a:rPr lang="en-US" sz="2600" dirty="0">
                          <a:solidFill>
                            <a:schemeClr val="accent1">
                              <a:lumMod val="50000"/>
                            </a:schemeClr>
                          </a:solidFill>
                        </a:rPr>
                        <a:t>Stable</a:t>
                      </a:r>
                      <a:r>
                        <a:rPr lang="en-US" sz="2600" baseline="0" dirty="0">
                          <a:solidFill>
                            <a:schemeClr val="accent1">
                              <a:lumMod val="50000"/>
                            </a:schemeClr>
                          </a:solidFill>
                        </a:rPr>
                        <a:t> isotopes</a:t>
                      </a:r>
                      <a:endParaRPr lang="ru-RU" sz="2600" dirty="0">
                        <a:solidFill>
                          <a:schemeClr val="accent1">
                            <a:lumMod val="50000"/>
                          </a:schemeClr>
                        </a:solidFill>
                      </a:endParaRPr>
                    </a:p>
                  </a:txBody>
                  <a:tcPr marL="68580" marR="68580" marT="34290" marB="34290" anchor="ctr"/>
                </a:tc>
                <a:tc>
                  <a:txBody>
                    <a:bodyPr/>
                    <a:lstStyle/>
                    <a:p>
                      <a:pPr algn="ctr"/>
                      <a:r>
                        <a:rPr lang="en-US" sz="2600" dirty="0">
                          <a:solidFill>
                            <a:schemeClr val="accent1">
                              <a:lumMod val="50000"/>
                            </a:schemeClr>
                          </a:solidFill>
                        </a:rPr>
                        <a:t>Stable isobars</a:t>
                      </a:r>
                    </a:p>
                    <a:p>
                      <a:pPr algn="ctr"/>
                      <a:r>
                        <a:rPr lang="en-US" sz="2600" dirty="0">
                          <a:solidFill>
                            <a:schemeClr val="accent1">
                              <a:lumMod val="50000"/>
                            </a:schemeClr>
                          </a:solidFill>
                        </a:rPr>
                        <a:t>(background)</a:t>
                      </a:r>
                      <a:endParaRPr lang="ru-RU" sz="2600" dirty="0">
                        <a:solidFill>
                          <a:schemeClr val="accent1">
                            <a:lumMod val="50000"/>
                          </a:schemeClr>
                        </a:solidFill>
                      </a:endParaRPr>
                    </a:p>
                  </a:txBody>
                  <a:tcPr marL="68580" marR="68580" marT="34290" marB="34290" anchor="ctr"/>
                </a:tc>
                <a:extLst>
                  <a:ext uri="{0D108BD9-81ED-4DB2-BD59-A6C34878D82A}">
                    <a16:rowId xmlns:a16="http://schemas.microsoft.com/office/drawing/2014/main" val="10000"/>
                  </a:ext>
                </a:extLst>
              </a:tr>
              <a:tr h="342900">
                <a:tc>
                  <a:txBody>
                    <a:bodyPr/>
                    <a:lstStyle/>
                    <a:p>
                      <a:pPr algn="ctr"/>
                      <a:r>
                        <a:rPr lang="ru-RU" sz="2600" baseline="30000" dirty="0"/>
                        <a:t>10</a:t>
                      </a:r>
                      <a:r>
                        <a:rPr lang="ru-RU" sz="2600" dirty="0"/>
                        <a:t>Ве</a:t>
                      </a:r>
                    </a:p>
                  </a:txBody>
                  <a:tcPr marL="68580" marR="68580" marT="34290" marB="34290"/>
                </a:tc>
                <a:tc>
                  <a:txBody>
                    <a:bodyPr/>
                    <a:lstStyle/>
                    <a:p>
                      <a:pPr algn="ctr"/>
                      <a:r>
                        <a:rPr lang="en-US" sz="2600" dirty="0"/>
                        <a:t>1</a:t>
                      </a:r>
                      <a:r>
                        <a:rPr lang="ru-RU" sz="2600" dirty="0"/>
                        <a:t>.3</a:t>
                      </a:r>
                      <a:r>
                        <a:rPr lang="en-US" sz="2600" dirty="0"/>
                        <a:t>9 million</a:t>
                      </a:r>
                      <a:r>
                        <a:rPr lang="en-US" sz="2600" baseline="0" dirty="0"/>
                        <a:t> years</a:t>
                      </a:r>
                      <a:endParaRPr lang="ru-RU" sz="2600" dirty="0"/>
                    </a:p>
                  </a:txBody>
                  <a:tcPr marL="68580" marR="68580" marT="34290" marB="34290"/>
                </a:tc>
                <a:tc>
                  <a:txBody>
                    <a:bodyPr/>
                    <a:lstStyle/>
                    <a:p>
                      <a:pPr algn="ctr"/>
                      <a:r>
                        <a:rPr lang="en-US" sz="2600" baseline="30000" dirty="0"/>
                        <a:t>9</a:t>
                      </a:r>
                      <a:r>
                        <a:rPr lang="en-US" sz="2600" baseline="0" dirty="0"/>
                        <a:t>Be</a:t>
                      </a:r>
                      <a:endParaRPr lang="ru-RU" sz="2600" dirty="0"/>
                    </a:p>
                  </a:txBody>
                  <a:tcPr marL="68580" marR="68580" marT="34290" marB="34290"/>
                </a:tc>
                <a:tc>
                  <a:txBody>
                    <a:bodyPr/>
                    <a:lstStyle/>
                    <a:p>
                      <a:pPr algn="ctr"/>
                      <a:r>
                        <a:rPr lang="en-US" sz="2600" baseline="30000" dirty="0"/>
                        <a:t>10</a:t>
                      </a:r>
                      <a:r>
                        <a:rPr lang="en-US" sz="2600" dirty="0"/>
                        <a:t>B</a:t>
                      </a:r>
                      <a:endParaRPr lang="ru-RU" sz="2600" dirty="0"/>
                    </a:p>
                  </a:txBody>
                  <a:tcPr marL="68580" marR="68580" marT="34290" marB="34290"/>
                </a:tc>
                <a:extLst>
                  <a:ext uri="{0D108BD9-81ED-4DB2-BD59-A6C34878D82A}">
                    <a16:rowId xmlns:a16="http://schemas.microsoft.com/office/drawing/2014/main" val="10001"/>
                  </a:ext>
                </a:extLst>
              </a:tr>
              <a:tr h="342900">
                <a:tc>
                  <a:txBody>
                    <a:bodyPr/>
                    <a:lstStyle/>
                    <a:p>
                      <a:pPr algn="ctr"/>
                      <a:r>
                        <a:rPr lang="ru-RU" sz="2600" baseline="30000" dirty="0"/>
                        <a:t>14</a:t>
                      </a:r>
                      <a:r>
                        <a:rPr lang="en-US" sz="2600" dirty="0"/>
                        <a:t>C</a:t>
                      </a:r>
                      <a:endParaRPr lang="ru-RU" sz="2600" dirty="0"/>
                    </a:p>
                  </a:txBody>
                  <a:tcPr marL="68580" marR="68580" marT="34290" marB="34290"/>
                </a:tc>
                <a:tc>
                  <a:txBody>
                    <a:bodyPr/>
                    <a:lstStyle/>
                    <a:p>
                      <a:pPr algn="ctr"/>
                      <a:r>
                        <a:rPr lang="ru-RU" sz="2600" dirty="0"/>
                        <a:t>5730 </a:t>
                      </a:r>
                      <a:r>
                        <a:rPr lang="en-US" sz="2600" dirty="0"/>
                        <a:t>years</a:t>
                      </a:r>
                      <a:endParaRPr lang="ru-RU" sz="2600" dirty="0"/>
                    </a:p>
                  </a:txBody>
                  <a:tcPr marL="68580" marR="68580" marT="34290" marB="34290"/>
                </a:tc>
                <a:tc>
                  <a:txBody>
                    <a:bodyPr/>
                    <a:lstStyle/>
                    <a:p>
                      <a:pPr algn="ctr"/>
                      <a:r>
                        <a:rPr lang="ru-RU" sz="2600" baseline="30000" dirty="0"/>
                        <a:t>12,13</a:t>
                      </a:r>
                      <a:r>
                        <a:rPr lang="ru-RU" sz="2600" dirty="0"/>
                        <a:t>С</a:t>
                      </a:r>
                    </a:p>
                  </a:txBody>
                  <a:tcPr marL="68580" marR="68580" marT="34290" marB="34290"/>
                </a:tc>
                <a:tc>
                  <a:txBody>
                    <a:bodyPr/>
                    <a:lstStyle/>
                    <a:p>
                      <a:pPr algn="ctr"/>
                      <a:r>
                        <a:rPr lang="en-US" sz="2600" baseline="30000" dirty="0"/>
                        <a:t>14</a:t>
                      </a:r>
                      <a:r>
                        <a:rPr lang="en-US" sz="2600" dirty="0"/>
                        <a:t>N</a:t>
                      </a:r>
                      <a:r>
                        <a:rPr lang="ru-RU" sz="2600" baseline="30000" dirty="0"/>
                        <a:t>*</a:t>
                      </a:r>
                    </a:p>
                  </a:txBody>
                  <a:tcPr marL="68580" marR="68580" marT="34290" marB="34290"/>
                </a:tc>
                <a:extLst>
                  <a:ext uri="{0D108BD9-81ED-4DB2-BD59-A6C34878D82A}">
                    <a16:rowId xmlns:a16="http://schemas.microsoft.com/office/drawing/2014/main" val="10002"/>
                  </a:ext>
                </a:extLst>
              </a:tr>
              <a:tr h="342900">
                <a:tc>
                  <a:txBody>
                    <a:bodyPr/>
                    <a:lstStyle/>
                    <a:p>
                      <a:pPr algn="ctr"/>
                      <a:r>
                        <a:rPr lang="en-US" sz="2600" baseline="30000" dirty="0"/>
                        <a:t>26</a:t>
                      </a:r>
                      <a:r>
                        <a:rPr lang="en-US" sz="2600" dirty="0"/>
                        <a:t>Al</a:t>
                      </a:r>
                      <a:endParaRPr lang="ru-RU" sz="2600" dirty="0"/>
                    </a:p>
                  </a:txBody>
                  <a:tcPr marL="68580" marR="68580" marT="34290" marB="34290"/>
                </a:tc>
                <a:tc>
                  <a:txBody>
                    <a:bodyPr/>
                    <a:lstStyle/>
                    <a:p>
                      <a:pPr algn="ctr"/>
                      <a:r>
                        <a:rPr lang="ru-RU" sz="2600" dirty="0"/>
                        <a:t>717 </a:t>
                      </a:r>
                      <a:r>
                        <a:rPr lang="en-US" sz="2600" dirty="0"/>
                        <a:t>thousand</a:t>
                      </a:r>
                      <a:r>
                        <a:rPr lang="en-US" sz="2600" baseline="0" dirty="0"/>
                        <a:t> years</a:t>
                      </a:r>
                      <a:endParaRPr lang="ru-RU" sz="2600" dirty="0"/>
                    </a:p>
                  </a:txBody>
                  <a:tcPr marL="68580" marR="68580" marT="34290" marB="34290"/>
                </a:tc>
                <a:tc>
                  <a:txBody>
                    <a:bodyPr/>
                    <a:lstStyle/>
                    <a:p>
                      <a:pPr algn="ctr"/>
                      <a:r>
                        <a:rPr lang="ru-RU" sz="2600" baseline="30000" dirty="0"/>
                        <a:t>27</a:t>
                      </a:r>
                      <a:r>
                        <a:rPr lang="en-US" sz="2600" dirty="0"/>
                        <a:t>Al</a:t>
                      </a:r>
                      <a:endParaRPr lang="ru-RU" sz="2600" dirty="0"/>
                    </a:p>
                  </a:txBody>
                  <a:tcPr marL="68580" marR="68580" marT="34290" marB="34290"/>
                </a:tc>
                <a:tc>
                  <a:txBody>
                    <a:bodyPr/>
                    <a:lstStyle/>
                    <a:p>
                      <a:pPr algn="ctr"/>
                      <a:r>
                        <a:rPr lang="en-US" sz="2600" baseline="30000" dirty="0"/>
                        <a:t>26</a:t>
                      </a:r>
                      <a:r>
                        <a:rPr lang="en-US" sz="2600" dirty="0"/>
                        <a:t>Mg</a:t>
                      </a:r>
                      <a:r>
                        <a:rPr lang="ru-RU" sz="2600" baseline="30000" dirty="0"/>
                        <a:t>*</a:t>
                      </a:r>
                    </a:p>
                  </a:txBody>
                  <a:tcPr marL="68580" marR="68580" marT="34290" marB="34290"/>
                </a:tc>
                <a:extLst>
                  <a:ext uri="{0D108BD9-81ED-4DB2-BD59-A6C34878D82A}">
                    <a16:rowId xmlns:a16="http://schemas.microsoft.com/office/drawing/2014/main" val="10003"/>
                  </a:ext>
                </a:extLst>
              </a:tr>
              <a:tr h="342900">
                <a:tc>
                  <a:txBody>
                    <a:bodyPr/>
                    <a:lstStyle/>
                    <a:p>
                      <a:pPr algn="ctr"/>
                      <a:r>
                        <a:rPr lang="en-US" sz="2600" baseline="30000" dirty="0"/>
                        <a:t>36</a:t>
                      </a:r>
                      <a:r>
                        <a:rPr lang="en-US" sz="2600" dirty="0"/>
                        <a:t>Cl</a:t>
                      </a:r>
                      <a:endParaRPr lang="ru-RU" sz="26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600" dirty="0"/>
                        <a:t>301 </a:t>
                      </a:r>
                      <a:r>
                        <a:rPr lang="en-US" sz="2600" dirty="0"/>
                        <a:t>thousand</a:t>
                      </a:r>
                      <a:r>
                        <a:rPr lang="en-US" sz="2600" baseline="0" dirty="0"/>
                        <a:t> years</a:t>
                      </a:r>
                      <a:endParaRPr lang="ru-RU" sz="2600" dirty="0"/>
                    </a:p>
                  </a:txBody>
                  <a:tcPr marL="68580" marR="68580" marT="34290" marB="34290"/>
                </a:tc>
                <a:tc>
                  <a:txBody>
                    <a:bodyPr/>
                    <a:lstStyle/>
                    <a:p>
                      <a:pPr algn="ctr"/>
                      <a:r>
                        <a:rPr lang="en-US" sz="2600" baseline="30000" dirty="0"/>
                        <a:t>35,37</a:t>
                      </a:r>
                      <a:r>
                        <a:rPr lang="en-US" sz="2600" dirty="0"/>
                        <a:t>Cl</a:t>
                      </a:r>
                      <a:endParaRPr lang="ru-RU" sz="2600" dirty="0"/>
                    </a:p>
                  </a:txBody>
                  <a:tcPr marL="68580" marR="68580" marT="34290" marB="34290"/>
                </a:tc>
                <a:tc>
                  <a:txBody>
                    <a:bodyPr/>
                    <a:lstStyle/>
                    <a:p>
                      <a:pPr algn="ctr"/>
                      <a:r>
                        <a:rPr lang="en-US" sz="2600" baseline="30000" dirty="0"/>
                        <a:t>36</a:t>
                      </a:r>
                      <a:r>
                        <a:rPr lang="en-US" sz="2600" dirty="0"/>
                        <a:t>Ar</a:t>
                      </a:r>
                      <a:r>
                        <a:rPr lang="ru-RU" sz="2600" baseline="30000" dirty="0"/>
                        <a:t>*</a:t>
                      </a:r>
                      <a:r>
                        <a:rPr lang="en-US" sz="2600" dirty="0"/>
                        <a:t>, </a:t>
                      </a:r>
                      <a:r>
                        <a:rPr lang="en-US" sz="2600" baseline="30000" dirty="0"/>
                        <a:t>36</a:t>
                      </a:r>
                      <a:r>
                        <a:rPr lang="en-US" sz="2600" dirty="0"/>
                        <a:t>S</a:t>
                      </a:r>
                      <a:endParaRPr lang="ru-RU" sz="2600" dirty="0"/>
                    </a:p>
                  </a:txBody>
                  <a:tcPr marL="68580" marR="68580" marT="34290" marB="34290"/>
                </a:tc>
                <a:extLst>
                  <a:ext uri="{0D108BD9-81ED-4DB2-BD59-A6C34878D82A}">
                    <a16:rowId xmlns:a16="http://schemas.microsoft.com/office/drawing/2014/main" val="10004"/>
                  </a:ext>
                </a:extLst>
              </a:tr>
              <a:tr h="342900">
                <a:tc>
                  <a:txBody>
                    <a:bodyPr/>
                    <a:lstStyle/>
                    <a:p>
                      <a:pPr algn="ctr"/>
                      <a:r>
                        <a:rPr lang="en-US" sz="2600" baseline="30000" dirty="0"/>
                        <a:t>41</a:t>
                      </a:r>
                      <a:r>
                        <a:rPr lang="en-US" sz="2600" dirty="0"/>
                        <a:t>Ca</a:t>
                      </a:r>
                      <a:endParaRPr lang="ru-RU" sz="26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600" dirty="0"/>
                        <a:t>102 </a:t>
                      </a:r>
                      <a:r>
                        <a:rPr lang="en-US" sz="2600" dirty="0"/>
                        <a:t>thousand</a:t>
                      </a:r>
                      <a:r>
                        <a:rPr lang="en-US" sz="2600" baseline="0" dirty="0"/>
                        <a:t> years</a:t>
                      </a:r>
                      <a:endParaRPr lang="ru-RU" sz="2600" dirty="0"/>
                    </a:p>
                  </a:txBody>
                  <a:tcPr marL="68580" marR="68580" marT="34290" marB="34290"/>
                </a:tc>
                <a:tc>
                  <a:txBody>
                    <a:bodyPr/>
                    <a:lstStyle/>
                    <a:p>
                      <a:pPr algn="ctr"/>
                      <a:r>
                        <a:rPr lang="en-US" sz="2600" baseline="30000" dirty="0"/>
                        <a:t>40,42,43,44</a:t>
                      </a:r>
                      <a:r>
                        <a:rPr lang="en-US" sz="2600" dirty="0"/>
                        <a:t>Ca</a:t>
                      </a:r>
                      <a:endParaRPr lang="ru-RU" sz="2600" dirty="0"/>
                    </a:p>
                  </a:txBody>
                  <a:tcPr marL="68580" marR="68580" marT="34290" marB="34290"/>
                </a:tc>
                <a:tc>
                  <a:txBody>
                    <a:bodyPr/>
                    <a:lstStyle/>
                    <a:p>
                      <a:pPr algn="ctr"/>
                      <a:r>
                        <a:rPr lang="en-US" sz="2600" baseline="30000" dirty="0"/>
                        <a:t>41</a:t>
                      </a:r>
                      <a:r>
                        <a:rPr lang="en-US" sz="2600" dirty="0"/>
                        <a:t>K</a:t>
                      </a:r>
                      <a:endParaRPr lang="ru-RU" sz="2600" dirty="0"/>
                    </a:p>
                  </a:txBody>
                  <a:tcPr marL="68580" marR="68580" marT="34290" marB="34290"/>
                </a:tc>
                <a:extLst>
                  <a:ext uri="{0D108BD9-81ED-4DB2-BD59-A6C34878D82A}">
                    <a16:rowId xmlns:a16="http://schemas.microsoft.com/office/drawing/2014/main" val="10005"/>
                  </a:ext>
                </a:extLst>
              </a:tr>
              <a:tr h="342900">
                <a:tc>
                  <a:txBody>
                    <a:bodyPr/>
                    <a:lstStyle/>
                    <a:p>
                      <a:pPr algn="ctr"/>
                      <a:r>
                        <a:rPr lang="en-US" sz="2600" baseline="30000" dirty="0"/>
                        <a:t>129</a:t>
                      </a:r>
                      <a:r>
                        <a:rPr lang="en-US" sz="2600" dirty="0"/>
                        <a:t>I</a:t>
                      </a:r>
                      <a:endParaRPr lang="ru-RU" sz="26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600" dirty="0"/>
                        <a:t>15.7 </a:t>
                      </a:r>
                      <a:r>
                        <a:rPr lang="en-US" sz="2600" dirty="0"/>
                        <a:t>million</a:t>
                      </a:r>
                      <a:r>
                        <a:rPr lang="en-US" sz="2600" baseline="0" dirty="0"/>
                        <a:t> years</a:t>
                      </a:r>
                      <a:endParaRPr lang="ru-RU" sz="2600" dirty="0"/>
                    </a:p>
                  </a:txBody>
                  <a:tcPr marL="68580" marR="68580" marT="34290" marB="34290"/>
                </a:tc>
                <a:tc>
                  <a:txBody>
                    <a:bodyPr/>
                    <a:lstStyle/>
                    <a:p>
                      <a:pPr algn="ctr"/>
                      <a:r>
                        <a:rPr lang="en-US" sz="2600" baseline="30000" dirty="0"/>
                        <a:t>127</a:t>
                      </a:r>
                      <a:r>
                        <a:rPr lang="en-US" sz="2600" dirty="0"/>
                        <a:t>I</a:t>
                      </a:r>
                      <a:endParaRPr lang="ru-RU" sz="2600" dirty="0"/>
                    </a:p>
                  </a:txBody>
                  <a:tcPr marL="68580" marR="68580" marT="34290" marB="34290"/>
                </a:tc>
                <a:tc>
                  <a:txBody>
                    <a:bodyPr/>
                    <a:lstStyle/>
                    <a:p>
                      <a:pPr algn="ctr"/>
                      <a:r>
                        <a:rPr lang="en-US" sz="2600" baseline="30000" dirty="0"/>
                        <a:t>129</a:t>
                      </a:r>
                      <a:r>
                        <a:rPr lang="en-US" sz="2600" dirty="0"/>
                        <a:t>Xe</a:t>
                      </a:r>
                      <a:r>
                        <a:rPr lang="ru-RU" sz="2600" baseline="30000" dirty="0"/>
                        <a:t>*</a:t>
                      </a:r>
                    </a:p>
                  </a:txBody>
                  <a:tcPr marL="68580" marR="68580" marT="34290" marB="34290"/>
                </a:tc>
                <a:extLst>
                  <a:ext uri="{0D108BD9-81ED-4DB2-BD59-A6C34878D82A}">
                    <a16:rowId xmlns:a16="http://schemas.microsoft.com/office/drawing/2014/main" val="10006"/>
                  </a:ext>
                </a:extLst>
              </a:tr>
            </a:tbl>
          </a:graphicData>
        </a:graphic>
      </p:graphicFrame>
      <p:sp>
        <p:nvSpPr>
          <p:cNvPr id="8" name="Номер слайда 7"/>
          <p:cNvSpPr>
            <a:spLocks noGrp="1"/>
          </p:cNvSpPr>
          <p:nvPr>
            <p:ph type="sldNum" sz="quarter" idx="12"/>
          </p:nvPr>
        </p:nvSpPr>
        <p:spPr>
          <a:xfrm>
            <a:off x="8610600" y="6583680"/>
            <a:ext cx="2743200" cy="274320"/>
          </a:xfrm>
        </p:spPr>
        <p:txBody>
          <a:bodyPr/>
          <a:lstStyle/>
          <a:p>
            <a:fld id="{3D6D874D-9CD5-4262-BDDF-ED3FBDCD7193}" type="slidenum">
              <a:rPr lang="ru-RU" b="1" smtClean="0"/>
              <a:t>5</a:t>
            </a:fld>
            <a:endParaRPr lang="ru-RU" b="1" dirty="0"/>
          </a:p>
        </p:txBody>
      </p:sp>
      <p:cxnSp>
        <p:nvCxnSpPr>
          <p:cNvPr id="9" name="Прямая соединительная линия 8"/>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380998" y="6183570"/>
            <a:ext cx="11430000" cy="400110"/>
          </a:xfrm>
          <a:prstGeom prst="rect">
            <a:avLst/>
          </a:prstGeom>
          <a:noFill/>
        </p:spPr>
        <p:txBody>
          <a:bodyPr wrap="square" rtlCol="0">
            <a:spAutoFit/>
          </a:bodyPr>
          <a:lstStyle/>
          <a:p>
            <a:r>
              <a:rPr lang="ru-RU" sz="2000" i="1" baseline="30000" dirty="0"/>
              <a:t>*</a:t>
            </a:r>
            <a:r>
              <a:rPr lang="ru-RU" sz="2000" i="1" dirty="0"/>
              <a:t> - </a:t>
            </a:r>
            <a:r>
              <a:rPr lang="en-US" sz="2000" i="1" dirty="0"/>
              <a:t>isobars that do not form stable negative ions.</a:t>
            </a:r>
            <a:endParaRPr lang="ru-RU" sz="2000" i="1" dirty="0"/>
          </a:p>
        </p:txBody>
      </p:sp>
      <p:sp>
        <p:nvSpPr>
          <p:cNvPr id="11"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
        <p:nvSpPr>
          <p:cNvPr id="13" name="TextBox 10"/>
          <p:cNvSpPr txBox="1">
            <a:spLocks noChangeArrowheads="1"/>
          </p:cNvSpPr>
          <p:nvPr/>
        </p:nvSpPr>
        <p:spPr bwMode="auto">
          <a:xfrm>
            <a:off x="380998" y="4446742"/>
            <a:ext cx="114300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457200" algn="just"/>
            <a:r>
              <a:rPr lang="en-US" sz="2600" dirty="0">
                <a:latin typeface="+mn-lt"/>
                <a:cs typeface="Arial" panose="020B0604020202020204" pitchFamily="34" charset="0"/>
              </a:rPr>
              <a:t>In the current BINP AMS setup the time-of-flight technique is used for the isotopes separation. But this technique has a serious problem of separating the isobars - different chemical elements having the same atomic mass. The typical example is radioactive isotopes </a:t>
            </a:r>
            <a:r>
              <a:rPr lang="en-US" sz="2600" baseline="30000" dirty="0">
                <a:latin typeface="+mn-lt"/>
                <a:cs typeface="Arial" panose="020B0604020202020204" pitchFamily="34" charset="0"/>
              </a:rPr>
              <a:t>10</a:t>
            </a:r>
            <a:r>
              <a:rPr lang="en-US" sz="2600" dirty="0">
                <a:latin typeface="+mn-lt"/>
                <a:cs typeface="Arial" panose="020B0604020202020204" pitchFamily="34" charset="0"/>
              </a:rPr>
              <a:t>Be and </a:t>
            </a:r>
            <a:r>
              <a:rPr lang="en-US" sz="2600" baseline="30000" dirty="0">
                <a:latin typeface="+mn-lt"/>
                <a:cs typeface="Arial" panose="020B0604020202020204" pitchFamily="34" charset="0"/>
              </a:rPr>
              <a:t>10</a:t>
            </a:r>
            <a:r>
              <a:rPr lang="en-US" sz="2600" dirty="0">
                <a:latin typeface="+mn-lt"/>
                <a:cs typeface="Arial" panose="020B0604020202020204" pitchFamily="34" charset="0"/>
              </a:rPr>
              <a:t>B.</a:t>
            </a:r>
            <a:endParaRPr lang="ru-RU" altLang="ru-RU" sz="2600" dirty="0">
              <a:latin typeface="+mn-lt"/>
              <a:cs typeface="Arial" panose="020B0604020202020204" pitchFamily="34" charset="0"/>
            </a:endParaRPr>
          </a:p>
        </p:txBody>
      </p:sp>
    </p:spTree>
    <p:extLst>
      <p:ext uri="{BB962C8B-B14F-4D97-AF65-F5344CB8AC3E}">
        <p14:creationId xmlns:p14="http://schemas.microsoft.com/office/powerpoint/2010/main" val="161068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782"/>
            <a:ext cx="11430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Formation and application</a:t>
            </a:r>
            <a:r>
              <a:rPr lang="ru-RU" sz="3200" dirty="0">
                <a:solidFill>
                  <a:schemeClr val="tx2">
                    <a:lumMod val="75000"/>
                  </a:schemeClr>
                </a:solidFill>
                <a:effectLst>
                  <a:outerShdw blurRad="38100" dist="38100" dir="2700000" algn="tl">
                    <a:srgbClr val="000000">
                      <a:alpha val="43137"/>
                    </a:srgbClr>
                  </a:outerShdw>
                </a:effectLst>
              </a:rPr>
              <a:t> </a:t>
            </a:r>
            <a:r>
              <a:rPr lang="ru-RU" sz="3200" baseline="30000" dirty="0">
                <a:solidFill>
                  <a:schemeClr val="tx2">
                    <a:lumMod val="75000"/>
                  </a:schemeClr>
                </a:solidFill>
                <a:effectLst>
                  <a:outerShdw blurRad="38100" dist="38100" dir="2700000" algn="tl">
                    <a:srgbClr val="000000">
                      <a:alpha val="43137"/>
                    </a:srgbClr>
                  </a:outerShdw>
                </a:effectLst>
              </a:rPr>
              <a:t>10</a:t>
            </a:r>
            <a:r>
              <a:rPr lang="en-US" sz="3200" dirty="0">
                <a:solidFill>
                  <a:schemeClr val="tx2">
                    <a:lumMod val="75000"/>
                  </a:schemeClr>
                </a:solidFill>
                <a:effectLst>
                  <a:outerShdw blurRad="38100" dist="38100" dir="2700000" algn="tl">
                    <a:srgbClr val="000000">
                      <a:alpha val="43137"/>
                    </a:srgbClr>
                  </a:outerShdw>
                </a:effectLst>
              </a:rPr>
              <a:t>Be</a:t>
            </a:r>
          </a:p>
        </p:txBody>
      </p:sp>
      <p:sp>
        <p:nvSpPr>
          <p:cNvPr id="19" name="TextBox 10"/>
          <p:cNvSpPr txBox="1">
            <a:spLocks noChangeArrowheads="1"/>
          </p:cNvSpPr>
          <p:nvPr/>
        </p:nvSpPr>
        <p:spPr bwMode="auto">
          <a:xfrm>
            <a:off x="6240379" y="1158596"/>
            <a:ext cx="5570621"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400" b="1" dirty="0">
                <a:solidFill>
                  <a:schemeClr val="accent1">
                    <a:lumMod val="75000"/>
                  </a:schemeClr>
                </a:solidFill>
                <a:latin typeface="+mn-lt"/>
                <a:cs typeface="Arial" panose="020B0604020202020204" pitchFamily="34" charset="0"/>
              </a:rPr>
              <a:t>Application in-situ and</a:t>
            </a:r>
          </a:p>
          <a:p>
            <a:pPr algn="ctr"/>
            <a:r>
              <a:rPr lang="en-US" sz="2400" b="1" dirty="0">
                <a:solidFill>
                  <a:schemeClr val="accent1">
                    <a:lumMod val="75000"/>
                  </a:schemeClr>
                </a:solidFill>
                <a:latin typeface="+mn-lt"/>
                <a:cs typeface="Arial" panose="020B0604020202020204" pitchFamily="34" charset="0"/>
              </a:rPr>
              <a:t> meteoric </a:t>
            </a:r>
            <a:r>
              <a:rPr lang="en-US" sz="2400" b="1" baseline="30000" dirty="0">
                <a:solidFill>
                  <a:schemeClr val="accent1">
                    <a:lumMod val="75000"/>
                  </a:schemeClr>
                </a:solidFill>
                <a:latin typeface="+mn-lt"/>
                <a:cs typeface="Arial" panose="020B0604020202020204" pitchFamily="34" charset="0"/>
              </a:rPr>
              <a:t>10</a:t>
            </a:r>
            <a:r>
              <a:rPr lang="en-US" sz="2400" b="1" dirty="0">
                <a:solidFill>
                  <a:schemeClr val="accent1">
                    <a:lumMod val="75000"/>
                  </a:schemeClr>
                </a:solidFill>
                <a:latin typeface="+mn-lt"/>
                <a:cs typeface="Arial" panose="020B0604020202020204" pitchFamily="34" charset="0"/>
              </a:rPr>
              <a:t>Be:</a:t>
            </a:r>
          </a:p>
          <a:p>
            <a:pPr algn="just"/>
            <a:endParaRPr lang="en-US" sz="900" dirty="0">
              <a:latin typeface="+mn-lt"/>
              <a:cs typeface="Arial" panose="020B0604020202020204" pitchFamily="34" charset="0"/>
            </a:endParaRPr>
          </a:p>
          <a:p>
            <a:pPr marL="257175" indent="-257175" algn="just">
              <a:buFont typeface="Wingdings" panose="05000000000000000000" pitchFamily="2" charset="2"/>
              <a:buChar char="Ø"/>
            </a:pPr>
            <a:r>
              <a:rPr lang="en-US" sz="2400" dirty="0">
                <a:latin typeface="+mn-lt"/>
                <a:cs typeface="Arial" panose="020B0604020202020204" pitchFamily="34" charset="0"/>
              </a:rPr>
              <a:t>exposure dating to identified the growths and decays of the Antarctic ice sheet;</a:t>
            </a:r>
          </a:p>
          <a:p>
            <a:pPr marL="257175" indent="-257175" algn="just">
              <a:buFont typeface="Wingdings" panose="05000000000000000000" pitchFamily="2" charset="2"/>
              <a:buChar char="Ø"/>
            </a:pPr>
            <a:endParaRPr lang="en-US" sz="900" dirty="0">
              <a:latin typeface="+mn-lt"/>
              <a:cs typeface="Arial" panose="020B0604020202020204" pitchFamily="34" charset="0"/>
            </a:endParaRPr>
          </a:p>
          <a:p>
            <a:pPr marL="257175" indent="-257175" algn="just">
              <a:buFont typeface="Wingdings" panose="05000000000000000000" pitchFamily="2" charset="2"/>
              <a:buChar char="Ø"/>
            </a:pPr>
            <a:r>
              <a:rPr lang="en-US" sz="2400" dirty="0">
                <a:latin typeface="+mn-lt"/>
                <a:cs typeface="Arial" panose="020B0604020202020204" pitchFamily="34" charset="0"/>
              </a:rPr>
              <a:t>understanding ice shelf collapse history;</a:t>
            </a:r>
          </a:p>
          <a:p>
            <a:pPr marL="257175" indent="-257175" algn="just">
              <a:buFont typeface="Wingdings" panose="05000000000000000000" pitchFamily="2" charset="2"/>
              <a:buChar char="Ø"/>
            </a:pPr>
            <a:endParaRPr lang="en-US" sz="900" dirty="0">
              <a:latin typeface="+mn-lt"/>
              <a:cs typeface="Arial" panose="020B0604020202020204" pitchFamily="34" charset="0"/>
            </a:endParaRPr>
          </a:p>
          <a:p>
            <a:pPr marL="257175" indent="-257175" algn="just">
              <a:buFont typeface="Wingdings" panose="05000000000000000000" pitchFamily="2" charset="2"/>
              <a:buChar char="Ø"/>
            </a:pPr>
            <a:r>
              <a:rPr lang="en-US" sz="2400" dirty="0">
                <a:latin typeface="+mn-lt"/>
                <a:cs typeface="Arial" panose="020B0604020202020204" pitchFamily="34" charset="0"/>
              </a:rPr>
              <a:t>paleomagnetic excursions history reconstructions using ice cores;</a:t>
            </a:r>
          </a:p>
          <a:p>
            <a:pPr marL="257175" indent="-257175" algn="just">
              <a:buFont typeface="Wingdings" panose="05000000000000000000" pitchFamily="2" charset="2"/>
              <a:buChar char="Ø"/>
            </a:pPr>
            <a:endParaRPr lang="en-US" sz="900" dirty="0">
              <a:latin typeface="+mn-lt"/>
              <a:cs typeface="Arial" panose="020B0604020202020204" pitchFamily="34" charset="0"/>
            </a:endParaRPr>
          </a:p>
          <a:p>
            <a:pPr marL="257175" indent="-257175" algn="just">
              <a:buFont typeface="Wingdings" panose="05000000000000000000" pitchFamily="2" charset="2"/>
              <a:buChar char="Ø"/>
            </a:pPr>
            <a:r>
              <a:rPr lang="en-US" sz="2400" dirty="0">
                <a:latin typeface="+mn-lt"/>
                <a:cs typeface="Arial" panose="020B0604020202020204" pitchFamily="34" charset="0"/>
              </a:rPr>
              <a:t>understanding the erosion rates using depth profiles of mid latitudes outcrops;</a:t>
            </a:r>
          </a:p>
          <a:p>
            <a:pPr marL="257175" indent="-257175" algn="just">
              <a:buFont typeface="Wingdings" panose="05000000000000000000" pitchFamily="2" charset="2"/>
              <a:buChar char="Ø"/>
            </a:pPr>
            <a:endParaRPr lang="en-US" sz="900" dirty="0">
              <a:latin typeface="+mn-lt"/>
              <a:cs typeface="Arial" panose="020B0604020202020204" pitchFamily="34" charset="0"/>
            </a:endParaRPr>
          </a:p>
          <a:p>
            <a:pPr marL="257175" indent="-257175" algn="just">
              <a:buFont typeface="Wingdings" panose="05000000000000000000" pitchFamily="2" charset="2"/>
              <a:buChar char="Ø"/>
            </a:pPr>
            <a:r>
              <a:rPr lang="en-US" sz="2400" dirty="0">
                <a:latin typeface="+mn-lt"/>
                <a:cs typeface="Arial" panose="020B0604020202020204" pitchFamily="34" charset="0"/>
              </a:rPr>
              <a:t>identifying the timing of formation of the impact crater and so forth. </a:t>
            </a:r>
            <a:endParaRPr lang="ru-RU" altLang="ru-RU" sz="2400" dirty="0">
              <a:latin typeface="+mn-lt"/>
              <a:cs typeface="Arial" panose="020B0604020202020204" pitchFamily="34" charset="0"/>
            </a:endParaRPr>
          </a:p>
        </p:txBody>
      </p:sp>
      <p:sp>
        <p:nvSpPr>
          <p:cNvPr id="8" name="TextBox 10"/>
          <p:cNvSpPr txBox="1">
            <a:spLocks noChangeArrowheads="1"/>
          </p:cNvSpPr>
          <p:nvPr/>
        </p:nvSpPr>
        <p:spPr bwMode="auto">
          <a:xfrm>
            <a:off x="381000" y="748571"/>
            <a:ext cx="1143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ru-RU" sz="2400" b="1" dirty="0">
                <a:solidFill>
                  <a:schemeClr val="accent1">
                    <a:lumMod val="75000"/>
                  </a:schemeClr>
                </a:solidFill>
                <a:latin typeface="+mn-lt"/>
                <a:cs typeface="Arial" panose="020B0604020202020204" pitchFamily="34" charset="0"/>
              </a:rPr>
              <a:t>Time intervals of dating:</a:t>
            </a:r>
          </a:p>
          <a:p>
            <a:pPr marL="257175" indent="-257175" algn="just">
              <a:buFont typeface="Wingdings" panose="05000000000000000000" pitchFamily="2" charset="2"/>
              <a:buChar char="Ø"/>
            </a:pPr>
            <a:r>
              <a:rPr lang="en-US" altLang="ru-RU" sz="2400" b="1" baseline="30000" dirty="0">
                <a:solidFill>
                  <a:schemeClr val="accent1">
                    <a:lumMod val="50000"/>
                  </a:schemeClr>
                </a:solidFill>
                <a:latin typeface="+mn-lt"/>
                <a:cs typeface="Arial" panose="020B0604020202020204" pitchFamily="34" charset="0"/>
              </a:rPr>
              <a:t>14</a:t>
            </a:r>
            <a:r>
              <a:rPr lang="en-US" altLang="ru-RU" sz="2400" b="1" dirty="0">
                <a:solidFill>
                  <a:schemeClr val="accent1">
                    <a:lumMod val="50000"/>
                  </a:schemeClr>
                </a:solidFill>
                <a:latin typeface="+mn-lt"/>
                <a:cs typeface="Arial" panose="020B0604020202020204" pitchFamily="34" charset="0"/>
              </a:rPr>
              <a:t>C</a:t>
            </a:r>
            <a:r>
              <a:rPr lang="en-US" altLang="ru-RU" sz="2400" dirty="0">
                <a:latin typeface="+mn-lt"/>
                <a:cs typeface="Arial" panose="020B0604020202020204" pitchFamily="34" charset="0"/>
              </a:rPr>
              <a:t> from </a:t>
            </a:r>
            <a:r>
              <a:rPr lang="ru-RU" altLang="ru-RU" sz="2400" dirty="0">
                <a:latin typeface="+mn-lt"/>
                <a:cs typeface="Arial" panose="020B0604020202020204" pitchFamily="34" charset="0"/>
              </a:rPr>
              <a:t>100 </a:t>
            </a:r>
            <a:r>
              <a:rPr lang="en-US" altLang="ru-RU" sz="2400" dirty="0">
                <a:latin typeface="+mn-lt"/>
                <a:cs typeface="Arial" panose="020B0604020202020204" pitchFamily="34" charset="0"/>
              </a:rPr>
              <a:t>years to 50</a:t>
            </a:r>
            <a:r>
              <a:rPr lang="ru-RU" altLang="ru-RU" sz="2400" dirty="0">
                <a:latin typeface="+mn-lt"/>
                <a:cs typeface="Arial" panose="020B0604020202020204" pitchFamily="34" charset="0"/>
              </a:rPr>
              <a:t> </a:t>
            </a:r>
            <a:r>
              <a:rPr lang="en-US" altLang="ru-RU" sz="2400" dirty="0">
                <a:latin typeface="+mn-lt"/>
                <a:cs typeface="Arial" panose="020B0604020202020204" pitchFamily="34" charset="0"/>
              </a:rPr>
              <a:t>thousand years</a:t>
            </a:r>
          </a:p>
          <a:p>
            <a:pPr marL="257175" indent="-257175" algn="just">
              <a:buFont typeface="Wingdings" panose="05000000000000000000" pitchFamily="2" charset="2"/>
              <a:buChar char="Ø"/>
            </a:pPr>
            <a:r>
              <a:rPr lang="en-US" altLang="ru-RU" sz="2400" b="1" baseline="30000" dirty="0">
                <a:solidFill>
                  <a:schemeClr val="accent1">
                    <a:lumMod val="50000"/>
                  </a:schemeClr>
                </a:solidFill>
                <a:latin typeface="+mn-lt"/>
                <a:cs typeface="Arial" panose="020B0604020202020204" pitchFamily="34" charset="0"/>
              </a:rPr>
              <a:t>10</a:t>
            </a:r>
            <a:r>
              <a:rPr lang="en-US" altLang="ru-RU" sz="2400" b="1" dirty="0">
                <a:solidFill>
                  <a:schemeClr val="accent1">
                    <a:lumMod val="50000"/>
                  </a:schemeClr>
                </a:solidFill>
                <a:latin typeface="+mn-lt"/>
                <a:cs typeface="Arial" panose="020B0604020202020204" pitchFamily="34" charset="0"/>
              </a:rPr>
              <a:t>Be</a:t>
            </a:r>
            <a:r>
              <a:rPr lang="en-US" altLang="ru-RU" sz="2400" dirty="0">
                <a:latin typeface="+mn-lt"/>
                <a:cs typeface="Arial" panose="020B0604020202020204" pitchFamily="34" charset="0"/>
              </a:rPr>
              <a:t> from</a:t>
            </a:r>
            <a:r>
              <a:rPr lang="ru-RU" altLang="ru-RU" sz="2400" dirty="0">
                <a:latin typeface="+mn-lt"/>
                <a:cs typeface="Arial" panose="020B0604020202020204" pitchFamily="34" charset="0"/>
              </a:rPr>
              <a:t> 1 </a:t>
            </a:r>
            <a:r>
              <a:rPr lang="en-US" altLang="ru-RU" sz="2400" dirty="0">
                <a:latin typeface="+mn-lt"/>
                <a:cs typeface="Arial" panose="020B0604020202020204" pitchFamily="34" charset="0"/>
              </a:rPr>
              <a:t>thousand years to</a:t>
            </a:r>
            <a:r>
              <a:rPr lang="ru-RU" altLang="ru-RU" sz="2400" dirty="0">
                <a:latin typeface="+mn-lt"/>
                <a:cs typeface="Arial" panose="020B0604020202020204" pitchFamily="34" charset="0"/>
              </a:rPr>
              <a:t> 10 </a:t>
            </a:r>
            <a:r>
              <a:rPr lang="en-US" altLang="ru-RU" sz="2400" dirty="0">
                <a:latin typeface="+mn-lt"/>
                <a:cs typeface="Arial" panose="020B0604020202020204" pitchFamily="34" charset="0"/>
              </a:rPr>
              <a:t>million years</a:t>
            </a:r>
            <a:endParaRPr lang="ru-RU" altLang="ru-RU" sz="2400" dirty="0">
              <a:latin typeface="+mn-lt"/>
              <a:cs typeface="Arial" panose="020B060402020202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643897"/>
            <a:ext cx="5444164" cy="3244786"/>
          </a:xfrm>
          <a:prstGeom prst="rect">
            <a:avLst/>
          </a:prstGeom>
        </p:spPr>
      </p:pic>
      <p:sp>
        <p:nvSpPr>
          <p:cNvPr id="5" name="Номер слайда 4"/>
          <p:cNvSpPr>
            <a:spLocks noGrp="1"/>
          </p:cNvSpPr>
          <p:nvPr>
            <p:ph type="sldNum" sz="quarter" idx="12"/>
          </p:nvPr>
        </p:nvSpPr>
        <p:spPr>
          <a:xfrm>
            <a:off x="8610600" y="6583680"/>
            <a:ext cx="2743200" cy="274320"/>
          </a:xfrm>
        </p:spPr>
        <p:txBody>
          <a:bodyPr/>
          <a:lstStyle/>
          <a:p>
            <a:fld id="{3D6D874D-9CD5-4262-BDDF-ED3FBDCD7193}" type="slidenum">
              <a:rPr lang="ru-RU" b="1" smtClean="0"/>
              <a:t>6</a:t>
            </a:fld>
            <a:endParaRPr lang="ru-RU" b="1" dirty="0"/>
          </a:p>
        </p:txBody>
      </p:sp>
      <p:cxnSp>
        <p:nvCxnSpPr>
          <p:cNvPr id="9" name="Прямая соединительная линия 8"/>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1"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Tree>
    <p:extLst>
      <p:ext uri="{BB962C8B-B14F-4D97-AF65-F5344CB8AC3E}">
        <p14:creationId xmlns:p14="http://schemas.microsoft.com/office/powerpoint/2010/main" val="415112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695991" y="2043645"/>
            <a:ext cx="5067633" cy="3433265"/>
          </a:xfrm>
          <a:prstGeom prst="rect">
            <a:avLst/>
          </a:prstGeom>
        </p:spPr>
      </p:pic>
      <p:sp>
        <p:nvSpPr>
          <p:cNvPr id="2" name="TextBox 1"/>
          <p:cNvSpPr txBox="1"/>
          <p:nvPr/>
        </p:nvSpPr>
        <p:spPr>
          <a:xfrm>
            <a:off x="6346626" y="858460"/>
            <a:ext cx="5476702" cy="523220"/>
          </a:xfrm>
          <a:prstGeom prst="rect">
            <a:avLst/>
          </a:prstGeom>
          <a:noFill/>
        </p:spPr>
        <p:txBody>
          <a:bodyPr wrap="square" rtlCol="0">
            <a:spAutoFit/>
          </a:bodyPr>
          <a:lstStyle/>
          <a:p>
            <a:pPr algn="ctr"/>
            <a:r>
              <a:rPr lang="ru-RU" sz="2800" b="1" dirty="0">
                <a:solidFill>
                  <a:srgbClr val="7030A0"/>
                </a:solidFill>
              </a:rPr>
              <a:t>∆Е-Е </a:t>
            </a:r>
            <a:r>
              <a:rPr lang="en-US" sz="2800" b="1" dirty="0">
                <a:solidFill>
                  <a:srgbClr val="7030A0"/>
                </a:solidFill>
              </a:rPr>
              <a:t>detectors</a:t>
            </a:r>
            <a:endParaRPr lang="ru-RU" sz="2800" b="1" dirty="0">
              <a:solidFill>
                <a:srgbClr val="7030A0"/>
              </a:solidFill>
            </a:endParaRPr>
          </a:p>
        </p:txBody>
      </p:sp>
      <p:sp>
        <p:nvSpPr>
          <p:cNvPr id="10" name="TextBox 9"/>
          <p:cNvSpPr txBox="1"/>
          <p:nvPr/>
        </p:nvSpPr>
        <p:spPr>
          <a:xfrm>
            <a:off x="6346626" y="4997303"/>
            <a:ext cx="5476702" cy="1569660"/>
          </a:xfrm>
          <a:prstGeom prst="rect">
            <a:avLst/>
          </a:prstGeom>
          <a:noFill/>
        </p:spPr>
        <p:txBody>
          <a:bodyPr wrap="square" rtlCol="0">
            <a:spAutoFit/>
          </a:bodyPr>
          <a:lstStyle/>
          <a:p>
            <a:pPr algn="just"/>
            <a:r>
              <a:rPr lang="en-US" sz="2400" dirty="0">
                <a:solidFill>
                  <a:srgbClr val="002060"/>
                </a:solidFill>
              </a:rPr>
              <a:t>Schematic drawing of a sample gas ionization detector with split anode. Such detector is installed at AMS that carry out multi-isotope measurements.</a:t>
            </a:r>
            <a:endParaRPr lang="ru-RU" sz="2400" dirty="0">
              <a:solidFill>
                <a:srgbClr val="002060"/>
              </a:solidFill>
            </a:endParaRPr>
          </a:p>
        </p:txBody>
      </p:sp>
      <p:sp>
        <p:nvSpPr>
          <p:cNvPr id="12" name="TextBox 11"/>
          <p:cNvSpPr txBox="1"/>
          <p:nvPr/>
        </p:nvSpPr>
        <p:spPr>
          <a:xfrm>
            <a:off x="380999" y="678856"/>
            <a:ext cx="6436895" cy="1569660"/>
          </a:xfrm>
          <a:prstGeom prst="rect">
            <a:avLst/>
          </a:prstGeom>
          <a:noFill/>
        </p:spPr>
        <p:txBody>
          <a:bodyPr wrap="square" rtlCol="0">
            <a:spAutoFit/>
          </a:bodyPr>
          <a:lstStyle/>
          <a:p>
            <a:pPr algn="ctr"/>
            <a:r>
              <a:rPr lang="en-US" sz="2400" b="1" dirty="0">
                <a:solidFill>
                  <a:srgbClr val="7030A0"/>
                </a:solidFill>
              </a:rPr>
              <a:t>Detectors used to count the AMS ions:</a:t>
            </a:r>
            <a:endParaRPr lang="ru-RU" sz="2400" b="1" dirty="0">
              <a:solidFill>
                <a:srgbClr val="7030A0"/>
              </a:solidFill>
            </a:endParaRPr>
          </a:p>
          <a:p>
            <a:pPr marL="342900" indent="-342900" algn="just">
              <a:buFontTx/>
              <a:buChar char="-"/>
            </a:pPr>
            <a:r>
              <a:rPr lang="en-US" sz="2400" dirty="0">
                <a:solidFill>
                  <a:srgbClr val="002060"/>
                </a:solidFill>
              </a:rPr>
              <a:t>silicon detectors</a:t>
            </a:r>
            <a:r>
              <a:rPr lang="ru-RU" sz="2400" dirty="0">
                <a:solidFill>
                  <a:srgbClr val="002060"/>
                </a:solidFill>
              </a:rPr>
              <a:t>;</a:t>
            </a:r>
          </a:p>
          <a:p>
            <a:pPr marL="342900" indent="-342900" algn="just">
              <a:buFontTx/>
              <a:buChar char="-"/>
            </a:pPr>
            <a:r>
              <a:rPr lang="en-US" sz="2400" dirty="0">
                <a:solidFill>
                  <a:srgbClr val="002060"/>
                </a:solidFill>
              </a:rPr>
              <a:t>time-of-flight</a:t>
            </a:r>
            <a:r>
              <a:rPr lang="ru-RU" sz="2400" dirty="0">
                <a:solidFill>
                  <a:srgbClr val="002060"/>
                </a:solidFill>
              </a:rPr>
              <a:t> </a:t>
            </a:r>
            <a:r>
              <a:rPr lang="en-US" sz="2400" dirty="0">
                <a:solidFill>
                  <a:srgbClr val="002060"/>
                </a:solidFill>
              </a:rPr>
              <a:t>systems;</a:t>
            </a:r>
          </a:p>
          <a:p>
            <a:pPr marL="342900" indent="-342900" algn="just">
              <a:buFontTx/>
              <a:buChar char="-"/>
            </a:pPr>
            <a:r>
              <a:rPr lang="en-US" sz="2400" dirty="0">
                <a:solidFill>
                  <a:srgbClr val="002060"/>
                </a:solidFill>
              </a:rPr>
              <a:t>ionization chambers.</a:t>
            </a:r>
          </a:p>
        </p:txBody>
      </p:sp>
      <p:sp>
        <p:nvSpPr>
          <p:cNvPr id="11" name="TextBox 10"/>
          <p:cNvSpPr txBox="1"/>
          <p:nvPr/>
        </p:nvSpPr>
        <p:spPr>
          <a:xfrm>
            <a:off x="380999" y="-3959"/>
            <a:ext cx="11430001"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Traditional concept of ion identification at AMS</a:t>
            </a:r>
            <a:endParaRPr lang="ru-RU" sz="3200" dirty="0">
              <a:solidFill>
                <a:schemeClr val="tx2">
                  <a:lumMod val="75000"/>
                </a:schemeClr>
              </a:solidFill>
              <a:effectLst>
                <a:outerShdw blurRad="38100" dist="38100" dir="2700000" algn="tl">
                  <a:srgbClr val="000000">
                    <a:alpha val="43137"/>
                  </a:srgbClr>
                </a:outerShdw>
              </a:effectLst>
            </a:endParaRPr>
          </a:p>
        </p:txBody>
      </p:sp>
      <p:cxnSp>
        <p:nvCxnSpPr>
          <p:cNvPr id="13" name="Прямая соединительная линия 12"/>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5" name="Номер слайда 10"/>
          <p:cNvSpPr txBox="1">
            <a:spLocks/>
          </p:cNvSpPr>
          <p:nvPr/>
        </p:nvSpPr>
        <p:spPr>
          <a:xfrm>
            <a:off x="8610600" y="6583680"/>
            <a:ext cx="2743200" cy="274320"/>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D874D-9CD5-4262-BDDF-ED3FBDCD7193}" type="slidenum">
              <a:rPr lang="ru-RU" b="1" smtClean="0"/>
              <a:pPr/>
              <a:t>7</a:t>
            </a:fld>
            <a:endParaRPr lang="ru-RU" b="1"/>
          </a:p>
        </p:txBody>
      </p:sp>
      <p:sp>
        <p:nvSpPr>
          <p:cNvPr id="17"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grpSp>
        <p:nvGrpSpPr>
          <p:cNvPr id="18" name="Группа 17"/>
          <p:cNvGrpSpPr/>
          <p:nvPr/>
        </p:nvGrpSpPr>
        <p:grpSpPr>
          <a:xfrm>
            <a:off x="6095999" y="1525241"/>
            <a:ext cx="5414876" cy="3115195"/>
            <a:chOff x="3017520" y="1871403"/>
            <a:chExt cx="5414876" cy="3115195"/>
          </a:xfrm>
        </p:grpSpPr>
        <p:sp>
          <p:nvSpPr>
            <p:cNvPr id="19" name="Прямоугольник 18"/>
            <p:cNvSpPr/>
            <p:nvPr/>
          </p:nvSpPr>
          <p:spPr>
            <a:xfrm>
              <a:off x="3759604" y="1871403"/>
              <a:ext cx="4672792" cy="3115195"/>
            </a:xfrm>
            <a:prstGeom prst="rect">
              <a:avLst/>
            </a:prstGeom>
            <a:solidFill>
              <a:srgbClr val="FFFFF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20" name="Прямая соединительная линия 19"/>
            <p:cNvCxnSpPr/>
            <p:nvPr/>
          </p:nvCxnSpPr>
          <p:spPr>
            <a:xfrm>
              <a:off x="5455920" y="2221230"/>
              <a:ext cx="128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147182" y="2221230"/>
              <a:ext cx="128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6769421" y="2221230"/>
              <a:ext cx="128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144801" y="2520950"/>
              <a:ext cx="390239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3759605" y="3199779"/>
              <a:ext cx="385196" cy="45844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715746" y="3219234"/>
              <a:ext cx="87716" cy="104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715746" y="3325815"/>
              <a:ext cx="87716" cy="321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137660" y="3114471"/>
              <a:ext cx="107762" cy="629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единительная линия 27"/>
            <p:cNvCxnSpPr/>
            <p:nvPr/>
          </p:nvCxnSpPr>
          <p:spPr>
            <a:xfrm>
              <a:off x="4130517" y="3192637"/>
              <a:ext cx="0" cy="472727"/>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144801" y="4622800"/>
              <a:ext cx="3902399" cy="0"/>
            </a:xfrm>
            <a:prstGeom prst="line">
              <a:avLst/>
            </a:prstGeom>
            <a:ln w="28575" cmpd="sng">
              <a:prstDash val="soli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44800" y="1893629"/>
              <a:ext cx="1282541" cy="338554"/>
            </a:xfrm>
            <a:prstGeom prst="rect">
              <a:avLst/>
            </a:prstGeom>
            <a:noFill/>
          </p:spPr>
          <p:txBody>
            <a:bodyPr wrap="square" rtlCol="0">
              <a:spAutoFit/>
            </a:bodyPr>
            <a:lstStyle/>
            <a:p>
              <a:pPr algn="ctr"/>
              <a:r>
                <a:rPr lang="en-US" sz="1600" b="1" dirty="0">
                  <a:latin typeface="+mj-lt"/>
                </a:rPr>
                <a:t>Anode 1</a:t>
              </a:r>
              <a:endParaRPr lang="ru-RU" sz="1600" b="1" dirty="0">
                <a:latin typeface="+mj-lt"/>
              </a:endParaRPr>
            </a:p>
          </p:txBody>
        </p:sp>
        <p:sp>
          <p:nvSpPr>
            <p:cNvPr id="31" name="TextBox 30"/>
            <p:cNvSpPr txBox="1"/>
            <p:nvPr/>
          </p:nvSpPr>
          <p:spPr>
            <a:xfrm>
              <a:off x="5455920" y="1896387"/>
              <a:ext cx="1282541" cy="338554"/>
            </a:xfrm>
            <a:prstGeom prst="rect">
              <a:avLst/>
            </a:prstGeom>
            <a:noFill/>
          </p:spPr>
          <p:txBody>
            <a:bodyPr wrap="square" rtlCol="0">
              <a:spAutoFit/>
            </a:bodyPr>
            <a:lstStyle/>
            <a:p>
              <a:pPr algn="ctr"/>
              <a:r>
                <a:rPr lang="en-US" sz="1600" b="1" dirty="0">
                  <a:latin typeface="+mj-lt"/>
                </a:rPr>
                <a:t>Anode 2</a:t>
              </a:r>
              <a:endParaRPr lang="ru-RU" sz="1600" b="1" dirty="0">
                <a:latin typeface="+mj-lt"/>
              </a:endParaRPr>
            </a:p>
          </p:txBody>
        </p:sp>
        <p:sp>
          <p:nvSpPr>
            <p:cNvPr id="32" name="TextBox 31"/>
            <p:cNvSpPr txBox="1"/>
            <p:nvPr/>
          </p:nvSpPr>
          <p:spPr>
            <a:xfrm>
              <a:off x="6764659" y="1894408"/>
              <a:ext cx="1282541" cy="338554"/>
            </a:xfrm>
            <a:prstGeom prst="rect">
              <a:avLst/>
            </a:prstGeom>
            <a:noFill/>
          </p:spPr>
          <p:txBody>
            <a:bodyPr wrap="square" rtlCol="0">
              <a:spAutoFit/>
            </a:bodyPr>
            <a:lstStyle/>
            <a:p>
              <a:pPr algn="ctr"/>
              <a:r>
                <a:rPr lang="en-US" sz="1600" b="1" dirty="0">
                  <a:latin typeface="+mj-lt"/>
                </a:rPr>
                <a:t>Anode 3</a:t>
              </a:r>
              <a:endParaRPr lang="ru-RU" sz="1600" b="1" dirty="0">
                <a:latin typeface="+mj-lt"/>
              </a:endParaRPr>
            </a:p>
          </p:txBody>
        </p:sp>
        <p:sp>
          <p:nvSpPr>
            <p:cNvPr id="33" name="TextBox 32"/>
            <p:cNvSpPr txBox="1"/>
            <p:nvPr/>
          </p:nvSpPr>
          <p:spPr>
            <a:xfrm>
              <a:off x="4130517" y="4625184"/>
              <a:ext cx="3916683" cy="338554"/>
            </a:xfrm>
            <a:prstGeom prst="rect">
              <a:avLst/>
            </a:prstGeom>
            <a:noFill/>
          </p:spPr>
          <p:txBody>
            <a:bodyPr wrap="square" rtlCol="0">
              <a:spAutoFit/>
            </a:bodyPr>
            <a:lstStyle/>
            <a:p>
              <a:pPr algn="ctr"/>
              <a:r>
                <a:rPr lang="en-US" sz="1600" b="1" dirty="0">
                  <a:latin typeface="+mj-lt"/>
                </a:rPr>
                <a:t>Cathode</a:t>
              </a:r>
              <a:endParaRPr lang="ru-RU" sz="1600" b="1" dirty="0">
                <a:latin typeface="+mj-lt"/>
              </a:endParaRPr>
            </a:p>
          </p:txBody>
        </p:sp>
        <p:sp>
          <p:nvSpPr>
            <p:cNvPr id="34" name="TextBox 33"/>
            <p:cNvSpPr txBox="1"/>
            <p:nvPr/>
          </p:nvSpPr>
          <p:spPr>
            <a:xfrm>
              <a:off x="3017520" y="3370644"/>
              <a:ext cx="1108709" cy="338554"/>
            </a:xfrm>
            <a:prstGeom prst="rect">
              <a:avLst/>
            </a:prstGeom>
            <a:noFill/>
          </p:spPr>
          <p:txBody>
            <a:bodyPr wrap="square" rtlCol="0">
              <a:spAutoFit/>
            </a:bodyPr>
            <a:lstStyle/>
            <a:p>
              <a:pPr algn="ctr"/>
              <a:r>
                <a:rPr lang="en-US" sz="1600" b="1" dirty="0">
                  <a:latin typeface="+mj-lt"/>
                </a:rPr>
                <a:t>Window</a:t>
              </a:r>
              <a:endParaRPr lang="ru-RU" sz="1600" b="1" dirty="0">
                <a:latin typeface="+mj-lt"/>
              </a:endParaRPr>
            </a:p>
          </p:txBody>
        </p:sp>
        <p:sp>
          <p:nvSpPr>
            <p:cNvPr id="35" name="TextBox 34"/>
            <p:cNvSpPr txBox="1"/>
            <p:nvPr/>
          </p:nvSpPr>
          <p:spPr>
            <a:xfrm>
              <a:off x="4126229" y="2520950"/>
              <a:ext cx="3916683" cy="338554"/>
            </a:xfrm>
            <a:prstGeom prst="rect">
              <a:avLst/>
            </a:prstGeom>
            <a:noFill/>
          </p:spPr>
          <p:txBody>
            <a:bodyPr wrap="square" rtlCol="0">
              <a:spAutoFit/>
            </a:bodyPr>
            <a:lstStyle/>
            <a:p>
              <a:r>
                <a:rPr lang="en-US" sz="1600" b="1" dirty="0">
                  <a:latin typeface="+mj-lt"/>
                </a:rPr>
                <a:t>Frisch grid</a:t>
              </a:r>
              <a:endParaRPr lang="ru-RU" sz="1600" b="1" dirty="0">
                <a:latin typeface="+mj-lt"/>
              </a:endParaRPr>
            </a:p>
          </p:txBody>
        </p:sp>
        <p:cxnSp>
          <p:nvCxnSpPr>
            <p:cNvPr id="36" name="Прямая со стрелкой 35"/>
            <p:cNvCxnSpPr/>
            <p:nvPr/>
          </p:nvCxnSpPr>
          <p:spPr>
            <a:xfrm>
              <a:off x="3764280" y="3429002"/>
              <a:ext cx="334223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7" name="TextBox 36"/>
            <p:cNvSpPr txBox="1"/>
            <p:nvPr/>
          </p:nvSpPr>
          <p:spPr>
            <a:xfrm>
              <a:off x="4354830" y="3061667"/>
              <a:ext cx="2409829" cy="338554"/>
            </a:xfrm>
            <a:prstGeom prst="rect">
              <a:avLst/>
            </a:prstGeom>
            <a:noFill/>
          </p:spPr>
          <p:txBody>
            <a:bodyPr wrap="square" rtlCol="0">
              <a:spAutoFit/>
            </a:bodyPr>
            <a:lstStyle/>
            <a:p>
              <a:r>
                <a:rPr lang="en-US" sz="1600" b="1" dirty="0">
                  <a:latin typeface="+mj-lt"/>
                </a:rPr>
                <a:t>Ion track</a:t>
              </a:r>
              <a:endParaRPr lang="ru-RU" sz="1600" b="1" dirty="0">
                <a:latin typeface="+mj-lt"/>
              </a:endParaRPr>
            </a:p>
          </p:txBody>
        </p:sp>
        <p:cxnSp>
          <p:nvCxnSpPr>
            <p:cNvPr id="38" name="Прямая со стрелкой 37"/>
            <p:cNvCxnSpPr/>
            <p:nvPr/>
          </p:nvCxnSpPr>
          <p:spPr>
            <a:xfrm>
              <a:off x="7795260" y="3126310"/>
              <a:ext cx="0" cy="46271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7795260" y="3202104"/>
                  <a:ext cx="434340" cy="368499"/>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acc>
                          <m:accPr>
                            <m:chr m:val="⃗"/>
                            <m:ctrlPr>
                              <a:rPr lang="ru-RU" sz="1600" b="1" i="1" smtClean="0">
                                <a:latin typeface="Cambria Math" panose="02040503050406030204" pitchFamily="18" charset="0"/>
                              </a:rPr>
                            </m:ctrlPr>
                          </m:accPr>
                          <m:e>
                            <m:r>
                              <a:rPr lang="en-US" sz="1600" b="1" i="1" smtClean="0">
                                <a:latin typeface="Cambria Math" panose="02040503050406030204" pitchFamily="18" charset="0"/>
                              </a:rPr>
                              <m:t>𝑬</m:t>
                            </m:r>
                          </m:e>
                        </m:acc>
                      </m:oMath>
                    </m:oMathPara>
                  </a14:m>
                  <a:endParaRPr lang="ru-RU" sz="1600" b="1" dirty="0">
                    <a:latin typeface="+mj-l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795260" y="3202104"/>
                  <a:ext cx="434340" cy="368499"/>
                </a:xfrm>
                <a:prstGeom prst="rect">
                  <a:avLst/>
                </a:prstGeom>
                <a:blipFill>
                  <a:blip r:embed="rId4"/>
                  <a:stretch>
                    <a:fillRect/>
                  </a:stretch>
                </a:blipFill>
              </p:spPr>
              <p:txBody>
                <a:bodyPr/>
                <a:lstStyle/>
                <a:p>
                  <a:r>
                    <a:rPr lang="ru-RU">
                      <a:noFill/>
                    </a:rPr>
                    <a:t> </a:t>
                  </a:r>
                </a:p>
              </p:txBody>
            </p:sp>
          </mc:Fallback>
        </mc:AlternateContent>
        <p:cxnSp>
          <p:nvCxnSpPr>
            <p:cNvPr id="40" name="Прямая соединительная линия 39"/>
            <p:cNvCxnSpPr/>
            <p:nvPr/>
          </p:nvCxnSpPr>
          <p:spPr>
            <a:xfrm>
              <a:off x="5097710" y="2397093"/>
              <a:ext cx="1945235" cy="822960"/>
            </a:xfrm>
            <a:prstGeom prst="line">
              <a:avLst/>
            </a:prstGeom>
            <a:ln w="60325" cap="rnd">
              <a:solidFill>
                <a:schemeClr val="bg2">
                  <a:lumMod val="2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5060221" y="3641821"/>
              <a:ext cx="1920240" cy="822960"/>
            </a:xfrm>
            <a:prstGeom prst="line">
              <a:avLst/>
            </a:prstGeom>
            <a:ln w="88900" cap="rnd">
              <a:solidFill>
                <a:schemeClr val="accent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469380" y="2650509"/>
              <a:ext cx="511081" cy="338554"/>
            </a:xfrm>
            <a:prstGeom prst="rect">
              <a:avLst/>
            </a:prstGeom>
            <a:noFill/>
          </p:spPr>
          <p:txBody>
            <a:bodyPr wrap="square" rtlCol="0">
              <a:spAutoFit/>
            </a:bodyPr>
            <a:lstStyle/>
            <a:p>
              <a:r>
                <a:rPr lang="en-US" sz="1600" b="1" dirty="0">
                  <a:latin typeface="+mj-lt"/>
                </a:rPr>
                <a:t>e</a:t>
              </a:r>
              <a:r>
                <a:rPr lang="en-US" sz="1600" b="1" baseline="30000" dirty="0">
                  <a:latin typeface="+mj-lt"/>
                </a:rPr>
                <a:t>-</a:t>
              </a:r>
              <a:endParaRPr lang="ru-RU" sz="1600" b="1" baseline="30000" dirty="0">
                <a:latin typeface="+mj-lt"/>
              </a:endParaRPr>
            </a:p>
          </p:txBody>
        </p:sp>
        <p:sp>
          <p:nvSpPr>
            <p:cNvPr id="43" name="TextBox 42"/>
            <p:cNvSpPr txBox="1"/>
            <p:nvPr/>
          </p:nvSpPr>
          <p:spPr>
            <a:xfrm>
              <a:off x="6187710" y="3958142"/>
              <a:ext cx="918806" cy="338554"/>
            </a:xfrm>
            <a:prstGeom prst="rect">
              <a:avLst/>
            </a:prstGeom>
            <a:noFill/>
          </p:spPr>
          <p:txBody>
            <a:bodyPr wrap="square" rtlCol="0">
              <a:spAutoFit/>
            </a:bodyPr>
            <a:lstStyle/>
            <a:p>
              <a:r>
                <a:rPr lang="en-US" sz="1600" b="1" dirty="0">
                  <a:latin typeface="+mj-lt"/>
                </a:rPr>
                <a:t>Ions</a:t>
              </a:r>
              <a:r>
                <a:rPr lang="en-US" sz="1600" b="1" baseline="30000" dirty="0">
                  <a:latin typeface="+mj-lt"/>
                </a:rPr>
                <a:t>+</a:t>
              </a:r>
              <a:endParaRPr lang="ru-RU" sz="1600" b="1" baseline="30000" dirty="0">
                <a:latin typeface="+mj-lt"/>
              </a:endParaRPr>
            </a:p>
          </p:txBody>
        </p:sp>
      </p:grpSp>
      <p:sp>
        <p:nvSpPr>
          <p:cNvPr id="44" name="TextBox 43"/>
          <p:cNvSpPr txBox="1"/>
          <p:nvPr/>
        </p:nvSpPr>
        <p:spPr>
          <a:xfrm>
            <a:off x="357288" y="5465354"/>
            <a:ext cx="5718522" cy="1200329"/>
          </a:xfrm>
          <a:prstGeom prst="rect">
            <a:avLst/>
          </a:prstGeom>
          <a:noFill/>
        </p:spPr>
        <p:txBody>
          <a:bodyPr wrap="square" rtlCol="0">
            <a:spAutoFit/>
          </a:bodyPr>
          <a:lstStyle/>
          <a:p>
            <a:pPr algn="just"/>
            <a:r>
              <a:rPr lang="en-US" sz="2400" dirty="0">
                <a:solidFill>
                  <a:srgbClr val="002060"/>
                </a:solidFill>
              </a:rPr>
              <a:t>Mean stopping power for </a:t>
            </a:r>
            <a:r>
              <a:rPr lang="ru-RU" sz="2400" baseline="30000" dirty="0">
                <a:solidFill>
                  <a:srgbClr val="002060"/>
                </a:solidFill>
              </a:rPr>
              <a:t>10</a:t>
            </a:r>
            <a:r>
              <a:rPr lang="en-US" sz="2400" dirty="0">
                <a:solidFill>
                  <a:srgbClr val="002060"/>
                </a:solidFill>
              </a:rPr>
              <a:t>B and </a:t>
            </a:r>
            <a:r>
              <a:rPr lang="en-US" sz="2400" baseline="30000" dirty="0">
                <a:solidFill>
                  <a:srgbClr val="002060"/>
                </a:solidFill>
              </a:rPr>
              <a:t>10</a:t>
            </a:r>
            <a:r>
              <a:rPr lang="en-US" sz="2400" dirty="0">
                <a:solidFill>
                  <a:srgbClr val="002060"/>
                </a:solidFill>
              </a:rPr>
              <a:t>Be projectiles against penetration depth in 50 torr isobutane.</a:t>
            </a:r>
            <a:endParaRPr lang="ru-RU" sz="2400" dirty="0">
              <a:solidFill>
                <a:srgbClr val="002060"/>
              </a:solidFill>
            </a:endParaRPr>
          </a:p>
        </p:txBody>
      </p:sp>
    </p:spTree>
    <p:extLst>
      <p:ext uri="{BB962C8B-B14F-4D97-AF65-F5344CB8AC3E}">
        <p14:creationId xmlns:p14="http://schemas.microsoft.com/office/powerpoint/2010/main" val="322689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86540"/>
            <a:ext cx="5943600" cy="405322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540"/>
            <a:ext cx="5943600" cy="4031402"/>
          </a:xfrm>
          <a:prstGeom prst="rect">
            <a:avLst/>
          </a:prstGeom>
        </p:spPr>
      </p:pic>
      <p:sp>
        <p:nvSpPr>
          <p:cNvPr id="6" name="TextBox 5"/>
          <p:cNvSpPr txBox="1"/>
          <p:nvPr/>
        </p:nvSpPr>
        <p:spPr>
          <a:xfrm>
            <a:off x="381000" y="3669"/>
            <a:ext cx="11430000" cy="584775"/>
          </a:xfrm>
          <a:prstGeom prst="rect">
            <a:avLst/>
          </a:prstGeom>
          <a:noFill/>
        </p:spPr>
        <p:txBody>
          <a:bodyPr wrap="square">
            <a:spAutoFit/>
          </a:bodyPr>
          <a:lstStyle/>
          <a:p>
            <a:pPr lvl="0" algn="ctr"/>
            <a:r>
              <a:rPr lang="en-US" sz="3200" dirty="0">
                <a:solidFill>
                  <a:schemeClr val="tx2">
                    <a:lumMod val="75000"/>
                  </a:schemeClr>
                </a:solidFill>
                <a:effectLst>
                  <a:outerShdw blurRad="38100" dist="38100" dir="2700000" algn="tl">
                    <a:srgbClr val="000000">
                      <a:alpha val="43137"/>
                    </a:srgbClr>
                  </a:outerShdw>
                </a:effectLst>
              </a:rPr>
              <a:t>New concept of ion identification: measuring track ranges</a:t>
            </a:r>
            <a:endParaRPr lang="ru-RU" sz="3200" dirty="0">
              <a:solidFill>
                <a:schemeClr val="tx2">
                  <a:lumMod val="75000"/>
                </a:schemeClr>
              </a:solidFill>
              <a:effectLst>
                <a:outerShdw blurRad="38100" dist="38100" dir="2700000" algn="tl">
                  <a:srgbClr val="000000">
                    <a:alpha val="43137"/>
                  </a:srgbClr>
                </a:outerShdw>
              </a:effectLst>
            </a:endParaRPr>
          </a:p>
        </p:txBody>
      </p:sp>
      <p:sp>
        <p:nvSpPr>
          <p:cNvPr id="7" name="Номер слайда 6"/>
          <p:cNvSpPr>
            <a:spLocks noGrp="1"/>
          </p:cNvSpPr>
          <p:nvPr>
            <p:ph type="sldNum" sz="quarter" idx="12"/>
          </p:nvPr>
        </p:nvSpPr>
        <p:spPr>
          <a:xfrm>
            <a:off x="8610600" y="6583680"/>
            <a:ext cx="2743200" cy="274320"/>
          </a:xfrm>
        </p:spPr>
        <p:txBody>
          <a:bodyPr/>
          <a:lstStyle/>
          <a:p>
            <a:fld id="{3D6D874D-9CD5-4262-BDDF-ED3FBDCD7193}" type="slidenum">
              <a:rPr lang="ru-RU" b="1" smtClean="0"/>
              <a:t>8</a:t>
            </a:fld>
            <a:endParaRPr lang="ru-RU" b="1" dirty="0"/>
          </a:p>
        </p:txBody>
      </p:sp>
      <p:cxnSp>
        <p:nvCxnSpPr>
          <p:cNvPr id="14" name="Прямая соединительная линия 13"/>
          <p:cNvCxnSpPr/>
          <p:nvPr/>
        </p:nvCxnSpPr>
        <p:spPr>
          <a:xfrm flipV="1">
            <a:off x="381000" y="640080"/>
            <a:ext cx="11430000" cy="0"/>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5" name="Прямоугольник 14"/>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9" name="TextBox 18"/>
          <p:cNvSpPr txBox="1"/>
          <p:nvPr/>
        </p:nvSpPr>
        <p:spPr>
          <a:xfrm>
            <a:off x="6324600" y="4639767"/>
            <a:ext cx="5486400" cy="1446550"/>
          </a:xfrm>
          <a:prstGeom prst="rect">
            <a:avLst/>
          </a:prstGeom>
          <a:noFill/>
        </p:spPr>
        <p:txBody>
          <a:bodyPr wrap="square" rtlCol="0">
            <a:spAutoFit/>
          </a:bodyPr>
          <a:lstStyle/>
          <a:p>
            <a:pPr algn="just"/>
            <a:r>
              <a:rPr lang="en-US" sz="2200" dirty="0"/>
              <a:t>Track ranges distribution of alpha particles</a:t>
            </a:r>
            <a:r>
              <a:rPr lang="ru-RU" sz="2200" dirty="0"/>
              <a:t> </a:t>
            </a:r>
            <a:r>
              <a:rPr lang="en-US" sz="2200" dirty="0"/>
              <a:t>with different energies passing through 200</a:t>
            </a:r>
            <a:r>
              <a:rPr lang="ru-RU" sz="2200" dirty="0"/>
              <a:t> </a:t>
            </a:r>
            <a:r>
              <a:rPr lang="en-US" sz="2200" dirty="0"/>
              <a:t>nm silicon nitride window into 50 torr isobutane</a:t>
            </a:r>
            <a:r>
              <a:rPr lang="ru-RU" sz="2200" dirty="0"/>
              <a:t> </a:t>
            </a:r>
            <a:r>
              <a:rPr lang="en-US" sz="2200" dirty="0"/>
              <a:t>at room temperature. </a:t>
            </a:r>
            <a:endParaRPr lang="ru-RU" sz="2200" dirty="0"/>
          </a:p>
        </p:txBody>
      </p:sp>
      <p:sp>
        <p:nvSpPr>
          <p:cNvPr id="20" name="TextBox 19"/>
          <p:cNvSpPr txBox="1"/>
          <p:nvPr/>
        </p:nvSpPr>
        <p:spPr>
          <a:xfrm>
            <a:off x="381000" y="4651297"/>
            <a:ext cx="5486400" cy="1446550"/>
          </a:xfrm>
          <a:prstGeom prst="rect">
            <a:avLst/>
          </a:prstGeom>
          <a:noFill/>
        </p:spPr>
        <p:txBody>
          <a:bodyPr wrap="square" rtlCol="0">
            <a:spAutoFit/>
          </a:bodyPr>
          <a:lstStyle/>
          <a:p>
            <a:pPr algn="just"/>
            <a:r>
              <a:rPr lang="en-US" sz="2200" dirty="0"/>
              <a:t>Track ranges distribution of 4 MeV</a:t>
            </a:r>
            <a:r>
              <a:rPr lang="ru-RU" sz="2200" dirty="0"/>
              <a:t> </a:t>
            </a:r>
            <a:r>
              <a:rPr lang="en-US" sz="2200" baseline="30000" dirty="0"/>
              <a:t>10</a:t>
            </a:r>
            <a:r>
              <a:rPr lang="en-US" sz="2200" dirty="0"/>
              <a:t>Be and </a:t>
            </a:r>
            <a:r>
              <a:rPr lang="en-US" sz="2200" baseline="30000" dirty="0"/>
              <a:t>10</a:t>
            </a:r>
            <a:r>
              <a:rPr lang="en-US" sz="2200" dirty="0"/>
              <a:t>B passing through 200 nm silicon</a:t>
            </a:r>
            <a:r>
              <a:rPr lang="ru-RU" sz="2200" dirty="0"/>
              <a:t> </a:t>
            </a:r>
            <a:r>
              <a:rPr lang="en-US" sz="2200" dirty="0"/>
              <a:t>nitride window into 50 torr isobutane at room</a:t>
            </a:r>
            <a:r>
              <a:rPr lang="ru-RU" sz="2200" dirty="0"/>
              <a:t> </a:t>
            </a:r>
            <a:r>
              <a:rPr lang="en-US" sz="2200" dirty="0"/>
              <a:t>temperature. </a:t>
            </a:r>
            <a:endParaRPr lang="ru-RU" sz="2200" dirty="0"/>
          </a:p>
        </p:txBody>
      </p:sp>
      <p:sp>
        <p:nvSpPr>
          <p:cNvPr id="12"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sp>
        <p:nvSpPr>
          <p:cNvPr id="2" name="TextBox 1"/>
          <p:cNvSpPr txBox="1"/>
          <p:nvPr/>
        </p:nvSpPr>
        <p:spPr>
          <a:xfrm>
            <a:off x="592454" y="994455"/>
            <a:ext cx="1796415" cy="369332"/>
          </a:xfrm>
          <a:prstGeom prst="rect">
            <a:avLst/>
          </a:prstGeom>
          <a:noFill/>
        </p:spPr>
        <p:txBody>
          <a:bodyPr wrap="square" rtlCol="0">
            <a:spAutoFit/>
          </a:bodyPr>
          <a:lstStyle/>
          <a:p>
            <a:pPr algn="r"/>
            <a:r>
              <a:rPr lang="en-US" dirty="0">
                <a:solidFill>
                  <a:schemeClr val="accent1">
                    <a:lumMod val="50000"/>
                  </a:schemeClr>
                </a:solidFill>
              </a:rPr>
              <a:t>SRIM simulation</a:t>
            </a:r>
            <a:endParaRPr lang="ru-RU" dirty="0">
              <a:solidFill>
                <a:schemeClr val="accent1">
                  <a:lumMod val="50000"/>
                </a:schemeClr>
              </a:solidFill>
            </a:endParaRPr>
          </a:p>
        </p:txBody>
      </p:sp>
      <p:sp>
        <p:nvSpPr>
          <p:cNvPr id="16" name="TextBox 15"/>
          <p:cNvSpPr txBox="1"/>
          <p:nvPr/>
        </p:nvSpPr>
        <p:spPr>
          <a:xfrm>
            <a:off x="6848475" y="994455"/>
            <a:ext cx="1796415" cy="369332"/>
          </a:xfrm>
          <a:prstGeom prst="rect">
            <a:avLst/>
          </a:prstGeom>
          <a:noFill/>
        </p:spPr>
        <p:txBody>
          <a:bodyPr wrap="square" rtlCol="0">
            <a:spAutoFit/>
          </a:bodyPr>
          <a:lstStyle/>
          <a:p>
            <a:pPr algn="r"/>
            <a:r>
              <a:rPr lang="en-US" dirty="0">
                <a:solidFill>
                  <a:schemeClr val="accent1">
                    <a:lumMod val="50000"/>
                  </a:schemeClr>
                </a:solidFill>
              </a:rPr>
              <a:t>SRIM simulation</a:t>
            </a:r>
            <a:endParaRPr lang="ru-RU" dirty="0">
              <a:solidFill>
                <a:schemeClr val="accent1">
                  <a:lumMod val="50000"/>
                </a:schemeClr>
              </a:solidFill>
            </a:endParaRPr>
          </a:p>
        </p:txBody>
      </p:sp>
    </p:spTree>
    <p:extLst>
      <p:ext uri="{BB962C8B-B14F-4D97-AF65-F5344CB8AC3E}">
        <p14:creationId xmlns:p14="http://schemas.microsoft.com/office/powerpoint/2010/main" val="269810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Прямая соединительная линия 103"/>
          <p:cNvCxnSpPr/>
          <p:nvPr/>
        </p:nvCxnSpPr>
        <p:spPr>
          <a:xfrm flipV="1">
            <a:off x="381000" y="640080"/>
            <a:ext cx="11430000" cy="22632"/>
          </a:xfrm>
          <a:prstGeom prst="line">
            <a:avLst/>
          </a:prstGeom>
          <a:ln w="38100">
            <a:solidFill>
              <a:schemeClr val="accent1">
                <a:lumMod val="75000"/>
              </a:schemeClr>
            </a:solidFill>
          </a:ln>
          <a:effectLst>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07" name="Прямоугольник 106"/>
          <p:cNvSpPr/>
          <p:nvPr/>
        </p:nvSpPr>
        <p:spPr>
          <a:xfrm>
            <a:off x="0" y="6583680"/>
            <a:ext cx="12192000" cy="274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6" name="TextBox 5"/>
          <p:cNvSpPr txBox="1"/>
          <p:nvPr/>
        </p:nvSpPr>
        <p:spPr>
          <a:xfrm>
            <a:off x="381000" y="-12868"/>
            <a:ext cx="11430000" cy="584775"/>
          </a:xfrm>
          <a:prstGeom prst="rect">
            <a:avLst/>
          </a:prstGeom>
          <a:noFill/>
        </p:spPr>
        <p:txBody>
          <a:bodyPr wrap="square">
            <a:spAutoFit/>
          </a:bodyPr>
          <a:lstStyle/>
          <a:p>
            <a:pPr algn="ctr">
              <a:defRPr/>
            </a:pPr>
            <a:r>
              <a:rPr lang="en-US" sz="3200" dirty="0">
                <a:solidFill>
                  <a:schemeClr val="tx2">
                    <a:lumMod val="75000"/>
                  </a:schemeClr>
                </a:solidFill>
                <a:effectLst>
                  <a:outerShdw blurRad="38100" dist="38100" dir="2700000" algn="tl">
                    <a:srgbClr val="000000">
                      <a:alpha val="43137"/>
                    </a:srgbClr>
                  </a:outerShdw>
                </a:effectLst>
              </a:rPr>
              <a:t>Proof of concept: low-pressure TPC </a:t>
            </a:r>
            <a:endParaRPr lang="ru-RU" sz="3200" dirty="0">
              <a:solidFill>
                <a:schemeClr val="tx2">
                  <a:lumMod val="75000"/>
                </a:schemeClr>
              </a:solidFill>
              <a:effectLst>
                <a:outerShdw blurRad="38100" dist="38100" dir="2700000" algn="tl">
                  <a:srgbClr val="000000">
                    <a:alpha val="43137"/>
                  </a:srgbClr>
                </a:outerShdw>
              </a:effectLst>
            </a:endParaRPr>
          </a:p>
        </p:txBody>
      </p:sp>
      <p:sp>
        <p:nvSpPr>
          <p:cNvPr id="106" name="TextBox 105"/>
          <p:cNvSpPr txBox="1"/>
          <p:nvPr/>
        </p:nvSpPr>
        <p:spPr>
          <a:xfrm>
            <a:off x="149352" y="1122332"/>
            <a:ext cx="7315200" cy="523220"/>
          </a:xfrm>
          <a:prstGeom prst="rect">
            <a:avLst/>
          </a:prstGeom>
          <a:noFill/>
        </p:spPr>
        <p:txBody>
          <a:bodyPr wrap="square" rtlCol="0">
            <a:spAutoFit/>
          </a:bodyPr>
          <a:lstStyle/>
          <a:p>
            <a:pPr algn="ctr"/>
            <a:r>
              <a:rPr lang="en-US" sz="2800" dirty="0"/>
              <a:t>Schematic layout of the low-pressure TPC</a:t>
            </a:r>
            <a:endParaRPr lang="ru-RU" sz="2800" dirty="0"/>
          </a:p>
        </p:txBody>
      </p:sp>
      <p:sp>
        <p:nvSpPr>
          <p:cNvPr id="11" name="Номер слайда 10"/>
          <p:cNvSpPr>
            <a:spLocks noGrp="1"/>
          </p:cNvSpPr>
          <p:nvPr>
            <p:ph type="sldNum" sz="quarter" idx="12"/>
          </p:nvPr>
        </p:nvSpPr>
        <p:spPr>
          <a:xfrm>
            <a:off x="8610600" y="6583680"/>
            <a:ext cx="2743200" cy="274320"/>
          </a:xfrm>
        </p:spPr>
        <p:txBody>
          <a:bodyPr/>
          <a:lstStyle/>
          <a:p>
            <a:fld id="{3D6D874D-9CD5-4262-BDDF-ED3FBDCD7193}" type="slidenum">
              <a:rPr lang="ru-RU" b="1" smtClean="0"/>
              <a:t>9</a:t>
            </a:fld>
            <a:endParaRPr lang="ru-RU" b="1"/>
          </a:p>
        </p:txBody>
      </p:sp>
      <p:sp>
        <p:nvSpPr>
          <p:cNvPr id="99" name="Нижний колонтитул 2"/>
          <p:cNvSpPr>
            <a:spLocks noGrp="1"/>
          </p:cNvSpPr>
          <p:nvPr>
            <p:ph type="ftr" sz="quarter" idx="11"/>
          </p:nvPr>
        </p:nvSpPr>
        <p:spPr>
          <a:xfrm>
            <a:off x="4038600" y="6583680"/>
            <a:ext cx="4114800" cy="274320"/>
          </a:xfrm>
        </p:spPr>
        <p:txBody>
          <a:bodyPr/>
          <a:lstStyle/>
          <a:p>
            <a:r>
              <a:rPr lang="en-US" b="1" dirty="0"/>
              <a:t>TIPP2023</a:t>
            </a:r>
            <a:endParaRPr lang="ru-RU" b="1"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52" y="1967895"/>
            <a:ext cx="7315200" cy="2878256"/>
          </a:xfrm>
          <a:prstGeom prst="rect">
            <a:avLst/>
          </a:prstGeom>
        </p:spPr>
      </p:pic>
      <p:pic>
        <p:nvPicPr>
          <p:cNvPr id="101" name="Рисунок 100"/>
          <p:cNvPicPr>
            <a:picLocks noChangeAspect="1"/>
          </p:cNvPicPr>
          <p:nvPr/>
        </p:nvPicPr>
        <p:blipFill>
          <a:blip r:embed="rId4"/>
          <a:stretch>
            <a:fillRect/>
          </a:stretch>
        </p:blipFill>
        <p:spPr>
          <a:xfrm>
            <a:off x="7464552" y="1967895"/>
            <a:ext cx="4572000" cy="3128991"/>
          </a:xfrm>
          <a:prstGeom prst="rect">
            <a:avLst/>
          </a:prstGeom>
        </p:spPr>
      </p:pic>
      <mc:AlternateContent xmlns:mc="http://schemas.openxmlformats.org/markup-compatibility/2006" xmlns:a14="http://schemas.microsoft.com/office/drawing/2010/main">
        <mc:Choice Requires="a14">
          <p:sp>
            <p:nvSpPr>
              <p:cNvPr id="103" name="Прямоугольник 2"/>
              <p:cNvSpPr>
                <a:spLocks noChangeArrowheads="1"/>
              </p:cNvSpPr>
              <p:nvPr/>
            </p:nvSpPr>
            <p:spPr bwMode="auto">
              <a:xfrm>
                <a:off x="7464552" y="5314117"/>
                <a:ext cx="4572000"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ru-RU" sz="2400" b="1" dirty="0">
                    <a:solidFill>
                      <a:schemeClr val="accent1">
                        <a:lumMod val="50000"/>
                      </a:schemeClr>
                    </a:solidFill>
                    <a:latin typeface="+mn-lt"/>
                  </a:rPr>
                  <a:t>pulse width </a:t>
                </a:r>
                <a14:m>
                  <m:oMath xmlns:m="http://schemas.openxmlformats.org/officeDocument/2006/math">
                    <m:r>
                      <a:rPr lang="en-US" altLang="ru-RU" sz="2400" b="1" i="1">
                        <a:solidFill>
                          <a:schemeClr val="accent1">
                            <a:lumMod val="50000"/>
                          </a:schemeClr>
                        </a:solidFill>
                        <a:latin typeface="Cambria Math" panose="02040503050406030204" pitchFamily="18" charset="0"/>
                        <a:ea typeface="Cambria Math"/>
                      </a:rPr>
                      <m:t>~</m:t>
                    </m:r>
                  </m:oMath>
                </a14:m>
                <a:r>
                  <a:rPr lang="en-US" altLang="ru-RU" sz="2400" b="1" dirty="0">
                    <a:solidFill>
                      <a:schemeClr val="accent1">
                        <a:lumMod val="50000"/>
                      </a:schemeClr>
                    </a:solidFill>
                    <a:latin typeface="+mn-lt"/>
                  </a:rPr>
                  <a:t> track range </a:t>
                </a:r>
              </a:p>
              <a:p>
                <a:pPr algn="ctr"/>
                <a:r>
                  <a:rPr lang="en-US" altLang="ru-RU" sz="2400" b="1" dirty="0">
                    <a:solidFill>
                      <a:schemeClr val="accent1">
                        <a:lumMod val="50000"/>
                      </a:schemeClr>
                    </a:solidFill>
                    <a:latin typeface="+mn-lt"/>
                  </a:rPr>
                  <a:t>pulse area </a:t>
                </a:r>
                <a14:m>
                  <m:oMath xmlns:m="http://schemas.openxmlformats.org/officeDocument/2006/math">
                    <m:r>
                      <a:rPr lang="en-US" altLang="ru-RU" sz="2400" b="1" i="1">
                        <a:solidFill>
                          <a:schemeClr val="accent1">
                            <a:lumMod val="50000"/>
                          </a:schemeClr>
                        </a:solidFill>
                        <a:latin typeface="Cambria Math" panose="02040503050406030204" pitchFamily="18" charset="0"/>
                        <a:ea typeface="Cambria Math"/>
                      </a:rPr>
                      <m:t>~</m:t>
                    </m:r>
                  </m:oMath>
                </a14:m>
                <a:r>
                  <a:rPr lang="en-US" altLang="ru-RU" sz="2400" b="1" dirty="0">
                    <a:solidFill>
                      <a:schemeClr val="accent1">
                        <a:lumMod val="50000"/>
                      </a:schemeClr>
                    </a:solidFill>
                    <a:latin typeface="+mn-lt"/>
                  </a:rPr>
                  <a:t> energy </a:t>
                </a:r>
              </a:p>
            </p:txBody>
          </p:sp>
        </mc:Choice>
        <mc:Fallback xmlns="">
          <p:sp>
            <p:nvSpPr>
              <p:cNvPr id="103" name="Прямоугольник 2"/>
              <p:cNvSpPr>
                <a:spLocks noRot="1" noChangeAspect="1" noMove="1" noResize="1" noEditPoints="1" noAdjustHandles="1" noChangeArrowheads="1" noChangeShapeType="1" noTextEdit="1"/>
              </p:cNvSpPr>
              <p:nvPr/>
            </p:nvSpPr>
            <p:spPr bwMode="auto">
              <a:xfrm>
                <a:off x="7464552" y="5314117"/>
                <a:ext cx="4572000" cy="830997"/>
              </a:xfrm>
              <a:prstGeom prst="rect">
                <a:avLst/>
              </a:prstGeom>
              <a:blipFill>
                <a:blip r:embed="rId5"/>
                <a:stretch>
                  <a:fillRect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
        <p:nvSpPr>
          <p:cNvPr id="105" name="TextBox 104"/>
          <p:cNvSpPr txBox="1"/>
          <p:nvPr/>
        </p:nvSpPr>
        <p:spPr>
          <a:xfrm>
            <a:off x="7464552" y="691445"/>
            <a:ext cx="4572000" cy="1384995"/>
          </a:xfrm>
          <a:prstGeom prst="rect">
            <a:avLst/>
          </a:prstGeom>
          <a:noFill/>
        </p:spPr>
        <p:txBody>
          <a:bodyPr wrap="square" rtlCol="0">
            <a:spAutoFit/>
          </a:bodyPr>
          <a:lstStyle/>
          <a:p>
            <a:pPr algn="ctr"/>
            <a:r>
              <a:rPr lang="en-US" sz="2800" dirty="0"/>
              <a:t>A waveform example from</a:t>
            </a:r>
            <a:r>
              <a:rPr lang="ru-RU" sz="2800" dirty="0"/>
              <a:t> </a:t>
            </a:r>
            <a:r>
              <a:rPr lang="en-US" sz="2800" dirty="0"/>
              <a:t>alpha</a:t>
            </a:r>
            <a:r>
              <a:rPr lang="ru-RU" sz="2800" dirty="0"/>
              <a:t> </a:t>
            </a:r>
            <a:r>
              <a:rPr lang="en-US" sz="2800" dirty="0"/>
              <a:t>particle in the low-pressure TPC</a:t>
            </a:r>
            <a:endParaRPr lang="ru-RU" sz="3600" dirty="0">
              <a:solidFill>
                <a:schemeClr val="accent1">
                  <a:lumMod val="50000"/>
                </a:schemeClr>
              </a:solidFill>
            </a:endParaRPr>
          </a:p>
        </p:txBody>
      </p:sp>
      <p:sp>
        <p:nvSpPr>
          <p:cNvPr id="120" name="TextBox 119"/>
          <p:cNvSpPr txBox="1"/>
          <p:nvPr/>
        </p:nvSpPr>
        <p:spPr>
          <a:xfrm>
            <a:off x="149352" y="5129450"/>
            <a:ext cx="7315200" cy="1200329"/>
          </a:xfrm>
          <a:prstGeom prst="rect">
            <a:avLst/>
          </a:prstGeom>
          <a:noFill/>
        </p:spPr>
        <p:txBody>
          <a:bodyPr wrap="square" rtlCol="0">
            <a:spAutoFit/>
          </a:bodyPr>
          <a:lstStyle/>
          <a:p>
            <a:pPr algn="ctr"/>
            <a:r>
              <a:rPr lang="en-US" sz="2400" b="1" dirty="0">
                <a:solidFill>
                  <a:schemeClr val="accent1">
                    <a:lumMod val="50000"/>
                  </a:schemeClr>
                </a:solidFill>
              </a:rPr>
              <a:t>Diameter ≈ 8 cm</a:t>
            </a:r>
          </a:p>
          <a:p>
            <a:pPr algn="ctr"/>
            <a:r>
              <a:rPr lang="en-US" sz="2400" b="1" dirty="0">
                <a:solidFill>
                  <a:schemeClr val="accent1">
                    <a:lumMod val="50000"/>
                  </a:schemeClr>
                </a:solidFill>
              </a:rPr>
              <a:t>Length ≈ 11 cm</a:t>
            </a:r>
            <a:endParaRPr lang="ru-RU" sz="2400" b="1" dirty="0">
              <a:solidFill>
                <a:schemeClr val="accent1">
                  <a:lumMod val="50000"/>
                </a:schemeClr>
              </a:solidFill>
            </a:endParaRPr>
          </a:p>
          <a:p>
            <a:pPr algn="ctr"/>
            <a:r>
              <a:rPr lang="en-US" sz="2400" b="1" dirty="0">
                <a:solidFill>
                  <a:schemeClr val="accent1">
                    <a:lumMod val="50000"/>
                  </a:schemeClr>
                </a:solidFill>
              </a:rPr>
              <a:t>Gas filled - Isobutane </a:t>
            </a:r>
            <a:endParaRPr lang="ru-RU" sz="2400" b="1" dirty="0">
              <a:solidFill>
                <a:schemeClr val="accent1">
                  <a:lumMod val="50000"/>
                </a:schemeClr>
              </a:solidFill>
            </a:endParaRPr>
          </a:p>
        </p:txBody>
      </p:sp>
    </p:spTree>
    <p:extLst>
      <p:ext uri="{BB962C8B-B14F-4D97-AF65-F5344CB8AC3E}">
        <p14:creationId xmlns:p14="http://schemas.microsoft.com/office/powerpoint/2010/main" val="28184865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12389</TotalTime>
  <Words>2920</Words>
  <Application>Microsoft Office PowerPoint</Application>
  <PresentationFormat>Widescreen</PresentationFormat>
  <Paragraphs>254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BINP User</dc:creator>
  <cp:lastModifiedBy>Roman</cp:lastModifiedBy>
  <cp:revision>142</cp:revision>
  <dcterms:created xsi:type="dcterms:W3CDTF">2023-08-11T04:52:31Z</dcterms:created>
  <dcterms:modified xsi:type="dcterms:W3CDTF">2023-09-05T19:07:26Z</dcterms:modified>
</cp:coreProperties>
</file>