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144" r:id="rId2"/>
    <p:sldId id="2227" r:id="rId3"/>
    <p:sldId id="302" r:id="rId4"/>
    <p:sldId id="307" r:id="rId5"/>
    <p:sldId id="2212" r:id="rId6"/>
    <p:sldId id="2209" r:id="rId7"/>
    <p:sldId id="305" r:id="rId8"/>
    <p:sldId id="2216" r:id="rId9"/>
    <p:sldId id="308" r:id="rId10"/>
    <p:sldId id="2220" r:id="rId11"/>
    <p:sldId id="2221" r:id="rId12"/>
    <p:sldId id="2231" r:id="rId13"/>
    <p:sldId id="314" r:id="rId14"/>
    <p:sldId id="294" r:id="rId15"/>
    <p:sldId id="259" r:id="rId16"/>
    <p:sldId id="260" r:id="rId17"/>
    <p:sldId id="2229" r:id="rId18"/>
    <p:sldId id="2214" r:id="rId19"/>
    <p:sldId id="2207" r:id="rId20"/>
    <p:sldId id="2232" r:id="rId21"/>
    <p:sldId id="2228" r:id="rId22"/>
    <p:sldId id="2233" r:id="rId23"/>
    <p:sldId id="2234" r:id="rId24"/>
    <p:sldId id="2211" r:id="rId25"/>
    <p:sldId id="2230" r:id="rId26"/>
    <p:sldId id="281" r:id="rId27"/>
    <p:sldId id="262"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5"/>
    <p:restoredTop sz="86383"/>
  </p:normalViewPr>
  <p:slideViewPr>
    <p:cSldViewPr snapToGrid="0" snapToObjects="1">
      <p:cViewPr>
        <p:scale>
          <a:sx n="120" d="100"/>
          <a:sy n="120" d="100"/>
        </p:scale>
        <p:origin x="288" y="304"/>
      </p:cViewPr>
      <p:guideLst/>
    </p:cSldViewPr>
  </p:slideViewPr>
  <p:outlineViewPr>
    <p:cViewPr>
      <p:scale>
        <a:sx n="33" d="100"/>
        <a:sy n="33" d="100"/>
      </p:scale>
      <p:origin x="0" y="-11768"/>
    </p:cViewPr>
  </p:outlineViewPr>
  <p:notesTextViewPr>
    <p:cViewPr>
      <p:scale>
        <a:sx n="1" d="1"/>
        <a:sy n="1" d="1"/>
      </p:scale>
      <p:origin x="0" y="0"/>
    </p:cViewPr>
  </p:notesTextViewPr>
  <p:sorterViewPr>
    <p:cViewPr>
      <p:scale>
        <a:sx n="131" d="100"/>
        <a:sy n="13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61001-A6D6-B640-8D0A-E4FDDA041941}" type="datetimeFigureOut">
              <a:rPr lang="en-GB" smtClean="0"/>
              <a:t>29/08/2023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DCF20C-5A4B-4C4E-95EE-30C619BAF344}" type="slidenum">
              <a:rPr lang="en-GB" smtClean="0"/>
              <a:t>‹#›</a:t>
            </a:fld>
            <a:endParaRPr lang="en-GB"/>
          </a:p>
        </p:txBody>
      </p:sp>
    </p:spTree>
    <p:extLst>
      <p:ext uri="{BB962C8B-B14F-4D97-AF65-F5344CB8AC3E}">
        <p14:creationId xmlns:p14="http://schemas.microsoft.com/office/powerpoint/2010/main" val="2190402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E863D46-1262-CE48-ADE6-5A6DE5086C97}"/>
              </a:ext>
            </a:extLst>
          </p:cNvPr>
          <p:cNvSpPr/>
          <p:nvPr userDrawn="1"/>
        </p:nvSpPr>
        <p:spPr>
          <a:xfrm>
            <a:off x="0" y="6096000"/>
            <a:ext cx="121920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4904CF6-19D1-6348-95D4-D36105005006}"/>
              </a:ext>
            </a:extLst>
          </p:cNvPr>
          <p:cNvSpPr>
            <a:spLocks noGrp="1"/>
          </p:cNvSpPr>
          <p:nvPr>
            <p:ph type="ctrTitle"/>
          </p:nvPr>
        </p:nvSpPr>
        <p:spPr>
          <a:xfrm>
            <a:off x="1524000" y="1270000"/>
            <a:ext cx="9245600" cy="2247900"/>
          </a:xfrm>
        </p:spPr>
        <p:txBody>
          <a:bodyPr anchor="b">
            <a:normAutofit/>
          </a:bodyPr>
          <a:lstStyle>
            <a:lvl1pPr algn="ctr">
              <a:defRPr sz="5400" b="1">
                <a:solidFill>
                  <a:srgbClr val="FF0000"/>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3088A443-B88F-8A4E-B61E-2CD7BE40B21F}"/>
              </a:ext>
            </a:extLst>
          </p:cNvPr>
          <p:cNvSpPr>
            <a:spLocks noGrp="1"/>
          </p:cNvSpPr>
          <p:nvPr>
            <p:ph type="subTitle" idx="1"/>
          </p:nvPr>
        </p:nvSpPr>
        <p:spPr>
          <a:xfrm>
            <a:off x="1524000" y="3788570"/>
            <a:ext cx="9144000" cy="1655762"/>
          </a:xfrm>
        </p:spPr>
        <p:txBody>
          <a:bodyPr>
            <a:normAutofit/>
          </a:bodyPr>
          <a:lstStyle>
            <a:lvl1pPr marL="0" indent="0" algn="ctr">
              <a:buNone/>
              <a:defRPr sz="32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A1EBB26-D2AB-A14B-B360-B5E458030B9F}"/>
              </a:ext>
            </a:extLst>
          </p:cNvPr>
          <p:cNvSpPr>
            <a:spLocks noGrp="1"/>
          </p:cNvSpPr>
          <p:nvPr>
            <p:ph type="dt" sz="half" idx="10"/>
          </p:nvPr>
        </p:nvSpPr>
        <p:spPr/>
        <p:txBody>
          <a:bodyPr/>
          <a:lstStyle>
            <a:lvl1pPr>
              <a:defRPr sz="1800" b="1">
                <a:solidFill>
                  <a:schemeClr val="bg1"/>
                </a:solidFill>
              </a:defRPr>
            </a:lvl1pPr>
          </a:lstStyle>
          <a:p>
            <a:r>
              <a:rPr lang="en-US"/>
              <a:t>05/09/2023</a:t>
            </a:r>
            <a:endParaRPr lang="en-GB" dirty="0"/>
          </a:p>
        </p:txBody>
      </p:sp>
      <p:sp>
        <p:nvSpPr>
          <p:cNvPr id="5" name="Footer Placeholder 4">
            <a:extLst>
              <a:ext uri="{FF2B5EF4-FFF2-40B4-BE49-F238E27FC236}">
                <a16:creationId xmlns:a16="http://schemas.microsoft.com/office/drawing/2014/main" id="{0BF1B5AA-0323-8D4A-B778-13D7C8B03E66}"/>
              </a:ext>
            </a:extLst>
          </p:cNvPr>
          <p:cNvSpPr>
            <a:spLocks noGrp="1"/>
          </p:cNvSpPr>
          <p:nvPr>
            <p:ph type="ftr" sz="quarter" idx="11"/>
          </p:nvPr>
        </p:nvSpPr>
        <p:spPr/>
        <p:txBody>
          <a:bodyPr/>
          <a:lstStyle>
            <a:lvl1pPr>
              <a:defRPr sz="1800" b="1">
                <a:solidFill>
                  <a:schemeClr val="bg1"/>
                </a:solidFill>
              </a:defRPr>
            </a:lvl1pPr>
          </a:lstStyle>
          <a:p>
            <a:r>
              <a:rPr lang="en-GB" dirty="0"/>
              <a:t>M. Bruschi - INFN Bologna (Italy)</a:t>
            </a:r>
          </a:p>
        </p:txBody>
      </p:sp>
      <p:sp>
        <p:nvSpPr>
          <p:cNvPr id="6" name="Slide Number Placeholder 5">
            <a:extLst>
              <a:ext uri="{FF2B5EF4-FFF2-40B4-BE49-F238E27FC236}">
                <a16:creationId xmlns:a16="http://schemas.microsoft.com/office/drawing/2014/main" id="{31739991-8773-5646-8AE9-1DAB9461D559}"/>
              </a:ext>
            </a:extLst>
          </p:cNvPr>
          <p:cNvSpPr>
            <a:spLocks noGrp="1"/>
          </p:cNvSpPr>
          <p:nvPr>
            <p:ph type="sldNum" sz="quarter" idx="12"/>
          </p:nvPr>
        </p:nvSpPr>
        <p:spPr>
          <a:xfrm>
            <a:off x="10325100" y="6356350"/>
            <a:ext cx="1028700" cy="365125"/>
          </a:xfrm>
          <a:solidFill>
            <a:srgbClr val="0070C0"/>
          </a:solidFill>
        </p:spPr>
        <p:txBody>
          <a:bodyPr/>
          <a:lstStyle>
            <a:lvl1pPr>
              <a:defRPr sz="1800" b="1">
                <a:solidFill>
                  <a:schemeClr val="bg1"/>
                </a:solidFill>
              </a:defRPr>
            </a:lvl1pPr>
          </a:lstStyle>
          <a:p>
            <a:fld id="{4937FEE4-6955-6144-97DB-3F8891831B30}" type="slidenum">
              <a:rPr lang="en-GB" smtClean="0"/>
              <a:pPr/>
              <a:t>‹#›</a:t>
            </a:fld>
            <a:endParaRPr lang="en-GB"/>
          </a:p>
        </p:txBody>
      </p:sp>
      <p:pic>
        <p:nvPicPr>
          <p:cNvPr id="7" name="Picture 6">
            <a:extLst>
              <a:ext uri="{FF2B5EF4-FFF2-40B4-BE49-F238E27FC236}">
                <a16:creationId xmlns:a16="http://schemas.microsoft.com/office/drawing/2014/main" id="{E00A7F9C-2C54-9E4D-927B-2A206B7D22AE}"/>
              </a:ext>
            </a:extLst>
          </p:cNvPr>
          <p:cNvPicPr>
            <a:picLocks noChangeAspect="1"/>
          </p:cNvPicPr>
          <p:nvPr userDrawn="1"/>
        </p:nvPicPr>
        <p:blipFill>
          <a:blip r:embed="rId2"/>
          <a:stretch>
            <a:fillRect/>
          </a:stretch>
        </p:blipFill>
        <p:spPr>
          <a:xfrm>
            <a:off x="11119428" y="242802"/>
            <a:ext cx="942398" cy="920980"/>
          </a:xfrm>
          <a:prstGeom prst="rect">
            <a:avLst/>
          </a:prstGeom>
        </p:spPr>
      </p:pic>
    </p:spTree>
    <p:extLst>
      <p:ext uri="{BB962C8B-B14F-4D97-AF65-F5344CB8AC3E}">
        <p14:creationId xmlns:p14="http://schemas.microsoft.com/office/powerpoint/2010/main" val="3035409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9AA49-B742-644B-8F3C-E923489E2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DF343-8CF7-564F-8A7D-748F422FC9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73AB3-C333-624B-AF71-3F1C5150FF9F}"/>
              </a:ext>
            </a:extLst>
          </p:cNvPr>
          <p:cNvSpPr>
            <a:spLocks noGrp="1"/>
          </p:cNvSpPr>
          <p:nvPr>
            <p:ph type="dt" sz="half" idx="10"/>
          </p:nvPr>
        </p:nvSpPr>
        <p:spPr/>
        <p:txBody>
          <a:bodyPr/>
          <a:lstStyle/>
          <a:p>
            <a:r>
              <a:rPr lang="en-US"/>
              <a:t>05/09/2023</a:t>
            </a:r>
            <a:endParaRPr lang="en-GB"/>
          </a:p>
        </p:txBody>
      </p:sp>
      <p:sp>
        <p:nvSpPr>
          <p:cNvPr id="5" name="Footer Placeholder 4">
            <a:extLst>
              <a:ext uri="{FF2B5EF4-FFF2-40B4-BE49-F238E27FC236}">
                <a16:creationId xmlns:a16="http://schemas.microsoft.com/office/drawing/2014/main" id="{897A39E5-86B4-2D4C-9A55-1BA11DE439B2}"/>
              </a:ext>
            </a:extLst>
          </p:cNvPr>
          <p:cNvSpPr>
            <a:spLocks noGrp="1"/>
          </p:cNvSpPr>
          <p:nvPr>
            <p:ph type="ftr" sz="quarter" idx="11"/>
          </p:nvPr>
        </p:nvSpPr>
        <p:spPr/>
        <p:txBody>
          <a:bodyPr/>
          <a:lstStyle/>
          <a:p>
            <a:r>
              <a:rPr lang="en-GB" dirty="0"/>
              <a:t>M. Bruschi - INFN Bologna (Italy)</a:t>
            </a:r>
          </a:p>
        </p:txBody>
      </p:sp>
      <p:sp>
        <p:nvSpPr>
          <p:cNvPr id="6" name="Slide Number Placeholder 5">
            <a:extLst>
              <a:ext uri="{FF2B5EF4-FFF2-40B4-BE49-F238E27FC236}">
                <a16:creationId xmlns:a16="http://schemas.microsoft.com/office/drawing/2014/main" id="{792AF2EE-DEED-6E4D-BFCD-DDBADAE80C57}"/>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22299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BDEF1-010C-AF46-86E6-77F2052CF2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CA226-EB01-014E-9526-64C553D3A6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06E393-4ACD-1149-BB03-9CC412DE7D29}"/>
              </a:ext>
            </a:extLst>
          </p:cNvPr>
          <p:cNvSpPr>
            <a:spLocks noGrp="1"/>
          </p:cNvSpPr>
          <p:nvPr>
            <p:ph type="dt" sz="half" idx="10"/>
          </p:nvPr>
        </p:nvSpPr>
        <p:spPr/>
        <p:txBody>
          <a:bodyPr/>
          <a:lstStyle/>
          <a:p>
            <a:r>
              <a:rPr lang="en-US"/>
              <a:t>05/09/2023</a:t>
            </a:r>
            <a:endParaRPr lang="en-GB"/>
          </a:p>
        </p:txBody>
      </p:sp>
      <p:sp>
        <p:nvSpPr>
          <p:cNvPr id="5" name="Footer Placeholder 4">
            <a:extLst>
              <a:ext uri="{FF2B5EF4-FFF2-40B4-BE49-F238E27FC236}">
                <a16:creationId xmlns:a16="http://schemas.microsoft.com/office/drawing/2014/main" id="{5F6681A8-E1C0-D042-8D01-01C916D760B3}"/>
              </a:ext>
            </a:extLst>
          </p:cNvPr>
          <p:cNvSpPr>
            <a:spLocks noGrp="1"/>
          </p:cNvSpPr>
          <p:nvPr>
            <p:ph type="ftr" sz="quarter" idx="11"/>
          </p:nvPr>
        </p:nvSpPr>
        <p:spPr/>
        <p:txBody>
          <a:bodyPr/>
          <a:lstStyle/>
          <a:p>
            <a:r>
              <a:rPr lang="en-GB" dirty="0"/>
              <a:t>M. Bruschi - INFN Bologna (Italy)</a:t>
            </a:r>
          </a:p>
        </p:txBody>
      </p:sp>
      <p:sp>
        <p:nvSpPr>
          <p:cNvPr id="6" name="Slide Number Placeholder 5">
            <a:extLst>
              <a:ext uri="{FF2B5EF4-FFF2-40B4-BE49-F238E27FC236}">
                <a16:creationId xmlns:a16="http://schemas.microsoft.com/office/drawing/2014/main" id="{5C0267FC-9AE2-2B4A-BE5E-CDFB96A3A874}"/>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411305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D1E453-897F-F540-9D4D-6F424949F5FE}"/>
              </a:ext>
            </a:extLst>
          </p:cNvPr>
          <p:cNvSpPr/>
          <p:nvPr userDrawn="1"/>
        </p:nvSpPr>
        <p:spPr>
          <a:xfrm>
            <a:off x="11376026" y="0"/>
            <a:ext cx="815974"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rgbClr val="FFFF00"/>
              </a:solidFill>
            </a:endParaRPr>
          </a:p>
        </p:txBody>
      </p:sp>
      <p:sp>
        <p:nvSpPr>
          <p:cNvPr id="2" name="Title 1">
            <a:extLst>
              <a:ext uri="{FF2B5EF4-FFF2-40B4-BE49-F238E27FC236}">
                <a16:creationId xmlns:a16="http://schemas.microsoft.com/office/drawing/2014/main" id="{B372FAD2-3C7C-D54C-B600-D0BFF901ABAB}"/>
              </a:ext>
            </a:extLst>
          </p:cNvPr>
          <p:cNvSpPr>
            <a:spLocks noGrp="1"/>
          </p:cNvSpPr>
          <p:nvPr>
            <p:ph type="title"/>
          </p:nvPr>
        </p:nvSpPr>
        <p:spPr>
          <a:xfrm>
            <a:off x="279400" y="85090"/>
            <a:ext cx="10913746" cy="967396"/>
          </a:xfrm>
        </p:spPr>
        <p:txBody>
          <a:bodyPr>
            <a:normAutofit/>
          </a:bodyPr>
          <a:lstStyle>
            <a:lvl1pPr>
              <a:defRPr sz="4000" b="1">
                <a:solidFill>
                  <a:srgbClr val="FF0000"/>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E2A805AC-8DC9-C144-A837-CAFB04B6FC06}"/>
              </a:ext>
            </a:extLst>
          </p:cNvPr>
          <p:cNvSpPr>
            <a:spLocks noGrp="1"/>
          </p:cNvSpPr>
          <p:nvPr>
            <p:ph idx="1"/>
          </p:nvPr>
        </p:nvSpPr>
        <p:spPr>
          <a:xfrm>
            <a:off x="279400" y="1293812"/>
            <a:ext cx="6832600" cy="5437187"/>
          </a:xfrm>
        </p:spPr>
        <p:txBody>
          <a:bodyPr/>
          <a:lstStyle>
            <a:lvl1pPr>
              <a:defRPr>
                <a:solidFill>
                  <a:srgbClr val="002060"/>
                </a:solidFill>
                <a:latin typeface="Calibri" panose="020F0502020204030204" pitchFamily="34" charset="0"/>
                <a:cs typeface="Calibri" panose="020F0502020204030204" pitchFamily="34" charset="0"/>
              </a:defRPr>
            </a:lvl1pPr>
            <a:lvl2pPr>
              <a:defRPr>
                <a:solidFill>
                  <a:srgbClr val="002060"/>
                </a:solidFill>
                <a:latin typeface="Calibri" panose="020F0502020204030204" pitchFamily="34" charset="0"/>
                <a:cs typeface="Calibri" panose="020F0502020204030204" pitchFamily="34" charset="0"/>
              </a:defRPr>
            </a:lvl2pPr>
            <a:lvl3pPr>
              <a:defRPr>
                <a:solidFill>
                  <a:srgbClr val="002060"/>
                </a:solidFill>
                <a:latin typeface="Calibri" panose="020F0502020204030204" pitchFamily="34" charset="0"/>
                <a:cs typeface="Calibri" panose="020F0502020204030204" pitchFamily="34" charset="0"/>
              </a:defRPr>
            </a:lvl3pPr>
            <a:lvl4pPr>
              <a:defRPr>
                <a:solidFill>
                  <a:srgbClr val="002060"/>
                </a:solidFill>
                <a:latin typeface="Calibri" panose="020F0502020204030204" pitchFamily="34" charset="0"/>
                <a:cs typeface="Calibri" panose="020F0502020204030204" pitchFamily="34" charset="0"/>
              </a:defRPr>
            </a:lvl4pPr>
            <a:lvl5pPr>
              <a:defRPr>
                <a:solidFill>
                  <a:srgbClr val="002060"/>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223F6E28-4326-E545-812F-A235B162BD11}"/>
              </a:ext>
            </a:extLst>
          </p:cNvPr>
          <p:cNvSpPr>
            <a:spLocks noGrp="1"/>
          </p:cNvSpPr>
          <p:nvPr>
            <p:ph type="dt" sz="half" idx="10"/>
          </p:nvPr>
        </p:nvSpPr>
        <p:spPr>
          <a:xfrm rot="16200000">
            <a:off x="11204564" y="1522399"/>
            <a:ext cx="1304951" cy="365125"/>
          </a:xfrm>
        </p:spPr>
        <p:txBody>
          <a:bodyPr/>
          <a:lstStyle>
            <a:lvl1pPr>
              <a:defRPr sz="1400" b="1">
                <a:solidFill>
                  <a:schemeClr val="bg1"/>
                </a:solidFill>
                <a:latin typeface="Calibri" panose="020F0502020204030204" pitchFamily="34" charset="0"/>
                <a:cs typeface="Calibri" panose="020F0502020204030204" pitchFamily="34" charset="0"/>
              </a:defRPr>
            </a:lvl1pPr>
          </a:lstStyle>
          <a:p>
            <a:r>
              <a:rPr lang="en-US"/>
              <a:t>05/09/2023</a:t>
            </a:r>
            <a:endParaRPr lang="en-GB" dirty="0"/>
          </a:p>
        </p:txBody>
      </p:sp>
      <p:sp>
        <p:nvSpPr>
          <p:cNvPr id="5" name="Footer Placeholder 4">
            <a:extLst>
              <a:ext uri="{FF2B5EF4-FFF2-40B4-BE49-F238E27FC236}">
                <a16:creationId xmlns:a16="http://schemas.microsoft.com/office/drawing/2014/main" id="{EDC1D6D0-2C58-9644-B97E-F8E22F04FA76}"/>
              </a:ext>
            </a:extLst>
          </p:cNvPr>
          <p:cNvSpPr>
            <a:spLocks noGrp="1"/>
          </p:cNvSpPr>
          <p:nvPr>
            <p:ph type="ftr" sz="quarter" idx="11"/>
          </p:nvPr>
        </p:nvSpPr>
        <p:spPr>
          <a:xfrm rot="16200000">
            <a:off x="10129442" y="4148534"/>
            <a:ext cx="3455194" cy="365125"/>
          </a:xfrm>
        </p:spPr>
        <p:txBody>
          <a:bodyPr/>
          <a:lstStyle>
            <a:lvl1pPr>
              <a:defRPr sz="1400" b="1">
                <a:solidFill>
                  <a:schemeClr val="bg1"/>
                </a:solidFill>
                <a:latin typeface="Helvetica" pitchFamily="2" charset="0"/>
              </a:defRPr>
            </a:lvl1pPr>
          </a:lstStyle>
          <a:p>
            <a:r>
              <a:rPr lang="en-GB" dirty="0"/>
              <a:t>M. Bruschi - INFN </a:t>
            </a:r>
            <a:r>
              <a:rPr lang="en-GB" dirty="0">
                <a:latin typeface="Calibri" panose="020F0502020204030204" pitchFamily="34" charset="0"/>
                <a:cs typeface="Calibri" panose="020F0502020204030204" pitchFamily="34" charset="0"/>
              </a:rPr>
              <a:t>Bologna</a:t>
            </a:r>
            <a:r>
              <a:rPr lang="en-GB" dirty="0"/>
              <a:t> (Italy)</a:t>
            </a:r>
          </a:p>
        </p:txBody>
      </p:sp>
      <p:sp>
        <p:nvSpPr>
          <p:cNvPr id="6" name="Slide Number Placeholder 5">
            <a:extLst>
              <a:ext uri="{FF2B5EF4-FFF2-40B4-BE49-F238E27FC236}">
                <a16:creationId xmlns:a16="http://schemas.microsoft.com/office/drawing/2014/main" id="{53F04A07-CA2A-0947-AF12-49E949F56A77}"/>
              </a:ext>
            </a:extLst>
          </p:cNvPr>
          <p:cNvSpPr>
            <a:spLocks noGrp="1"/>
          </p:cNvSpPr>
          <p:nvPr>
            <p:ph type="sldNum" sz="quarter" idx="12"/>
          </p:nvPr>
        </p:nvSpPr>
        <p:spPr>
          <a:xfrm>
            <a:off x="11439526" y="6189663"/>
            <a:ext cx="685800" cy="365125"/>
          </a:xfrm>
          <a:solidFill>
            <a:srgbClr val="0070C0"/>
          </a:solidFill>
        </p:spPr>
        <p:txBody>
          <a:bodyPr/>
          <a:lstStyle>
            <a:lvl1pPr>
              <a:defRPr sz="1400" b="1">
                <a:solidFill>
                  <a:schemeClr val="bg1"/>
                </a:solidFill>
                <a:latin typeface="Helvetica" pitchFamily="2" charset="0"/>
              </a:defRPr>
            </a:lvl1pPr>
          </a:lstStyle>
          <a:p>
            <a:fld id="{4937FEE4-6955-6144-97DB-3F8891831B30}" type="slidenum">
              <a:rPr lang="en-GB" smtClean="0"/>
              <a:pPr/>
              <a:t>‹#›</a:t>
            </a:fld>
            <a:endParaRPr lang="en-GB" dirty="0"/>
          </a:p>
        </p:txBody>
      </p:sp>
      <p:pic>
        <p:nvPicPr>
          <p:cNvPr id="9" name="Picture 8">
            <a:extLst>
              <a:ext uri="{FF2B5EF4-FFF2-40B4-BE49-F238E27FC236}">
                <a16:creationId xmlns:a16="http://schemas.microsoft.com/office/drawing/2014/main" id="{6E1C0759-1030-E188-83F9-3BB18E081A57}"/>
              </a:ext>
            </a:extLst>
          </p:cNvPr>
          <p:cNvPicPr>
            <a:picLocks noChangeAspect="1"/>
          </p:cNvPicPr>
          <p:nvPr userDrawn="1"/>
        </p:nvPicPr>
        <p:blipFill>
          <a:blip r:embed="rId2"/>
          <a:stretch>
            <a:fillRect/>
          </a:stretch>
        </p:blipFill>
        <p:spPr>
          <a:xfrm>
            <a:off x="11503026" y="253193"/>
            <a:ext cx="558800" cy="546100"/>
          </a:xfrm>
          <a:prstGeom prst="rect">
            <a:avLst/>
          </a:prstGeom>
        </p:spPr>
      </p:pic>
    </p:spTree>
    <p:extLst>
      <p:ext uri="{BB962C8B-B14F-4D97-AF65-F5344CB8AC3E}">
        <p14:creationId xmlns:p14="http://schemas.microsoft.com/office/powerpoint/2010/main" val="153527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2344-91AB-5240-A4AF-C33628917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A6EAB27-2A5A-FA44-B02C-99EC18A8E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EB21B-AB08-7A44-AF03-F5E7F49B4C96}"/>
              </a:ext>
            </a:extLst>
          </p:cNvPr>
          <p:cNvSpPr>
            <a:spLocks noGrp="1"/>
          </p:cNvSpPr>
          <p:nvPr>
            <p:ph type="dt" sz="half" idx="10"/>
          </p:nvPr>
        </p:nvSpPr>
        <p:spPr/>
        <p:txBody>
          <a:bodyPr/>
          <a:lstStyle/>
          <a:p>
            <a:r>
              <a:rPr lang="en-US"/>
              <a:t>05/09/2023</a:t>
            </a:r>
            <a:endParaRPr lang="en-GB"/>
          </a:p>
        </p:txBody>
      </p:sp>
      <p:sp>
        <p:nvSpPr>
          <p:cNvPr id="5" name="Footer Placeholder 4">
            <a:extLst>
              <a:ext uri="{FF2B5EF4-FFF2-40B4-BE49-F238E27FC236}">
                <a16:creationId xmlns:a16="http://schemas.microsoft.com/office/drawing/2014/main" id="{380FF4A2-8BDF-EC47-81E5-5957A7A79460}"/>
              </a:ext>
            </a:extLst>
          </p:cNvPr>
          <p:cNvSpPr>
            <a:spLocks noGrp="1"/>
          </p:cNvSpPr>
          <p:nvPr>
            <p:ph type="ftr" sz="quarter" idx="11"/>
          </p:nvPr>
        </p:nvSpPr>
        <p:spPr/>
        <p:txBody>
          <a:bodyPr/>
          <a:lstStyle/>
          <a:p>
            <a:r>
              <a:rPr lang="en-GB" dirty="0"/>
              <a:t>M. Bruschi - INFN Bologna (Italy)</a:t>
            </a:r>
          </a:p>
        </p:txBody>
      </p:sp>
      <p:sp>
        <p:nvSpPr>
          <p:cNvPr id="6" name="Slide Number Placeholder 5">
            <a:extLst>
              <a:ext uri="{FF2B5EF4-FFF2-40B4-BE49-F238E27FC236}">
                <a16:creationId xmlns:a16="http://schemas.microsoft.com/office/drawing/2014/main" id="{193F2443-8894-454E-80FC-EF32782980A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267455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88054-F992-2B48-B187-774CB8AAC9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1231C-D990-1C48-81F5-2ADA70AC69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D142B7-82AD-0D49-8A5E-087B303773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B063A1-9A97-204B-B077-FA2D09F4F367}"/>
              </a:ext>
            </a:extLst>
          </p:cNvPr>
          <p:cNvSpPr>
            <a:spLocks noGrp="1"/>
          </p:cNvSpPr>
          <p:nvPr>
            <p:ph type="dt" sz="half" idx="10"/>
          </p:nvPr>
        </p:nvSpPr>
        <p:spPr/>
        <p:txBody>
          <a:bodyPr/>
          <a:lstStyle/>
          <a:p>
            <a:r>
              <a:rPr lang="en-US"/>
              <a:t>05/09/2023</a:t>
            </a:r>
            <a:endParaRPr lang="en-GB"/>
          </a:p>
        </p:txBody>
      </p:sp>
      <p:sp>
        <p:nvSpPr>
          <p:cNvPr id="6" name="Footer Placeholder 5">
            <a:extLst>
              <a:ext uri="{FF2B5EF4-FFF2-40B4-BE49-F238E27FC236}">
                <a16:creationId xmlns:a16="http://schemas.microsoft.com/office/drawing/2014/main" id="{4B0B5703-5B6C-4443-A7B0-6BFE4C25CCC8}"/>
              </a:ext>
            </a:extLst>
          </p:cNvPr>
          <p:cNvSpPr>
            <a:spLocks noGrp="1"/>
          </p:cNvSpPr>
          <p:nvPr>
            <p:ph type="ftr" sz="quarter" idx="11"/>
          </p:nvPr>
        </p:nvSpPr>
        <p:spPr/>
        <p:txBody>
          <a:bodyPr/>
          <a:lstStyle/>
          <a:p>
            <a:r>
              <a:rPr lang="en-GB" dirty="0"/>
              <a:t>M. Bruschi - INFN Bologna (Italy)</a:t>
            </a:r>
          </a:p>
        </p:txBody>
      </p:sp>
      <p:sp>
        <p:nvSpPr>
          <p:cNvPr id="7" name="Slide Number Placeholder 6">
            <a:extLst>
              <a:ext uri="{FF2B5EF4-FFF2-40B4-BE49-F238E27FC236}">
                <a16:creationId xmlns:a16="http://schemas.microsoft.com/office/drawing/2014/main" id="{B686F8C2-3B94-DE4D-AD09-49882D1A6DF9}"/>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675220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2AFE-AFAC-554A-B487-8DD0DAC1291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E283D-59B1-BC4C-8030-E249111CD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DF6BBC-317D-D042-8150-F73B696169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2A89BC-BFC2-914B-9F71-7227559B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0866D6-3D5A-A24D-8A26-B182B4E21F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066A2F-4425-4C42-86BA-F8E2FB75425E}"/>
              </a:ext>
            </a:extLst>
          </p:cNvPr>
          <p:cNvSpPr>
            <a:spLocks noGrp="1"/>
          </p:cNvSpPr>
          <p:nvPr>
            <p:ph type="dt" sz="half" idx="10"/>
          </p:nvPr>
        </p:nvSpPr>
        <p:spPr/>
        <p:txBody>
          <a:bodyPr/>
          <a:lstStyle/>
          <a:p>
            <a:r>
              <a:rPr lang="en-US"/>
              <a:t>05/09/2023</a:t>
            </a:r>
            <a:endParaRPr lang="en-GB"/>
          </a:p>
        </p:txBody>
      </p:sp>
      <p:sp>
        <p:nvSpPr>
          <p:cNvPr id="8" name="Footer Placeholder 7">
            <a:extLst>
              <a:ext uri="{FF2B5EF4-FFF2-40B4-BE49-F238E27FC236}">
                <a16:creationId xmlns:a16="http://schemas.microsoft.com/office/drawing/2014/main" id="{284C3257-A485-7B4B-8E40-246389B68F17}"/>
              </a:ext>
            </a:extLst>
          </p:cNvPr>
          <p:cNvSpPr>
            <a:spLocks noGrp="1"/>
          </p:cNvSpPr>
          <p:nvPr>
            <p:ph type="ftr" sz="quarter" idx="11"/>
          </p:nvPr>
        </p:nvSpPr>
        <p:spPr/>
        <p:txBody>
          <a:bodyPr/>
          <a:lstStyle/>
          <a:p>
            <a:r>
              <a:rPr lang="en-GB" dirty="0"/>
              <a:t>M. Bruschi - INFN Bologna (Italy)</a:t>
            </a:r>
          </a:p>
        </p:txBody>
      </p:sp>
      <p:sp>
        <p:nvSpPr>
          <p:cNvPr id="9" name="Slide Number Placeholder 8">
            <a:extLst>
              <a:ext uri="{FF2B5EF4-FFF2-40B4-BE49-F238E27FC236}">
                <a16:creationId xmlns:a16="http://schemas.microsoft.com/office/drawing/2014/main" id="{EA45947B-5DF7-3A45-85F8-B9826A7CB8D0}"/>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638686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AEEB-122C-5B4B-94A8-993E41EA4F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0282C-E961-854D-BE75-B84303664D25}"/>
              </a:ext>
            </a:extLst>
          </p:cNvPr>
          <p:cNvSpPr>
            <a:spLocks noGrp="1"/>
          </p:cNvSpPr>
          <p:nvPr>
            <p:ph type="dt" sz="half" idx="10"/>
          </p:nvPr>
        </p:nvSpPr>
        <p:spPr/>
        <p:txBody>
          <a:bodyPr/>
          <a:lstStyle/>
          <a:p>
            <a:r>
              <a:rPr lang="en-US"/>
              <a:t>05/09/2023</a:t>
            </a:r>
            <a:endParaRPr lang="en-GB"/>
          </a:p>
        </p:txBody>
      </p:sp>
      <p:sp>
        <p:nvSpPr>
          <p:cNvPr id="4" name="Footer Placeholder 3">
            <a:extLst>
              <a:ext uri="{FF2B5EF4-FFF2-40B4-BE49-F238E27FC236}">
                <a16:creationId xmlns:a16="http://schemas.microsoft.com/office/drawing/2014/main" id="{69433F15-F08D-B043-89FC-3D170DC40348}"/>
              </a:ext>
            </a:extLst>
          </p:cNvPr>
          <p:cNvSpPr>
            <a:spLocks noGrp="1"/>
          </p:cNvSpPr>
          <p:nvPr>
            <p:ph type="ftr" sz="quarter" idx="11"/>
          </p:nvPr>
        </p:nvSpPr>
        <p:spPr/>
        <p:txBody>
          <a:bodyPr/>
          <a:lstStyle/>
          <a:p>
            <a:r>
              <a:rPr lang="en-GB" dirty="0"/>
              <a:t>M. Bruschi - INFN Bologna (Italy)</a:t>
            </a:r>
          </a:p>
        </p:txBody>
      </p:sp>
      <p:sp>
        <p:nvSpPr>
          <p:cNvPr id="5" name="Slide Number Placeholder 4">
            <a:extLst>
              <a:ext uri="{FF2B5EF4-FFF2-40B4-BE49-F238E27FC236}">
                <a16:creationId xmlns:a16="http://schemas.microsoft.com/office/drawing/2014/main" id="{DE5E8B2A-994A-E640-8AB1-F80A4122F9F5}"/>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84271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ED35C-F4CD-B342-97DE-DD430B419188}"/>
              </a:ext>
            </a:extLst>
          </p:cNvPr>
          <p:cNvSpPr>
            <a:spLocks noGrp="1"/>
          </p:cNvSpPr>
          <p:nvPr>
            <p:ph type="dt" sz="half" idx="10"/>
          </p:nvPr>
        </p:nvSpPr>
        <p:spPr/>
        <p:txBody>
          <a:bodyPr/>
          <a:lstStyle/>
          <a:p>
            <a:r>
              <a:rPr lang="en-US"/>
              <a:t>05/09/2023</a:t>
            </a:r>
            <a:endParaRPr lang="en-GB"/>
          </a:p>
        </p:txBody>
      </p:sp>
      <p:sp>
        <p:nvSpPr>
          <p:cNvPr id="3" name="Footer Placeholder 2">
            <a:extLst>
              <a:ext uri="{FF2B5EF4-FFF2-40B4-BE49-F238E27FC236}">
                <a16:creationId xmlns:a16="http://schemas.microsoft.com/office/drawing/2014/main" id="{D9600930-23FF-C347-9DEC-23AA1ADC0F82}"/>
              </a:ext>
            </a:extLst>
          </p:cNvPr>
          <p:cNvSpPr>
            <a:spLocks noGrp="1"/>
          </p:cNvSpPr>
          <p:nvPr>
            <p:ph type="ftr" sz="quarter" idx="11"/>
          </p:nvPr>
        </p:nvSpPr>
        <p:spPr/>
        <p:txBody>
          <a:bodyPr/>
          <a:lstStyle/>
          <a:p>
            <a:r>
              <a:rPr lang="en-GB" dirty="0"/>
              <a:t>M. Bruschi - INFN Bologna (Italy)</a:t>
            </a:r>
          </a:p>
        </p:txBody>
      </p:sp>
      <p:sp>
        <p:nvSpPr>
          <p:cNvPr id="4" name="Slide Number Placeholder 3">
            <a:extLst>
              <a:ext uri="{FF2B5EF4-FFF2-40B4-BE49-F238E27FC236}">
                <a16:creationId xmlns:a16="http://schemas.microsoft.com/office/drawing/2014/main" id="{499650E1-AC7B-7C45-83A8-D359CE536606}"/>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3359244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0A47-FF22-604A-9ACE-76581CF0B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1741E4-9ADB-B745-A045-09F865DE0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8EFE9-DF2B-634F-987D-5E02E21592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B2215-0123-9046-824C-FC7AB769DBC4}"/>
              </a:ext>
            </a:extLst>
          </p:cNvPr>
          <p:cNvSpPr>
            <a:spLocks noGrp="1"/>
          </p:cNvSpPr>
          <p:nvPr>
            <p:ph type="dt" sz="half" idx="10"/>
          </p:nvPr>
        </p:nvSpPr>
        <p:spPr/>
        <p:txBody>
          <a:bodyPr/>
          <a:lstStyle/>
          <a:p>
            <a:r>
              <a:rPr lang="en-US"/>
              <a:t>05/09/2023</a:t>
            </a:r>
            <a:endParaRPr lang="en-GB"/>
          </a:p>
        </p:txBody>
      </p:sp>
      <p:sp>
        <p:nvSpPr>
          <p:cNvPr id="6" name="Footer Placeholder 5">
            <a:extLst>
              <a:ext uri="{FF2B5EF4-FFF2-40B4-BE49-F238E27FC236}">
                <a16:creationId xmlns:a16="http://schemas.microsoft.com/office/drawing/2014/main" id="{723B4260-EE1E-FB43-B074-A0EAD9FD3F79}"/>
              </a:ext>
            </a:extLst>
          </p:cNvPr>
          <p:cNvSpPr>
            <a:spLocks noGrp="1"/>
          </p:cNvSpPr>
          <p:nvPr>
            <p:ph type="ftr" sz="quarter" idx="11"/>
          </p:nvPr>
        </p:nvSpPr>
        <p:spPr/>
        <p:txBody>
          <a:bodyPr/>
          <a:lstStyle/>
          <a:p>
            <a:r>
              <a:rPr lang="en-GB" dirty="0"/>
              <a:t>M. Bruschi - INFN Bologna (Italy)</a:t>
            </a:r>
          </a:p>
        </p:txBody>
      </p:sp>
      <p:sp>
        <p:nvSpPr>
          <p:cNvPr id="7" name="Slide Number Placeholder 6">
            <a:extLst>
              <a:ext uri="{FF2B5EF4-FFF2-40B4-BE49-F238E27FC236}">
                <a16:creationId xmlns:a16="http://schemas.microsoft.com/office/drawing/2014/main" id="{1A375D4A-C0B8-8349-B68A-74CEB634789B}"/>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893075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68E7-6844-EA43-B9A8-D56F3CCE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9163BE9-B54A-7B44-9AC9-A10107590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B10ABB3-31EB-944A-B8B6-8035F72D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1B12F-2EA2-2B42-AC54-F18B956728C7}"/>
              </a:ext>
            </a:extLst>
          </p:cNvPr>
          <p:cNvSpPr>
            <a:spLocks noGrp="1"/>
          </p:cNvSpPr>
          <p:nvPr>
            <p:ph type="dt" sz="half" idx="10"/>
          </p:nvPr>
        </p:nvSpPr>
        <p:spPr/>
        <p:txBody>
          <a:bodyPr/>
          <a:lstStyle/>
          <a:p>
            <a:r>
              <a:rPr lang="en-US"/>
              <a:t>05/09/2023</a:t>
            </a:r>
            <a:endParaRPr lang="en-GB"/>
          </a:p>
        </p:txBody>
      </p:sp>
      <p:sp>
        <p:nvSpPr>
          <p:cNvPr id="6" name="Footer Placeholder 5">
            <a:extLst>
              <a:ext uri="{FF2B5EF4-FFF2-40B4-BE49-F238E27FC236}">
                <a16:creationId xmlns:a16="http://schemas.microsoft.com/office/drawing/2014/main" id="{A4CDAB24-FC11-BA41-93BC-B3A2A77E9EDA}"/>
              </a:ext>
            </a:extLst>
          </p:cNvPr>
          <p:cNvSpPr>
            <a:spLocks noGrp="1"/>
          </p:cNvSpPr>
          <p:nvPr>
            <p:ph type="ftr" sz="quarter" idx="11"/>
          </p:nvPr>
        </p:nvSpPr>
        <p:spPr/>
        <p:txBody>
          <a:bodyPr/>
          <a:lstStyle/>
          <a:p>
            <a:r>
              <a:rPr lang="en-GB" dirty="0"/>
              <a:t>M. Bruschi - INFN Bologna (Italy)</a:t>
            </a:r>
          </a:p>
        </p:txBody>
      </p:sp>
      <p:sp>
        <p:nvSpPr>
          <p:cNvPr id="7" name="Slide Number Placeholder 6">
            <a:extLst>
              <a:ext uri="{FF2B5EF4-FFF2-40B4-BE49-F238E27FC236}">
                <a16:creationId xmlns:a16="http://schemas.microsoft.com/office/drawing/2014/main" id="{280BCB94-A1BD-714F-885F-3C3E5BB2996D}"/>
              </a:ext>
            </a:extLst>
          </p:cNvPr>
          <p:cNvSpPr>
            <a:spLocks noGrp="1"/>
          </p:cNvSpPr>
          <p:nvPr>
            <p:ph type="sldNum" sz="quarter" idx="12"/>
          </p:nvPr>
        </p:nvSpPr>
        <p:spPr/>
        <p:txBody>
          <a:bodyPr/>
          <a:lstStyle/>
          <a:p>
            <a:fld id="{4937FEE4-6955-6144-97DB-3F8891831B30}" type="slidenum">
              <a:rPr lang="en-GB" smtClean="0"/>
              <a:t>‹#›</a:t>
            </a:fld>
            <a:endParaRPr lang="en-GB"/>
          </a:p>
        </p:txBody>
      </p:sp>
    </p:spTree>
    <p:extLst>
      <p:ext uri="{BB962C8B-B14F-4D97-AF65-F5344CB8AC3E}">
        <p14:creationId xmlns:p14="http://schemas.microsoft.com/office/powerpoint/2010/main" val="1019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FF536-BCAA-8A46-9D82-A1937BC73F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D53B5C3-0E8D-B448-9F84-D26129BC19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ED55106-1DF1-464D-9B7B-5E981FE31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05/09/2023</a:t>
            </a:r>
            <a:endParaRPr lang="en-GB" dirty="0"/>
          </a:p>
        </p:txBody>
      </p:sp>
      <p:sp>
        <p:nvSpPr>
          <p:cNvPr id="5" name="Footer Placeholder 4">
            <a:extLst>
              <a:ext uri="{FF2B5EF4-FFF2-40B4-BE49-F238E27FC236}">
                <a16:creationId xmlns:a16="http://schemas.microsoft.com/office/drawing/2014/main" id="{6051FDFA-1AB3-DB4E-8F48-11065990F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M. Bruschi - INFN Bologna (Italy)</a:t>
            </a:r>
          </a:p>
        </p:txBody>
      </p:sp>
      <p:sp>
        <p:nvSpPr>
          <p:cNvPr id="6" name="Slide Number Placeholder 5">
            <a:extLst>
              <a:ext uri="{FF2B5EF4-FFF2-40B4-BE49-F238E27FC236}">
                <a16:creationId xmlns:a16="http://schemas.microsoft.com/office/drawing/2014/main" id="{A4B0D3B0-4EA0-5F48-93DA-FF8493E1D0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7FEE4-6955-6144-97DB-3F8891831B30}" type="slidenum">
              <a:rPr lang="en-GB" smtClean="0"/>
              <a:t>‹#›</a:t>
            </a:fld>
            <a:endParaRPr lang="en-GB"/>
          </a:p>
        </p:txBody>
      </p:sp>
    </p:spTree>
    <p:extLst>
      <p:ext uri="{BB962C8B-B14F-4D97-AF65-F5344CB8AC3E}">
        <p14:creationId xmlns:p14="http://schemas.microsoft.com/office/powerpoint/2010/main" val="2725319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arxiv.org/abs/2308.0051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1.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C2E7-E542-C647-9E4F-12844ABDA956}"/>
              </a:ext>
            </a:extLst>
          </p:cNvPr>
          <p:cNvSpPr>
            <a:spLocks noGrp="1"/>
          </p:cNvSpPr>
          <p:nvPr>
            <p:ph type="ctrTitle"/>
          </p:nvPr>
        </p:nvSpPr>
        <p:spPr>
          <a:xfrm>
            <a:off x="0" y="591907"/>
            <a:ext cx="11346024" cy="2387600"/>
          </a:xfrm>
        </p:spPr>
        <p:txBody>
          <a:bodyPr>
            <a:normAutofit/>
          </a:bodyPr>
          <a:lstStyle/>
          <a:p>
            <a:r>
              <a:rPr lang="en-US" dirty="0"/>
              <a:t>Detector challenges of the strong-field QED experiment LUXE at the European XFEL</a:t>
            </a:r>
            <a:endParaRPr lang="en-GB" dirty="0"/>
          </a:p>
        </p:txBody>
      </p:sp>
      <p:sp>
        <p:nvSpPr>
          <p:cNvPr id="3" name="Slide Number Placeholder 2">
            <a:extLst>
              <a:ext uri="{FF2B5EF4-FFF2-40B4-BE49-F238E27FC236}">
                <a16:creationId xmlns:a16="http://schemas.microsoft.com/office/drawing/2014/main" id="{425D5EE5-E9E7-144E-BCEC-20145A58D3E6}"/>
              </a:ext>
            </a:extLst>
          </p:cNvPr>
          <p:cNvSpPr>
            <a:spLocks noGrp="1"/>
          </p:cNvSpPr>
          <p:nvPr>
            <p:ph type="sldNum" sz="quarter" idx="12"/>
          </p:nvPr>
        </p:nvSpPr>
        <p:spPr/>
        <p:txBody>
          <a:bodyPr/>
          <a:lstStyle/>
          <a:p>
            <a:fld id="{DE2190E5-E49B-DD4B-A590-7F329B98AF86}" type="slidenum">
              <a:rPr lang="en-GB" smtClean="0"/>
              <a:t>1</a:t>
            </a:fld>
            <a:endParaRPr lang="en-GB"/>
          </a:p>
        </p:txBody>
      </p:sp>
      <p:pic>
        <p:nvPicPr>
          <p:cNvPr id="4" name="Picture 3">
            <a:extLst>
              <a:ext uri="{FF2B5EF4-FFF2-40B4-BE49-F238E27FC236}">
                <a16:creationId xmlns:a16="http://schemas.microsoft.com/office/drawing/2014/main" id="{BA552EE4-7532-F05A-A79E-BD5625FF5038}"/>
              </a:ext>
            </a:extLst>
          </p:cNvPr>
          <p:cNvPicPr>
            <a:picLocks noChangeAspect="1"/>
          </p:cNvPicPr>
          <p:nvPr/>
        </p:nvPicPr>
        <p:blipFill>
          <a:blip r:embed="rId2"/>
          <a:stretch>
            <a:fillRect/>
          </a:stretch>
        </p:blipFill>
        <p:spPr>
          <a:xfrm>
            <a:off x="1623624" y="3618392"/>
            <a:ext cx="8944751" cy="2547652"/>
          </a:xfrm>
          <a:prstGeom prst="rect">
            <a:avLst/>
          </a:prstGeom>
        </p:spPr>
      </p:pic>
      <p:sp>
        <p:nvSpPr>
          <p:cNvPr id="7" name="Subtitle 6">
            <a:extLst>
              <a:ext uri="{FF2B5EF4-FFF2-40B4-BE49-F238E27FC236}">
                <a16:creationId xmlns:a16="http://schemas.microsoft.com/office/drawing/2014/main" id="{C47199E8-B34E-F4B1-89F4-0D06D491A0EF}"/>
              </a:ext>
            </a:extLst>
          </p:cNvPr>
          <p:cNvSpPr>
            <a:spLocks noGrp="1"/>
          </p:cNvSpPr>
          <p:nvPr>
            <p:ph type="subTitle" idx="1"/>
          </p:nvPr>
        </p:nvSpPr>
        <p:spPr>
          <a:xfrm>
            <a:off x="953700" y="3043696"/>
            <a:ext cx="10284597" cy="1655762"/>
          </a:xfrm>
        </p:spPr>
        <p:txBody>
          <a:bodyPr>
            <a:normAutofit lnSpcReduction="10000"/>
          </a:bodyPr>
          <a:lstStyle/>
          <a:p>
            <a:r>
              <a:rPr lang="en-GB" b="1" dirty="0"/>
              <a:t>M. </a:t>
            </a:r>
            <a:r>
              <a:rPr lang="en-GB" b="1" dirty="0" err="1"/>
              <a:t>Bruschi</a:t>
            </a:r>
            <a:r>
              <a:rPr lang="en-GB" b="1" dirty="0"/>
              <a:t> </a:t>
            </a:r>
            <a:r>
              <a:rPr lang="en-GB" dirty="0"/>
              <a:t>(INFN Bologna, ITALY) for the LUXE collaboration</a:t>
            </a:r>
          </a:p>
          <a:p>
            <a:r>
              <a:rPr lang="en-GB" dirty="0">
                <a:solidFill>
                  <a:schemeClr val="bg1"/>
                </a:solidFill>
              </a:rPr>
              <a:t>TIPP 2023 Conference – Cape Town (South Africa)</a:t>
            </a:r>
          </a:p>
          <a:p>
            <a:r>
              <a:rPr lang="en-GB" dirty="0">
                <a:solidFill>
                  <a:schemeClr val="bg1"/>
                </a:solidFill>
              </a:rPr>
              <a:t>September 4-8, 2023</a:t>
            </a:r>
          </a:p>
          <a:p>
            <a:endParaRPr lang="en-GB" dirty="0"/>
          </a:p>
        </p:txBody>
      </p:sp>
      <p:sp>
        <p:nvSpPr>
          <p:cNvPr id="10" name="Date Placeholder 9">
            <a:extLst>
              <a:ext uri="{FF2B5EF4-FFF2-40B4-BE49-F238E27FC236}">
                <a16:creationId xmlns:a16="http://schemas.microsoft.com/office/drawing/2014/main" id="{B979AACA-7ABC-969B-2C83-452C41C24EF7}"/>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E0474DBD-A32D-08A8-3CA5-43E70C72627D}"/>
              </a:ext>
            </a:extLst>
          </p:cNvPr>
          <p:cNvSpPr>
            <a:spLocks noGrp="1"/>
          </p:cNvSpPr>
          <p:nvPr>
            <p:ph type="ftr" sz="quarter" idx="11"/>
          </p:nvPr>
        </p:nvSpPr>
        <p:spPr/>
        <p:txBody>
          <a:bodyPr/>
          <a:lstStyle/>
          <a:p>
            <a:r>
              <a:rPr lang="en-GB"/>
              <a:t>M. Bruschi - INFN Bologna (Italy)</a:t>
            </a:r>
            <a:endParaRPr lang="en-GB" dirty="0"/>
          </a:p>
        </p:txBody>
      </p:sp>
    </p:spTree>
    <p:extLst>
      <p:ext uri="{BB962C8B-B14F-4D97-AF65-F5344CB8AC3E}">
        <p14:creationId xmlns:p14="http://schemas.microsoft.com/office/powerpoint/2010/main" val="52084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B678-851B-F742-6173-B88D6156691D}"/>
              </a:ext>
            </a:extLst>
          </p:cNvPr>
          <p:cNvSpPr>
            <a:spLocks noGrp="1"/>
          </p:cNvSpPr>
          <p:nvPr>
            <p:ph type="title"/>
          </p:nvPr>
        </p:nvSpPr>
        <p:spPr/>
        <p:txBody>
          <a:bodyPr/>
          <a:lstStyle/>
          <a:p>
            <a:r>
              <a:rPr lang="en-GB" dirty="0"/>
              <a:t>IP detectors</a:t>
            </a:r>
          </a:p>
        </p:txBody>
      </p:sp>
      <p:sp>
        <p:nvSpPr>
          <p:cNvPr id="3" name="Content Placeholder 2">
            <a:extLst>
              <a:ext uri="{FF2B5EF4-FFF2-40B4-BE49-F238E27FC236}">
                <a16:creationId xmlns:a16="http://schemas.microsoft.com/office/drawing/2014/main" id="{FA213849-B7A7-BB57-FBB5-7945FE103E79}"/>
              </a:ext>
            </a:extLst>
          </p:cNvPr>
          <p:cNvSpPr>
            <a:spLocks noGrp="1"/>
          </p:cNvSpPr>
          <p:nvPr>
            <p:ph idx="1"/>
          </p:nvPr>
        </p:nvSpPr>
        <p:spPr>
          <a:xfrm>
            <a:off x="41828" y="3841355"/>
            <a:ext cx="6896315" cy="1424910"/>
          </a:xfrm>
          <a:solidFill>
            <a:srgbClr val="FFFF00"/>
          </a:solidFill>
        </p:spPr>
        <p:txBody>
          <a:bodyPr>
            <a:normAutofit/>
          </a:bodyPr>
          <a:lstStyle/>
          <a:p>
            <a:r>
              <a:rPr lang="en-GB" sz="2400" dirty="0"/>
              <a:t>Two complementary detector technologies per measurement</a:t>
            </a:r>
          </a:p>
          <a:p>
            <a:pPr lvl="1"/>
            <a:r>
              <a:rPr lang="en-GB" sz="2000" dirty="0"/>
              <a:t>Different sensitivities, cross calibration, reduction of systematic uncertainties</a:t>
            </a:r>
          </a:p>
        </p:txBody>
      </p:sp>
      <p:sp>
        <p:nvSpPr>
          <p:cNvPr id="4" name="Date Placeholder 3">
            <a:extLst>
              <a:ext uri="{FF2B5EF4-FFF2-40B4-BE49-F238E27FC236}">
                <a16:creationId xmlns:a16="http://schemas.microsoft.com/office/drawing/2014/main" id="{798E170D-EB37-0279-B521-3C9AC430F8A2}"/>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18679FD4-EBD5-874D-D1FE-C80F5CCA6AF4}"/>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D7D41D0A-ED14-4757-0B0F-F6B8A00708DB}"/>
              </a:ext>
            </a:extLst>
          </p:cNvPr>
          <p:cNvSpPr>
            <a:spLocks noGrp="1"/>
          </p:cNvSpPr>
          <p:nvPr>
            <p:ph type="sldNum" sz="quarter" idx="12"/>
          </p:nvPr>
        </p:nvSpPr>
        <p:spPr/>
        <p:txBody>
          <a:bodyPr/>
          <a:lstStyle/>
          <a:p>
            <a:fld id="{4937FEE4-6955-6144-97DB-3F8891831B30}" type="slidenum">
              <a:rPr lang="en-GB" smtClean="0"/>
              <a:pPr/>
              <a:t>10</a:t>
            </a:fld>
            <a:endParaRPr lang="en-GB" dirty="0"/>
          </a:p>
        </p:txBody>
      </p:sp>
      <p:pic>
        <p:nvPicPr>
          <p:cNvPr id="7169" name="Picture 1" descr="page20image17818768">
            <a:extLst>
              <a:ext uri="{FF2B5EF4-FFF2-40B4-BE49-F238E27FC236}">
                <a16:creationId xmlns:a16="http://schemas.microsoft.com/office/drawing/2014/main" id="{60DB3D37-3183-12A6-C965-041B03B69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8" y="962589"/>
            <a:ext cx="6785745" cy="278969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FCB5CD13-AF00-A728-B402-7778F3C7B842}"/>
                  </a:ext>
                </a:extLst>
              </p:cNvPr>
              <p:cNvSpPr txBox="1">
                <a:spLocks/>
              </p:cNvSpPr>
              <p:nvPr/>
            </p:nvSpPr>
            <p:spPr>
              <a:xfrm>
                <a:off x="6714985" y="85090"/>
                <a:ext cx="4738351" cy="723011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Electron/positron detectors in (e-laser)</a:t>
                </a:r>
              </a:p>
              <a:p>
                <a:pPr lvl="1"/>
                <a:r>
                  <a:rPr lang="en-GB" dirty="0"/>
                  <a:t>High-flux (</a:t>
                </a:r>
                <a:r>
                  <a:rPr lang="en-GB" b="1" dirty="0"/>
                  <a:t>e</a:t>
                </a:r>
                <a:r>
                  <a:rPr lang="en-GB" b="1" baseline="30000" dirty="0"/>
                  <a:t>-</a:t>
                </a:r>
                <a:r>
                  <a:rPr lang="en-GB" dirty="0"/>
                  <a:t>) regions</a:t>
                </a:r>
              </a:p>
              <a:p>
                <a:pPr lvl="2"/>
                <a:r>
                  <a:rPr lang="en-GB" dirty="0"/>
                  <a:t>Scintillation screens</a:t>
                </a:r>
              </a:p>
              <a:p>
                <a:pPr lvl="3"/>
                <a:r>
                  <a:rPr lang="en-GB" dirty="0" err="1"/>
                  <a:t>GadOx</a:t>
                </a:r>
                <a:r>
                  <a:rPr lang="en-GB" dirty="0"/>
                  <a:t>, readout by CMOS/CCD</a:t>
                </a:r>
              </a:p>
              <a:p>
                <a:pPr lvl="2"/>
                <a:r>
                  <a:rPr lang="en-GB" dirty="0"/>
                  <a:t>Cherenkov detectors</a:t>
                </a:r>
              </a:p>
              <a:p>
                <a:pPr lvl="3"/>
                <a:r>
                  <a:rPr lang="en-GB" dirty="0"/>
                  <a:t>finely segmented (⌀=4mm) air-filled reflective guides readout by </a:t>
                </a:r>
                <a:r>
                  <a:rPr lang="en-GB" dirty="0" err="1"/>
                  <a:t>SiPM</a:t>
                </a:r>
                <a:r>
                  <a:rPr lang="en-GB" dirty="0"/>
                  <a:t>/APD</a:t>
                </a:r>
              </a:p>
              <a:p>
                <a:pPr lvl="2"/>
                <a:r>
                  <a:rPr lang="en-GB" dirty="0"/>
                  <a:t>High rate tolerance, large dynamic range</a:t>
                </a:r>
              </a:p>
              <a:p>
                <a:pPr lvl="1"/>
                <a:r>
                  <a:rPr lang="en-GB" dirty="0"/>
                  <a:t>Low-flux (</a:t>
                </a:r>
                <a:r>
                  <a:rPr lang="en-GB" b="1" dirty="0"/>
                  <a:t>e</a:t>
                </a:r>
                <a:r>
                  <a:rPr lang="en-GB" b="1" baseline="30000" dirty="0"/>
                  <a:t>+</a:t>
                </a:r>
                <a:r>
                  <a:rPr lang="en-GB" dirty="0"/>
                  <a:t>) regions</a:t>
                </a:r>
              </a:p>
              <a:p>
                <a:pPr lvl="2"/>
                <a:r>
                  <a:rPr lang="en-GB" dirty="0"/>
                  <a:t>Silicon pixel detectors</a:t>
                </a:r>
              </a:p>
              <a:p>
                <a:pPr lvl="3"/>
                <a:r>
                  <a:rPr lang="en-GB" dirty="0"/>
                  <a:t>4 layers, based on ALICE ALPIDE pixel chips</a:t>
                </a:r>
              </a:p>
              <a:p>
                <a:pPr lvl="3"/>
                <a:r>
                  <a:rPr lang="en-GB" dirty="0">
                    <a:latin typeface="Symbol" pitchFamily="2" charset="2"/>
                  </a:rPr>
                  <a:t>D</a:t>
                </a:r>
                <a:r>
                  <a:rPr lang="en-GB" dirty="0"/>
                  <a:t>E/E&lt;1%</a:t>
                </a:r>
              </a:p>
              <a:p>
                <a:pPr lvl="2"/>
                <a:r>
                  <a:rPr lang="en-GB" dirty="0"/>
                  <a:t>High granularity sampling calorimeters</a:t>
                </a:r>
              </a:p>
              <a:p>
                <a:pPr lvl="3"/>
                <a:r>
                  <a:rPr lang="en-GB" dirty="0"/>
                  <a:t>Tungsten plates (3.5 mm)</a:t>
                </a:r>
              </a:p>
              <a:p>
                <a:pPr lvl="3"/>
                <a:r>
                  <a:rPr lang="en-GB" dirty="0"/>
                  <a:t>20 layers, based on (LC) FCAL collaboration technology</a:t>
                </a:r>
              </a:p>
              <a:p>
                <a:pPr lvl="3"/>
                <a:r>
                  <a:rPr lang="en-GB" dirty="0"/>
                  <a:t>Read out by FLAME ASIC</a:t>
                </a:r>
              </a:p>
              <a:p>
                <a:pPr lvl="3"/>
                <a:r>
                  <a:rPr lang="en-GB" dirty="0"/>
                  <a:t>Silicon sensors of 9x9 cm</a:t>
                </a:r>
                <a:r>
                  <a:rPr lang="en-GB" baseline="30000" dirty="0"/>
                  <a:t>2 </a:t>
                </a:r>
                <a:r>
                  <a:rPr lang="en-GB" dirty="0"/>
                  <a:t>with pads 5.5x5.5 mm</a:t>
                </a:r>
                <a:r>
                  <a:rPr lang="en-GB" baseline="30000" dirty="0"/>
                  <a:t>2</a:t>
                </a:r>
              </a:p>
              <a:p>
                <a:pPr lvl="3"/>
                <a:r>
                  <a:rPr lang="en-GB" dirty="0">
                    <a:latin typeface="Symbol" pitchFamily="2" charset="2"/>
                  </a:rPr>
                  <a:t>D</a:t>
                </a:r>
                <a:r>
                  <a:rPr lang="en-GB" dirty="0"/>
                  <a:t>E/E=20%/</a:t>
                </a:r>
                <a14:m>
                  <m:oMath xmlns:m="http://schemas.openxmlformats.org/officeDocument/2006/math">
                    <m:rad>
                      <m:radPr>
                        <m:degHide m:val="on"/>
                        <m:ctrlPr>
                          <a:rPr lang="en-GB" i="1" smtClean="0">
                            <a:latin typeface="Cambria Math" panose="02040503050406030204" pitchFamily="18" charset="0"/>
                          </a:rPr>
                        </m:ctrlPr>
                      </m:radPr>
                      <m:deg/>
                      <m:e>
                        <m:r>
                          <a:rPr lang="en-US" b="0" i="1" smtClean="0">
                            <a:latin typeface="Cambria Math" panose="02040503050406030204" pitchFamily="18" charset="0"/>
                          </a:rPr>
                          <m:t>𝐸</m:t>
                        </m:r>
                      </m:e>
                    </m:rad>
                  </m:oMath>
                </a14:m>
                <a:r>
                  <a:rPr lang="en-GB" dirty="0"/>
                  <a:t>, </a:t>
                </a:r>
                <a:r>
                  <a:rPr lang="en-GB" dirty="0">
                    <a:latin typeface="Symbol" pitchFamily="2" charset="2"/>
                  </a:rPr>
                  <a:t>D</a:t>
                </a:r>
                <a:r>
                  <a:rPr lang="en-GB" dirty="0"/>
                  <a:t>r~750</a:t>
                </a:r>
                <a:r>
                  <a:rPr lang="en-GB" dirty="0">
                    <a:latin typeface="Symbol" pitchFamily="2" charset="2"/>
                  </a:rPr>
                  <a:t>m</a:t>
                </a:r>
                <a:r>
                  <a:rPr lang="en-GB" dirty="0"/>
                  <a:t>m</a:t>
                </a:r>
              </a:p>
              <a:p>
                <a:pPr lvl="3"/>
                <a:endParaRPr lang="en-GB" dirty="0"/>
              </a:p>
            </p:txBody>
          </p:sp>
        </mc:Choice>
        <mc:Fallback>
          <p:sp>
            <p:nvSpPr>
              <p:cNvPr id="7" name="Content Placeholder 2">
                <a:extLst>
                  <a:ext uri="{FF2B5EF4-FFF2-40B4-BE49-F238E27FC236}">
                    <a16:creationId xmlns:a16="http://schemas.microsoft.com/office/drawing/2014/main" id="{FCB5CD13-AF00-A728-B402-7778F3C7B842}"/>
                  </a:ext>
                </a:extLst>
              </p:cNvPr>
              <p:cNvSpPr txBox="1">
                <a:spLocks noRot="1" noChangeAspect="1" noMove="1" noResize="1" noEditPoints="1" noAdjustHandles="1" noChangeArrowheads="1" noChangeShapeType="1" noTextEdit="1"/>
              </p:cNvSpPr>
              <p:nvPr/>
            </p:nvSpPr>
            <p:spPr>
              <a:xfrm>
                <a:off x="6714985" y="85090"/>
                <a:ext cx="4738351" cy="7230110"/>
              </a:xfrm>
              <a:prstGeom prst="rect">
                <a:avLst/>
              </a:prstGeom>
              <a:blipFill>
                <a:blip r:embed="rId3"/>
                <a:stretch>
                  <a:fillRect l="-1872" t="-1579" r="-1337"/>
                </a:stretch>
              </a:blipFill>
            </p:spPr>
            <p:txBody>
              <a:bodyPr/>
              <a:lstStyle/>
              <a:p>
                <a:r>
                  <a:rPr lang="en-GB">
                    <a:noFill/>
                  </a:rPr>
                  <a:t> </a:t>
                </a:r>
              </a:p>
            </p:txBody>
          </p:sp>
        </mc:Fallback>
      </mc:AlternateContent>
      <p:sp>
        <p:nvSpPr>
          <p:cNvPr id="8" name="Content Placeholder 2">
            <a:extLst>
              <a:ext uri="{FF2B5EF4-FFF2-40B4-BE49-F238E27FC236}">
                <a16:creationId xmlns:a16="http://schemas.microsoft.com/office/drawing/2014/main" id="{1D86AED1-D86E-1803-4196-30F28844EB0D}"/>
              </a:ext>
            </a:extLst>
          </p:cNvPr>
          <p:cNvSpPr txBox="1">
            <a:spLocks/>
          </p:cNvSpPr>
          <p:nvPr/>
        </p:nvSpPr>
        <p:spPr>
          <a:xfrm>
            <a:off x="66674" y="5331759"/>
            <a:ext cx="7187516" cy="16153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Electron calorimeter (</a:t>
            </a:r>
            <a:r>
              <a:rPr lang="en-GB" dirty="0">
                <a:latin typeface="Symbol" pitchFamily="2" charset="2"/>
              </a:rPr>
              <a:t>g</a:t>
            </a:r>
            <a:r>
              <a:rPr lang="en-GB" dirty="0"/>
              <a:t>-laser) </a:t>
            </a:r>
          </a:p>
          <a:p>
            <a:pPr lvl="1"/>
            <a:r>
              <a:rPr lang="en-GB" dirty="0"/>
              <a:t>Collision rate is lower</a:t>
            </a:r>
          </a:p>
          <a:p>
            <a:pPr lvl="1"/>
            <a:r>
              <a:rPr lang="en-GB" dirty="0"/>
              <a:t>Si-W EM calorimeter based on CALICE developments</a:t>
            </a:r>
          </a:p>
          <a:p>
            <a:pPr lvl="2"/>
            <a:r>
              <a:rPr lang="en-GB" dirty="0"/>
              <a:t>7 W layers 2.8 mm / 8 layers 4.2 mm</a:t>
            </a:r>
          </a:p>
          <a:p>
            <a:pPr lvl="2"/>
            <a:r>
              <a:rPr lang="en-GB" dirty="0"/>
              <a:t>Sensors as for the positron calorimeter</a:t>
            </a:r>
          </a:p>
        </p:txBody>
      </p:sp>
    </p:spTree>
    <p:extLst>
      <p:ext uri="{BB962C8B-B14F-4D97-AF65-F5344CB8AC3E}">
        <p14:creationId xmlns:p14="http://schemas.microsoft.com/office/powerpoint/2010/main" val="2286734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FDE1F-A7FE-AFD3-2817-2345A832A19C}"/>
              </a:ext>
            </a:extLst>
          </p:cNvPr>
          <p:cNvSpPr>
            <a:spLocks noGrp="1"/>
          </p:cNvSpPr>
          <p:nvPr>
            <p:ph type="title"/>
          </p:nvPr>
        </p:nvSpPr>
        <p:spPr/>
        <p:txBody>
          <a:bodyPr/>
          <a:lstStyle/>
          <a:p>
            <a:r>
              <a:rPr lang="en-GB" dirty="0"/>
              <a:t>Overview of photon detectors</a:t>
            </a:r>
          </a:p>
        </p:txBody>
      </p:sp>
      <p:sp>
        <p:nvSpPr>
          <p:cNvPr id="3" name="Content Placeholder 2">
            <a:extLst>
              <a:ext uri="{FF2B5EF4-FFF2-40B4-BE49-F238E27FC236}">
                <a16:creationId xmlns:a16="http://schemas.microsoft.com/office/drawing/2014/main" id="{CCD89A45-1FED-AD40-D744-053B89B470A8}"/>
              </a:ext>
            </a:extLst>
          </p:cNvPr>
          <p:cNvSpPr>
            <a:spLocks noGrp="1"/>
          </p:cNvSpPr>
          <p:nvPr>
            <p:ph idx="1"/>
          </p:nvPr>
        </p:nvSpPr>
        <p:spPr>
          <a:xfrm>
            <a:off x="279400" y="3289424"/>
            <a:ext cx="4885724" cy="3265364"/>
          </a:xfrm>
        </p:spPr>
        <p:txBody>
          <a:bodyPr>
            <a:normAutofit fontScale="92500" lnSpcReduction="10000"/>
          </a:bodyPr>
          <a:lstStyle/>
          <a:p>
            <a:r>
              <a:rPr lang="en-GB" dirty="0"/>
              <a:t>Measure 10</a:t>
            </a:r>
            <a:r>
              <a:rPr lang="en-GB" baseline="30000" dirty="0"/>
              <a:t>9</a:t>
            </a:r>
            <a:r>
              <a:rPr lang="en-GB" dirty="0"/>
              <a:t> photons summing up to </a:t>
            </a:r>
            <a:r>
              <a:rPr lang="en-GB" dirty="0" err="1"/>
              <a:t>TeV</a:t>
            </a:r>
            <a:r>
              <a:rPr lang="en-GB" dirty="0"/>
              <a:t> energies</a:t>
            </a:r>
          </a:p>
          <a:p>
            <a:r>
              <a:rPr lang="en-GB" dirty="0"/>
              <a:t>Three complementary systems</a:t>
            </a:r>
          </a:p>
          <a:p>
            <a:pPr lvl="1"/>
            <a:r>
              <a:rPr lang="en-GB" dirty="0">
                <a:latin typeface="Symbol" pitchFamily="2" charset="2"/>
              </a:rPr>
              <a:t>g</a:t>
            </a:r>
            <a:r>
              <a:rPr lang="en-GB" dirty="0"/>
              <a:t> spectrometer using a small fraction of converted </a:t>
            </a:r>
            <a:r>
              <a:rPr lang="en-GB" dirty="0" err="1"/>
              <a:t>e</a:t>
            </a:r>
            <a:r>
              <a:rPr lang="en-GB" baseline="30000" dirty="0" err="1"/>
              <a:t>+</a:t>
            </a:r>
            <a:r>
              <a:rPr lang="en-GB" dirty="0" err="1"/>
              <a:t>e</a:t>
            </a:r>
            <a:r>
              <a:rPr lang="en-GB" baseline="30000" dirty="0"/>
              <a:t>-</a:t>
            </a:r>
          </a:p>
          <a:p>
            <a:pPr lvl="1"/>
            <a:r>
              <a:rPr lang="en-GB" dirty="0">
                <a:latin typeface="Symbol" pitchFamily="2" charset="2"/>
              </a:rPr>
              <a:t>g</a:t>
            </a:r>
            <a:r>
              <a:rPr lang="en-GB" dirty="0"/>
              <a:t> profiler using radiation hard sapphire</a:t>
            </a:r>
          </a:p>
          <a:p>
            <a:pPr lvl="1"/>
            <a:r>
              <a:rPr lang="en-GB" dirty="0">
                <a:latin typeface="Symbol" pitchFamily="2" charset="2"/>
              </a:rPr>
              <a:t>g</a:t>
            </a:r>
            <a:r>
              <a:rPr lang="en-GB" dirty="0"/>
              <a:t> flux monitor which relies on backscattering from photon dump</a:t>
            </a:r>
          </a:p>
        </p:txBody>
      </p:sp>
      <p:sp>
        <p:nvSpPr>
          <p:cNvPr id="4" name="Date Placeholder 3">
            <a:extLst>
              <a:ext uri="{FF2B5EF4-FFF2-40B4-BE49-F238E27FC236}">
                <a16:creationId xmlns:a16="http://schemas.microsoft.com/office/drawing/2014/main" id="{6BA8BD0D-6535-FD38-59DD-26DF4F7DF11D}"/>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53A87E48-938F-11E4-4C53-3F2186FF0508}"/>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5AE6060A-839F-039D-A758-8C5E18B7C6A5}"/>
              </a:ext>
            </a:extLst>
          </p:cNvPr>
          <p:cNvSpPr>
            <a:spLocks noGrp="1"/>
          </p:cNvSpPr>
          <p:nvPr>
            <p:ph type="sldNum" sz="quarter" idx="12"/>
          </p:nvPr>
        </p:nvSpPr>
        <p:spPr/>
        <p:txBody>
          <a:bodyPr/>
          <a:lstStyle/>
          <a:p>
            <a:fld id="{4937FEE4-6955-6144-97DB-3F8891831B30}" type="slidenum">
              <a:rPr lang="en-GB" smtClean="0"/>
              <a:pPr/>
              <a:t>11</a:t>
            </a:fld>
            <a:endParaRPr lang="en-GB" dirty="0"/>
          </a:p>
        </p:txBody>
      </p:sp>
      <p:pic>
        <p:nvPicPr>
          <p:cNvPr id="8193" name="Picture 1" descr="page29image17645568">
            <a:extLst>
              <a:ext uri="{FF2B5EF4-FFF2-40B4-BE49-F238E27FC236}">
                <a16:creationId xmlns:a16="http://schemas.microsoft.com/office/drawing/2014/main" id="{5A3E8EB5-D290-03CC-A736-66216D620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27" y="1052486"/>
            <a:ext cx="6285472" cy="16243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B2A579D5-49BE-F92C-6B7A-DBEA197E965A}"/>
              </a:ext>
            </a:extLst>
          </p:cNvPr>
          <p:cNvSpPr txBox="1">
            <a:spLocks/>
          </p:cNvSpPr>
          <p:nvPr/>
        </p:nvSpPr>
        <p:spPr>
          <a:xfrm>
            <a:off x="6434424" y="724754"/>
            <a:ext cx="4885724" cy="61332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Gamma-ray spectrometer</a:t>
            </a:r>
          </a:p>
          <a:p>
            <a:pPr lvl="1"/>
            <a:r>
              <a:rPr lang="en-GB" dirty="0"/>
              <a:t>Measures photon spectrum as obtained from 1% converted </a:t>
            </a:r>
            <a:r>
              <a:rPr lang="en-GB" dirty="0" err="1"/>
              <a:t>e</a:t>
            </a:r>
            <a:r>
              <a:rPr lang="en-GB" baseline="30000" dirty="0" err="1"/>
              <a:t>+</a:t>
            </a:r>
            <a:r>
              <a:rPr lang="en-GB" dirty="0" err="1"/>
              <a:t>e</a:t>
            </a:r>
            <a:r>
              <a:rPr lang="en-GB" baseline="30000" dirty="0"/>
              <a:t>-</a:t>
            </a:r>
            <a:endParaRPr lang="en-GB" dirty="0"/>
          </a:p>
          <a:p>
            <a:pPr lvl="1"/>
            <a:r>
              <a:rPr lang="en-GB" dirty="0"/>
              <a:t>Scintillation screens and CCD camera</a:t>
            </a:r>
          </a:p>
          <a:p>
            <a:pPr lvl="1"/>
            <a:r>
              <a:rPr lang="en-GB" dirty="0">
                <a:latin typeface="Symbol" pitchFamily="2" charset="2"/>
              </a:rPr>
              <a:t>D</a:t>
            </a:r>
            <a:r>
              <a:rPr lang="en-GB" dirty="0"/>
              <a:t>E/E&lt;2%</a:t>
            </a:r>
          </a:p>
          <a:p>
            <a:pPr lvl="1"/>
            <a:endParaRPr lang="en-GB" dirty="0"/>
          </a:p>
          <a:p>
            <a:r>
              <a:rPr lang="en-GB" dirty="0"/>
              <a:t>Gamma flux monitor</a:t>
            </a:r>
          </a:p>
          <a:p>
            <a:pPr lvl="1"/>
            <a:r>
              <a:rPr lang="en-GB" dirty="0"/>
              <a:t>Measure energy flow of particles back-scattered from </a:t>
            </a:r>
            <a:r>
              <a:rPr lang="en-GB" dirty="0">
                <a:latin typeface="Symbol" pitchFamily="2" charset="2"/>
              </a:rPr>
              <a:t>g</a:t>
            </a:r>
            <a:r>
              <a:rPr lang="en-GB" dirty="0"/>
              <a:t> beam dump</a:t>
            </a:r>
          </a:p>
          <a:p>
            <a:pPr lvl="1"/>
            <a:r>
              <a:rPr lang="en-GB" dirty="0"/>
              <a:t>Lead glass blocks, </a:t>
            </a:r>
          </a:p>
          <a:p>
            <a:pPr marL="457200" lvl="1" indent="0">
              <a:buNone/>
            </a:pPr>
            <a:r>
              <a:rPr lang="en-GB" dirty="0"/>
              <a:t>    3.8x3.8x45 cm</a:t>
            </a:r>
            <a:r>
              <a:rPr lang="en-GB" baseline="30000" dirty="0"/>
              <a:t>3</a:t>
            </a:r>
          </a:p>
          <a:p>
            <a:pPr lvl="1"/>
            <a:endParaRPr lang="en-GB" dirty="0"/>
          </a:p>
          <a:p>
            <a:pPr lvl="1"/>
            <a:endParaRPr lang="en-GB" dirty="0"/>
          </a:p>
        </p:txBody>
      </p:sp>
    </p:spTree>
    <p:extLst>
      <p:ext uri="{BB962C8B-B14F-4D97-AF65-F5344CB8AC3E}">
        <p14:creationId xmlns:p14="http://schemas.microsoft.com/office/powerpoint/2010/main" val="1828939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6D877-6EAA-EC16-DC4E-FD59358DD29C}"/>
              </a:ext>
            </a:extLst>
          </p:cNvPr>
          <p:cNvSpPr>
            <a:spLocks noGrp="1"/>
          </p:cNvSpPr>
          <p:nvPr>
            <p:ph type="title"/>
          </p:nvPr>
        </p:nvSpPr>
        <p:spPr/>
        <p:txBody>
          <a:bodyPr/>
          <a:lstStyle/>
          <a:p>
            <a:r>
              <a:rPr lang="en-GB" dirty="0"/>
              <a:t>Systematic uncertainties – particle detection</a:t>
            </a:r>
          </a:p>
        </p:txBody>
      </p:sp>
      <p:sp>
        <p:nvSpPr>
          <p:cNvPr id="3" name="Content Placeholder 2">
            <a:extLst>
              <a:ext uri="{FF2B5EF4-FFF2-40B4-BE49-F238E27FC236}">
                <a16:creationId xmlns:a16="http://schemas.microsoft.com/office/drawing/2014/main" id="{CB961C56-0B91-D2FC-A538-311412844552}"/>
              </a:ext>
            </a:extLst>
          </p:cNvPr>
          <p:cNvSpPr>
            <a:spLocks noGrp="1"/>
          </p:cNvSpPr>
          <p:nvPr>
            <p:ph idx="1"/>
          </p:nvPr>
        </p:nvSpPr>
        <p:spPr>
          <a:xfrm>
            <a:off x="279400" y="1293812"/>
            <a:ext cx="7518400" cy="5437187"/>
          </a:xfrm>
        </p:spPr>
        <p:txBody>
          <a:bodyPr>
            <a:normAutofit/>
          </a:bodyPr>
          <a:lstStyle/>
          <a:p>
            <a:r>
              <a:rPr lang="en-US" sz="2200" dirty="0">
                <a:effectLst/>
                <a:latin typeface="ArialMT"/>
              </a:rPr>
              <a:t>Low multiplicities (</a:t>
            </a:r>
            <a:r>
              <a:rPr lang="en-US" sz="2200" i="1" dirty="0" err="1">
                <a:effectLst/>
                <a:latin typeface="Arial" panose="020B0604020202020204" pitchFamily="34" charset="0"/>
              </a:rPr>
              <a:t>e+e</a:t>
            </a:r>
            <a:r>
              <a:rPr lang="en-US" sz="2200" i="1" baseline="30000" dirty="0">
                <a:effectLst/>
                <a:latin typeface="Arial" panose="020B0604020202020204" pitchFamily="34" charset="0"/>
              </a:rPr>
              <a:t>−</a:t>
            </a:r>
            <a:r>
              <a:rPr lang="en-US" sz="2200" i="1" dirty="0">
                <a:effectLst/>
                <a:latin typeface="Arial" panose="020B0604020202020204" pitchFamily="34" charset="0"/>
              </a:rPr>
              <a:t> </a:t>
            </a:r>
            <a:r>
              <a:rPr lang="en-US" sz="2200" dirty="0">
                <a:effectLst/>
                <a:latin typeface="ArialMT"/>
              </a:rPr>
              <a:t>pair production): </a:t>
            </a:r>
            <a:endParaRPr lang="en-US" sz="2200" dirty="0">
              <a:effectLst/>
            </a:endParaRPr>
          </a:p>
          <a:p>
            <a:pPr lvl="1"/>
            <a:r>
              <a:rPr lang="en-US" sz="1400" dirty="0">
                <a:effectLst/>
                <a:latin typeface="ArialMT"/>
              </a:rPr>
              <a:t>Efficiencies for individual particles &lt; 2 − 3% (cross-checks and in-situ calibration). </a:t>
            </a:r>
            <a:endParaRPr lang="en-US" sz="1400" dirty="0">
              <a:effectLst/>
            </a:endParaRPr>
          </a:p>
          <a:p>
            <a:pPr lvl="1"/>
            <a:r>
              <a:rPr lang="en-US" sz="1400" dirty="0">
                <a:effectLst/>
                <a:latin typeface="ArialMT"/>
              </a:rPr>
              <a:t>Linearity of response &lt; 2% based on current tests.</a:t>
            </a:r>
          </a:p>
          <a:p>
            <a:pPr lvl="1"/>
            <a:r>
              <a:rPr lang="en-US" sz="1400" dirty="0">
                <a:effectLst/>
                <a:latin typeface="ArialMT"/>
              </a:rPr>
              <a:t>Background: statistical uncertainty based on 9 Hz data, significant at low </a:t>
            </a:r>
            <a:r>
              <a:rPr lang="el-GR" sz="1800" i="1" dirty="0">
                <a:effectLst/>
                <a:latin typeface="Arial" panose="020B0604020202020204" pitchFamily="34" charset="0"/>
              </a:rPr>
              <a:t>ξ</a:t>
            </a:r>
            <a:r>
              <a:rPr lang="el-GR" sz="1800" dirty="0">
                <a:effectLst/>
                <a:latin typeface="ArialMT"/>
              </a:rPr>
              <a:t>.</a:t>
            </a:r>
            <a:br>
              <a:rPr lang="el-GR" sz="1800" dirty="0">
                <a:effectLst/>
                <a:latin typeface="ArialMT"/>
              </a:rPr>
            </a:br>
            <a:endParaRPr lang="en-US" sz="1800" dirty="0">
              <a:effectLst/>
              <a:latin typeface="ArialMT"/>
            </a:endParaRPr>
          </a:p>
          <a:p>
            <a:r>
              <a:rPr lang="en-US" sz="2200" dirty="0">
                <a:effectLst/>
                <a:latin typeface="ArialMT"/>
              </a:rPr>
              <a:t>High multiplicities (Compton): </a:t>
            </a:r>
            <a:endParaRPr lang="en-US" dirty="0">
              <a:effectLst/>
            </a:endParaRPr>
          </a:p>
          <a:p>
            <a:pPr lvl="1"/>
            <a:r>
              <a:rPr lang="en-US" sz="1400" dirty="0">
                <a:effectLst/>
                <a:latin typeface="ArialMT"/>
              </a:rPr>
              <a:t>Linearity of response &lt; 2% for Cherenkov (and scintillator) based on test beam and experience from other experiments. </a:t>
            </a:r>
            <a:endParaRPr lang="en-US" dirty="0">
              <a:effectLst/>
            </a:endParaRPr>
          </a:p>
          <a:p>
            <a:pPr lvl="1"/>
            <a:r>
              <a:rPr lang="en-US" sz="1400" dirty="0">
                <a:effectLst/>
                <a:latin typeface="ArialMT"/>
              </a:rPr>
              <a:t>Calibration &lt; 2% based on test-beam calibration. </a:t>
            </a:r>
            <a:endParaRPr lang="en-US" dirty="0">
              <a:effectLst/>
            </a:endParaRPr>
          </a:p>
          <a:p>
            <a:pPr lvl="1"/>
            <a:r>
              <a:rPr lang="en-US" sz="1400" dirty="0">
                <a:effectLst/>
                <a:latin typeface="ArialMT"/>
              </a:rPr>
              <a:t>Background (for scintillators): constrain in situ. </a:t>
            </a:r>
          </a:p>
          <a:p>
            <a:endParaRPr lang="en-US" sz="1800" dirty="0">
              <a:latin typeface="ArialMT"/>
            </a:endParaRPr>
          </a:p>
          <a:p>
            <a:r>
              <a:rPr lang="en-US" sz="2200" dirty="0">
                <a:effectLst/>
                <a:latin typeface="ArialMT"/>
              </a:rPr>
              <a:t>Energy scales (all): </a:t>
            </a:r>
            <a:endParaRPr lang="en-US" sz="2200" dirty="0">
              <a:effectLst/>
            </a:endParaRPr>
          </a:p>
          <a:p>
            <a:pPr lvl="1"/>
            <a:r>
              <a:rPr lang="en-US" sz="1400" dirty="0">
                <a:effectLst/>
                <a:latin typeface="ArialMT"/>
              </a:rPr>
              <a:t>Calibration/knowledge of magnetic field ~ 1%. </a:t>
            </a:r>
          </a:p>
          <a:p>
            <a:pPr lvl="1"/>
            <a:r>
              <a:rPr lang="en-US" sz="1400" dirty="0">
                <a:effectLst/>
                <a:latin typeface="ArialMT"/>
              </a:rPr>
              <a:t>Alignment of &lt; 50 </a:t>
            </a:r>
            <a:r>
              <a:rPr lang="el-GR" sz="1400" dirty="0">
                <a:effectLst/>
                <a:latin typeface="ArialMT"/>
              </a:rPr>
              <a:t>μ</a:t>
            </a:r>
            <a:r>
              <a:rPr lang="en-US" sz="1400" dirty="0">
                <a:effectLst/>
                <a:latin typeface="ArialMT"/>
              </a:rPr>
              <a:t>m results in &lt; 0.5% uncertainty. </a:t>
            </a:r>
            <a:endParaRPr lang="en-US" dirty="0">
              <a:effectLst/>
            </a:endParaRPr>
          </a:p>
          <a:p>
            <a:pPr marL="0" indent="0">
              <a:buNone/>
            </a:pPr>
            <a:endParaRPr lang="en-GB" dirty="0"/>
          </a:p>
        </p:txBody>
      </p:sp>
      <p:sp>
        <p:nvSpPr>
          <p:cNvPr id="4" name="Date Placeholder 3">
            <a:extLst>
              <a:ext uri="{FF2B5EF4-FFF2-40B4-BE49-F238E27FC236}">
                <a16:creationId xmlns:a16="http://schemas.microsoft.com/office/drawing/2014/main" id="{10048A42-BF2F-6B95-0A2C-27B69E01E2A1}"/>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8C6CF04C-B7F1-DEF7-007C-90CEF180DA5C}"/>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2D23BC02-268F-E2B6-30DA-9DA4067B770A}"/>
              </a:ext>
            </a:extLst>
          </p:cNvPr>
          <p:cNvSpPr>
            <a:spLocks noGrp="1"/>
          </p:cNvSpPr>
          <p:nvPr>
            <p:ph type="sldNum" sz="quarter" idx="12"/>
          </p:nvPr>
        </p:nvSpPr>
        <p:spPr/>
        <p:txBody>
          <a:bodyPr/>
          <a:lstStyle/>
          <a:p>
            <a:fld id="{4937FEE4-6955-6144-97DB-3F8891831B30}" type="slidenum">
              <a:rPr lang="en-GB" smtClean="0"/>
              <a:pPr/>
              <a:t>12</a:t>
            </a:fld>
            <a:endParaRPr lang="en-GB" dirty="0"/>
          </a:p>
        </p:txBody>
      </p:sp>
      <p:pic>
        <p:nvPicPr>
          <p:cNvPr id="7" name="Picture 6">
            <a:extLst>
              <a:ext uri="{FF2B5EF4-FFF2-40B4-BE49-F238E27FC236}">
                <a16:creationId xmlns:a16="http://schemas.microsoft.com/office/drawing/2014/main" id="{31564D31-C663-2047-41E3-BFF57FB9056E}"/>
              </a:ext>
            </a:extLst>
          </p:cNvPr>
          <p:cNvPicPr>
            <a:picLocks noChangeAspect="1"/>
          </p:cNvPicPr>
          <p:nvPr/>
        </p:nvPicPr>
        <p:blipFill>
          <a:blip r:embed="rId2"/>
          <a:stretch>
            <a:fillRect/>
          </a:stretch>
        </p:blipFill>
        <p:spPr>
          <a:xfrm>
            <a:off x="7720665" y="964479"/>
            <a:ext cx="3472481" cy="3047926"/>
          </a:xfrm>
          <a:prstGeom prst="rect">
            <a:avLst/>
          </a:prstGeom>
        </p:spPr>
      </p:pic>
      <p:pic>
        <p:nvPicPr>
          <p:cNvPr id="9" name="Picture 3" descr="page27image17361888">
            <a:extLst>
              <a:ext uri="{FF2B5EF4-FFF2-40B4-BE49-F238E27FC236}">
                <a16:creationId xmlns:a16="http://schemas.microsoft.com/office/drawing/2014/main" id="{6E535F5A-C7DB-E25A-3FAF-F1FC0061E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677" y="4014492"/>
            <a:ext cx="3775247" cy="275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88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74E53-40C5-E14E-82D5-07A90CB645D3}"/>
              </a:ext>
            </a:extLst>
          </p:cNvPr>
          <p:cNvSpPr>
            <a:spLocks noGrp="1"/>
          </p:cNvSpPr>
          <p:nvPr>
            <p:ph type="title"/>
          </p:nvPr>
        </p:nvSpPr>
        <p:spPr>
          <a:xfrm>
            <a:off x="229161" y="0"/>
            <a:ext cx="10913746" cy="967396"/>
          </a:xfrm>
        </p:spPr>
        <p:txBody>
          <a:bodyPr/>
          <a:lstStyle/>
          <a:p>
            <a:r>
              <a:rPr lang="en-GB" dirty="0"/>
              <a:t>Importance of the Gamma Profiler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44F044D-A149-1D40-8307-92116C9DBFF7}"/>
                  </a:ext>
                </a:extLst>
              </p:cNvPr>
              <p:cNvSpPr>
                <a:spLocks noGrp="1"/>
              </p:cNvSpPr>
              <p:nvPr>
                <p:ph idx="1"/>
              </p:nvPr>
            </p:nvSpPr>
            <p:spPr>
              <a:xfrm>
                <a:off x="152398" y="803817"/>
                <a:ext cx="5198470" cy="5742516"/>
              </a:xfrm>
            </p:spPr>
            <p:txBody>
              <a:bodyPr>
                <a:normAutofit fontScale="92500" lnSpcReduction="10000"/>
              </a:bodyPr>
              <a:lstStyle/>
              <a:p>
                <a:r>
                  <a:rPr lang="en-GB" dirty="0"/>
                  <a:t>The transition to the non-perturbative QED regime is characterised by the intensity of the laser pulse</a:t>
                </a:r>
              </a:p>
              <a:p>
                <a:pPr marL="0" indent="0">
                  <a:buNone/>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n-GB" i="1" smtClean="0">
                          <a:latin typeface="Cambria Math" panose="02040503050406030204" pitchFamily="18" charset="0"/>
                          <a:ea typeface="Cambria Math" panose="02040503050406030204" pitchFamily="18" charset="0"/>
                        </a:rPr>
                        <m:t>∝</m:t>
                      </m:r>
                      <m:rad>
                        <m:radPr>
                          <m:degHide m:val="on"/>
                          <m:ctrlPr>
                            <a:rPr lang="en-GB" i="1" smtClean="0">
                              <a:latin typeface="Cambria Math" panose="02040503050406030204" pitchFamily="18" charset="0"/>
                              <a:ea typeface="Cambria Math" panose="02040503050406030204" pitchFamily="18" charset="0"/>
                            </a:rPr>
                          </m:ctrlPr>
                        </m:radPr>
                        <m:deg/>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m:t>
                              </m:r>
                            </m:e>
                            <m:sub>
                              <m:r>
                                <a:rPr lang="en-US" b="0" i="1" smtClean="0">
                                  <a:latin typeface="Cambria Math" panose="02040503050406030204" pitchFamily="18" charset="0"/>
                                  <a:ea typeface="Cambria Math" panose="02040503050406030204" pitchFamily="18" charset="0"/>
                                </a:rPr>
                                <m:t>𝐿𝑎𝑠𝑒𝑟</m:t>
                              </m:r>
                            </m:sub>
                          </m:sSub>
                        </m:e>
                      </m:rad>
                    </m:oMath>
                  </m:oMathPara>
                </a14:m>
                <a:endParaRPr lang="en-GB" dirty="0"/>
              </a:p>
              <a:p>
                <a:r>
                  <a:rPr lang="en-GB" dirty="0"/>
                  <a:t>Physics process depends very strongly on  </a:t>
                </a:r>
                <a:r>
                  <a:rPr lang="en-GB" dirty="0">
                    <a:latin typeface="Symbol" pitchFamily="2" charset="2"/>
                  </a:rPr>
                  <a:t>x</a:t>
                </a:r>
              </a:p>
              <a:p>
                <a:pPr lvl="1"/>
                <a:r>
                  <a:rPr lang="en-GB" dirty="0">
                    <a:latin typeface="+mn-lt"/>
                  </a:rPr>
                  <a:t>Small shift in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a:latin typeface="Cambria Math" panose="02040503050406030204" pitchFamily="18" charset="0"/>
                        <a:ea typeface="Cambria Math" panose="02040503050406030204" pitchFamily="18" charset="0"/>
                      </a:rPr>
                      <m:t> </m:t>
                    </m:r>
                  </m:oMath>
                </a14:m>
                <a:r>
                  <a:rPr lang="en-GB" dirty="0">
                    <a:latin typeface="+mn-lt"/>
                  </a:rPr>
                  <a:t> causes large change in rate</a:t>
                </a:r>
              </a:p>
              <a:p>
                <a:r>
                  <a:rPr lang="en-GB" dirty="0">
                    <a:latin typeface="+mn-lt"/>
                  </a:rPr>
                  <a:t>A 5% uncertainty on the absolute intensity results in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40%</m:t>
                    </m:r>
                  </m:oMath>
                </a14:m>
                <a:r>
                  <a:rPr lang="en-GB" dirty="0">
                    <a:latin typeface="+mn-lt"/>
                  </a:rPr>
                  <a:t> uncertainty on predicted rate</a:t>
                </a:r>
              </a:p>
              <a:p>
                <a:r>
                  <a:rPr lang="it-IT" dirty="0" err="1">
                    <a:latin typeface="Calibri" panose="020F0502020204030204" pitchFamily="34" charset="0"/>
                    <a:cs typeface="Calibri" panose="020F0502020204030204" pitchFamily="34" charset="0"/>
                  </a:rPr>
                  <a:t>Two</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direct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methods</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measure</a:t>
                </a:r>
                <a:r>
                  <a:rPr lang="it-IT" dirty="0">
                    <a:latin typeface="Calibri" panose="020F0502020204030204" pitchFamily="34" charset="0"/>
                    <a:cs typeface="Calibri" panose="020F0502020204030204" pitchFamily="34" charset="0"/>
                  </a:rPr>
                  <a:t> </a:t>
                </a:r>
                <a:r>
                  <a:rPr lang="it-IT" dirty="0">
                    <a:latin typeface="Symbol" pitchFamily="2" charset="2"/>
                    <a:cs typeface="Calibri" panose="020F0502020204030204" pitchFamily="34" charset="0"/>
                  </a:rPr>
                  <a:t>x</a:t>
                </a:r>
              </a:p>
              <a:p>
                <a:pPr lvl="1"/>
                <a:r>
                  <a:rPr lang="it-IT" dirty="0">
                    <a:latin typeface="Calibri" panose="020F0502020204030204" pitchFamily="34" charset="0"/>
                    <a:cs typeface="Calibri" panose="020F0502020204030204" pitchFamily="34" charset="0"/>
                  </a:rPr>
                  <a:t>3D laser </a:t>
                </a:r>
                <a:r>
                  <a:rPr lang="it-IT" dirty="0" err="1">
                    <a:latin typeface="Calibri" panose="020F0502020204030204" pitchFamily="34" charset="0"/>
                    <a:cs typeface="Calibri" panose="020F0502020204030204" pitchFamily="34" charset="0"/>
                  </a:rPr>
                  <a:t>diagnostics</a:t>
                </a:r>
                <a:r>
                  <a:rPr lang="it-IT" dirty="0">
                    <a:latin typeface="Calibri" panose="020F0502020204030204" pitchFamily="34" charset="0"/>
                    <a:cs typeface="Calibri" panose="020F0502020204030204" pitchFamily="34" charset="0"/>
                  </a:rPr>
                  <a:t> (Energy, </a:t>
                </a:r>
                <a:r>
                  <a:rPr lang="it-IT" dirty="0" err="1">
                    <a:latin typeface="Calibri" panose="020F0502020204030204" pitchFamily="34" charset="0"/>
                    <a:cs typeface="Calibri" panose="020F0502020204030204" pitchFamily="34" charset="0"/>
                  </a:rPr>
                  <a:t>pulse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duration</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width</a:t>
                </a:r>
                <a:r>
                  <a:rPr lang="it-IT"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sym typeface="Wingdings" pitchFamily="2" charset="2"/>
                  </a:rPr>
                  <a:t> 5% on </a:t>
                </a:r>
                <a:r>
                  <a:rPr lang="it-IT" dirty="0" err="1">
                    <a:latin typeface="Calibri" panose="020F0502020204030204" pitchFamily="34" charset="0"/>
                    <a:cs typeface="Calibri" panose="020F0502020204030204" pitchFamily="34" charset="0"/>
                    <a:sym typeface="Wingdings" pitchFamily="2" charset="2"/>
                  </a:rPr>
                  <a:t>I</a:t>
                </a:r>
                <a:r>
                  <a:rPr lang="it-IT" baseline="-25000" dirty="0" err="1">
                    <a:latin typeface="Calibri" panose="020F0502020204030204" pitchFamily="34" charset="0"/>
                    <a:cs typeface="Calibri" panose="020F0502020204030204" pitchFamily="34" charset="0"/>
                    <a:sym typeface="Wingdings" pitchFamily="2" charset="2"/>
                  </a:rPr>
                  <a:t>Laser</a:t>
                </a:r>
                <a:endParaRPr lang="it-IT" baseline="-25000" dirty="0">
                  <a:latin typeface="Calibri" panose="020F0502020204030204" pitchFamily="34" charset="0"/>
                  <a:cs typeface="Calibri" panose="020F0502020204030204" pitchFamily="34" charset="0"/>
                </a:endParaRPr>
              </a:p>
              <a:p>
                <a:pPr lvl="1"/>
                <a:r>
                  <a:rPr lang="it-IT" i="1" dirty="0">
                    <a:latin typeface="Calibri" panose="020F0502020204030204" pitchFamily="34" charset="0"/>
                    <a:cs typeface="Calibri" panose="020F0502020204030204" pitchFamily="34" charset="0"/>
                  </a:rPr>
                  <a:t>Gamma </a:t>
                </a:r>
                <a:r>
                  <a:rPr lang="it-IT" i="1" dirty="0" err="1">
                    <a:latin typeface="Calibri" panose="020F0502020204030204" pitchFamily="34" charset="0"/>
                    <a:cs typeface="Calibri" panose="020F0502020204030204" pitchFamily="34" charset="0"/>
                  </a:rPr>
                  <a:t>Beam</a:t>
                </a:r>
                <a:r>
                  <a:rPr lang="it-IT" i="1" dirty="0">
                    <a:latin typeface="Calibri" panose="020F0502020204030204" pitchFamily="34" charset="0"/>
                    <a:cs typeface="Calibri" panose="020F0502020204030204" pitchFamily="34" charset="0"/>
                  </a:rPr>
                  <a:t> Profiler </a:t>
                </a:r>
                <a:r>
                  <a:rPr lang="it-IT" dirty="0">
                    <a:latin typeface="Calibri" panose="020F0502020204030204" pitchFamily="34" charset="0"/>
                    <a:cs typeface="Calibri" panose="020F0502020204030204" pitchFamily="34" charset="0"/>
                  </a:rPr>
                  <a:t>(GBP)</a:t>
                </a:r>
              </a:p>
              <a:p>
                <a:endParaRPr lang="en-GB" dirty="0">
                  <a:latin typeface="+mn-lt"/>
                </a:endParaRPr>
              </a:p>
            </p:txBody>
          </p:sp>
        </mc:Choice>
        <mc:Fallback xmlns="">
          <p:sp>
            <p:nvSpPr>
              <p:cNvPr id="3" name="Content Placeholder 2">
                <a:extLst>
                  <a:ext uri="{FF2B5EF4-FFF2-40B4-BE49-F238E27FC236}">
                    <a16:creationId xmlns:a16="http://schemas.microsoft.com/office/drawing/2014/main" id="{D44F044D-A149-1D40-8307-92116C9DBFF7}"/>
                  </a:ext>
                </a:extLst>
              </p:cNvPr>
              <p:cNvSpPr>
                <a:spLocks noGrp="1" noRot="1" noChangeAspect="1" noMove="1" noResize="1" noEditPoints="1" noAdjustHandles="1" noChangeArrowheads="1" noChangeShapeType="1" noTextEdit="1"/>
              </p:cNvSpPr>
              <p:nvPr>
                <p:ph idx="1"/>
              </p:nvPr>
            </p:nvSpPr>
            <p:spPr>
              <a:xfrm>
                <a:off x="152398" y="803817"/>
                <a:ext cx="5198470" cy="5742516"/>
              </a:xfrm>
              <a:blipFill>
                <a:blip r:embed="rId2"/>
                <a:stretch>
                  <a:fillRect l="-1951" t="-2208" r="-1707"/>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A5A1152F-4E0D-FE42-9CF3-C9AE7735FB4A}"/>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A7220250-B1DD-2345-8CB0-8E0E24859473}"/>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25CB8C6-4BAA-3C47-B375-ACD3AACC6325}"/>
              </a:ext>
            </a:extLst>
          </p:cNvPr>
          <p:cNvSpPr>
            <a:spLocks noGrp="1"/>
          </p:cNvSpPr>
          <p:nvPr>
            <p:ph type="sldNum" sz="quarter" idx="12"/>
          </p:nvPr>
        </p:nvSpPr>
        <p:spPr/>
        <p:txBody>
          <a:bodyPr/>
          <a:lstStyle/>
          <a:p>
            <a:fld id="{4937FEE4-6955-6144-97DB-3F8891831B30}" type="slidenum">
              <a:rPr lang="en-GB" smtClean="0"/>
              <a:pPr/>
              <a:t>13</a:t>
            </a:fld>
            <a:endParaRPr lang="en-GB" dirty="0"/>
          </a:p>
        </p:txBody>
      </p:sp>
      <p:pic>
        <p:nvPicPr>
          <p:cNvPr id="7" name="Picture 6">
            <a:extLst>
              <a:ext uri="{FF2B5EF4-FFF2-40B4-BE49-F238E27FC236}">
                <a16:creationId xmlns:a16="http://schemas.microsoft.com/office/drawing/2014/main" id="{1B6FD920-E3DA-E54C-B24E-F1982FD22B6E}"/>
              </a:ext>
            </a:extLst>
          </p:cNvPr>
          <p:cNvPicPr>
            <a:picLocks noChangeAspect="1"/>
          </p:cNvPicPr>
          <p:nvPr/>
        </p:nvPicPr>
        <p:blipFill rotWithShape="1">
          <a:blip r:embed="rId3"/>
          <a:srcRect l="52813" t="12297"/>
          <a:stretch/>
        </p:blipFill>
        <p:spPr>
          <a:xfrm>
            <a:off x="5375561" y="1060447"/>
            <a:ext cx="5677263" cy="4998247"/>
          </a:xfrm>
          <a:prstGeom prst="rect">
            <a:avLst/>
          </a:prstGeom>
        </p:spPr>
      </p:pic>
      <p:sp>
        <p:nvSpPr>
          <p:cNvPr id="8" name="TextBox 7">
            <a:extLst>
              <a:ext uri="{FF2B5EF4-FFF2-40B4-BE49-F238E27FC236}">
                <a16:creationId xmlns:a16="http://schemas.microsoft.com/office/drawing/2014/main" id="{F2DA8026-BD7F-3810-9480-62E3794505CF}"/>
              </a:ext>
            </a:extLst>
          </p:cNvPr>
          <p:cNvSpPr txBox="1"/>
          <p:nvPr/>
        </p:nvSpPr>
        <p:spPr>
          <a:xfrm>
            <a:off x="319245" y="6361667"/>
            <a:ext cx="10733579" cy="369332"/>
          </a:xfrm>
          <a:prstGeom prst="rect">
            <a:avLst/>
          </a:prstGeom>
          <a:solidFill>
            <a:srgbClr val="FFFF00"/>
          </a:solidFill>
        </p:spPr>
        <p:txBody>
          <a:bodyPr wrap="none" rtlCol="0">
            <a:spAutoFit/>
          </a:bodyPr>
          <a:lstStyle/>
          <a:p>
            <a:r>
              <a:rPr lang="en-GB" dirty="0"/>
              <a:t>GBP: The only LUXE detector able to measure </a:t>
            </a:r>
            <a:r>
              <a:rPr lang="en-GB" dirty="0" err="1"/>
              <a:t>ILaser</a:t>
            </a:r>
            <a:r>
              <a:rPr lang="en-GB" dirty="0"/>
              <a:t> in the interaction zone as experienced by the electron beam</a:t>
            </a:r>
          </a:p>
        </p:txBody>
      </p:sp>
    </p:spTree>
    <p:extLst>
      <p:ext uri="{BB962C8B-B14F-4D97-AF65-F5344CB8AC3E}">
        <p14:creationId xmlns:p14="http://schemas.microsoft.com/office/powerpoint/2010/main" val="1487719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513E75-DC89-3A47-BABC-0C65DE991797}"/>
              </a:ext>
            </a:extLst>
          </p:cNvPr>
          <p:cNvPicPr>
            <a:picLocks noChangeAspect="1"/>
          </p:cNvPicPr>
          <p:nvPr/>
        </p:nvPicPr>
        <p:blipFill>
          <a:blip r:embed="rId2"/>
          <a:stretch>
            <a:fillRect/>
          </a:stretch>
        </p:blipFill>
        <p:spPr>
          <a:xfrm>
            <a:off x="6284776" y="288452"/>
            <a:ext cx="4908370" cy="3313715"/>
          </a:xfrm>
          <a:prstGeom prst="rect">
            <a:avLst/>
          </a:prstGeom>
        </p:spPr>
      </p:pic>
      <p:sp>
        <p:nvSpPr>
          <p:cNvPr id="2" name="Title 1">
            <a:extLst>
              <a:ext uri="{FF2B5EF4-FFF2-40B4-BE49-F238E27FC236}">
                <a16:creationId xmlns:a16="http://schemas.microsoft.com/office/drawing/2014/main" id="{F0610C00-7329-964D-A21B-4FC75BF5BD00}"/>
              </a:ext>
            </a:extLst>
          </p:cNvPr>
          <p:cNvSpPr>
            <a:spLocks noGrp="1"/>
          </p:cNvSpPr>
          <p:nvPr>
            <p:ph type="title"/>
          </p:nvPr>
        </p:nvSpPr>
        <p:spPr>
          <a:xfrm>
            <a:off x="279400" y="-23398"/>
            <a:ext cx="10913746" cy="967396"/>
          </a:xfrm>
        </p:spPr>
        <p:txBody>
          <a:bodyPr/>
          <a:lstStyle/>
          <a:p>
            <a:r>
              <a:rPr lang="en-GB" dirty="0"/>
              <a:t>Principle of the GBP </a:t>
            </a:r>
            <a:r>
              <a:rPr lang="en-GB" dirty="0" err="1"/>
              <a:t>measuremen</a:t>
            </a:r>
            <a:r>
              <a:rPr lang="en-GB" dirty="0"/>
              <a:t> of </a:t>
            </a:r>
            <a:r>
              <a:rPr lang="en-GB" dirty="0">
                <a:latin typeface="Symbol" pitchFamily="2" charset="2"/>
              </a:rPr>
              <a:t>x</a:t>
            </a:r>
          </a:p>
        </p:txBody>
      </p:sp>
      <p:sp>
        <p:nvSpPr>
          <p:cNvPr id="3" name="Content Placeholder 2">
            <a:extLst>
              <a:ext uri="{FF2B5EF4-FFF2-40B4-BE49-F238E27FC236}">
                <a16:creationId xmlns:a16="http://schemas.microsoft.com/office/drawing/2014/main" id="{17C23E19-E8C1-094D-99B7-B9CAED40B211}"/>
              </a:ext>
            </a:extLst>
          </p:cNvPr>
          <p:cNvSpPr>
            <a:spLocks noGrp="1"/>
          </p:cNvSpPr>
          <p:nvPr>
            <p:ph idx="1"/>
          </p:nvPr>
        </p:nvSpPr>
        <p:spPr>
          <a:xfrm>
            <a:off x="152398" y="755281"/>
            <a:ext cx="6343823" cy="3313715"/>
          </a:xfrm>
        </p:spPr>
        <p:txBody>
          <a:bodyPr>
            <a:normAutofit fontScale="77500" lnSpcReduction="20000"/>
          </a:bodyPr>
          <a:lstStyle/>
          <a:p>
            <a:r>
              <a:rPr lang="en-US" b="1" dirty="0">
                <a:cs typeface="Baskerville"/>
              </a:rPr>
              <a:t>An electron oscillating in an intense laser field (dimensionless intensity</a:t>
            </a:r>
            <a:r>
              <a:rPr lang="en-US" b="1" dirty="0">
                <a:latin typeface="Baskerville"/>
                <a:cs typeface="Baskerville"/>
              </a:rPr>
              <a:t> </a:t>
            </a:r>
            <a:r>
              <a:rPr lang="en-US" b="1" dirty="0">
                <a:latin typeface="Symbol" pitchFamily="2" charset="2"/>
                <a:cs typeface="Baskerville"/>
              </a:rPr>
              <a:t>x</a:t>
            </a:r>
            <a:r>
              <a:rPr lang="en-US" b="1" dirty="0">
                <a:latin typeface="Baskerville"/>
                <a:cs typeface="Baskerville"/>
              </a:rPr>
              <a:t> &gt; 1) </a:t>
            </a:r>
            <a:r>
              <a:rPr lang="en-US" b="1" dirty="0">
                <a:cs typeface="Baskerville"/>
              </a:rPr>
              <a:t>undergoes non-linear Thomson scattering</a:t>
            </a:r>
            <a:endParaRPr lang="en-US" sz="800" b="1" dirty="0">
              <a:latin typeface="Baskerville"/>
              <a:cs typeface="Baskerville"/>
            </a:endParaRPr>
          </a:p>
          <a:p>
            <a:r>
              <a:rPr lang="en-US" dirty="0">
                <a:cs typeface="Baskerville"/>
              </a:rPr>
              <a:t>In a linearly polarized laser pulse, the cone angle of photon emission results in an elliptic transverse distribution of the gamma-ray beam</a:t>
            </a:r>
          </a:p>
          <a:p>
            <a:r>
              <a:rPr lang="en-US" dirty="0">
                <a:cs typeface="Baskerville"/>
              </a:rPr>
              <a:t>The laser intensity experienced by the electron at the moment of emission will be inferred by measuring the width of the beam profiles in X and Y </a:t>
            </a:r>
          </a:p>
          <a:p>
            <a:r>
              <a:rPr lang="en-US" dirty="0">
                <a:cs typeface="Baskerville"/>
              </a:rPr>
              <a:t>A precise (few </a:t>
            </a:r>
            <a:r>
              <a:rPr lang="en-US" dirty="0">
                <a:latin typeface="Symbol" pitchFamily="2" charset="2"/>
                <a:cs typeface="Baskerville"/>
              </a:rPr>
              <a:t>m</a:t>
            </a:r>
            <a:r>
              <a:rPr lang="en-US" dirty="0">
                <a:cs typeface="Baskerville"/>
              </a:rPr>
              <a:t>m) measurement of the beam width in X and Y will allow a  </a:t>
            </a:r>
            <a:r>
              <a:rPr lang="en-US" b="1" dirty="0">
                <a:latin typeface="Symbol" pitchFamily="2" charset="2"/>
                <a:cs typeface="Baskerville"/>
              </a:rPr>
              <a:t>Dx/x</a:t>
            </a:r>
            <a:r>
              <a:rPr lang="en-US" dirty="0">
                <a:cs typeface="Baskerville"/>
              </a:rPr>
              <a:t>~2.5%</a:t>
            </a:r>
          </a:p>
          <a:p>
            <a:endParaRPr lang="en-GB" dirty="0"/>
          </a:p>
        </p:txBody>
      </p:sp>
      <p:sp>
        <p:nvSpPr>
          <p:cNvPr id="4" name="Date Placeholder 3">
            <a:extLst>
              <a:ext uri="{FF2B5EF4-FFF2-40B4-BE49-F238E27FC236}">
                <a16:creationId xmlns:a16="http://schemas.microsoft.com/office/drawing/2014/main" id="{7D021EF2-7D79-0E42-B830-26058D646C71}"/>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37BF4029-A068-0745-8882-D9F0C1DD546E}"/>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805434A-30CC-E740-A05D-AF3B290C834F}"/>
              </a:ext>
            </a:extLst>
          </p:cNvPr>
          <p:cNvSpPr>
            <a:spLocks noGrp="1"/>
          </p:cNvSpPr>
          <p:nvPr>
            <p:ph type="sldNum" sz="quarter" idx="12"/>
          </p:nvPr>
        </p:nvSpPr>
        <p:spPr/>
        <p:txBody>
          <a:bodyPr/>
          <a:lstStyle/>
          <a:p>
            <a:fld id="{4937FEE4-6955-6144-97DB-3F8891831B30}" type="slidenum">
              <a:rPr lang="en-GB" smtClean="0"/>
              <a:pPr/>
              <a:t>14</a:t>
            </a:fld>
            <a:endParaRPr lang="en-GB" dirty="0"/>
          </a:p>
        </p:txBody>
      </p:sp>
      <p:pic>
        <p:nvPicPr>
          <p:cNvPr id="12289" name="Picture 1" descr="page31image17420976">
            <a:extLst>
              <a:ext uri="{FF2B5EF4-FFF2-40B4-BE49-F238E27FC236}">
                <a16:creationId xmlns:a16="http://schemas.microsoft.com/office/drawing/2014/main" id="{0BEACE83-D64C-39AE-4E85-3A381BAB2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230" y="4068996"/>
            <a:ext cx="4102655" cy="277493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page31image17421184">
            <a:extLst>
              <a:ext uri="{FF2B5EF4-FFF2-40B4-BE49-F238E27FC236}">
                <a16:creationId xmlns:a16="http://schemas.microsoft.com/office/drawing/2014/main" id="{44C50D21-E5C5-5E48-AE7B-9C68D29CC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5017" y="4068996"/>
            <a:ext cx="4285341" cy="27977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F9FADE-EB45-8AAC-BADF-620DEAEEFBE6}"/>
              </a:ext>
            </a:extLst>
          </p:cNvPr>
          <p:cNvSpPr txBox="1"/>
          <p:nvPr/>
        </p:nvSpPr>
        <p:spPr>
          <a:xfrm>
            <a:off x="3638228" y="4282174"/>
            <a:ext cx="763291" cy="367313"/>
          </a:xfrm>
          <a:prstGeom prst="rect">
            <a:avLst/>
          </a:prstGeom>
          <a:noFill/>
        </p:spPr>
        <p:txBody>
          <a:bodyPr wrap="square">
            <a:spAutoFit/>
          </a:bodyPr>
          <a:lstStyle/>
          <a:p>
            <a:r>
              <a:rPr lang="el-GR" sz="1800" b="1" i="1" dirty="0">
                <a:effectLst/>
                <a:latin typeface="Arial" panose="020B0604020202020204" pitchFamily="34" charset="0"/>
              </a:rPr>
              <a:t>ξ = 5 </a:t>
            </a:r>
            <a:endParaRPr lang="el-GR" dirty="0">
              <a:effectLst/>
            </a:endParaRPr>
          </a:p>
        </p:txBody>
      </p:sp>
      <p:sp>
        <p:nvSpPr>
          <p:cNvPr id="17" name="TextBox 16">
            <a:extLst>
              <a:ext uri="{FF2B5EF4-FFF2-40B4-BE49-F238E27FC236}">
                <a16:creationId xmlns:a16="http://schemas.microsoft.com/office/drawing/2014/main" id="{306CC236-8FD6-1283-9A58-1C900524CB68}"/>
              </a:ext>
            </a:extLst>
          </p:cNvPr>
          <p:cNvSpPr txBox="1"/>
          <p:nvPr/>
        </p:nvSpPr>
        <p:spPr>
          <a:xfrm>
            <a:off x="8625185" y="4263477"/>
            <a:ext cx="988226" cy="369332"/>
          </a:xfrm>
          <a:prstGeom prst="rect">
            <a:avLst/>
          </a:prstGeom>
          <a:noFill/>
        </p:spPr>
        <p:txBody>
          <a:bodyPr wrap="square">
            <a:spAutoFit/>
          </a:bodyPr>
          <a:lstStyle/>
          <a:p>
            <a:r>
              <a:rPr lang="el-GR" sz="1800" b="1" i="1" dirty="0">
                <a:effectLst/>
                <a:latin typeface="Arial" panose="020B0604020202020204" pitchFamily="34" charset="0"/>
              </a:rPr>
              <a:t>ξ = 10 </a:t>
            </a:r>
            <a:endParaRPr lang="el-GR" dirty="0">
              <a:effectLst/>
            </a:endParaRPr>
          </a:p>
        </p:txBody>
      </p:sp>
    </p:spTree>
    <p:extLst>
      <p:ext uri="{BB962C8B-B14F-4D97-AF65-F5344CB8AC3E}">
        <p14:creationId xmlns:p14="http://schemas.microsoft.com/office/powerpoint/2010/main" val="273681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83DB9-33F2-564B-8750-625C3DF87F9B}"/>
              </a:ext>
            </a:extLst>
          </p:cNvPr>
          <p:cNvSpPr>
            <a:spLocks noGrp="1"/>
          </p:cNvSpPr>
          <p:nvPr>
            <p:ph type="title"/>
          </p:nvPr>
        </p:nvSpPr>
        <p:spPr>
          <a:xfrm>
            <a:off x="279074" y="2077"/>
            <a:ext cx="10913746" cy="967396"/>
          </a:xfrm>
        </p:spPr>
        <p:txBody>
          <a:bodyPr/>
          <a:lstStyle/>
          <a:p>
            <a:r>
              <a:rPr lang="en-US" dirty="0"/>
              <a:t>Proposed detector</a:t>
            </a:r>
          </a:p>
        </p:txBody>
      </p:sp>
      <p:sp>
        <p:nvSpPr>
          <p:cNvPr id="3" name="Content Placeholder 2">
            <a:extLst>
              <a:ext uri="{FF2B5EF4-FFF2-40B4-BE49-F238E27FC236}">
                <a16:creationId xmlns:a16="http://schemas.microsoft.com/office/drawing/2014/main" id="{1D50B9D2-EDD9-414C-8083-4459D17B5FBD}"/>
              </a:ext>
            </a:extLst>
          </p:cNvPr>
          <p:cNvSpPr>
            <a:spLocks noGrp="1"/>
          </p:cNvSpPr>
          <p:nvPr>
            <p:ph idx="1"/>
          </p:nvPr>
        </p:nvSpPr>
        <p:spPr>
          <a:xfrm>
            <a:off x="279074" y="853040"/>
            <a:ext cx="6235511" cy="5888002"/>
          </a:xfrm>
        </p:spPr>
        <p:txBody>
          <a:bodyPr>
            <a:normAutofit fontScale="77500" lnSpcReduction="20000"/>
          </a:bodyPr>
          <a:lstStyle/>
          <a:p>
            <a:r>
              <a:rPr lang="en-US" dirty="0"/>
              <a:t>Beam profile contained in a 2x2 cm</a:t>
            </a:r>
            <a:r>
              <a:rPr lang="en-US" baseline="30000" dirty="0"/>
              <a:t>2 </a:t>
            </a:r>
            <a:r>
              <a:rPr lang="en-US" dirty="0"/>
              <a:t>detector</a:t>
            </a:r>
          </a:p>
          <a:p>
            <a:r>
              <a:rPr lang="en-US" dirty="0"/>
              <a:t>Extremely high dose suggests to use two detectors with strips placed orthogonally each other to mitigate dose on readout electronics</a:t>
            </a:r>
          </a:p>
          <a:p>
            <a:r>
              <a:rPr lang="en-US" dirty="0"/>
              <a:t>High particle density can be dealt only with analog readout of the strips and center of gravity algorithm to reconstruct the beam profile shape</a:t>
            </a:r>
          </a:p>
          <a:p>
            <a:r>
              <a:rPr lang="en-US" dirty="0"/>
              <a:t>Strips with 100 </a:t>
            </a:r>
            <a:r>
              <a:rPr lang="en-US" dirty="0">
                <a:latin typeface="Symbol" pitchFamily="2" charset="2"/>
              </a:rPr>
              <a:t>m</a:t>
            </a:r>
            <a:r>
              <a:rPr lang="en-US" dirty="0"/>
              <a:t>m pitch are an acceptable compromise to reach the target precision (5 </a:t>
            </a:r>
            <a:r>
              <a:rPr lang="en-US" dirty="0">
                <a:latin typeface="Symbol" pitchFamily="2" charset="2"/>
              </a:rPr>
              <a:t>m</a:t>
            </a:r>
            <a:r>
              <a:rPr lang="en-US" dirty="0"/>
              <a:t>m) using a reasonable number of readout channels (400)</a:t>
            </a:r>
          </a:p>
          <a:p>
            <a:r>
              <a:rPr lang="en-US" dirty="0"/>
              <a:t>Since the dose absorbed by the second detector (and MS) depends on the detector thickness and there is no problem with signal strength, the detector should be as thin as possible</a:t>
            </a:r>
          </a:p>
          <a:p>
            <a:r>
              <a:rPr lang="it-IT" dirty="0" err="1"/>
              <a:t>Optimal</a:t>
            </a:r>
            <a:r>
              <a:rPr lang="it-IT" dirty="0"/>
              <a:t> </a:t>
            </a:r>
            <a:r>
              <a:rPr lang="it-IT" dirty="0" err="1"/>
              <a:t>measurement</a:t>
            </a:r>
            <a:r>
              <a:rPr lang="it-IT" dirty="0"/>
              <a:t> </a:t>
            </a:r>
            <a:r>
              <a:rPr lang="it-IT" dirty="0" err="1"/>
              <a:t>system</a:t>
            </a:r>
            <a:r>
              <a:rPr lang="it-IT" dirty="0"/>
              <a:t> </a:t>
            </a:r>
            <a:r>
              <a:rPr lang="it-IT" dirty="0" err="1"/>
              <a:t>consists</a:t>
            </a:r>
            <a:r>
              <a:rPr lang="it-IT" dirty="0"/>
              <a:t> of TWO </a:t>
            </a:r>
            <a:r>
              <a:rPr lang="it-IT" dirty="0" err="1"/>
              <a:t>fully</a:t>
            </a:r>
            <a:r>
              <a:rPr lang="it-IT" dirty="0"/>
              <a:t> </a:t>
            </a:r>
            <a:r>
              <a:rPr lang="it-IT" dirty="0" err="1"/>
              <a:t>instrumented</a:t>
            </a:r>
            <a:r>
              <a:rPr lang="it-IT" dirty="0"/>
              <a:t> STATIONS</a:t>
            </a:r>
          </a:p>
          <a:p>
            <a:pPr lvl="1"/>
            <a:r>
              <a:rPr lang="it-IT" dirty="0" err="1"/>
              <a:t>Redundancy</a:t>
            </a:r>
            <a:endParaRPr lang="it-IT" dirty="0"/>
          </a:p>
          <a:p>
            <a:pPr lvl="1"/>
            <a:r>
              <a:rPr lang="it-IT" dirty="0" err="1"/>
              <a:t>Calibrations</a:t>
            </a:r>
            <a:r>
              <a:rPr lang="it-IT" dirty="0"/>
              <a:t> (</a:t>
            </a:r>
            <a:r>
              <a:rPr lang="it-IT" dirty="0" err="1"/>
              <a:t>micrometric</a:t>
            </a:r>
            <a:r>
              <a:rPr lang="it-IT" dirty="0"/>
              <a:t> </a:t>
            </a:r>
            <a:r>
              <a:rPr lang="it-IT" dirty="0" err="1"/>
              <a:t>movements</a:t>
            </a:r>
            <a:r>
              <a:rPr lang="it-IT" dirty="0"/>
              <a:t> of one system with </a:t>
            </a:r>
            <a:r>
              <a:rPr lang="it-IT" dirty="0" err="1"/>
              <a:t>respect</a:t>
            </a:r>
            <a:r>
              <a:rPr lang="it-IT" dirty="0"/>
              <a:t> to the </a:t>
            </a:r>
            <a:r>
              <a:rPr lang="it-IT" dirty="0" err="1"/>
              <a:t>other</a:t>
            </a:r>
            <a:r>
              <a:rPr lang="it-IT" dirty="0"/>
              <a:t> </a:t>
            </a:r>
            <a:r>
              <a:rPr lang="it-IT" dirty="0" err="1"/>
              <a:t>which</a:t>
            </a:r>
            <a:r>
              <a:rPr lang="it-IT" dirty="0"/>
              <a:t> </a:t>
            </a:r>
            <a:r>
              <a:rPr lang="it-IT" dirty="0" err="1"/>
              <a:t>is</a:t>
            </a:r>
            <a:r>
              <a:rPr lang="it-IT" dirty="0"/>
              <a:t> </a:t>
            </a:r>
            <a:r>
              <a:rPr lang="it-IT" dirty="0" err="1"/>
              <a:t>kept</a:t>
            </a:r>
            <a:r>
              <a:rPr lang="it-IT" dirty="0"/>
              <a:t> </a:t>
            </a:r>
            <a:r>
              <a:rPr lang="it-IT" dirty="0" err="1"/>
              <a:t>fixed</a:t>
            </a:r>
            <a:r>
              <a:rPr lang="it-IT" dirty="0"/>
              <a:t>)</a:t>
            </a:r>
          </a:p>
          <a:p>
            <a:pPr lvl="2"/>
            <a:r>
              <a:rPr lang="it-IT" dirty="0" err="1"/>
              <a:t>Movements</a:t>
            </a:r>
            <a:r>
              <a:rPr lang="it-IT" dirty="0"/>
              <a:t> </a:t>
            </a:r>
            <a:r>
              <a:rPr lang="it-IT" dirty="0" err="1"/>
              <a:t>also</a:t>
            </a:r>
            <a:r>
              <a:rPr lang="it-IT" dirty="0"/>
              <a:t> </a:t>
            </a:r>
            <a:r>
              <a:rPr lang="it-IT" dirty="0" err="1"/>
              <a:t>important</a:t>
            </a:r>
            <a:r>
              <a:rPr lang="it-IT" dirty="0"/>
              <a:t> to use </a:t>
            </a:r>
            <a:r>
              <a:rPr lang="it-IT" dirty="0" err="1"/>
              <a:t>different</a:t>
            </a:r>
            <a:r>
              <a:rPr lang="it-IT" dirty="0"/>
              <a:t> detector </a:t>
            </a:r>
            <a:r>
              <a:rPr lang="it-IT" dirty="0" err="1"/>
              <a:t>areas</a:t>
            </a:r>
            <a:r>
              <a:rPr lang="it-IT" dirty="0"/>
              <a:t> to mitigate </a:t>
            </a:r>
            <a:r>
              <a:rPr lang="it-IT" dirty="0" err="1"/>
              <a:t>irradiation</a:t>
            </a:r>
            <a:r>
              <a:rPr lang="it-IT" dirty="0"/>
              <a:t> </a:t>
            </a:r>
            <a:r>
              <a:rPr lang="it-IT" dirty="0" err="1"/>
              <a:t>effects</a:t>
            </a:r>
            <a:endParaRPr lang="it-IT" dirty="0"/>
          </a:p>
          <a:p>
            <a:pPr lvl="1"/>
            <a:endParaRPr lang="en-US" dirty="0"/>
          </a:p>
          <a:p>
            <a:pPr marL="0" indent="0">
              <a:buNone/>
            </a:pPr>
            <a:endParaRPr lang="en-US" dirty="0"/>
          </a:p>
        </p:txBody>
      </p:sp>
      <p:sp>
        <p:nvSpPr>
          <p:cNvPr id="4" name="Date Placeholder 3">
            <a:extLst>
              <a:ext uri="{FF2B5EF4-FFF2-40B4-BE49-F238E27FC236}">
                <a16:creationId xmlns:a16="http://schemas.microsoft.com/office/drawing/2014/main" id="{4DAB055F-ED85-474B-A040-0A7E815BCC83}"/>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21DF95EE-AC59-0241-9900-019592AF6DE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57A3D7E-E9F9-9241-84BB-A74366B84A8D}"/>
              </a:ext>
            </a:extLst>
          </p:cNvPr>
          <p:cNvSpPr>
            <a:spLocks noGrp="1"/>
          </p:cNvSpPr>
          <p:nvPr>
            <p:ph type="sldNum" sz="quarter" idx="12"/>
          </p:nvPr>
        </p:nvSpPr>
        <p:spPr/>
        <p:txBody>
          <a:bodyPr/>
          <a:lstStyle/>
          <a:p>
            <a:fld id="{4937FEE4-6955-6144-97DB-3F8891831B30}" type="slidenum">
              <a:rPr lang="en-GB" smtClean="0"/>
              <a:pPr/>
              <a:t>15</a:t>
            </a:fld>
            <a:endParaRPr lang="en-GB" dirty="0"/>
          </a:p>
        </p:txBody>
      </p:sp>
      <p:sp>
        <p:nvSpPr>
          <p:cNvPr id="1040" name="TextBox 1039">
            <a:extLst>
              <a:ext uri="{FF2B5EF4-FFF2-40B4-BE49-F238E27FC236}">
                <a16:creationId xmlns:a16="http://schemas.microsoft.com/office/drawing/2014/main" id="{08CB816B-5C89-B745-B7A2-9F76C919B9CF}"/>
              </a:ext>
            </a:extLst>
          </p:cNvPr>
          <p:cNvSpPr txBox="1"/>
          <p:nvPr/>
        </p:nvSpPr>
        <p:spPr>
          <a:xfrm>
            <a:off x="6995916" y="4761230"/>
            <a:ext cx="3564887" cy="461665"/>
          </a:xfrm>
          <a:prstGeom prst="rect">
            <a:avLst/>
          </a:prstGeom>
          <a:noFill/>
        </p:spPr>
        <p:txBody>
          <a:bodyPr wrap="none" rtlCol="0">
            <a:spAutoFit/>
          </a:bodyPr>
          <a:lstStyle/>
          <a:p>
            <a:r>
              <a:rPr lang="en-US" sz="2400" b="1" dirty="0"/>
              <a:t>Chosen Material: Sapphire</a:t>
            </a:r>
          </a:p>
        </p:txBody>
      </p:sp>
      <p:pic>
        <p:nvPicPr>
          <p:cNvPr id="35" name="Picture 34" descr="A picture containing icon&#10;&#10;Description automatically generated">
            <a:extLst>
              <a:ext uri="{FF2B5EF4-FFF2-40B4-BE49-F238E27FC236}">
                <a16:creationId xmlns:a16="http://schemas.microsoft.com/office/drawing/2014/main" id="{661549CA-DEE5-2444-A213-1B59BF4D8E6C}"/>
              </a:ext>
            </a:extLst>
          </p:cNvPr>
          <p:cNvPicPr>
            <a:picLocks noChangeAspect="1"/>
          </p:cNvPicPr>
          <p:nvPr/>
        </p:nvPicPr>
        <p:blipFill rotWithShape="1">
          <a:blip r:embed="rId2"/>
          <a:srcRect t="73996"/>
          <a:stretch/>
        </p:blipFill>
        <p:spPr>
          <a:xfrm>
            <a:off x="6150540" y="5298904"/>
            <a:ext cx="4419600" cy="1073321"/>
          </a:xfrm>
          <a:prstGeom prst="rect">
            <a:avLst/>
          </a:prstGeom>
        </p:spPr>
      </p:pic>
      <p:sp>
        <p:nvSpPr>
          <p:cNvPr id="41" name="TextBox 40">
            <a:extLst>
              <a:ext uri="{FF2B5EF4-FFF2-40B4-BE49-F238E27FC236}">
                <a16:creationId xmlns:a16="http://schemas.microsoft.com/office/drawing/2014/main" id="{065CBEDF-E9AC-2047-9BAE-C6E545C86708}"/>
              </a:ext>
            </a:extLst>
          </p:cNvPr>
          <p:cNvSpPr txBox="1"/>
          <p:nvPr/>
        </p:nvSpPr>
        <p:spPr>
          <a:xfrm>
            <a:off x="8149403" y="568788"/>
            <a:ext cx="1890582" cy="369332"/>
          </a:xfrm>
          <a:prstGeom prst="rect">
            <a:avLst/>
          </a:prstGeom>
          <a:solidFill>
            <a:srgbClr val="FFFF00"/>
          </a:solidFill>
        </p:spPr>
        <p:txBody>
          <a:bodyPr wrap="none" rtlCol="0">
            <a:spAutoFit/>
          </a:bodyPr>
          <a:lstStyle/>
          <a:p>
            <a:r>
              <a:rPr lang="en-GB" dirty="0"/>
              <a:t>1 Detector Station</a:t>
            </a:r>
          </a:p>
        </p:txBody>
      </p:sp>
      <p:pic>
        <p:nvPicPr>
          <p:cNvPr id="7" name="Picture 6" descr="Diagram&#10;&#10;Description automatically generated">
            <a:extLst>
              <a:ext uri="{FF2B5EF4-FFF2-40B4-BE49-F238E27FC236}">
                <a16:creationId xmlns:a16="http://schemas.microsoft.com/office/drawing/2014/main" id="{3B0CA114-A28C-A6C9-6AC3-86E7E1F150CC}"/>
              </a:ext>
            </a:extLst>
          </p:cNvPr>
          <p:cNvPicPr>
            <a:picLocks noChangeAspect="1"/>
          </p:cNvPicPr>
          <p:nvPr/>
        </p:nvPicPr>
        <p:blipFill>
          <a:blip r:embed="rId3"/>
          <a:stretch>
            <a:fillRect/>
          </a:stretch>
        </p:blipFill>
        <p:spPr>
          <a:xfrm>
            <a:off x="6514911" y="1363107"/>
            <a:ext cx="4744301" cy="2856101"/>
          </a:xfrm>
          <a:prstGeom prst="rect">
            <a:avLst/>
          </a:prstGeom>
        </p:spPr>
      </p:pic>
    </p:spTree>
    <p:extLst>
      <p:ext uri="{BB962C8B-B14F-4D97-AF65-F5344CB8AC3E}">
        <p14:creationId xmlns:p14="http://schemas.microsoft.com/office/powerpoint/2010/main" val="39822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C4F6-9EDA-B047-BFC2-0FCEB40720E2}"/>
              </a:ext>
            </a:extLst>
          </p:cNvPr>
          <p:cNvSpPr>
            <a:spLocks noGrp="1"/>
          </p:cNvSpPr>
          <p:nvPr>
            <p:ph type="title"/>
          </p:nvPr>
        </p:nvSpPr>
        <p:spPr>
          <a:xfrm>
            <a:off x="202045" y="-164533"/>
            <a:ext cx="10913746" cy="967396"/>
          </a:xfrm>
        </p:spPr>
        <p:txBody>
          <a:bodyPr/>
          <a:lstStyle/>
          <a:p>
            <a:r>
              <a:rPr lang="en-GB" dirty="0"/>
              <a:t>Sapphire properties</a:t>
            </a:r>
          </a:p>
        </p:txBody>
      </p:sp>
      <p:sp>
        <p:nvSpPr>
          <p:cNvPr id="3" name="Content Placeholder 2">
            <a:extLst>
              <a:ext uri="{FF2B5EF4-FFF2-40B4-BE49-F238E27FC236}">
                <a16:creationId xmlns:a16="http://schemas.microsoft.com/office/drawing/2014/main" id="{DD66003E-B4B0-FF44-BEF1-6BA898FD2490}"/>
              </a:ext>
            </a:extLst>
          </p:cNvPr>
          <p:cNvSpPr>
            <a:spLocks noGrp="1"/>
          </p:cNvSpPr>
          <p:nvPr>
            <p:ph idx="1"/>
          </p:nvPr>
        </p:nvSpPr>
        <p:spPr>
          <a:xfrm>
            <a:off x="114890" y="3537249"/>
            <a:ext cx="6996814" cy="3298491"/>
          </a:xfrm>
        </p:spPr>
        <p:txBody>
          <a:bodyPr>
            <a:normAutofit fontScale="70000" lnSpcReduction="20000"/>
          </a:bodyPr>
          <a:lstStyle/>
          <a:p>
            <a:r>
              <a:rPr lang="en-GB" dirty="0"/>
              <a:t>Specific characteristics of sapphire:</a:t>
            </a:r>
          </a:p>
          <a:p>
            <a:pPr lvl="1"/>
            <a:r>
              <a:rPr lang="en-GB" dirty="0">
                <a:sym typeface="Wingdings" pitchFamily="2" charset="2"/>
              </a:rPr>
              <a:t> </a:t>
            </a:r>
            <a:r>
              <a:rPr lang="en-GB" dirty="0"/>
              <a:t>High radiation resistance: ~ 10 </a:t>
            </a:r>
            <a:r>
              <a:rPr lang="en-GB" dirty="0" err="1"/>
              <a:t>MGy</a:t>
            </a:r>
            <a:endParaRPr lang="en-GB" dirty="0"/>
          </a:p>
          <a:p>
            <a:pPr lvl="1"/>
            <a:r>
              <a:rPr lang="en-GB" dirty="0">
                <a:sym typeface="Wingdings" pitchFamily="2" charset="2"/>
              </a:rPr>
              <a:t> Leakage current does not increase with dose</a:t>
            </a:r>
            <a:endParaRPr lang="en-GB" dirty="0"/>
          </a:p>
          <a:p>
            <a:pPr lvl="1"/>
            <a:r>
              <a:rPr lang="en-GB" dirty="0">
                <a:sym typeface="Wingdings" pitchFamily="2" charset="2"/>
              </a:rPr>
              <a:t> </a:t>
            </a:r>
            <a:r>
              <a:rPr lang="en-GB" dirty="0"/>
              <a:t>High eh creation energy</a:t>
            </a:r>
          </a:p>
          <a:p>
            <a:pPr lvl="1"/>
            <a:r>
              <a:rPr lang="en-GB" dirty="0">
                <a:sym typeface="Wingdings" pitchFamily="2" charset="2"/>
              </a:rPr>
              <a:t> Low collection efficiency (~10%)</a:t>
            </a:r>
          </a:p>
          <a:p>
            <a:pPr lvl="1"/>
            <a:r>
              <a:rPr lang="en-GB" dirty="0">
                <a:sym typeface="Wingdings" pitchFamily="2" charset="2"/>
              </a:rPr>
              <a:t> Fast response (low electron mobility compensated by reduced distance travelled by electrons) </a:t>
            </a:r>
          </a:p>
          <a:p>
            <a:pPr lvl="1"/>
            <a:r>
              <a:rPr lang="en-GB" dirty="0">
                <a:sym typeface="Wingdings" pitchFamily="2" charset="2"/>
              </a:rPr>
              <a:t>	 Low Cost: 1euro/cm</a:t>
            </a:r>
            <a:r>
              <a:rPr lang="en-GB" baseline="30000" dirty="0">
                <a:sym typeface="Wingdings" pitchFamily="2" charset="2"/>
              </a:rPr>
              <a:t>2</a:t>
            </a:r>
            <a:r>
              <a:rPr lang="en-GB" dirty="0">
                <a:sym typeface="Wingdings" pitchFamily="2" charset="2"/>
              </a:rPr>
              <a:t> (compared to diamond 3000 euro/cm</a:t>
            </a:r>
            <a:r>
              <a:rPr lang="en-GB" baseline="30000" dirty="0">
                <a:sym typeface="Wingdings" pitchFamily="2" charset="2"/>
              </a:rPr>
              <a:t>2</a:t>
            </a:r>
            <a:r>
              <a:rPr lang="en-GB" dirty="0">
                <a:sym typeface="Wingdings" pitchFamily="2" charset="2"/>
              </a:rPr>
              <a:t>)</a:t>
            </a:r>
            <a:endParaRPr lang="en-GB" dirty="0"/>
          </a:p>
          <a:p>
            <a:r>
              <a:rPr lang="en-US" dirty="0"/>
              <a:t>LUXE GBP group: Intensive TB campaigns at LNF (Frascati) and CLEAR (CERN) to assess detector performances</a:t>
            </a:r>
          </a:p>
          <a:p>
            <a:pPr lvl="1"/>
            <a:r>
              <a:rPr lang="en-US" dirty="0"/>
              <a:t>Charge Collection Efficiency</a:t>
            </a:r>
          </a:p>
          <a:p>
            <a:pPr lvl="1"/>
            <a:r>
              <a:rPr lang="en-US" dirty="0"/>
              <a:t>CCE vs doses</a:t>
            </a:r>
          </a:p>
          <a:p>
            <a:pPr lvl="1"/>
            <a:r>
              <a:rPr lang="en-US" dirty="0"/>
              <a:t>Profile reconstruction vs absorbed dose</a:t>
            </a:r>
          </a:p>
          <a:p>
            <a:pPr lvl="1"/>
            <a:endParaRPr lang="en-GB" dirty="0"/>
          </a:p>
        </p:txBody>
      </p:sp>
      <p:sp>
        <p:nvSpPr>
          <p:cNvPr id="4" name="Date Placeholder 3">
            <a:extLst>
              <a:ext uri="{FF2B5EF4-FFF2-40B4-BE49-F238E27FC236}">
                <a16:creationId xmlns:a16="http://schemas.microsoft.com/office/drawing/2014/main" id="{B5C55BDB-30B0-A54A-8125-7507263E5851}"/>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FFE3DAF2-4E20-0845-8E6F-5CF73A0C71F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DB9D6BFB-BBF8-B141-9C87-936EBD5DAC5F}"/>
              </a:ext>
            </a:extLst>
          </p:cNvPr>
          <p:cNvSpPr>
            <a:spLocks noGrp="1"/>
          </p:cNvSpPr>
          <p:nvPr>
            <p:ph type="sldNum" sz="quarter" idx="12"/>
          </p:nvPr>
        </p:nvSpPr>
        <p:spPr/>
        <p:txBody>
          <a:bodyPr/>
          <a:lstStyle/>
          <a:p>
            <a:fld id="{4937FEE4-6955-6144-97DB-3F8891831B30}" type="slidenum">
              <a:rPr lang="en-GB" smtClean="0"/>
              <a:pPr/>
              <a:t>16</a:t>
            </a:fld>
            <a:endParaRPr lang="en-GB" dirty="0"/>
          </a:p>
        </p:txBody>
      </p:sp>
      <p:pic>
        <p:nvPicPr>
          <p:cNvPr id="8" name="Picture 7">
            <a:extLst>
              <a:ext uri="{FF2B5EF4-FFF2-40B4-BE49-F238E27FC236}">
                <a16:creationId xmlns:a16="http://schemas.microsoft.com/office/drawing/2014/main" id="{941B73BA-FC0D-204E-889C-E2D8293DA040}"/>
              </a:ext>
            </a:extLst>
          </p:cNvPr>
          <p:cNvPicPr>
            <a:picLocks noChangeAspect="1"/>
          </p:cNvPicPr>
          <p:nvPr/>
        </p:nvPicPr>
        <p:blipFill rotWithShape="1">
          <a:blip r:embed="rId2"/>
          <a:srcRect t="4115"/>
          <a:stretch/>
        </p:blipFill>
        <p:spPr>
          <a:xfrm>
            <a:off x="6835815" y="3826099"/>
            <a:ext cx="4484035" cy="1883585"/>
          </a:xfrm>
          <a:prstGeom prst="rect">
            <a:avLst/>
          </a:prstGeom>
        </p:spPr>
      </p:pic>
      <p:graphicFrame>
        <p:nvGraphicFramePr>
          <p:cNvPr id="9" name="Object 8">
            <a:extLst>
              <a:ext uri="{FF2B5EF4-FFF2-40B4-BE49-F238E27FC236}">
                <a16:creationId xmlns:a16="http://schemas.microsoft.com/office/drawing/2014/main" id="{B83768C2-FEF8-6E40-A5B7-C4D5D3ACE73A}"/>
              </a:ext>
            </a:extLst>
          </p:cNvPr>
          <p:cNvGraphicFramePr>
            <a:graphicFrameLocks noChangeAspect="1"/>
          </p:cNvGraphicFramePr>
          <p:nvPr>
            <p:extLst>
              <p:ext uri="{D42A27DB-BD31-4B8C-83A1-F6EECF244321}">
                <p14:modId xmlns:p14="http://schemas.microsoft.com/office/powerpoint/2010/main" val="2285000734"/>
              </p:ext>
            </p:extLst>
          </p:nvPr>
        </p:nvGraphicFramePr>
        <p:xfrm>
          <a:off x="152398" y="1100897"/>
          <a:ext cx="5886622" cy="1743025"/>
        </p:xfrm>
        <a:graphic>
          <a:graphicData uri="http://schemas.openxmlformats.org/presentationml/2006/ole">
            <mc:AlternateContent xmlns:mc="http://schemas.openxmlformats.org/markup-compatibility/2006">
              <mc:Choice xmlns:v="urn:schemas-microsoft-com:vml" Requires="v">
                <p:oleObj name="Worksheet" r:id="rId3" imgW="7162800" imgH="2120900" progId="Excel.Sheet.12">
                  <p:embed/>
                </p:oleObj>
              </mc:Choice>
              <mc:Fallback>
                <p:oleObj name="Worksheet" r:id="rId3" imgW="7162800" imgH="2120900" progId="Excel.Sheet.12">
                  <p:embed/>
                  <p:pic>
                    <p:nvPicPr>
                      <p:cNvPr id="9" name="Object 8">
                        <a:extLst>
                          <a:ext uri="{FF2B5EF4-FFF2-40B4-BE49-F238E27FC236}">
                            <a16:creationId xmlns:a16="http://schemas.microsoft.com/office/drawing/2014/main" id="{B83768C2-FEF8-6E40-A5B7-C4D5D3ACE73A}"/>
                          </a:ext>
                        </a:extLst>
                      </p:cNvPr>
                      <p:cNvPicPr/>
                      <p:nvPr/>
                    </p:nvPicPr>
                    <p:blipFill>
                      <a:blip r:embed="rId4"/>
                      <a:stretch>
                        <a:fillRect/>
                      </a:stretch>
                    </p:blipFill>
                    <p:spPr>
                      <a:xfrm>
                        <a:off x="152398" y="1100897"/>
                        <a:ext cx="5886622" cy="1743025"/>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92CE10AE-D103-8C4E-ACE4-6B4FFE94EA45}"/>
              </a:ext>
            </a:extLst>
          </p:cNvPr>
          <p:cNvSpPr/>
          <p:nvPr/>
        </p:nvSpPr>
        <p:spPr>
          <a:xfrm>
            <a:off x="114890" y="2890918"/>
            <a:ext cx="6921799" cy="646331"/>
          </a:xfrm>
          <a:prstGeom prst="rect">
            <a:avLst/>
          </a:prstGeom>
        </p:spPr>
        <p:txBody>
          <a:bodyPr wrap="square">
            <a:spAutoFit/>
          </a:bodyPr>
          <a:lstStyle/>
          <a:p>
            <a:r>
              <a:rPr lang="en-US" dirty="0"/>
              <a:t>O. </a:t>
            </a:r>
            <a:r>
              <a:rPr lang="en-US" dirty="0" err="1"/>
              <a:t>Karacheban</a:t>
            </a:r>
            <a:r>
              <a:rPr lang="en-US" dirty="0"/>
              <a:t> et al.: Investigation of a direction sensitive sapphire detector stack at the 5 GeV electron beam at DESY-II / JINST 10 P08008 </a:t>
            </a:r>
            <a:endParaRPr lang="en-GB" dirty="0"/>
          </a:p>
        </p:txBody>
      </p:sp>
      <p:sp>
        <p:nvSpPr>
          <p:cNvPr id="7" name="TextBox 6">
            <a:extLst>
              <a:ext uri="{FF2B5EF4-FFF2-40B4-BE49-F238E27FC236}">
                <a16:creationId xmlns:a16="http://schemas.microsoft.com/office/drawing/2014/main" id="{2D1EBC9D-7D02-EF4D-AA00-140402D24E92}"/>
              </a:ext>
            </a:extLst>
          </p:cNvPr>
          <p:cNvSpPr txBox="1"/>
          <p:nvPr/>
        </p:nvSpPr>
        <p:spPr>
          <a:xfrm>
            <a:off x="152398" y="694174"/>
            <a:ext cx="1755802" cy="369332"/>
          </a:xfrm>
          <a:prstGeom prst="rect">
            <a:avLst/>
          </a:prstGeom>
          <a:noFill/>
        </p:spPr>
        <p:txBody>
          <a:bodyPr wrap="none" rtlCol="0">
            <a:spAutoFit/>
          </a:bodyPr>
          <a:lstStyle/>
          <a:p>
            <a:r>
              <a:rPr lang="en-US" dirty="0"/>
              <a:t>Sapphire is Al</a:t>
            </a:r>
            <a:r>
              <a:rPr lang="en-US" baseline="-25000" dirty="0"/>
              <a:t>2</a:t>
            </a:r>
            <a:r>
              <a:rPr lang="en-US" dirty="0"/>
              <a:t>O</a:t>
            </a:r>
            <a:r>
              <a:rPr lang="en-US" baseline="-25000" dirty="0"/>
              <a:t>3</a:t>
            </a:r>
          </a:p>
        </p:txBody>
      </p:sp>
      <p:pic>
        <p:nvPicPr>
          <p:cNvPr id="11" name="Picture 10">
            <a:extLst>
              <a:ext uri="{FF2B5EF4-FFF2-40B4-BE49-F238E27FC236}">
                <a16:creationId xmlns:a16="http://schemas.microsoft.com/office/drawing/2014/main" id="{82F0233B-C51F-329D-6844-067AEFC7CC85}"/>
              </a:ext>
            </a:extLst>
          </p:cNvPr>
          <p:cNvPicPr>
            <a:picLocks noChangeAspect="1"/>
          </p:cNvPicPr>
          <p:nvPr/>
        </p:nvPicPr>
        <p:blipFill>
          <a:blip r:embed="rId5"/>
          <a:stretch>
            <a:fillRect/>
          </a:stretch>
        </p:blipFill>
        <p:spPr>
          <a:xfrm>
            <a:off x="7338082" y="154806"/>
            <a:ext cx="3513824" cy="3320205"/>
          </a:xfrm>
          <a:prstGeom prst="rect">
            <a:avLst/>
          </a:prstGeom>
        </p:spPr>
      </p:pic>
    </p:spTree>
    <p:extLst>
      <p:ext uri="{BB962C8B-B14F-4D97-AF65-F5344CB8AC3E}">
        <p14:creationId xmlns:p14="http://schemas.microsoft.com/office/powerpoint/2010/main" val="22847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401C-95BB-D623-69E9-21AEA82A3E68}"/>
              </a:ext>
            </a:extLst>
          </p:cNvPr>
          <p:cNvSpPr>
            <a:spLocks noGrp="1"/>
          </p:cNvSpPr>
          <p:nvPr>
            <p:ph type="title"/>
          </p:nvPr>
        </p:nvSpPr>
        <p:spPr/>
        <p:txBody>
          <a:bodyPr/>
          <a:lstStyle/>
          <a:p>
            <a:r>
              <a:rPr lang="en-GB" dirty="0"/>
              <a:t>Detectors for BSM search for ALPS</a:t>
            </a:r>
          </a:p>
        </p:txBody>
      </p:sp>
      <p:sp>
        <p:nvSpPr>
          <p:cNvPr id="3" name="Content Placeholder 2">
            <a:extLst>
              <a:ext uri="{FF2B5EF4-FFF2-40B4-BE49-F238E27FC236}">
                <a16:creationId xmlns:a16="http://schemas.microsoft.com/office/drawing/2014/main" id="{1C5FE5CB-C6D2-CD77-18FB-09FF0C1B7A12}"/>
              </a:ext>
            </a:extLst>
          </p:cNvPr>
          <p:cNvSpPr>
            <a:spLocks noGrp="1"/>
          </p:cNvSpPr>
          <p:nvPr>
            <p:ph idx="1"/>
          </p:nvPr>
        </p:nvSpPr>
        <p:spPr>
          <a:xfrm>
            <a:off x="5096875" y="3196456"/>
            <a:ext cx="6082032" cy="3661544"/>
          </a:xfrm>
        </p:spPr>
        <p:txBody>
          <a:bodyPr/>
          <a:lstStyle/>
          <a:p>
            <a:r>
              <a:rPr lang="en-GB" dirty="0"/>
              <a:t>Search for axion-like particles or milli-charged particles</a:t>
            </a:r>
          </a:p>
          <a:p>
            <a:r>
              <a:rPr lang="en-GB" dirty="0"/>
              <a:t>High-flux photon beam offers great potential</a:t>
            </a:r>
          </a:p>
          <a:p>
            <a:pPr lvl="1"/>
            <a:r>
              <a:rPr lang="en-GB" dirty="0"/>
              <a:t>Sensitivity competitive with other experiments ongoing and planned</a:t>
            </a:r>
          </a:p>
          <a:p>
            <a:pPr lvl="1"/>
            <a:r>
              <a:rPr lang="en-GB" dirty="0"/>
              <a:t>Detector still to be decided</a:t>
            </a:r>
          </a:p>
        </p:txBody>
      </p:sp>
      <p:sp>
        <p:nvSpPr>
          <p:cNvPr id="4" name="Date Placeholder 3">
            <a:extLst>
              <a:ext uri="{FF2B5EF4-FFF2-40B4-BE49-F238E27FC236}">
                <a16:creationId xmlns:a16="http://schemas.microsoft.com/office/drawing/2014/main" id="{E5CA9C74-D4CA-EEC4-E70D-7267A1C2890D}"/>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8229F66F-40EC-8F51-6A60-47FC0F755229}"/>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61AA523B-72BD-8F04-DB09-6B4ACC83C56A}"/>
              </a:ext>
            </a:extLst>
          </p:cNvPr>
          <p:cNvSpPr>
            <a:spLocks noGrp="1"/>
          </p:cNvSpPr>
          <p:nvPr>
            <p:ph type="sldNum" sz="quarter" idx="12"/>
          </p:nvPr>
        </p:nvSpPr>
        <p:spPr/>
        <p:txBody>
          <a:bodyPr/>
          <a:lstStyle/>
          <a:p>
            <a:fld id="{4937FEE4-6955-6144-97DB-3F8891831B30}" type="slidenum">
              <a:rPr lang="en-GB" smtClean="0"/>
              <a:pPr/>
              <a:t>17</a:t>
            </a:fld>
            <a:endParaRPr lang="en-GB" dirty="0"/>
          </a:p>
        </p:txBody>
      </p:sp>
      <p:pic>
        <p:nvPicPr>
          <p:cNvPr id="13313" name="Picture 1" descr="page37image17431168">
            <a:extLst>
              <a:ext uri="{FF2B5EF4-FFF2-40B4-BE49-F238E27FC236}">
                <a16:creationId xmlns:a16="http://schemas.microsoft.com/office/drawing/2014/main" id="{AF4AFCB7-DFDB-F312-907B-A519850A1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8" y="2046288"/>
            <a:ext cx="4483100" cy="4508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page37image17431792">
            <a:extLst>
              <a:ext uri="{FF2B5EF4-FFF2-40B4-BE49-F238E27FC236}">
                <a16:creationId xmlns:a16="http://schemas.microsoft.com/office/drawing/2014/main" id="{E248E298-129B-0F7E-59CC-48E0E4D91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6" y="505396"/>
            <a:ext cx="5448300" cy="2717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89AF62-60CE-0D42-CFCA-2A37A763E9CD}"/>
              </a:ext>
            </a:extLst>
          </p:cNvPr>
          <p:cNvSpPr txBox="1"/>
          <p:nvPr/>
        </p:nvSpPr>
        <p:spPr>
          <a:xfrm>
            <a:off x="5219624" y="6126579"/>
            <a:ext cx="6098582" cy="646331"/>
          </a:xfrm>
          <a:prstGeom prst="rect">
            <a:avLst/>
          </a:prstGeom>
          <a:solidFill>
            <a:srgbClr val="FFFF00"/>
          </a:solidFill>
        </p:spPr>
        <p:txBody>
          <a:bodyPr wrap="square">
            <a:spAutoFit/>
          </a:bodyPr>
          <a:lstStyle/>
          <a:p>
            <a:r>
              <a:rPr lang="en-US" sz="1800" dirty="0">
                <a:effectLst/>
                <a:latin typeface="ArialMT"/>
              </a:rPr>
              <a:t>LUXE-NPOD: Z. Bai et al., </a:t>
            </a:r>
            <a:r>
              <a:rPr lang="en-US" sz="1800" i="1" dirty="0">
                <a:effectLst/>
                <a:latin typeface="Arial" panose="020B0604020202020204" pitchFamily="34" charset="0"/>
              </a:rPr>
              <a:t>Phys. Rev. </a:t>
            </a:r>
            <a:r>
              <a:rPr lang="en-US" sz="1800" b="1" dirty="0">
                <a:effectLst/>
                <a:latin typeface="Arial" panose="020B0604020202020204" pitchFamily="34" charset="0"/>
              </a:rPr>
              <a:t>D 106 </a:t>
            </a:r>
            <a:r>
              <a:rPr lang="en-US" sz="1800" dirty="0">
                <a:effectLst/>
                <a:latin typeface="ArialMT"/>
              </a:rPr>
              <a:t>(2022) 115034, arXiv:2107.13554 </a:t>
            </a:r>
            <a:endParaRPr lang="en-US" dirty="0">
              <a:effectLst/>
            </a:endParaRPr>
          </a:p>
        </p:txBody>
      </p:sp>
      <p:sp>
        <p:nvSpPr>
          <p:cNvPr id="10" name="TextBox 9">
            <a:extLst>
              <a:ext uri="{FF2B5EF4-FFF2-40B4-BE49-F238E27FC236}">
                <a16:creationId xmlns:a16="http://schemas.microsoft.com/office/drawing/2014/main" id="{911883A2-005B-F3C3-6814-B08E4C92D32E}"/>
              </a:ext>
            </a:extLst>
          </p:cNvPr>
          <p:cNvSpPr txBox="1"/>
          <p:nvPr/>
        </p:nvSpPr>
        <p:spPr>
          <a:xfrm>
            <a:off x="5340944" y="2398418"/>
            <a:ext cx="6098582" cy="369332"/>
          </a:xfrm>
          <a:prstGeom prst="rect">
            <a:avLst/>
          </a:prstGeom>
          <a:noFill/>
        </p:spPr>
        <p:txBody>
          <a:bodyPr wrap="square">
            <a:spAutoFit/>
          </a:bodyPr>
          <a:lstStyle/>
          <a:p>
            <a:r>
              <a:rPr lang="en-US" sz="1800" dirty="0">
                <a:solidFill>
                  <a:srgbClr val="002060"/>
                </a:solidFill>
                <a:effectLst/>
                <a:latin typeface="ArialMT"/>
              </a:rPr>
              <a:t>~1 m long detector, ~2.5 m after photon dump</a:t>
            </a:r>
            <a:endParaRPr lang="en-US" dirty="0">
              <a:solidFill>
                <a:srgbClr val="002060"/>
              </a:solidFill>
              <a:effectLst/>
            </a:endParaRPr>
          </a:p>
        </p:txBody>
      </p:sp>
    </p:spTree>
    <p:extLst>
      <p:ext uri="{BB962C8B-B14F-4D97-AF65-F5344CB8AC3E}">
        <p14:creationId xmlns:p14="http://schemas.microsoft.com/office/powerpoint/2010/main" val="907335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ge39image17512880">
            <a:extLst>
              <a:ext uri="{FF2B5EF4-FFF2-40B4-BE49-F238E27FC236}">
                <a16:creationId xmlns:a16="http://schemas.microsoft.com/office/drawing/2014/main" id="{AC515AA6-CDD1-D9E5-5D72-F212F44720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3" r="-1"/>
          <a:stretch/>
        </p:blipFill>
        <p:spPr bwMode="auto">
          <a:xfrm>
            <a:off x="4472122" y="4684282"/>
            <a:ext cx="6850251" cy="6936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A2A79D-A423-7FD2-8A06-715082889105}"/>
              </a:ext>
            </a:extLst>
          </p:cNvPr>
          <p:cNvSpPr>
            <a:spLocks noGrp="1"/>
          </p:cNvSpPr>
          <p:nvPr>
            <p:ph type="title"/>
          </p:nvPr>
        </p:nvSpPr>
        <p:spPr>
          <a:xfrm>
            <a:off x="279400" y="-187341"/>
            <a:ext cx="10913746" cy="967396"/>
          </a:xfrm>
        </p:spPr>
        <p:txBody>
          <a:bodyPr/>
          <a:lstStyle/>
          <a:p>
            <a:r>
              <a:rPr lang="en-GB" dirty="0"/>
              <a:t>SUMMARY</a:t>
            </a:r>
          </a:p>
        </p:txBody>
      </p:sp>
      <p:sp>
        <p:nvSpPr>
          <p:cNvPr id="3" name="Content Placeholder 2">
            <a:extLst>
              <a:ext uri="{FF2B5EF4-FFF2-40B4-BE49-F238E27FC236}">
                <a16:creationId xmlns:a16="http://schemas.microsoft.com/office/drawing/2014/main" id="{1267D885-769D-53B2-15C9-070FE7F56B31}"/>
              </a:ext>
            </a:extLst>
          </p:cNvPr>
          <p:cNvSpPr>
            <a:spLocks noGrp="1"/>
          </p:cNvSpPr>
          <p:nvPr>
            <p:ph idx="1"/>
          </p:nvPr>
        </p:nvSpPr>
        <p:spPr>
          <a:xfrm>
            <a:off x="152398" y="642885"/>
            <a:ext cx="4547947" cy="6739285"/>
          </a:xfrm>
        </p:spPr>
        <p:txBody>
          <a:bodyPr>
            <a:normAutofit fontScale="85000" lnSpcReduction="20000"/>
          </a:bodyPr>
          <a:lstStyle/>
          <a:p>
            <a:r>
              <a:rPr lang="en-US" dirty="0"/>
              <a:t>The LUXE experiment at DESY is aiming to explore uncharted territory in the realm of  QED</a:t>
            </a:r>
          </a:p>
          <a:p>
            <a:r>
              <a:rPr lang="en-US" dirty="0"/>
              <a:t>Strong fields, encountered in various scientific domains, necessitate in-depth laboratory investigations</a:t>
            </a:r>
          </a:p>
          <a:p>
            <a:r>
              <a:rPr lang="en-US" dirty="0"/>
              <a:t>The experiment's large photon flux provides opportunities for exploring phenomena that go beyond the predictions of the Standard Model</a:t>
            </a:r>
          </a:p>
          <a:p>
            <a:r>
              <a:rPr lang="en-US" dirty="0"/>
              <a:t>While the detectors pose certain challenges, solutions have been devised with high confidence</a:t>
            </a:r>
          </a:p>
          <a:p>
            <a:r>
              <a:rPr lang="en-US" dirty="0"/>
              <a:t>Some solutions are also innovative and interesting for HEP, like the use of sapphire as gamma beam profiler </a:t>
            </a:r>
          </a:p>
          <a:p>
            <a:r>
              <a:rPr lang="en-US" dirty="0"/>
              <a:t>The experiment is expected to start the data taking in 2026</a:t>
            </a:r>
            <a:endParaRPr lang="en-GB" dirty="0"/>
          </a:p>
        </p:txBody>
      </p:sp>
      <p:sp>
        <p:nvSpPr>
          <p:cNvPr id="4" name="Date Placeholder 3">
            <a:extLst>
              <a:ext uri="{FF2B5EF4-FFF2-40B4-BE49-F238E27FC236}">
                <a16:creationId xmlns:a16="http://schemas.microsoft.com/office/drawing/2014/main" id="{616E0B2B-DE93-9013-55FA-CEB781FA04D3}"/>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A3036EF5-B872-5B40-B2D9-302886E47264}"/>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9FB2C4D6-16DB-8F47-1679-D1B8691F2839}"/>
              </a:ext>
            </a:extLst>
          </p:cNvPr>
          <p:cNvSpPr>
            <a:spLocks noGrp="1"/>
          </p:cNvSpPr>
          <p:nvPr>
            <p:ph type="sldNum" sz="quarter" idx="12"/>
          </p:nvPr>
        </p:nvSpPr>
        <p:spPr/>
        <p:txBody>
          <a:bodyPr/>
          <a:lstStyle/>
          <a:p>
            <a:fld id="{4937FEE4-6955-6144-97DB-3F8891831B30}" type="slidenum">
              <a:rPr lang="en-GB" smtClean="0"/>
              <a:pPr/>
              <a:t>18</a:t>
            </a:fld>
            <a:endParaRPr lang="en-GB" dirty="0"/>
          </a:p>
        </p:txBody>
      </p:sp>
      <p:pic>
        <p:nvPicPr>
          <p:cNvPr id="11265" name="Picture 1" descr="page39image17507888">
            <a:extLst>
              <a:ext uri="{FF2B5EF4-FFF2-40B4-BE49-F238E27FC236}">
                <a16:creationId xmlns:a16="http://schemas.microsoft.com/office/drawing/2014/main" id="{71D0A66A-77D7-B583-C5EA-161C6B363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448" y="799428"/>
            <a:ext cx="5689600" cy="32131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D8A669D-B784-7C3D-8047-5607CFF7B0C7}"/>
              </a:ext>
            </a:extLst>
          </p:cNvPr>
          <p:cNvSpPr txBox="1">
            <a:spLocks/>
          </p:cNvSpPr>
          <p:nvPr/>
        </p:nvSpPr>
        <p:spPr>
          <a:xfrm>
            <a:off x="4869651" y="5377912"/>
            <a:ext cx="6438396" cy="1392620"/>
          </a:xfrm>
          <a:prstGeom prst="rect">
            <a:avLst/>
          </a:prstGeom>
          <a:solidFill>
            <a:srgbClr val="FFFF00"/>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Officially recognized as a DESY experiment in November 2022</a:t>
            </a:r>
          </a:p>
          <a:p>
            <a:r>
              <a:rPr lang="en-US" dirty="0"/>
              <a:t>29 institutes</a:t>
            </a:r>
          </a:p>
          <a:p>
            <a:r>
              <a:rPr lang="en-US" dirty="0">
                <a:hlinkClick r:id="rId4"/>
              </a:rPr>
              <a:t>TDR arXiv link</a:t>
            </a:r>
            <a:endParaRPr lang="en-GB" dirty="0"/>
          </a:p>
        </p:txBody>
      </p:sp>
    </p:spTree>
    <p:extLst>
      <p:ext uri="{BB962C8B-B14F-4D97-AF65-F5344CB8AC3E}">
        <p14:creationId xmlns:p14="http://schemas.microsoft.com/office/powerpoint/2010/main" val="404867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E7C6D-F06C-0CB3-0F96-A4A0EDF9AFBA}"/>
              </a:ext>
            </a:extLst>
          </p:cNvPr>
          <p:cNvSpPr>
            <a:spLocks noGrp="1"/>
          </p:cNvSpPr>
          <p:nvPr>
            <p:ph type="title"/>
          </p:nvPr>
        </p:nvSpPr>
        <p:spPr/>
        <p:txBody>
          <a:bodyPr/>
          <a:lstStyle/>
          <a:p>
            <a:r>
              <a:rPr lang="en-GB" dirty="0"/>
              <a:t>Backup</a:t>
            </a:r>
          </a:p>
        </p:txBody>
      </p:sp>
      <p:sp>
        <p:nvSpPr>
          <p:cNvPr id="3" name="Content Placeholder 2">
            <a:extLst>
              <a:ext uri="{FF2B5EF4-FFF2-40B4-BE49-F238E27FC236}">
                <a16:creationId xmlns:a16="http://schemas.microsoft.com/office/drawing/2014/main" id="{AC05524D-E217-B44A-FDE2-31ABA8DE8ECC}"/>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C129C5F9-308A-FBBC-14FF-99FB21D24489}"/>
              </a:ext>
            </a:extLst>
          </p:cNvPr>
          <p:cNvSpPr>
            <a:spLocks noGrp="1"/>
          </p:cNvSpPr>
          <p:nvPr>
            <p:ph type="sldNum" sz="quarter" idx="12"/>
          </p:nvPr>
        </p:nvSpPr>
        <p:spPr/>
        <p:txBody>
          <a:bodyPr/>
          <a:lstStyle/>
          <a:p>
            <a:fld id="{4937FEE4-6955-6144-97DB-3F8891831B30}" type="slidenum">
              <a:rPr lang="en-GB" smtClean="0"/>
              <a:pPr/>
              <a:t>19</a:t>
            </a:fld>
            <a:endParaRPr lang="en-GB" dirty="0"/>
          </a:p>
        </p:txBody>
      </p:sp>
      <p:sp>
        <p:nvSpPr>
          <p:cNvPr id="5" name="Footer Placeholder 4">
            <a:extLst>
              <a:ext uri="{FF2B5EF4-FFF2-40B4-BE49-F238E27FC236}">
                <a16:creationId xmlns:a16="http://schemas.microsoft.com/office/drawing/2014/main" id="{F0CF98A6-B476-4E67-4572-51913F3D3139}"/>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Date Placeholder 5">
            <a:extLst>
              <a:ext uri="{FF2B5EF4-FFF2-40B4-BE49-F238E27FC236}">
                <a16:creationId xmlns:a16="http://schemas.microsoft.com/office/drawing/2014/main" id="{F2DD5CD5-1FCA-4DA1-1646-D38DCBE432ED}"/>
              </a:ext>
            </a:extLst>
          </p:cNvPr>
          <p:cNvSpPr>
            <a:spLocks noGrp="1"/>
          </p:cNvSpPr>
          <p:nvPr>
            <p:ph type="dt" sz="half" idx="10"/>
          </p:nvPr>
        </p:nvSpPr>
        <p:spPr/>
        <p:txBody>
          <a:bodyPr/>
          <a:lstStyle/>
          <a:p>
            <a:r>
              <a:rPr lang="en-US"/>
              <a:t>05/09/2023</a:t>
            </a:r>
            <a:endParaRPr lang="en-GB" dirty="0"/>
          </a:p>
        </p:txBody>
      </p:sp>
    </p:spTree>
    <p:extLst>
      <p:ext uri="{BB962C8B-B14F-4D97-AF65-F5344CB8AC3E}">
        <p14:creationId xmlns:p14="http://schemas.microsoft.com/office/powerpoint/2010/main" val="274504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2467-835A-B044-9BF7-825087E8108A}"/>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1EF4736D-FBCC-2942-891C-18ED448734E6}"/>
              </a:ext>
            </a:extLst>
          </p:cNvPr>
          <p:cNvSpPr>
            <a:spLocks noGrp="1"/>
          </p:cNvSpPr>
          <p:nvPr>
            <p:ph idx="1"/>
          </p:nvPr>
        </p:nvSpPr>
        <p:spPr>
          <a:xfrm>
            <a:off x="192098" y="1052485"/>
            <a:ext cx="6536693" cy="5720425"/>
          </a:xfrm>
        </p:spPr>
        <p:txBody>
          <a:bodyPr>
            <a:normAutofit/>
          </a:bodyPr>
          <a:lstStyle/>
          <a:p>
            <a:r>
              <a:rPr lang="en-GB" dirty="0"/>
              <a:t>A new HEP experiment is being proposed at DESY and </a:t>
            </a:r>
            <a:r>
              <a:rPr lang="en-GB" dirty="0" err="1"/>
              <a:t>Eu.XFEL</a:t>
            </a:r>
            <a:endParaRPr lang="en-GB" dirty="0"/>
          </a:p>
          <a:p>
            <a:r>
              <a:rPr lang="en-GB" dirty="0"/>
              <a:t>Collisions of a small fraction of XFEL electron beam and state-of-the-art high-power LASER</a:t>
            </a:r>
          </a:p>
          <a:p>
            <a:r>
              <a:rPr lang="en-GB" dirty="0"/>
              <a:t>Unprecedented density of electromagnetic energy reached in a lab</a:t>
            </a:r>
          </a:p>
          <a:p>
            <a:r>
              <a:rPr lang="en-GB" dirty="0"/>
              <a:t>Strong-field QED regime can be studied </a:t>
            </a:r>
          </a:p>
          <a:p>
            <a:r>
              <a:rPr lang="en-GB" dirty="0"/>
              <a:t>This regime is present in</a:t>
            </a:r>
          </a:p>
          <a:p>
            <a:pPr lvl="1"/>
            <a:r>
              <a:rPr lang="en-GB" dirty="0"/>
              <a:t>magnetars and other astrophysical phenomena (i.e. Hawking Radiation)</a:t>
            </a:r>
          </a:p>
          <a:p>
            <a:pPr lvl="1"/>
            <a:r>
              <a:rPr lang="en-GB" dirty="0"/>
              <a:t>Atomic and laser physics</a:t>
            </a:r>
          </a:p>
          <a:p>
            <a:pPr lvl="1"/>
            <a:r>
              <a:rPr lang="en-GB" dirty="0"/>
              <a:t>High energy colliders, e.g. ILC or CLIC </a:t>
            </a:r>
          </a:p>
          <a:p>
            <a:pPr marL="457200" lvl="1" indent="0">
              <a:buNone/>
            </a:pPr>
            <a:endParaRPr lang="en-GB" dirty="0"/>
          </a:p>
          <a:p>
            <a:pPr lvl="1"/>
            <a:endParaRPr lang="en-GB" dirty="0"/>
          </a:p>
        </p:txBody>
      </p:sp>
      <p:sp>
        <p:nvSpPr>
          <p:cNvPr id="4" name="Date Placeholder 3">
            <a:extLst>
              <a:ext uri="{FF2B5EF4-FFF2-40B4-BE49-F238E27FC236}">
                <a16:creationId xmlns:a16="http://schemas.microsoft.com/office/drawing/2014/main" id="{15AB1F55-DAD2-B84F-9878-519A271DA5EC}"/>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55ACA579-D52E-B04E-A7C2-F1143795D9B4}"/>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48BC6812-C9A6-104B-ACFE-B8173A662A26}"/>
              </a:ext>
            </a:extLst>
          </p:cNvPr>
          <p:cNvSpPr>
            <a:spLocks noGrp="1"/>
          </p:cNvSpPr>
          <p:nvPr>
            <p:ph type="sldNum" sz="quarter" idx="12"/>
          </p:nvPr>
        </p:nvSpPr>
        <p:spPr/>
        <p:txBody>
          <a:bodyPr/>
          <a:lstStyle/>
          <a:p>
            <a:fld id="{4937FEE4-6955-6144-97DB-3F8891831B30}" type="slidenum">
              <a:rPr lang="en-GB" smtClean="0"/>
              <a:pPr/>
              <a:t>2</a:t>
            </a:fld>
            <a:endParaRPr lang="en-GB" dirty="0"/>
          </a:p>
        </p:txBody>
      </p:sp>
      <p:sp>
        <p:nvSpPr>
          <p:cNvPr id="9" name="TextBox 8">
            <a:extLst>
              <a:ext uri="{FF2B5EF4-FFF2-40B4-BE49-F238E27FC236}">
                <a16:creationId xmlns:a16="http://schemas.microsoft.com/office/drawing/2014/main" id="{8AACE968-5EC0-5443-A1B0-8F6F5A2FD389}"/>
              </a:ext>
            </a:extLst>
          </p:cNvPr>
          <p:cNvSpPr txBox="1"/>
          <p:nvPr/>
        </p:nvSpPr>
        <p:spPr>
          <a:xfrm>
            <a:off x="7715610" y="2661181"/>
            <a:ext cx="2822696" cy="369332"/>
          </a:xfrm>
          <a:prstGeom prst="rect">
            <a:avLst/>
          </a:prstGeom>
          <a:noFill/>
          <a:ln w="38100">
            <a:solidFill>
              <a:srgbClr val="00B0F0"/>
            </a:solidFill>
          </a:ln>
        </p:spPr>
        <p:txBody>
          <a:bodyPr wrap="none" rtlCol="0">
            <a:spAutoFit/>
          </a:bodyPr>
          <a:lstStyle/>
          <a:p>
            <a:r>
              <a:rPr lang="en-GB" dirty="0">
                <a:solidFill>
                  <a:srgbClr val="0070C0"/>
                </a:solidFill>
              </a:rPr>
              <a:t>LASER Und XFEL Experiment</a:t>
            </a:r>
          </a:p>
        </p:txBody>
      </p:sp>
      <p:pic>
        <p:nvPicPr>
          <p:cNvPr id="10" name="Picture 9">
            <a:extLst>
              <a:ext uri="{FF2B5EF4-FFF2-40B4-BE49-F238E27FC236}">
                <a16:creationId xmlns:a16="http://schemas.microsoft.com/office/drawing/2014/main" id="{CB3DA693-C059-7E4E-817C-0D1537E136B4}"/>
              </a:ext>
            </a:extLst>
          </p:cNvPr>
          <p:cNvPicPr>
            <a:picLocks noChangeAspect="1"/>
          </p:cNvPicPr>
          <p:nvPr/>
        </p:nvPicPr>
        <p:blipFill>
          <a:blip r:embed="rId2"/>
          <a:stretch>
            <a:fillRect/>
          </a:stretch>
        </p:blipFill>
        <p:spPr>
          <a:xfrm>
            <a:off x="6728791" y="3643361"/>
            <a:ext cx="4552004" cy="2414541"/>
          </a:xfrm>
          <a:prstGeom prst="rect">
            <a:avLst/>
          </a:prstGeom>
        </p:spPr>
      </p:pic>
      <p:pic>
        <p:nvPicPr>
          <p:cNvPr id="7" name="Picture 6">
            <a:extLst>
              <a:ext uri="{FF2B5EF4-FFF2-40B4-BE49-F238E27FC236}">
                <a16:creationId xmlns:a16="http://schemas.microsoft.com/office/drawing/2014/main" id="{B5C7E40A-5E67-B175-5C3B-DABEB45F0F4F}"/>
              </a:ext>
            </a:extLst>
          </p:cNvPr>
          <p:cNvPicPr>
            <a:picLocks noChangeAspect="1"/>
          </p:cNvPicPr>
          <p:nvPr/>
        </p:nvPicPr>
        <p:blipFill>
          <a:blip r:embed="rId3"/>
          <a:stretch>
            <a:fillRect/>
          </a:stretch>
        </p:blipFill>
        <p:spPr>
          <a:xfrm>
            <a:off x="7589079" y="327438"/>
            <a:ext cx="3075758" cy="2276061"/>
          </a:xfrm>
          <a:prstGeom prst="rect">
            <a:avLst/>
          </a:prstGeom>
        </p:spPr>
      </p:pic>
    </p:spTree>
    <p:extLst>
      <p:ext uri="{BB962C8B-B14F-4D97-AF65-F5344CB8AC3E}">
        <p14:creationId xmlns:p14="http://schemas.microsoft.com/office/powerpoint/2010/main" val="2440422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93EE-15C0-63E8-4FBF-088D3B5C1236}"/>
              </a:ext>
            </a:extLst>
          </p:cNvPr>
          <p:cNvSpPr>
            <a:spLocks noGrp="1"/>
          </p:cNvSpPr>
          <p:nvPr>
            <p:ph type="title"/>
          </p:nvPr>
        </p:nvSpPr>
        <p:spPr/>
        <p:txBody>
          <a:bodyPr/>
          <a:lstStyle/>
          <a:p>
            <a:r>
              <a:rPr lang="en-GB" dirty="0"/>
              <a:t>Expected results</a:t>
            </a:r>
          </a:p>
        </p:txBody>
      </p:sp>
      <p:sp>
        <p:nvSpPr>
          <p:cNvPr id="3" name="Content Placeholder 2">
            <a:extLst>
              <a:ext uri="{FF2B5EF4-FFF2-40B4-BE49-F238E27FC236}">
                <a16:creationId xmlns:a16="http://schemas.microsoft.com/office/drawing/2014/main" id="{1DF4471C-08D9-689A-5B11-4F9F5FFE200B}"/>
              </a:ext>
            </a:extLst>
          </p:cNvPr>
          <p:cNvSpPr>
            <a:spLocks noGrp="1"/>
          </p:cNvSpPr>
          <p:nvPr>
            <p:ph idx="1"/>
          </p:nvPr>
        </p:nvSpPr>
        <p:spPr>
          <a:xfrm>
            <a:off x="152398" y="1073260"/>
            <a:ext cx="5592419" cy="2052981"/>
          </a:xfrm>
        </p:spPr>
        <p:txBody>
          <a:bodyPr>
            <a:normAutofit fontScale="92500" lnSpcReduction="20000"/>
          </a:bodyPr>
          <a:lstStyle/>
          <a:p>
            <a:r>
              <a:rPr lang="en-GB" dirty="0"/>
              <a:t>Upper Plot</a:t>
            </a:r>
          </a:p>
          <a:p>
            <a:pPr lvl="1"/>
            <a:r>
              <a:rPr lang="en-GB" dirty="0"/>
              <a:t>Number of </a:t>
            </a:r>
            <a:r>
              <a:rPr lang="en-GB" dirty="0" err="1"/>
              <a:t>Breit</a:t>
            </a:r>
            <a:r>
              <a:rPr lang="en-GB" dirty="0"/>
              <a:t>-Wheeler pairs produced in </a:t>
            </a:r>
            <a:r>
              <a:rPr lang="en-GB" dirty="0">
                <a:latin typeface="Symbol" pitchFamily="2" charset="2"/>
              </a:rPr>
              <a:t>g</a:t>
            </a:r>
            <a:r>
              <a:rPr lang="en-GB" dirty="0"/>
              <a:t>-laser collisions</a:t>
            </a:r>
          </a:p>
          <a:p>
            <a:pPr lvl="1"/>
            <a:r>
              <a:rPr lang="en-GB" dirty="0"/>
              <a:t>Assume 10 days of data taking and 0.01 background events/BX</a:t>
            </a:r>
          </a:p>
          <a:p>
            <a:pPr lvl="1"/>
            <a:r>
              <a:rPr lang="en-GB" dirty="0"/>
              <a:t>40% correlated uncertainty illustrates effect of uncertainty on </a:t>
            </a:r>
            <a:r>
              <a:rPr lang="en-GB" dirty="0">
                <a:latin typeface="Symbol" pitchFamily="2" charset="2"/>
              </a:rPr>
              <a:t>x</a:t>
            </a:r>
          </a:p>
        </p:txBody>
      </p:sp>
      <p:sp>
        <p:nvSpPr>
          <p:cNvPr id="4" name="Date Placeholder 3">
            <a:extLst>
              <a:ext uri="{FF2B5EF4-FFF2-40B4-BE49-F238E27FC236}">
                <a16:creationId xmlns:a16="http://schemas.microsoft.com/office/drawing/2014/main" id="{C3CE52AB-C775-706F-2AB2-45F1FD17FAAD}"/>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4D0CACF8-A193-7BFE-F1CC-5E8DDF766E25}"/>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41A451B5-7A66-D099-99D5-08EA680F5B3F}"/>
              </a:ext>
            </a:extLst>
          </p:cNvPr>
          <p:cNvSpPr>
            <a:spLocks noGrp="1"/>
          </p:cNvSpPr>
          <p:nvPr>
            <p:ph type="sldNum" sz="quarter" idx="12"/>
          </p:nvPr>
        </p:nvSpPr>
        <p:spPr/>
        <p:txBody>
          <a:bodyPr/>
          <a:lstStyle/>
          <a:p>
            <a:fld id="{4937FEE4-6955-6144-97DB-3F8891831B30}" type="slidenum">
              <a:rPr lang="en-GB" smtClean="0"/>
              <a:pPr/>
              <a:t>20</a:t>
            </a:fld>
            <a:endParaRPr lang="en-GB" dirty="0"/>
          </a:p>
        </p:txBody>
      </p:sp>
      <p:pic>
        <p:nvPicPr>
          <p:cNvPr id="1025" name="Picture 1" descr="page36image7906448">
            <a:extLst>
              <a:ext uri="{FF2B5EF4-FFF2-40B4-BE49-F238E27FC236}">
                <a16:creationId xmlns:a16="http://schemas.microsoft.com/office/drawing/2014/main" id="{86A26DC2-52BB-9560-2105-8825D0866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961" y="105864"/>
            <a:ext cx="4724400" cy="334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36image7905616">
            <a:extLst>
              <a:ext uri="{FF2B5EF4-FFF2-40B4-BE49-F238E27FC236}">
                <a16:creationId xmlns:a16="http://schemas.microsoft.com/office/drawing/2014/main" id="{2D1CC4D2-B0CA-C33E-D0F0-F6B2A409B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435" y="3445964"/>
            <a:ext cx="4660900" cy="33401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CA0884D6-3010-5FE4-EF10-FA5579716F86}"/>
              </a:ext>
            </a:extLst>
          </p:cNvPr>
          <p:cNvSpPr txBox="1">
            <a:spLocks/>
          </p:cNvSpPr>
          <p:nvPr/>
        </p:nvSpPr>
        <p:spPr>
          <a:xfrm>
            <a:off x="384797" y="4331096"/>
            <a:ext cx="6303686" cy="16355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Lower Plot</a:t>
            </a:r>
          </a:p>
          <a:p>
            <a:pPr lvl="1"/>
            <a:r>
              <a:rPr lang="en-GB" dirty="0"/>
              <a:t>Compton edge position as a function of x in e-laser collisions</a:t>
            </a:r>
          </a:p>
          <a:p>
            <a:pPr lvl="1"/>
            <a:r>
              <a:rPr lang="en-GB" dirty="0"/>
              <a:t>Assuming 1 hour data taking, no background</a:t>
            </a:r>
          </a:p>
          <a:p>
            <a:pPr lvl="1"/>
            <a:r>
              <a:rPr lang="en-GB" dirty="0"/>
              <a:t>Illustrative 2% energy scale uncertainty</a:t>
            </a:r>
          </a:p>
        </p:txBody>
      </p:sp>
    </p:spTree>
    <p:extLst>
      <p:ext uri="{BB962C8B-B14F-4D97-AF65-F5344CB8AC3E}">
        <p14:creationId xmlns:p14="http://schemas.microsoft.com/office/powerpoint/2010/main" val="2340547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B34F-9AD1-D99D-2FB8-CA0C39E96485}"/>
              </a:ext>
            </a:extLst>
          </p:cNvPr>
          <p:cNvSpPr>
            <a:spLocks noGrp="1"/>
          </p:cNvSpPr>
          <p:nvPr>
            <p:ph type="title"/>
          </p:nvPr>
        </p:nvSpPr>
        <p:spPr/>
        <p:txBody>
          <a:bodyPr/>
          <a:lstStyle/>
          <a:p>
            <a:r>
              <a:rPr lang="en-GB" dirty="0"/>
              <a:t>LUXE Detectors Performances</a:t>
            </a:r>
          </a:p>
        </p:txBody>
      </p:sp>
      <p:sp>
        <p:nvSpPr>
          <p:cNvPr id="3" name="Content Placeholder 2">
            <a:extLst>
              <a:ext uri="{FF2B5EF4-FFF2-40B4-BE49-F238E27FC236}">
                <a16:creationId xmlns:a16="http://schemas.microsoft.com/office/drawing/2014/main" id="{0A474CAF-31E4-B811-4805-B708854BF791}"/>
              </a:ext>
            </a:extLst>
          </p:cNvPr>
          <p:cNvSpPr>
            <a:spLocks noGrp="1"/>
          </p:cNvSpPr>
          <p:nvPr>
            <p:ph idx="1"/>
          </p:nvPr>
        </p:nvSpPr>
        <p:spPr/>
        <p:txBody>
          <a:bodyPr/>
          <a:lstStyle/>
          <a:p>
            <a:endParaRPr lang="en-GB" dirty="0"/>
          </a:p>
        </p:txBody>
      </p:sp>
      <p:sp>
        <p:nvSpPr>
          <p:cNvPr id="4" name="Date Placeholder 3">
            <a:extLst>
              <a:ext uri="{FF2B5EF4-FFF2-40B4-BE49-F238E27FC236}">
                <a16:creationId xmlns:a16="http://schemas.microsoft.com/office/drawing/2014/main" id="{AF220C45-E8CE-7573-A1F2-4072F55A6483}"/>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17CD9792-F8F9-50B1-436C-4C3CD9A48FCA}"/>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EA584A79-ED6B-58C9-5638-29ECCB8C5A33}"/>
              </a:ext>
            </a:extLst>
          </p:cNvPr>
          <p:cNvSpPr>
            <a:spLocks noGrp="1"/>
          </p:cNvSpPr>
          <p:nvPr>
            <p:ph type="sldNum" sz="quarter" idx="12"/>
          </p:nvPr>
        </p:nvSpPr>
        <p:spPr/>
        <p:txBody>
          <a:bodyPr/>
          <a:lstStyle/>
          <a:p>
            <a:fld id="{4937FEE4-6955-6144-97DB-3F8891831B30}" type="slidenum">
              <a:rPr lang="en-GB" smtClean="0"/>
              <a:pPr/>
              <a:t>21</a:t>
            </a:fld>
            <a:endParaRPr lang="en-GB" dirty="0"/>
          </a:p>
        </p:txBody>
      </p:sp>
      <p:pic>
        <p:nvPicPr>
          <p:cNvPr id="9217" name="Picture 1" descr="page30image17731440">
            <a:extLst>
              <a:ext uri="{FF2B5EF4-FFF2-40B4-BE49-F238E27FC236}">
                <a16:creationId xmlns:a16="http://schemas.microsoft.com/office/drawing/2014/main" id="{B8B9EE1F-098D-BC5E-C1E6-5F0CCFD17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8802" y="4198406"/>
            <a:ext cx="3824674" cy="268975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age32image16986512">
            <a:extLst>
              <a:ext uri="{FF2B5EF4-FFF2-40B4-BE49-F238E27FC236}">
                <a16:creationId xmlns:a16="http://schemas.microsoft.com/office/drawing/2014/main" id="{9D9BDDE9-B84F-5463-DE76-FA5B026CEC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39"/>
          <a:stretch/>
        </p:blipFill>
        <p:spPr bwMode="auto">
          <a:xfrm>
            <a:off x="7644915" y="4137358"/>
            <a:ext cx="4082081" cy="270119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page27image17361888">
            <a:extLst>
              <a:ext uri="{FF2B5EF4-FFF2-40B4-BE49-F238E27FC236}">
                <a16:creationId xmlns:a16="http://schemas.microsoft.com/office/drawing/2014/main" id="{F1E23345-B40E-9461-9908-8540F846A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3799" y="1041329"/>
            <a:ext cx="44323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age25image4130112">
            <a:extLst>
              <a:ext uri="{FF2B5EF4-FFF2-40B4-BE49-F238E27FC236}">
                <a16:creationId xmlns:a16="http://schemas.microsoft.com/office/drawing/2014/main" id="{7D6317E4-8A9A-9B84-BA94-F74431460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8936"/>
            <a:ext cx="2971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2559714-28DC-69F0-625D-600DF84ABE79}"/>
              </a:ext>
            </a:extLst>
          </p:cNvPr>
          <p:cNvPicPr>
            <a:picLocks noChangeAspect="1"/>
          </p:cNvPicPr>
          <p:nvPr/>
        </p:nvPicPr>
        <p:blipFill>
          <a:blip r:embed="rId6"/>
          <a:stretch>
            <a:fillRect/>
          </a:stretch>
        </p:blipFill>
        <p:spPr>
          <a:xfrm>
            <a:off x="241318" y="1079536"/>
            <a:ext cx="3472481" cy="3047926"/>
          </a:xfrm>
          <a:prstGeom prst="rect">
            <a:avLst/>
          </a:prstGeom>
        </p:spPr>
      </p:pic>
      <p:pic>
        <p:nvPicPr>
          <p:cNvPr id="8" name="Picture 7">
            <a:extLst>
              <a:ext uri="{FF2B5EF4-FFF2-40B4-BE49-F238E27FC236}">
                <a16:creationId xmlns:a16="http://schemas.microsoft.com/office/drawing/2014/main" id="{F522C4B7-E8E9-52CD-F421-4F2E76D166E9}"/>
              </a:ext>
            </a:extLst>
          </p:cNvPr>
          <p:cNvPicPr>
            <a:picLocks noChangeAspect="1"/>
          </p:cNvPicPr>
          <p:nvPr/>
        </p:nvPicPr>
        <p:blipFill>
          <a:blip r:embed="rId7"/>
          <a:stretch>
            <a:fillRect/>
          </a:stretch>
        </p:blipFill>
        <p:spPr>
          <a:xfrm>
            <a:off x="465004" y="4082901"/>
            <a:ext cx="2877319" cy="2648098"/>
          </a:xfrm>
          <a:prstGeom prst="rect">
            <a:avLst/>
          </a:prstGeom>
        </p:spPr>
      </p:pic>
      <p:sp>
        <p:nvSpPr>
          <p:cNvPr id="9" name="TextBox 8">
            <a:extLst>
              <a:ext uri="{FF2B5EF4-FFF2-40B4-BE49-F238E27FC236}">
                <a16:creationId xmlns:a16="http://schemas.microsoft.com/office/drawing/2014/main" id="{34693D7C-A7B1-1059-B2E4-117F9474B2F5}"/>
              </a:ext>
            </a:extLst>
          </p:cNvPr>
          <p:cNvSpPr txBox="1"/>
          <p:nvPr/>
        </p:nvSpPr>
        <p:spPr>
          <a:xfrm>
            <a:off x="9209152" y="5874028"/>
            <a:ext cx="2128468" cy="369332"/>
          </a:xfrm>
          <a:prstGeom prst="rect">
            <a:avLst/>
          </a:prstGeom>
          <a:noFill/>
        </p:spPr>
        <p:txBody>
          <a:bodyPr wrap="none" rtlCol="0">
            <a:spAutoFit/>
          </a:bodyPr>
          <a:lstStyle/>
          <a:p>
            <a:r>
              <a:rPr lang="en-GB" dirty="0"/>
              <a:t>Gamma flux monitor</a:t>
            </a:r>
          </a:p>
        </p:txBody>
      </p:sp>
      <p:sp>
        <p:nvSpPr>
          <p:cNvPr id="10" name="TextBox 9">
            <a:extLst>
              <a:ext uri="{FF2B5EF4-FFF2-40B4-BE49-F238E27FC236}">
                <a16:creationId xmlns:a16="http://schemas.microsoft.com/office/drawing/2014/main" id="{1A5E55E1-2275-56AE-599D-361ED28CA0B0}"/>
              </a:ext>
            </a:extLst>
          </p:cNvPr>
          <p:cNvSpPr txBox="1"/>
          <p:nvPr/>
        </p:nvSpPr>
        <p:spPr>
          <a:xfrm>
            <a:off x="4427509" y="5735528"/>
            <a:ext cx="1453218" cy="646331"/>
          </a:xfrm>
          <a:prstGeom prst="rect">
            <a:avLst/>
          </a:prstGeom>
          <a:solidFill>
            <a:schemeClr val="bg1"/>
          </a:solidFill>
        </p:spPr>
        <p:txBody>
          <a:bodyPr wrap="none" rtlCol="0">
            <a:spAutoFit/>
          </a:bodyPr>
          <a:lstStyle/>
          <a:p>
            <a:r>
              <a:rPr lang="en-GB" dirty="0"/>
              <a:t>Gamma </a:t>
            </a:r>
          </a:p>
          <a:p>
            <a:r>
              <a:rPr lang="en-GB" dirty="0"/>
              <a:t>spectrometer</a:t>
            </a:r>
          </a:p>
        </p:txBody>
      </p:sp>
      <p:sp>
        <p:nvSpPr>
          <p:cNvPr id="11" name="TextBox 10">
            <a:extLst>
              <a:ext uri="{FF2B5EF4-FFF2-40B4-BE49-F238E27FC236}">
                <a16:creationId xmlns:a16="http://schemas.microsoft.com/office/drawing/2014/main" id="{75D3F661-164B-FB8A-1B0B-D5DA7C418B30}"/>
              </a:ext>
            </a:extLst>
          </p:cNvPr>
          <p:cNvSpPr txBox="1"/>
          <p:nvPr/>
        </p:nvSpPr>
        <p:spPr>
          <a:xfrm>
            <a:off x="5680310" y="1281195"/>
            <a:ext cx="1948739" cy="369332"/>
          </a:xfrm>
          <a:prstGeom prst="rect">
            <a:avLst/>
          </a:prstGeom>
          <a:noFill/>
        </p:spPr>
        <p:txBody>
          <a:bodyPr wrap="none" rtlCol="0">
            <a:spAutoFit/>
          </a:bodyPr>
          <a:lstStyle/>
          <a:p>
            <a:r>
              <a:rPr lang="en-GB" dirty="0"/>
              <a:t>Scintillation screen</a:t>
            </a:r>
          </a:p>
        </p:txBody>
      </p:sp>
      <p:sp>
        <p:nvSpPr>
          <p:cNvPr id="12" name="TextBox 11">
            <a:extLst>
              <a:ext uri="{FF2B5EF4-FFF2-40B4-BE49-F238E27FC236}">
                <a16:creationId xmlns:a16="http://schemas.microsoft.com/office/drawing/2014/main" id="{4ADCD05E-BED4-412B-CB7A-2ADBEAE4068B}"/>
              </a:ext>
            </a:extLst>
          </p:cNvPr>
          <p:cNvSpPr txBox="1"/>
          <p:nvPr/>
        </p:nvSpPr>
        <p:spPr>
          <a:xfrm>
            <a:off x="1765649" y="5681315"/>
            <a:ext cx="1323760" cy="369332"/>
          </a:xfrm>
          <a:prstGeom prst="rect">
            <a:avLst/>
          </a:prstGeom>
          <a:noFill/>
        </p:spPr>
        <p:txBody>
          <a:bodyPr wrap="none" rtlCol="0">
            <a:spAutoFit/>
          </a:bodyPr>
          <a:lstStyle/>
          <a:p>
            <a:r>
              <a:rPr lang="en-GB" dirty="0"/>
              <a:t>Pixel tracker</a:t>
            </a:r>
          </a:p>
        </p:txBody>
      </p:sp>
      <p:sp>
        <p:nvSpPr>
          <p:cNvPr id="13" name="Content Placeholder 2">
            <a:extLst>
              <a:ext uri="{FF2B5EF4-FFF2-40B4-BE49-F238E27FC236}">
                <a16:creationId xmlns:a16="http://schemas.microsoft.com/office/drawing/2014/main" id="{DF95937E-DCA8-29FA-052B-BBA95951D5CD}"/>
              </a:ext>
            </a:extLst>
          </p:cNvPr>
          <p:cNvSpPr txBox="1">
            <a:spLocks/>
          </p:cNvSpPr>
          <p:nvPr/>
        </p:nvSpPr>
        <p:spPr>
          <a:xfrm>
            <a:off x="8237869" y="32268"/>
            <a:ext cx="3099751" cy="39801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Excellent capabilities to reconstruct e</a:t>
            </a:r>
            <a:r>
              <a:rPr lang="en-GB" baseline="30000" dirty="0"/>
              <a:t>-</a:t>
            </a:r>
            <a:r>
              <a:rPr lang="en-GB" dirty="0"/>
              <a:t>,e</a:t>
            </a:r>
            <a:r>
              <a:rPr lang="en-GB" baseline="30000" dirty="0"/>
              <a:t>+</a:t>
            </a:r>
          </a:p>
          <a:p>
            <a:pPr lvl="1"/>
            <a:r>
              <a:rPr lang="en-GB" dirty="0"/>
              <a:t>Multiplicities</a:t>
            </a:r>
          </a:p>
          <a:p>
            <a:pPr lvl="1"/>
            <a:r>
              <a:rPr lang="en-GB" dirty="0"/>
              <a:t>Energy</a:t>
            </a:r>
          </a:p>
          <a:p>
            <a:r>
              <a:rPr lang="en-GB" dirty="0"/>
              <a:t>and </a:t>
            </a:r>
            <a:r>
              <a:rPr lang="en-GB" dirty="0">
                <a:latin typeface="Symbol" pitchFamily="2" charset="2"/>
              </a:rPr>
              <a:t>g</a:t>
            </a:r>
          </a:p>
          <a:p>
            <a:pPr lvl="1"/>
            <a:r>
              <a:rPr lang="en-GB" dirty="0"/>
              <a:t>Energy</a:t>
            </a:r>
          </a:p>
          <a:p>
            <a:pPr lvl="1"/>
            <a:r>
              <a:rPr lang="en-GB" dirty="0"/>
              <a:t>Flux</a:t>
            </a:r>
          </a:p>
          <a:p>
            <a:r>
              <a:rPr lang="en-GB" dirty="0"/>
              <a:t>Wide multiplicity ranges</a:t>
            </a:r>
          </a:p>
          <a:p>
            <a:r>
              <a:rPr lang="en-GB" dirty="0"/>
              <a:t>Good radiation resistance</a:t>
            </a:r>
          </a:p>
          <a:p>
            <a:endParaRPr lang="en-GB" dirty="0"/>
          </a:p>
          <a:p>
            <a:pPr marL="457200" lvl="1" indent="0">
              <a:buNone/>
            </a:pPr>
            <a:endParaRPr lang="en-GB" dirty="0"/>
          </a:p>
        </p:txBody>
      </p:sp>
    </p:spTree>
    <p:extLst>
      <p:ext uri="{BB962C8B-B14F-4D97-AF65-F5344CB8AC3E}">
        <p14:creationId xmlns:p14="http://schemas.microsoft.com/office/powerpoint/2010/main" val="2726562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DE54-4133-5E5B-505F-4993CAB9B4E4}"/>
              </a:ext>
            </a:extLst>
          </p:cNvPr>
          <p:cNvSpPr>
            <a:spLocks noGrp="1"/>
          </p:cNvSpPr>
          <p:nvPr>
            <p:ph type="title"/>
          </p:nvPr>
        </p:nvSpPr>
        <p:spPr/>
        <p:txBody>
          <a:bodyPr/>
          <a:lstStyle/>
          <a:p>
            <a:r>
              <a:rPr lang="en-GB" dirty="0"/>
              <a:t>Overview of electron/positron detectors</a:t>
            </a:r>
          </a:p>
        </p:txBody>
      </p:sp>
      <p:sp>
        <p:nvSpPr>
          <p:cNvPr id="3" name="Content Placeholder 2">
            <a:extLst>
              <a:ext uri="{FF2B5EF4-FFF2-40B4-BE49-F238E27FC236}">
                <a16:creationId xmlns:a16="http://schemas.microsoft.com/office/drawing/2014/main" id="{9B118EEF-AA37-24BA-F0B9-0F2601726EDA}"/>
              </a:ext>
            </a:extLst>
          </p:cNvPr>
          <p:cNvSpPr>
            <a:spLocks noGrp="1"/>
          </p:cNvSpPr>
          <p:nvPr>
            <p:ph idx="1"/>
          </p:nvPr>
        </p:nvSpPr>
        <p:spPr>
          <a:xfrm>
            <a:off x="279400" y="925486"/>
            <a:ext cx="5225868" cy="5805514"/>
          </a:xfrm>
        </p:spPr>
        <p:txBody>
          <a:bodyPr/>
          <a:lstStyle/>
          <a:p>
            <a:r>
              <a:rPr lang="en-GB" dirty="0"/>
              <a:t>High flux regions</a:t>
            </a:r>
          </a:p>
          <a:p>
            <a:pPr lvl="1"/>
            <a:r>
              <a:rPr lang="en-GB" dirty="0"/>
              <a:t>Scintillation screens</a:t>
            </a:r>
          </a:p>
          <a:p>
            <a:pPr lvl="1"/>
            <a:r>
              <a:rPr lang="en-GB" dirty="0"/>
              <a:t>Cherenkov detectors</a:t>
            </a:r>
          </a:p>
          <a:p>
            <a:pPr lvl="1"/>
            <a:endParaRPr lang="en-GB" dirty="0"/>
          </a:p>
          <a:p>
            <a:pPr marL="0" indent="0">
              <a:buNone/>
            </a:pPr>
            <a:r>
              <a:rPr lang="en-US" sz="2400" dirty="0">
                <a:effectLst/>
                <a:latin typeface="ArialMT"/>
              </a:rPr>
              <a:t>High rate tolerance, large dynamic range </a:t>
            </a:r>
          </a:p>
          <a:p>
            <a:pPr marL="0" indent="0">
              <a:buNone/>
            </a:pPr>
            <a:endParaRPr lang="en-US" sz="1800" dirty="0">
              <a:latin typeface="ArialMT"/>
            </a:endParaRPr>
          </a:p>
          <a:p>
            <a:pPr marL="0" indent="0">
              <a:buNone/>
            </a:pPr>
            <a:endParaRPr lang="en-US" sz="1800" dirty="0">
              <a:latin typeface="ArialMT"/>
            </a:endParaRPr>
          </a:p>
          <a:p>
            <a:r>
              <a:rPr lang="en-US" dirty="0">
                <a:effectLst/>
                <a:latin typeface="ArialMT"/>
              </a:rPr>
              <a:t>Low flux regions</a:t>
            </a:r>
          </a:p>
          <a:p>
            <a:pPr lvl="1"/>
            <a:r>
              <a:rPr lang="en-US" dirty="0">
                <a:latin typeface="ArialMT"/>
              </a:rPr>
              <a:t>Silicon pixel detectors</a:t>
            </a:r>
          </a:p>
          <a:p>
            <a:pPr lvl="1"/>
            <a:r>
              <a:rPr lang="en-US" dirty="0">
                <a:effectLst/>
                <a:latin typeface="ArialMT"/>
              </a:rPr>
              <a:t>High granularity calorimeters</a:t>
            </a:r>
            <a:endParaRPr lang="en-US" dirty="0">
              <a:effectLst/>
            </a:endParaRPr>
          </a:p>
          <a:p>
            <a:pPr marL="0" indent="0">
              <a:buNone/>
            </a:pPr>
            <a:endParaRPr lang="en-US" sz="1800" dirty="0">
              <a:effectLst/>
              <a:latin typeface="ArialMT"/>
            </a:endParaRPr>
          </a:p>
          <a:p>
            <a:pPr marL="0" indent="0">
              <a:buNone/>
            </a:pPr>
            <a:r>
              <a:rPr lang="en-US" sz="2400" dirty="0">
                <a:effectLst/>
                <a:latin typeface="ArialMT"/>
              </a:rPr>
              <a:t>High signal efficiency, high resolution </a:t>
            </a:r>
            <a:endParaRPr lang="en-US" sz="2400" dirty="0">
              <a:effectLst/>
            </a:endParaRPr>
          </a:p>
          <a:p>
            <a:pPr marL="0" indent="0">
              <a:buNone/>
            </a:pPr>
            <a:endParaRPr lang="en-GB" dirty="0"/>
          </a:p>
        </p:txBody>
      </p:sp>
      <p:sp>
        <p:nvSpPr>
          <p:cNvPr id="4" name="Date Placeholder 3">
            <a:extLst>
              <a:ext uri="{FF2B5EF4-FFF2-40B4-BE49-F238E27FC236}">
                <a16:creationId xmlns:a16="http://schemas.microsoft.com/office/drawing/2014/main" id="{188D8176-6EC3-4408-903B-23AEEFC08ABD}"/>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B176CE16-20B6-EED1-09EE-AA60E8FEB7F1}"/>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9CADB544-4074-30BC-68CF-168022CA38F4}"/>
              </a:ext>
            </a:extLst>
          </p:cNvPr>
          <p:cNvSpPr>
            <a:spLocks noGrp="1"/>
          </p:cNvSpPr>
          <p:nvPr>
            <p:ph type="sldNum" sz="quarter" idx="12"/>
          </p:nvPr>
        </p:nvSpPr>
        <p:spPr/>
        <p:txBody>
          <a:bodyPr/>
          <a:lstStyle/>
          <a:p>
            <a:fld id="{4937FEE4-6955-6144-97DB-3F8891831B30}" type="slidenum">
              <a:rPr lang="en-GB" smtClean="0"/>
              <a:pPr/>
              <a:t>22</a:t>
            </a:fld>
            <a:endParaRPr lang="en-GB" dirty="0"/>
          </a:p>
        </p:txBody>
      </p:sp>
      <p:pic>
        <p:nvPicPr>
          <p:cNvPr id="7" name="Picture 6">
            <a:extLst>
              <a:ext uri="{FF2B5EF4-FFF2-40B4-BE49-F238E27FC236}">
                <a16:creationId xmlns:a16="http://schemas.microsoft.com/office/drawing/2014/main" id="{4A2AE552-2147-50BD-93D8-10E6B84BFE8D}"/>
              </a:ext>
            </a:extLst>
          </p:cNvPr>
          <p:cNvPicPr>
            <a:picLocks noChangeAspect="1"/>
          </p:cNvPicPr>
          <p:nvPr/>
        </p:nvPicPr>
        <p:blipFill rotWithShape="1">
          <a:blip r:embed="rId2"/>
          <a:srcRect l="2463"/>
          <a:stretch/>
        </p:blipFill>
        <p:spPr>
          <a:xfrm>
            <a:off x="6096000" y="925485"/>
            <a:ext cx="5097146" cy="5805514"/>
          </a:xfrm>
          <a:prstGeom prst="rect">
            <a:avLst/>
          </a:prstGeom>
        </p:spPr>
      </p:pic>
    </p:spTree>
    <p:extLst>
      <p:ext uri="{BB962C8B-B14F-4D97-AF65-F5344CB8AC3E}">
        <p14:creationId xmlns:p14="http://schemas.microsoft.com/office/powerpoint/2010/main" val="3220802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67CF-CC3A-E5F5-E252-D126F2A4B71F}"/>
              </a:ext>
            </a:extLst>
          </p:cNvPr>
          <p:cNvSpPr>
            <a:spLocks noGrp="1"/>
          </p:cNvSpPr>
          <p:nvPr>
            <p:ph type="title"/>
          </p:nvPr>
        </p:nvSpPr>
        <p:spPr/>
        <p:txBody>
          <a:bodyPr/>
          <a:lstStyle/>
          <a:p>
            <a:r>
              <a:rPr lang="en-GB" dirty="0"/>
              <a:t>LASER DIAGNOSTICS</a:t>
            </a:r>
          </a:p>
        </p:txBody>
      </p:sp>
      <p:sp>
        <p:nvSpPr>
          <p:cNvPr id="3" name="Content Placeholder 2">
            <a:extLst>
              <a:ext uri="{FF2B5EF4-FFF2-40B4-BE49-F238E27FC236}">
                <a16:creationId xmlns:a16="http://schemas.microsoft.com/office/drawing/2014/main" id="{000F6073-A6CD-A447-03DD-24A92E946047}"/>
              </a:ext>
            </a:extLst>
          </p:cNvPr>
          <p:cNvSpPr>
            <a:spLocks noGrp="1"/>
          </p:cNvSpPr>
          <p:nvPr>
            <p:ph idx="1"/>
          </p:nvPr>
        </p:nvSpPr>
        <p:spPr>
          <a:xfrm>
            <a:off x="77468" y="4499413"/>
            <a:ext cx="10913745" cy="2218376"/>
          </a:xfrm>
        </p:spPr>
        <p:txBody>
          <a:bodyPr>
            <a:normAutofit/>
          </a:bodyPr>
          <a:lstStyle/>
          <a:p>
            <a:r>
              <a:rPr lang="en-GB" dirty="0"/>
              <a:t>Need to characterise energy, pulse </a:t>
            </a:r>
            <a:r>
              <a:rPr lang="en-GB" dirty="0" err="1"/>
              <a:t>length,spot</a:t>
            </a:r>
            <a:r>
              <a:rPr lang="en-GB" dirty="0"/>
              <a:t> size</a:t>
            </a:r>
          </a:p>
          <a:p>
            <a:pPr lvl="1"/>
            <a:r>
              <a:rPr lang="en-GB" dirty="0"/>
              <a:t>Diagnostics in IP chamber and laser clean room</a:t>
            </a:r>
          </a:p>
          <a:p>
            <a:r>
              <a:rPr lang="en-GB" dirty="0"/>
              <a:t>Uncertainty on laser intensity impacts physics results</a:t>
            </a:r>
          </a:p>
          <a:p>
            <a:r>
              <a:rPr lang="en-GB" dirty="0"/>
              <a:t>Goal: &lt;5% uncertainty on laser intensity, 1% shot to shot uncertainty</a:t>
            </a:r>
          </a:p>
        </p:txBody>
      </p:sp>
      <p:sp>
        <p:nvSpPr>
          <p:cNvPr id="4" name="Date Placeholder 3">
            <a:extLst>
              <a:ext uri="{FF2B5EF4-FFF2-40B4-BE49-F238E27FC236}">
                <a16:creationId xmlns:a16="http://schemas.microsoft.com/office/drawing/2014/main" id="{8FF3A317-6325-A797-1F11-5B3696B3F0D3}"/>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92666A0A-666D-B393-159C-D0CE5262CAB8}"/>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A185B85B-BFED-E097-9360-68877BC521A4}"/>
              </a:ext>
            </a:extLst>
          </p:cNvPr>
          <p:cNvSpPr>
            <a:spLocks noGrp="1"/>
          </p:cNvSpPr>
          <p:nvPr>
            <p:ph type="sldNum" sz="quarter" idx="12"/>
          </p:nvPr>
        </p:nvSpPr>
        <p:spPr/>
        <p:txBody>
          <a:bodyPr/>
          <a:lstStyle/>
          <a:p>
            <a:fld id="{4937FEE4-6955-6144-97DB-3F8891831B30}" type="slidenum">
              <a:rPr lang="en-GB" smtClean="0"/>
              <a:pPr/>
              <a:t>23</a:t>
            </a:fld>
            <a:endParaRPr lang="en-GB" dirty="0"/>
          </a:p>
        </p:txBody>
      </p:sp>
      <p:pic>
        <p:nvPicPr>
          <p:cNvPr id="2049" name="Picture 1" descr="page15image4678592">
            <a:extLst>
              <a:ext uri="{FF2B5EF4-FFF2-40B4-BE49-F238E27FC236}">
                <a16:creationId xmlns:a16="http://schemas.microsoft.com/office/drawing/2014/main" id="{0FA5CB4A-6F10-5CBE-5105-941D9C325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43" y="813800"/>
            <a:ext cx="8574035" cy="3679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368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1DEA-22B6-946A-8FED-C3029B42620B}"/>
              </a:ext>
            </a:extLst>
          </p:cNvPr>
          <p:cNvSpPr>
            <a:spLocks noGrp="1"/>
          </p:cNvSpPr>
          <p:nvPr>
            <p:ph type="title"/>
          </p:nvPr>
        </p:nvSpPr>
        <p:spPr/>
        <p:txBody>
          <a:bodyPr/>
          <a:lstStyle/>
          <a:p>
            <a:r>
              <a:rPr lang="en-GB" dirty="0"/>
              <a:t>E144 experiment at SLAC</a:t>
            </a:r>
          </a:p>
        </p:txBody>
      </p:sp>
      <p:sp>
        <p:nvSpPr>
          <p:cNvPr id="3" name="Content Placeholder 2">
            <a:extLst>
              <a:ext uri="{FF2B5EF4-FFF2-40B4-BE49-F238E27FC236}">
                <a16:creationId xmlns:a16="http://schemas.microsoft.com/office/drawing/2014/main" id="{461DB835-E32F-7C6C-1A49-ACB7AEF45C7F}"/>
              </a:ext>
            </a:extLst>
          </p:cNvPr>
          <p:cNvSpPr>
            <a:spLocks noGrp="1"/>
          </p:cNvSpPr>
          <p:nvPr>
            <p:ph idx="1"/>
          </p:nvPr>
        </p:nvSpPr>
        <p:spPr>
          <a:xfrm>
            <a:off x="158442" y="3897046"/>
            <a:ext cx="6832600" cy="2859734"/>
          </a:xfrm>
        </p:spPr>
        <p:txBody>
          <a:bodyPr>
            <a:normAutofit fontScale="92500" lnSpcReduction="10000"/>
          </a:bodyPr>
          <a:lstStyle/>
          <a:p>
            <a:r>
              <a:rPr lang="en-GB" dirty="0" err="1"/>
              <a:t>Groundbreaking</a:t>
            </a:r>
            <a:r>
              <a:rPr lang="en-GB" dirty="0"/>
              <a:t> experiment at SLAC in the 1990s</a:t>
            </a:r>
          </a:p>
          <a:p>
            <a:r>
              <a:rPr lang="en-GB" dirty="0"/>
              <a:t>Used 1 TW laser and 46.6 GeV electron beam</a:t>
            </a:r>
          </a:p>
          <a:p>
            <a:r>
              <a:rPr lang="en-GB" dirty="0"/>
              <a:t>Reached </a:t>
            </a:r>
            <a:r>
              <a:rPr lang="el-GR" sz="2400" b="1" i="1" dirty="0">
                <a:effectLst/>
                <a:latin typeface="Arial" panose="020B0604020202020204" pitchFamily="34" charset="0"/>
              </a:rPr>
              <a:t>χ ~ 0.25, ξ ~ 0.4 </a:t>
            </a:r>
            <a:endParaRPr lang="en-GB" b="1" dirty="0"/>
          </a:p>
          <a:p>
            <a:r>
              <a:rPr lang="en-GB" dirty="0"/>
              <a:t>Observed process: </a:t>
            </a:r>
            <a:r>
              <a:rPr lang="en-US" sz="2400" b="1" i="1" dirty="0">
                <a:effectLst/>
                <a:latin typeface="Arial" panose="020B0604020202020204" pitchFamily="34" charset="0"/>
              </a:rPr>
              <a:t>e</a:t>
            </a:r>
            <a:r>
              <a:rPr lang="en-US" sz="2400" b="1" i="1" baseline="30000" dirty="0">
                <a:effectLst/>
                <a:latin typeface="Arial" panose="020B0604020202020204" pitchFamily="34" charset="0"/>
              </a:rPr>
              <a:t>−</a:t>
            </a:r>
            <a:r>
              <a:rPr lang="en-US" sz="2400" b="1" i="1" dirty="0">
                <a:effectLst/>
                <a:latin typeface="Arial" panose="020B0604020202020204" pitchFamily="34" charset="0"/>
              </a:rPr>
              <a:t> +n</a:t>
            </a:r>
            <a:r>
              <a:rPr lang="el-GR" sz="2400" b="1" i="1" dirty="0">
                <a:effectLst/>
                <a:latin typeface="Arial" panose="020B0604020202020204" pitchFamily="34" charset="0"/>
              </a:rPr>
              <a:t>γ</a:t>
            </a:r>
            <a:r>
              <a:rPr lang="en-US" sz="2400" b="1" i="1" baseline="-25000" dirty="0">
                <a:effectLst/>
                <a:latin typeface="Arial" panose="020B0604020202020204" pitchFamily="34" charset="0"/>
              </a:rPr>
              <a:t>L</a:t>
            </a:r>
            <a:r>
              <a:rPr lang="en-US" sz="2400" b="1" i="1" dirty="0">
                <a:effectLst/>
                <a:latin typeface="Arial" panose="020B0604020202020204" pitchFamily="34" charset="0"/>
              </a:rPr>
              <a:t> →e</a:t>
            </a:r>
            <a:r>
              <a:rPr lang="en-US" sz="2400" b="1" i="1" baseline="30000" dirty="0">
                <a:effectLst/>
                <a:latin typeface="Arial" panose="020B0604020202020204" pitchFamily="34" charset="0"/>
              </a:rPr>
              <a:t>−</a:t>
            </a:r>
            <a:r>
              <a:rPr lang="en-US" sz="2400" b="1" i="1" dirty="0">
                <a:effectLst/>
                <a:latin typeface="Arial" panose="020B0604020202020204" pitchFamily="34" charset="0"/>
              </a:rPr>
              <a:t> +e</a:t>
            </a:r>
            <a:r>
              <a:rPr lang="en-US" sz="2400" b="1" i="1" baseline="30000" dirty="0">
                <a:effectLst/>
                <a:latin typeface="Arial" panose="020B0604020202020204" pitchFamily="34" charset="0"/>
              </a:rPr>
              <a:t>+</a:t>
            </a:r>
            <a:r>
              <a:rPr lang="en-US" sz="2400" b="1" i="1" dirty="0">
                <a:effectLst/>
                <a:latin typeface="Arial" panose="020B0604020202020204" pitchFamily="34" charset="0"/>
              </a:rPr>
              <a:t> +e</a:t>
            </a:r>
            <a:r>
              <a:rPr lang="en-US" sz="2400" b="1" i="1" baseline="30000" dirty="0">
                <a:effectLst/>
                <a:latin typeface="Arial" panose="020B0604020202020204" pitchFamily="34" charset="0"/>
              </a:rPr>
              <a:t>−</a:t>
            </a:r>
            <a:endParaRPr lang="en-US" sz="2400" b="1" i="1" dirty="0">
              <a:effectLst/>
              <a:latin typeface="Arial" panose="020B0604020202020204" pitchFamily="34" charset="0"/>
            </a:endParaRPr>
          </a:p>
          <a:p>
            <a:r>
              <a:rPr lang="en-US" dirty="0">
                <a:latin typeface="+mn-lt"/>
              </a:rPr>
              <a:t>The start of  </a:t>
            </a:r>
            <a:r>
              <a:rPr lang="el-GR" sz="2400" b="1" i="1" dirty="0">
                <a:effectLst/>
                <a:latin typeface="Arial" panose="020B0604020202020204" pitchFamily="34" charset="0"/>
              </a:rPr>
              <a:t>ξ</a:t>
            </a:r>
            <a:r>
              <a:rPr lang="el-GR" sz="2400" b="1" i="1" baseline="30000" dirty="0">
                <a:effectLst/>
                <a:latin typeface="Arial" panose="020B0604020202020204" pitchFamily="34" charset="0"/>
              </a:rPr>
              <a:t>2</a:t>
            </a:r>
            <a:r>
              <a:rPr lang="en-US" sz="2400" b="1" i="1" baseline="30000" dirty="0">
                <a:effectLst/>
                <a:latin typeface="Arial" panose="020B0604020202020204" pitchFamily="34" charset="0"/>
              </a:rPr>
              <a:t>n</a:t>
            </a:r>
            <a:r>
              <a:rPr lang="en-US" sz="1800" i="1" dirty="0">
                <a:effectLst/>
                <a:latin typeface="Arial" panose="020B0604020202020204" pitchFamily="34" charset="0"/>
              </a:rPr>
              <a:t> </a:t>
            </a:r>
            <a:r>
              <a:rPr lang="en-US" dirty="0">
                <a:latin typeface="+mn-lt"/>
              </a:rPr>
              <a:t> power law was ob</a:t>
            </a:r>
            <a:r>
              <a:rPr lang="en-US" dirty="0">
                <a:effectLst/>
                <a:latin typeface="+mn-lt"/>
              </a:rPr>
              <a:t>served, but not the departure from it</a:t>
            </a:r>
            <a:r>
              <a:rPr lang="en-US" sz="2400" b="1" i="1" dirty="0">
                <a:effectLst/>
                <a:latin typeface="Arial" panose="020B0604020202020204" pitchFamily="34" charset="0"/>
              </a:rPr>
              <a:t> </a:t>
            </a:r>
            <a:endParaRPr lang="en-US" sz="2400" b="1" dirty="0">
              <a:effectLst/>
            </a:endParaRPr>
          </a:p>
          <a:p>
            <a:pPr marL="0" indent="0">
              <a:buNone/>
            </a:pPr>
            <a:endParaRPr lang="en-GB" dirty="0"/>
          </a:p>
        </p:txBody>
      </p:sp>
      <p:sp>
        <p:nvSpPr>
          <p:cNvPr id="4" name="Date Placeholder 3">
            <a:extLst>
              <a:ext uri="{FF2B5EF4-FFF2-40B4-BE49-F238E27FC236}">
                <a16:creationId xmlns:a16="http://schemas.microsoft.com/office/drawing/2014/main" id="{F183A4CD-B22E-0FA3-5E25-4C2CCEE1C512}"/>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824BB657-E857-1355-1476-C07BFCB8240C}"/>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52BD8BAF-981C-4843-410C-490E65621DE1}"/>
              </a:ext>
            </a:extLst>
          </p:cNvPr>
          <p:cNvSpPr>
            <a:spLocks noGrp="1"/>
          </p:cNvSpPr>
          <p:nvPr>
            <p:ph type="sldNum" sz="quarter" idx="12"/>
          </p:nvPr>
        </p:nvSpPr>
        <p:spPr/>
        <p:txBody>
          <a:bodyPr/>
          <a:lstStyle/>
          <a:p>
            <a:fld id="{4937FEE4-6955-6144-97DB-3F8891831B30}" type="slidenum">
              <a:rPr lang="en-GB" smtClean="0"/>
              <a:pPr/>
              <a:t>24</a:t>
            </a:fld>
            <a:endParaRPr lang="en-GB" dirty="0"/>
          </a:p>
        </p:txBody>
      </p:sp>
      <p:pic>
        <p:nvPicPr>
          <p:cNvPr id="4097" name="Picture 1" descr="page9image17634800">
            <a:extLst>
              <a:ext uri="{FF2B5EF4-FFF2-40B4-BE49-F238E27FC236}">
                <a16:creationId xmlns:a16="http://schemas.microsoft.com/office/drawing/2014/main" id="{52615462-5928-A215-F1C3-DD3DB3B9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0746" y="914399"/>
            <a:ext cx="3962400" cy="3378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3AE738-1521-694C-B1D6-FE2F8807F98A}"/>
              </a:ext>
            </a:extLst>
          </p:cNvPr>
          <p:cNvSpPr txBox="1"/>
          <p:nvPr/>
        </p:nvSpPr>
        <p:spPr>
          <a:xfrm>
            <a:off x="10283141" y="4161726"/>
            <a:ext cx="670301" cy="369332"/>
          </a:xfrm>
          <a:prstGeom prst="rect">
            <a:avLst/>
          </a:prstGeom>
          <a:noFill/>
        </p:spPr>
        <p:txBody>
          <a:bodyPr wrap="square">
            <a:spAutoFit/>
          </a:bodyPr>
          <a:lstStyle/>
          <a:p>
            <a:r>
              <a:rPr lang="el-GR" sz="1800" dirty="0" err="1">
                <a:effectLst/>
                <a:latin typeface="ArialMT"/>
              </a:rPr>
              <a:t>η~ξ</a:t>
            </a:r>
            <a:r>
              <a:rPr lang="el-GR" sz="1800" dirty="0">
                <a:effectLst/>
                <a:latin typeface="ArialMT"/>
              </a:rPr>
              <a:t> </a:t>
            </a:r>
            <a:endParaRPr lang="el-GR" dirty="0">
              <a:effectLst/>
            </a:endParaRPr>
          </a:p>
        </p:txBody>
      </p:sp>
      <p:pic>
        <p:nvPicPr>
          <p:cNvPr id="9" name="Picture 8">
            <a:extLst>
              <a:ext uri="{FF2B5EF4-FFF2-40B4-BE49-F238E27FC236}">
                <a16:creationId xmlns:a16="http://schemas.microsoft.com/office/drawing/2014/main" id="{29567FA9-6E7C-8BD2-06E0-CE64504F3AFB}"/>
              </a:ext>
            </a:extLst>
          </p:cNvPr>
          <p:cNvPicPr>
            <a:picLocks noChangeAspect="1"/>
          </p:cNvPicPr>
          <p:nvPr/>
        </p:nvPicPr>
        <p:blipFill>
          <a:blip r:embed="rId3"/>
          <a:stretch>
            <a:fillRect/>
          </a:stretch>
        </p:blipFill>
        <p:spPr>
          <a:xfrm>
            <a:off x="479146" y="914399"/>
            <a:ext cx="5616854" cy="2771252"/>
          </a:xfrm>
          <a:prstGeom prst="rect">
            <a:avLst/>
          </a:prstGeom>
        </p:spPr>
      </p:pic>
    </p:spTree>
    <p:extLst>
      <p:ext uri="{BB962C8B-B14F-4D97-AF65-F5344CB8AC3E}">
        <p14:creationId xmlns:p14="http://schemas.microsoft.com/office/powerpoint/2010/main" val="259784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D5EC-59C9-7D4E-BBC3-70D17A08F97E}"/>
              </a:ext>
            </a:extLst>
          </p:cNvPr>
          <p:cNvSpPr>
            <a:spLocks noGrp="1"/>
          </p:cNvSpPr>
          <p:nvPr>
            <p:ph type="title"/>
          </p:nvPr>
        </p:nvSpPr>
        <p:spPr>
          <a:xfrm>
            <a:off x="279400" y="-45505"/>
            <a:ext cx="10913746" cy="967396"/>
          </a:xfrm>
        </p:spPr>
        <p:txBody>
          <a:bodyPr/>
          <a:lstStyle/>
          <a:p>
            <a:r>
              <a:rPr lang="en-GB" dirty="0"/>
              <a:t>Detector requirements and </a:t>
            </a:r>
            <a:r>
              <a:rPr lang="en-GB" dirty="0" err="1"/>
              <a:t>challanges</a:t>
            </a:r>
            <a:endParaRPr lang="en-GB" dirty="0"/>
          </a:p>
        </p:txBody>
      </p:sp>
      <p:sp>
        <p:nvSpPr>
          <p:cNvPr id="3" name="Content Placeholder 2">
            <a:extLst>
              <a:ext uri="{FF2B5EF4-FFF2-40B4-BE49-F238E27FC236}">
                <a16:creationId xmlns:a16="http://schemas.microsoft.com/office/drawing/2014/main" id="{B4343DC7-B532-6341-96C5-E743D2918A9A}"/>
              </a:ext>
            </a:extLst>
          </p:cNvPr>
          <p:cNvSpPr>
            <a:spLocks noGrp="1"/>
          </p:cNvSpPr>
          <p:nvPr>
            <p:ph idx="1"/>
          </p:nvPr>
        </p:nvSpPr>
        <p:spPr>
          <a:xfrm>
            <a:off x="217488" y="980382"/>
            <a:ext cx="5816600" cy="4202806"/>
          </a:xfrm>
        </p:spPr>
        <p:txBody>
          <a:bodyPr>
            <a:normAutofit fontScale="92500"/>
          </a:bodyPr>
          <a:lstStyle/>
          <a:p>
            <a:r>
              <a:rPr lang="de-DE" dirty="0"/>
              <a:t>Take </a:t>
            </a:r>
            <a:r>
              <a:rPr lang="de-DE" dirty="0" err="1"/>
              <a:t>one</a:t>
            </a:r>
            <a:r>
              <a:rPr lang="de-DE" dirty="0"/>
              <a:t> </a:t>
            </a:r>
            <a:r>
              <a:rPr lang="de-DE" dirty="0" err="1"/>
              <a:t>bunch</a:t>
            </a:r>
            <a:r>
              <a:rPr lang="de-DE" dirty="0"/>
              <a:t> per </a:t>
            </a:r>
            <a:r>
              <a:rPr lang="de-DE" dirty="0" err="1"/>
              <a:t>bunch</a:t>
            </a:r>
            <a:r>
              <a:rPr lang="de-DE" dirty="0"/>
              <a:t> </a:t>
            </a:r>
            <a:r>
              <a:rPr lang="de-DE" dirty="0" err="1"/>
              <a:t>train</a:t>
            </a:r>
            <a:r>
              <a:rPr lang="de-DE" dirty="0"/>
              <a:t> </a:t>
            </a:r>
            <a:r>
              <a:rPr lang="de-DE" dirty="0" err="1"/>
              <a:t>from</a:t>
            </a:r>
            <a:r>
              <a:rPr lang="de-DE" dirty="0"/>
              <a:t> EU.XFEL =&gt; 10 Hz</a:t>
            </a:r>
          </a:p>
          <a:p>
            <a:pPr lvl="1"/>
            <a:r>
              <a:rPr lang="de-DE" dirty="0" err="1"/>
              <a:t>Each</a:t>
            </a:r>
            <a:r>
              <a:rPr lang="de-DE" dirty="0"/>
              <a:t> </a:t>
            </a:r>
            <a:r>
              <a:rPr lang="de-DE" dirty="0" err="1"/>
              <a:t>bunch</a:t>
            </a:r>
            <a:r>
              <a:rPr lang="de-DE" dirty="0"/>
              <a:t> </a:t>
            </a:r>
            <a:r>
              <a:rPr lang="de-DE" dirty="0" err="1"/>
              <a:t>train</a:t>
            </a:r>
            <a:r>
              <a:rPr lang="de-DE" dirty="0"/>
              <a:t> </a:t>
            </a:r>
            <a:r>
              <a:rPr lang="de-DE" dirty="0" err="1"/>
              <a:t>contains</a:t>
            </a:r>
            <a:r>
              <a:rPr lang="de-DE" dirty="0"/>
              <a:t> </a:t>
            </a:r>
            <a:r>
              <a:rPr lang="de-DE" dirty="0" err="1"/>
              <a:t>up</a:t>
            </a:r>
            <a:r>
              <a:rPr lang="de-DE" dirty="0"/>
              <a:t> </a:t>
            </a:r>
            <a:r>
              <a:rPr lang="de-DE" dirty="0" err="1"/>
              <a:t>to</a:t>
            </a:r>
            <a:r>
              <a:rPr lang="de-DE" dirty="0"/>
              <a:t> 2700 </a:t>
            </a:r>
            <a:r>
              <a:rPr lang="de-DE" dirty="0" err="1"/>
              <a:t>bunches</a:t>
            </a:r>
            <a:endParaRPr lang="de-DE" dirty="0"/>
          </a:p>
          <a:p>
            <a:r>
              <a:rPr lang="de-DE" dirty="0" err="1"/>
              <a:t>Collide</a:t>
            </a:r>
            <a:r>
              <a:rPr lang="de-DE" dirty="0"/>
              <a:t> 1 Hz </a:t>
            </a:r>
            <a:r>
              <a:rPr lang="de-DE" dirty="0" err="1"/>
              <a:t>with</a:t>
            </a:r>
            <a:r>
              <a:rPr lang="de-DE" dirty="0"/>
              <a:t> </a:t>
            </a:r>
            <a:r>
              <a:rPr lang="de-DE" dirty="0" err="1"/>
              <a:t>laser</a:t>
            </a:r>
            <a:r>
              <a:rPr lang="de-DE" dirty="0"/>
              <a:t> </a:t>
            </a:r>
            <a:r>
              <a:rPr lang="de-DE" dirty="0" err="1"/>
              <a:t>and</a:t>
            </a:r>
            <a:r>
              <a:rPr lang="de-DE" dirty="0"/>
              <a:t> </a:t>
            </a:r>
            <a:r>
              <a:rPr lang="de-DE" dirty="0" err="1"/>
              <a:t>keep</a:t>
            </a:r>
            <a:r>
              <a:rPr lang="de-DE" dirty="0"/>
              <a:t> 9 Hz </a:t>
            </a:r>
            <a:r>
              <a:rPr lang="de-DE" dirty="0" err="1"/>
              <a:t>for</a:t>
            </a:r>
            <a:r>
              <a:rPr lang="de-DE" dirty="0"/>
              <a:t> </a:t>
            </a:r>
            <a:r>
              <a:rPr lang="de-DE" dirty="0" err="1"/>
              <a:t>background</a:t>
            </a:r>
            <a:r>
              <a:rPr lang="de-DE" dirty="0"/>
              <a:t> </a:t>
            </a:r>
            <a:r>
              <a:rPr lang="de-DE" dirty="0" err="1"/>
              <a:t>measurements</a:t>
            </a:r>
            <a:endParaRPr lang="de-DE" dirty="0"/>
          </a:p>
          <a:p>
            <a:pPr lvl="1"/>
            <a:r>
              <a:rPr lang="de-DE" dirty="0"/>
              <a:t>Ideal </a:t>
            </a:r>
            <a:r>
              <a:rPr lang="de-DE" dirty="0" err="1"/>
              <a:t>to</a:t>
            </a:r>
            <a:r>
              <a:rPr lang="de-DE" dirty="0"/>
              <a:t> </a:t>
            </a:r>
            <a:r>
              <a:rPr lang="de-DE" dirty="0" err="1"/>
              <a:t>determine</a:t>
            </a:r>
            <a:r>
              <a:rPr lang="de-DE" dirty="0"/>
              <a:t> </a:t>
            </a:r>
            <a:r>
              <a:rPr lang="de-DE" dirty="0" err="1"/>
              <a:t>background</a:t>
            </a:r>
            <a:r>
              <a:rPr lang="de-DE" dirty="0"/>
              <a:t> </a:t>
            </a:r>
            <a:r>
              <a:rPr lang="de-DE" i="1" dirty="0"/>
              <a:t>in-situ =&gt; </a:t>
            </a:r>
            <a:r>
              <a:rPr lang="de-DE" dirty="0" err="1"/>
              <a:t>subtract</a:t>
            </a:r>
            <a:r>
              <a:rPr lang="de-DE" dirty="0"/>
              <a:t> </a:t>
            </a:r>
            <a:r>
              <a:rPr lang="de-DE" dirty="0" err="1"/>
              <a:t>statistically</a:t>
            </a:r>
            <a:endParaRPr lang="de-DE" i="1" dirty="0"/>
          </a:p>
          <a:p>
            <a:r>
              <a:rPr lang="de-DE" dirty="0" err="1"/>
              <a:t>Measure</a:t>
            </a:r>
            <a:r>
              <a:rPr lang="de-DE" dirty="0"/>
              <a:t> </a:t>
            </a:r>
            <a:r>
              <a:rPr lang="de-DE" dirty="0" err="1"/>
              <a:t>electrons</a:t>
            </a:r>
            <a:r>
              <a:rPr lang="de-DE" dirty="0"/>
              <a:t>, </a:t>
            </a:r>
            <a:r>
              <a:rPr lang="de-DE" dirty="0" err="1"/>
              <a:t>positrons</a:t>
            </a:r>
            <a:r>
              <a:rPr lang="de-DE" dirty="0"/>
              <a:t> and </a:t>
            </a:r>
            <a:r>
              <a:rPr lang="de-DE" dirty="0" err="1"/>
              <a:t>photons</a:t>
            </a:r>
            <a:r>
              <a:rPr lang="de-DE" dirty="0"/>
              <a:t> in </a:t>
            </a:r>
            <a:r>
              <a:rPr lang="de-DE" dirty="0" err="1"/>
              <a:t>adequate</a:t>
            </a:r>
            <a:r>
              <a:rPr lang="de-DE" dirty="0"/>
              <a:t> </a:t>
            </a:r>
            <a:r>
              <a:rPr lang="de-DE" dirty="0" err="1"/>
              <a:t>detectors</a:t>
            </a:r>
            <a:endParaRPr lang="de-DE" dirty="0"/>
          </a:p>
          <a:p>
            <a:pPr lvl="1"/>
            <a:r>
              <a:rPr lang="de-DE" dirty="0" err="1"/>
              <a:t>Measure</a:t>
            </a:r>
            <a:r>
              <a:rPr lang="de-DE" dirty="0"/>
              <a:t> </a:t>
            </a:r>
            <a:r>
              <a:rPr lang="de-DE" dirty="0" err="1"/>
              <a:t>fluxes</a:t>
            </a:r>
            <a:r>
              <a:rPr lang="de-DE" dirty="0"/>
              <a:t> and </a:t>
            </a:r>
            <a:r>
              <a:rPr lang="de-DE" dirty="0" err="1"/>
              <a:t>energy</a:t>
            </a:r>
            <a:r>
              <a:rPr lang="de-DE" dirty="0"/>
              <a:t> </a:t>
            </a:r>
            <a:r>
              <a:rPr lang="de-DE" dirty="0" err="1"/>
              <a:t>spectra</a:t>
            </a:r>
            <a:r>
              <a:rPr lang="de-DE" dirty="0"/>
              <a:t> </a:t>
            </a:r>
            <a:r>
              <a:rPr lang="en-US" sz="1800" i="1" dirty="0">
                <a:effectLst/>
                <a:latin typeface="Arial" panose="020B0604020202020204" pitchFamily="34" charset="0"/>
              </a:rPr>
              <a:t>O(GeV) </a:t>
            </a:r>
            <a:endParaRPr lang="en-US" sz="1800" dirty="0">
              <a:effectLst/>
              <a:latin typeface="ArialMT"/>
            </a:endParaRPr>
          </a:p>
          <a:p>
            <a:pPr lvl="1"/>
            <a:endParaRPr lang="de-DE" dirty="0"/>
          </a:p>
          <a:p>
            <a:endParaRPr lang="en-GB" dirty="0"/>
          </a:p>
        </p:txBody>
      </p:sp>
      <p:sp>
        <p:nvSpPr>
          <p:cNvPr id="4" name="Date Placeholder 3">
            <a:extLst>
              <a:ext uri="{FF2B5EF4-FFF2-40B4-BE49-F238E27FC236}">
                <a16:creationId xmlns:a16="http://schemas.microsoft.com/office/drawing/2014/main" id="{1379965D-6DD8-1041-9B70-30D1F60BD9CC}"/>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A0307199-0465-1441-8138-89C85306B2C9}"/>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0F62DC-0336-F14F-A4C0-4D6C20791B77}"/>
              </a:ext>
            </a:extLst>
          </p:cNvPr>
          <p:cNvSpPr>
            <a:spLocks noGrp="1"/>
          </p:cNvSpPr>
          <p:nvPr>
            <p:ph type="sldNum" sz="quarter" idx="12"/>
          </p:nvPr>
        </p:nvSpPr>
        <p:spPr/>
        <p:txBody>
          <a:bodyPr/>
          <a:lstStyle/>
          <a:p>
            <a:fld id="{4937FEE4-6955-6144-97DB-3F8891831B30}" type="slidenum">
              <a:rPr lang="en-GB" smtClean="0"/>
              <a:pPr/>
              <a:t>25</a:t>
            </a:fld>
            <a:endParaRPr lang="en-GB" dirty="0"/>
          </a:p>
        </p:txBody>
      </p:sp>
      <p:graphicFrame>
        <p:nvGraphicFramePr>
          <p:cNvPr id="7" name="Table 6">
            <a:extLst>
              <a:ext uri="{FF2B5EF4-FFF2-40B4-BE49-F238E27FC236}">
                <a16:creationId xmlns:a16="http://schemas.microsoft.com/office/drawing/2014/main" id="{500FDDF4-A71D-F147-A54F-3F94A905AC23}"/>
              </a:ext>
            </a:extLst>
          </p:cNvPr>
          <p:cNvGraphicFramePr>
            <a:graphicFrameLocks noGrp="1"/>
          </p:cNvGraphicFramePr>
          <p:nvPr/>
        </p:nvGraphicFramePr>
        <p:xfrm>
          <a:off x="1196299" y="5183188"/>
          <a:ext cx="9079948" cy="1371600"/>
        </p:xfrm>
        <a:graphic>
          <a:graphicData uri="http://schemas.openxmlformats.org/drawingml/2006/table">
            <a:tbl>
              <a:tblPr firstRow="1" bandRow="1">
                <a:tableStyleId>{5C22544A-7EE6-4342-B048-85BDC9FD1C3A}</a:tableStyleId>
              </a:tblPr>
              <a:tblGrid>
                <a:gridCol w="2269987">
                  <a:extLst>
                    <a:ext uri="{9D8B030D-6E8A-4147-A177-3AD203B41FA5}">
                      <a16:colId xmlns:a16="http://schemas.microsoft.com/office/drawing/2014/main" val="20000"/>
                    </a:ext>
                  </a:extLst>
                </a:gridCol>
                <a:gridCol w="2269987">
                  <a:extLst>
                    <a:ext uri="{9D8B030D-6E8A-4147-A177-3AD203B41FA5}">
                      <a16:colId xmlns:a16="http://schemas.microsoft.com/office/drawing/2014/main" val="20001"/>
                    </a:ext>
                  </a:extLst>
                </a:gridCol>
                <a:gridCol w="2269987">
                  <a:extLst>
                    <a:ext uri="{9D8B030D-6E8A-4147-A177-3AD203B41FA5}">
                      <a16:colId xmlns:a16="http://schemas.microsoft.com/office/drawing/2014/main" val="20002"/>
                    </a:ext>
                  </a:extLst>
                </a:gridCol>
                <a:gridCol w="2269987">
                  <a:extLst>
                    <a:ext uri="{9D8B030D-6E8A-4147-A177-3AD203B41FA5}">
                      <a16:colId xmlns:a16="http://schemas.microsoft.com/office/drawing/2014/main" val="20003"/>
                    </a:ext>
                  </a:extLst>
                </a:gridCol>
              </a:tblGrid>
              <a:tr h="370840">
                <a:tc>
                  <a:txBody>
                    <a:bodyPr/>
                    <a:lstStyle/>
                    <a:p>
                      <a:r>
                        <a:rPr lang="de-DE" sz="2400" dirty="0" err="1"/>
                        <a:t>Running</a:t>
                      </a:r>
                      <a:r>
                        <a:rPr lang="de-DE" sz="2400" dirty="0"/>
                        <a:t> </a:t>
                      </a:r>
                      <a:r>
                        <a:rPr lang="de-DE" sz="2400" dirty="0" err="1"/>
                        <a:t>mode</a:t>
                      </a:r>
                      <a:endParaRPr lang="de-DE" sz="2400" dirty="0"/>
                    </a:p>
                  </a:txBody>
                  <a:tcPr/>
                </a:tc>
                <a:tc>
                  <a:txBody>
                    <a:bodyPr/>
                    <a:lstStyle/>
                    <a:p>
                      <a:r>
                        <a:rPr lang="de-DE" sz="2400" dirty="0" err="1"/>
                        <a:t>Electrons</a:t>
                      </a:r>
                      <a:r>
                        <a:rPr lang="de-DE" sz="2400" dirty="0"/>
                        <a:t>/BX</a:t>
                      </a:r>
                    </a:p>
                  </a:txBody>
                  <a:tcPr/>
                </a:tc>
                <a:tc>
                  <a:txBody>
                    <a:bodyPr/>
                    <a:lstStyle/>
                    <a:p>
                      <a:r>
                        <a:rPr lang="de-DE" sz="2400" dirty="0"/>
                        <a:t>Positrons/BX</a:t>
                      </a:r>
                    </a:p>
                  </a:txBody>
                  <a:tcPr/>
                </a:tc>
                <a:tc>
                  <a:txBody>
                    <a:bodyPr/>
                    <a:lstStyle/>
                    <a:p>
                      <a:r>
                        <a:rPr lang="de-DE" sz="2400" dirty="0"/>
                        <a:t>Photons/BX</a:t>
                      </a:r>
                    </a:p>
                  </a:txBody>
                  <a:tcPr/>
                </a:tc>
                <a:extLst>
                  <a:ext uri="{0D108BD9-81ED-4DB2-BD59-A6C34878D82A}">
                    <a16:rowId xmlns:a16="http://schemas.microsoft.com/office/drawing/2014/main" val="10000"/>
                  </a:ext>
                </a:extLst>
              </a:tr>
              <a:tr h="370840">
                <a:tc>
                  <a:txBody>
                    <a:bodyPr/>
                    <a:lstStyle/>
                    <a:p>
                      <a:r>
                        <a:rPr lang="de-DE" sz="2400" dirty="0"/>
                        <a:t>e-laser</a:t>
                      </a:r>
                    </a:p>
                  </a:txBody>
                  <a:tcPr/>
                </a:tc>
                <a:tc>
                  <a:txBody>
                    <a:bodyPr/>
                    <a:lstStyle/>
                    <a:p>
                      <a:pPr algn="r"/>
                      <a:r>
                        <a:rPr lang="de-DE" sz="2400" dirty="0"/>
                        <a:t>10</a:t>
                      </a:r>
                      <a:r>
                        <a:rPr lang="de-DE" sz="2400" baseline="30000" dirty="0"/>
                        <a:t>7</a:t>
                      </a:r>
                      <a:r>
                        <a:rPr lang="de-DE" sz="2400" dirty="0"/>
                        <a:t>-10</a:t>
                      </a:r>
                      <a:r>
                        <a:rPr lang="de-DE" sz="2400" baseline="30000" dirty="0"/>
                        <a:t>9</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a:t>
                      </a:r>
                      <a:r>
                        <a:rPr lang="en-US" sz="2400" dirty="0"/>
                        <a:t>0</a:t>
                      </a:r>
                      <a:r>
                        <a:rPr lang="en-US" sz="2400" baseline="30000" dirty="0"/>
                        <a:t>-</a:t>
                      </a:r>
                      <a:r>
                        <a:rPr lang="de-DE" sz="2400" baseline="30000" dirty="0"/>
                        <a:t>3 </a:t>
                      </a:r>
                      <a:r>
                        <a:rPr lang="de-DE" sz="2400" dirty="0"/>
                        <a:t>-10</a:t>
                      </a:r>
                      <a:r>
                        <a:rPr lang="de-DE" sz="2400" baseline="30000" dirty="0"/>
                        <a:t>4</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10</a:t>
                      </a:r>
                      <a:r>
                        <a:rPr lang="de-DE" sz="2400" baseline="30000" dirty="0"/>
                        <a:t>7</a:t>
                      </a:r>
                      <a:r>
                        <a:rPr lang="de-DE" sz="2400" dirty="0"/>
                        <a:t>-10</a:t>
                      </a:r>
                      <a:r>
                        <a:rPr lang="de-DE" sz="2400" baseline="30000" dirty="0"/>
                        <a:t>9</a:t>
                      </a:r>
                    </a:p>
                  </a:txBody>
                  <a:tcPr/>
                </a:tc>
                <a:extLst>
                  <a:ext uri="{0D108BD9-81ED-4DB2-BD59-A6C34878D82A}">
                    <a16:rowId xmlns:a16="http://schemas.microsoft.com/office/drawing/2014/main" val="10001"/>
                  </a:ext>
                </a:extLst>
              </a:tr>
              <a:tr h="370840">
                <a:tc>
                  <a:txBody>
                    <a:bodyPr/>
                    <a:lstStyle/>
                    <a:p>
                      <a:r>
                        <a:rPr lang="de-DE" sz="2400" dirty="0" err="1"/>
                        <a:t>γ</a:t>
                      </a:r>
                      <a:r>
                        <a:rPr lang="de-DE" sz="2400" dirty="0"/>
                        <a:t>-laser</a:t>
                      </a:r>
                    </a:p>
                  </a:txBody>
                  <a:tcPr/>
                </a:tc>
                <a:tc>
                  <a:txBody>
                    <a:bodyPr/>
                    <a:lstStyle/>
                    <a:p>
                      <a:pPr algn="r"/>
                      <a:r>
                        <a:rPr lang="de-DE" sz="2400" dirty="0"/>
                        <a:t>1</a:t>
                      </a:r>
                      <a:r>
                        <a:rPr lang="en-US" sz="2400" dirty="0"/>
                        <a:t>0</a:t>
                      </a:r>
                      <a:r>
                        <a:rPr lang="en-US" sz="2400" baseline="30000" dirty="0"/>
                        <a:t>-</a:t>
                      </a:r>
                      <a:r>
                        <a:rPr lang="de-DE" sz="2400" baseline="30000" dirty="0"/>
                        <a:t>3 </a:t>
                      </a:r>
                      <a:r>
                        <a:rPr lang="de-DE" sz="2400" dirty="0"/>
                        <a:t>-10</a:t>
                      </a:r>
                      <a:r>
                        <a:rPr lang="de-DE" sz="2400" baseline="0" dirty="0"/>
                        <a:t>  </a:t>
                      </a:r>
                      <a:endParaRPr lang="de-DE" sz="24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a:t>
                      </a:r>
                      <a:r>
                        <a:rPr lang="en-US" sz="2400" dirty="0"/>
                        <a:t>0</a:t>
                      </a:r>
                      <a:r>
                        <a:rPr lang="en-US" sz="2400" baseline="30000" dirty="0"/>
                        <a:t>-</a:t>
                      </a:r>
                      <a:r>
                        <a:rPr lang="de-DE" sz="2400" baseline="30000" dirty="0"/>
                        <a:t>3 </a:t>
                      </a:r>
                      <a:r>
                        <a:rPr lang="de-DE" sz="2400" dirty="0"/>
                        <a:t>-10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10</a:t>
                      </a:r>
                      <a:r>
                        <a:rPr lang="de-DE" sz="2400" baseline="30000" dirty="0"/>
                        <a:t>7</a:t>
                      </a:r>
                    </a:p>
                  </a:txBody>
                  <a:tcPr/>
                </a:tc>
                <a:extLst>
                  <a:ext uri="{0D108BD9-81ED-4DB2-BD59-A6C34878D82A}">
                    <a16:rowId xmlns:a16="http://schemas.microsoft.com/office/drawing/2014/main" val="10002"/>
                  </a:ext>
                </a:extLst>
              </a:tr>
            </a:tbl>
          </a:graphicData>
        </a:graphic>
      </p:graphicFrame>
      <p:pic>
        <p:nvPicPr>
          <p:cNvPr id="6146" name="Picture 2" descr="page19image17649936">
            <a:extLst>
              <a:ext uri="{FF2B5EF4-FFF2-40B4-BE49-F238E27FC236}">
                <a16:creationId xmlns:a16="http://schemas.microsoft.com/office/drawing/2014/main" id="{4C9CB602-D662-E637-A124-A99089971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181" y="1198757"/>
            <a:ext cx="4997436" cy="3546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B7EDAB-AEB7-24BB-1BFA-62BD6DD5AB78}"/>
              </a:ext>
            </a:extLst>
          </p:cNvPr>
          <p:cNvPicPr>
            <a:picLocks noChangeAspect="1"/>
          </p:cNvPicPr>
          <p:nvPr/>
        </p:nvPicPr>
        <p:blipFill>
          <a:blip r:embed="rId3"/>
          <a:stretch>
            <a:fillRect/>
          </a:stretch>
        </p:blipFill>
        <p:spPr>
          <a:xfrm>
            <a:off x="6215181" y="760565"/>
            <a:ext cx="5113213" cy="2291650"/>
          </a:xfrm>
          <a:prstGeom prst="rect">
            <a:avLst/>
          </a:prstGeom>
        </p:spPr>
      </p:pic>
      <p:pic>
        <p:nvPicPr>
          <p:cNvPr id="11" name="Picture 10">
            <a:extLst>
              <a:ext uri="{FF2B5EF4-FFF2-40B4-BE49-F238E27FC236}">
                <a16:creationId xmlns:a16="http://schemas.microsoft.com/office/drawing/2014/main" id="{123AB740-9A8B-782C-B77D-36D4684185DA}"/>
              </a:ext>
            </a:extLst>
          </p:cNvPr>
          <p:cNvPicPr>
            <a:picLocks noChangeAspect="1"/>
          </p:cNvPicPr>
          <p:nvPr/>
        </p:nvPicPr>
        <p:blipFill rotWithShape="1">
          <a:blip r:embed="rId4"/>
          <a:srcRect t="50000"/>
          <a:stretch/>
        </p:blipFill>
        <p:spPr>
          <a:xfrm>
            <a:off x="6238514" y="2993865"/>
            <a:ext cx="5066546" cy="1809481"/>
          </a:xfrm>
          <a:prstGeom prst="rect">
            <a:avLst/>
          </a:prstGeom>
        </p:spPr>
      </p:pic>
    </p:spTree>
    <p:extLst>
      <p:ext uri="{BB962C8B-B14F-4D97-AF65-F5344CB8AC3E}">
        <p14:creationId xmlns:p14="http://schemas.microsoft.com/office/powerpoint/2010/main" val="4117014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F3E7D6-741C-F945-A41F-6F47957C08E2}"/>
              </a:ext>
            </a:extLst>
          </p:cNvPr>
          <p:cNvPicPr>
            <a:picLocks noChangeAspect="1"/>
          </p:cNvPicPr>
          <p:nvPr/>
        </p:nvPicPr>
        <p:blipFill>
          <a:blip r:embed="rId2"/>
          <a:stretch>
            <a:fillRect/>
          </a:stretch>
        </p:blipFill>
        <p:spPr>
          <a:xfrm>
            <a:off x="6000662" y="804755"/>
            <a:ext cx="5192484" cy="2019299"/>
          </a:xfrm>
          <a:prstGeom prst="rect">
            <a:avLst/>
          </a:prstGeom>
        </p:spPr>
      </p:pic>
      <p:pic>
        <p:nvPicPr>
          <p:cNvPr id="7" name="Picture 6">
            <a:extLst>
              <a:ext uri="{FF2B5EF4-FFF2-40B4-BE49-F238E27FC236}">
                <a16:creationId xmlns:a16="http://schemas.microsoft.com/office/drawing/2014/main" id="{4894DF5A-8E91-2549-98E9-147799FC87FF}"/>
              </a:ext>
            </a:extLst>
          </p:cNvPr>
          <p:cNvPicPr>
            <a:picLocks noChangeAspect="1"/>
          </p:cNvPicPr>
          <p:nvPr/>
        </p:nvPicPr>
        <p:blipFill>
          <a:blip r:embed="rId3"/>
          <a:stretch>
            <a:fillRect/>
          </a:stretch>
        </p:blipFill>
        <p:spPr>
          <a:xfrm>
            <a:off x="5872412" y="3301743"/>
            <a:ext cx="5320734" cy="3412027"/>
          </a:xfrm>
          <a:prstGeom prst="rect">
            <a:avLst/>
          </a:prstGeom>
        </p:spPr>
      </p:pic>
      <p:sp>
        <p:nvSpPr>
          <p:cNvPr id="2" name="Title 1">
            <a:extLst>
              <a:ext uri="{FF2B5EF4-FFF2-40B4-BE49-F238E27FC236}">
                <a16:creationId xmlns:a16="http://schemas.microsoft.com/office/drawing/2014/main" id="{CA3FA8B7-8674-DD48-BFBB-37EE29F2F221}"/>
              </a:ext>
            </a:extLst>
          </p:cNvPr>
          <p:cNvSpPr>
            <a:spLocks noGrp="1"/>
          </p:cNvSpPr>
          <p:nvPr>
            <p:ph type="title"/>
          </p:nvPr>
        </p:nvSpPr>
        <p:spPr>
          <a:xfrm>
            <a:off x="279400" y="-156632"/>
            <a:ext cx="10913746" cy="967396"/>
          </a:xfrm>
        </p:spPr>
        <p:txBody>
          <a:bodyPr/>
          <a:lstStyle/>
          <a:p>
            <a:r>
              <a:rPr lang="en-US" dirty="0"/>
              <a:t>Sapphire in HEP</a:t>
            </a:r>
          </a:p>
        </p:txBody>
      </p:sp>
      <p:sp>
        <p:nvSpPr>
          <p:cNvPr id="3" name="Content Placeholder 2">
            <a:extLst>
              <a:ext uri="{FF2B5EF4-FFF2-40B4-BE49-F238E27FC236}">
                <a16:creationId xmlns:a16="http://schemas.microsoft.com/office/drawing/2014/main" id="{6CAD39B0-4531-4E40-8FD3-26188E127B6A}"/>
              </a:ext>
            </a:extLst>
          </p:cNvPr>
          <p:cNvSpPr>
            <a:spLocks noGrp="1"/>
          </p:cNvSpPr>
          <p:nvPr>
            <p:ph idx="1"/>
          </p:nvPr>
        </p:nvSpPr>
        <p:spPr>
          <a:xfrm>
            <a:off x="179681" y="635978"/>
            <a:ext cx="5664200" cy="6003364"/>
          </a:xfrm>
        </p:spPr>
        <p:txBody>
          <a:bodyPr>
            <a:normAutofit fontScale="85000" lnSpcReduction="20000"/>
          </a:bodyPr>
          <a:lstStyle/>
          <a:p>
            <a:r>
              <a:rPr lang="en-US" dirty="0"/>
              <a:t>Intensive beam tests for FLASH and XFEL (electron beams)</a:t>
            </a:r>
          </a:p>
          <a:p>
            <a:r>
              <a:rPr lang="en-US" dirty="0"/>
              <a:t>Sapphire detectors have been extensively tested as beam halo and beam loss monitors at the Large Hadron Collider (CMS)</a:t>
            </a:r>
          </a:p>
          <a:p>
            <a:r>
              <a:rPr lang="en-US" dirty="0"/>
              <a:t>A sapphire version of BCM has been </a:t>
            </a:r>
            <a:r>
              <a:rPr lang="en-US" dirty="0" err="1"/>
              <a:t>succesfully</a:t>
            </a:r>
            <a:r>
              <a:rPr lang="en-US" dirty="0"/>
              <a:t> tested during RUN2 (BCML2 sapphire) and the performances can be compared with BCML2 </a:t>
            </a:r>
            <a:r>
              <a:rPr lang="en-US" dirty="0" err="1"/>
              <a:t>pCVD</a:t>
            </a:r>
            <a:r>
              <a:rPr lang="en-US" dirty="0"/>
              <a:t> diamond version</a:t>
            </a:r>
          </a:p>
          <a:p>
            <a:r>
              <a:rPr lang="en-US" dirty="0"/>
              <a:t>Improved version (increased signal strength) of sapphire detector under consideration by CMS also for HL-LHC</a:t>
            </a:r>
          </a:p>
          <a:p>
            <a:r>
              <a:rPr lang="en-US" dirty="0"/>
              <a:t>Intensive TB campaigns at LNF (Frascati) and CLEAR (CERN) to assess detector performances</a:t>
            </a:r>
          </a:p>
          <a:p>
            <a:pPr lvl="1"/>
            <a:r>
              <a:rPr lang="en-US" dirty="0"/>
              <a:t>Charge Collection Efficiency</a:t>
            </a:r>
          </a:p>
          <a:p>
            <a:pPr lvl="1"/>
            <a:r>
              <a:rPr lang="en-US" dirty="0"/>
              <a:t>CCE vs doses</a:t>
            </a:r>
          </a:p>
          <a:p>
            <a:pPr lvl="1"/>
            <a:r>
              <a:rPr lang="en-US" dirty="0"/>
              <a:t>Profile reconstruction vs absorbed dose</a:t>
            </a:r>
          </a:p>
        </p:txBody>
      </p:sp>
      <p:sp>
        <p:nvSpPr>
          <p:cNvPr id="4" name="Date Placeholder 3">
            <a:extLst>
              <a:ext uri="{FF2B5EF4-FFF2-40B4-BE49-F238E27FC236}">
                <a16:creationId xmlns:a16="http://schemas.microsoft.com/office/drawing/2014/main" id="{B6DE3951-6A34-8A47-AB11-263FDBF4FFBB}"/>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4F2D509C-0FFF-DA4F-ABDD-E7ACC522648F}"/>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3C80708-508E-B348-BA37-B6C8EA7A4512}"/>
              </a:ext>
            </a:extLst>
          </p:cNvPr>
          <p:cNvSpPr>
            <a:spLocks noGrp="1"/>
          </p:cNvSpPr>
          <p:nvPr>
            <p:ph type="sldNum" sz="quarter" idx="12"/>
          </p:nvPr>
        </p:nvSpPr>
        <p:spPr/>
        <p:txBody>
          <a:bodyPr/>
          <a:lstStyle/>
          <a:p>
            <a:fld id="{4937FEE4-6955-6144-97DB-3F8891831B30}" type="slidenum">
              <a:rPr lang="en-GB" smtClean="0"/>
              <a:pPr/>
              <a:t>26</a:t>
            </a:fld>
            <a:endParaRPr lang="en-GB" dirty="0"/>
          </a:p>
        </p:txBody>
      </p:sp>
      <p:sp>
        <p:nvSpPr>
          <p:cNvPr id="8" name="Rectangle 7">
            <a:extLst>
              <a:ext uri="{FF2B5EF4-FFF2-40B4-BE49-F238E27FC236}">
                <a16:creationId xmlns:a16="http://schemas.microsoft.com/office/drawing/2014/main" id="{1C77690F-D892-604C-9C5D-EBACD489049C}"/>
              </a:ext>
            </a:extLst>
          </p:cNvPr>
          <p:cNvSpPr/>
          <p:nvPr/>
        </p:nvSpPr>
        <p:spPr>
          <a:xfrm>
            <a:off x="7326391" y="3101342"/>
            <a:ext cx="2412776" cy="369332"/>
          </a:xfrm>
          <a:prstGeom prst="rect">
            <a:avLst/>
          </a:prstGeom>
        </p:spPr>
        <p:txBody>
          <a:bodyPr wrap="none">
            <a:spAutoFit/>
          </a:bodyPr>
          <a:lstStyle/>
          <a:p>
            <a:r>
              <a:rPr lang="en-US" dirty="0">
                <a:latin typeface="URWPalladioL"/>
              </a:rPr>
              <a:t>CERN-THESIS-2017-071 </a:t>
            </a:r>
            <a:endParaRPr lang="en-US" dirty="0"/>
          </a:p>
        </p:txBody>
      </p:sp>
    </p:spTree>
    <p:extLst>
      <p:ext uri="{BB962C8B-B14F-4D97-AF65-F5344CB8AC3E}">
        <p14:creationId xmlns:p14="http://schemas.microsoft.com/office/powerpoint/2010/main" val="334407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4BFA01-8FDF-084B-94D9-7EEAB6BE69B7}"/>
              </a:ext>
            </a:extLst>
          </p:cNvPr>
          <p:cNvPicPr>
            <a:picLocks noChangeAspect="1"/>
          </p:cNvPicPr>
          <p:nvPr/>
        </p:nvPicPr>
        <p:blipFill>
          <a:blip r:embed="rId2"/>
          <a:stretch>
            <a:fillRect/>
          </a:stretch>
        </p:blipFill>
        <p:spPr>
          <a:xfrm>
            <a:off x="806608" y="1926754"/>
            <a:ext cx="3710534" cy="3768967"/>
          </a:xfrm>
          <a:prstGeom prst="rect">
            <a:avLst/>
          </a:prstGeom>
        </p:spPr>
      </p:pic>
      <p:pic>
        <p:nvPicPr>
          <p:cNvPr id="8" name="Picture 7">
            <a:extLst>
              <a:ext uri="{FF2B5EF4-FFF2-40B4-BE49-F238E27FC236}">
                <a16:creationId xmlns:a16="http://schemas.microsoft.com/office/drawing/2014/main" id="{BF1F32CF-E7D6-FC44-B3BB-41204688E959}"/>
              </a:ext>
            </a:extLst>
          </p:cNvPr>
          <p:cNvPicPr>
            <a:picLocks noChangeAspect="1"/>
          </p:cNvPicPr>
          <p:nvPr/>
        </p:nvPicPr>
        <p:blipFill>
          <a:blip r:embed="rId3"/>
          <a:stretch>
            <a:fillRect/>
          </a:stretch>
        </p:blipFill>
        <p:spPr>
          <a:xfrm>
            <a:off x="4757807" y="5695721"/>
            <a:ext cx="6170539" cy="725946"/>
          </a:xfrm>
          <a:prstGeom prst="rect">
            <a:avLst/>
          </a:prstGeom>
        </p:spPr>
      </p:pic>
      <p:sp>
        <p:nvSpPr>
          <p:cNvPr id="2" name="Title 1">
            <a:extLst>
              <a:ext uri="{FF2B5EF4-FFF2-40B4-BE49-F238E27FC236}">
                <a16:creationId xmlns:a16="http://schemas.microsoft.com/office/drawing/2014/main" id="{A97B645E-E19B-C449-B127-775A199BB9FA}"/>
              </a:ext>
            </a:extLst>
          </p:cNvPr>
          <p:cNvSpPr>
            <a:spLocks noGrp="1"/>
          </p:cNvSpPr>
          <p:nvPr>
            <p:ph type="title"/>
          </p:nvPr>
        </p:nvSpPr>
        <p:spPr/>
        <p:txBody>
          <a:bodyPr/>
          <a:lstStyle/>
          <a:p>
            <a:r>
              <a:rPr lang="en-US" dirty="0"/>
              <a:t>Sapphire Radiation Hardness</a:t>
            </a:r>
          </a:p>
        </p:txBody>
      </p:sp>
      <p:sp>
        <p:nvSpPr>
          <p:cNvPr id="4" name="Date Placeholder 3">
            <a:extLst>
              <a:ext uri="{FF2B5EF4-FFF2-40B4-BE49-F238E27FC236}">
                <a16:creationId xmlns:a16="http://schemas.microsoft.com/office/drawing/2014/main" id="{527D7C2B-BC43-6F44-A1F2-7BCEDD71E566}"/>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487337ED-5B8C-A548-A9E1-7B77B31650A1}"/>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5E43D98E-DB32-054F-8CBE-0DE8A6D8429A}"/>
              </a:ext>
            </a:extLst>
          </p:cNvPr>
          <p:cNvSpPr>
            <a:spLocks noGrp="1"/>
          </p:cNvSpPr>
          <p:nvPr>
            <p:ph type="sldNum" sz="quarter" idx="12"/>
          </p:nvPr>
        </p:nvSpPr>
        <p:spPr/>
        <p:txBody>
          <a:bodyPr/>
          <a:lstStyle/>
          <a:p>
            <a:fld id="{4937FEE4-6955-6144-97DB-3F8891831B30}" type="slidenum">
              <a:rPr lang="en-GB" smtClean="0"/>
              <a:pPr/>
              <a:t>27</a:t>
            </a:fld>
            <a:endParaRPr lang="en-GB" dirty="0"/>
          </a:p>
        </p:txBody>
      </p:sp>
      <p:pic>
        <p:nvPicPr>
          <p:cNvPr id="7" name="Picture 6">
            <a:extLst>
              <a:ext uri="{FF2B5EF4-FFF2-40B4-BE49-F238E27FC236}">
                <a16:creationId xmlns:a16="http://schemas.microsoft.com/office/drawing/2014/main" id="{0916C67E-C241-A241-A1F9-A74FF294AB47}"/>
              </a:ext>
            </a:extLst>
          </p:cNvPr>
          <p:cNvPicPr>
            <a:picLocks noChangeAspect="1"/>
          </p:cNvPicPr>
          <p:nvPr/>
        </p:nvPicPr>
        <p:blipFill>
          <a:blip r:embed="rId4"/>
          <a:stretch>
            <a:fillRect/>
          </a:stretch>
        </p:blipFill>
        <p:spPr>
          <a:xfrm>
            <a:off x="5227707" y="1462818"/>
            <a:ext cx="4404006" cy="4161336"/>
          </a:xfrm>
          <a:prstGeom prst="rect">
            <a:avLst/>
          </a:prstGeom>
        </p:spPr>
      </p:pic>
      <p:sp>
        <p:nvSpPr>
          <p:cNvPr id="10" name="TextBox 9">
            <a:extLst>
              <a:ext uri="{FF2B5EF4-FFF2-40B4-BE49-F238E27FC236}">
                <a16:creationId xmlns:a16="http://schemas.microsoft.com/office/drawing/2014/main" id="{6E5C1D5A-8AEF-8549-883D-C9CDC4BAB2C3}"/>
              </a:ext>
            </a:extLst>
          </p:cNvPr>
          <p:cNvSpPr txBox="1"/>
          <p:nvPr/>
        </p:nvSpPr>
        <p:spPr>
          <a:xfrm>
            <a:off x="3272785" y="5254822"/>
            <a:ext cx="1208792" cy="369332"/>
          </a:xfrm>
          <a:prstGeom prst="rect">
            <a:avLst/>
          </a:prstGeom>
          <a:noFill/>
        </p:spPr>
        <p:txBody>
          <a:bodyPr wrap="none" rtlCol="0">
            <a:spAutoFit/>
          </a:bodyPr>
          <a:lstStyle/>
          <a:p>
            <a:r>
              <a:rPr lang="en-US" dirty="0"/>
              <a:t>Dose, </a:t>
            </a:r>
            <a:r>
              <a:rPr lang="en-US" dirty="0" err="1"/>
              <a:t>MGy</a:t>
            </a:r>
            <a:endParaRPr lang="en-US" dirty="0"/>
          </a:p>
        </p:txBody>
      </p:sp>
      <p:sp>
        <p:nvSpPr>
          <p:cNvPr id="11" name="TextBox 10">
            <a:extLst>
              <a:ext uri="{FF2B5EF4-FFF2-40B4-BE49-F238E27FC236}">
                <a16:creationId xmlns:a16="http://schemas.microsoft.com/office/drawing/2014/main" id="{0E8BE4F3-2195-5945-BD70-C77422343B86}"/>
              </a:ext>
            </a:extLst>
          </p:cNvPr>
          <p:cNvSpPr txBox="1"/>
          <p:nvPr/>
        </p:nvSpPr>
        <p:spPr>
          <a:xfrm rot="16200000">
            <a:off x="-404205" y="2615346"/>
            <a:ext cx="1869166" cy="369332"/>
          </a:xfrm>
          <a:prstGeom prst="rect">
            <a:avLst/>
          </a:prstGeom>
          <a:noFill/>
        </p:spPr>
        <p:txBody>
          <a:bodyPr wrap="none" rtlCol="0">
            <a:spAutoFit/>
          </a:bodyPr>
          <a:lstStyle/>
          <a:p>
            <a:r>
              <a:rPr lang="en-US" dirty="0"/>
              <a:t>Relative Efficiency</a:t>
            </a:r>
          </a:p>
        </p:txBody>
      </p:sp>
      <p:pic>
        <p:nvPicPr>
          <p:cNvPr id="15" name="Picture 14">
            <a:extLst>
              <a:ext uri="{FF2B5EF4-FFF2-40B4-BE49-F238E27FC236}">
                <a16:creationId xmlns:a16="http://schemas.microsoft.com/office/drawing/2014/main" id="{61B5D3A8-09B8-7F47-99A2-0AA1E58FF0F4}"/>
              </a:ext>
            </a:extLst>
          </p:cNvPr>
          <p:cNvPicPr>
            <a:picLocks noChangeAspect="1"/>
          </p:cNvPicPr>
          <p:nvPr/>
        </p:nvPicPr>
        <p:blipFill>
          <a:blip r:embed="rId5"/>
          <a:stretch>
            <a:fillRect/>
          </a:stretch>
        </p:blipFill>
        <p:spPr>
          <a:xfrm>
            <a:off x="1002335" y="1052486"/>
            <a:ext cx="4020272" cy="800244"/>
          </a:xfrm>
          <a:prstGeom prst="rect">
            <a:avLst/>
          </a:prstGeom>
        </p:spPr>
      </p:pic>
    </p:spTree>
    <p:extLst>
      <p:ext uri="{BB962C8B-B14F-4D97-AF65-F5344CB8AC3E}">
        <p14:creationId xmlns:p14="http://schemas.microsoft.com/office/powerpoint/2010/main" val="3983309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911A-09C2-D942-B235-36C615DAC589}"/>
              </a:ext>
            </a:extLst>
          </p:cNvPr>
          <p:cNvSpPr>
            <a:spLocks noGrp="1"/>
          </p:cNvSpPr>
          <p:nvPr>
            <p:ph type="title"/>
          </p:nvPr>
        </p:nvSpPr>
        <p:spPr/>
        <p:txBody>
          <a:bodyPr/>
          <a:lstStyle/>
          <a:p>
            <a:r>
              <a:rPr lang="en-GB" dirty="0"/>
              <a:t>Introduction: Strong-Field QED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50E88A7-72FC-8549-9FE7-75F413DB75A9}"/>
                  </a:ext>
                </a:extLst>
              </p:cNvPr>
              <p:cNvSpPr>
                <a:spLocks noGrp="1"/>
              </p:cNvSpPr>
              <p:nvPr>
                <p:ph idx="1"/>
              </p:nvPr>
            </p:nvSpPr>
            <p:spPr>
              <a:xfrm>
                <a:off x="279400" y="1293812"/>
                <a:ext cx="7999896" cy="5437187"/>
              </a:xfrm>
            </p:spPr>
            <p:txBody>
              <a:bodyPr/>
              <a:lstStyle/>
              <a:p>
                <a:r>
                  <a:rPr lang="en-GB" dirty="0"/>
                  <a:t>QED: most well tested theory in physics</a:t>
                </a:r>
              </a:p>
              <a:p>
                <a:pPr lvl="1"/>
                <a:r>
                  <a:rPr lang="en-GB" dirty="0"/>
                  <a:t>Based on perturbative calculations</a:t>
                </a:r>
              </a:p>
              <a:p>
                <a:r>
                  <a:rPr lang="en-GB" dirty="0"/>
                  <a:t>LUXE will study QED in Strong-Field Regime</a:t>
                </a:r>
              </a:p>
              <a:p>
                <a:pPr lvl="1"/>
                <a:r>
                  <a:rPr lang="en-GB" dirty="0"/>
                  <a:t>work by field over </a:t>
                </a:r>
                <a:r>
                  <a:rPr lang="en-GB" dirty="0" err="1">
                    <a:latin typeface="Symbol" pitchFamily="2" charset="2"/>
                  </a:rPr>
                  <a:t>l</a:t>
                </a:r>
                <a:r>
                  <a:rPr lang="en-GB" baseline="-25000" dirty="0" err="1"/>
                  <a:t>Compton</a:t>
                </a:r>
                <a:r>
                  <a:rPr lang="en-GB" baseline="-25000" dirty="0"/>
                  <a:t> </a:t>
                </a:r>
                <a:r>
                  <a:rPr lang="en-GB" dirty="0"/>
                  <a:t> &gt; 2m</a:t>
                </a:r>
                <a:r>
                  <a:rPr lang="en-GB" baseline="-25000" dirty="0"/>
                  <a:t>e</a:t>
                </a:r>
                <a:r>
                  <a:rPr lang="en-GB" dirty="0">
                    <a:sym typeface="Wingdings" pitchFamily="2" charset="2"/>
                  </a:rPr>
                  <a:t> critical field (Schwinger-limit)</a:t>
                </a:r>
              </a:p>
              <a:p>
                <a:pPr marL="457200" lvl="1" indent="0">
                  <a:buNone/>
                </a:pPr>
                <a:endParaRPr lang="en-GB" dirty="0">
                  <a:sym typeface="Wingdings" pitchFamily="2" charset="2"/>
                </a:endParaRPr>
              </a:p>
              <a:p>
                <a:pPr marL="514350" indent="-514350">
                  <a:buAutoNum type="arabicParenR"/>
                </a:pPr>
                <a:r>
                  <a:rPr lang="en-GB" dirty="0">
                    <a:sym typeface="Wingdings" pitchFamily="2" charset="2"/>
                  </a:rPr>
                  <a:t>Field-Induced Pair creation </a:t>
                </a:r>
              </a:p>
              <a:p>
                <a:pPr lvl="1"/>
                <a:r>
                  <a:rPr lang="en-GB" dirty="0">
                    <a:sym typeface="Wingdings" pitchFamily="2" charset="2"/>
                  </a:rPr>
                  <a:t>pair production from vacuum </a:t>
                </a:r>
                <a14:m>
                  <m:oMath xmlns:m="http://schemas.openxmlformats.org/officeDocument/2006/math">
                    <m:r>
                      <a:rPr lang="pt-BR" b="1" i="1">
                        <a:solidFill>
                          <a:srgbClr val="FF0000"/>
                        </a:solidFill>
                        <a:latin typeface="Cambria Math" panose="02040503050406030204" pitchFamily="18" charset="0"/>
                      </a:rPr>
                      <m:t>𝑷</m:t>
                    </m:r>
                    <m:r>
                      <a:rPr lang="pt-BR" b="1" i="1">
                        <a:solidFill>
                          <a:srgbClr val="FF0000"/>
                        </a:solidFill>
                        <a:latin typeface="Cambria Math" panose="02040503050406030204" pitchFamily="18" charset="0"/>
                        <a:ea typeface="Cambria Math" charset="0"/>
                        <a:cs typeface="Cambria Math" charset="0"/>
                      </a:rPr>
                      <m:t>∝</m:t>
                    </m:r>
                    <m:r>
                      <a:rPr lang="pt-BR" b="1" i="1">
                        <a:solidFill>
                          <a:srgbClr val="FF0000"/>
                        </a:solidFill>
                        <a:latin typeface="Cambria Math" panose="02040503050406030204" pitchFamily="18" charset="0"/>
                      </a:rPr>
                      <m:t>𝒆𝒙𝒑</m:t>
                    </m:r>
                    <m:d>
                      <m:dPr>
                        <m:ctrlPr>
                          <a:rPr lang="pt-BR" b="1" i="1">
                            <a:solidFill>
                              <a:srgbClr val="FF0000"/>
                            </a:solidFill>
                            <a:latin typeface="Cambria Math" panose="02040503050406030204" pitchFamily="18" charset="0"/>
                          </a:rPr>
                        </m:ctrlPr>
                      </m:dPr>
                      <m:e>
                        <m:r>
                          <a:rPr lang="pt-BR" b="1" i="1">
                            <a:solidFill>
                              <a:srgbClr val="FF0000"/>
                            </a:solidFill>
                            <a:latin typeface="Cambria Math" panose="02040503050406030204" pitchFamily="18" charset="0"/>
                          </a:rPr>
                          <m:t>−</m:t>
                        </m:r>
                        <m:r>
                          <a:rPr lang="pt-BR" b="1" i="1">
                            <a:solidFill>
                              <a:srgbClr val="FF0000"/>
                            </a:solidFill>
                            <a:latin typeface="Cambria Math" charset="0"/>
                            <a:ea typeface="Cambria Math" charset="0"/>
                            <a:cs typeface="Cambria Math" charset="0"/>
                          </a:rPr>
                          <m:t>𝝅</m:t>
                        </m:r>
                        <m:f>
                          <m:fPr>
                            <m:ctrlPr>
                              <a:rPr lang="pt-BR" b="1" i="1">
                                <a:solidFill>
                                  <a:srgbClr val="FF0000"/>
                                </a:solidFill>
                                <a:latin typeface="Cambria Math" panose="02040503050406030204" pitchFamily="18" charset="0"/>
                              </a:rPr>
                            </m:ctrlPr>
                          </m:fPr>
                          <m:num>
                            <m:sSub>
                              <m:sSubPr>
                                <m:ctrlPr>
                                  <a:rPr lang="pt-BR" b="1" i="1">
                                    <a:solidFill>
                                      <a:srgbClr val="FF0000"/>
                                    </a:solidFill>
                                    <a:latin typeface="Cambria Math" panose="02040503050406030204" pitchFamily="18" charset="0"/>
                                  </a:rPr>
                                </m:ctrlPr>
                              </m:sSubPr>
                              <m:e>
                                <m:r>
                                  <a:rPr lang="pt-BR" b="1" i="1">
                                    <a:solidFill>
                                      <a:srgbClr val="FF0000"/>
                                    </a:solidFill>
                                    <a:latin typeface="Cambria Math" charset="0"/>
                                    <a:ea typeface="Cambria Math" charset="0"/>
                                    <a:cs typeface="Cambria Math" charset="0"/>
                                  </a:rPr>
                                  <m:t>𝜺</m:t>
                                </m:r>
                              </m:e>
                              <m:sub>
                                <m:r>
                                  <a:rPr lang="pt-BR" b="1" i="1">
                                    <a:solidFill>
                                      <a:srgbClr val="FF0000"/>
                                    </a:solidFill>
                                    <a:latin typeface="Cambria Math" charset="0"/>
                                    <a:ea typeface="Cambria Math" charset="0"/>
                                    <a:cs typeface="Cambria Math" charset="0"/>
                                  </a:rPr>
                                  <m:t>𝒄𝒓</m:t>
                                </m:r>
                              </m:sub>
                            </m:sSub>
                          </m:num>
                          <m:den>
                            <m:r>
                              <a:rPr lang="pt-BR" b="1" i="1">
                                <a:solidFill>
                                  <a:srgbClr val="FF0000"/>
                                </a:solidFill>
                                <a:latin typeface="Cambria Math" charset="0"/>
                                <a:ea typeface="Cambria Math" charset="0"/>
                                <a:cs typeface="Cambria Math" charset="0"/>
                              </a:rPr>
                              <m:t>𝜺</m:t>
                            </m:r>
                          </m:den>
                        </m:f>
                      </m:e>
                    </m:d>
                  </m:oMath>
                </a14:m>
                <a:r>
                  <a:rPr lang="en-GB" dirty="0">
                    <a:sym typeface="Wingdings" pitchFamily="2" charset="2"/>
                  </a:rPr>
                  <a:t> </a:t>
                </a:r>
              </a:p>
              <a:p>
                <a:pPr marL="457200" lvl="1" indent="0">
                  <a:buNone/>
                </a:pPr>
                <a:endParaRPr lang="en-GB" dirty="0">
                  <a:sym typeface="Wingdings" pitchFamily="2" charset="2"/>
                </a:endParaRPr>
              </a:p>
              <a:p>
                <a:pPr marL="514350" indent="-514350">
                  <a:buAutoNum type="arabicParenR"/>
                </a:pPr>
                <a:r>
                  <a:rPr lang="en-GB" dirty="0">
                    <a:sym typeface="Wingdings" pitchFamily="2" charset="2"/>
                  </a:rPr>
                  <a:t>Modified Compton spectrum</a:t>
                </a:r>
              </a:p>
              <a:p>
                <a:pPr lvl="1"/>
                <a:r>
                  <a:rPr lang="en-GB" dirty="0">
                    <a:sym typeface="Wingdings" pitchFamily="2" charset="2"/>
                  </a:rPr>
                  <a:t>in strong fields, electron becomes “dressed”   </a:t>
                </a:r>
                <a14:m>
                  <m:oMath xmlns:m="http://schemas.openxmlformats.org/officeDocument/2006/math">
                    <m:sSub>
                      <m:sSubPr>
                        <m:ctrlPr>
                          <a:rPr lang="en-GB" i="1" smtClean="0">
                            <a:latin typeface="Cambria Math" panose="02040503050406030204" pitchFamily="18" charset="0"/>
                            <a:sym typeface="Wingdings" pitchFamily="2" charset="2"/>
                          </a:rPr>
                        </m:ctrlPr>
                      </m:sSubPr>
                      <m:e>
                        <m:r>
                          <a:rPr lang="en-US" b="0" i="1" smtClean="0">
                            <a:latin typeface="Cambria Math" panose="02040503050406030204" pitchFamily="18" charset="0"/>
                            <a:sym typeface="Wingdings" pitchFamily="2" charset="2"/>
                          </a:rPr>
                          <m:t>𝑚</m:t>
                        </m:r>
                      </m:e>
                      <m:sub>
                        <m:r>
                          <a:rPr lang="en-US" b="0" i="1" smtClean="0">
                            <a:latin typeface="Cambria Math" panose="02040503050406030204" pitchFamily="18" charset="0"/>
                            <a:sym typeface="Wingdings" pitchFamily="2" charset="2"/>
                          </a:rPr>
                          <m:t>∗</m:t>
                        </m:r>
                      </m:sub>
                    </m:sSub>
                    <m:r>
                      <a:rPr lang="en-US" b="0" i="1" smtClean="0">
                        <a:latin typeface="Cambria Math" panose="02040503050406030204" pitchFamily="18" charset="0"/>
                        <a:sym typeface="Wingdings" pitchFamily="2" charset="2"/>
                      </a:rPr>
                      <m:t>&gt;</m:t>
                    </m:r>
                    <m:r>
                      <a:rPr lang="en-US" b="0" i="1" smtClean="0">
                        <a:latin typeface="Cambria Math" panose="02040503050406030204" pitchFamily="18" charset="0"/>
                        <a:sym typeface="Wingdings" pitchFamily="2" charset="2"/>
                      </a:rPr>
                      <m:t>𝑚𝑒</m:t>
                    </m:r>
                  </m:oMath>
                </a14:m>
                <a:endParaRPr lang="en-GB" baseline="-25000" dirty="0">
                  <a:sym typeface="Wingdings" pitchFamily="2" charset="2"/>
                </a:endParaRPr>
              </a:p>
              <a:p>
                <a:pPr marL="457200" lvl="1" indent="0">
                  <a:buNone/>
                </a:pPr>
                <a:endParaRPr lang="en-GB" baseline="-25000" dirty="0">
                  <a:sym typeface="Wingdings" pitchFamily="2" charset="2"/>
                </a:endParaRPr>
              </a:p>
              <a:p>
                <a:pPr lvl="1"/>
                <a:endParaRPr lang="en-GB" dirty="0">
                  <a:sym typeface="Wingdings" pitchFamily="2" charset="2"/>
                </a:endParaRPr>
              </a:p>
              <a:p>
                <a:pPr marL="0" indent="0">
                  <a:buNone/>
                </a:pPr>
                <a:endParaRPr lang="en-GB" dirty="0">
                  <a:sym typeface="Wingdings" pitchFamily="2" charset="2"/>
                </a:endParaRPr>
              </a:p>
              <a:p>
                <a:pPr marL="0" indent="0">
                  <a:buNone/>
                </a:pPr>
                <a:endParaRPr lang="en-GB" dirty="0">
                  <a:sym typeface="Wingdings" pitchFamily="2" charset="2"/>
                </a:endParaRPr>
              </a:p>
              <a:p>
                <a:pPr marL="457200" lvl="1" indent="0">
                  <a:buNone/>
                </a:pPr>
                <a:endParaRPr lang="en-GB" dirty="0"/>
              </a:p>
            </p:txBody>
          </p:sp>
        </mc:Choice>
        <mc:Fallback>
          <p:sp>
            <p:nvSpPr>
              <p:cNvPr id="3" name="Content Placeholder 2">
                <a:extLst>
                  <a:ext uri="{FF2B5EF4-FFF2-40B4-BE49-F238E27FC236}">
                    <a16:creationId xmlns:a16="http://schemas.microsoft.com/office/drawing/2014/main" id="{750E88A7-72FC-8549-9FE7-75F413DB75A9}"/>
                  </a:ext>
                </a:extLst>
              </p:cNvPr>
              <p:cNvSpPr>
                <a:spLocks noGrp="1" noRot="1" noChangeAspect="1" noMove="1" noResize="1" noEditPoints="1" noAdjustHandles="1" noChangeArrowheads="1" noChangeShapeType="1" noTextEdit="1"/>
              </p:cNvSpPr>
              <p:nvPr>
                <p:ph idx="1"/>
              </p:nvPr>
            </p:nvSpPr>
            <p:spPr>
              <a:xfrm>
                <a:off x="279400" y="1293812"/>
                <a:ext cx="7999896" cy="5437187"/>
              </a:xfrm>
              <a:blipFill>
                <a:blip r:embed="rId2"/>
                <a:stretch>
                  <a:fillRect l="-1587" t="-186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C3CFDD9-37F0-1A4F-9F22-E2B8704ED102}"/>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1B76CAB1-D823-2248-BD71-5E6AC018B20B}"/>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ED3061BC-579E-EE4E-AEDE-8B07818BB4B2}"/>
              </a:ext>
            </a:extLst>
          </p:cNvPr>
          <p:cNvSpPr>
            <a:spLocks noGrp="1"/>
          </p:cNvSpPr>
          <p:nvPr>
            <p:ph type="sldNum" sz="quarter" idx="12"/>
          </p:nvPr>
        </p:nvSpPr>
        <p:spPr/>
        <p:txBody>
          <a:bodyPr/>
          <a:lstStyle/>
          <a:p>
            <a:fld id="{4937FEE4-6955-6144-97DB-3F8891831B30}" type="slidenum">
              <a:rPr lang="en-GB" smtClean="0"/>
              <a:pPr/>
              <a:t>3</a:t>
            </a:fld>
            <a:endParaRPr lang="en-GB" dirty="0"/>
          </a:p>
        </p:txBody>
      </p:sp>
      <p:pic>
        <p:nvPicPr>
          <p:cNvPr id="7" name="Picture 6">
            <a:extLst>
              <a:ext uri="{FF2B5EF4-FFF2-40B4-BE49-F238E27FC236}">
                <a16:creationId xmlns:a16="http://schemas.microsoft.com/office/drawing/2014/main" id="{9FA3F2C0-99CC-EE48-94A8-6C143167FB50}"/>
              </a:ext>
            </a:extLst>
          </p:cNvPr>
          <p:cNvPicPr>
            <a:picLocks noChangeAspect="1"/>
          </p:cNvPicPr>
          <p:nvPr/>
        </p:nvPicPr>
        <p:blipFill>
          <a:blip r:embed="rId3"/>
          <a:stretch>
            <a:fillRect/>
          </a:stretch>
        </p:blipFill>
        <p:spPr>
          <a:xfrm>
            <a:off x="7676773" y="511770"/>
            <a:ext cx="3657600" cy="17653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5DF715-9A9E-0344-8947-E567611916B7}"/>
                  </a:ext>
                </a:extLst>
              </p:cNvPr>
              <p:cNvSpPr txBox="1"/>
              <p:nvPr/>
            </p:nvSpPr>
            <p:spPr>
              <a:xfrm>
                <a:off x="8042516" y="3022091"/>
                <a:ext cx="2759859" cy="1109791"/>
              </a:xfrm>
              <a:prstGeom prst="rect">
                <a:avLst/>
              </a:prstGeom>
              <a:solidFill>
                <a:srgbClr val="FFC000"/>
              </a:solidFill>
            </p:spPr>
            <p:txBody>
              <a:bodyPr wrap="square" lIns="0" tIns="0" rIns="0" bIns="0" rtlCol="0">
                <a:spAutoFit/>
              </a:bodyPr>
              <a:lstStyle/>
              <a:p>
                <a:r>
                  <a:rPr lang="en-GB" b="1" dirty="0">
                    <a:latin typeface="Calibri" panose="020F0502020204030204" pitchFamily="34" charset="0"/>
                    <a:cs typeface="Calibri" panose="020F0502020204030204" pitchFamily="34" charset="0"/>
                  </a:rPr>
                  <a:t>Schwinger Limit:</a:t>
                </a:r>
              </a:p>
              <a:p>
                <a:endParaRPr lang="en-GB" b="1" dirty="0">
                  <a:latin typeface="Calibri" panose="020F0502020204030204" pitchFamily="34" charset="0"/>
                  <a:cs typeface="Calibri" panose="020F0502020204030204" pitchFamily="34" charset="0"/>
                </a:endParaRPr>
              </a:p>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ℇ</m:t>
                          </m:r>
                        </m:e>
                        <m:sub>
                          <m:r>
                            <a:rPr lang="en-US" b="0" i="1" smtClean="0">
                              <a:latin typeface="Cambria Math" panose="02040503050406030204" pitchFamily="18" charset="0"/>
                            </a:rPr>
                            <m:t>𝑐𝑟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𝑚</m:t>
                              </m:r>
                            </m:e>
                            <m:sub>
                              <m:r>
                                <a:rPr lang="en-US" b="0" i="1" smtClean="0">
                                  <a:latin typeface="Cambria Math" panose="02040503050406030204" pitchFamily="18" charset="0"/>
                                </a:rPr>
                                <m:t>𝑒</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3</m:t>
                              </m:r>
                            </m:sup>
                          </m:sSup>
                        </m:num>
                        <m:den>
                          <m:r>
                            <a:rPr lang="en-US" b="0" i="1" smtClean="0">
                              <a:latin typeface="Cambria Math" panose="02040503050406030204" pitchFamily="18" charset="0"/>
                              <a:ea typeface="Cambria Math" panose="02040503050406030204" pitchFamily="18" charset="0"/>
                            </a:rPr>
                            <m:t>ℏ</m:t>
                          </m:r>
                          <m:r>
                            <a:rPr lang="en-US" b="0" i="1" smtClean="0">
                              <a:latin typeface="Cambria Math" panose="02040503050406030204" pitchFamily="18" charset="0"/>
                              <a:ea typeface="Cambria Math" panose="02040503050406030204" pitchFamily="18" charset="0"/>
                            </a:rPr>
                            <m:t>𝑒</m:t>
                          </m:r>
                        </m:den>
                      </m:f>
                      <m:r>
                        <a:rPr lang="en-GB" dirty="0">
                          <a:latin typeface="Cambria Math" panose="02040503050406030204" pitchFamily="18" charset="0"/>
                          <a:ea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1.3</m:t>
                      </m:r>
                      <m:r>
                        <a:rPr lang="en-US" b="0" i="1" dirty="0" smtClean="0">
                          <a:latin typeface="Cambria Math" panose="02040503050406030204" pitchFamily="18" charset="0"/>
                          <a:ea typeface="Cambria Math" panose="02040503050406030204" pitchFamily="18" charset="0"/>
                        </a:rPr>
                        <m:t>∙</m:t>
                      </m:r>
                      <m:sSup>
                        <m:sSupPr>
                          <m:ctrlPr>
                            <a:rPr lang="en-US" b="0"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10</m:t>
                          </m:r>
                        </m:e>
                        <m:sup>
                          <m:r>
                            <a:rPr lang="en-US" b="0" i="1" dirty="0" smtClean="0">
                              <a:latin typeface="Cambria Math" panose="02040503050406030204" pitchFamily="18" charset="0"/>
                              <a:ea typeface="Cambria Math" panose="02040503050406030204" pitchFamily="18" charset="0"/>
                            </a:rPr>
                            <m:t>18</m:t>
                          </m:r>
                        </m:sup>
                      </m:sSup>
                      <m:f>
                        <m:fPr>
                          <m:ctrlPr>
                            <a:rPr lang="en-US" b="0"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𝑉</m:t>
                          </m:r>
                        </m:num>
                        <m:den>
                          <m:r>
                            <a:rPr lang="en-US" b="0" i="1" dirty="0" smtClean="0">
                              <a:latin typeface="Cambria Math" panose="02040503050406030204" pitchFamily="18" charset="0"/>
                              <a:ea typeface="Cambria Math" panose="02040503050406030204" pitchFamily="18" charset="0"/>
                            </a:rPr>
                            <m:t>𝑚</m:t>
                          </m:r>
                        </m:den>
                      </m:f>
                    </m:oMath>
                  </m:oMathPara>
                </a14:m>
                <a:endParaRPr lang="en-GB" dirty="0"/>
              </a:p>
            </p:txBody>
          </p:sp>
        </mc:Choice>
        <mc:Fallback xmlns="">
          <p:sp>
            <p:nvSpPr>
              <p:cNvPr id="10" name="TextBox 9">
                <a:extLst>
                  <a:ext uri="{FF2B5EF4-FFF2-40B4-BE49-F238E27FC236}">
                    <a16:creationId xmlns:a16="http://schemas.microsoft.com/office/drawing/2014/main" id="{725DF715-9A9E-0344-8947-E567611916B7}"/>
                  </a:ext>
                </a:extLst>
              </p:cNvPr>
              <p:cNvSpPr txBox="1">
                <a:spLocks noRot="1" noChangeAspect="1" noMove="1" noResize="1" noEditPoints="1" noAdjustHandles="1" noChangeArrowheads="1" noChangeShapeType="1" noTextEdit="1"/>
              </p:cNvSpPr>
              <p:nvPr/>
            </p:nvSpPr>
            <p:spPr>
              <a:xfrm>
                <a:off x="8042516" y="3022091"/>
                <a:ext cx="2759859" cy="1109791"/>
              </a:xfrm>
              <a:prstGeom prst="rect">
                <a:avLst/>
              </a:prstGeom>
              <a:blipFill>
                <a:blip r:embed="rId4"/>
                <a:stretch>
                  <a:fillRect l="-5046" t="-6818" b="-5682"/>
                </a:stretch>
              </a:blipFill>
            </p:spPr>
            <p:txBody>
              <a:bodyPr/>
              <a:lstStyle/>
              <a:p>
                <a:r>
                  <a:rPr lang="it-IT">
                    <a:noFill/>
                  </a:rPr>
                  <a:t> </a:t>
                </a:r>
              </a:p>
            </p:txBody>
          </p:sp>
        </mc:Fallback>
      </mc:AlternateContent>
      <p:pic>
        <p:nvPicPr>
          <p:cNvPr id="12" name="Image" descr="Image">
            <a:extLst>
              <a:ext uri="{FF2B5EF4-FFF2-40B4-BE49-F238E27FC236}">
                <a16:creationId xmlns:a16="http://schemas.microsoft.com/office/drawing/2014/main" id="{6CB4F0F9-8290-1048-A063-3AF127CD0812}"/>
              </a:ext>
            </a:extLst>
          </p:cNvPr>
          <p:cNvPicPr>
            <a:picLocks noChangeAspect="1"/>
          </p:cNvPicPr>
          <p:nvPr/>
        </p:nvPicPr>
        <p:blipFill>
          <a:blip r:embed="rId5"/>
          <a:srcRect l="9912"/>
          <a:stretch>
            <a:fillRect/>
          </a:stretch>
        </p:blipFill>
        <p:spPr>
          <a:xfrm>
            <a:off x="8719462" y="4876904"/>
            <a:ext cx="1782300" cy="1677884"/>
          </a:xfrm>
          <a:prstGeom prst="rect">
            <a:avLst/>
          </a:prstGeom>
          <a:ln w="12700">
            <a:miter lim="400000"/>
          </a:ln>
        </p:spPr>
      </p:pic>
    </p:spTree>
    <p:extLst>
      <p:ext uri="{BB962C8B-B14F-4D97-AF65-F5344CB8AC3E}">
        <p14:creationId xmlns:p14="http://schemas.microsoft.com/office/powerpoint/2010/main" val="16045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9C147-B13A-AF47-A422-89827EB2AD49}"/>
              </a:ext>
            </a:extLst>
          </p:cNvPr>
          <p:cNvSpPr>
            <a:spLocks noGrp="1"/>
          </p:cNvSpPr>
          <p:nvPr>
            <p:ph type="title"/>
          </p:nvPr>
        </p:nvSpPr>
        <p:spPr>
          <a:xfrm>
            <a:off x="279400" y="92398"/>
            <a:ext cx="10913746" cy="967396"/>
          </a:xfrm>
        </p:spPr>
        <p:txBody>
          <a:bodyPr/>
          <a:lstStyle/>
          <a:p>
            <a:r>
              <a:rPr lang="en-GB" dirty="0"/>
              <a:t>Definitions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92EC24D-88D0-754B-B07D-D6156811CA71}"/>
                  </a:ext>
                </a:extLst>
              </p:cNvPr>
              <p:cNvSpPr>
                <a:spLocks noGrp="1"/>
              </p:cNvSpPr>
              <p:nvPr>
                <p:ph idx="1"/>
              </p:nvPr>
            </p:nvSpPr>
            <p:spPr>
              <a:xfrm>
                <a:off x="279398" y="4102923"/>
                <a:ext cx="5278757" cy="2669987"/>
              </a:xfrm>
            </p:spPr>
            <p:txBody>
              <a:bodyPr>
                <a:normAutofit fontScale="92500" lnSpcReduction="20000"/>
              </a:bodyPr>
              <a:lstStyle/>
              <a:p>
                <a:r>
                  <a:rPr lang="en-GB" dirty="0"/>
                  <a:t>Parameter </a:t>
                </a:r>
                <a:r>
                  <a:rPr lang="en-GB" dirty="0">
                    <a:latin typeface="Symbol" pitchFamily="2" charset="2"/>
                  </a:rPr>
                  <a:t>x</a:t>
                </a:r>
              </a:p>
              <a:p>
                <a:pPr lvl="1"/>
                <a:r>
                  <a:rPr lang="en-GB" dirty="0"/>
                  <a:t>Depends only on laser properties </a:t>
                </a:r>
                <a14:m>
                  <m:oMath xmlns:m="http://schemas.openxmlformats.org/officeDocument/2006/math">
                    <m:r>
                      <a:rPr lang="en-US" i="1">
                        <a:latin typeface="Cambria Math" charset="0"/>
                        <a:ea typeface="Cambria Math" charset="0"/>
                        <a:cs typeface="Cambria Math" charset="0"/>
                      </a:rPr>
                      <m:t>∝</m:t>
                    </m:r>
                    <m:rad>
                      <m:radPr>
                        <m:degHide m:val="on"/>
                        <m:ctrlPr>
                          <a:rPr lang="en-US" i="1">
                            <a:latin typeface="Cambria Math" panose="02040503050406030204" pitchFamily="18" charset="0"/>
                            <a:ea typeface="Cambria Math" charset="0"/>
                            <a:cs typeface="Cambria Math" charset="0"/>
                          </a:rPr>
                        </m:ctrlPr>
                      </m:radPr>
                      <m:deg/>
                      <m:e>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𝐼</m:t>
                            </m:r>
                          </m:e>
                          <m:sub>
                            <m:r>
                              <a:rPr lang="en-US" i="1">
                                <a:latin typeface="Cambria Math" charset="0"/>
                                <a:ea typeface="Cambria Math" charset="0"/>
                                <a:cs typeface="Cambria Math" charset="0"/>
                              </a:rPr>
                              <m:t>𝐿𝑎𝑠𝑒𝑟</m:t>
                            </m:r>
                          </m:sub>
                        </m:sSub>
                      </m:e>
                    </m:rad>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𝐼</m:t>
                        </m:r>
                      </m:e>
                      <m:sub>
                        <m:r>
                          <a:rPr lang="en-US" i="1">
                            <a:latin typeface="Cambria Math" charset="0"/>
                          </a:rPr>
                          <m:t>𝑙𝑎𝑠𝑒𝑟</m:t>
                        </m:r>
                      </m:sub>
                    </m:sSub>
                    <m:r>
                      <a:rPr lang="en-US" i="1">
                        <a:latin typeface="Cambria Math" charset="0"/>
                      </a:rPr>
                      <m:t>=</m:t>
                    </m:r>
                    <m:f>
                      <m:fPr>
                        <m:ctrlPr>
                          <a:rPr lang="mr-IN" i="1">
                            <a:latin typeface="Cambria Math" panose="02040503050406030204" pitchFamily="18" charset="0"/>
                          </a:rPr>
                        </m:ctrlPr>
                      </m:fPr>
                      <m:num>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ℰ</m:t>
                            </m:r>
                          </m:e>
                          <m:sub>
                            <m:r>
                              <a:rPr lang="en-US" i="1">
                                <a:latin typeface="Cambria Math" charset="0"/>
                              </a:rPr>
                              <m:t>𝐿</m:t>
                            </m:r>
                          </m:sub>
                        </m:sSub>
                      </m:num>
                      <m:den>
                        <m:r>
                          <m:rPr>
                            <m:sty m:val="p"/>
                          </m:rPr>
                          <a:rPr lang="el-GR" i="1">
                            <a:latin typeface="Cambria Math" charset="0"/>
                            <a:ea typeface="Cambria Math" charset="0"/>
                            <a:cs typeface="Cambria Math" charset="0"/>
                          </a:rPr>
                          <m:t>Δ</m:t>
                        </m:r>
                        <m:r>
                          <a:rPr lang="en-US" i="1">
                            <a:latin typeface="Cambria Math" charset="0"/>
                            <a:ea typeface="Cambria Math" charset="0"/>
                            <a:cs typeface="Cambria Math" charset="0"/>
                          </a:rPr>
                          <m:t>𝑡</m:t>
                        </m:r>
                        <m:r>
                          <a:rPr lang="en-US" i="1">
                            <a:latin typeface="Cambria Math" charset="0"/>
                            <a:ea typeface="Cambria Math" charset="0"/>
                            <a:cs typeface="Cambria Math" charset="0"/>
                          </a:rPr>
                          <m:t>𝜋</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𝑅</m:t>
                            </m:r>
                          </m:e>
                          <m:sup>
                            <m:r>
                              <a:rPr lang="en-US" i="1">
                                <a:latin typeface="Cambria Math" charset="0"/>
                                <a:ea typeface="Cambria Math" charset="0"/>
                                <a:cs typeface="Cambria Math" charset="0"/>
                              </a:rPr>
                              <m:t>2</m:t>
                            </m:r>
                          </m:sup>
                        </m:sSup>
                      </m:den>
                    </m:f>
                  </m:oMath>
                </a14:m>
                <a:r>
                  <a:rPr lang="en-GB" dirty="0"/>
                  <a:t> </a:t>
                </a:r>
              </a:p>
              <a:p>
                <a:pPr lvl="1"/>
                <a:r>
                  <a:rPr lang="en-US" dirty="0"/>
                  <a:t>Different values of </a:t>
                </a:r>
                <a:r>
                  <a:rPr lang="en-US" dirty="0" err="1"/>
                  <a:t>ξ</a:t>
                </a:r>
                <a:r>
                  <a:rPr lang="en-US" dirty="0"/>
                  <a:t> obtained by defocusing or stretching pulse</a:t>
                </a:r>
                <a:endParaRPr lang="en-GB" dirty="0"/>
              </a:p>
              <a:p>
                <a:r>
                  <a:rPr lang="en-GB" dirty="0"/>
                  <a:t>Parameter </a:t>
                </a:r>
                <a:r>
                  <a:rPr lang="en-GB" dirty="0">
                    <a:latin typeface="Symbol" pitchFamily="2" charset="2"/>
                  </a:rPr>
                  <a:t>c</a:t>
                </a:r>
                <a:r>
                  <a:rPr lang="en-GB" dirty="0"/>
                  <a:t>=1</a:t>
                </a:r>
              </a:p>
              <a:p>
                <a:pPr lvl="1"/>
                <a:r>
                  <a:rPr lang="en-GB" dirty="0"/>
                  <a:t>corresponds to Schwinger limit in rest frame of electron for e-laser collisions</a:t>
                </a:r>
              </a:p>
            </p:txBody>
          </p:sp>
        </mc:Choice>
        <mc:Fallback>
          <p:sp>
            <p:nvSpPr>
              <p:cNvPr id="3" name="Content Placeholder 2">
                <a:extLst>
                  <a:ext uri="{FF2B5EF4-FFF2-40B4-BE49-F238E27FC236}">
                    <a16:creationId xmlns:a16="http://schemas.microsoft.com/office/drawing/2014/main" id="{292EC24D-88D0-754B-B07D-D6156811CA71}"/>
                  </a:ext>
                </a:extLst>
              </p:cNvPr>
              <p:cNvSpPr>
                <a:spLocks noGrp="1" noRot="1" noChangeAspect="1" noMove="1" noResize="1" noEditPoints="1" noAdjustHandles="1" noChangeArrowheads="1" noChangeShapeType="1" noTextEdit="1"/>
              </p:cNvSpPr>
              <p:nvPr>
                <p:ph idx="1"/>
              </p:nvPr>
            </p:nvSpPr>
            <p:spPr>
              <a:xfrm>
                <a:off x="279398" y="4102923"/>
                <a:ext cx="5278757" cy="2669987"/>
              </a:xfrm>
              <a:blipFill>
                <a:blip r:embed="rId2"/>
                <a:stretch>
                  <a:fillRect l="-1923" t="-7109"/>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879BC02C-EC01-434E-97EB-F31573EEDC49}"/>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67CB0513-81D8-8C4A-B820-18C1CC78B7A7}"/>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07A76CD5-73DC-D248-A583-C4301C8E31E8}"/>
              </a:ext>
            </a:extLst>
          </p:cNvPr>
          <p:cNvSpPr>
            <a:spLocks noGrp="1"/>
          </p:cNvSpPr>
          <p:nvPr>
            <p:ph type="sldNum" sz="quarter" idx="12"/>
          </p:nvPr>
        </p:nvSpPr>
        <p:spPr/>
        <p:txBody>
          <a:bodyPr/>
          <a:lstStyle/>
          <a:p>
            <a:fld id="{4937FEE4-6955-6144-97DB-3F8891831B30}" type="slidenum">
              <a:rPr lang="en-GB" smtClean="0"/>
              <a:pPr/>
              <a:t>4</a:t>
            </a:fld>
            <a:endParaRPr lang="en-GB" dirty="0"/>
          </a:p>
        </p:txBody>
      </p:sp>
      <p:pic>
        <p:nvPicPr>
          <p:cNvPr id="11" name="Picture 10">
            <a:extLst>
              <a:ext uri="{FF2B5EF4-FFF2-40B4-BE49-F238E27FC236}">
                <a16:creationId xmlns:a16="http://schemas.microsoft.com/office/drawing/2014/main" id="{0D4E94E7-D107-8B42-845B-B285124F1200}"/>
              </a:ext>
            </a:extLst>
          </p:cNvPr>
          <p:cNvPicPr>
            <a:picLocks noChangeAspect="1"/>
          </p:cNvPicPr>
          <p:nvPr/>
        </p:nvPicPr>
        <p:blipFill>
          <a:blip r:embed="rId3"/>
          <a:stretch>
            <a:fillRect/>
          </a:stretch>
        </p:blipFill>
        <p:spPr>
          <a:xfrm>
            <a:off x="6633846" y="92398"/>
            <a:ext cx="4559300" cy="3403600"/>
          </a:xfrm>
          <a:prstGeom prst="rect">
            <a:avLst/>
          </a:prstGeom>
        </p:spPr>
      </p:pic>
      <p:pic>
        <p:nvPicPr>
          <p:cNvPr id="9" name="Picture 8">
            <a:extLst>
              <a:ext uri="{FF2B5EF4-FFF2-40B4-BE49-F238E27FC236}">
                <a16:creationId xmlns:a16="http://schemas.microsoft.com/office/drawing/2014/main" id="{938B7563-845D-E246-8411-F6ABAAC695EF}"/>
              </a:ext>
            </a:extLst>
          </p:cNvPr>
          <p:cNvPicPr>
            <a:picLocks noChangeAspect="1"/>
          </p:cNvPicPr>
          <p:nvPr/>
        </p:nvPicPr>
        <p:blipFill>
          <a:blip r:embed="rId4"/>
          <a:stretch>
            <a:fillRect/>
          </a:stretch>
        </p:blipFill>
        <p:spPr>
          <a:xfrm>
            <a:off x="6221234" y="3307783"/>
            <a:ext cx="4559299" cy="3386619"/>
          </a:xfrm>
          <a:prstGeom prst="rect">
            <a:avLst/>
          </a:prstGeom>
        </p:spPr>
      </p:pic>
      <p:sp>
        <p:nvSpPr>
          <p:cNvPr id="10" name="TextBox 9">
            <a:extLst>
              <a:ext uri="{FF2B5EF4-FFF2-40B4-BE49-F238E27FC236}">
                <a16:creationId xmlns:a16="http://schemas.microsoft.com/office/drawing/2014/main" id="{970B2211-1D67-9E4D-876D-E11393AAD8FC}"/>
              </a:ext>
            </a:extLst>
          </p:cNvPr>
          <p:cNvSpPr txBox="1"/>
          <p:nvPr/>
        </p:nvSpPr>
        <p:spPr>
          <a:xfrm>
            <a:off x="4757665" y="4444616"/>
            <a:ext cx="2232278" cy="369332"/>
          </a:xfrm>
          <a:prstGeom prst="rect">
            <a:avLst/>
          </a:prstGeom>
          <a:noFill/>
          <a:scene3d>
            <a:camera prst="orthographicFront">
              <a:rot lat="0" lon="0" rev="5400000"/>
            </a:camera>
            <a:lightRig rig="threePt" dir="t"/>
          </a:scene3d>
        </p:spPr>
        <p:txBody>
          <a:bodyPr wrap="none" rtlCol="0">
            <a:spAutoFit/>
          </a:bodyPr>
          <a:lstStyle/>
          <a:p>
            <a:r>
              <a:rPr lang="en-US" dirty="0"/>
              <a:t>Relative field strength</a:t>
            </a:r>
          </a:p>
        </p:txBody>
      </p:sp>
      <p:cxnSp>
        <p:nvCxnSpPr>
          <p:cNvPr id="12" name="Straight Arrow Connector 11">
            <a:extLst>
              <a:ext uri="{FF2B5EF4-FFF2-40B4-BE49-F238E27FC236}">
                <a16:creationId xmlns:a16="http://schemas.microsoft.com/office/drawing/2014/main" id="{4EF86EA3-1CDB-454C-9F6B-6C5D5F227878}"/>
              </a:ext>
            </a:extLst>
          </p:cNvPr>
          <p:cNvCxnSpPr/>
          <p:nvPr/>
        </p:nvCxnSpPr>
        <p:spPr>
          <a:xfrm flipV="1">
            <a:off x="6171422" y="3813308"/>
            <a:ext cx="6626" cy="14246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4C2147-B087-2043-A439-2D80CC224BFD}"/>
              </a:ext>
            </a:extLst>
          </p:cNvPr>
          <p:cNvSpPr txBox="1"/>
          <p:nvPr/>
        </p:nvSpPr>
        <p:spPr>
          <a:xfrm>
            <a:off x="8918027" y="6403578"/>
            <a:ext cx="1539652" cy="369332"/>
          </a:xfrm>
          <a:prstGeom prst="rect">
            <a:avLst/>
          </a:prstGeom>
          <a:noFill/>
        </p:spPr>
        <p:txBody>
          <a:bodyPr wrap="none" rtlCol="0">
            <a:spAutoFit/>
          </a:bodyPr>
          <a:lstStyle/>
          <a:p>
            <a:r>
              <a:rPr lang="en-US" dirty="0"/>
              <a:t>Laser intensity</a:t>
            </a:r>
          </a:p>
        </p:txBody>
      </p:sp>
      <p:cxnSp>
        <p:nvCxnSpPr>
          <p:cNvPr id="15" name="Straight Arrow Connector 14">
            <a:extLst>
              <a:ext uri="{FF2B5EF4-FFF2-40B4-BE49-F238E27FC236}">
                <a16:creationId xmlns:a16="http://schemas.microsoft.com/office/drawing/2014/main" id="{B5C216C0-AC55-564C-9343-B769D3AA6A1D}"/>
              </a:ext>
            </a:extLst>
          </p:cNvPr>
          <p:cNvCxnSpPr/>
          <p:nvPr/>
        </p:nvCxnSpPr>
        <p:spPr>
          <a:xfrm>
            <a:off x="8918027" y="6765601"/>
            <a:ext cx="193481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4F606C-D1D5-75DB-5999-72D2CC4C1DD8}"/>
              </a:ext>
            </a:extLst>
          </p:cNvPr>
          <p:cNvSpPr txBox="1"/>
          <p:nvPr/>
        </p:nvSpPr>
        <p:spPr>
          <a:xfrm>
            <a:off x="4147877" y="327024"/>
            <a:ext cx="65" cy="553998"/>
          </a:xfrm>
          <a:prstGeom prst="rect">
            <a:avLst/>
          </a:prstGeom>
          <a:noFill/>
        </p:spPr>
        <p:txBody>
          <a:bodyPr wrap="none" lIns="0" tIns="0" rIns="0" bIns="0" rtlCol="0">
            <a:spAutoFit/>
          </a:bodyPr>
          <a:lstStyle/>
          <a:p>
            <a:endParaRPr lang="en-US" b="0" dirty="0">
              <a:ea typeface="Cambria Math" panose="02040503050406030204" pitchFamily="18" charset="0"/>
            </a:endParaRPr>
          </a:p>
          <a:p>
            <a:endParaRPr lang="en-GB"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EF00375-9E84-37D3-32FF-4DDFD65B840D}"/>
                  </a:ext>
                </a:extLst>
              </p:cNvPr>
              <p:cNvSpPr txBox="1"/>
              <p:nvPr/>
            </p:nvSpPr>
            <p:spPr>
              <a:xfrm>
                <a:off x="2854363" y="3080710"/>
                <a:ext cx="2587027" cy="939937"/>
              </a:xfrm>
              <a:prstGeom prst="rect">
                <a:avLst/>
              </a:prstGeom>
              <a:noFill/>
              <a:ln>
                <a:solidFill>
                  <a:schemeClr val="tx1"/>
                </a:solidFill>
              </a:ln>
            </p:spPr>
            <p:txBody>
              <a:bodyPr wrap="square" lIns="0" tIns="0" rIns="0" bIns="0" rtlCol="0">
                <a:spAutoFit/>
              </a:bodyPr>
              <a:lstStyle/>
              <a:p>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    </m:t>
                        </m:r>
                        <m:r>
                          <a:rPr lang="en-US" sz="1200" i="1" smtClean="0">
                            <a:latin typeface="Cambria Math" panose="02040503050406030204" pitchFamily="18" charset="0"/>
                            <a:ea typeface="Cambria Math" panose="02040503050406030204" pitchFamily="18" charset="0"/>
                          </a:rPr>
                          <m:t>ℰ</m:t>
                        </m:r>
                      </m:e>
                      <m:sub>
                        <m:r>
                          <a:rPr lang="en-US" sz="1200" b="0" i="1" smtClean="0">
                            <a:latin typeface="Cambria Math" panose="02040503050406030204" pitchFamily="18" charset="0"/>
                          </a:rPr>
                          <m:t>𝐿</m:t>
                        </m:r>
                      </m:sub>
                    </m:sSub>
                    <m:r>
                      <a:rPr lang="en-US" sz="1200" b="0" i="0" smtClean="0">
                        <a:latin typeface="Cambria Math" panose="02040503050406030204" pitchFamily="18" charset="0"/>
                      </a:rPr>
                      <m:t>:</m:t>
                    </m:r>
                  </m:oMath>
                </a14:m>
                <a:r>
                  <a:rPr lang="en-US" sz="1200" dirty="0">
                    <a:latin typeface="Cambria Math" panose="02040503050406030204" pitchFamily="18" charset="0"/>
                    <a:ea typeface="Cambria Math" panose="02040503050406030204" pitchFamily="18" charset="0"/>
                  </a:rPr>
                  <a:t>          Laser field</a:t>
                </a:r>
              </a:p>
              <a:p>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  </m:t>
                        </m:r>
                        <m:r>
                          <a:rPr lang="en-US" sz="1200" i="1" smtClean="0">
                            <a:latin typeface="Cambria Math" panose="02040503050406030204" pitchFamily="18" charset="0"/>
                            <a:ea typeface="Cambria Math" panose="02040503050406030204" pitchFamily="18" charset="0"/>
                          </a:rPr>
                          <m:t>ℰ</m:t>
                        </m:r>
                      </m:e>
                      <m:sub>
                        <m:r>
                          <a:rPr lang="en-US" sz="1200" b="0" i="1" smtClean="0">
                            <a:latin typeface="Cambria Math" panose="02040503050406030204" pitchFamily="18" charset="0"/>
                          </a:rPr>
                          <m:t>𝑐𝑟</m:t>
                        </m:r>
                      </m:sub>
                    </m:sSub>
                    <m:r>
                      <a:rPr lang="en-US" sz="1200" b="0" i="1" smtClean="0">
                        <a:latin typeface="Cambria Math" panose="02040503050406030204" pitchFamily="18" charset="0"/>
                      </a:rPr>
                      <m:t>:</m:t>
                    </m:r>
                  </m:oMath>
                </a14:m>
                <a:r>
                  <a:rPr lang="en-US" sz="1200" dirty="0"/>
                  <a:t>          Schwinger critical field</a:t>
                </a:r>
              </a:p>
              <a:p>
                <a14:m>
                  <m:oMath xmlns:m="http://schemas.openxmlformats.org/officeDocument/2006/math">
                    <m:sSub>
                      <m:sSubPr>
                        <m:ctrlPr>
                          <a:rPr lang="en-US" sz="1200" i="1" smtClean="0">
                            <a:latin typeface="Cambria Math" panose="02040503050406030204" pitchFamily="18" charset="0"/>
                          </a:rPr>
                        </m:ctrlPr>
                      </m:sSubPr>
                      <m:e>
                        <m:r>
                          <a:rPr lang="en-US" sz="1200" b="0" i="1" smtClean="0">
                            <a:latin typeface="Cambria Math" panose="02040503050406030204" pitchFamily="18" charset="0"/>
                          </a:rPr>
                          <m:t>   </m:t>
                        </m:r>
                        <m:r>
                          <a:rPr lang="en-US" sz="1200" i="1" smtClean="0">
                            <a:latin typeface="Cambria Math" panose="02040503050406030204" pitchFamily="18" charset="0"/>
                            <a:ea typeface="Cambria Math" panose="02040503050406030204" pitchFamily="18" charset="0"/>
                          </a:rPr>
                          <m:t>𝜔</m:t>
                        </m:r>
                      </m:e>
                      <m:sub>
                        <m:r>
                          <a:rPr lang="en-US" sz="1200" b="0" i="1" smtClean="0">
                            <a:latin typeface="Cambria Math" panose="02040503050406030204" pitchFamily="18" charset="0"/>
                          </a:rPr>
                          <m:t>𝐿</m:t>
                        </m:r>
                      </m:sub>
                    </m:sSub>
                    <m:r>
                      <a:rPr lang="en-US" sz="1200" b="0" i="1" smtClean="0">
                        <a:latin typeface="Cambria Math" panose="02040503050406030204" pitchFamily="18" charset="0"/>
                      </a:rPr>
                      <m:t>:</m:t>
                    </m:r>
                  </m:oMath>
                </a14:m>
                <a:r>
                  <a:rPr lang="en-US" sz="1200" dirty="0"/>
                  <a:t>          Laser frequency</a:t>
                </a:r>
              </a:p>
              <a:p>
                <a14:m>
                  <m:oMath xmlns:m="http://schemas.openxmlformats.org/officeDocument/2006/math">
                    <m:r>
                      <a:rPr lang="en-US" sz="1200" b="0" i="1" smtClean="0">
                        <a:latin typeface="Cambria Math" panose="02040503050406030204" pitchFamily="18" charset="0"/>
                        <a:ea typeface="Cambria Math" panose="02040503050406030204" pitchFamily="18" charset="0"/>
                      </a:rPr>
                      <m:t>      </m:t>
                    </m:r>
                    <m:r>
                      <a:rPr lang="en-US" sz="1200" i="1" smtClean="0">
                        <a:latin typeface="Cambria Math" panose="02040503050406030204" pitchFamily="18" charset="0"/>
                        <a:ea typeface="Cambria Math" panose="02040503050406030204" pitchFamily="18" charset="0"/>
                      </a:rPr>
                      <m:t>𝜃</m:t>
                    </m:r>
                  </m:oMath>
                </a14:m>
                <a:r>
                  <a:rPr lang="en-US" sz="1200" dirty="0"/>
                  <a:t>:          e/</a:t>
                </a:r>
                <a:r>
                  <a:rPr lang="en-US" sz="1200" dirty="0">
                    <a:latin typeface="Symbol" pitchFamily="2" charset="2"/>
                  </a:rPr>
                  <a:t>g</a:t>
                </a:r>
                <a:r>
                  <a:rPr lang="en-US" sz="1200" dirty="0"/>
                  <a:t> – laser crossing angle</a:t>
                </a:r>
              </a:p>
              <a:p>
                <a14:m>
                  <m:oMath xmlns:m="http://schemas.openxmlformats.org/officeDocument/2006/math">
                    <m:sSub>
                      <m:sSubPr>
                        <m:ctrlPr>
                          <a:rPr lang="en-US" sz="1200" i="1" smtClean="0">
                            <a:latin typeface="Cambria Math" panose="02040503050406030204" pitchFamily="18" charset="0"/>
                          </a:rPr>
                        </m:ctrlPr>
                      </m:sSubPr>
                      <m:e>
                        <m:r>
                          <a:rPr lang="en-US" sz="1200" i="1" smtClean="0">
                            <a:latin typeface="Cambria Math" panose="02040503050406030204" pitchFamily="18" charset="0"/>
                            <a:ea typeface="Cambria Math" panose="02040503050406030204" pitchFamily="18" charset="0"/>
                          </a:rPr>
                          <m:t>ℰ</m:t>
                        </m:r>
                      </m:e>
                      <m:sub>
                        <m:r>
                          <a:rPr lang="en-US" sz="1200" b="0" i="1" smtClean="0">
                            <a:latin typeface="Cambria Math" panose="02040503050406030204" pitchFamily="18" charset="0"/>
                          </a:rPr>
                          <m:t>𝑒</m:t>
                        </m:r>
                        <m:r>
                          <a:rPr lang="en-US" sz="1200" b="0" i="1" smtClean="0">
                            <a:latin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𝛾</m:t>
                        </m:r>
                      </m:sub>
                    </m:sSub>
                    <m:r>
                      <a:rPr lang="en-US" sz="1200" b="0" i="1" smtClean="0">
                        <a:latin typeface="Cambria Math" panose="02040503050406030204" pitchFamily="18" charset="0"/>
                      </a:rPr>
                      <m:t>:</m:t>
                    </m:r>
                  </m:oMath>
                </a14:m>
                <a:r>
                  <a:rPr lang="en-US" sz="1200" dirty="0"/>
                  <a:t>          Probe electron/photon energy</a:t>
                </a:r>
              </a:p>
            </p:txBody>
          </p:sp>
        </mc:Choice>
        <mc:Fallback>
          <p:sp>
            <p:nvSpPr>
              <p:cNvPr id="8" name="TextBox 7">
                <a:extLst>
                  <a:ext uri="{FF2B5EF4-FFF2-40B4-BE49-F238E27FC236}">
                    <a16:creationId xmlns:a16="http://schemas.microsoft.com/office/drawing/2014/main" id="{5EF00375-9E84-37D3-32FF-4DDFD65B840D}"/>
                  </a:ext>
                </a:extLst>
              </p:cNvPr>
              <p:cNvSpPr txBox="1">
                <a:spLocks noRot="1" noChangeAspect="1" noMove="1" noResize="1" noEditPoints="1" noAdjustHandles="1" noChangeArrowheads="1" noChangeShapeType="1" noTextEdit="1"/>
              </p:cNvSpPr>
              <p:nvPr/>
            </p:nvSpPr>
            <p:spPr>
              <a:xfrm>
                <a:off x="2854363" y="3080710"/>
                <a:ext cx="2587027" cy="939937"/>
              </a:xfrm>
              <a:prstGeom prst="rect">
                <a:avLst/>
              </a:prstGeom>
              <a:blipFill>
                <a:blip r:embed="rId5"/>
                <a:stretch>
                  <a:fillRect l="-2913" t="-2597" r="-1456" b="-5195"/>
                </a:stretch>
              </a:blipFill>
              <a:ln>
                <a:solidFill>
                  <a:schemeClr val="tx1"/>
                </a:solidFill>
              </a:ln>
            </p:spPr>
            <p:txBody>
              <a:bodyPr/>
              <a:lstStyle/>
              <a:p>
                <a:r>
                  <a:rPr lang="en-GB">
                    <a:noFill/>
                  </a:rPr>
                  <a:t> </a:t>
                </a:r>
              </a:p>
            </p:txBody>
          </p:sp>
        </mc:Fallback>
      </mc:AlternateContent>
      <p:grpSp>
        <p:nvGrpSpPr>
          <p:cNvPr id="22" name="Group 21">
            <a:extLst>
              <a:ext uri="{FF2B5EF4-FFF2-40B4-BE49-F238E27FC236}">
                <a16:creationId xmlns:a16="http://schemas.microsoft.com/office/drawing/2014/main" id="{AE4D0658-70A7-1942-3486-649AE8A9A1E7}"/>
              </a:ext>
            </a:extLst>
          </p:cNvPr>
          <p:cNvGrpSpPr/>
          <p:nvPr/>
        </p:nvGrpSpPr>
        <p:grpSpPr>
          <a:xfrm>
            <a:off x="279398" y="829521"/>
            <a:ext cx="6354448" cy="2162608"/>
            <a:chOff x="279398" y="829521"/>
            <a:chExt cx="6354448" cy="2162608"/>
          </a:xfrm>
        </p:grpSpPr>
        <p:grpSp>
          <p:nvGrpSpPr>
            <p:cNvPr id="19" name="Group 18">
              <a:extLst>
                <a:ext uri="{FF2B5EF4-FFF2-40B4-BE49-F238E27FC236}">
                  <a16:creationId xmlns:a16="http://schemas.microsoft.com/office/drawing/2014/main" id="{450D5D3A-3EC8-1B2C-CCEB-394C11F9CAD2}"/>
                </a:ext>
              </a:extLst>
            </p:cNvPr>
            <p:cNvGrpSpPr/>
            <p:nvPr/>
          </p:nvGrpSpPr>
          <p:grpSpPr>
            <a:xfrm>
              <a:off x="279398" y="829521"/>
              <a:ext cx="6354448" cy="2162608"/>
              <a:chOff x="279398" y="829521"/>
              <a:chExt cx="6354448" cy="2162608"/>
            </a:xfrm>
          </p:grpSpPr>
          <p:pic>
            <p:nvPicPr>
              <p:cNvPr id="13" name="Picture 12" descr="Text&#10;&#10;Description automatically generated with medium confidence">
                <a:extLst>
                  <a:ext uri="{FF2B5EF4-FFF2-40B4-BE49-F238E27FC236}">
                    <a16:creationId xmlns:a16="http://schemas.microsoft.com/office/drawing/2014/main" id="{28976590-D8AC-C641-99D5-A80D89BECDCF}"/>
                  </a:ext>
                </a:extLst>
              </p:cNvPr>
              <p:cNvPicPr>
                <a:picLocks noChangeAspect="1"/>
              </p:cNvPicPr>
              <p:nvPr/>
            </p:nvPicPr>
            <p:blipFill>
              <a:blip r:embed="rId6"/>
              <a:stretch>
                <a:fillRect/>
              </a:stretch>
            </p:blipFill>
            <p:spPr>
              <a:xfrm>
                <a:off x="279398" y="829521"/>
                <a:ext cx="6354448" cy="2162608"/>
              </a:xfrm>
              <a:prstGeom prst="rect">
                <a:avLst/>
              </a:prstGeom>
            </p:spPr>
          </p:pic>
          <p:pic>
            <p:nvPicPr>
              <p:cNvPr id="16" name="Picture 15">
                <a:extLst>
                  <a:ext uri="{FF2B5EF4-FFF2-40B4-BE49-F238E27FC236}">
                    <a16:creationId xmlns:a16="http://schemas.microsoft.com/office/drawing/2014/main" id="{DE54B9BD-F6DD-3648-1B29-F5BED5BFE238}"/>
                  </a:ext>
                </a:extLst>
              </p:cNvPr>
              <p:cNvPicPr>
                <a:picLocks noChangeAspect="1"/>
              </p:cNvPicPr>
              <p:nvPr/>
            </p:nvPicPr>
            <p:blipFill>
              <a:blip r:embed="rId7"/>
              <a:stretch>
                <a:fillRect/>
              </a:stretch>
            </p:blipFill>
            <p:spPr>
              <a:xfrm>
                <a:off x="382792" y="2439060"/>
                <a:ext cx="5901060" cy="477432"/>
              </a:xfrm>
              <a:prstGeom prst="rect">
                <a:avLst/>
              </a:prstGeom>
            </p:spPr>
          </p:pic>
          <p:pic>
            <p:nvPicPr>
              <p:cNvPr id="17" name="Picture 16">
                <a:extLst>
                  <a:ext uri="{FF2B5EF4-FFF2-40B4-BE49-F238E27FC236}">
                    <a16:creationId xmlns:a16="http://schemas.microsoft.com/office/drawing/2014/main" id="{29714714-57D7-0DD5-A6B7-DEDDDCF9D702}"/>
                  </a:ext>
                </a:extLst>
              </p:cNvPr>
              <p:cNvPicPr>
                <a:picLocks noChangeAspect="1"/>
              </p:cNvPicPr>
              <p:nvPr/>
            </p:nvPicPr>
            <p:blipFill>
              <a:blip r:embed="rId8"/>
              <a:stretch>
                <a:fillRect/>
              </a:stretch>
            </p:blipFill>
            <p:spPr>
              <a:xfrm>
                <a:off x="493970" y="1899883"/>
                <a:ext cx="5808756" cy="477432"/>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C98F495A-4F64-D389-50A9-B06AB5E7D20C}"/>
                      </a:ext>
                    </a:extLst>
                  </p:cNvPr>
                  <p:cNvSpPr txBox="1"/>
                  <p:nvPr/>
                </p:nvSpPr>
                <p:spPr>
                  <a:xfrm>
                    <a:off x="568053" y="2533179"/>
                    <a:ext cx="503791" cy="346633"/>
                  </a:xfrm>
                  <a:prstGeom prst="rect">
                    <a:avLst/>
                  </a:prstGeom>
                  <a:solidFill>
                    <a:schemeClr val="bg1"/>
                  </a:solid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sz="1200" i="1" smtClean="0">
                                  <a:latin typeface="Cambria Math" panose="02040503050406030204" pitchFamily="18" charset="0"/>
                                </a:rPr>
                              </m:ctrlPr>
                            </m:sSubPr>
                            <m:e>
                              <m:r>
                                <a:rPr lang="en-GB" sz="1200" i="1" smtClean="0">
                                  <a:latin typeface="Cambria Math" panose="02040503050406030204" pitchFamily="18" charset="0"/>
                                  <a:ea typeface="Cambria Math" panose="02040503050406030204" pitchFamily="18" charset="0"/>
                                </a:rPr>
                                <m:t>𝜂</m:t>
                              </m:r>
                            </m:e>
                            <m:sub>
                              <m:r>
                                <a:rPr lang="en-US" sz="1200" b="0" i="1" smtClean="0">
                                  <a:latin typeface="Cambria Math" panose="02040503050406030204" pitchFamily="18" charset="0"/>
                                </a:rPr>
                                <m:t>𝑖</m:t>
                              </m:r>
                            </m:sub>
                          </m:sSub>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𝜒</m:t>
                                  </m:r>
                                </m:e>
                                <m:sub>
                                  <m:r>
                                    <a:rPr lang="en-US" sz="1200" b="0" i="1" smtClean="0">
                                      <a:latin typeface="Cambria Math" panose="02040503050406030204" pitchFamily="18" charset="0"/>
                                    </a:rPr>
                                    <m:t>𝑖</m:t>
                                  </m:r>
                                </m:sub>
                              </m:sSub>
                            </m:num>
                            <m:den>
                              <m:r>
                                <a:rPr lang="en-US" sz="1200" b="0" i="1" smtClean="0">
                                  <a:latin typeface="Cambria Math" panose="02040503050406030204" pitchFamily="18" charset="0"/>
                                  <a:ea typeface="Cambria Math" panose="02040503050406030204" pitchFamily="18" charset="0"/>
                                </a:rPr>
                                <m:t>𝜉</m:t>
                              </m:r>
                            </m:den>
                          </m:f>
                        </m:oMath>
                      </m:oMathPara>
                    </a14:m>
                    <a:endParaRPr lang="en-GB" sz="1600" dirty="0"/>
                  </a:p>
                </p:txBody>
              </p:sp>
            </mc:Choice>
            <mc:Fallback>
              <p:sp>
                <p:nvSpPr>
                  <p:cNvPr id="18" name="TextBox 17">
                    <a:extLst>
                      <a:ext uri="{FF2B5EF4-FFF2-40B4-BE49-F238E27FC236}">
                        <a16:creationId xmlns:a16="http://schemas.microsoft.com/office/drawing/2014/main" id="{C98F495A-4F64-D389-50A9-B06AB5E7D20C}"/>
                      </a:ext>
                    </a:extLst>
                  </p:cNvPr>
                  <p:cNvSpPr txBox="1">
                    <a:spLocks noRot="1" noChangeAspect="1" noMove="1" noResize="1" noEditPoints="1" noAdjustHandles="1" noChangeArrowheads="1" noChangeShapeType="1" noTextEdit="1"/>
                  </p:cNvSpPr>
                  <p:nvPr/>
                </p:nvSpPr>
                <p:spPr>
                  <a:xfrm>
                    <a:off x="568053" y="2533179"/>
                    <a:ext cx="503791" cy="346633"/>
                  </a:xfrm>
                  <a:prstGeom prst="rect">
                    <a:avLst/>
                  </a:prstGeom>
                  <a:blipFill>
                    <a:blip r:embed="rId9"/>
                    <a:stretch>
                      <a:fillRect l="-7317" r="-2439" b="-17857"/>
                    </a:stretch>
                  </a:blipFill>
                </p:spPr>
                <p:txBody>
                  <a:bodyPr/>
                  <a:lstStyle/>
                  <a:p>
                    <a:r>
                      <a:rPr lang="en-GB">
                        <a:noFill/>
                      </a:rPr>
                      <a:t> </a:t>
                    </a:r>
                  </a:p>
                </p:txBody>
              </p:sp>
            </mc:Fallback>
          </mc:AlternateContent>
        </p:grpSp>
        <p:sp>
          <p:nvSpPr>
            <p:cNvPr id="20" name="Rectangle 19">
              <a:extLst>
                <a:ext uri="{FF2B5EF4-FFF2-40B4-BE49-F238E27FC236}">
                  <a16:creationId xmlns:a16="http://schemas.microsoft.com/office/drawing/2014/main" id="{4F95A5CC-5C25-6E87-3A97-373661EE175F}"/>
                </a:ext>
              </a:extLst>
            </p:cNvPr>
            <p:cNvSpPr/>
            <p:nvPr/>
          </p:nvSpPr>
          <p:spPr>
            <a:xfrm>
              <a:off x="5680206" y="1951049"/>
              <a:ext cx="323029" cy="315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2EA2951-3A9E-3B52-2B40-EEED9989EDE8}"/>
                </a:ext>
              </a:extLst>
            </p:cNvPr>
            <p:cNvSpPr/>
            <p:nvPr/>
          </p:nvSpPr>
          <p:spPr>
            <a:xfrm>
              <a:off x="1388928" y="2209777"/>
              <a:ext cx="1132203"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6640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F2C08-3565-4108-EF8D-AA08C2812E98}"/>
              </a:ext>
            </a:extLst>
          </p:cNvPr>
          <p:cNvSpPr>
            <a:spLocks noGrp="1"/>
          </p:cNvSpPr>
          <p:nvPr>
            <p:ph type="title"/>
          </p:nvPr>
        </p:nvSpPr>
        <p:spPr/>
        <p:txBody>
          <a:bodyPr/>
          <a:lstStyle/>
          <a:p>
            <a:r>
              <a:rPr lang="en-GB" dirty="0"/>
              <a:t>Non-linear Compton scattering</a:t>
            </a:r>
          </a:p>
        </p:txBody>
      </p:sp>
      <p:sp>
        <p:nvSpPr>
          <p:cNvPr id="3" name="Content Placeholder 2">
            <a:extLst>
              <a:ext uri="{FF2B5EF4-FFF2-40B4-BE49-F238E27FC236}">
                <a16:creationId xmlns:a16="http://schemas.microsoft.com/office/drawing/2014/main" id="{94020E5B-89C0-7FC6-4E45-585409D99D10}"/>
              </a:ext>
            </a:extLst>
          </p:cNvPr>
          <p:cNvSpPr>
            <a:spLocks noGrp="1"/>
          </p:cNvSpPr>
          <p:nvPr>
            <p:ph idx="1"/>
          </p:nvPr>
        </p:nvSpPr>
        <p:spPr>
          <a:xfrm>
            <a:off x="279400" y="4843849"/>
            <a:ext cx="10913746" cy="1887150"/>
          </a:xfrm>
        </p:spPr>
        <p:txBody>
          <a:bodyPr/>
          <a:lstStyle/>
          <a:p>
            <a:r>
              <a:rPr lang="en-US" sz="1800" dirty="0">
                <a:effectLst/>
                <a:latin typeface="ArialMT"/>
              </a:rPr>
              <a:t>In strong fields, electrons obtain larger effective mass, </a:t>
            </a:r>
            <a:r>
              <a:rPr lang="en-US" sz="1800" b="1" i="1" dirty="0">
                <a:effectLst/>
                <a:latin typeface="Arial" panose="020B0604020202020204" pitchFamily="34" charset="0"/>
              </a:rPr>
              <a:t>m</a:t>
            </a:r>
            <a:r>
              <a:rPr lang="en-US" sz="1800" b="1" dirty="0">
                <a:effectLst/>
                <a:latin typeface="AppleSymbols" panose="02000000000000000000" pitchFamily="2" charset="-79"/>
                <a:cs typeface="AppleSymbols" panose="02000000000000000000" pitchFamily="2" charset="-79"/>
              </a:rPr>
              <a:t>∗ </a:t>
            </a:r>
            <a:r>
              <a:rPr lang="en-US" sz="1800" b="1" i="1" dirty="0">
                <a:effectLst/>
                <a:latin typeface="Arial" panose="020B0604020202020204" pitchFamily="34" charset="0"/>
              </a:rPr>
              <a:t>= m</a:t>
            </a:r>
            <a:r>
              <a:rPr lang="en-US" sz="1800" b="1" i="1" baseline="-25000" dirty="0">
                <a:effectLst/>
                <a:latin typeface="Arial" panose="020B0604020202020204" pitchFamily="34" charset="0"/>
              </a:rPr>
              <a:t>e</a:t>
            </a:r>
            <a:r>
              <a:rPr lang="en-US" sz="1800" b="1" i="1" dirty="0">
                <a:effectLst/>
                <a:latin typeface="Arial" panose="020B0604020202020204" pitchFamily="34" charset="0"/>
              </a:rPr>
              <a:t> (1+</a:t>
            </a:r>
            <a:r>
              <a:rPr lang="el-GR" sz="1800" b="1" i="1" dirty="0">
                <a:effectLst/>
                <a:latin typeface="Arial" panose="020B0604020202020204" pitchFamily="34" charset="0"/>
              </a:rPr>
              <a:t>ξ</a:t>
            </a:r>
            <a:r>
              <a:rPr lang="el-GR" sz="1800" b="1" i="1" baseline="30000" dirty="0">
                <a:effectLst/>
                <a:latin typeface="Arial" panose="020B0604020202020204" pitchFamily="34" charset="0"/>
              </a:rPr>
              <a:t>2</a:t>
            </a:r>
            <a:r>
              <a:rPr lang="el-GR" sz="1800" b="1" i="1" dirty="0">
                <a:effectLst/>
                <a:latin typeface="Arial" panose="020B0604020202020204" pitchFamily="34" charset="0"/>
              </a:rPr>
              <a:t>)</a:t>
            </a:r>
            <a:r>
              <a:rPr lang="el-GR" sz="1800" b="1" i="1" baseline="30000" dirty="0">
                <a:effectLst/>
                <a:latin typeface="Arial" panose="020B0604020202020204" pitchFamily="34" charset="0"/>
              </a:rPr>
              <a:t>1⁄2 </a:t>
            </a:r>
            <a:endParaRPr lang="en-US" b="1" baseline="30000" dirty="0">
              <a:effectLst/>
            </a:endParaRPr>
          </a:p>
          <a:p>
            <a:r>
              <a:rPr lang="en-US" sz="1800" dirty="0">
                <a:effectLst/>
                <a:latin typeface="ArialMT"/>
              </a:rPr>
              <a:t>Compton edge shifts as function of </a:t>
            </a:r>
            <a:r>
              <a:rPr lang="el-GR" sz="1800" i="1" dirty="0">
                <a:effectLst/>
                <a:latin typeface="Arial" panose="020B0604020202020204" pitchFamily="34" charset="0"/>
              </a:rPr>
              <a:t>ξ</a:t>
            </a:r>
            <a:endParaRPr lang="en-US" sz="1800" dirty="0">
              <a:effectLst/>
              <a:latin typeface="ArialMT"/>
            </a:endParaRPr>
          </a:p>
          <a:p>
            <a:r>
              <a:rPr lang="en-US" sz="1800" dirty="0">
                <a:effectLst/>
                <a:latin typeface="ArialMT"/>
              </a:rPr>
              <a:t>Higher harmonics appear, i.e. interaction with </a:t>
            </a:r>
            <a:r>
              <a:rPr lang="en-US" sz="1800" i="1" dirty="0">
                <a:effectLst/>
                <a:latin typeface="Arial" panose="020B0604020202020204" pitchFamily="34" charset="0"/>
              </a:rPr>
              <a:t>n </a:t>
            </a:r>
            <a:r>
              <a:rPr lang="en-US" sz="1800" dirty="0">
                <a:effectLst/>
                <a:latin typeface="ArialMT"/>
              </a:rPr>
              <a:t>laser photons </a:t>
            </a:r>
            <a:endParaRPr lang="en-US" dirty="0">
              <a:effectLst/>
            </a:endParaRPr>
          </a:p>
          <a:p>
            <a:endParaRPr lang="en-US" dirty="0">
              <a:effectLst/>
            </a:endParaRPr>
          </a:p>
          <a:p>
            <a:endParaRPr lang="en-GB" dirty="0"/>
          </a:p>
        </p:txBody>
      </p:sp>
      <p:sp>
        <p:nvSpPr>
          <p:cNvPr id="4" name="Date Placeholder 3">
            <a:extLst>
              <a:ext uri="{FF2B5EF4-FFF2-40B4-BE49-F238E27FC236}">
                <a16:creationId xmlns:a16="http://schemas.microsoft.com/office/drawing/2014/main" id="{CC883B25-CF8F-67C4-0287-02929D945F90}"/>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A7EFEA6C-42A4-BEF1-90A2-77D9EC1AF401}"/>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6D29F9C1-01D0-2F13-B3D8-19789C943D8E}"/>
              </a:ext>
            </a:extLst>
          </p:cNvPr>
          <p:cNvSpPr>
            <a:spLocks noGrp="1"/>
          </p:cNvSpPr>
          <p:nvPr>
            <p:ph type="sldNum" sz="quarter" idx="12"/>
          </p:nvPr>
        </p:nvSpPr>
        <p:spPr/>
        <p:txBody>
          <a:bodyPr/>
          <a:lstStyle/>
          <a:p>
            <a:fld id="{4937FEE4-6955-6144-97DB-3F8891831B30}" type="slidenum">
              <a:rPr lang="en-GB" smtClean="0"/>
              <a:pPr/>
              <a:t>5</a:t>
            </a:fld>
            <a:endParaRPr lang="en-GB" dirty="0"/>
          </a:p>
        </p:txBody>
      </p:sp>
      <p:pic>
        <p:nvPicPr>
          <p:cNvPr id="2049" name="Picture 1" descr="page7image17551008">
            <a:extLst>
              <a:ext uri="{FF2B5EF4-FFF2-40B4-BE49-F238E27FC236}">
                <a16:creationId xmlns:a16="http://schemas.microsoft.com/office/drawing/2014/main" id="{5A9B07FD-FFA9-8E8C-62E3-066B011A4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481" y="1536751"/>
            <a:ext cx="41529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7image17553088">
            <a:extLst>
              <a:ext uri="{FF2B5EF4-FFF2-40B4-BE49-F238E27FC236}">
                <a16:creationId xmlns:a16="http://schemas.microsoft.com/office/drawing/2014/main" id="{ACB905B7-3122-2C89-2668-2FDE7FEBC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273" y="938084"/>
            <a:ext cx="52324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D024A69-AE48-6B5E-1D80-BE6D11E9B247}"/>
              </a:ext>
            </a:extLst>
          </p:cNvPr>
          <p:cNvPicPr>
            <a:picLocks noChangeAspect="1"/>
          </p:cNvPicPr>
          <p:nvPr/>
        </p:nvPicPr>
        <p:blipFill>
          <a:blip r:embed="rId4"/>
          <a:stretch>
            <a:fillRect/>
          </a:stretch>
        </p:blipFill>
        <p:spPr>
          <a:xfrm>
            <a:off x="1117943" y="3588912"/>
            <a:ext cx="2687938" cy="464104"/>
          </a:xfrm>
          <a:prstGeom prst="rect">
            <a:avLst/>
          </a:prstGeom>
        </p:spPr>
      </p:pic>
      <p:pic>
        <p:nvPicPr>
          <p:cNvPr id="2051" name="Picture 3" descr="page7image17557872">
            <a:extLst>
              <a:ext uri="{FF2B5EF4-FFF2-40B4-BE49-F238E27FC236}">
                <a16:creationId xmlns:a16="http://schemas.microsoft.com/office/drawing/2014/main" id="{3710A2F1-96EF-C65C-E4A3-BF34FF9357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882" y="5937500"/>
            <a:ext cx="3347998" cy="789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7image17551424">
            <a:extLst>
              <a:ext uri="{FF2B5EF4-FFF2-40B4-BE49-F238E27FC236}">
                <a16:creationId xmlns:a16="http://schemas.microsoft.com/office/drawing/2014/main" id="{69D086C1-E239-9B8F-D7B2-BE60448701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9099" y="5983287"/>
            <a:ext cx="2621562" cy="6980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92CA3D-A674-1949-2C25-A5EBFE9DCE1F}"/>
              </a:ext>
            </a:extLst>
          </p:cNvPr>
          <p:cNvSpPr txBox="1"/>
          <p:nvPr/>
        </p:nvSpPr>
        <p:spPr>
          <a:xfrm>
            <a:off x="507458" y="6033862"/>
            <a:ext cx="1583878" cy="646331"/>
          </a:xfrm>
          <a:prstGeom prst="rect">
            <a:avLst/>
          </a:prstGeom>
          <a:noFill/>
        </p:spPr>
        <p:txBody>
          <a:bodyPr wrap="square">
            <a:spAutoFit/>
          </a:bodyPr>
          <a:lstStyle/>
          <a:p>
            <a:r>
              <a:rPr lang="en-US" sz="1800" dirty="0">
                <a:effectLst/>
                <a:latin typeface="ArialMT"/>
              </a:rPr>
              <a:t>Strong- field QED: </a:t>
            </a:r>
            <a:endParaRPr lang="en-US" dirty="0">
              <a:effectLst/>
            </a:endParaRPr>
          </a:p>
        </p:txBody>
      </p:sp>
      <p:sp>
        <p:nvSpPr>
          <p:cNvPr id="11" name="TextBox 10">
            <a:extLst>
              <a:ext uri="{FF2B5EF4-FFF2-40B4-BE49-F238E27FC236}">
                <a16:creationId xmlns:a16="http://schemas.microsoft.com/office/drawing/2014/main" id="{0F8DE251-2F6E-70D9-6600-6E0F274EE8BF}"/>
              </a:ext>
            </a:extLst>
          </p:cNvPr>
          <p:cNvSpPr txBox="1"/>
          <p:nvPr/>
        </p:nvSpPr>
        <p:spPr>
          <a:xfrm>
            <a:off x="5941020" y="6152170"/>
            <a:ext cx="1798079" cy="369332"/>
          </a:xfrm>
          <a:prstGeom prst="rect">
            <a:avLst/>
          </a:prstGeom>
          <a:noFill/>
        </p:spPr>
        <p:txBody>
          <a:bodyPr wrap="square">
            <a:spAutoFit/>
          </a:bodyPr>
          <a:lstStyle/>
          <a:p>
            <a:r>
              <a:rPr lang="en-US" sz="1800" dirty="0">
                <a:effectLst/>
                <a:latin typeface="ArialMT"/>
              </a:rPr>
              <a:t>Classical limit: </a:t>
            </a:r>
            <a:endParaRPr lang="en-US" dirty="0">
              <a:effectLst/>
            </a:endParaRPr>
          </a:p>
        </p:txBody>
      </p:sp>
    </p:spTree>
    <p:extLst>
      <p:ext uri="{BB962C8B-B14F-4D97-AF65-F5344CB8AC3E}">
        <p14:creationId xmlns:p14="http://schemas.microsoft.com/office/powerpoint/2010/main" val="1550818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E405-D049-705A-2253-A260341FF63A}"/>
              </a:ext>
            </a:extLst>
          </p:cNvPr>
          <p:cNvSpPr>
            <a:spLocks noGrp="1"/>
          </p:cNvSpPr>
          <p:nvPr>
            <p:ph type="title"/>
          </p:nvPr>
        </p:nvSpPr>
        <p:spPr/>
        <p:txBody>
          <a:bodyPr/>
          <a:lstStyle/>
          <a:p>
            <a:r>
              <a:rPr lang="en-GB" dirty="0"/>
              <a:t>Non-linear </a:t>
            </a:r>
            <a:r>
              <a:rPr lang="en-GB" dirty="0" err="1"/>
              <a:t>Breit</a:t>
            </a:r>
            <a:r>
              <a:rPr lang="en-GB" dirty="0"/>
              <a:t>-Wheeler pair production</a:t>
            </a:r>
          </a:p>
        </p:txBody>
      </p:sp>
      <p:sp>
        <p:nvSpPr>
          <p:cNvPr id="3" name="Content Placeholder 2">
            <a:extLst>
              <a:ext uri="{FF2B5EF4-FFF2-40B4-BE49-F238E27FC236}">
                <a16:creationId xmlns:a16="http://schemas.microsoft.com/office/drawing/2014/main" id="{761C8F57-1794-CC07-3CBC-51228831F808}"/>
              </a:ext>
            </a:extLst>
          </p:cNvPr>
          <p:cNvSpPr>
            <a:spLocks noGrp="1"/>
          </p:cNvSpPr>
          <p:nvPr>
            <p:ph idx="1"/>
          </p:nvPr>
        </p:nvSpPr>
        <p:spPr>
          <a:xfrm>
            <a:off x="152398" y="3990224"/>
            <a:ext cx="3283525" cy="1031227"/>
          </a:xfrm>
        </p:spPr>
        <p:txBody>
          <a:bodyPr/>
          <a:lstStyle/>
          <a:p>
            <a:r>
              <a:rPr lang="en-US" sz="1800" dirty="0">
                <a:effectLst/>
                <a:latin typeface="ArialMT"/>
              </a:rPr>
              <a:t>Photon from Compton scattering or secondary beam. </a:t>
            </a:r>
            <a:endParaRPr lang="en-US" dirty="0">
              <a:effectLst/>
            </a:endParaRPr>
          </a:p>
          <a:p>
            <a:pPr marL="0" indent="0">
              <a:buNone/>
            </a:pPr>
            <a:endParaRPr lang="en-GB" dirty="0"/>
          </a:p>
        </p:txBody>
      </p:sp>
      <p:sp>
        <p:nvSpPr>
          <p:cNvPr id="4" name="Date Placeholder 3">
            <a:extLst>
              <a:ext uri="{FF2B5EF4-FFF2-40B4-BE49-F238E27FC236}">
                <a16:creationId xmlns:a16="http://schemas.microsoft.com/office/drawing/2014/main" id="{9A6A9AAB-952C-0E54-6B13-D0275644DDEC}"/>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65FBAD7D-BD02-CCE7-5FE6-DF3EF5C9330E}"/>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80C9F3EA-1DA6-2916-9E13-FC9621C520F5}"/>
              </a:ext>
            </a:extLst>
          </p:cNvPr>
          <p:cNvSpPr>
            <a:spLocks noGrp="1"/>
          </p:cNvSpPr>
          <p:nvPr>
            <p:ph type="sldNum" sz="quarter" idx="12"/>
          </p:nvPr>
        </p:nvSpPr>
        <p:spPr/>
        <p:txBody>
          <a:bodyPr/>
          <a:lstStyle/>
          <a:p>
            <a:fld id="{4937FEE4-6955-6144-97DB-3F8891831B30}" type="slidenum">
              <a:rPr lang="en-GB" smtClean="0"/>
              <a:pPr/>
              <a:t>6</a:t>
            </a:fld>
            <a:endParaRPr lang="en-GB" dirty="0"/>
          </a:p>
        </p:txBody>
      </p:sp>
      <p:pic>
        <p:nvPicPr>
          <p:cNvPr id="3073" name="Picture 1" descr="page8image17638336">
            <a:extLst>
              <a:ext uri="{FF2B5EF4-FFF2-40B4-BE49-F238E27FC236}">
                <a16:creationId xmlns:a16="http://schemas.microsoft.com/office/drawing/2014/main" id="{B5385905-7B5B-6B9A-286B-3B31BC383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83" y="1256225"/>
            <a:ext cx="43815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8image17637920">
            <a:extLst>
              <a:ext uri="{FF2B5EF4-FFF2-40B4-BE49-F238E27FC236}">
                <a16:creationId xmlns:a16="http://schemas.microsoft.com/office/drawing/2014/main" id="{22E778B2-EEB6-9053-338F-FA55BDBA7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30249"/>
            <a:ext cx="4686300" cy="3746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557EC88-ECD7-F0DD-3CB4-1EB42DF52957}"/>
              </a:ext>
            </a:extLst>
          </p:cNvPr>
          <p:cNvPicPr>
            <a:picLocks noChangeAspect="1"/>
          </p:cNvPicPr>
          <p:nvPr/>
        </p:nvPicPr>
        <p:blipFill>
          <a:blip r:embed="rId4"/>
          <a:stretch>
            <a:fillRect/>
          </a:stretch>
        </p:blipFill>
        <p:spPr>
          <a:xfrm>
            <a:off x="1129383" y="3429000"/>
            <a:ext cx="2853681" cy="561224"/>
          </a:xfrm>
          <a:prstGeom prst="rect">
            <a:avLst/>
          </a:prstGeom>
        </p:spPr>
      </p:pic>
      <p:pic>
        <p:nvPicPr>
          <p:cNvPr id="3075" name="Picture 3" descr="page8image17638544">
            <a:extLst>
              <a:ext uri="{FF2B5EF4-FFF2-40B4-BE49-F238E27FC236}">
                <a16:creationId xmlns:a16="http://schemas.microsoft.com/office/drawing/2014/main" id="{F7A8CD3E-8EDC-ECC8-32B8-092F301DB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4824117"/>
            <a:ext cx="4368800" cy="1625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FF6BF89-D7F0-5CDB-6A6A-C6C924DA3EBA}"/>
              </a:ext>
            </a:extLst>
          </p:cNvPr>
          <p:cNvSpPr txBox="1"/>
          <p:nvPr/>
        </p:nvSpPr>
        <p:spPr>
          <a:xfrm>
            <a:off x="2651226" y="4937242"/>
            <a:ext cx="3631988" cy="369332"/>
          </a:xfrm>
          <a:prstGeom prst="rect">
            <a:avLst/>
          </a:prstGeom>
          <a:noFill/>
        </p:spPr>
        <p:txBody>
          <a:bodyPr wrap="square">
            <a:spAutoFit/>
          </a:bodyPr>
          <a:lstStyle/>
          <a:p>
            <a:r>
              <a:rPr lang="en-US" sz="1800" dirty="0">
                <a:effectLst/>
                <a:latin typeface="ArialMT"/>
              </a:rPr>
              <a:t>Perturbative regime: power law </a:t>
            </a:r>
            <a:endParaRPr lang="en-US" dirty="0">
              <a:effectLst/>
            </a:endParaRPr>
          </a:p>
        </p:txBody>
      </p:sp>
      <p:sp>
        <p:nvSpPr>
          <p:cNvPr id="13" name="TextBox 12">
            <a:extLst>
              <a:ext uri="{FF2B5EF4-FFF2-40B4-BE49-F238E27FC236}">
                <a16:creationId xmlns:a16="http://schemas.microsoft.com/office/drawing/2014/main" id="{1ECEAC68-E405-69DC-1524-4D44A08EA417}"/>
              </a:ext>
            </a:extLst>
          </p:cNvPr>
          <p:cNvSpPr txBox="1"/>
          <p:nvPr/>
        </p:nvSpPr>
        <p:spPr>
          <a:xfrm>
            <a:off x="3285141" y="5820331"/>
            <a:ext cx="2799011" cy="369332"/>
          </a:xfrm>
          <a:prstGeom prst="rect">
            <a:avLst/>
          </a:prstGeom>
          <a:noFill/>
        </p:spPr>
        <p:txBody>
          <a:bodyPr wrap="square">
            <a:spAutoFit/>
          </a:bodyPr>
          <a:lstStyle/>
          <a:p>
            <a:r>
              <a:rPr lang="en-US" sz="1800" dirty="0">
                <a:effectLst/>
                <a:latin typeface="ArialMT"/>
              </a:rPr>
              <a:t>Non-perturbative regime </a:t>
            </a:r>
            <a:endParaRPr lang="en-US" dirty="0">
              <a:effectLst/>
            </a:endParaRPr>
          </a:p>
        </p:txBody>
      </p:sp>
    </p:spTree>
    <p:extLst>
      <p:ext uri="{BB962C8B-B14F-4D97-AF65-F5344CB8AC3E}">
        <p14:creationId xmlns:p14="http://schemas.microsoft.com/office/powerpoint/2010/main" val="1258099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D5EC-59C9-7D4E-BBC3-70D17A08F97E}"/>
              </a:ext>
            </a:extLst>
          </p:cNvPr>
          <p:cNvSpPr>
            <a:spLocks noGrp="1"/>
          </p:cNvSpPr>
          <p:nvPr>
            <p:ph type="title"/>
          </p:nvPr>
        </p:nvSpPr>
        <p:spPr>
          <a:xfrm>
            <a:off x="279400" y="-45505"/>
            <a:ext cx="10913746" cy="967396"/>
          </a:xfrm>
        </p:spPr>
        <p:txBody>
          <a:bodyPr/>
          <a:lstStyle/>
          <a:p>
            <a:r>
              <a:rPr lang="en-GB" dirty="0"/>
              <a:t>Detector requirements and </a:t>
            </a:r>
            <a:r>
              <a:rPr lang="en-GB" dirty="0" err="1"/>
              <a:t>challanges</a:t>
            </a:r>
            <a:endParaRPr lang="en-GB" dirty="0"/>
          </a:p>
        </p:txBody>
      </p:sp>
      <p:sp>
        <p:nvSpPr>
          <p:cNvPr id="3" name="Content Placeholder 2">
            <a:extLst>
              <a:ext uri="{FF2B5EF4-FFF2-40B4-BE49-F238E27FC236}">
                <a16:creationId xmlns:a16="http://schemas.microsoft.com/office/drawing/2014/main" id="{B4343DC7-B532-6341-96C5-E743D2918A9A}"/>
              </a:ext>
            </a:extLst>
          </p:cNvPr>
          <p:cNvSpPr>
            <a:spLocks noGrp="1"/>
          </p:cNvSpPr>
          <p:nvPr>
            <p:ph idx="1"/>
          </p:nvPr>
        </p:nvSpPr>
        <p:spPr>
          <a:xfrm>
            <a:off x="217488" y="980382"/>
            <a:ext cx="5816600" cy="4202806"/>
          </a:xfrm>
        </p:spPr>
        <p:txBody>
          <a:bodyPr>
            <a:normAutofit fontScale="92500" lnSpcReduction="10000"/>
          </a:bodyPr>
          <a:lstStyle/>
          <a:p>
            <a:r>
              <a:rPr lang="de-DE" dirty="0"/>
              <a:t>Pick </a:t>
            </a:r>
            <a:r>
              <a:rPr lang="de-DE" dirty="0" err="1"/>
              <a:t>one</a:t>
            </a:r>
            <a:r>
              <a:rPr lang="de-DE" dirty="0"/>
              <a:t> </a:t>
            </a:r>
            <a:r>
              <a:rPr lang="de-DE" dirty="0" err="1"/>
              <a:t>bunch</a:t>
            </a:r>
            <a:r>
              <a:rPr lang="de-DE" dirty="0"/>
              <a:t> per </a:t>
            </a:r>
            <a:r>
              <a:rPr lang="de-DE" dirty="0" err="1"/>
              <a:t>bunch</a:t>
            </a:r>
            <a:r>
              <a:rPr lang="de-DE" dirty="0"/>
              <a:t> </a:t>
            </a:r>
            <a:r>
              <a:rPr lang="de-DE" dirty="0" err="1"/>
              <a:t>train</a:t>
            </a:r>
            <a:r>
              <a:rPr lang="de-DE" dirty="0"/>
              <a:t> </a:t>
            </a:r>
            <a:r>
              <a:rPr lang="de-DE" dirty="0" err="1"/>
              <a:t>from</a:t>
            </a:r>
            <a:r>
              <a:rPr lang="de-DE" dirty="0"/>
              <a:t> EU.XFEL =&gt; 10 Hz</a:t>
            </a:r>
          </a:p>
          <a:p>
            <a:pPr lvl="1"/>
            <a:r>
              <a:rPr lang="de-DE" dirty="0" err="1"/>
              <a:t>Each</a:t>
            </a:r>
            <a:r>
              <a:rPr lang="de-DE" dirty="0"/>
              <a:t> </a:t>
            </a:r>
            <a:r>
              <a:rPr lang="de-DE" dirty="0" err="1"/>
              <a:t>bunch</a:t>
            </a:r>
            <a:r>
              <a:rPr lang="de-DE" dirty="0"/>
              <a:t> </a:t>
            </a:r>
            <a:r>
              <a:rPr lang="de-DE" dirty="0" err="1"/>
              <a:t>train</a:t>
            </a:r>
            <a:r>
              <a:rPr lang="de-DE" dirty="0"/>
              <a:t> </a:t>
            </a:r>
            <a:r>
              <a:rPr lang="de-DE" dirty="0" err="1"/>
              <a:t>contains</a:t>
            </a:r>
            <a:r>
              <a:rPr lang="de-DE" dirty="0"/>
              <a:t> </a:t>
            </a:r>
            <a:r>
              <a:rPr lang="de-DE" dirty="0" err="1"/>
              <a:t>up</a:t>
            </a:r>
            <a:r>
              <a:rPr lang="de-DE" dirty="0"/>
              <a:t> </a:t>
            </a:r>
            <a:r>
              <a:rPr lang="de-DE" dirty="0" err="1"/>
              <a:t>to</a:t>
            </a:r>
            <a:r>
              <a:rPr lang="de-DE" dirty="0"/>
              <a:t> 2700 </a:t>
            </a:r>
            <a:r>
              <a:rPr lang="de-DE" dirty="0" err="1"/>
              <a:t>bunches</a:t>
            </a:r>
            <a:endParaRPr lang="de-DE" dirty="0"/>
          </a:p>
          <a:p>
            <a:pPr lvl="1"/>
            <a:r>
              <a:rPr lang="en-GB" dirty="0"/>
              <a:t>No impact on photon science program</a:t>
            </a:r>
            <a:endParaRPr lang="de-DE" dirty="0"/>
          </a:p>
          <a:p>
            <a:r>
              <a:rPr lang="de-DE" dirty="0" err="1"/>
              <a:t>Collide</a:t>
            </a:r>
            <a:r>
              <a:rPr lang="de-DE" dirty="0"/>
              <a:t> 1 Hz </a:t>
            </a:r>
            <a:r>
              <a:rPr lang="de-DE" dirty="0" err="1"/>
              <a:t>with</a:t>
            </a:r>
            <a:r>
              <a:rPr lang="de-DE" dirty="0"/>
              <a:t> </a:t>
            </a:r>
            <a:r>
              <a:rPr lang="de-DE" dirty="0" err="1"/>
              <a:t>laser</a:t>
            </a:r>
            <a:r>
              <a:rPr lang="de-DE" dirty="0"/>
              <a:t> </a:t>
            </a:r>
            <a:r>
              <a:rPr lang="de-DE" dirty="0" err="1"/>
              <a:t>and</a:t>
            </a:r>
            <a:r>
              <a:rPr lang="de-DE" dirty="0"/>
              <a:t> </a:t>
            </a:r>
            <a:r>
              <a:rPr lang="de-DE" dirty="0" err="1"/>
              <a:t>keep</a:t>
            </a:r>
            <a:r>
              <a:rPr lang="de-DE" dirty="0"/>
              <a:t> 9 Hz </a:t>
            </a:r>
            <a:r>
              <a:rPr lang="de-DE" dirty="0" err="1"/>
              <a:t>for</a:t>
            </a:r>
            <a:r>
              <a:rPr lang="de-DE" dirty="0"/>
              <a:t> </a:t>
            </a:r>
            <a:r>
              <a:rPr lang="de-DE" dirty="0" err="1"/>
              <a:t>background</a:t>
            </a:r>
            <a:r>
              <a:rPr lang="de-DE" dirty="0"/>
              <a:t> </a:t>
            </a:r>
            <a:r>
              <a:rPr lang="de-DE" dirty="0" err="1"/>
              <a:t>measurements</a:t>
            </a:r>
            <a:endParaRPr lang="de-DE" dirty="0"/>
          </a:p>
          <a:p>
            <a:pPr lvl="1"/>
            <a:r>
              <a:rPr lang="de-DE" dirty="0"/>
              <a:t>Ideal </a:t>
            </a:r>
            <a:r>
              <a:rPr lang="de-DE" dirty="0" err="1"/>
              <a:t>to</a:t>
            </a:r>
            <a:r>
              <a:rPr lang="de-DE" dirty="0"/>
              <a:t> </a:t>
            </a:r>
            <a:r>
              <a:rPr lang="de-DE" dirty="0" err="1"/>
              <a:t>determine</a:t>
            </a:r>
            <a:r>
              <a:rPr lang="de-DE" dirty="0"/>
              <a:t> </a:t>
            </a:r>
            <a:r>
              <a:rPr lang="de-DE" dirty="0" err="1"/>
              <a:t>background</a:t>
            </a:r>
            <a:r>
              <a:rPr lang="de-DE" dirty="0"/>
              <a:t> </a:t>
            </a:r>
            <a:r>
              <a:rPr lang="de-DE" i="1" dirty="0"/>
              <a:t>in-situ =&gt; </a:t>
            </a:r>
            <a:r>
              <a:rPr lang="de-DE" dirty="0" err="1"/>
              <a:t>subtract</a:t>
            </a:r>
            <a:r>
              <a:rPr lang="de-DE" dirty="0"/>
              <a:t> </a:t>
            </a:r>
            <a:r>
              <a:rPr lang="de-DE" dirty="0" err="1"/>
              <a:t>statistically</a:t>
            </a:r>
            <a:endParaRPr lang="de-DE" i="1" dirty="0"/>
          </a:p>
          <a:p>
            <a:r>
              <a:rPr lang="de-DE" dirty="0" err="1"/>
              <a:t>Measure</a:t>
            </a:r>
            <a:r>
              <a:rPr lang="de-DE" dirty="0"/>
              <a:t> </a:t>
            </a:r>
            <a:r>
              <a:rPr lang="de-DE" dirty="0" err="1"/>
              <a:t>electrons</a:t>
            </a:r>
            <a:r>
              <a:rPr lang="de-DE" dirty="0"/>
              <a:t>, </a:t>
            </a:r>
            <a:r>
              <a:rPr lang="de-DE" dirty="0" err="1"/>
              <a:t>positrons</a:t>
            </a:r>
            <a:r>
              <a:rPr lang="de-DE" dirty="0"/>
              <a:t> and </a:t>
            </a:r>
            <a:r>
              <a:rPr lang="de-DE" dirty="0" err="1"/>
              <a:t>photons</a:t>
            </a:r>
            <a:r>
              <a:rPr lang="de-DE" dirty="0"/>
              <a:t> in </a:t>
            </a:r>
            <a:r>
              <a:rPr lang="de-DE" dirty="0" err="1"/>
              <a:t>adequate</a:t>
            </a:r>
            <a:r>
              <a:rPr lang="de-DE" dirty="0"/>
              <a:t> </a:t>
            </a:r>
            <a:r>
              <a:rPr lang="de-DE" dirty="0" err="1"/>
              <a:t>detectors</a:t>
            </a:r>
            <a:endParaRPr lang="de-DE" dirty="0"/>
          </a:p>
          <a:p>
            <a:pPr lvl="1"/>
            <a:r>
              <a:rPr lang="de-DE" dirty="0" err="1"/>
              <a:t>Measure</a:t>
            </a:r>
            <a:r>
              <a:rPr lang="de-DE" dirty="0"/>
              <a:t> </a:t>
            </a:r>
            <a:r>
              <a:rPr lang="de-DE" dirty="0" err="1"/>
              <a:t>fluxes</a:t>
            </a:r>
            <a:r>
              <a:rPr lang="de-DE" dirty="0"/>
              <a:t> and </a:t>
            </a:r>
            <a:r>
              <a:rPr lang="de-DE" dirty="0" err="1"/>
              <a:t>energy</a:t>
            </a:r>
            <a:r>
              <a:rPr lang="de-DE" dirty="0"/>
              <a:t> </a:t>
            </a:r>
            <a:r>
              <a:rPr lang="de-DE" dirty="0" err="1"/>
              <a:t>spectra</a:t>
            </a:r>
            <a:r>
              <a:rPr lang="de-DE" dirty="0"/>
              <a:t> </a:t>
            </a:r>
            <a:r>
              <a:rPr lang="en-US" sz="1800" i="1" dirty="0">
                <a:effectLst/>
                <a:latin typeface="Arial" panose="020B0604020202020204" pitchFamily="34" charset="0"/>
              </a:rPr>
              <a:t>O(GeV) </a:t>
            </a:r>
            <a:endParaRPr lang="en-US" sz="1800" dirty="0">
              <a:effectLst/>
              <a:latin typeface="ArialMT"/>
            </a:endParaRPr>
          </a:p>
          <a:p>
            <a:pPr lvl="1"/>
            <a:endParaRPr lang="de-DE" dirty="0"/>
          </a:p>
          <a:p>
            <a:endParaRPr lang="en-GB" dirty="0"/>
          </a:p>
        </p:txBody>
      </p:sp>
      <p:sp>
        <p:nvSpPr>
          <p:cNvPr id="4" name="Date Placeholder 3">
            <a:extLst>
              <a:ext uri="{FF2B5EF4-FFF2-40B4-BE49-F238E27FC236}">
                <a16:creationId xmlns:a16="http://schemas.microsoft.com/office/drawing/2014/main" id="{1379965D-6DD8-1041-9B70-30D1F60BD9CC}"/>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A0307199-0465-1441-8138-89C85306B2C9}"/>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D0F62DC-0336-F14F-A4C0-4D6C20791B77}"/>
              </a:ext>
            </a:extLst>
          </p:cNvPr>
          <p:cNvSpPr>
            <a:spLocks noGrp="1"/>
          </p:cNvSpPr>
          <p:nvPr>
            <p:ph type="sldNum" sz="quarter" idx="12"/>
          </p:nvPr>
        </p:nvSpPr>
        <p:spPr/>
        <p:txBody>
          <a:bodyPr/>
          <a:lstStyle/>
          <a:p>
            <a:fld id="{4937FEE4-6955-6144-97DB-3F8891831B30}" type="slidenum">
              <a:rPr lang="en-GB" smtClean="0"/>
              <a:pPr/>
              <a:t>7</a:t>
            </a:fld>
            <a:endParaRPr lang="en-GB" dirty="0"/>
          </a:p>
        </p:txBody>
      </p:sp>
      <p:graphicFrame>
        <p:nvGraphicFramePr>
          <p:cNvPr id="7" name="Table 6">
            <a:extLst>
              <a:ext uri="{FF2B5EF4-FFF2-40B4-BE49-F238E27FC236}">
                <a16:creationId xmlns:a16="http://schemas.microsoft.com/office/drawing/2014/main" id="{500FDDF4-A71D-F147-A54F-3F94A905AC23}"/>
              </a:ext>
            </a:extLst>
          </p:cNvPr>
          <p:cNvGraphicFramePr>
            <a:graphicFrameLocks noGrp="1"/>
          </p:cNvGraphicFramePr>
          <p:nvPr>
            <p:extLst>
              <p:ext uri="{D42A27DB-BD31-4B8C-83A1-F6EECF244321}">
                <p14:modId xmlns:p14="http://schemas.microsoft.com/office/powerpoint/2010/main" val="180543413"/>
              </p:ext>
            </p:extLst>
          </p:nvPr>
        </p:nvGraphicFramePr>
        <p:xfrm>
          <a:off x="1196299" y="5183188"/>
          <a:ext cx="9079948" cy="1371600"/>
        </p:xfrm>
        <a:graphic>
          <a:graphicData uri="http://schemas.openxmlformats.org/drawingml/2006/table">
            <a:tbl>
              <a:tblPr firstRow="1" bandRow="1">
                <a:tableStyleId>{5C22544A-7EE6-4342-B048-85BDC9FD1C3A}</a:tableStyleId>
              </a:tblPr>
              <a:tblGrid>
                <a:gridCol w="2269987">
                  <a:extLst>
                    <a:ext uri="{9D8B030D-6E8A-4147-A177-3AD203B41FA5}">
                      <a16:colId xmlns:a16="http://schemas.microsoft.com/office/drawing/2014/main" val="20000"/>
                    </a:ext>
                  </a:extLst>
                </a:gridCol>
                <a:gridCol w="2269987">
                  <a:extLst>
                    <a:ext uri="{9D8B030D-6E8A-4147-A177-3AD203B41FA5}">
                      <a16:colId xmlns:a16="http://schemas.microsoft.com/office/drawing/2014/main" val="20001"/>
                    </a:ext>
                  </a:extLst>
                </a:gridCol>
                <a:gridCol w="2269987">
                  <a:extLst>
                    <a:ext uri="{9D8B030D-6E8A-4147-A177-3AD203B41FA5}">
                      <a16:colId xmlns:a16="http://schemas.microsoft.com/office/drawing/2014/main" val="20002"/>
                    </a:ext>
                  </a:extLst>
                </a:gridCol>
                <a:gridCol w="2269987">
                  <a:extLst>
                    <a:ext uri="{9D8B030D-6E8A-4147-A177-3AD203B41FA5}">
                      <a16:colId xmlns:a16="http://schemas.microsoft.com/office/drawing/2014/main" val="20003"/>
                    </a:ext>
                  </a:extLst>
                </a:gridCol>
              </a:tblGrid>
              <a:tr h="370840">
                <a:tc>
                  <a:txBody>
                    <a:bodyPr/>
                    <a:lstStyle/>
                    <a:p>
                      <a:r>
                        <a:rPr lang="de-DE" sz="2400" dirty="0" err="1"/>
                        <a:t>Running</a:t>
                      </a:r>
                      <a:r>
                        <a:rPr lang="de-DE" sz="2400" dirty="0"/>
                        <a:t> </a:t>
                      </a:r>
                      <a:r>
                        <a:rPr lang="de-DE" sz="2400" dirty="0" err="1"/>
                        <a:t>mode</a:t>
                      </a:r>
                      <a:endParaRPr lang="de-DE" sz="2400" dirty="0"/>
                    </a:p>
                  </a:txBody>
                  <a:tcPr/>
                </a:tc>
                <a:tc>
                  <a:txBody>
                    <a:bodyPr/>
                    <a:lstStyle/>
                    <a:p>
                      <a:r>
                        <a:rPr lang="de-DE" sz="2400" dirty="0" err="1"/>
                        <a:t>Electrons</a:t>
                      </a:r>
                      <a:r>
                        <a:rPr lang="de-DE" sz="2400" dirty="0"/>
                        <a:t>/BX</a:t>
                      </a:r>
                    </a:p>
                  </a:txBody>
                  <a:tcPr/>
                </a:tc>
                <a:tc>
                  <a:txBody>
                    <a:bodyPr/>
                    <a:lstStyle/>
                    <a:p>
                      <a:r>
                        <a:rPr lang="de-DE" sz="2400" dirty="0"/>
                        <a:t>Positrons/BX</a:t>
                      </a:r>
                    </a:p>
                  </a:txBody>
                  <a:tcPr/>
                </a:tc>
                <a:tc>
                  <a:txBody>
                    <a:bodyPr/>
                    <a:lstStyle/>
                    <a:p>
                      <a:r>
                        <a:rPr lang="de-DE" sz="2400" dirty="0"/>
                        <a:t>Photons/BX</a:t>
                      </a:r>
                    </a:p>
                  </a:txBody>
                  <a:tcPr/>
                </a:tc>
                <a:extLst>
                  <a:ext uri="{0D108BD9-81ED-4DB2-BD59-A6C34878D82A}">
                    <a16:rowId xmlns:a16="http://schemas.microsoft.com/office/drawing/2014/main" val="10000"/>
                  </a:ext>
                </a:extLst>
              </a:tr>
              <a:tr h="370840">
                <a:tc>
                  <a:txBody>
                    <a:bodyPr/>
                    <a:lstStyle/>
                    <a:p>
                      <a:r>
                        <a:rPr lang="de-DE" sz="2400" dirty="0"/>
                        <a:t>e-laser</a:t>
                      </a:r>
                    </a:p>
                  </a:txBody>
                  <a:tcPr/>
                </a:tc>
                <a:tc>
                  <a:txBody>
                    <a:bodyPr/>
                    <a:lstStyle/>
                    <a:p>
                      <a:pPr algn="r"/>
                      <a:r>
                        <a:rPr lang="de-DE" sz="2400" dirty="0"/>
                        <a:t>10</a:t>
                      </a:r>
                      <a:r>
                        <a:rPr lang="de-DE" sz="2400" baseline="30000" dirty="0"/>
                        <a:t>7</a:t>
                      </a:r>
                      <a:r>
                        <a:rPr lang="de-DE" sz="2400" dirty="0"/>
                        <a:t>-</a:t>
                      </a:r>
                      <a:r>
                        <a:rPr lang="de-DE" sz="2400" b="1" dirty="0"/>
                        <a:t>10</a:t>
                      </a:r>
                      <a:r>
                        <a:rPr lang="de-DE" sz="2400" b="1" baseline="30000" dirty="0"/>
                        <a:t>9</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a:t>
                      </a:r>
                      <a:r>
                        <a:rPr lang="en-US" sz="2400" dirty="0"/>
                        <a:t>0</a:t>
                      </a:r>
                      <a:r>
                        <a:rPr lang="en-US" sz="2400" baseline="30000" dirty="0"/>
                        <a:t>-</a:t>
                      </a:r>
                      <a:r>
                        <a:rPr lang="de-DE" sz="2400" baseline="30000" dirty="0"/>
                        <a:t>2 </a:t>
                      </a:r>
                      <a:r>
                        <a:rPr lang="de-DE" sz="2400" dirty="0"/>
                        <a:t>-10</a:t>
                      </a:r>
                      <a:r>
                        <a:rPr lang="de-DE" sz="2400" baseline="30000" dirty="0"/>
                        <a:t>5</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10</a:t>
                      </a:r>
                      <a:r>
                        <a:rPr lang="de-DE" sz="2400" baseline="30000" dirty="0"/>
                        <a:t>7</a:t>
                      </a:r>
                      <a:r>
                        <a:rPr lang="de-DE" sz="2400" dirty="0"/>
                        <a:t>-</a:t>
                      </a:r>
                      <a:r>
                        <a:rPr lang="de-DE" sz="2400" b="1" dirty="0"/>
                        <a:t>10</a:t>
                      </a:r>
                      <a:r>
                        <a:rPr lang="de-DE" sz="2400" b="1" baseline="30000" dirty="0"/>
                        <a:t>9</a:t>
                      </a:r>
                    </a:p>
                  </a:txBody>
                  <a:tcPr/>
                </a:tc>
                <a:extLst>
                  <a:ext uri="{0D108BD9-81ED-4DB2-BD59-A6C34878D82A}">
                    <a16:rowId xmlns:a16="http://schemas.microsoft.com/office/drawing/2014/main" val="10001"/>
                  </a:ext>
                </a:extLst>
              </a:tr>
              <a:tr h="370840">
                <a:tc>
                  <a:txBody>
                    <a:bodyPr/>
                    <a:lstStyle/>
                    <a:p>
                      <a:r>
                        <a:rPr lang="de-DE" sz="2400" dirty="0" err="1"/>
                        <a:t>γ</a:t>
                      </a:r>
                      <a:r>
                        <a:rPr lang="de-DE" sz="2400" dirty="0"/>
                        <a:t>-laser</a:t>
                      </a:r>
                    </a:p>
                  </a:txBody>
                  <a:tcPr/>
                </a:tc>
                <a:tc>
                  <a:txBody>
                    <a:bodyPr/>
                    <a:lstStyle/>
                    <a:p>
                      <a:pPr algn="r"/>
                      <a:r>
                        <a:rPr lang="de-DE" sz="2400" dirty="0"/>
                        <a:t>1</a:t>
                      </a:r>
                      <a:r>
                        <a:rPr lang="en-US" sz="2400" dirty="0"/>
                        <a:t>0</a:t>
                      </a:r>
                      <a:r>
                        <a:rPr lang="en-US" sz="2400" baseline="30000" dirty="0"/>
                        <a:t>-</a:t>
                      </a:r>
                      <a:r>
                        <a:rPr lang="de-DE" sz="2400" baseline="30000" dirty="0"/>
                        <a:t>3 </a:t>
                      </a:r>
                      <a:r>
                        <a:rPr lang="de-DE" sz="2400" dirty="0"/>
                        <a:t>-10</a:t>
                      </a:r>
                      <a:r>
                        <a:rPr lang="de-DE" sz="2400" baseline="0" dirty="0"/>
                        <a:t>  </a:t>
                      </a:r>
                      <a:endParaRPr lang="de-DE" sz="24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b="1" dirty="0"/>
                        <a:t>1</a:t>
                      </a:r>
                      <a:r>
                        <a:rPr lang="en-US" sz="2400" b="1" dirty="0"/>
                        <a:t>0</a:t>
                      </a:r>
                      <a:r>
                        <a:rPr lang="en-US" sz="2400" b="1" baseline="30000" dirty="0"/>
                        <a:t>-</a:t>
                      </a:r>
                      <a:r>
                        <a:rPr lang="de-DE" sz="2400" b="1" baseline="30000" dirty="0"/>
                        <a:t>4 </a:t>
                      </a:r>
                      <a:r>
                        <a:rPr lang="de-DE" sz="2400" dirty="0"/>
                        <a:t>-10</a:t>
                      </a: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e-DE" sz="2400" dirty="0"/>
                        <a:t>10</a:t>
                      </a:r>
                      <a:r>
                        <a:rPr lang="de-DE" sz="2400" baseline="30000" dirty="0"/>
                        <a:t>7</a:t>
                      </a:r>
                    </a:p>
                  </a:txBody>
                  <a:tcPr/>
                </a:tc>
                <a:extLst>
                  <a:ext uri="{0D108BD9-81ED-4DB2-BD59-A6C34878D82A}">
                    <a16:rowId xmlns:a16="http://schemas.microsoft.com/office/drawing/2014/main" val="10002"/>
                  </a:ext>
                </a:extLst>
              </a:tr>
            </a:tbl>
          </a:graphicData>
        </a:graphic>
      </p:graphicFrame>
      <p:pic>
        <p:nvPicPr>
          <p:cNvPr id="6146" name="Picture 2" descr="page19image17649936">
            <a:extLst>
              <a:ext uri="{FF2B5EF4-FFF2-40B4-BE49-F238E27FC236}">
                <a16:creationId xmlns:a16="http://schemas.microsoft.com/office/drawing/2014/main" id="{4C9CB602-D662-E637-A124-A99089971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181" y="1198757"/>
            <a:ext cx="4997436" cy="354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74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A576-5CC2-BCF9-B4B3-8224C4CA4798}"/>
              </a:ext>
            </a:extLst>
          </p:cNvPr>
          <p:cNvSpPr>
            <a:spLocks noGrp="1"/>
          </p:cNvSpPr>
          <p:nvPr>
            <p:ph type="title"/>
          </p:nvPr>
        </p:nvSpPr>
        <p:spPr>
          <a:xfrm>
            <a:off x="279400" y="-23398"/>
            <a:ext cx="5289923" cy="967396"/>
          </a:xfrm>
        </p:spPr>
        <p:txBody>
          <a:bodyPr/>
          <a:lstStyle/>
          <a:p>
            <a:r>
              <a:rPr lang="en-GB" dirty="0"/>
              <a:t>The beams</a:t>
            </a:r>
          </a:p>
        </p:txBody>
      </p:sp>
      <p:sp>
        <p:nvSpPr>
          <p:cNvPr id="3" name="Content Placeholder 2">
            <a:extLst>
              <a:ext uri="{FF2B5EF4-FFF2-40B4-BE49-F238E27FC236}">
                <a16:creationId xmlns:a16="http://schemas.microsoft.com/office/drawing/2014/main" id="{E02083DF-DC61-BE51-921D-F78BB03B203F}"/>
              </a:ext>
            </a:extLst>
          </p:cNvPr>
          <p:cNvSpPr>
            <a:spLocks noGrp="1"/>
          </p:cNvSpPr>
          <p:nvPr>
            <p:ph idx="1"/>
          </p:nvPr>
        </p:nvSpPr>
        <p:spPr>
          <a:xfrm>
            <a:off x="505798" y="1020091"/>
            <a:ext cx="5828787" cy="6780805"/>
          </a:xfrm>
        </p:spPr>
        <p:txBody>
          <a:bodyPr>
            <a:normAutofit lnSpcReduction="10000"/>
          </a:bodyPr>
          <a:lstStyle/>
          <a:p>
            <a:r>
              <a:rPr lang="en-GB" dirty="0"/>
              <a:t>Electron Beam</a:t>
            </a:r>
          </a:p>
          <a:p>
            <a:pPr lvl="1"/>
            <a:r>
              <a:rPr lang="en-GB" dirty="0"/>
              <a:t>Energy: 16.5 GeV</a:t>
            </a:r>
          </a:p>
          <a:p>
            <a:pPr lvl="1"/>
            <a:r>
              <a:rPr lang="en-GB" dirty="0"/>
              <a:t>Bunch: 1.5 10</a:t>
            </a:r>
            <a:r>
              <a:rPr lang="en-GB" baseline="30000" dirty="0"/>
              <a:t>9 </a:t>
            </a:r>
            <a:r>
              <a:rPr lang="en-GB" dirty="0"/>
              <a:t>e</a:t>
            </a:r>
            <a:r>
              <a:rPr lang="en-GB" baseline="30000" dirty="0"/>
              <a:t>-</a:t>
            </a:r>
          </a:p>
          <a:p>
            <a:pPr lvl="1"/>
            <a:r>
              <a:rPr lang="en-GB" dirty="0"/>
              <a:t>Bunch rate: 10 Hz</a:t>
            </a:r>
          </a:p>
          <a:p>
            <a:pPr marL="914400" lvl="2" indent="0">
              <a:buNone/>
            </a:pPr>
            <a:endParaRPr lang="en-GB" dirty="0"/>
          </a:p>
          <a:p>
            <a:pPr marL="0" indent="0">
              <a:buNone/>
            </a:pPr>
            <a:r>
              <a:rPr lang="en-GB" dirty="0"/>
              <a:t>Laser Beam</a:t>
            </a:r>
          </a:p>
          <a:p>
            <a:pPr lvl="1"/>
            <a:r>
              <a:rPr lang="en-GB" dirty="0"/>
              <a:t>Repetition rate: 1 Hz	</a:t>
            </a:r>
          </a:p>
          <a:p>
            <a:pPr lvl="1"/>
            <a:r>
              <a:rPr lang="en-GB" dirty="0"/>
              <a:t>Crossing angle: 17°</a:t>
            </a:r>
          </a:p>
          <a:p>
            <a:pPr lvl="1"/>
            <a:r>
              <a:rPr lang="en-GB" dirty="0"/>
              <a:t>Power</a:t>
            </a:r>
          </a:p>
          <a:p>
            <a:pPr lvl="2"/>
            <a:r>
              <a:rPr lang="en-GB" dirty="0"/>
              <a:t>Phase 0: 40 TW</a:t>
            </a:r>
          </a:p>
          <a:p>
            <a:pPr lvl="2"/>
            <a:r>
              <a:rPr lang="en-GB" dirty="0"/>
              <a:t>Phase 1: upgrade to 350 TW</a:t>
            </a:r>
          </a:p>
          <a:p>
            <a:pPr lvl="1"/>
            <a:r>
              <a:rPr lang="en-GB" dirty="0"/>
              <a:t>3D Diagnostics</a:t>
            </a:r>
          </a:p>
          <a:p>
            <a:pPr lvl="2"/>
            <a:r>
              <a:rPr lang="en-GB" dirty="0"/>
              <a:t>Energy, Pulse Length, Spot Size</a:t>
            </a:r>
          </a:p>
          <a:p>
            <a:pPr lvl="1"/>
            <a:r>
              <a:rPr lang="en-GB" dirty="0"/>
              <a:t>Goal uncertainties</a:t>
            </a:r>
          </a:p>
          <a:p>
            <a:pPr lvl="2"/>
            <a:r>
              <a:rPr lang="en-GB" dirty="0"/>
              <a:t>&lt;5% uncertainty on laser intensity, </a:t>
            </a:r>
          </a:p>
          <a:p>
            <a:pPr lvl="2"/>
            <a:r>
              <a:rPr lang="en-GB" dirty="0"/>
              <a:t>1% shot-to-shot</a:t>
            </a:r>
          </a:p>
          <a:p>
            <a:endParaRPr lang="en-GB" dirty="0"/>
          </a:p>
          <a:p>
            <a:pPr marL="0" indent="0">
              <a:buNone/>
            </a:pPr>
            <a:r>
              <a:rPr lang="en-GB" dirty="0"/>
              <a:t>	</a:t>
            </a:r>
          </a:p>
          <a:p>
            <a:pPr marL="0" indent="0">
              <a:buNone/>
            </a:pPr>
            <a:endParaRPr lang="en-GB" dirty="0"/>
          </a:p>
        </p:txBody>
      </p:sp>
      <p:sp>
        <p:nvSpPr>
          <p:cNvPr id="4" name="Date Placeholder 3">
            <a:extLst>
              <a:ext uri="{FF2B5EF4-FFF2-40B4-BE49-F238E27FC236}">
                <a16:creationId xmlns:a16="http://schemas.microsoft.com/office/drawing/2014/main" id="{5C7C81C8-958C-4949-FD50-7B80767C5344}"/>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E097DD90-BA4E-91DD-05B0-6277BA7BF60A}"/>
              </a:ext>
            </a:extLst>
          </p:cNvPr>
          <p:cNvSpPr>
            <a:spLocks noGrp="1"/>
          </p:cNvSpPr>
          <p:nvPr>
            <p:ph type="ftr" sz="quarter" idx="11"/>
          </p:nvPr>
        </p:nvSpPr>
        <p:spPr/>
        <p:txBody>
          <a:bodyPr/>
          <a:lstStyle/>
          <a:p>
            <a:r>
              <a:rPr lang="en-GB"/>
              <a:t>M. Bruschi - INFN </a:t>
            </a:r>
            <a:r>
              <a:rPr lang="en-GB">
                <a:latin typeface="Calibri" panose="020F0502020204030204" pitchFamily="34" charset="0"/>
                <a:cs typeface="Calibri" panose="020F0502020204030204" pitchFamily="34" charset="0"/>
              </a:rPr>
              <a:t>Bologna</a:t>
            </a:r>
            <a:r>
              <a:rPr lang="en-GB"/>
              <a:t> (Italy)</a:t>
            </a:r>
            <a:endParaRPr lang="en-GB" dirty="0"/>
          </a:p>
        </p:txBody>
      </p:sp>
      <p:sp>
        <p:nvSpPr>
          <p:cNvPr id="6" name="Slide Number Placeholder 5">
            <a:extLst>
              <a:ext uri="{FF2B5EF4-FFF2-40B4-BE49-F238E27FC236}">
                <a16:creationId xmlns:a16="http://schemas.microsoft.com/office/drawing/2014/main" id="{5EE2DA3D-3B57-C806-ABDE-0EA2B299E806}"/>
              </a:ext>
            </a:extLst>
          </p:cNvPr>
          <p:cNvSpPr>
            <a:spLocks noGrp="1"/>
          </p:cNvSpPr>
          <p:nvPr>
            <p:ph type="sldNum" sz="quarter" idx="12"/>
          </p:nvPr>
        </p:nvSpPr>
        <p:spPr/>
        <p:txBody>
          <a:bodyPr/>
          <a:lstStyle/>
          <a:p>
            <a:fld id="{4937FEE4-6955-6144-97DB-3F8891831B30}" type="slidenum">
              <a:rPr lang="en-GB" smtClean="0"/>
              <a:pPr/>
              <a:t>8</a:t>
            </a:fld>
            <a:endParaRPr lang="en-GB" dirty="0"/>
          </a:p>
        </p:txBody>
      </p:sp>
      <p:pic>
        <p:nvPicPr>
          <p:cNvPr id="7" name="Picture 1" descr="page5image17782464">
            <a:extLst>
              <a:ext uri="{FF2B5EF4-FFF2-40B4-BE49-F238E27FC236}">
                <a16:creationId xmlns:a16="http://schemas.microsoft.com/office/drawing/2014/main" id="{736A1E12-C3F3-D6AF-B53B-FABD9C831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050" y="85090"/>
            <a:ext cx="39497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D056597-4628-0F49-7A4A-7B01466E04D5}"/>
              </a:ext>
            </a:extLst>
          </p:cNvPr>
          <p:cNvPicPr>
            <a:picLocks noChangeAspect="1"/>
          </p:cNvPicPr>
          <p:nvPr/>
        </p:nvPicPr>
        <p:blipFill>
          <a:blip r:embed="rId3"/>
          <a:stretch>
            <a:fillRect/>
          </a:stretch>
        </p:blipFill>
        <p:spPr>
          <a:xfrm>
            <a:off x="7271980" y="2803552"/>
            <a:ext cx="3863633" cy="3751236"/>
          </a:xfrm>
          <a:prstGeom prst="rect">
            <a:avLst/>
          </a:prstGeom>
        </p:spPr>
      </p:pic>
    </p:spTree>
    <p:extLst>
      <p:ext uri="{BB962C8B-B14F-4D97-AF65-F5344CB8AC3E}">
        <p14:creationId xmlns:p14="http://schemas.microsoft.com/office/powerpoint/2010/main" val="4273270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EAA1-84AF-2442-B3AE-65CAEFEE2BD5}"/>
              </a:ext>
            </a:extLst>
          </p:cNvPr>
          <p:cNvSpPr>
            <a:spLocks noGrp="1"/>
          </p:cNvSpPr>
          <p:nvPr>
            <p:ph type="title"/>
          </p:nvPr>
        </p:nvSpPr>
        <p:spPr/>
        <p:txBody>
          <a:bodyPr/>
          <a:lstStyle/>
          <a:p>
            <a:r>
              <a:rPr lang="en-GB" dirty="0"/>
              <a:t>Experiment overview</a:t>
            </a:r>
          </a:p>
        </p:txBody>
      </p:sp>
      <p:sp>
        <p:nvSpPr>
          <p:cNvPr id="3" name="Content Placeholder 2">
            <a:extLst>
              <a:ext uri="{FF2B5EF4-FFF2-40B4-BE49-F238E27FC236}">
                <a16:creationId xmlns:a16="http://schemas.microsoft.com/office/drawing/2014/main" id="{8951A318-2ECB-7E4C-961B-BAEC413ED300}"/>
              </a:ext>
            </a:extLst>
          </p:cNvPr>
          <p:cNvSpPr>
            <a:spLocks noGrp="1"/>
          </p:cNvSpPr>
          <p:nvPr>
            <p:ph idx="1"/>
          </p:nvPr>
        </p:nvSpPr>
        <p:spPr>
          <a:xfrm>
            <a:off x="366684" y="5232476"/>
            <a:ext cx="10706847" cy="1540434"/>
          </a:xfrm>
        </p:spPr>
        <p:txBody>
          <a:bodyPr>
            <a:normAutofit fontScale="85000" lnSpcReduction="10000"/>
          </a:bodyPr>
          <a:lstStyle/>
          <a:p>
            <a:pPr marL="0" indent="0">
              <a:buNone/>
            </a:pPr>
            <a:r>
              <a:rPr lang="en-US" dirty="0"/>
              <a:t>•Goal: measure fluxes and energy spectra of electrons, positrons and photons.</a:t>
            </a:r>
          </a:p>
          <a:p>
            <a:pPr marL="0" indent="0">
              <a:buNone/>
            </a:pPr>
            <a:r>
              <a:rPr lang="en-US" dirty="0"/>
              <a:t>•Challenge: particle fluxes vary between ~10</a:t>
            </a:r>
            <a:r>
              <a:rPr lang="en-US" baseline="30000" dirty="0"/>
              <a:t>-4</a:t>
            </a:r>
            <a:r>
              <a:rPr lang="en-US" dirty="0"/>
              <a:t> e</a:t>
            </a:r>
            <a:r>
              <a:rPr lang="en-US" baseline="30000" dirty="0"/>
              <a:t>+</a:t>
            </a:r>
            <a:r>
              <a:rPr lang="en-US" dirty="0"/>
              <a:t> and 10</a:t>
            </a:r>
            <a:r>
              <a:rPr lang="en-US" baseline="30000" dirty="0"/>
              <a:t>9</a:t>
            </a:r>
            <a:r>
              <a:rPr lang="en-US" dirty="0"/>
              <a:t> (e</a:t>
            </a:r>
            <a:r>
              <a:rPr lang="en-US" baseline="30000" dirty="0"/>
              <a:t>−</a:t>
            </a:r>
            <a:r>
              <a:rPr lang="en-US" dirty="0"/>
              <a:t> and </a:t>
            </a:r>
            <a:r>
              <a:rPr lang="el-GR" dirty="0"/>
              <a:t>γ) </a:t>
            </a:r>
            <a:r>
              <a:rPr lang="en-US" dirty="0"/>
              <a:t>per laser shot.</a:t>
            </a:r>
          </a:p>
          <a:p>
            <a:pPr marL="0" indent="0">
              <a:buNone/>
            </a:pPr>
            <a:r>
              <a:rPr lang="en-US" dirty="0"/>
              <a:t>•Solution: use different detector technologies adapted to respective signal and background fluxes.</a:t>
            </a:r>
            <a:endParaRPr lang="en-GB" dirty="0"/>
          </a:p>
        </p:txBody>
      </p:sp>
      <p:sp>
        <p:nvSpPr>
          <p:cNvPr id="4" name="Date Placeholder 3">
            <a:extLst>
              <a:ext uri="{FF2B5EF4-FFF2-40B4-BE49-F238E27FC236}">
                <a16:creationId xmlns:a16="http://schemas.microsoft.com/office/drawing/2014/main" id="{7A798795-BB6A-6049-BB55-44BF22D0EF15}"/>
              </a:ext>
            </a:extLst>
          </p:cNvPr>
          <p:cNvSpPr>
            <a:spLocks noGrp="1"/>
          </p:cNvSpPr>
          <p:nvPr>
            <p:ph type="dt" sz="half" idx="10"/>
          </p:nvPr>
        </p:nvSpPr>
        <p:spPr/>
        <p:txBody>
          <a:bodyPr/>
          <a:lstStyle/>
          <a:p>
            <a:r>
              <a:rPr lang="en-US"/>
              <a:t>05/09/2023</a:t>
            </a:r>
            <a:endParaRPr lang="en-GB" dirty="0"/>
          </a:p>
        </p:txBody>
      </p:sp>
      <p:sp>
        <p:nvSpPr>
          <p:cNvPr id="5" name="Footer Placeholder 4">
            <a:extLst>
              <a:ext uri="{FF2B5EF4-FFF2-40B4-BE49-F238E27FC236}">
                <a16:creationId xmlns:a16="http://schemas.microsoft.com/office/drawing/2014/main" id="{BE975FCF-D811-674A-A35D-83F0B7FBEB2C}"/>
              </a:ext>
            </a:extLst>
          </p:cNvPr>
          <p:cNvSpPr>
            <a:spLocks noGrp="1"/>
          </p:cNvSpPr>
          <p:nvPr>
            <p:ph type="ftr" sz="quarter" idx="11"/>
          </p:nvPr>
        </p:nvSpPr>
        <p:spPr/>
        <p:txBody>
          <a:bodyPr/>
          <a:lstStyle/>
          <a:p>
            <a:r>
              <a:rPr lang="en-GB"/>
              <a:t>M. Bruschi - INFN Bologna (Italy)</a:t>
            </a:r>
            <a:endParaRPr lang="en-GB" dirty="0"/>
          </a:p>
        </p:txBody>
      </p:sp>
      <p:sp>
        <p:nvSpPr>
          <p:cNvPr id="6" name="Slide Number Placeholder 5">
            <a:extLst>
              <a:ext uri="{FF2B5EF4-FFF2-40B4-BE49-F238E27FC236}">
                <a16:creationId xmlns:a16="http://schemas.microsoft.com/office/drawing/2014/main" id="{3253C70C-A81D-5E4B-B1A5-55F89E73D239}"/>
              </a:ext>
            </a:extLst>
          </p:cNvPr>
          <p:cNvSpPr>
            <a:spLocks noGrp="1"/>
          </p:cNvSpPr>
          <p:nvPr>
            <p:ph type="sldNum" sz="quarter" idx="12"/>
          </p:nvPr>
        </p:nvSpPr>
        <p:spPr/>
        <p:txBody>
          <a:bodyPr/>
          <a:lstStyle/>
          <a:p>
            <a:fld id="{4937FEE4-6955-6144-97DB-3F8891831B30}" type="slidenum">
              <a:rPr lang="en-GB" smtClean="0"/>
              <a:pPr/>
              <a:t>9</a:t>
            </a:fld>
            <a:endParaRPr lang="en-GB" dirty="0"/>
          </a:p>
        </p:txBody>
      </p:sp>
      <p:pic>
        <p:nvPicPr>
          <p:cNvPr id="7" name="Picture 6">
            <a:extLst>
              <a:ext uri="{FF2B5EF4-FFF2-40B4-BE49-F238E27FC236}">
                <a16:creationId xmlns:a16="http://schemas.microsoft.com/office/drawing/2014/main" id="{BD0405A0-2AAE-66E4-8CC8-BA51E48205D4}"/>
              </a:ext>
            </a:extLst>
          </p:cNvPr>
          <p:cNvPicPr>
            <a:picLocks noChangeAspect="1"/>
          </p:cNvPicPr>
          <p:nvPr/>
        </p:nvPicPr>
        <p:blipFill>
          <a:blip r:embed="rId2"/>
          <a:stretch>
            <a:fillRect/>
          </a:stretch>
        </p:blipFill>
        <p:spPr>
          <a:xfrm>
            <a:off x="366684" y="943998"/>
            <a:ext cx="10739178" cy="4108450"/>
          </a:xfrm>
          <a:prstGeom prst="rect">
            <a:avLst/>
          </a:prstGeom>
        </p:spPr>
      </p:pic>
    </p:spTree>
    <p:extLst>
      <p:ext uri="{BB962C8B-B14F-4D97-AF65-F5344CB8AC3E}">
        <p14:creationId xmlns:p14="http://schemas.microsoft.com/office/powerpoint/2010/main" val="4188972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LAS_SM_BMA_13_Sep_2022" id="{E4CF9A08-95D2-2647-BA74-749439AE2C01}" vid="{172307EE-9C21-004C-B2DB-082CFDD200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144D83-80AC-7A46-82FE-A8A54B5F4AAC}">
  <we:reference id="wa104381909" version="3.12.0.0" store="en-US" storeType="OMEX"/>
  <we:alternateReferences>
    <we:reference id="wa104381909" version="3.12.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23795</TotalTime>
  <Words>2360</Words>
  <Application>Microsoft Macintosh PowerPoint</Application>
  <PresentationFormat>Widescreen</PresentationFormat>
  <Paragraphs>373</Paragraphs>
  <Slides>27</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9" baseType="lpstr">
      <vt:lpstr>AppleSymbols</vt:lpstr>
      <vt:lpstr>Arial</vt:lpstr>
      <vt:lpstr>ArialMT</vt:lpstr>
      <vt:lpstr>Baskerville</vt:lpstr>
      <vt:lpstr>Calibri</vt:lpstr>
      <vt:lpstr>Calibri Light</vt:lpstr>
      <vt:lpstr>Cambria Math</vt:lpstr>
      <vt:lpstr>Helvetica</vt:lpstr>
      <vt:lpstr>Symbol</vt:lpstr>
      <vt:lpstr>URWPalladioL</vt:lpstr>
      <vt:lpstr>Office Theme</vt:lpstr>
      <vt:lpstr>Worksheet</vt:lpstr>
      <vt:lpstr>Detector challenges of the strong-field QED experiment LUXE at the European XFEL</vt:lpstr>
      <vt:lpstr>Overview</vt:lpstr>
      <vt:lpstr>Introduction: Strong-Field QED</vt:lpstr>
      <vt:lpstr>Definitions</vt:lpstr>
      <vt:lpstr>Non-linear Compton scattering</vt:lpstr>
      <vt:lpstr>Non-linear Breit-Wheeler pair production</vt:lpstr>
      <vt:lpstr>Detector requirements and challanges</vt:lpstr>
      <vt:lpstr>The beams</vt:lpstr>
      <vt:lpstr>Experiment overview</vt:lpstr>
      <vt:lpstr>IP detectors</vt:lpstr>
      <vt:lpstr>Overview of photon detectors</vt:lpstr>
      <vt:lpstr>Systematic uncertainties – particle detection</vt:lpstr>
      <vt:lpstr>Importance of the Gamma Profiler</vt:lpstr>
      <vt:lpstr>Principle of the GBP measuremen of x</vt:lpstr>
      <vt:lpstr>Proposed detector</vt:lpstr>
      <vt:lpstr>Sapphire properties</vt:lpstr>
      <vt:lpstr>Detectors for BSM search for ALPS</vt:lpstr>
      <vt:lpstr>SUMMARY</vt:lpstr>
      <vt:lpstr>Backup</vt:lpstr>
      <vt:lpstr>Expected results</vt:lpstr>
      <vt:lpstr>LUXE Detectors Performances</vt:lpstr>
      <vt:lpstr>Overview of electron/positron detectors</vt:lpstr>
      <vt:lpstr>LASER DIAGNOSTICS</vt:lpstr>
      <vt:lpstr>E144 experiment at SLAC</vt:lpstr>
      <vt:lpstr>Detector requirements and challanges</vt:lpstr>
      <vt:lpstr>Sapphire in HEP</vt:lpstr>
      <vt:lpstr>Sapphire Radiation Hardness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BMA A new Beam Monitor for ATLAS</dc:title>
  <dc:creator>Marco Bruschi</dc:creator>
  <cp:lastModifiedBy>Marco Bruschi</cp:lastModifiedBy>
  <cp:revision>39</cp:revision>
  <cp:lastPrinted>2023-08-29T09:00:52Z</cp:lastPrinted>
  <dcterms:created xsi:type="dcterms:W3CDTF">2023-07-06T14:19:29Z</dcterms:created>
  <dcterms:modified xsi:type="dcterms:W3CDTF">2023-09-05T09:02:37Z</dcterms:modified>
</cp:coreProperties>
</file>