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70"/>
  </p:notesMasterIdLst>
  <p:sldIdLst>
    <p:sldId id="256" r:id="rId5"/>
    <p:sldId id="731" r:id="rId6"/>
    <p:sldId id="732" r:id="rId7"/>
    <p:sldId id="733" r:id="rId8"/>
    <p:sldId id="416" r:id="rId9"/>
    <p:sldId id="402" r:id="rId10"/>
    <p:sldId id="426" r:id="rId11"/>
    <p:sldId id="479" r:id="rId12"/>
    <p:sldId id="478" r:id="rId13"/>
    <p:sldId id="749" r:id="rId14"/>
    <p:sldId id="729" r:id="rId15"/>
    <p:sldId id="738" r:id="rId16"/>
    <p:sldId id="739" r:id="rId17"/>
    <p:sldId id="750" r:id="rId18"/>
    <p:sldId id="741" r:id="rId19"/>
    <p:sldId id="745" r:id="rId20"/>
    <p:sldId id="482" r:id="rId21"/>
    <p:sldId id="747" r:id="rId22"/>
    <p:sldId id="294" r:id="rId23"/>
    <p:sldId id="449" r:id="rId24"/>
    <p:sldId id="748" r:id="rId25"/>
    <p:sldId id="413" r:id="rId26"/>
    <p:sldId id="276" r:id="rId27"/>
    <p:sldId id="751" r:id="rId28"/>
    <p:sldId id="280" r:id="rId29"/>
    <p:sldId id="422" r:id="rId30"/>
    <p:sldId id="417" r:id="rId31"/>
    <p:sldId id="421" r:id="rId32"/>
    <p:sldId id="464" r:id="rId33"/>
    <p:sldId id="450" r:id="rId34"/>
    <p:sldId id="284" r:id="rId35"/>
    <p:sldId id="405" r:id="rId36"/>
    <p:sldId id="490" r:id="rId37"/>
    <p:sldId id="476" r:id="rId38"/>
    <p:sldId id="456" r:id="rId39"/>
    <p:sldId id="460" r:id="rId40"/>
    <p:sldId id="423" r:id="rId41"/>
    <p:sldId id="466" r:id="rId42"/>
    <p:sldId id="424" r:id="rId43"/>
    <p:sldId id="465" r:id="rId44"/>
    <p:sldId id="444" r:id="rId45"/>
    <p:sldId id="364" r:id="rId46"/>
    <p:sldId id="453" r:id="rId47"/>
    <p:sldId id="257" r:id="rId48"/>
    <p:sldId id="258" r:id="rId49"/>
    <p:sldId id="451" r:id="rId50"/>
    <p:sldId id="425" r:id="rId51"/>
    <p:sldId id="470" r:id="rId52"/>
    <p:sldId id="471" r:id="rId53"/>
    <p:sldId id="472" r:id="rId54"/>
    <p:sldId id="392" r:id="rId55"/>
    <p:sldId id="728" r:id="rId56"/>
    <p:sldId id="406" r:id="rId57"/>
    <p:sldId id="301" r:id="rId58"/>
    <p:sldId id="412" r:id="rId59"/>
    <p:sldId id="304" r:id="rId60"/>
    <p:sldId id="411" r:id="rId61"/>
    <p:sldId id="266" r:id="rId62"/>
    <p:sldId id="371" r:id="rId63"/>
    <p:sldId id="372" r:id="rId64"/>
    <p:sldId id="360" r:id="rId65"/>
    <p:sldId id="283" r:id="rId66"/>
    <p:sldId id="369" r:id="rId67"/>
    <p:sldId id="282" r:id="rId68"/>
    <p:sldId id="259" r:id="rId69"/>
  </p:sldIdLst>
  <p:sldSz cx="9906000" cy="6858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3E"/>
    <a:srgbClr val="66C9CD"/>
    <a:srgbClr val="0F75BD"/>
    <a:srgbClr val="E483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9"/>
    <p:restoredTop sz="87055"/>
  </p:normalViewPr>
  <p:slideViewPr>
    <p:cSldViewPr snapToGrid="0" snapToObjects="1">
      <p:cViewPr>
        <p:scale>
          <a:sx n="125" d="100"/>
          <a:sy n="125" d="100"/>
        </p:scale>
        <p:origin x="222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C6641-8417-CB49-8477-8FBBC0B57F12}" type="doc">
      <dgm:prSet loTypeId="urn:microsoft.com/office/officeart/2005/8/layout/hierarchy2" loCatId="" qsTypeId="urn:microsoft.com/office/officeart/2005/8/quickstyle/simple1" qsCatId="simple" csTypeId="urn:microsoft.com/office/officeart/2005/8/colors/accent1_2" csCatId="accent1" phldr="1"/>
      <dgm:spPr/>
      <dgm:t>
        <a:bodyPr/>
        <a:lstStyle/>
        <a:p>
          <a:endParaRPr lang="en-US"/>
        </a:p>
      </dgm:t>
    </dgm:pt>
    <dgm:pt modelId="{9B5FEBDD-FA91-114E-A6B8-652DE7820369}">
      <dgm:prSet phldrT="[Text]"/>
      <dgm:spPr/>
      <dgm:t>
        <a:bodyPr/>
        <a:lstStyle/>
        <a:p>
          <a:r>
            <a:rPr lang="en-US" dirty="0"/>
            <a:t>CERN</a:t>
          </a:r>
        </a:p>
      </dgm:t>
    </dgm:pt>
    <dgm:pt modelId="{0FB143F2-1D7F-664C-A54C-140DE5147CD6}" type="parTrans" cxnId="{5BA97D64-90AF-CB43-B364-1C8CEBF59853}">
      <dgm:prSet/>
      <dgm:spPr/>
      <dgm:t>
        <a:bodyPr/>
        <a:lstStyle/>
        <a:p>
          <a:endParaRPr lang="en-US"/>
        </a:p>
      </dgm:t>
    </dgm:pt>
    <dgm:pt modelId="{785752BD-7B0B-854A-93F3-AA918EF37C38}" type="sibTrans" cxnId="{5BA97D64-90AF-CB43-B364-1C8CEBF59853}">
      <dgm:prSet/>
      <dgm:spPr/>
      <dgm:t>
        <a:bodyPr/>
        <a:lstStyle/>
        <a:p>
          <a:endParaRPr lang="en-US"/>
        </a:p>
      </dgm:t>
    </dgm:pt>
    <dgm:pt modelId="{FBCC5618-D8EB-A64D-B6FB-C36BC5F6B281}" type="asst">
      <dgm:prSet phldrT="[Text]"/>
      <dgm:spPr/>
      <dgm:t>
        <a:bodyPr/>
        <a:lstStyle/>
        <a:p>
          <a:r>
            <a:rPr lang="en-US" dirty="0"/>
            <a:t>LHC</a:t>
          </a:r>
        </a:p>
      </dgm:t>
    </dgm:pt>
    <dgm:pt modelId="{E3A299EB-A586-0D41-8F98-CFCC2F085323}" type="parTrans" cxnId="{944C4770-CE66-1946-B011-C0FD2494639F}">
      <dgm:prSet/>
      <dgm:spPr/>
      <dgm:t>
        <a:bodyPr/>
        <a:lstStyle/>
        <a:p>
          <a:endParaRPr lang="en-US"/>
        </a:p>
      </dgm:t>
    </dgm:pt>
    <dgm:pt modelId="{BC2CA428-69A0-D64D-86D9-3FBAD2663053}" type="sibTrans" cxnId="{944C4770-CE66-1946-B011-C0FD2494639F}">
      <dgm:prSet/>
      <dgm:spPr/>
      <dgm:t>
        <a:bodyPr/>
        <a:lstStyle/>
        <a:p>
          <a:endParaRPr lang="en-US"/>
        </a:p>
      </dgm:t>
    </dgm:pt>
    <dgm:pt modelId="{DC711FD9-A90D-E444-86DA-D2432D6748AB}" type="asst">
      <dgm:prSet phldrT="[Text]"/>
      <dgm:spPr/>
      <dgm:t>
        <a:bodyPr/>
        <a:lstStyle/>
        <a:p>
          <a:r>
            <a:rPr lang="en-US" dirty="0"/>
            <a:t>ATLAS</a:t>
          </a:r>
        </a:p>
      </dgm:t>
    </dgm:pt>
    <dgm:pt modelId="{C928216A-197A-6A49-AF0B-DE444AF2CABD}" type="parTrans" cxnId="{9DBA3C3C-BE8B-FB4C-AE15-40C4C67FC58B}">
      <dgm:prSet/>
      <dgm:spPr/>
      <dgm:t>
        <a:bodyPr/>
        <a:lstStyle/>
        <a:p>
          <a:endParaRPr lang="en-US"/>
        </a:p>
      </dgm:t>
    </dgm:pt>
    <dgm:pt modelId="{FA674935-04FA-8045-A2CD-F890AF3A91D9}" type="sibTrans" cxnId="{9DBA3C3C-BE8B-FB4C-AE15-40C4C67FC58B}">
      <dgm:prSet/>
      <dgm:spPr/>
      <dgm:t>
        <a:bodyPr/>
        <a:lstStyle/>
        <a:p>
          <a:endParaRPr lang="en-US"/>
        </a:p>
      </dgm:t>
    </dgm:pt>
    <dgm:pt modelId="{385E6300-2A1D-F647-AFD8-77C1569D7FF6}" type="asst">
      <dgm:prSet phldrT="[Text]"/>
      <dgm:spPr/>
      <dgm:t>
        <a:bodyPr/>
        <a:lstStyle/>
        <a:p>
          <a:r>
            <a:rPr lang="en-US" dirty="0"/>
            <a:t>CMS</a:t>
          </a:r>
        </a:p>
      </dgm:t>
    </dgm:pt>
    <dgm:pt modelId="{A90EBD69-9626-A643-A5F6-0F65BB3C8A85}" type="parTrans" cxnId="{585C7AF8-2E00-0F4C-9D52-0705FD156F82}">
      <dgm:prSet/>
      <dgm:spPr/>
      <dgm:t>
        <a:bodyPr/>
        <a:lstStyle/>
        <a:p>
          <a:endParaRPr lang="en-US"/>
        </a:p>
      </dgm:t>
    </dgm:pt>
    <dgm:pt modelId="{2F17AE13-6EA7-1049-8198-FFE6DFD26294}" type="sibTrans" cxnId="{585C7AF8-2E00-0F4C-9D52-0705FD156F82}">
      <dgm:prSet/>
      <dgm:spPr/>
      <dgm:t>
        <a:bodyPr/>
        <a:lstStyle/>
        <a:p>
          <a:endParaRPr lang="en-US"/>
        </a:p>
      </dgm:t>
    </dgm:pt>
    <dgm:pt modelId="{DF91C1E0-81AB-9F47-9DE9-BBF25030C172}" type="asst">
      <dgm:prSet phldrT="[Text]"/>
      <dgm:spPr/>
      <dgm:t>
        <a:bodyPr/>
        <a:lstStyle/>
        <a:p>
          <a:r>
            <a:rPr lang="en-US" dirty="0"/>
            <a:t>ETC.</a:t>
          </a:r>
        </a:p>
      </dgm:t>
    </dgm:pt>
    <dgm:pt modelId="{2D10D868-DAD8-9B4D-8CBB-B0442364AB50}" type="parTrans" cxnId="{7F22CAE0-7350-714C-8D75-CF57FC479D58}">
      <dgm:prSet/>
      <dgm:spPr/>
      <dgm:t>
        <a:bodyPr/>
        <a:lstStyle/>
        <a:p>
          <a:endParaRPr lang="en-US"/>
        </a:p>
      </dgm:t>
    </dgm:pt>
    <dgm:pt modelId="{EA105AF8-8AD9-5947-9178-CCF6B80C0D63}" type="sibTrans" cxnId="{7F22CAE0-7350-714C-8D75-CF57FC479D58}">
      <dgm:prSet/>
      <dgm:spPr/>
      <dgm:t>
        <a:bodyPr/>
        <a:lstStyle/>
        <a:p>
          <a:endParaRPr lang="en-US"/>
        </a:p>
      </dgm:t>
    </dgm:pt>
    <dgm:pt modelId="{BBE712BF-F3F7-E343-A7F2-7D3542CDBA7C}" type="asst">
      <dgm:prSet phldrT="[Text]"/>
      <dgm:spPr/>
      <dgm:t>
        <a:bodyPr/>
        <a:lstStyle/>
        <a:p>
          <a:r>
            <a:rPr lang="en-US" dirty="0"/>
            <a:t>Pixel</a:t>
          </a:r>
        </a:p>
      </dgm:t>
    </dgm:pt>
    <dgm:pt modelId="{C1D70732-4559-0248-BE0E-81724768AECC}" type="parTrans" cxnId="{2B1C64CA-E164-E44F-BDDD-38DB6A56AC40}">
      <dgm:prSet/>
      <dgm:spPr/>
      <dgm:t>
        <a:bodyPr/>
        <a:lstStyle/>
        <a:p>
          <a:endParaRPr lang="en-US"/>
        </a:p>
      </dgm:t>
    </dgm:pt>
    <dgm:pt modelId="{DD59FD09-079A-B240-9611-50E4646B7E5B}" type="sibTrans" cxnId="{2B1C64CA-E164-E44F-BDDD-38DB6A56AC40}">
      <dgm:prSet/>
      <dgm:spPr/>
      <dgm:t>
        <a:bodyPr/>
        <a:lstStyle/>
        <a:p>
          <a:endParaRPr lang="en-US"/>
        </a:p>
      </dgm:t>
    </dgm:pt>
    <dgm:pt modelId="{45D99129-9931-E54A-B350-42232A983738}" type="asst">
      <dgm:prSet phldrT="[Text]"/>
      <dgm:spPr/>
      <dgm:t>
        <a:bodyPr/>
        <a:lstStyle/>
        <a:p>
          <a:r>
            <a:rPr lang="en-US" dirty="0"/>
            <a:t>LAR</a:t>
          </a:r>
        </a:p>
      </dgm:t>
    </dgm:pt>
    <dgm:pt modelId="{41EF8750-0205-4B41-BF62-64182259C088}" type="parTrans" cxnId="{DF1BCD28-E759-5E46-975A-213737C8D00F}">
      <dgm:prSet/>
      <dgm:spPr/>
      <dgm:t>
        <a:bodyPr/>
        <a:lstStyle/>
        <a:p>
          <a:endParaRPr lang="en-US"/>
        </a:p>
      </dgm:t>
    </dgm:pt>
    <dgm:pt modelId="{3E767450-8331-CE4C-8F3A-5F211D5CAECE}" type="sibTrans" cxnId="{DF1BCD28-E759-5E46-975A-213737C8D00F}">
      <dgm:prSet/>
      <dgm:spPr/>
      <dgm:t>
        <a:bodyPr/>
        <a:lstStyle/>
        <a:p>
          <a:endParaRPr lang="en-US"/>
        </a:p>
      </dgm:t>
    </dgm:pt>
    <dgm:pt modelId="{6CDDA1B6-C5C7-F741-9B1C-620EEAC75B31}" type="asst">
      <dgm:prSet phldrT="[Text]"/>
      <dgm:spPr/>
      <dgm:t>
        <a:bodyPr/>
        <a:lstStyle/>
        <a:p>
          <a:r>
            <a:rPr lang="en-US" dirty="0"/>
            <a:t>Strips</a:t>
          </a:r>
        </a:p>
      </dgm:t>
    </dgm:pt>
    <dgm:pt modelId="{2E973762-88A3-384A-920E-4E43D8ACBC52}" type="parTrans" cxnId="{3CCA36ED-C0ED-9841-9643-EC47AE651D29}">
      <dgm:prSet/>
      <dgm:spPr/>
      <dgm:t>
        <a:bodyPr/>
        <a:lstStyle/>
        <a:p>
          <a:endParaRPr lang="en-US"/>
        </a:p>
      </dgm:t>
    </dgm:pt>
    <dgm:pt modelId="{B3DB0BEF-B2E4-6140-9DE9-980E7D0719F0}" type="sibTrans" cxnId="{3CCA36ED-C0ED-9841-9643-EC47AE651D29}">
      <dgm:prSet/>
      <dgm:spPr/>
      <dgm:t>
        <a:bodyPr/>
        <a:lstStyle/>
        <a:p>
          <a:endParaRPr lang="en-US"/>
        </a:p>
      </dgm:t>
    </dgm:pt>
    <dgm:pt modelId="{358D6448-5303-AE47-B70A-12573C5BD264}" type="asst">
      <dgm:prSet phldrT="[Text]"/>
      <dgm:spPr/>
      <dgm:t>
        <a:bodyPr/>
        <a:lstStyle/>
        <a:p>
          <a:r>
            <a:rPr lang="en-US" dirty="0"/>
            <a:t>ETC</a:t>
          </a:r>
        </a:p>
      </dgm:t>
    </dgm:pt>
    <dgm:pt modelId="{D1406D91-0941-5D4F-B1C3-A7E45AC716D2}" type="parTrans" cxnId="{0C97316A-3BEF-F948-B33F-8944463B5BFA}">
      <dgm:prSet/>
      <dgm:spPr/>
      <dgm:t>
        <a:bodyPr/>
        <a:lstStyle/>
        <a:p>
          <a:endParaRPr lang="en-US"/>
        </a:p>
      </dgm:t>
    </dgm:pt>
    <dgm:pt modelId="{CF4C722D-1C29-944E-894E-B292B37F9EF5}" type="sibTrans" cxnId="{0C97316A-3BEF-F948-B33F-8944463B5BFA}">
      <dgm:prSet/>
      <dgm:spPr/>
      <dgm:t>
        <a:bodyPr/>
        <a:lstStyle/>
        <a:p>
          <a:endParaRPr lang="en-US"/>
        </a:p>
      </dgm:t>
    </dgm:pt>
    <dgm:pt modelId="{019EDFC2-9B2E-8549-8974-84AC434E3757}" type="asst">
      <dgm:prSet phldrT="[Text]"/>
      <dgm:spPr/>
      <dgm:t>
        <a:bodyPr/>
        <a:lstStyle/>
        <a:p>
          <a:r>
            <a:rPr lang="en-US" dirty="0"/>
            <a:t>Inner System</a:t>
          </a:r>
        </a:p>
      </dgm:t>
    </dgm:pt>
    <dgm:pt modelId="{8AA0CC13-A994-5B4F-99F1-3F516D4D0D2C}" type="parTrans" cxnId="{5929E5C5-8F67-2746-8977-33643A3FEC55}">
      <dgm:prSet/>
      <dgm:spPr/>
      <dgm:t>
        <a:bodyPr/>
        <a:lstStyle/>
        <a:p>
          <a:endParaRPr lang="en-US"/>
        </a:p>
      </dgm:t>
    </dgm:pt>
    <dgm:pt modelId="{A1A175BA-C8A9-4B46-9D98-B48D97670591}" type="sibTrans" cxnId="{5929E5C5-8F67-2746-8977-33643A3FEC55}">
      <dgm:prSet/>
      <dgm:spPr/>
      <dgm:t>
        <a:bodyPr/>
        <a:lstStyle/>
        <a:p>
          <a:endParaRPr lang="en-US"/>
        </a:p>
      </dgm:t>
    </dgm:pt>
    <dgm:pt modelId="{EB3626E4-F293-6940-A3CC-0C4E957F5B0E}" type="asst">
      <dgm:prSet phldrT="[Text]"/>
      <dgm:spPr/>
      <dgm:t>
        <a:bodyPr/>
        <a:lstStyle/>
        <a:p>
          <a:r>
            <a:rPr lang="en-US" dirty="0"/>
            <a:t>Outer Barrel</a:t>
          </a:r>
        </a:p>
      </dgm:t>
    </dgm:pt>
    <dgm:pt modelId="{7994075E-C260-D043-8F19-128B2E0C08DC}" type="parTrans" cxnId="{058D936B-2252-3F4F-BC73-6C639D54C2F2}">
      <dgm:prSet/>
      <dgm:spPr/>
      <dgm:t>
        <a:bodyPr/>
        <a:lstStyle/>
        <a:p>
          <a:endParaRPr lang="en-US"/>
        </a:p>
      </dgm:t>
    </dgm:pt>
    <dgm:pt modelId="{E05B7924-5317-3443-89AB-BD2D0A4D3D6D}" type="sibTrans" cxnId="{058D936B-2252-3F4F-BC73-6C639D54C2F2}">
      <dgm:prSet/>
      <dgm:spPr/>
      <dgm:t>
        <a:bodyPr/>
        <a:lstStyle/>
        <a:p>
          <a:endParaRPr lang="en-US"/>
        </a:p>
      </dgm:t>
    </dgm:pt>
    <dgm:pt modelId="{B4B9F64E-1FA5-D546-BFA5-E510CC20CFC2}" type="asst">
      <dgm:prSet phldrT="[Text]"/>
      <dgm:spPr/>
      <dgm:t>
        <a:bodyPr/>
        <a:lstStyle/>
        <a:p>
          <a:r>
            <a:rPr lang="en-US" dirty="0"/>
            <a:t>Outer End-cap</a:t>
          </a:r>
        </a:p>
      </dgm:t>
    </dgm:pt>
    <dgm:pt modelId="{DF4B78BB-3048-B242-825A-30DEA3820DCB}" type="parTrans" cxnId="{1DDC4461-2C6A-C640-93C0-85FB5C08EB89}">
      <dgm:prSet/>
      <dgm:spPr/>
      <dgm:t>
        <a:bodyPr/>
        <a:lstStyle/>
        <a:p>
          <a:endParaRPr lang="en-US"/>
        </a:p>
      </dgm:t>
    </dgm:pt>
    <dgm:pt modelId="{F4BC9629-B2A4-564A-AE33-B75EAAA132A9}" type="sibTrans" cxnId="{1DDC4461-2C6A-C640-93C0-85FB5C08EB89}">
      <dgm:prSet/>
      <dgm:spPr/>
      <dgm:t>
        <a:bodyPr/>
        <a:lstStyle/>
        <a:p>
          <a:endParaRPr lang="en-US"/>
        </a:p>
      </dgm:t>
    </dgm:pt>
    <dgm:pt modelId="{4D296773-87F4-3C44-9375-F5C0D5F5CA3A}" type="pres">
      <dgm:prSet presAssocID="{2BEC6641-8417-CB49-8477-8FBBC0B57F12}" presName="diagram" presStyleCnt="0">
        <dgm:presLayoutVars>
          <dgm:chPref val="1"/>
          <dgm:dir/>
          <dgm:animOne val="branch"/>
          <dgm:animLvl val="lvl"/>
          <dgm:resizeHandles val="exact"/>
        </dgm:presLayoutVars>
      </dgm:prSet>
      <dgm:spPr/>
    </dgm:pt>
    <dgm:pt modelId="{D99BC197-6B42-5948-A955-8C905B74AD07}" type="pres">
      <dgm:prSet presAssocID="{9B5FEBDD-FA91-114E-A6B8-652DE7820369}" presName="root1" presStyleCnt="0"/>
      <dgm:spPr/>
    </dgm:pt>
    <dgm:pt modelId="{BD23EC73-C547-794C-9E08-2AFF1C9EBE9D}" type="pres">
      <dgm:prSet presAssocID="{9B5FEBDD-FA91-114E-A6B8-652DE7820369}" presName="LevelOneTextNode" presStyleLbl="node0" presStyleIdx="0" presStyleCnt="1">
        <dgm:presLayoutVars>
          <dgm:chPref val="3"/>
        </dgm:presLayoutVars>
      </dgm:prSet>
      <dgm:spPr/>
    </dgm:pt>
    <dgm:pt modelId="{CE9EEB42-A0DA-A243-8E6B-9105C9B51C6A}" type="pres">
      <dgm:prSet presAssocID="{9B5FEBDD-FA91-114E-A6B8-652DE7820369}" presName="level2hierChild" presStyleCnt="0"/>
      <dgm:spPr/>
    </dgm:pt>
    <dgm:pt modelId="{DFD5D36B-E566-E249-AD79-C5E3103BF6D1}" type="pres">
      <dgm:prSet presAssocID="{E3A299EB-A586-0D41-8F98-CFCC2F085323}" presName="conn2-1" presStyleLbl="parChTrans1D2" presStyleIdx="0" presStyleCnt="4"/>
      <dgm:spPr/>
    </dgm:pt>
    <dgm:pt modelId="{652EE354-96EE-A045-BC3E-371052FE83C0}" type="pres">
      <dgm:prSet presAssocID="{E3A299EB-A586-0D41-8F98-CFCC2F085323}" presName="connTx" presStyleLbl="parChTrans1D2" presStyleIdx="0" presStyleCnt="4"/>
      <dgm:spPr/>
    </dgm:pt>
    <dgm:pt modelId="{BF704A65-6268-A84B-8021-3A716D1B331F}" type="pres">
      <dgm:prSet presAssocID="{FBCC5618-D8EB-A64D-B6FB-C36BC5F6B281}" presName="root2" presStyleCnt="0"/>
      <dgm:spPr/>
    </dgm:pt>
    <dgm:pt modelId="{A25337B2-76D2-9041-89EF-9970833C8A3A}" type="pres">
      <dgm:prSet presAssocID="{FBCC5618-D8EB-A64D-B6FB-C36BC5F6B281}" presName="LevelTwoTextNode" presStyleLbl="asst1" presStyleIdx="0" presStyleCnt="11">
        <dgm:presLayoutVars>
          <dgm:chPref val="3"/>
        </dgm:presLayoutVars>
      </dgm:prSet>
      <dgm:spPr/>
    </dgm:pt>
    <dgm:pt modelId="{520E9E5A-A032-1448-8D03-00B8D5449EBD}" type="pres">
      <dgm:prSet presAssocID="{FBCC5618-D8EB-A64D-B6FB-C36BC5F6B281}" presName="level3hierChild" presStyleCnt="0"/>
      <dgm:spPr/>
    </dgm:pt>
    <dgm:pt modelId="{AB82DA8D-6F5F-BA4F-AB34-52D7DA08E762}" type="pres">
      <dgm:prSet presAssocID="{C928216A-197A-6A49-AF0B-DE444AF2CABD}" presName="conn2-1" presStyleLbl="parChTrans1D2" presStyleIdx="1" presStyleCnt="4"/>
      <dgm:spPr/>
    </dgm:pt>
    <dgm:pt modelId="{F2735BD6-1C00-0D4A-8387-03FF680BD787}" type="pres">
      <dgm:prSet presAssocID="{C928216A-197A-6A49-AF0B-DE444AF2CABD}" presName="connTx" presStyleLbl="parChTrans1D2" presStyleIdx="1" presStyleCnt="4"/>
      <dgm:spPr/>
    </dgm:pt>
    <dgm:pt modelId="{F4198B01-EFB8-0145-9536-DDB81E870136}" type="pres">
      <dgm:prSet presAssocID="{DC711FD9-A90D-E444-86DA-D2432D6748AB}" presName="root2" presStyleCnt="0"/>
      <dgm:spPr/>
    </dgm:pt>
    <dgm:pt modelId="{2AFC1FD7-5E49-7247-811B-305008EE6639}" type="pres">
      <dgm:prSet presAssocID="{DC711FD9-A90D-E444-86DA-D2432D6748AB}" presName="LevelTwoTextNode" presStyleLbl="asst1" presStyleIdx="1" presStyleCnt="11">
        <dgm:presLayoutVars>
          <dgm:chPref val="3"/>
        </dgm:presLayoutVars>
      </dgm:prSet>
      <dgm:spPr/>
    </dgm:pt>
    <dgm:pt modelId="{EE614E07-68C8-D74E-87F5-42E59E3D5179}" type="pres">
      <dgm:prSet presAssocID="{DC711FD9-A90D-E444-86DA-D2432D6748AB}" presName="level3hierChild" presStyleCnt="0"/>
      <dgm:spPr/>
    </dgm:pt>
    <dgm:pt modelId="{B75738E1-2DFD-0340-9DA6-969B3C8CD738}" type="pres">
      <dgm:prSet presAssocID="{C1D70732-4559-0248-BE0E-81724768AECC}" presName="conn2-1" presStyleLbl="parChTrans1D3" presStyleIdx="0" presStyleCnt="4"/>
      <dgm:spPr/>
    </dgm:pt>
    <dgm:pt modelId="{86FA1211-4004-D949-808F-7861393B7B78}" type="pres">
      <dgm:prSet presAssocID="{C1D70732-4559-0248-BE0E-81724768AECC}" presName="connTx" presStyleLbl="parChTrans1D3" presStyleIdx="0" presStyleCnt="4"/>
      <dgm:spPr/>
    </dgm:pt>
    <dgm:pt modelId="{B2072A1B-96E8-F94C-B293-3BC9120405FB}" type="pres">
      <dgm:prSet presAssocID="{BBE712BF-F3F7-E343-A7F2-7D3542CDBA7C}" presName="root2" presStyleCnt="0"/>
      <dgm:spPr/>
    </dgm:pt>
    <dgm:pt modelId="{DF0E5B9B-6AE3-6742-9917-11D684B395D7}" type="pres">
      <dgm:prSet presAssocID="{BBE712BF-F3F7-E343-A7F2-7D3542CDBA7C}" presName="LevelTwoTextNode" presStyleLbl="asst1" presStyleIdx="2" presStyleCnt="11">
        <dgm:presLayoutVars>
          <dgm:chPref val="3"/>
        </dgm:presLayoutVars>
      </dgm:prSet>
      <dgm:spPr/>
    </dgm:pt>
    <dgm:pt modelId="{B2DECB21-CEDA-3441-894F-D82C012ACFFB}" type="pres">
      <dgm:prSet presAssocID="{BBE712BF-F3F7-E343-A7F2-7D3542CDBA7C}" presName="level3hierChild" presStyleCnt="0"/>
      <dgm:spPr/>
    </dgm:pt>
    <dgm:pt modelId="{A7E7CB49-08EE-2241-909A-E6EBCD2E8A35}" type="pres">
      <dgm:prSet presAssocID="{8AA0CC13-A994-5B4F-99F1-3F516D4D0D2C}" presName="conn2-1" presStyleLbl="parChTrans1D4" presStyleIdx="0" presStyleCnt="3"/>
      <dgm:spPr/>
    </dgm:pt>
    <dgm:pt modelId="{2C871B7E-AE1D-ED44-B7F2-82F60176DA3F}" type="pres">
      <dgm:prSet presAssocID="{8AA0CC13-A994-5B4F-99F1-3F516D4D0D2C}" presName="connTx" presStyleLbl="parChTrans1D4" presStyleIdx="0" presStyleCnt="3"/>
      <dgm:spPr/>
    </dgm:pt>
    <dgm:pt modelId="{AB8CE677-FBBC-BF47-A5A2-6DD9E74D041C}" type="pres">
      <dgm:prSet presAssocID="{019EDFC2-9B2E-8549-8974-84AC434E3757}" presName="root2" presStyleCnt="0"/>
      <dgm:spPr/>
    </dgm:pt>
    <dgm:pt modelId="{AA0E00FC-4059-C447-A4F8-76073C19922D}" type="pres">
      <dgm:prSet presAssocID="{019EDFC2-9B2E-8549-8974-84AC434E3757}" presName="LevelTwoTextNode" presStyleLbl="asst1" presStyleIdx="3" presStyleCnt="11">
        <dgm:presLayoutVars>
          <dgm:chPref val="3"/>
        </dgm:presLayoutVars>
      </dgm:prSet>
      <dgm:spPr/>
    </dgm:pt>
    <dgm:pt modelId="{8BDE73B4-D6BA-634F-B18B-03514299156B}" type="pres">
      <dgm:prSet presAssocID="{019EDFC2-9B2E-8549-8974-84AC434E3757}" presName="level3hierChild" presStyleCnt="0"/>
      <dgm:spPr/>
    </dgm:pt>
    <dgm:pt modelId="{3CEB8CAE-B72F-934E-AC89-2FC4EA806E26}" type="pres">
      <dgm:prSet presAssocID="{7994075E-C260-D043-8F19-128B2E0C08DC}" presName="conn2-1" presStyleLbl="parChTrans1D4" presStyleIdx="1" presStyleCnt="3"/>
      <dgm:spPr/>
    </dgm:pt>
    <dgm:pt modelId="{5FA93D23-9B81-9742-B175-5AC55A4B75E3}" type="pres">
      <dgm:prSet presAssocID="{7994075E-C260-D043-8F19-128B2E0C08DC}" presName="connTx" presStyleLbl="parChTrans1D4" presStyleIdx="1" presStyleCnt="3"/>
      <dgm:spPr/>
    </dgm:pt>
    <dgm:pt modelId="{EB24858A-22A3-B04C-AAF3-89BF7918018A}" type="pres">
      <dgm:prSet presAssocID="{EB3626E4-F293-6940-A3CC-0C4E957F5B0E}" presName="root2" presStyleCnt="0"/>
      <dgm:spPr/>
    </dgm:pt>
    <dgm:pt modelId="{99C4DBF8-DEAB-0A42-B576-71DA6E385DFE}" type="pres">
      <dgm:prSet presAssocID="{EB3626E4-F293-6940-A3CC-0C4E957F5B0E}" presName="LevelTwoTextNode" presStyleLbl="asst1" presStyleIdx="4" presStyleCnt="11">
        <dgm:presLayoutVars>
          <dgm:chPref val="3"/>
        </dgm:presLayoutVars>
      </dgm:prSet>
      <dgm:spPr/>
    </dgm:pt>
    <dgm:pt modelId="{F701FEBB-5A2E-5440-868D-EDD58E14D150}" type="pres">
      <dgm:prSet presAssocID="{EB3626E4-F293-6940-A3CC-0C4E957F5B0E}" presName="level3hierChild" presStyleCnt="0"/>
      <dgm:spPr/>
    </dgm:pt>
    <dgm:pt modelId="{C9976109-DE02-8446-9E68-6B3BA90F9B43}" type="pres">
      <dgm:prSet presAssocID="{DF4B78BB-3048-B242-825A-30DEA3820DCB}" presName="conn2-1" presStyleLbl="parChTrans1D4" presStyleIdx="2" presStyleCnt="3"/>
      <dgm:spPr/>
    </dgm:pt>
    <dgm:pt modelId="{5519653F-9F01-0644-A496-C4F504C52D35}" type="pres">
      <dgm:prSet presAssocID="{DF4B78BB-3048-B242-825A-30DEA3820DCB}" presName="connTx" presStyleLbl="parChTrans1D4" presStyleIdx="2" presStyleCnt="3"/>
      <dgm:spPr/>
    </dgm:pt>
    <dgm:pt modelId="{7DE77D94-7947-B64D-8CD5-7229307EB46A}" type="pres">
      <dgm:prSet presAssocID="{B4B9F64E-1FA5-D546-BFA5-E510CC20CFC2}" presName="root2" presStyleCnt="0"/>
      <dgm:spPr/>
    </dgm:pt>
    <dgm:pt modelId="{2C4C66E6-1FC8-5D4F-8977-D04ED76E2DEE}" type="pres">
      <dgm:prSet presAssocID="{B4B9F64E-1FA5-D546-BFA5-E510CC20CFC2}" presName="LevelTwoTextNode" presStyleLbl="asst1" presStyleIdx="5" presStyleCnt="11">
        <dgm:presLayoutVars>
          <dgm:chPref val="3"/>
        </dgm:presLayoutVars>
      </dgm:prSet>
      <dgm:spPr/>
    </dgm:pt>
    <dgm:pt modelId="{7C5B7AE7-5228-B248-AC66-D3104A2A22CE}" type="pres">
      <dgm:prSet presAssocID="{B4B9F64E-1FA5-D546-BFA5-E510CC20CFC2}" presName="level3hierChild" presStyleCnt="0"/>
      <dgm:spPr/>
    </dgm:pt>
    <dgm:pt modelId="{CFC16B0F-FC37-684A-9B20-DD3230D8794F}" type="pres">
      <dgm:prSet presAssocID="{41EF8750-0205-4B41-BF62-64182259C088}" presName="conn2-1" presStyleLbl="parChTrans1D3" presStyleIdx="1" presStyleCnt="4"/>
      <dgm:spPr/>
    </dgm:pt>
    <dgm:pt modelId="{8E90E6BE-F075-0445-9FAA-1F539FA04E78}" type="pres">
      <dgm:prSet presAssocID="{41EF8750-0205-4B41-BF62-64182259C088}" presName="connTx" presStyleLbl="parChTrans1D3" presStyleIdx="1" presStyleCnt="4"/>
      <dgm:spPr/>
    </dgm:pt>
    <dgm:pt modelId="{C84D032A-634D-2E4C-B3A3-AC52205A32CD}" type="pres">
      <dgm:prSet presAssocID="{45D99129-9931-E54A-B350-42232A983738}" presName="root2" presStyleCnt="0"/>
      <dgm:spPr/>
    </dgm:pt>
    <dgm:pt modelId="{F571731F-A004-9D4F-8BFE-ABD471886757}" type="pres">
      <dgm:prSet presAssocID="{45D99129-9931-E54A-B350-42232A983738}" presName="LevelTwoTextNode" presStyleLbl="asst1" presStyleIdx="6" presStyleCnt="11">
        <dgm:presLayoutVars>
          <dgm:chPref val="3"/>
        </dgm:presLayoutVars>
      </dgm:prSet>
      <dgm:spPr/>
    </dgm:pt>
    <dgm:pt modelId="{AA5CF102-7FCD-3940-A1AD-6CE125125CA9}" type="pres">
      <dgm:prSet presAssocID="{45D99129-9931-E54A-B350-42232A983738}" presName="level3hierChild" presStyleCnt="0"/>
      <dgm:spPr/>
    </dgm:pt>
    <dgm:pt modelId="{BDEF1D94-9732-7C44-9F72-154551D05F4F}" type="pres">
      <dgm:prSet presAssocID="{2E973762-88A3-384A-920E-4E43D8ACBC52}" presName="conn2-1" presStyleLbl="parChTrans1D3" presStyleIdx="2" presStyleCnt="4"/>
      <dgm:spPr/>
    </dgm:pt>
    <dgm:pt modelId="{F4995A59-6EDA-354D-BA5E-5368DBBE644F}" type="pres">
      <dgm:prSet presAssocID="{2E973762-88A3-384A-920E-4E43D8ACBC52}" presName="connTx" presStyleLbl="parChTrans1D3" presStyleIdx="2" presStyleCnt="4"/>
      <dgm:spPr/>
    </dgm:pt>
    <dgm:pt modelId="{73FB7867-0630-234D-83A8-63566ABBE0C1}" type="pres">
      <dgm:prSet presAssocID="{6CDDA1B6-C5C7-F741-9B1C-620EEAC75B31}" presName="root2" presStyleCnt="0"/>
      <dgm:spPr/>
    </dgm:pt>
    <dgm:pt modelId="{C6E23779-2930-2142-AFB9-B8B2E00262FC}" type="pres">
      <dgm:prSet presAssocID="{6CDDA1B6-C5C7-F741-9B1C-620EEAC75B31}" presName="LevelTwoTextNode" presStyleLbl="asst1" presStyleIdx="7" presStyleCnt="11">
        <dgm:presLayoutVars>
          <dgm:chPref val="3"/>
        </dgm:presLayoutVars>
      </dgm:prSet>
      <dgm:spPr/>
    </dgm:pt>
    <dgm:pt modelId="{1C4A81B8-8335-8548-B88F-F8D032469749}" type="pres">
      <dgm:prSet presAssocID="{6CDDA1B6-C5C7-F741-9B1C-620EEAC75B31}" presName="level3hierChild" presStyleCnt="0"/>
      <dgm:spPr/>
    </dgm:pt>
    <dgm:pt modelId="{DEA858FA-6FFF-A843-B7F8-4EAB208F39FD}" type="pres">
      <dgm:prSet presAssocID="{D1406D91-0941-5D4F-B1C3-A7E45AC716D2}" presName="conn2-1" presStyleLbl="parChTrans1D3" presStyleIdx="3" presStyleCnt="4"/>
      <dgm:spPr/>
    </dgm:pt>
    <dgm:pt modelId="{E869D16D-FDE1-AB4B-A251-2A9CDC60E2A6}" type="pres">
      <dgm:prSet presAssocID="{D1406D91-0941-5D4F-B1C3-A7E45AC716D2}" presName="connTx" presStyleLbl="parChTrans1D3" presStyleIdx="3" presStyleCnt="4"/>
      <dgm:spPr/>
    </dgm:pt>
    <dgm:pt modelId="{371CC771-7ACB-F145-AE30-99AE9838BCFF}" type="pres">
      <dgm:prSet presAssocID="{358D6448-5303-AE47-B70A-12573C5BD264}" presName="root2" presStyleCnt="0"/>
      <dgm:spPr/>
    </dgm:pt>
    <dgm:pt modelId="{8F81E9F6-A117-6447-8456-DAA88BA77898}" type="pres">
      <dgm:prSet presAssocID="{358D6448-5303-AE47-B70A-12573C5BD264}" presName="LevelTwoTextNode" presStyleLbl="asst1" presStyleIdx="8" presStyleCnt="11">
        <dgm:presLayoutVars>
          <dgm:chPref val="3"/>
        </dgm:presLayoutVars>
      </dgm:prSet>
      <dgm:spPr/>
    </dgm:pt>
    <dgm:pt modelId="{134843DD-38E6-314A-83EE-FEAECBBB9F4B}" type="pres">
      <dgm:prSet presAssocID="{358D6448-5303-AE47-B70A-12573C5BD264}" presName="level3hierChild" presStyleCnt="0"/>
      <dgm:spPr/>
    </dgm:pt>
    <dgm:pt modelId="{546BC0E3-4F65-D74F-ADD2-7C170485B9FC}" type="pres">
      <dgm:prSet presAssocID="{A90EBD69-9626-A643-A5F6-0F65BB3C8A85}" presName="conn2-1" presStyleLbl="parChTrans1D2" presStyleIdx="2" presStyleCnt="4"/>
      <dgm:spPr/>
    </dgm:pt>
    <dgm:pt modelId="{2795B5E4-7CC6-B64F-B6CE-603A3F1DB74F}" type="pres">
      <dgm:prSet presAssocID="{A90EBD69-9626-A643-A5F6-0F65BB3C8A85}" presName="connTx" presStyleLbl="parChTrans1D2" presStyleIdx="2" presStyleCnt="4"/>
      <dgm:spPr/>
    </dgm:pt>
    <dgm:pt modelId="{41499F49-77DE-E946-97FE-A7E11A48D0D6}" type="pres">
      <dgm:prSet presAssocID="{385E6300-2A1D-F647-AFD8-77C1569D7FF6}" presName="root2" presStyleCnt="0"/>
      <dgm:spPr/>
    </dgm:pt>
    <dgm:pt modelId="{436D0DFD-2C60-FB42-8ECF-4EA67AAFB3F9}" type="pres">
      <dgm:prSet presAssocID="{385E6300-2A1D-F647-AFD8-77C1569D7FF6}" presName="LevelTwoTextNode" presStyleLbl="asst1" presStyleIdx="9" presStyleCnt="11">
        <dgm:presLayoutVars>
          <dgm:chPref val="3"/>
        </dgm:presLayoutVars>
      </dgm:prSet>
      <dgm:spPr/>
    </dgm:pt>
    <dgm:pt modelId="{81CD582E-689F-C546-BF2D-54294E0ACE54}" type="pres">
      <dgm:prSet presAssocID="{385E6300-2A1D-F647-AFD8-77C1569D7FF6}" presName="level3hierChild" presStyleCnt="0"/>
      <dgm:spPr/>
    </dgm:pt>
    <dgm:pt modelId="{DB7D59F5-AF10-1546-B69F-0C9E4C82B382}" type="pres">
      <dgm:prSet presAssocID="{2D10D868-DAD8-9B4D-8CBB-B0442364AB50}" presName="conn2-1" presStyleLbl="parChTrans1D2" presStyleIdx="3" presStyleCnt="4"/>
      <dgm:spPr/>
    </dgm:pt>
    <dgm:pt modelId="{CC38C55A-EC2E-DF40-B207-F29E5BB46093}" type="pres">
      <dgm:prSet presAssocID="{2D10D868-DAD8-9B4D-8CBB-B0442364AB50}" presName="connTx" presStyleLbl="parChTrans1D2" presStyleIdx="3" presStyleCnt="4"/>
      <dgm:spPr/>
    </dgm:pt>
    <dgm:pt modelId="{1636096D-3250-554E-980F-1A5666AFC05B}" type="pres">
      <dgm:prSet presAssocID="{DF91C1E0-81AB-9F47-9DE9-BBF25030C172}" presName="root2" presStyleCnt="0"/>
      <dgm:spPr/>
    </dgm:pt>
    <dgm:pt modelId="{9F535757-CFAA-5A4F-8854-D39AA26E0188}" type="pres">
      <dgm:prSet presAssocID="{DF91C1E0-81AB-9F47-9DE9-BBF25030C172}" presName="LevelTwoTextNode" presStyleLbl="asst1" presStyleIdx="10" presStyleCnt="11">
        <dgm:presLayoutVars>
          <dgm:chPref val="3"/>
        </dgm:presLayoutVars>
      </dgm:prSet>
      <dgm:spPr/>
    </dgm:pt>
    <dgm:pt modelId="{ACCBDDB3-5030-9249-B741-C247EBD33483}" type="pres">
      <dgm:prSet presAssocID="{DF91C1E0-81AB-9F47-9DE9-BBF25030C172}" presName="level3hierChild" presStyleCnt="0"/>
      <dgm:spPr/>
    </dgm:pt>
  </dgm:ptLst>
  <dgm:cxnLst>
    <dgm:cxn modelId="{1A540200-0C31-1A4D-9091-FA52081ED42B}" type="presOf" srcId="{C928216A-197A-6A49-AF0B-DE444AF2CABD}" destId="{AB82DA8D-6F5F-BA4F-AB34-52D7DA08E762}" srcOrd="0" destOrd="0" presId="urn:microsoft.com/office/officeart/2005/8/layout/hierarchy2"/>
    <dgm:cxn modelId="{E8FF8B16-BD01-7F41-85E7-2D8F5BB7A565}" type="presOf" srcId="{B4B9F64E-1FA5-D546-BFA5-E510CC20CFC2}" destId="{2C4C66E6-1FC8-5D4F-8977-D04ED76E2DEE}" srcOrd="0" destOrd="0" presId="urn:microsoft.com/office/officeart/2005/8/layout/hierarchy2"/>
    <dgm:cxn modelId="{DB242818-D315-9B41-A0E2-373CD8B5697D}" type="presOf" srcId="{D1406D91-0941-5D4F-B1C3-A7E45AC716D2}" destId="{E869D16D-FDE1-AB4B-A251-2A9CDC60E2A6}" srcOrd="1" destOrd="0" presId="urn:microsoft.com/office/officeart/2005/8/layout/hierarchy2"/>
    <dgm:cxn modelId="{512C1C19-4472-4C48-A232-D4632F44BDE9}" type="presOf" srcId="{E3A299EB-A586-0D41-8F98-CFCC2F085323}" destId="{DFD5D36B-E566-E249-AD79-C5E3103BF6D1}" srcOrd="0" destOrd="0" presId="urn:microsoft.com/office/officeart/2005/8/layout/hierarchy2"/>
    <dgm:cxn modelId="{3535971D-D2DE-E54A-9698-DDF7875EFD0A}" type="presOf" srcId="{FBCC5618-D8EB-A64D-B6FB-C36BC5F6B281}" destId="{A25337B2-76D2-9041-89EF-9970833C8A3A}" srcOrd="0" destOrd="0" presId="urn:microsoft.com/office/officeart/2005/8/layout/hierarchy2"/>
    <dgm:cxn modelId="{3911FA1F-7185-A843-A4D2-2B4367ECFA58}" type="presOf" srcId="{41EF8750-0205-4B41-BF62-64182259C088}" destId="{8E90E6BE-F075-0445-9FAA-1F539FA04E78}" srcOrd="1" destOrd="0" presId="urn:microsoft.com/office/officeart/2005/8/layout/hierarchy2"/>
    <dgm:cxn modelId="{01E32528-ECA5-4C47-B59D-018FEA83BCEB}" type="presOf" srcId="{9B5FEBDD-FA91-114E-A6B8-652DE7820369}" destId="{BD23EC73-C547-794C-9E08-2AFF1C9EBE9D}" srcOrd="0" destOrd="0" presId="urn:microsoft.com/office/officeart/2005/8/layout/hierarchy2"/>
    <dgm:cxn modelId="{DF1BCD28-E759-5E46-975A-213737C8D00F}" srcId="{DC711FD9-A90D-E444-86DA-D2432D6748AB}" destId="{45D99129-9931-E54A-B350-42232A983738}" srcOrd="1" destOrd="0" parTransId="{41EF8750-0205-4B41-BF62-64182259C088}" sibTransId="{3E767450-8331-CE4C-8F3A-5F211D5CAECE}"/>
    <dgm:cxn modelId="{09C0E32F-18F9-854F-8210-4CAB405A8C32}" type="presOf" srcId="{7994075E-C260-D043-8F19-128B2E0C08DC}" destId="{3CEB8CAE-B72F-934E-AC89-2FC4EA806E26}" srcOrd="0" destOrd="0" presId="urn:microsoft.com/office/officeart/2005/8/layout/hierarchy2"/>
    <dgm:cxn modelId="{D04D7E33-A03C-114E-9F72-9A67AA166FE9}" type="presOf" srcId="{C1D70732-4559-0248-BE0E-81724768AECC}" destId="{B75738E1-2DFD-0340-9DA6-969B3C8CD738}" srcOrd="0" destOrd="0" presId="urn:microsoft.com/office/officeart/2005/8/layout/hierarchy2"/>
    <dgm:cxn modelId="{B1840138-4A0F-B049-933A-EC578394F029}" type="presOf" srcId="{C928216A-197A-6A49-AF0B-DE444AF2CABD}" destId="{F2735BD6-1C00-0D4A-8387-03FF680BD787}" srcOrd="1" destOrd="0" presId="urn:microsoft.com/office/officeart/2005/8/layout/hierarchy2"/>
    <dgm:cxn modelId="{7E252538-4645-9D4B-80D4-78B64685A231}" type="presOf" srcId="{D1406D91-0941-5D4F-B1C3-A7E45AC716D2}" destId="{DEA858FA-6FFF-A843-B7F8-4EAB208F39FD}" srcOrd="0" destOrd="0" presId="urn:microsoft.com/office/officeart/2005/8/layout/hierarchy2"/>
    <dgm:cxn modelId="{B02BE638-4A2B-D645-B8E1-730B8F4D40AD}" type="presOf" srcId="{019EDFC2-9B2E-8549-8974-84AC434E3757}" destId="{AA0E00FC-4059-C447-A4F8-76073C19922D}" srcOrd="0" destOrd="0" presId="urn:microsoft.com/office/officeart/2005/8/layout/hierarchy2"/>
    <dgm:cxn modelId="{42EE2B3B-A6DB-E849-8929-B47E76AF58CB}" type="presOf" srcId="{DC711FD9-A90D-E444-86DA-D2432D6748AB}" destId="{2AFC1FD7-5E49-7247-811B-305008EE6639}" srcOrd="0" destOrd="0" presId="urn:microsoft.com/office/officeart/2005/8/layout/hierarchy2"/>
    <dgm:cxn modelId="{9DBA3C3C-BE8B-FB4C-AE15-40C4C67FC58B}" srcId="{9B5FEBDD-FA91-114E-A6B8-652DE7820369}" destId="{DC711FD9-A90D-E444-86DA-D2432D6748AB}" srcOrd="1" destOrd="0" parTransId="{C928216A-197A-6A49-AF0B-DE444AF2CABD}" sibTransId="{FA674935-04FA-8045-A2CD-F890AF3A91D9}"/>
    <dgm:cxn modelId="{0783FE3D-ECC0-4A41-84F6-BFBF261A1DDF}" type="presOf" srcId="{DF4B78BB-3048-B242-825A-30DEA3820DCB}" destId="{5519653F-9F01-0644-A496-C4F504C52D35}" srcOrd="1" destOrd="0" presId="urn:microsoft.com/office/officeart/2005/8/layout/hierarchy2"/>
    <dgm:cxn modelId="{16C28A41-ABFB-4F4F-BB66-61A2C998237F}" type="presOf" srcId="{2D10D868-DAD8-9B4D-8CBB-B0442364AB50}" destId="{CC38C55A-EC2E-DF40-B207-F29E5BB46093}" srcOrd="1" destOrd="0" presId="urn:microsoft.com/office/officeart/2005/8/layout/hierarchy2"/>
    <dgm:cxn modelId="{FCE4C348-756F-0F4C-A6CE-F38F23682D51}" type="presOf" srcId="{EB3626E4-F293-6940-A3CC-0C4E957F5B0E}" destId="{99C4DBF8-DEAB-0A42-B576-71DA6E385DFE}" srcOrd="0" destOrd="0" presId="urn:microsoft.com/office/officeart/2005/8/layout/hierarchy2"/>
    <dgm:cxn modelId="{D4355B4C-AC82-4542-BA97-E35F65740B3B}" type="presOf" srcId="{A90EBD69-9626-A643-A5F6-0F65BB3C8A85}" destId="{2795B5E4-7CC6-B64F-B6CE-603A3F1DB74F}" srcOrd="1" destOrd="0" presId="urn:microsoft.com/office/officeart/2005/8/layout/hierarchy2"/>
    <dgm:cxn modelId="{44A11D52-4650-3B47-87B2-3FEFF9347FCD}" type="presOf" srcId="{E3A299EB-A586-0D41-8F98-CFCC2F085323}" destId="{652EE354-96EE-A045-BC3E-371052FE83C0}" srcOrd="1" destOrd="0" presId="urn:microsoft.com/office/officeart/2005/8/layout/hierarchy2"/>
    <dgm:cxn modelId="{477FCC57-A1EB-EC47-970F-0935BC92EB9D}" type="presOf" srcId="{2D10D868-DAD8-9B4D-8CBB-B0442364AB50}" destId="{DB7D59F5-AF10-1546-B69F-0C9E4C82B382}" srcOrd="0" destOrd="0" presId="urn:microsoft.com/office/officeart/2005/8/layout/hierarchy2"/>
    <dgm:cxn modelId="{05A59858-2FEE-ED42-833E-3943EE648FA6}" type="presOf" srcId="{8AA0CC13-A994-5B4F-99F1-3F516D4D0D2C}" destId="{2C871B7E-AE1D-ED44-B7F2-82F60176DA3F}" srcOrd="1" destOrd="0" presId="urn:microsoft.com/office/officeart/2005/8/layout/hierarchy2"/>
    <dgm:cxn modelId="{70C1635C-9933-F047-87E7-96BB40A8E982}" type="presOf" srcId="{DF4B78BB-3048-B242-825A-30DEA3820DCB}" destId="{C9976109-DE02-8446-9E68-6B3BA90F9B43}" srcOrd="0" destOrd="0" presId="urn:microsoft.com/office/officeart/2005/8/layout/hierarchy2"/>
    <dgm:cxn modelId="{1DDC4461-2C6A-C640-93C0-85FB5C08EB89}" srcId="{BBE712BF-F3F7-E343-A7F2-7D3542CDBA7C}" destId="{B4B9F64E-1FA5-D546-BFA5-E510CC20CFC2}" srcOrd="2" destOrd="0" parTransId="{DF4B78BB-3048-B242-825A-30DEA3820DCB}" sibTransId="{F4BC9629-B2A4-564A-AE33-B75EAAA132A9}"/>
    <dgm:cxn modelId="{5BA97D64-90AF-CB43-B364-1C8CEBF59853}" srcId="{2BEC6641-8417-CB49-8477-8FBBC0B57F12}" destId="{9B5FEBDD-FA91-114E-A6B8-652DE7820369}" srcOrd="0" destOrd="0" parTransId="{0FB143F2-1D7F-664C-A54C-140DE5147CD6}" sibTransId="{785752BD-7B0B-854A-93F3-AA918EF37C38}"/>
    <dgm:cxn modelId="{56ACD866-52EB-1E4E-82FC-F8A4475E73A0}" type="presOf" srcId="{45D99129-9931-E54A-B350-42232A983738}" destId="{F571731F-A004-9D4F-8BFE-ABD471886757}" srcOrd="0" destOrd="0" presId="urn:microsoft.com/office/officeart/2005/8/layout/hierarchy2"/>
    <dgm:cxn modelId="{0C97316A-3BEF-F948-B33F-8944463B5BFA}" srcId="{DC711FD9-A90D-E444-86DA-D2432D6748AB}" destId="{358D6448-5303-AE47-B70A-12573C5BD264}" srcOrd="3" destOrd="0" parTransId="{D1406D91-0941-5D4F-B1C3-A7E45AC716D2}" sibTransId="{CF4C722D-1C29-944E-894E-B292B37F9EF5}"/>
    <dgm:cxn modelId="{058D936B-2252-3F4F-BC73-6C639D54C2F2}" srcId="{BBE712BF-F3F7-E343-A7F2-7D3542CDBA7C}" destId="{EB3626E4-F293-6940-A3CC-0C4E957F5B0E}" srcOrd="1" destOrd="0" parTransId="{7994075E-C260-D043-8F19-128B2E0C08DC}" sibTransId="{E05B7924-5317-3443-89AB-BD2D0A4D3D6D}"/>
    <dgm:cxn modelId="{EA4E2A6D-3156-3F4B-A84C-50D358915273}" type="presOf" srcId="{358D6448-5303-AE47-B70A-12573C5BD264}" destId="{8F81E9F6-A117-6447-8456-DAA88BA77898}" srcOrd="0" destOrd="0" presId="urn:microsoft.com/office/officeart/2005/8/layout/hierarchy2"/>
    <dgm:cxn modelId="{275AAC6E-31CA-DD4E-B8CC-269B2B7FDBB8}" type="presOf" srcId="{2E973762-88A3-384A-920E-4E43D8ACBC52}" destId="{F4995A59-6EDA-354D-BA5E-5368DBBE644F}" srcOrd="1" destOrd="0" presId="urn:microsoft.com/office/officeart/2005/8/layout/hierarchy2"/>
    <dgm:cxn modelId="{944C4770-CE66-1946-B011-C0FD2494639F}" srcId="{9B5FEBDD-FA91-114E-A6B8-652DE7820369}" destId="{FBCC5618-D8EB-A64D-B6FB-C36BC5F6B281}" srcOrd="0" destOrd="0" parTransId="{E3A299EB-A586-0D41-8F98-CFCC2F085323}" sibTransId="{BC2CA428-69A0-D64D-86D9-3FBAD2663053}"/>
    <dgm:cxn modelId="{F1DD8472-6A61-3F45-B8F0-7337547C67FA}" type="presOf" srcId="{41EF8750-0205-4B41-BF62-64182259C088}" destId="{CFC16B0F-FC37-684A-9B20-DD3230D8794F}" srcOrd="0" destOrd="0" presId="urn:microsoft.com/office/officeart/2005/8/layout/hierarchy2"/>
    <dgm:cxn modelId="{19553980-C486-A04B-9C80-40ED04D061F7}" type="presOf" srcId="{BBE712BF-F3F7-E343-A7F2-7D3542CDBA7C}" destId="{DF0E5B9B-6AE3-6742-9917-11D684B395D7}" srcOrd="0" destOrd="0" presId="urn:microsoft.com/office/officeart/2005/8/layout/hierarchy2"/>
    <dgm:cxn modelId="{4DC94384-CB5D-1B44-A269-2387D3E2CFE6}" type="presOf" srcId="{2BEC6641-8417-CB49-8477-8FBBC0B57F12}" destId="{4D296773-87F4-3C44-9375-F5C0D5F5CA3A}" srcOrd="0" destOrd="0" presId="urn:microsoft.com/office/officeart/2005/8/layout/hierarchy2"/>
    <dgm:cxn modelId="{D99448AA-7013-4147-8D24-C43C1E7C8584}" type="presOf" srcId="{6CDDA1B6-C5C7-F741-9B1C-620EEAC75B31}" destId="{C6E23779-2930-2142-AFB9-B8B2E00262FC}" srcOrd="0" destOrd="0" presId="urn:microsoft.com/office/officeart/2005/8/layout/hierarchy2"/>
    <dgm:cxn modelId="{1127AFB4-2553-D147-AB61-97411CC3AE56}" type="presOf" srcId="{8AA0CC13-A994-5B4F-99F1-3F516D4D0D2C}" destId="{A7E7CB49-08EE-2241-909A-E6EBCD2E8A35}" srcOrd="0" destOrd="0" presId="urn:microsoft.com/office/officeart/2005/8/layout/hierarchy2"/>
    <dgm:cxn modelId="{9093AEB8-B025-B44D-9F13-D1066A553DE0}" type="presOf" srcId="{C1D70732-4559-0248-BE0E-81724768AECC}" destId="{86FA1211-4004-D949-808F-7861393B7B78}" srcOrd="1" destOrd="0" presId="urn:microsoft.com/office/officeart/2005/8/layout/hierarchy2"/>
    <dgm:cxn modelId="{DD4F66BD-8007-1A4E-82C7-B5A7EE45ECBA}" type="presOf" srcId="{7994075E-C260-D043-8F19-128B2E0C08DC}" destId="{5FA93D23-9B81-9742-B175-5AC55A4B75E3}" srcOrd="1" destOrd="0" presId="urn:microsoft.com/office/officeart/2005/8/layout/hierarchy2"/>
    <dgm:cxn modelId="{D84CA9C3-0A76-9146-A28B-37B875C8812B}" type="presOf" srcId="{DF91C1E0-81AB-9F47-9DE9-BBF25030C172}" destId="{9F535757-CFAA-5A4F-8854-D39AA26E0188}" srcOrd="0" destOrd="0" presId="urn:microsoft.com/office/officeart/2005/8/layout/hierarchy2"/>
    <dgm:cxn modelId="{5929E5C5-8F67-2746-8977-33643A3FEC55}" srcId="{BBE712BF-F3F7-E343-A7F2-7D3542CDBA7C}" destId="{019EDFC2-9B2E-8549-8974-84AC434E3757}" srcOrd="0" destOrd="0" parTransId="{8AA0CC13-A994-5B4F-99F1-3F516D4D0D2C}" sibTransId="{A1A175BA-C8A9-4B46-9D98-B48D97670591}"/>
    <dgm:cxn modelId="{7F7212C6-387A-C248-BF6C-CAB44BFCB0B9}" type="presOf" srcId="{2E973762-88A3-384A-920E-4E43D8ACBC52}" destId="{BDEF1D94-9732-7C44-9F72-154551D05F4F}" srcOrd="0" destOrd="0" presId="urn:microsoft.com/office/officeart/2005/8/layout/hierarchy2"/>
    <dgm:cxn modelId="{2B1C64CA-E164-E44F-BDDD-38DB6A56AC40}" srcId="{DC711FD9-A90D-E444-86DA-D2432D6748AB}" destId="{BBE712BF-F3F7-E343-A7F2-7D3542CDBA7C}" srcOrd="0" destOrd="0" parTransId="{C1D70732-4559-0248-BE0E-81724768AECC}" sibTransId="{DD59FD09-079A-B240-9611-50E4646B7E5B}"/>
    <dgm:cxn modelId="{8A0633CE-30DD-F745-A1DC-988D56D01DDD}" type="presOf" srcId="{385E6300-2A1D-F647-AFD8-77C1569D7FF6}" destId="{436D0DFD-2C60-FB42-8ECF-4EA67AAFB3F9}" srcOrd="0" destOrd="0" presId="urn:microsoft.com/office/officeart/2005/8/layout/hierarchy2"/>
    <dgm:cxn modelId="{7F22CAE0-7350-714C-8D75-CF57FC479D58}" srcId="{9B5FEBDD-FA91-114E-A6B8-652DE7820369}" destId="{DF91C1E0-81AB-9F47-9DE9-BBF25030C172}" srcOrd="3" destOrd="0" parTransId="{2D10D868-DAD8-9B4D-8CBB-B0442364AB50}" sibTransId="{EA105AF8-8AD9-5947-9178-CCF6B80C0D63}"/>
    <dgm:cxn modelId="{FB9AE4E9-A9EC-194E-A998-426E67DBFC29}" type="presOf" srcId="{A90EBD69-9626-A643-A5F6-0F65BB3C8A85}" destId="{546BC0E3-4F65-D74F-ADD2-7C170485B9FC}" srcOrd="0" destOrd="0" presId="urn:microsoft.com/office/officeart/2005/8/layout/hierarchy2"/>
    <dgm:cxn modelId="{3CCA36ED-C0ED-9841-9643-EC47AE651D29}" srcId="{DC711FD9-A90D-E444-86DA-D2432D6748AB}" destId="{6CDDA1B6-C5C7-F741-9B1C-620EEAC75B31}" srcOrd="2" destOrd="0" parTransId="{2E973762-88A3-384A-920E-4E43D8ACBC52}" sibTransId="{B3DB0BEF-B2E4-6140-9DE9-980E7D0719F0}"/>
    <dgm:cxn modelId="{585C7AF8-2E00-0F4C-9D52-0705FD156F82}" srcId="{9B5FEBDD-FA91-114E-A6B8-652DE7820369}" destId="{385E6300-2A1D-F647-AFD8-77C1569D7FF6}" srcOrd="2" destOrd="0" parTransId="{A90EBD69-9626-A643-A5F6-0F65BB3C8A85}" sibTransId="{2F17AE13-6EA7-1049-8198-FFE6DFD26294}"/>
    <dgm:cxn modelId="{41E2C10B-363A-8144-B993-7482316A2A84}" type="presParOf" srcId="{4D296773-87F4-3C44-9375-F5C0D5F5CA3A}" destId="{D99BC197-6B42-5948-A955-8C905B74AD07}" srcOrd="0" destOrd="0" presId="urn:microsoft.com/office/officeart/2005/8/layout/hierarchy2"/>
    <dgm:cxn modelId="{F2F0DA9E-7556-8445-B4A5-9BF74475406E}" type="presParOf" srcId="{D99BC197-6B42-5948-A955-8C905B74AD07}" destId="{BD23EC73-C547-794C-9E08-2AFF1C9EBE9D}" srcOrd="0" destOrd="0" presId="urn:microsoft.com/office/officeart/2005/8/layout/hierarchy2"/>
    <dgm:cxn modelId="{65AAAAC7-869C-FD47-A957-AD174163B093}" type="presParOf" srcId="{D99BC197-6B42-5948-A955-8C905B74AD07}" destId="{CE9EEB42-A0DA-A243-8E6B-9105C9B51C6A}" srcOrd="1" destOrd="0" presId="urn:microsoft.com/office/officeart/2005/8/layout/hierarchy2"/>
    <dgm:cxn modelId="{FC960209-C156-2248-98AE-8EA5A28D068B}" type="presParOf" srcId="{CE9EEB42-A0DA-A243-8E6B-9105C9B51C6A}" destId="{DFD5D36B-E566-E249-AD79-C5E3103BF6D1}" srcOrd="0" destOrd="0" presId="urn:microsoft.com/office/officeart/2005/8/layout/hierarchy2"/>
    <dgm:cxn modelId="{9E58E856-D4A3-1D4A-93D0-D7EB4E240997}" type="presParOf" srcId="{DFD5D36B-E566-E249-AD79-C5E3103BF6D1}" destId="{652EE354-96EE-A045-BC3E-371052FE83C0}" srcOrd="0" destOrd="0" presId="urn:microsoft.com/office/officeart/2005/8/layout/hierarchy2"/>
    <dgm:cxn modelId="{DA3EBFC1-5808-0D49-83D2-935B57BAD7C3}" type="presParOf" srcId="{CE9EEB42-A0DA-A243-8E6B-9105C9B51C6A}" destId="{BF704A65-6268-A84B-8021-3A716D1B331F}" srcOrd="1" destOrd="0" presId="urn:microsoft.com/office/officeart/2005/8/layout/hierarchy2"/>
    <dgm:cxn modelId="{5A8BAAC3-AC74-0E4B-8D69-DAE8A05E1AA7}" type="presParOf" srcId="{BF704A65-6268-A84B-8021-3A716D1B331F}" destId="{A25337B2-76D2-9041-89EF-9970833C8A3A}" srcOrd="0" destOrd="0" presId="urn:microsoft.com/office/officeart/2005/8/layout/hierarchy2"/>
    <dgm:cxn modelId="{AB0DFA9E-4759-F144-946F-E2EFD4E41736}" type="presParOf" srcId="{BF704A65-6268-A84B-8021-3A716D1B331F}" destId="{520E9E5A-A032-1448-8D03-00B8D5449EBD}" srcOrd="1" destOrd="0" presId="urn:microsoft.com/office/officeart/2005/8/layout/hierarchy2"/>
    <dgm:cxn modelId="{F83AC023-BC7C-8040-A10C-AA274099E428}" type="presParOf" srcId="{CE9EEB42-A0DA-A243-8E6B-9105C9B51C6A}" destId="{AB82DA8D-6F5F-BA4F-AB34-52D7DA08E762}" srcOrd="2" destOrd="0" presId="urn:microsoft.com/office/officeart/2005/8/layout/hierarchy2"/>
    <dgm:cxn modelId="{9533E424-7E29-CA4D-946C-467E5560A28C}" type="presParOf" srcId="{AB82DA8D-6F5F-BA4F-AB34-52D7DA08E762}" destId="{F2735BD6-1C00-0D4A-8387-03FF680BD787}" srcOrd="0" destOrd="0" presId="urn:microsoft.com/office/officeart/2005/8/layout/hierarchy2"/>
    <dgm:cxn modelId="{3CCE635F-DB31-DA4B-97FE-7429507219E1}" type="presParOf" srcId="{CE9EEB42-A0DA-A243-8E6B-9105C9B51C6A}" destId="{F4198B01-EFB8-0145-9536-DDB81E870136}" srcOrd="3" destOrd="0" presId="urn:microsoft.com/office/officeart/2005/8/layout/hierarchy2"/>
    <dgm:cxn modelId="{732368F4-4D1D-DC4D-B597-436499D84540}" type="presParOf" srcId="{F4198B01-EFB8-0145-9536-DDB81E870136}" destId="{2AFC1FD7-5E49-7247-811B-305008EE6639}" srcOrd="0" destOrd="0" presId="urn:microsoft.com/office/officeart/2005/8/layout/hierarchy2"/>
    <dgm:cxn modelId="{E1F02A49-B52A-6F42-914F-CC376F95CA6D}" type="presParOf" srcId="{F4198B01-EFB8-0145-9536-DDB81E870136}" destId="{EE614E07-68C8-D74E-87F5-42E59E3D5179}" srcOrd="1" destOrd="0" presId="urn:microsoft.com/office/officeart/2005/8/layout/hierarchy2"/>
    <dgm:cxn modelId="{8419A99F-FDDC-EB42-B6F1-5875CAC432A9}" type="presParOf" srcId="{EE614E07-68C8-D74E-87F5-42E59E3D5179}" destId="{B75738E1-2DFD-0340-9DA6-969B3C8CD738}" srcOrd="0" destOrd="0" presId="urn:microsoft.com/office/officeart/2005/8/layout/hierarchy2"/>
    <dgm:cxn modelId="{2878BEBD-48D6-114B-8035-DE5EA65CC21A}" type="presParOf" srcId="{B75738E1-2DFD-0340-9DA6-969B3C8CD738}" destId="{86FA1211-4004-D949-808F-7861393B7B78}" srcOrd="0" destOrd="0" presId="urn:microsoft.com/office/officeart/2005/8/layout/hierarchy2"/>
    <dgm:cxn modelId="{24A66D19-E65F-9A49-B40A-FBF3924C1E02}" type="presParOf" srcId="{EE614E07-68C8-D74E-87F5-42E59E3D5179}" destId="{B2072A1B-96E8-F94C-B293-3BC9120405FB}" srcOrd="1" destOrd="0" presId="urn:microsoft.com/office/officeart/2005/8/layout/hierarchy2"/>
    <dgm:cxn modelId="{6BACE646-1399-3949-BE5F-17FB2F8834F5}" type="presParOf" srcId="{B2072A1B-96E8-F94C-B293-3BC9120405FB}" destId="{DF0E5B9B-6AE3-6742-9917-11D684B395D7}" srcOrd="0" destOrd="0" presId="urn:microsoft.com/office/officeart/2005/8/layout/hierarchy2"/>
    <dgm:cxn modelId="{C1CA0C81-C02C-F743-BC7B-0E26564E34DA}" type="presParOf" srcId="{B2072A1B-96E8-F94C-B293-3BC9120405FB}" destId="{B2DECB21-CEDA-3441-894F-D82C012ACFFB}" srcOrd="1" destOrd="0" presId="urn:microsoft.com/office/officeart/2005/8/layout/hierarchy2"/>
    <dgm:cxn modelId="{F22A3D2A-69E1-9847-8EE4-3F3D3177FB28}" type="presParOf" srcId="{B2DECB21-CEDA-3441-894F-D82C012ACFFB}" destId="{A7E7CB49-08EE-2241-909A-E6EBCD2E8A35}" srcOrd="0" destOrd="0" presId="urn:microsoft.com/office/officeart/2005/8/layout/hierarchy2"/>
    <dgm:cxn modelId="{D4C1A234-8874-5A46-BB48-30958168240F}" type="presParOf" srcId="{A7E7CB49-08EE-2241-909A-E6EBCD2E8A35}" destId="{2C871B7E-AE1D-ED44-B7F2-82F60176DA3F}" srcOrd="0" destOrd="0" presId="urn:microsoft.com/office/officeart/2005/8/layout/hierarchy2"/>
    <dgm:cxn modelId="{652FD124-DB57-8943-ABDA-85600D35D2E0}" type="presParOf" srcId="{B2DECB21-CEDA-3441-894F-D82C012ACFFB}" destId="{AB8CE677-FBBC-BF47-A5A2-6DD9E74D041C}" srcOrd="1" destOrd="0" presId="urn:microsoft.com/office/officeart/2005/8/layout/hierarchy2"/>
    <dgm:cxn modelId="{8C2D5802-0CEE-5944-8DAE-C980773F1986}" type="presParOf" srcId="{AB8CE677-FBBC-BF47-A5A2-6DD9E74D041C}" destId="{AA0E00FC-4059-C447-A4F8-76073C19922D}" srcOrd="0" destOrd="0" presId="urn:microsoft.com/office/officeart/2005/8/layout/hierarchy2"/>
    <dgm:cxn modelId="{31C9B7EC-005C-D442-A750-DBF5C6CEDB5E}" type="presParOf" srcId="{AB8CE677-FBBC-BF47-A5A2-6DD9E74D041C}" destId="{8BDE73B4-D6BA-634F-B18B-03514299156B}" srcOrd="1" destOrd="0" presId="urn:microsoft.com/office/officeart/2005/8/layout/hierarchy2"/>
    <dgm:cxn modelId="{B251600C-F866-A849-8710-02640CE05082}" type="presParOf" srcId="{B2DECB21-CEDA-3441-894F-D82C012ACFFB}" destId="{3CEB8CAE-B72F-934E-AC89-2FC4EA806E26}" srcOrd="2" destOrd="0" presId="urn:microsoft.com/office/officeart/2005/8/layout/hierarchy2"/>
    <dgm:cxn modelId="{0CF2635F-5F1B-9242-BDB7-86180D683D3F}" type="presParOf" srcId="{3CEB8CAE-B72F-934E-AC89-2FC4EA806E26}" destId="{5FA93D23-9B81-9742-B175-5AC55A4B75E3}" srcOrd="0" destOrd="0" presId="urn:microsoft.com/office/officeart/2005/8/layout/hierarchy2"/>
    <dgm:cxn modelId="{5312EF55-3497-0F46-8CB5-20C51E2853F6}" type="presParOf" srcId="{B2DECB21-CEDA-3441-894F-D82C012ACFFB}" destId="{EB24858A-22A3-B04C-AAF3-89BF7918018A}" srcOrd="3" destOrd="0" presId="urn:microsoft.com/office/officeart/2005/8/layout/hierarchy2"/>
    <dgm:cxn modelId="{C2AC84AB-FFB1-BF47-B199-C01E6DFFA215}" type="presParOf" srcId="{EB24858A-22A3-B04C-AAF3-89BF7918018A}" destId="{99C4DBF8-DEAB-0A42-B576-71DA6E385DFE}" srcOrd="0" destOrd="0" presId="urn:microsoft.com/office/officeart/2005/8/layout/hierarchy2"/>
    <dgm:cxn modelId="{BC6FF13C-96E1-D241-ABA3-BD48FBDA9600}" type="presParOf" srcId="{EB24858A-22A3-B04C-AAF3-89BF7918018A}" destId="{F701FEBB-5A2E-5440-868D-EDD58E14D150}" srcOrd="1" destOrd="0" presId="urn:microsoft.com/office/officeart/2005/8/layout/hierarchy2"/>
    <dgm:cxn modelId="{44E93145-3BB8-1446-84DA-7961186A41A9}" type="presParOf" srcId="{B2DECB21-CEDA-3441-894F-D82C012ACFFB}" destId="{C9976109-DE02-8446-9E68-6B3BA90F9B43}" srcOrd="4" destOrd="0" presId="urn:microsoft.com/office/officeart/2005/8/layout/hierarchy2"/>
    <dgm:cxn modelId="{18C9B342-5EB7-E645-8B4F-8CD5D4ED53AD}" type="presParOf" srcId="{C9976109-DE02-8446-9E68-6B3BA90F9B43}" destId="{5519653F-9F01-0644-A496-C4F504C52D35}" srcOrd="0" destOrd="0" presId="urn:microsoft.com/office/officeart/2005/8/layout/hierarchy2"/>
    <dgm:cxn modelId="{CEFE57C9-B8FD-FB4C-A6B1-66213494D2A4}" type="presParOf" srcId="{B2DECB21-CEDA-3441-894F-D82C012ACFFB}" destId="{7DE77D94-7947-B64D-8CD5-7229307EB46A}" srcOrd="5" destOrd="0" presId="urn:microsoft.com/office/officeart/2005/8/layout/hierarchy2"/>
    <dgm:cxn modelId="{B43C5FD0-E53C-0447-B32B-28CAD37414CA}" type="presParOf" srcId="{7DE77D94-7947-B64D-8CD5-7229307EB46A}" destId="{2C4C66E6-1FC8-5D4F-8977-D04ED76E2DEE}" srcOrd="0" destOrd="0" presId="urn:microsoft.com/office/officeart/2005/8/layout/hierarchy2"/>
    <dgm:cxn modelId="{DC490DEF-4AB7-534A-B6EB-23C09A0FF9C4}" type="presParOf" srcId="{7DE77D94-7947-B64D-8CD5-7229307EB46A}" destId="{7C5B7AE7-5228-B248-AC66-D3104A2A22CE}" srcOrd="1" destOrd="0" presId="urn:microsoft.com/office/officeart/2005/8/layout/hierarchy2"/>
    <dgm:cxn modelId="{E17949B3-83CE-A24C-94ED-85C7DB335D87}" type="presParOf" srcId="{EE614E07-68C8-D74E-87F5-42E59E3D5179}" destId="{CFC16B0F-FC37-684A-9B20-DD3230D8794F}" srcOrd="2" destOrd="0" presId="urn:microsoft.com/office/officeart/2005/8/layout/hierarchy2"/>
    <dgm:cxn modelId="{F9309E17-9144-2D42-995A-11C85E4BF5E5}" type="presParOf" srcId="{CFC16B0F-FC37-684A-9B20-DD3230D8794F}" destId="{8E90E6BE-F075-0445-9FAA-1F539FA04E78}" srcOrd="0" destOrd="0" presId="urn:microsoft.com/office/officeart/2005/8/layout/hierarchy2"/>
    <dgm:cxn modelId="{5BCA719C-7FDC-694B-B031-C0D191AA2450}" type="presParOf" srcId="{EE614E07-68C8-D74E-87F5-42E59E3D5179}" destId="{C84D032A-634D-2E4C-B3A3-AC52205A32CD}" srcOrd="3" destOrd="0" presId="urn:microsoft.com/office/officeart/2005/8/layout/hierarchy2"/>
    <dgm:cxn modelId="{5E4B4969-D8DD-4943-AF2F-8F638E0CF6A2}" type="presParOf" srcId="{C84D032A-634D-2E4C-B3A3-AC52205A32CD}" destId="{F571731F-A004-9D4F-8BFE-ABD471886757}" srcOrd="0" destOrd="0" presId="urn:microsoft.com/office/officeart/2005/8/layout/hierarchy2"/>
    <dgm:cxn modelId="{769A5740-4E87-A34D-8DDC-19C7BDD256FD}" type="presParOf" srcId="{C84D032A-634D-2E4C-B3A3-AC52205A32CD}" destId="{AA5CF102-7FCD-3940-A1AD-6CE125125CA9}" srcOrd="1" destOrd="0" presId="urn:microsoft.com/office/officeart/2005/8/layout/hierarchy2"/>
    <dgm:cxn modelId="{3467A70B-498E-CE40-B08D-7A1B2F2083A2}" type="presParOf" srcId="{EE614E07-68C8-D74E-87F5-42E59E3D5179}" destId="{BDEF1D94-9732-7C44-9F72-154551D05F4F}" srcOrd="4" destOrd="0" presId="urn:microsoft.com/office/officeart/2005/8/layout/hierarchy2"/>
    <dgm:cxn modelId="{95A69D58-0599-7748-BF17-13B9436F5BE0}" type="presParOf" srcId="{BDEF1D94-9732-7C44-9F72-154551D05F4F}" destId="{F4995A59-6EDA-354D-BA5E-5368DBBE644F}" srcOrd="0" destOrd="0" presId="urn:microsoft.com/office/officeart/2005/8/layout/hierarchy2"/>
    <dgm:cxn modelId="{B6851387-442C-B245-B68B-6ED75BC3837B}" type="presParOf" srcId="{EE614E07-68C8-D74E-87F5-42E59E3D5179}" destId="{73FB7867-0630-234D-83A8-63566ABBE0C1}" srcOrd="5" destOrd="0" presId="urn:microsoft.com/office/officeart/2005/8/layout/hierarchy2"/>
    <dgm:cxn modelId="{6C9B31F2-EB46-9543-9AB9-C3F36548FF2F}" type="presParOf" srcId="{73FB7867-0630-234D-83A8-63566ABBE0C1}" destId="{C6E23779-2930-2142-AFB9-B8B2E00262FC}" srcOrd="0" destOrd="0" presId="urn:microsoft.com/office/officeart/2005/8/layout/hierarchy2"/>
    <dgm:cxn modelId="{2B4E96D5-54FE-6440-BC98-BD6345169AEA}" type="presParOf" srcId="{73FB7867-0630-234D-83A8-63566ABBE0C1}" destId="{1C4A81B8-8335-8548-B88F-F8D032469749}" srcOrd="1" destOrd="0" presId="urn:microsoft.com/office/officeart/2005/8/layout/hierarchy2"/>
    <dgm:cxn modelId="{FDAF1904-FDF8-454E-A49D-F97EDF5A598B}" type="presParOf" srcId="{EE614E07-68C8-D74E-87F5-42E59E3D5179}" destId="{DEA858FA-6FFF-A843-B7F8-4EAB208F39FD}" srcOrd="6" destOrd="0" presId="urn:microsoft.com/office/officeart/2005/8/layout/hierarchy2"/>
    <dgm:cxn modelId="{46BD5C27-4410-3A41-B15D-82AA6C839526}" type="presParOf" srcId="{DEA858FA-6FFF-A843-B7F8-4EAB208F39FD}" destId="{E869D16D-FDE1-AB4B-A251-2A9CDC60E2A6}" srcOrd="0" destOrd="0" presId="urn:microsoft.com/office/officeart/2005/8/layout/hierarchy2"/>
    <dgm:cxn modelId="{CD946C0F-871D-6F4D-A8AB-300345C727C1}" type="presParOf" srcId="{EE614E07-68C8-D74E-87F5-42E59E3D5179}" destId="{371CC771-7ACB-F145-AE30-99AE9838BCFF}" srcOrd="7" destOrd="0" presId="urn:microsoft.com/office/officeart/2005/8/layout/hierarchy2"/>
    <dgm:cxn modelId="{E24F2437-D3CB-4F43-BAE2-F17D285D08C7}" type="presParOf" srcId="{371CC771-7ACB-F145-AE30-99AE9838BCFF}" destId="{8F81E9F6-A117-6447-8456-DAA88BA77898}" srcOrd="0" destOrd="0" presId="urn:microsoft.com/office/officeart/2005/8/layout/hierarchy2"/>
    <dgm:cxn modelId="{14058E75-6266-6B40-B5BF-D274CCC12A4A}" type="presParOf" srcId="{371CC771-7ACB-F145-AE30-99AE9838BCFF}" destId="{134843DD-38E6-314A-83EE-FEAECBBB9F4B}" srcOrd="1" destOrd="0" presId="urn:microsoft.com/office/officeart/2005/8/layout/hierarchy2"/>
    <dgm:cxn modelId="{9355B31D-0AB9-864D-98A1-E41139C2531A}" type="presParOf" srcId="{CE9EEB42-A0DA-A243-8E6B-9105C9B51C6A}" destId="{546BC0E3-4F65-D74F-ADD2-7C170485B9FC}" srcOrd="4" destOrd="0" presId="urn:microsoft.com/office/officeart/2005/8/layout/hierarchy2"/>
    <dgm:cxn modelId="{B3E904AF-CD2F-AB4A-9679-B7A9AE9CBC6C}" type="presParOf" srcId="{546BC0E3-4F65-D74F-ADD2-7C170485B9FC}" destId="{2795B5E4-7CC6-B64F-B6CE-603A3F1DB74F}" srcOrd="0" destOrd="0" presId="urn:microsoft.com/office/officeart/2005/8/layout/hierarchy2"/>
    <dgm:cxn modelId="{079F78CB-3473-4E46-8BFF-2CE3367D3500}" type="presParOf" srcId="{CE9EEB42-A0DA-A243-8E6B-9105C9B51C6A}" destId="{41499F49-77DE-E946-97FE-A7E11A48D0D6}" srcOrd="5" destOrd="0" presId="urn:microsoft.com/office/officeart/2005/8/layout/hierarchy2"/>
    <dgm:cxn modelId="{2BD0AEA3-AC57-244F-A441-B27F52EE1C3B}" type="presParOf" srcId="{41499F49-77DE-E946-97FE-A7E11A48D0D6}" destId="{436D0DFD-2C60-FB42-8ECF-4EA67AAFB3F9}" srcOrd="0" destOrd="0" presId="urn:microsoft.com/office/officeart/2005/8/layout/hierarchy2"/>
    <dgm:cxn modelId="{C975DE71-98F6-B44C-BE99-3B960A8EA8C3}" type="presParOf" srcId="{41499F49-77DE-E946-97FE-A7E11A48D0D6}" destId="{81CD582E-689F-C546-BF2D-54294E0ACE54}" srcOrd="1" destOrd="0" presId="urn:microsoft.com/office/officeart/2005/8/layout/hierarchy2"/>
    <dgm:cxn modelId="{15927B33-DD92-EA44-BC94-D640E4D6A7D5}" type="presParOf" srcId="{CE9EEB42-A0DA-A243-8E6B-9105C9B51C6A}" destId="{DB7D59F5-AF10-1546-B69F-0C9E4C82B382}" srcOrd="6" destOrd="0" presId="urn:microsoft.com/office/officeart/2005/8/layout/hierarchy2"/>
    <dgm:cxn modelId="{14DE8C04-4636-7541-902E-0EFF6541E82C}" type="presParOf" srcId="{DB7D59F5-AF10-1546-B69F-0C9E4C82B382}" destId="{CC38C55A-EC2E-DF40-B207-F29E5BB46093}" srcOrd="0" destOrd="0" presId="urn:microsoft.com/office/officeart/2005/8/layout/hierarchy2"/>
    <dgm:cxn modelId="{D9FCFAF4-C223-814B-A6E9-A667402EDA52}" type="presParOf" srcId="{CE9EEB42-A0DA-A243-8E6B-9105C9B51C6A}" destId="{1636096D-3250-554E-980F-1A5666AFC05B}" srcOrd="7" destOrd="0" presId="urn:microsoft.com/office/officeart/2005/8/layout/hierarchy2"/>
    <dgm:cxn modelId="{D4D15E93-C2F6-2A45-8F80-30A3BF6B3C51}" type="presParOf" srcId="{1636096D-3250-554E-980F-1A5666AFC05B}" destId="{9F535757-CFAA-5A4F-8854-D39AA26E0188}" srcOrd="0" destOrd="0" presId="urn:microsoft.com/office/officeart/2005/8/layout/hierarchy2"/>
    <dgm:cxn modelId="{C380E381-BB6A-3945-92AB-0BAB2BAA413D}" type="presParOf" srcId="{1636096D-3250-554E-980F-1A5666AFC05B}" destId="{ACCBDDB3-5030-9249-B741-C247EBD33483}"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23EC73-C547-794C-9E08-2AFF1C9EBE9D}">
      <dsp:nvSpPr>
        <dsp:cNvPr id="0" name=""/>
        <dsp:cNvSpPr/>
      </dsp:nvSpPr>
      <dsp:spPr>
        <a:xfrm>
          <a:off x="1020335" y="2459665"/>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CERN</a:t>
          </a:r>
        </a:p>
      </dsp:txBody>
      <dsp:txXfrm>
        <a:off x="1041207" y="2480537"/>
        <a:ext cx="1383533" cy="670894"/>
      </dsp:txXfrm>
    </dsp:sp>
    <dsp:sp modelId="{DFD5D36B-E566-E249-AD79-C5E3103BF6D1}">
      <dsp:nvSpPr>
        <dsp:cNvPr id="0" name=""/>
        <dsp:cNvSpPr/>
      </dsp:nvSpPr>
      <dsp:spPr>
        <a:xfrm rot="17692822">
          <a:off x="2053134" y="2186765"/>
          <a:ext cx="1355068" cy="29135"/>
        </a:xfrm>
        <a:custGeom>
          <a:avLst/>
          <a:gdLst/>
          <a:ahLst/>
          <a:cxnLst/>
          <a:rect l="0" t="0" r="0" b="0"/>
          <a:pathLst>
            <a:path>
              <a:moveTo>
                <a:pt x="0" y="14567"/>
              </a:moveTo>
              <a:lnTo>
                <a:pt x="1355068"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96791" y="2167456"/>
        <a:ext cx="67753" cy="67753"/>
      </dsp:txXfrm>
    </dsp:sp>
    <dsp:sp modelId="{A25337B2-76D2-9041-89EF-9970833C8A3A}">
      <dsp:nvSpPr>
        <dsp:cNvPr id="0" name=""/>
        <dsp:cNvSpPr/>
      </dsp:nvSpPr>
      <dsp:spPr>
        <a:xfrm>
          <a:off x="3015724" y="1230363"/>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LHC</a:t>
          </a:r>
        </a:p>
      </dsp:txBody>
      <dsp:txXfrm>
        <a:off x="3036596" y="1251235"/>
        <a:ext cx="1383533" cy="670894"/>
      </dsp:txXfrm>
    </dsp:sp>
    <dsp:sp modelId="{AB82DA8D-6F5F-BA4F-AB34-52D7DA08E762}">
      <dsp:nvSpPr>
        <dsp:cNvPr id="0" name=""/>
        <dsp:cNvSpPr/>
      </dsp:nvSpPr>
      <dsp:spPr>
        <a:xfrm rot="19457599">
          <a:off x="2379621" y="2596532"/>
          <a:ext cx="702093" cy="29135"/>
        </a:xfrm>
        <a:custGeom>
          <a:avLst/>
          <a:gdLst/>
          <a:ahLst/>
          <a:cxnLst/>
          <a:rect l="0" t="0" r="0" b="0"/>
          <a:pathLst>
            <a:path>
              <a:moveTo>
                <a:pt x="0" y="14567"/>
              </a:moveTo>
              <a:lnTo>
                <a:pt x="702093"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116" y="2593548"/>
        <a:ext cx="35104" cy="35104"/>
      </dsp:txXfrm>
    </dsp:sp>
    <dsp:sp modelId="{2AFC1FD7-5E49-7247-811B-305008EE6639}">
      <dsp:nvSpPr>
        <dsp:cNvPr id="0" name=""/>
        <dsp:cNvSpPr/>
      </dsp:nvSpPr>
      <dsp:spPr>
        <a:xfrm>
          <a:off x="3015724" y="2049897"/>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ATLAS</a:t>
          </a:r>
        </a:p>
      </dsp:txBody>
      <dsp:txXfrm>
        <a:off x="3036596" y="2070769"/>
        <a:ext cx="1383533" cy="670894"/>
      </dsp:txXfrm>
    </dsp:sp>
    <dsp:sp modelId="{B75738E1-2DFD-0340-9DA6-969B3C8CD738}">
      <dsp:nvSpPr>
        <dsp:cNvPr id="0" name=""/>
        <dsp:cNvSpPr/>
      </dsp:nvSpPr>
      <dsp:spPr>
        <a:xfrm rot="17692822">
          <a:off x="4048522" y="1776998"/>
          <a:ext cx="1355068" cy="29135"/>
        </a:xfrm>
        <a:custGeom>
          <a:avLst/>
          <a:gdLst/>
          <a:ahLst/>
          <a:cxnLst/>
          <a:rect l="0" t="0" r="0" b="0"/>
          <a:pathLst>
            <a:path>
              <a:moveTo>
                <a:pt x="0" y="14567"/>
              </a:moveTo>
              <a:lnTo>
                <a:pt x="1355068"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2180" y="1757689"/>
        <a:ext cx="67753" cy="67753"/>
      </dsp:txXfrm>
    </dsp:sp>
    <dsp:sp modelId="{DF0E5B9B-6AE3-6742-9917-11D684B395D7}">
      <dsp:nvSpPr>
        <dsp:cNvPr id="0" name=""/>
        <dsp:cNvSpPr/>
      </dsp:nvSpPr>
      <dsp:spPr>
        <a:xfrm>
          <a:off x="5011112" y="820595"/>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Pixel</a:t>
          </a:r>
        </a:p>
      </dsp:txBody>
      <dsp:txXfrm>
        <a:off x="5031984" y="841467"/>
        <a:ext cx="1383533" cy="670894"/>
      </dsp:txXfrm>
    </dsp:sp>
    <dsp:sp modelId="{A7E7CB49-08EE-2241-909A-E6EBCD2E8A35}">
      <dsp:nvSpPr>
        <dsp:cNvPr id="0" name=""/>
        <dsp:cNvSpPr/>
      </dsp:nvSpPr>
      <dsp:spPr>
        <a:xfrm rot="18289469">
          <a:off x="6222280" y="752580"/>
          <a:ext cx="998330" cy="29135"/>
        </a:xfrm>
        <a:custGeom>
          <a:avLst/>
          <a:gdLst/>
          <a:ahLst/>
          <a:cxnLst/>
          <a:rect l="0" t="0" r="0" b="0"/>
          <a:pathLst>
            <a:path>
              <a:moveTo>
                <a:pt x="0" y="14567"/>
              </a:moveTo>
              <a:lnTo>
                <a:pt x="998330"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96487" y="742189"/>
        <a:ext cx="49916" cy="49916"/>
      </dsp:txXfrm>
    </dsp:sp>
    <dsp:sp modelId="{AA0E00FC-4059-C447-A4F8-76073C19922D}">
      <dsp:nvSpPr>
        <dsp:cNvPr id="0" name=""/>
        <dsp:cNvSpPr/>
      </dsp:nvSpPr>
      <dsp:spPr>
        <a:xfrm>
          <a:off x="7006500" y="1061"/>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Inner System</a:t>
          </a:r>
        </a:p>
      </dsp:txBody>
      <dsp:txXfrm>
        <a:off x="7027372" y="21933"/>
        <a:ext cx="1383533" cy="670894"/>
      </dsp:txXfrm>
    </dsp:sp>
    <dsp:sp modelId="{3CEB8CAE-B72F-934E-AC89-2FC4EA806E26}">
      <dsp:nvSpPr>
        <dsp:cNvPr id="0" name=""/>
        <dsp:cNvSpPr/>
      </dsp:nvSpPr>
      <dsp:spPr>
        <a:xfrm>
          <a:off x="6436389" y="1162347"/>
          <a:ext cx="570110" cy="29135"/>
        </a:xfrm>
        <a:custGeom>
          <a:avLst/>
          <a:gdLst/>
          <a:ahLst/>
          <a:cxnLst/>
          <a:rect l="0" t="0" r="0" b="0"/>
          <a:pathLst>
            <a:path>
              <a:moveTo>
                <a:pt x="0" y="14567"/>
              </a:moveTo>
              <a:lnTo>
                <a:pt x="570110"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07192" y="1162662"/>
        <a:ext cx="28505" cy="28505"/>
      </dsp:txXfrm>
    </dsp:sp>
    <dsp:sp modelId="{99C4DBF8-DEAB-0A42-B576-71DA6E385DFE}">
      <dsp:nvSpPr>
        <dsp:cNvPr id="0" name=""/>
        <dsp:cNvSpPr/>
      </dsp:nvSpPr>
      <dsp:spPr>
        <a:xfrm>
          <a:off x="7006500" y="820595"/>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Outer Barrel</a:t>
          </a:r>
        </a:p>
      </dsp:txBody>
      <dsp:txXfrm>
        <a:off x="7027372" y="841467"/>
        <a:ext cx="1383533" cy="670894"/>
      </dsp:txXfrm>
    </dsp:sp>
    <dsp:sp modelId="{C9976109-DE02-8446-9E68-6B3BA90F9B43}">
      <dsp:nvSpPr>
        <dsp:cNvPr id="0" name=""/>
        <dsp:cNvSpPr/>
      </dsp:nvSpPr>
      <dsp:spPr>
        <a:xfrm rot="3310531">
          <a:off x="6222280" y="1572114"/>
          <a:ext cx="998330" cy="29135"/>
        </a:xfrm>
        <a:custGeom>
          <a:avLst/>
          <a:gdLst/>
          <a:ahLst/>
          <a:cxnLst/>
          <a:rect l="0" t="0" r="0" b="0"/>
          <a:pathLst>
            <a:path>
              <a:moveTo>
                <a:pt x="0" y="14567"/>
              </a:moveTo>
              <a:lnTo>
                <a:pt x="998330"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96487" y="1561724"/>
        <a:ext cx="49916" cy="49916"/>
      </dsp:txXfrm>
    </dsp:sp>
    <dsp:sp modelId="{2C4C66E6-1FC8-5D4F-8977-D04ED76E2DEE}">
      <dsp:nvSpPr>
        <dsp:cNvPr id="0" name=""/>
        <dsp:cNvSpPr/>
      </dsp:nvSpPr>
      <dsp:spPr>
        <a:xfrm>
          <a:off x="7006500" y="1640130"/>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Outer End-cap</a:t>
          </a:r>
        </a:p>
      </dsp:txBody>
      <dsp:txXfrm>
        <a:off x="7027372" y="1661002"/>
        <a:ext cx="1383533" cy="670894"/>
      </dsp:txXfrm>
    </dsp:sp>
    <dsp:sp modelId="{CFC16B0F-FC37-684A-9B20-DD3230D8794F}">
      <dsp:nvSpPr>
        <dsp:cNvPr id="0" name=""/>
        <dsp:cNvSpPr/>
      </dsp:nvSpPr>
      <dsp:spPr>
        <a:xfrm rot="19457599">
          <a:off x="4375010" y="2186765"/>
          <a:ext cx="702093" cy="29135"/>
        </a:xfrm>
        <a:custGeom>
          <a:avLst/>
          <a:gdLst/>
          <a:ahLst/>
          <a:cxnLst/>
          <a:rect l="0" t="0" r="0" b="0"/>
          <a:pathLst>
            <a:path>
              <a:moveTo>
                <a:pt x="0" y="14567"/>
              </a:moveTo>
              <a:lnTo>
                <a:pt x="702093"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08504" y="2183781"/>
        <a:ext cx="35104" cy="35104"/>
      </dsp:txXfrm>
    </dsp:sp>
    <dsp:sp modelId="{F571731F-A004-9D4F-8BFE-ABD471886757}">
      <dsp:nvSpPr>
        <dsp:cNvPr id="0" name=""/>
        <dsp:cNvSpPr/>
      </dsp:nvSpPr>
      <dsp:spPr>
        <a:xfrm>
          <a:off x="5011112" y="1640130"/>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LAR</a:t>
          </a:r>
        </a:p>
      </dsp:txBody>
      <dsp:txXfrm>
        <a:off x="5031984" y="1661002"/>
        <a:ext cx="1383533" cy="670894"/>
      </dsp:txXfrm>
    </dsp:sp>
    <dsp:sp modelId="{BDEF1D94-9732-7C44-9F72-154551D05F4F}">
      <dsp:nvSpPr>
        <dsp:cNvPr id="0" name=""/>
        <dsp:cNvSpPr/>
      </dsp:nvSpPr>
      <dsp:spPr>
        <a:xfrm rot="2142401">
          <a:off x="4375010" y="2596532"/>
          <a:ext cx="702093" cy="29135"/>
        </a:xfrm>
        <a:custGeom>
          <a:avLst/>
          <a:gdLst/>
          <a:ahLst/>
          <a:cxnLst/>
          <a:rect l="0" t="0" r="0" b="0"/>
          <a:pathLst>
            <a:path>
              <a:moveTo>
                <a:pt x="0" y="14567"/>
              </a:moveTo>
              <a:lnTo>
                <a:pt x="702093"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08504" y="2593548"/>
        <a:ext cx="35104" cy="35104"/>
      </dsp:txXfrm>
    </dsp:sp>
    <dsp:sp modelId="{C6E23779-2930-2142-AFB9-B8B2E00262FC}">
      <dsp:nvSpPr>
        <dsp:cNvPr id="0" name=""/>
        <dsp:cNvSpPr/>
      </dsp:nvSpPr>
      <dsp:spPr>
        <a:xfrm>
          <a:off x="5011112" y="2459665"/>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Strips</a:t>
          </a:r>
        </a:p>
      </dsp:txBody>
      <dsp:txXfrm>
        <a:off x="5031984" y="2480537"/>
        <a:ext cx="1383533" cy="670894"/>
      </dsp:txXfrm>
    </dsp:sp>
    <dsp:sp modelId="{DEA858FA-6FFF-A843-B7F8-4EAB208F39FD}">
      <dsp:nvSpPr>
        <dsp:cNvPr id="0" name=""/>
        <dsp:cNvSpPr/>
      </dsp:nvSpPr>
      <dsp:spPr>
        <a:xfrm rot="3907178">
          <a:off x="4048522" y="3006300"/>
          <a:ext cx="1355068" cy="29135"/>
        </a:xfrm>
        <a:custGeom>
          <a:avLst/>
          <a:gdLst/>
          <a:ahLst/>
          <a:cxnLst/>
          <a:rect l="0" t="0" r="0" b="0"/>
          <a:pathLst>
            <a:path>
              <a:moveTo>
                <a:pt x="0" y="14567"/>
              </a:moveTo>
              <a:lnTo>
                <a:pt x="1355068" y="1456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92180" y="2986991"/>
        <a:ext cx="67753" cy="67753"/>
      </dsp:txXfrm>
    </dsp:sp>
    <dsp:sp modelId="{8F81E9F6-A117-6447-8456-DAA88BA77898}">
      <dsp:nvSpPr>
        <dsp:cNvPr id="0" name=""/>
        <dsp:cNvSpPr/>
      </dsp:nvSpPr>
      <dsp:spPr>
        <a:xfrm>
          <a:off x="5011112" y="3279199"/>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ETC</a:t>
          </a:r>
        </a:p>
      </dsp:txBody>
      <dsp:txXfrm>
        <a:off x="5031984" y="3300071"/>
        <a:ext cx="1383533" cy="670894"/>
      </dsp:txXfrm>
    </dsp:sp>
    <dsp:sp modelId="{546BC0E3-4F65-D74F-ADD2-7C170485B9FC}">
      <dsp:nvSpPr>
        <dsp:cNvPr id="0" name=""/>
        <dsp:cNvSpPr/>
      </dsp:nvSpPr>
      <dsp:spPr>
        <a:xfrm rot="2142401">
          <a:off x="2379621" y="3006300"/>
          <a:ext cx="702093" cy="29135"/>
        </a:xfrm>
        <a:custGeom>
          <a:avLst/>
          <a:gdLst/>
          <a:ahLst/>
          <a:cxnLst/>
          <a:rect l="0" t="0" r="0" b="0"/>
          <a:pathLst>
            <a:path>
              <a:moveTo>
                <a:pt x="0" y="14567"/>
              </a:moveTo>
              <a:lnTo>
                <a:pt x="702093"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13116" y="3003315"/>
        <a:ext cx="35104" cy="35104"/>
      </dsp:txXfrm>
    </dsp:sp>
    <dsp:sp modelId="{436D0DFD-2C60-FB42-8ECF-4EA67AAFB3F9}">
      <dsp:nvSpPr>
        <dsp:cNvPr id="0" name=""/>
        <dsp:cNvSpPr/>
      </dsp:nvSpPr>
      <dsp:spPr>
        <a:xfrm>
          <a:off x="3015724" y="2869432"/>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CMS</a:t>
          </a:r>
        </a:p>
      </dsp:txBody>
      <dsp:txXfrm>
        <a:off x="3036596" y="2890304"/>
        <a:ext cx="1383533" cy="670894"/>
      </dsp:txXfrm>
    </dsp:sp>
    <dsp:sp modelId="{DB7D59F5-AF10-1546-B69F-0C9E4C82B382}">
      <dsp:nvSpPr>
        <dsp:cNvPr id="0" name=""/>
        <dsp:cNvSpPr/>
      </dsp:nvSpPr>
      <dsp:spPr>
        <a:xfrm rot="3907178">
          <a:off x="2053134" y="3416067"/>
          <a:ext cx="1355068" cy="29135"/>
        </a:xfrm>
        <a:custGeom>
          <a:avLst/>
          <a:gdLst/>
          <a:ahLst/>
          <a:cxnLst/>
          <a:rect l="0" t="0" r="0" b="0"/>
          <a:pathLst>
            <a:path>
              <a:moveTo>
                <a:pt x="0" y="14567"/>
              </a:moveTo>
              <a:lnTo>
                <a:pt x="1355068" y="145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696791" y="3396758"/>
        <a:ext cx="67753" cy="67753"/>
      </dsp:txXfrm>
    </dsp:sp>
    <dsp:sp modelId="{9F535757-CFAA-5A4F-8854-D39AA26E0188}">
      <dsp:nvSpPr>
        <dsp:cNvPr id="0" name=""/>
        <dsp:cNvSpPr/>
      </dsp:nvSpPr>
      <dsp:spPr>
        <a:xfrm>
          <a:off x="3015724" y="3688966"/>
          <a:ext cx="1425277" cy="7126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ETC.</a:t>
          </a:r>
        </a:p>
      </dsp:txBody>
      <dsp:txXfrm>
        <a:off x="3036596" y="3709838"/>
        <a:ext cx="1383533" cy="6708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E13BA0-58D0-408E-87F5-B5D4485CB8AC}" type="datetimeFigureOut">
              <a:rPr lang="en-US" smtClean="0"/>
              <a:t>9/5/23</a:t>
            </a:fld>
            <a:endParaRPr lang="en-US" dirty="0"/>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D35300-01C4-4EC5-A4B4-F523C256238F}" type="slidenum">
              <a:rPr lang="en-US" smtClean="0"/>
              <a:t>‹#›</a:t>
            </a:fld>
            <a:endParaRPr lang="en-US" dirty="0"/>
          </a:p>
        </p:txBody>
      </p:sp>
    </p:spTree>
    <p:extLst>
      <p:ext uri="{BB962C8B-B14F-4D97-AF65-F5344CB8AC3E}">
        <p14:creationId xmlns:p14="http://schemas.microsoft.com/office/powerpoint/2010/main" val="17076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35300-01C4-4EC5-A4B4-F523C256238F}" type="slidenum">
              <a:rPr lang="en-US" smtClean="0"/>
              <a:t>1</a:t>
            </a:fld>
            <a:endParaRPr lang="en-US" dirty="0"/>
          </a:p>
        </p:txBody>
      </p:sp>
    </p:spTree>
    <p:extLst>
      <p:ext uri="{BB962C8B-B14F-4D97-AF65-F5344CB8AC3E}">
        <p14:creationId xmlns:p14="http://schemas.microsoft.com/office/powerpoint/2010/main" val="2642796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tester we use for Connectivity, Resistance and High Voltage Tests.</a:t>
            </a:r>
          </a:p>
        </p:txBody>
      </p:sp>
      <p:sp>
        <p:nvSpPr>
          <p:cNvPr id="4" name="Slide Number Placeholder 3"/>
          <p:cNvSpPr>
            <a:spLocks noGrp="1"/>
          </p:cNvSpPr>
          <p:nvPr>
            <p:ph type="sldNum" sz="quarter" idx="5"/>
          </p:nvPr>
        </p:nvSpPr>
        <p:spPr/>
        <p:txBody>
          <a:bodyPr/>
          <a:lstStyle/>
          <a:p>
            <a:fld id="{50D35300-01C4-4EC5-A4B4-F523C256238F}" type="slidenum">
              <a:rPr lang="en-US" smtClean="0"/>
              <a:t>19</a:t>
            </a:fld>
            <a:endParaRPr lang="en-US" dirty="0"/>
          </a:p>
        </p:txBody>
      </p:sp>
    </p:spTree>
    <p:extLst>
      <p:ext uri="{BB962C8B-B14F-4D97-AF65-F5344CB8AC3E}">
        <p14:creationId xmlns:p14="http://schemas.microsoft.com/office/powerpoint/2010/main" val="2664135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5300-01C4-4EC5-A4B4-F523C256238F}" type="slidenum">
              <a:rPr lang="en-US" smtClean="0"/>
              <a:t>22</a:t>
            </a:fld>
            <a:endParaRPr lang="en-US" dirty="0"/>
          </a:p>
        </p:txBody>
      </p:sp>
    </p:spTree>
    <p:extLst>
      <p:ext uri="{BB962C8B-B14F-4D97-AF65-F5344CB8AC3E}">
        <p14:creationId xmlns:p14="http://schemas.microsoft.com/office/powerpoint/2010/main" val="22668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5300-01C4-4EC5-A4B4-F523C256238F}" type="slidenum">
              <a:rPr lang="en-US" smtClean="0"/>
              <a:t>30</a:t>
            </a:fld>
            <a:endParaRPr lang="en-US" dirty="0"/>
          </a:p>
        </p:txBody>
      </p:sp>
    </p:spTree>
    <p:extLst>
      <p:ext uri="{BB962C8B-B14F-4D97-AF65-F5344CB8AC3E}">
        <p14:creationId xmlns:p14="http://schemas.microsoft.com/office/powerpoint/2010/main" val="1526585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5300-01C4-4EC5-A4B4-F523C256238F}" type="slidenum">
              <a:rPr lang="en-US" smtClean="0"/>
              <a:t>38</a:t>
            </a:fld>
            <a:endParaRPr lang="en-US" dirty="0"/>
          </a:p>
        </p:txBody>
      </p:sp>
    </p:spTree>
    <p:extLst>
      <p:ext uri="{BB962C8B-B14F-4D97-AF65-F5344CB8AC3E}">
        <p14:creationId xmlns:p14="http://schemas.microsoft.com/office/powerpoint/2010/main" val="610659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four flavors of the L1 data flexes and they are all about 118mm long with a loss of about 0.07dB</a:t>
            </a:r>
          </a:p>
          <a:p>
            <a:endParaRPr lang="en-US" dirty="0"/>
          </a:p>
          <a:p>
            <a:r>
              <a:rPr lang="en-US" dirty="0"/>
              <a:t>We use the IPC standards to calculate the bend radius and validate the results with our mechanical engineering team. The we validate the results with practical tests. Most flexes don’t need test fixtures to be bent and they will hold their shape well enough. </a:t>
            </a:r>
          </a:p>
        </p:txBody>
      </p:sp>
      <p:sp>
        <p:nvSpPr>
          <p:cNvPr id="4" name="Slide Number Placeholder 3"/>
          <p:cNvSpPr>
            <a:spLocks noGrp="1"/>
          </p:cNvSpPr>
          <p:nvPr>
            <p:ph type="sldNum" sz="quarter" idx="5"/>
          </p:nvPr>
        </p:nvSpPr>
        <p:spPr/>
        <p:txBody>
          <a:bodyPr/>
          <a:lstStyle/>
          <a:p>
            <a:fld id="{50D35300-01C4-4EC5-A4B4-F523C256238F}" type="slidenum">
              <a:rPr lang="en-US" smtClean="0"/>
              <a:t>39</a:t>
            </a:fld>
            <a:endParaRPr lang="en-US" dirty="0"/>
          </a:p>
        </p:txBody>
      </p:sp>
    </p:spTree>
    <p:extLst>
      <p:ext uri="{BB962C8B-B14F-4D97-AF65-F5344CB8AC3E}">
        <p14:creationId xmlns:p14="http://schemas.microsoft.com/office/powerpoint/2010/main" val="283440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flavors of the L1 Power flexes and ~1.8 they dissipate about 2.5 watt with a budget of xxx</a:t>
            </a:r>
          </a:p>
        </p:txBody>
      </p:sp>
      <p:sp>
        <p:nvSpPr>
          <p:cNvPr id="4" name="Slide Number Placeholder 3"/>
          <p:cNvSpPr>
            <a:spLocks noGrp="1"/>
          </p:cNvSpPr>
          <p:nvPr>
            <p:ph type="sldNum" sz="quarter" idx="5"/>
          </p:nvPr>
        </p:nvSpPr>
        <p:spPr/>
        <p:txBody>
          <a:bodyPr/>
          <a:lstStyle/>
          <a:p>
            <a:fld id="{50D35300-01C4-4EC5-A4B4-F523C256238F}" type="slidenum">
              <a:rPr lang="en-US" smtClean="0"/>
              <a:t>40</a:t>
            </a:fld>
            <a:endParaRPr lang="en-US" dirty="0"/>
          </a:p>
        </p:txBody>
      </p:sp>
    </p:spTree>
    <p:extLst>
      <p:ext uri="{BB962C8B-B14F-4D97-AF65-F5344CB8AC3E}">
        <p14:creationId xmlns:p14="http://schemas.microsoft.com/office/powerpoint/2010/main" val="2643835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52 differential pairs in this 6 layer flex PCB. Along with 4 LV channels,5 HV channels, an Interlock, MOPS services, and LP Enable. </a:t>
            </a:r>
          </a:p>
        </p:txBody>
      </p:sp>
      <p:sp>
        <p:nvSpPr>
          <p:cNvPr id="4" name="Slide Number Placeholder 3"/>
          <p:cNvSpPr>
            <a:spLocks noGrp="1"/>
          </p:cNvSpPr>
          <p:nvPr>
            <p:ph type="sldNum" sz="quarter" idx="5"/>
          </p:nvPr>
        </p:nvSpPr>
        <p:spPr/>
        <p:txBody>
          <a:bodyPr/>
          <a:lstStyle/>
          <a:p>
            <a:fld id="{50D35300-01C4-4EC5-A4B4-F523C256238F}" type="slidenum">
              <a:rPr lang="en-US" smtClean="0"/>
              <a:t>49</a:t>
            </a:fld>
            <a:endParaRPr lang="en-US" dirty="0"/>
          </a:p>
        </p:txBody>
      </p:sp>
    </p:spTree>
    <p:extLst>
      <p:ext uri="{BB962C8B-B14F-4D97-AF65-F5344CB8AC3E}">
        <p14:creationId xmlns:p14="http://schemas.microsoft.com/office/powerpoint/2010/main" val="326397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visual inspection we use microscopes</a:t>
            </a:r>
          </a:p>
          <a:p>
            <a:r>
              <a:rPr lang="en-US" dirty="0"/>
              <a:t>You can see an image of the BGA pads of the Type0 to PP0 flex (shown below)</a:t>
            </a:r>
          </a:p>
        </p:txBody>
      </p:sp>
      <p:sp>
        <p:nvSpPr>
          <p:cNvPr id="4" name="Slide Number Placeholder 3"/>
          <p:cNvSpPr>
            <a:spLocks noGrp="1"/>
          </p:cNvSpPr>
          <p:nvPr>
            <p:ph type="sldNum" sz="quarter" idx="5"/>
          </p:nvPr>
        </p:nvSpPr>
        <p:spPr/>
        <p:txBody>
          <a:bodyPr/>
          <a:lstStyle/>
          <a:p>
            <a:fld id="{50D35300-01C4-4EC5-A4B4-F523C256238F}" type="slidenum">
              <a:rPr lang="en-US" smtClean="0"/>
              <a:t>53</a:t>
            </a:fld>
            <a:endParaRPr lang="en-US" dirty="0"/>
          </a:p>
        </p:txBody>
      </p:sp>
    </p:spTree>
    <p:extLst>
      <p:ext uri="{BB962C8B-B14F-4D97-AF65-F5344CB8AC3E}">
        <p14:creationId xmlns:p14="http://schemas.microsoft.com/office/powerpoint/2010/main" val="4191684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verify if the copper was broken in the flex, we removed the connector from the flex and hand tested the flex.</a:t>
            </a:r>
          </a:p>
          <a:p>
            <a:r>
              <a:rPr lang="en-US" dirty="0"/>
              <a:t> Hand testing without the connector found only 5 errors in the flex.</a:t>
            </a:r>
          </a:p>
          <a:p>
            <a:r>
              <a:rPr lang="en-US" dirty="0"/>
              <a:t>The edge of the connector is below the bottom edge of the connector, so its not from handling.</a:t>
            </a:r>
          </a:p>
        </p:txBody>
      </p:sp>
      <p:sp>
        <p:nvSpPr>
          <p:cNvPr id="4" name="Slide Number Placeholder 3"/>
          <p:cNvSpPr>
            <a:spLocks noGrp="1"/>
          </p:cNvSpPr>
          <p:nvPr>
            <p:ph type="sldNum" sz="quarter" idx="5"/>
          </p:nvPr>
        </p:nvSpPr>
        <p:spPr/>
        <p:txBody>
          <a:bodyPr/>
          <a:lstStyle/>
          <a:p>
            <a:fld id="{50D35300-01C4-4EC5-A4B4-F523C256238F}" type="slidenum">
              <a:rPr lang="en-US" smtClean="0"/>
              <a:t>54</a:t>
            </a:fld>
            <a:endParaRPr lang="en-US" dirty="0"/>
          </a:p>
        </p:txBody>
      </p:sp>
    </p:spTree>
    <p:extLst>
      <p:ext uri="{BB962C8B-B14F-4D97-AF65-F5344CB8AC3E}">
        <p14:creationId xmlns:p14="http://schemas.microsoft.com/office/powerpoint/2010/main" val="8327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are able to use a micro CT tool to Xray the PCBs. You can even look at individual layers.</a:t>
            </a:r>
          </a:p>
        </p:txBody>
      </p:sp>
      <p:sp>
        <p:nvSpPr>
          <p:cNvPr id="4" name="Slide Number Placeholder 3"/>
          <p:cNvSpPr>
            <a:spLocks noGrp="1"/>
          </p:cNvSpPr>
          <p:nvPr>
            <p:ph type="sldNum" sz="quarter" idx="5"/>
          </p:nvPr>
        </p:nvSpPr>
        <p:spPr/>
        <p:txBody>
          <a:bodyPr/>
          <a:lstStyle/>
          <a:p>
            <a:fld id="{50D35300-01C4-4EC5-A4B4-F523C256238F}" type="slidenum">
              <a:rPr lang="en-US" smtClean="0"/>
              <a:t>56</a:t>
            </a:fld>
            <a:endParaRPr lang="en-US" dirty="0"/>
          </a:p>
        </p:txBody>
      </p:sp>
    </p:spTree>
    <p:extLst>
      <p:ext uri="{BB962C8B-B14F-4D97-AF65-F5344CB8AC3E}">
        <p14:creationId xmlns:p14="http://schemas.microsoft.com/office/powerpoint/2010/main" val="234890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D35300-01C4-4EC5-A4B4-F523C256238F}" type="slidenum">
              <a:rPr lang="en-US" smtClean="0"/>
              <a:t>2</a:t>
            </a:fld>
            <a:endParaRPr lang="en-US" dirty="0"/>
          </a:p>
        </p:txBody>
      </p:sp>
    </p:spTree>
    <p:extLst>
      <p:ext uri="{BB962C8B-B14F-4D97-AF65-F5344CB8AC3E}">
        <p14:creationId xmlns:p14="http://schemas.microsoft.com/office/powerpoint/2010/main" val="327572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a bit more here and talk about radius 50mm to 300mm radius</a:t>
            </a:r>
          </a:p>
        </p:txBody>
      </p:sp>
      <p:sp>
        <p:nvSpPr>
          <p:cNvPr id="4" name="Slide Number Placeholder 3"/>
          <p:cNvSpPr>
            <a:spLocks noGrp="1"/>
          </p:cNvSpPr>
          <p:nvPr>
            <p:ph type="sldNum" sz="quarter" idx="5"/>
          </p:nvPr>
        </p:nvSpPr>
        <p:spPr/>
        <p:txBody>
          <a:bodyPr/>
          <a:lstStyle/>
          <a:p>
            <a:fld id="{50D35300-01C4-4EC5-A4B4-F523C256238F}" type="slidenum">
              <a:rPr lang="en-US" smtClean="0"/>
              <a:t>5</a:t>
            </a:fld>
            <a:endParaRPr lang="en-US" dirty="0"/>
          </a:p>
        </p:txBody>
      </p:sp>
    </p:spTree>
    <p:extLst>
      <p:ext uri="{BB962C8B-B14F-4D97-AF65-F5344CB8AC3E}">
        <p14:creationId xmlns:p14="http://schemas.microsoft.com/office/powerpoint/2010/main" val="4189306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if we need a transmission line for a coupled ring for example we design, simulate, build a test coupon, and then validate that structure before we integrate it into a more complex design like a coupled ring. </a:t>
            </a:r>
          </a:p>
          <a:p>
            <a:endParaRPr lang="en-US" dirty="0"/>
          </a:p>
        </p:txBody>
      </p:sp>
      <p:sp>
        <p:nvSpPr>
          <p:cNvPr id="4" name="Slide Number Placeholder 3"/>
          <p:cNvSpPr>
            <a:spLocks noGrp="1"/>
          </p:cNvSpPr>
          <p:nvPr>
            <p:ph type="sldNum" sz="quarter" idx="5"/>
          </p:nvPr>
        </p:nvSpPr>
        <p:spPr/>
        <p:txBody>
          <a:bodyPr/>
          <a:lstStyle/>
          <a:p>
            <a:fld id="{50D35300-01C4-4EC5-A4B4-F523C256238F}" type="slidenum">
              <a:rPr lang="en-US" smtClean="0"/>
              <a:t>6</a:t>
            </a:fld>
            <a:endParaRPr lang="en-US" dirty="0"/>
          </a:p>
        </p:txBody>
      </p:sp>
    </p:spTree>
    <p:extLst>
      <p:ext uri="{BB962C8B-B14F-4D97-AF65-F5344CB8AC3E}">
        <p14:creationId xmlns:p14="http://schemas.microsoft.com/office/powerpoint/2010/main" val="3442898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 our simulations with choosing and modeling a stack-up. We then create some preliminary simulations for the controlled impedance structures we need and start communicating with the vendors (3 vendors normally) in Speed Sack, or ADS, Hyperlynx</a:t>
            </a:r>
          </a:p>
        </p:txBody>
      </p:sp>
      <p:sp>
        <p:nvSpPr>
          <p:cNvPr id="4" name="Slide Number Placeholder 3"/>
          <p:cNvSpPr>
            <a:spLocks noGrp="1"/>
          </p:cNvSpPr>
          <p:nvPr>
            <p:ph type="sldNum" sz="quarter" idx="5"/>
          </p:nvPr>
        </p:nvSpPr>
        <p:spPr/>
        <p:txBody>
          <a:bodyPr/>
          <a:lstStyle/>
          <a:p>
            <a:fld id="{50D35300-01C4-4EC5-A4B4-F523C256238F}" type="slidenum">
              <a:rPr lang="en-US" smtClean="0"/>
              <a:t>7</a:t>
            </a:fld>
            <a:endParaRPr lang="en-US" dirty="0"/>
          </a:p>
        </p:txBody>
      </p:sp>
    </p:spTree>
    <p:extLst>
      <p:ext uri="{BB962C8B-B14F-4D97-AF65-F5344CB8AC3E}">
        <p14:creationId xmlns:p14="http://schemas.microsoft.com/office/powerpoint/2010/main" val="2065492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stack-up is validated we can move on to loss simulations. For systems with hatched ground planes we have to use 3D FEAs to calculate loss as most of the tools don’t support loss calculations with hatched ground planes.    </a:t>
            </a:r>
          </a:p>
        </p:txBody>
      </p:sp>
      <p:sp>
        <p:nvSpPr>
          <p:cNvPr id="4" name="Slide Number Placeholder 3"/>
          <p:cNvSpPr>
            <a:spLocks noGrp="1"/>
          </p:cNvSpPr>
          <p:nvPr>
            <p:ph type="sldNum" sz="quarter" idx="5"/>
          </p:nvPr>
        </p:nvSpPr>
        <p:spPr/>
        <p:txBody>
          <a:bodyPr/>
          <a:lstStyle/>
          <a:p>
            <a:fld id="{50D35300-01C4-4EC5-A4B4-F523C256238F}" type="slidenum">
              <a:rPr lang="en-US" smtClean="0"/>
              <a:t>8</a:t>
            </a:fld>
            <a:endParaRPr lang="en-US" dirty="0"/>
          </a:p>
        </p:txBody>
      </p:sp>
    </p:spTree>
    <p:extLst>
      <p:ext uri="{BB962C8B-B14F-4D97-AF65-F5344CB8AC3E}">
        <p14:creationId xmlns:p14="http://schemas.microsoft.com/office/powerpoint/2010/main" val="3757823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we can simulate the VIA structures. ADS and Hyperlynx, System Level Simulations allow you to calculate the loss of the whole system</a:t>
            </a:r>
          </a:p>
        </p:txBody>
      </p:sp>
      <p:sp>
        <p:nvSpPr>
          <p:cNvPr id="4" name="Slide Number Placeholder 3"/>
          <p:cNvSpPr>
            <a:spLocks noGrp="1"/>
          </p:cNvSpPr>
          <p:nvPr>
            <p:ph type="sldNum" sz="quarter" idx="5"/>
          </p:nvPr>
        </p:nvSpPr>
        <p:spPr/>
        <p:txBody>
          <a:bodyPr/>
          <a:lstStyle/>
          <a:p>
            <a:fld id="{50D35300-01C4-4EC5-A4B4-F523C256238F}" type="slidenum">
              <a:rPr lang="en-US" smtClean="0"/>
              <a:t>9</a:t>
            </a:fld>
            <a:endParaRPr lang="en-US" dirty="0"/>
          </a:p>
        </p:txBody>
      </p:sp>
    </p:spTree>
    <p:extLst>
      <p:ext uri="{BB962C8B-B14F-4D97-AF65-F5344CB8AC3E}">
        <p14:creationId xmlns:p14="http://schemas.microsoft.com/office/powerpoint/2010/main" val="1824771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we mean by large scale, well large from many perspectives physical size, the quantity. Some of these flexes are more than 1m long and in many cases we have thousands of them. </a:t>
            </a:r>
          </a:p>
        </p:txBody>
      </p:sp>
      <p:sp>
        <p:nvSpPr>
          <p:cNvPr id="4" name="Slide Number Placeholder 3"/>
          <p:cNvSpPr>
            <a:spLocks noGrp="1"/>
          </p:cNvSpPr>
          <p:nvPr>
            <p:ph type="sldNum" sz="quarter" idx="5"/>
          </p:nvPr>
        </p:nvSpPr>
        <p:spPr/>
        <p:txBody>
          <a:bodyPr/>
          <a:lstStyle/>
          <a:p>
            <a:fld id="{50D35300-01C4-4EC5-A4B4-F523C256238F}" type="slidenum">
              <a:rPr lang="en-US" smtClean="0"/>
              <a:t>12</a:t>
            </a:fld>
            <a:endParaRPr lang="en-US" dirty="0"/>
          </a:p>
        </p:txBody>
      </p:sp>
    </p:spTree>
    <p:extLst>
      <p:ext uri="{BB962C8B-B14F-4D97-AF65-F5344CB8AC3E}">
        <p14:creationId xmlns:p14="http://schemas.microsoft.com/office/powerpoint/2010/main" val="1322140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form of large scale comes from the quantity of combined services in a single flex.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flexes carry up to 50 differential pairs each over a long distance, for a flex PCB anyway. These flexes also carry up to 8A of current and 1000V of sensor bias voltage. All on the same flexes</a:t>
            </a:r>
          </a:p>
          <a:p>
            <a:endParaRPr lang="en-US" dirty="0"/>
          </a:p>
        </p:txBody>
      </p:sp>
      <p:sp>
        <p:nvSpPr>
          <p:cNvPr id="4" name="Slide Number Placeholder 3"/>
          <p:cNvSpPr>
            <a:spLocks noGrp="1"/>
          </p:cNvSpPr>
          <p:nvPr>
            <p:ph type="sldNum" sz="quarter" idx="5"/>
          </p:nvPr>
        </p:nvSpPr>
        <p:spPr/>
        <p:txBody>
          <a:bodyPr/>
          <a:lstStyle/>
          <a:p>
            <a:fld id="{50D35300-01C4-4EC5-A4B4-F523C256238F}" type="slidenum">
              <a:rPr lang="en-US" smtClean="0"/>
              <a:t>13</a:t>
            </a:fld>
            <a:endParaRPr lang="en-US" dirty="0"/>
          </a:p>
        </p:txBody>
      </p:sp>
    </p:spTree>
    <p:extLst>
      <p:ext uri="{BB962C8B-B14F-4D97-AF65-F5344CB8AC3E}">
        <p14:creationId xmlns:p14="http://schemas.microsoft.com/office/powerpoint/2010/main" val="31455686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1" name="Picture 20">
            <a:extLst>
              <a:ext uri="{FF2B5EF4-FFF2-40B4-BE49-F238E27FC236}">
                <a16:creationId xmlns:a16="http://schemas.microsoft.com/office/drawing/2014/main" id="{30926A9C-97A1-A74E-873C-7AE72785950D}"/>
              </a:ext>
            </a:extLst>
          </p:cNvPr>
          <p:cNvPicPr>
            <a:picLocks noChangeAspect="1"/>
          </p:cNvPicPr>
          <p:nvPr userDrawn="1"/>
        </p:nvPicPr>
        <p:blipFill>
          <a:blip r:embed="rId2"/>
          <a:stretch>
            <a:fillRect/>
          </a:stretch>
        </p:blipFill>
        <p:spPr>
          <a:xfrm>
            <a:off x="88900" y="6488113"/>
            <a:ext cx="1308100" cy="215900"/>
          </a:xfrm>
          <a:prstGeom prst="rect">
            <a:avLst/>
          </a:prstGeom>
        </p:spPr>
      </p:pic>
      <p:pic>
        <p:nvPicPr>
          <p:cNvPr id="22" name="Picture 21">
            <a:extLst>
              <a:ext uri="{FF2B5EF4-FFF2-40B4-BE49-F238E27FC236}">
                <a16:creationId xmlns:a16="http://schemas.microsoft.com/office/drawing/2014/main" id="{317B6FD2-86EA-F347-9EDC-3F1C2F42C460}"/>
              </a:ext>
            </a:extLst>
          </p:cNvPr>
          <p:cNvPicPr>
            <a:picLocks noChangeAspect="1"/>
          </p:cNvPicPr>
          <p:nvPr userDrawn="1"/>
        </p:nvPicPr>
        <p:blipFill>
          <a:blip r:embed="rId3"/>
          <a:stretch>
            <a:fillRect/>
          </a:stretch>
        </p:blipFill>
        <p:spPr>
          <a:xfrm>
            <a:off x="4508500" y="5376751"/>
            <a:ext cx="889000" cy="889000"/>
          </a:xfrm>
          <a:prstGeom prst="rect">
            <a:avLst/>
          </a:prstGeom>
        </p:spPr>
      </p:pic>
      <p:pic>
        <p:nvPicPr>
          <p:cNvPr id="4" name="Picture 3">
            <a:extLst>
              <a:ext uri="{FF2B5EF4-FFF2-40B4-BE49-F238E27FC236}">
                <a16:creationId xmlns:a16="http://schemas.microsoft.com/office/drawing/2014/main" id="{F5AA42DA-6E22-BD43-3229-AC44E2B18F9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52748" y="6305036"/>
            <a:ext cx="1656613" cy="557084"/>
          </a:xfrm>
          <a:prstGeom prst="rect">
            <a:avLst/>
          </a:prstGeom>
          <a:ln>
            <a:noFill/>
          </a:ln>
        </p:spPr>
      </p:pic>
    </p:spTree>
    <p:extLst>
      <p:ext uri="{BB962C8B-B14F-4D97-AF65-F5344CB8AC3E}">
        <p14:creationId xmlns:p14="http://schemas.microsoft.com/office/powerpoint/2010/main" val="322678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umsplatzhalter 12">
            <a:extLst>
              <a:ext uri="{FF2B5EF4-FFF2-40B4-BE49-F238E27FC236}">
                <a16:creationId xmlns:a16="http://schemas.microsoft.com/office/drawing/2014/main" id="{2CDB6AB9-18D5-9920-0A39-0BBE8B06C9FA}"/>
              </a:ext>
            </a:extLst>
          </p:cNvPr>
          <p:cNvSpPr>
            <a:spLocks noGrp="1"/>
          </p:cNvSpPr>
          <p:nvPr>
            <p:ph type="dt" sz="half" idx="2"/>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9" name="Foliennummernplatzhalter 13">
            <a:extLst>
              <a:ext uri="{FF2B5EF4-FFF2-40B4-BE49-F238E27FC236}">
                <a16:creationId xmlns:a16="http://schemas.microsoft.com/office/drawing/2014/main" id="{82DEF2BB-4351-8B0F-D4E1-AE5892C15BC2}"/>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5" name="Footer Placeholder 3">
            <a:extLst>
              <a:ext uri="{FF2B5EF4-FFF2-40B4-BE49-F238E27FC236}">
                <a16:creationId xmlns:a16="http://schemas.microsoft.com/office/drawing/2014/main" id="{F5F3C861-C6F5-EA65-14B2-233DA5876A94}"/>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371504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umsplatzhalter 12">
            <a:extLst>
              <a:ext uri="{FF2B5EF4-FFF2-40B4-BE49-F238E27FC236}">
                <a16:creationId xmlns:a16="http://schemas.microsoft.com/office/drawing/2014/main" id="{0034ED72-C531-8559-9436-3536B77397C8}"/>
              </a:ext>
            </a:extLst>
          </p:cNvPr>
          <p:cNvSpPr>
            <a:spLocks noGrp="1"/>
          </p:cNvSpPr>
          <p:nvPr>
            <p:ph type="dt" sz="half" idx="2"/>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6" name="Foliennummernplatzhalter 13">
            <a:extLst>
              <a:ext uri="{FF2B5EF4-FFF2-40B4-BE49-F238E27FC236}">
                <a16:creationId xmlns:a16="http://schemas.microsoft.com/office/drawing/2014/main" id="{0B0B204C-66C5-E3EE-BCAE-57EFDA3831D7}"/>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7" name="Footer Placeholder 3">
            <a:extLst>
              <a:ext uri="{FF2B5EF4-FFF2-40B4-BE49-F238E27FC236}">
                <a16:creationId xmlns:a16="http://schemas.microsoft.com/office/drawing/2014/main" id="{2C50B7CD-7FC8-3937-75CA-70C203313B1D}"/>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114567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7748" y="153780"/>
            <a:ext cx="9173817" cy="671193"/>
          </a:xfrm>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p:ph idx="1" hasCustomPrompt="1"/>
          </p:nvPr>
        </p:nvSpPr>
        <p:spPr>
          <a:xfrm>
            <a:off x="367748" y="1168400"/>
            <a:ext cx="9173817" cy="5008563"/>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umsplatzhalter 12">
            <a:extLst>
              <a:ext uri="{FF2B5EF4-FFF2-40B4-BE49-F238E27FC236}">
                <a16:creationId xmlns:a16="http://schemas.microsoft.com/office/drawing/2014/main" id="{AF267C48-0C50-031D-A12C-8FE4FEE69BEC}"/>
              </a:ext>
            </a:extLst>
          </p:cNvPr>
          <p:cNvSpPr>
            <a:spLocks noGrp="1"/>
          </p:cNvSpPr>
          <p:nvPr>
            <p:ph type="dt" sz="half" idx="2"/>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6" name="Foliennummernplatzhalter 13">
            <a:extLst>
              <a:ext uri="{FF2B5EF4-FFF2-40B4-BE49-F238E27FC236}">
                <a16:creationId xmlns:a16="http://schemas.microsoft.com/office/drawing/2014/main" id="{1673A8AB-0387-6CC5-FCF9-3F6670E1BEF9}"/>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7" name="Footer Placeholder 3">
            <a:extLst>
              <a:ext uri="{FF2B5EF4-FFF2-40B4-BE49-F238E27FC236}">
                <a16:creationId xmlns:a16="http://schemas.microsoft.com/office/drawing/2014/main" id="{17BFBC85-7478-A0A5-64EF-8888FEE8FCC5}"/>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853643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9081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7991" y="1174282"/>
            <a:ext cx="4563098" cy="5002681"/>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174282"/>
            <a:ext cx="4526650" cy="5002681"/>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umsplatzhalter 12">
            <a:extLst>
              <a:ext uri="{FF2B5EF4-FFF2-40B4-BE49-F238E27FC236}">
                <a16:creationId xmlns:a16="http://schemas.microsoft.com/office/drawing/2014/main" id="{8355AA84-8ACC-24F6-7055-DCA885C1D082}"/>
              </a:ext>
            </a:extLst>
          </p:cNvPr>
          <p:cNvSpPr>
            <a:spLocks noGrp="1"/>
          </p:cNvSpPr>
          <p:nvPr>
            <p:ph type="dt" sz="half" idx="10"/>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13" name="Foliennummernplatzhalter 13">
            <a:extLst>
              <a:ext uri="{FF2B5EF4-FFF2-40B4-BE49-F238E27FC236}">
                <a16:creationId xmlns:a16="http://schemas.microsoft.com/office/drawing/2014/main" id="{02007726-B5C9-E40A-B1D6-79DA9AB138BE}"/>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5" name="Footer Placeholder 3">
            <a:extLst>
              <a:ext uri="{FF2B5EF4-FFF2-40B4-BE49-F238E27FC236}">
                <a16:creationId xmlns:a16="http://schemas.microsoft.com/office/drawing/2014/main" id="{BA81E96C-6704-07F5-71B7-8C2CDCE5F9F1}"/>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191270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lvl1pPr>
              <a:buClr>
                <a:srgbClr val="0F75BD"/>
              </a:buClr>
              <a:defRPr/>
            </a:lvl1pPr>
            <a:lvl2pPr>
              <a:buClr>
                <a:srgbClr val="0F75BD"/>
              </a:buClr>
              <a:defRPr/>
            </a:lvl2pPr>
            <a:lvl3pPr>
              <a:buClr>
                <a:srgbClr val="0F75BD"/>
              </a:buClr>
              <a:defRPr/>
            </a:lvl3pPr>
            <a:lvl4pPr>
              <a:buClr>
                <a:srgbClr val="0F75BD"/>
              </a:buClr>
              <a:defRPr/>
            </a:lvl4pPr>
            <a:lvl5pPr>
              <a:buClr>
                <a:srgbClr val="0F75BD"/>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umsplatzhalter 12">
            <a:extLst>
              <a:ext uri="{FF2B5EF4-FFF2-40B4-BE49-F238E27FC236}">
                <a16:creationId xmlns:a16="http://schemas.microsoft.com/office/drawing/2014/main" id="{13AC350B-C650-7F6E-149D-6F42B962BE40}"/>
              </a:ext>
            </a:extLst>
          </p:cNvPr>
          <p:cNvSpPr>
            <a:spLocks noGrp="1"/>
          </p:cNvSpPr>
          <p:nvPr>
            <p:ph type="dt" sz="half" idx="11"/>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9" name="Foliennummernplatzhalter 13">
            <a:extLst>
              <a:ext uri="{FF2B5EF4-FFF2-40B4-BE49-F238E27FC236}">
                <a16:creationId xmlns:a16="http://schemas.microsoft.com/office/drawing/2014/main" id="{61D5780F-D743-C50F-F8F0-7C99DF939B58}"/>
              </a:ext>
            </a:extLst>
          </p:cNvPr>
          <p:cNvSpPr>
            <a:spLocks noGrp="1"/>
          </p:cNvSpPr>
          <p:nvPr>
            <p:ph type="sldNum" sz="quarter" idx="12"/>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10" name="Footer Placeholder 3">
            <a:extLst>
              <a:ext uri="{FF2B5EF4-FFF2-40B4-BE49-F238E27FC236}">
                <a16:creationId xmlns:a16="http://schemas.microsoft.com/office/drawing/2014/main" id="{BB90B30C-527D-3840-F2AE-B031774AE6D0}"/>
              </a:ext>
            </a:extLst>
          </p:cNvPr>
          <p:cNvSpPr>
            <a:spLocks noGrp="1"/>
          </p:cNvSpPr>
          <p:nvPr>
            <p:ph type="ftr" sz="quarter" idx="1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1142676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Datumsplatzhalter 12">
            <a:extLst>
              <a:ext uri="{FF2B5EF4-FFF2-40B4-BE49-F238E27FC236}">
                <a16:creationId xmlns:a16="http://schemas.microsoft.com/office/drawing/2014/main" id="{A4D365FA-144C-04DE-AC24-B770A5ADF0F8}"/>
              </a:ext>
            </a:extLst>
          </p:cNvPr>
          <p:cNvSpPr>
            <a:spLocks noGrp="1"/>
          </p:cNvSpPr>
          <p:nvPr>
            <p:ph type="dt" sz="half" idx="2"/>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5" name="Foliennummernplatzhalter 13">
            <a:extLst>
              <a:ext uri="{FF2B5EF4-FFF2-40B4-BE49-F238E27FC236}">
                <a16:creationId xmlns:a16="http://schemas.microsoft.com/office/drawing/2014/main" id="{A8A9BE83-6334-73A9-E846-122D7B221939}"/>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6" name="Footer Placeholder 3">
            <a:extLst>
              <a:ext uri="{FF2B5EF4-FFF2-40B4-BE49-F238E27FC236}">
                <a16:creationId xmlns:a16="http://schemas.microsoft.com/office/drawing/2014/main" id="{DA05381C-F761-7DCE-6C95-5EB34A58D6F3}"/>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2127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umsplatzhalter 12">
            <a:extLst>
              <a:ext uri="{FF2B5EF4-FFF2-40B4-BE49-F238E27FC236}">
                <a16:creationId xmlns:a16="http://schemas.microsoft.com/office/drawing/2014/main" id="{310FF446-27DD-3B2F-190E-A1F1C3CD11CA}"/>
              </a:ext>
            </a:extLst>
          </p:cNvPr>
          <p:cNvSpPr>
            <a:spLocks noGrp="1"/>
          </p:cNvSpPr>
          <p:nvPr>
            <p:ph type="dt" sz="half" idx="2"/>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4" name="Foliennummernplatzhalter 13">
            <a:extLst>
              <a:ext uri="{FF2B5EF4-FFF2-40B4-BE49-F238E27FC236}">
                <a16:creationId xmlns:a16="http://schemas.microsoft.com/office/drawing/2014/main" id="{D7BCC7DB-DB64-2A3B-CB23-0496EF3C943E}"/>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5" name="Footer Placeholder 3">
            <a:extLst>
              <a:ext uri="{FF2B5EF4-FFF2-40B4-BE49-F238E27FC236}">
                <a16:creationId xmlns:a16="http://schemas.microsoft.com/office/drawing/2014/main" id="{510939B2-2660-A620-1D9E-13C6D6CA17DC}"/>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112154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buClr>
                <a:srgbClr val="0F75BD"/>
              </a:buClr>
              <a:defRPr sz="3200"/>
            </a:lvl1pPr>
            <a:lvl2pPr>
              <a:buClr>
                <a:srgbClr val="0F75BD"/>
              </a:buClr>
              <a:defRPr sz="2800"/>
            </a:lvl2pPr>
            <a:lvl3pPr>
              <a:buClr>
                <a:srgbClr val="0F75BD"/>
              </a:buClr>
              <a:defRPr sz="2400"/>
            </a:lvl3pPr>
            <a:lvl4pPr>
              <a:buClr>
                <a:srgbClr val="0F75BD"/>
              </a:buClr>
              <a:defRPr sz="2000"/>
            </a:lvl4pPr>
            <a:lvl5pPr>
              <a:buClr>
                <a:srgbClr val="0F75BD"/>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umsplatzhalter 12">
            <a:extLst>
              <a:ext uri="{FF2B5EF4-FFF2-40B4-BE49-F238E27FC236}">
                <a16:creationId xmlns:a16="http://schemas.microsoft.com/office/drawing/2014/main" id="{9CF53320-F679-A89A-BECC-03EB2CBE86DD}"/>
              </a:ext>
            </a:extLst>
          </p:cNvPr>
          <p:cNvSpPr>
            <a:spLocks noGrp="1"/>
          </p:cNvSpPr>
          <p:nvPr>
            <p:ph type="dt" sz="half" idx="10"/>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7" name="Foliennummernplatzhalter 13">
            <a:extLst>
              <a:ext uri="{FF2B5EF4-FFF2-40B4-BE49-F238E27FC236}">
                <a16:creationId xmlns:a16="http://schemas.microsoft.com/office/drawing/2014/main" id="{845EF718-61CE-B5D4-FF4A-68B2A53BBB54}"/>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8" name="Footer Placeholder 3">
            <a:extLst>
              <a:ext uri="{FF2B5EF4-FFF2-40B4-BE49-F238E27FC236}">
                <a16:creationId xmlns:a16="http://schemas.microsoft.com/office/drawing/2014/main" id="{EA209790-B324-3E8C-0CFC-45F40ADFC0E1}"/>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138884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Datumsplatzhalter 12">
            <a:extLst>
              <a:ext uri="{FF2B5EF4-FFF2-40B4-BE49-F238E27FC236}">
                <a16:creationId xmlns:a16="http://schemas.microsoft.com/office/drawing/2014/main" id="{D6D8F64B-71FD-A99F-62CC-0FC519F8AFA4}"/>
              </a:ext>
            </a:extLst>
          </p:cNvPr>
          <p:cNvSpPr>
            <a:spLocks noGrp="1"/>
          </p:cNvSpPr>
          <p:nvPr>
            <p:ph type="dt" sz="half" idx="10"/>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7" name="Foliennummernplatzhalter 13">
            <a:extLst>
              <a:ext uri="{FF2B5EF4-FFF2-40B4-BE49-F238E27FC236}">
                <a16:creationId xmlns:a16="http://schemas.microsoft.com/office/drawing/2014/main" id="{1D83EFD6-4251-5852-C104-04583585AFF3}"/>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
        <p:nvSpPr>
          <p:cNvPr id="8" name="Footer Placeholder 3">
            <a:extLst>
              <a:ext uri="{FF2B5EF4-FFF2-40B4-BE49-F238E27FC236}">
                <a16:creationId xmlns:a16="http://schemas.microsoft.com/office/drawing/2014/main" id="{B1CA3D38-627D-C118-0F4D-4CB26650D530}"/>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133563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7990" y="172087"/>
            <a:ext cx="9213573" cy="6000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27991" y="1168400"/>
            <a:ext cx="9213573" cy="500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2" y="6345258"/>
            <a:ext cx="9906000" cy="5127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4" y="6353614"/>
            <a:ext cx="9902952" cy="501648"/>
          </a:xfrm>
          <a:prstGeom prst="rect">
            <a:avLst/>
          </a:prstGeom>
          <a:solidFill>
            <a:srgbClr val="0F75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cxnSpLocks/>
          </p:cNvCxnSpPr>
          <p:nvPr userDrawn="1"/>
        </p:nvCxnSpPr>
        <p:spPr>
          <a:xfrm>
            <a:off x="-2" y="961292"/>
            <a:ext cx="990936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Fußzeilenplatzhalter 8">
            <a:extLst>
              <a:ext uri="{FF2B5EF4-FFF2-40B4-BE49-F238E27FC236}">
                <a16:creationId xmlns:a16="http://schemas.microsoft.com/office/drawing/2014/main" id="{95AE4578-1E36-CC44-A910-D09ADE948664}"/>
              </a:ext>
            </a:extLst>
          </p:cNvPr>
          <p:cNvSpPr>
            <a:spLocks noGrp="1"/>
          </p:cNvSpPr>
          <p:nvPr>
            <p:ph type="ftr" sz="quarter" idx="3"/>
          </p:nvPr>
        </p:nvSpPr>
        <p:spPr>
          <a:xfrm>
            <a:off x="2824539" y="6421875"/>
            <a:ext cx="4220473" cy="365125"/>
          </a:xfrm>
          <a:prstGeom prst="rect">
            <a:avLst/>
          </a:prstGeom>
        </p:spPr>
        <p:txBody>
          <a:bodyPr vert="horz" lIns="91440" tIns="45720" rIns="91440" bIns="45720" rtlCol="0" anchor="ctr"/>
          <a:lstStyle>
            <a:lvl1pPr algn="ctr">
              <a:defRPr sz="1200" b="1">
                <a:solidFill>
                  <a:schemeClr val="bg1"/>
                </a:solidFill>
              </a:defRPr>
            </a:lvl1pPr>
          </a:lstStyle>
          <a:p>
            <a:r>
              <a:rPr lang="en-GB" dirty="0"/>
              <a:t>Services FDR 2022</a:t>
            </a:r>
          </a:p>
        </p:txBody>
      </p:sp>
      <p:sp>
        <p:nvSpPr>
          <p:cNvPr id="13" name="Datumsplatzhalter 12">
            <a:extLst>
              <a:ext uri="{FF2B5EF4-FFF2-40B4-BE49-F238E27FC236}">
                <a16:creationId xmlns:a16="http://schemas.microsoft.com/office/drawing/2014/main" id="{78133603-5F21-334C-90BE-A2B7FC99B90A}"/>
              </a:ext>
            </a:extLst>
          </p:cNvPr>
          <p:cNvSpPr>
            <a:spLocks noGrp="1"/>
          </p:cNvSpPr>
          <p:nvPr>
            <p:ph type="dt" sz="half" idx="2"/>
          </p:nvPr>
        </p:nvSpPr>
        <p:spPr>
          <a:xfrm>
            <a:off x="7335838" y="6421875"/>
            <a:ext cx="2276292" cy="365125"/>
          </a:xfrm>
          <a:prstGeom prst="rect">
            <a:avLst/>
          </a:prstGeom>
        </p:spPr>
        <p:txBody>
          <a:bodyPr vert="horz" lIns="91440" tIns="45720" rIns="91440" bIns="45720" rtlCol="0" anchor="ctr"/>
          <a:lstStyle>
            <a:lvl1pPr algn="r">
              <a:defRPr sz="1200" b="1">
                <a:solidFill>
                  <a:schemeClr val="bg1"/>
                </a:solidFill>
              </a:defRPr>
            </a:lvl1pPr>
          </a:lstStyle>
          <a:p>
            <a:fld id="{A825ED18-3594-9845-B740-D8221EFDF6BC}" type="datetime2">
              <a:rPr lang="en-US" smtClean="0"/>
              <a:t>Tuesday, September 5, 2023</a:t>
            </a:fld>
            <a:endParaRPr lang="en-GB" dirty="0"/>
          </a:p>
        </p:txBody>
      </p:sp>
      <p:sp>
        <p:nvSpPr>
          <p:cNvPr id="14" name="Foliennummernplatzhalter 13">
            <a:extLst>
              <a:ext uri="{FF2B5EF4-FFF2-40B4-BE49-F238E27FC236}">
                <a16:creationId xmlns:a16="http://schemas.microsoft.com/office/drawing/2014/main" id="{7636BDCF-4F36-4B41-94DA-659CFE79B113}"/>
              </a:ext>
            </a:extLst>
          </p:cNvPr>
          <p:cNvSpPr>
            <a:spLocks noGrp="1"/>
          </p:cNvSpPr>
          <p:nvPr>
            <p:ph type="sldNum" sz="quarter" idx="4"/>
          </p:nvPr>
        </p:nvSpPr>
        <p:spPr>
          <a:xfrm>
            <a:off x="327990" y="6424423"/>
            <a:ext cx="1268325" cy="365125"/>
          </a:xfrm>
          <a:prstGeom prst="rect">
            <a:avLst/>
          </a:prstGeom>
        </p:spPr>
        <p:txBody>
          <a:bodyPr vert="horz" lIns="91440" tIns="45720" rIns="91440" bIns="45720" rtlCol="0" anchor="ctr"/>
          <a:lstStyle>
            <a:lvl1pPr algn="l">
              <a:defRPr sz="1400" b="1">
                <a:solidFill>
                  <a:schemeClr val="bg1"/>
                </a:solidFill>
              </a:defRPr>
            </a:lvl1pPr>
          </a:lstStyle>
          <a:p>
            <a:fld id="{BF6EDCA6-555B-DA45-9F0B-47085C7C1A1E}" type="slidenum">
              <a:rPr lang="en-GB" smtClean="0"/>
              <a:pPr/>
              <a:t>‹#›</a:t>
            </a:fld>
            <a:endParaRPr lang="en-GB" dirty="0"/>
          </a:p>
        </p:txBody>
      </p:sp>
    </p:spTree>
    <p:extLst>
      <p:ext uri="{BB962C8B-B14F-4D97-AF65-F5344CB8AC3E}">
        <p14:creationId xmlns:p14="http://schemas.microsoft.com/office/powerpoint/2010/main" val="686799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58.jpeg"/><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tlas.web.cern.ch/Atlas/GROUPS/PHYSICS/PUBNOTES/ATL-PHYS-PUB-2021-024/" TargetMode="External"/><Relationship Id="rId2" Type="http://schemas.openxmlformats.org/officeDocument/2006/relationships/image" Target="../media/image3.jpe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atlas.web.cern.ch/Atlas/GROUPS/PHYSICS/PUBNOTES/ATL-PHYS-PUB-2021-024/fig_01b.png" TargetMode="External"/><Relationship Id="rId4" Type="http://schemas.openxmlformats.org/officeDocument/2006/relationships/hyperlink" Target="https://indico.tlabs.ac.za/event/112/contributions/2963/"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6.jpe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83.jpg"/><Relationship Id="rId5" Type="http://schemas.openxmlformats.org/officeDocument/2006/relationships/image" Target="../media/image82.jp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87.jpg"/><Relationship Id="rId4" Type="http://schemas.openxmlformats.org/officeDocument/2006/relationships/image" Target="../media/image86.jpg"/></Relationships>
</file>

<file path=ppt/slides/_rels/slide4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g"/></Relationships>
</file>

<file path=ppt/slides/_rels/slide43.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1.jpeg"/><Relationship Id="rId1" Type="http://schemas.openxmlformats.org/officeDocument/2006/relationships/slideLayout" Target="../slideLayouts/slideLayout6.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4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xml"/><Relationship Id="rId4" Type="http://schemas.openxmlformats.org/officeDocument/2006/relationships/image" Target="../media/image112.png"/></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5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124.png"/><Relationship Id="rId4" Type="http://schemas.openxmlformats.org/officeDocument/2006/relationships/image" Target="../media/image123.jpeg"/></Relationships>
</file>

<file path=ppt/slides/_rels/slide5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1.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3.tif"/><Relationship Id="rId2" Type="http://schemas.openxmlformats.org/officeDocument/2006/relationships/image" Target="../media/image132.t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edms.cern.ch/ui/#!master/navigator/document?D:100951222:100951222:subDocs" TargetMode="External"/><Relationship Id="rId2" Type="http://schemas.openxmlformats.org/officeDocument/2006/relationships/hyperlink" Target="https://edms.cern.ch/document/1841188/2" TargetMode="External"/><Relationship Id="rId1" Type="http://schemas.openxmlformats.org/officeDocument/2006/relationships/slideLayout" Target="../slideLayouts/slideLayout2.xml"/><Relationship Id="rId6" Type="http://schemas.openxmlformats.org/officeDocument/2006/relationships/hyperlink" Target="https://edms.cern.ch/document/1817540/3" TargetMode="External"/><Relationship Id="rId5" Type="http://schemas.openxmlformats.org/officeDocument/2006/relationships/hyperlink" Target="https://edms.cern.ch/document/2391605/1" TargetMode="External"/><Relationship Id="rId4" Type="http://schemas.openxmlformats.org/officeDocument/2006/relationships/hyperlink" Target="https://edms.cern.ch/document/2391603/1"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Design and prototyping of large-scale flex circuits for the ATLAS ITk Pixel detector</a:t>
            </a:r>
          </a:p>
        </p:txBody>
      </p:sp>
      <p:sp>
        <p:nvSpPr>
          <p:cNvPr id="6" name="Subtitle 5">
            <a:extLst>
              <a:ext uri="{FF2B5EF4-FFF2-40B4-BE49-F238E27FC236}">
                <a16:creationId xmlns:a16="http://schemas.microsoft.com/office/drawing/2014/main" id="{0CD8F268-207A-A34F-9205-A1E55C6EC340}"/>
              </a:ext>
            </a:extLst>
          </p:cNvPr>
          <p:cNvSpPr>
            <a:spLocks noGrp="1"/>
          </p:cNvSpPr>
          <p:nvPr>
            <p:ph type="subTitle" idx="1"/>
          </p:nvPr>
        </p:nvSpPr>
        <p:spPr/>
        <p:txBody>
          <a:bodyPr>
            <a:normAutofit lnSpcReduction="10000"/>
          </a:bodyPr>
          <a:lstStyle/>
          <a:p>
            <a:endParaRPr lang="en-US" dirty="0"/>
          </a:p>
          <a:p>
            <a:endParaRPr lang="en-US" dirty="0"/>
          </a:p>
          <a:p>
            <a:r>
              <a:rPr lang="en-US" dirty="0"/>
              <a:t>Presenter: Steven Welch from Oklahoma State University</a:t>
            </a:r>
          </a:p>
          <a:p>
            <a:r>
              <a:rPr lang="en-US" dirty="0"/>
              <a:t>On Behalf of the ITk Pixel Collaboration</a:t>
            </a:r>
          </a:p>
        </p:txBody>
      </p:sp>
    </p:spTree>
    <p:extLst>
      <p:ext uri="{BB962C8B-B14F-4D97-AF65-F5344CB8AC3E}">
        <p14:creationId xmlns:p14="http://schemas.microsoft.com/office/powerpoint/2010/main" val="533723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FD844-4605-B33D-F275-4A80DAD2C49E}"/>
              </a:ext>
            </a:extLst>
          </p:cNvPr>
          <p:cNvSpPr>
            <a:spLocks noGrp="1"/>
          </p:cNvSpPr>
          <p:nvPr>
            <p:ph type="title"/>
          </p:nvPr>
        </p:nvSpPr>
        <p:spPr/>
        <p:txBody>
          <a:bodyPr/>
          <a:lstStyle/>
          <a:p>
            <a:r>
              <a:rPr lang="en-US" dirty="0"/>
              <a:t>System Simulations</a:t>
            </a:r>
          </a:p>
        </p:txBody>
      </p:sp>
      <p:sp>
        <p:nvSpPr>
          <p:cNvPr id="6" name="Date Placeholder 5">
            <a:extLst>
              <a:ext uri="{FF2B5EF4-FFF2-40B4-BE49-F238E27FC236}">
                <a16:creationId xmlns:a16="http://schemas.microsoft.com/office/drawing/2014/main" id="{7E2C372B-0B82-1D39-5804-D17438EEE89A}"/>
              </a:ext>
            </a:extLst>
          </p:cNvPr>
          <p:cNvSpPr>
            <a:spLocks noGrp="1"/>
          </p:cNvSpPr>
          <p:nvPr>
            <p:ph type="dt" sz="half" idx="2"/>
          </p:nvPr>
        </p:nvSpPr>
        <p:spPr/>
        <p:txBody>
          <a:bodyPr/>
          <a:lstStyle/>
          <a:p>
            <a:fld id="{A825ED18-3594-9845-B740-D8221EFDF6BC}" type="datetime2">
              <a:rPr lang="en-US" smtClean="0"/>
              <a:t>Tuesday, September 5, 2023</a:t>
            </a:fld>
            <a:endParaRPr lang="en-GB" dirty="0"/>
          </a:p>
        </p:txBody>
      </p:sp>
      <p:sp>
        <p:nvSpPr>
          <p:cNvPr id="7" name="Slide Number Placeholder 6">
            <a:extLst>
              <a:ext uri="{FF2B5EF4-FFF2-40B4-BE49-F238E27FC236}">
                <a16:creationId xmlns:a16="http://schemas.microsoft.com/office/drawing/2014/main" id="{8246EAD8-E557-812F-7620-484F1E617B7E}"/>
              </a:ext>
            </a:extLst>
          </p:cNvPr>
          <p:cNvSpPr>
            <a:spLocks noGrp="1"/>
          </p:cNvSpPr>
          <p:nvPr>
            <p:ph type="sldNum" sz="quarter" idx="4"/>
          </p:nvPr>
        </p:nvSpPr>
        <p:spPr/>
        <p:txBody>
          <a:bodyPr/>
          <a:lstStyle/>
          <a:p>
            <a:fld id="{BF6EDCA6-555B-DA45-9F0B-47085C7C1A1E}" type="slidenum">
              <a:rPr lang="en-GB" smtClean="0"/>
              <a:pPr/>
              <a:t>10</a:t>
            </a:fld>
            <a:endParaRPr lang="en-GB" dirty="0"/>
          </a:p>
        </p:txBody>
      </p:sp>
      <p:pic>
        <p:nvPicPr>
          <p:cNvPr id="3" name="Picture 2">
            <a:extLst>
              <a:ext uri="{FF2B5EF4-FFF2-40B4-BE49-F238E27FC236}">
                <a16:creationId xmlns:a16="http://schemas.microsoft.com/office/drawing/2014/main" id="{D7399816-4ED1-35C7-B043-40032929EA1E}"/>
              </a:ext>
            </a:extLst>
          </p:cNvPr>
          <p:cNvPicPr>
            <a:picLocks noChangeAspect="1"/>
          </p:cNvPicPr>
          <p:nvPr/>
        </p:nvPicPr>
        <p:blipFill>
          <a:blip r:embed="rId2"/>
          <a:stretch>
            <a:fillRect/>
          </a:stretch>
        </p:blipFill>
        <p:spPr>
          <a:xfrm>
            <a:off x="2111480" y="1079893"/>
            <a:ext cx="5419862" cy="3286407"/>
          </a:xfrm>
          <a:prstGeom prst="rect">
            <a:avLst/>
          </a:prstGeom>
        </p:spPr>
      </p:pic>
      <p:pic>
        <p:nvPicPr>
          <p:cNvPr id="4" name="Picture 3">
            <a:extLst>
              <a:ext uri="{FF2B5EF4-FFF2-40B4-BE49-F238E27FC236}">
                <a16:creationId xmlns:a16="http://schemas.microsoft.com/office/drawing/2014/main" id="{FFEECDE7-43D4-5D3D-BDC6-4E5B497FF658}"/>
              </a:ext>
            </a:extLst>
          </p:cNvPr>
          <p:cNvPicPr>
            <a:picLocks noChangeAspect="1"/>
          </p:cNvPicPr>
          <p:nvPr/>
        </p:nvPicPr>
        <p:blipFill>
          <a:blip r:embed="rId3"/>
          <a:stretch>
            <a:fillRect/>
          </a:stretch>
        </p:blipFill>
        <p:spPr>
          <a:xfrm>
            <a:off x="192360" y="3429000"/>
            <a:ext cx="3521621" cy="2514046"/>
          </a:xfrm>
          <a:prstGeom prst="rect">
            <a:avLst/>
          </a:prstGeom>
        </p:spPr>
      </p:pic>
      <p:pic>
        <p:nvPicPr>
          <p:cNvPr id="8" name="Picture 7">
            <a:extLst>
              <a:ext uri="{FF2B5EF4-FFF2-40B4-BE49-F238E27FC236}">
                <a16:creationId xmlns:a16="http://schemas.microsoft.com/office/drawing/2014/main" id="{6A9C2DE1-A4D7-FB9F-064F-200BE89A4452}"/>
              </a:ext>
            </a:extLst>
          </p:cNvPr>
          <p:cNvPicPr>
            <a:picLocks noChangeAspect="1"/>
          </p:cNvPicPr>
          <p:nvPr/>
        </p:nvPicPr>
        <p:blipFill>
          <a:blip r:embed="rId4"/>
          <a:stretch>
            <a:fillRect/>
          </a:stretch>
        </p:blipFill>
        <p:spPr>
          <a:xfrm>
            <a:off x="5784300" y="3760700"/>
            <a:ext cx="4020439" cy="2661175"/>
          </a:xfrm>
          <a:prstGeom prst="rect">
            <a:avLst/>
          </a:prstGeom>
        </p:spPr>
      </p:pic>
      <p:sp>
        <p:nvSpPr>
          <p:cNvPr id="9" name="Footer Placeholder 3">
            <a:extLst>
              <a:ext uri="{FF2B5EF4-FFF2-40B4-BE49-F238E27FC236}">
                <a16:creationId xmlns:a16="http://schemas.microsoft.com/office/drawing/2014/main" id="{4E9E7268-847F-7249-D2D9-872792796BDB}"/>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10" name="TextBox 9">
            <a:extLst>
              <a:ext uri="{FF2B5EF4-FFF2-40B4-BE49-F238E27FC236}">
                <a16:creationId xmlns:a16="http://schemas.microsoft.com/office/drawing/2014/main" id="{30CC9676-0C36-02F2-9F77-C413BCA3FFFC}"/>
              </a:ext>
            </a:extLst>
          </p:cNvPr>
          <p:cNvSpPr txBox="1"/>
          <p:nvPr/>
        </p:nvSpPr>
        <p:spPr>
          <a:xfrm>
            <a:off x="7531342" y="1079893"/>
            <a:ext cx="2273397" cy="1200329"/>
          </a:xfrm>
          <a:prstGeom prst="rect">
            <a:avLst/>
          </a:prstGeom>
          <a:noFill/>
        </p:spPr>
        <p:txBody>
          <a:bodyPr wrap="square" rtlCol="0">
            <a:spAutoFit/>
          </a:bodyPr>
          <a:lstStyle/>
          <a:p>
            <a:r>
              <a:rPr lang="en-US" dirty="0"/>
              <a:t>Each Block Represents all the components that make up the service type</a:t>
            </a:r>
          </a:p>
        </p:txBody>
      </p:sp>
      <p:sp>
        <p:nvSpPr>
          <p:cNvPr id="11" name="TextBox 10">
            <a:extLst>
              <a:ext uri="{FF2B5EF4-FFF2-40B4-BE49-F238E27FC236}">
                <a16:creationId xmlns:a16="http://schemas.microsoft.com/office/drawing/2014/main" id="{2BC4886A-A8AB-6F77-11EE-A35DCA058003}"/>
              </a:ext>
            </a:extLst>
          </p:cNvPr>
          <p:cNvSpPr txBox="1"/>
          <p:nvPr/>
        </p:nvSpPr>
        <p:spPr>
          <a:xfrm>
            <a:off x="0" y="1470295"/>
            <a:ext cx="2111480" cy="1200329"/>
          </a:xfrm>
          <a:prstGeom prst="rect">
            <a:avLst/>
          </a:prstGeom>
          <a:noFill/>
        </p:spPr>
        <p:txBody>
          <a:bodyPr wrap="square" rtlCol="0">
            <a:spAutoFit/>
          </a:bodyPr>
          <a:lstStyle/>
          <a:p>
            <a:r>
              <a:rPr lang="en-US" dirty="0"/>
              <a:t>The Blocks contain models of connectors and transmission lines</a:t>
            </a:r>
          </a:p>
        </p:txBody>
      </p:sp>
      <p:sp>
        <p:nvSpPr>
          <p:cNvPr id="12" name="Down Arrow 11">
            <a:extLst>
              <a:ext uri="{FF2B5EF4-FFF2-40B4-BE49-F238E27FC236}">
                <a16:creationId xmlns:a16="http://schemas.microsoft.com/office/drawing/2014/main" id="{32AD638D-44BF-02F6-A47F-A6851F117F33}"/>
              </a:ext>
            </a:extLst>
          </p:cNvPr>
          <p:cNvSpPr/>
          <p:nvPr/>
        </p:nvSpPr>
        <p:spPr>
          <a:xfrm>
            <a:off x="1472075" y="2789472"/>
            <a:ext cx="248480" cy="3975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4C47EA92-AB77-22E2-E8E5-E9B9AA6AA941}"/>
              </a:ext>
            </a:extLst>
          </p:cNvPr>
          <p:cNvSpPr/>
          <p:nvPr/>
        </p:nvSpPr>
        <p:spPr>
          <a:xfrm rot="5400000">
            <a:off x="7869061" y="2205680"/>
            <a:ext cx="248480" cy="3975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0BF562DF-13FC-D19B-3177-05E1F2FB2DB2}"/>
              </a:ext>
            </a:extLst>
          </p:cNvPr>
          <p:cNvSpPr/>
          <p:nvPr/>
        </p:nvSpPr>
        <p:spPr>
          <a:xfrm rot="16200000">
            <a:off x="4691925" y="5981882"/>
            <a:ext cx="258971" cy="39756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42D952-8231-CE94-975C-31CD061A232B}"/>
              </a:ext>
            </a:extLst>
          </p:cNvPr>
          <p:cNvSpPr txBox="1"/>
          <p:nvPr/>
        </p:nvSpPr>
        <p:spPr>
          <a:xfrm>
            <a:off x="3713981" y="4336565"/>
            <a:ext cx="2239558" cy="1754326"/>
          </a:xfrm>
          <a:prstGeom prst="rect">
            <a:avLst/>
          </a:prstGeom>
          <a:noFill/>
        </p:spPr>
        <p:txBody>
          <a:bodyPr wrap="square" rtlCol="0">
            <a:spAutoFit/>
          </a:bodyPr>
          <a:lstStyle/>
          <a:p>
            <a:r>
              <a:rPr lang="en-US" dirty="0"/>
              <a:t>We can put together a bunch of these blocks to model the whole system and look at things like loss at a system level </a:t>
            </a:r>
          </a:p>
        </p:txBody>
      </p:sp>
    </p:spTree>
    <p:extLst>
      <p:ext uri="{BB962C8B-B14F-4D97-AF65-F5344CB8AC3E}">
        <p14:creationId xmlns:p14="http://schemas.microsoft.com/office/powerpoint/2010/main" val="2540870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AE99-00E9-81D2-A315-EF0E16A7DA84}"/>
              </a:ext>
            </a:extLst>
          </p:cNvPr>
          <p:cNvSpPr>
            <a:spLocks noGrp="1"/>
          </p:cNvSpPr>
          <p:nvPr>
            <p:ph type="title"/>
          </p:nvPr>
        </p:nvSpPr>
        <p:spPr/>
        <p:txBody>
          <a:bodyPr/>
          <a:lstStyle/>
          <a:p>
            <a:r>
              <a:rPr lang="en-US" dirty="0"/>
              <a:t>Test Coupons Testing</a:t>
            </a:r>
          </a:p>
        </p:txBody>
      </p:sp>
      <p:sp>
        <p:nvSpPr>
          <p:cNvPr id="3" name="Content Placeholder 2">
            <a:extLst>
              <a:ext uri="{FF2B5EF4-FFF2-40B4-BE49-F238E27FC236}">
                <a16:creationId xmlns:a16="http://schemas.microsoft.com/office/drawing/2014/main" id="{439DDD70-8811-CD21-CF62-2143A37E2562}"/>
              </a:ext>
            </a:extLst>
          </p:cNvPr>
          <p:cNvSpPr>
            <a:spLocks noGrp="1"/>
          </p:cNvSpPr>
          <p:nvPr>
            <p:ph sz="half" idx="1"/>
          </p:nvPr>
        </p:nvSpPr>
        <p:spPr>
          <a:xfrm>
            <a:off x="327990" y="1174283"/>
            <a:ext cx="5481139" cy="2913829"/>
          </a:xfrm>
        </p:spPr>
        <p:txBody>
          <a:bodyPr>
            <a:normAutofit fontScale="92500" lnSpcReduction="10000"/>
          </a:bodyPr>
          <a:lstStyle/>
          <a:p>
            <a:r>
              <a:rPr lang="en-US" dirty="0"/>
              <a:t>This is a sample of a type-0 to PP0 flex PCB</a:t>
            </a:r>
          </a:p>
          <a:p>
            <a:r>
              <a:rPr lang="en-US" dirty="0"/>
              <a:t>Has a line length of ~80mm</a:t>
            </a:r>
          </a:p>
          <a:p>
            <a:pPr lvl="1"/>
            <a:r>
              <a:rPr lang="en-US" dirty="0"/>
              <a:t>We predicted loss at 0.006dB/mm</a:t>
            </a:r>
          </a:p>
          <a:p>
            <a:r>
              <a:rPr lang="en-US" dirty="0"/>
              <a:t>  That means coupon should have ~0.5dB of loss</a:t>
            </a:r>
          </a:p>
          <a:p>
            <a:r>
              <a:rPr lang="en-US" dirty="0"/>
              <a:t>Cables have a loss of about 0.25dB</a:t>
            </a:r>
          </a:p>
          <a:p>
            <a:r>
              <a:rPr lang="en-US" dirty="0"/>
              <a:t>Connectors have about 0.12dB</a:t>
            </a:r>
          </a:p>
          <a:p>
            <a:r>
              <a:rPr lang="en-US" dirty="0"/>
              <a:t>Total loss is -1.27dB</a:t>
            </a:r>
          </a:p>
          <a:p>
            <a:r>
              <a:rPr lang="en-US" dirty="0"/>
              <a:t>0.25*2+0.12*2+0.5 = 1.24</a:t>
            </a:r>
          </a:p>
        </p:txBody>
      </p:sp>
      <p:sp>
        <p:nvSpPr>
          <p:cNvPr id="6" name="Date Placeholder 5">
            <a:extLst>
              <a:ext uri="{FF2B5EF4-FFF2-40B4-BE49-F238E27FC236}">
                <a16:creationId xmlns:a16="http://schemas.microsoft.com/office/drawing/2014/main" id="{14477BEE-7D19-242B-0D02-9E55344D9975}"/>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7" name="Slide Number Placeholder 6">
            <a:extLst>
              <a:ext uri="{FF2B5EF4-FFF2-40B4-BE49-F238E27FC236}">
                <a16:creationId xmlns:a16="http://schemas.microsoft.com/office/drawing/2014/main" id="{19E53772-2D83-9B64-41E8-010F85E59C9D}"/>
              </a:ext>
            </a:extLst>
          </p:cNvPr>
          <p:cNvSpPr>
            <a:spLocks noGrp="1"/>
          </p:cNvSpPr>
          <p:nvPr>
            <p:ph type="sldNum" sz="quarter" idx="4"/>
          </p:nvPr>
        </p:nvSpPr>
        <p:spPr/>
        <p:txBody>
          <a:bodyPr/>
          <a:lstStyle/>
          <a:p>
            <a:fld id="{BF6EDCA6-555B-DA45-9F0B-47085C7C1A1E}" type="slidenum">
              <a:rPr lang="en-GB" smtClean="0"/>
              <a:pPr/>
              <a:t>11</a:t>
            </a:fld>
            <a:endParaRPr lang="en-GB" dirty="0"/>
          </a:p>
        </p:txBody>
      </p:sp>
      <p:pic>
        <p:nvPicPr>
          <p:cNvPr id="9" name="Picture 8">
            <a:extLst>
              <a:ext uri="{FF2B5EF4-FFF2-40B4-BE49-F238E27FC236}">
                <a16:creationId xmlns:a16="http://schemas.microsoft.com/office/drawing/2014/main" id="{0E72ED73-4A92-BB6D-EF9B-6B02069D68D2}"/>
              </a:ext>
            </a:extLst>
          </p:cNvPr>
          <p:cNvPicPr>
            <a:picLocks noChangeAspect="1"/>
          </p:cNvPicPr>
          <p:nvPr/>
        </p:nvPicPr>
        <p:blipFill>
          <a:blip r:embed="rId2"/>
          <a:stretch>
            <a:fillRect/>
          </a:stretch>
        </p:blipFill>
        <p:spPr>
          <a:xfrm>
            <a:off x="6145305" y="1543231"/>
            <a:ext cx="3292289" cy="1897784"/>
          </a:xfrm>
          <a:prstGeom prst="rect">
            <a:avLst/>
          </a:prstGeom>
        </p:spPr>
      </p:pic>
      <p:pic>
        <p:nvPicPr>
          <p:cNvPr id="10" name="Picture 9">
            <a:extLst>
              <a:ext uri="{FF2B5EF4-FFF2-40B4-BE49-F238E27FC236}">
                <a16:creationId xmlns:a16="http://schemas.microsoft.com/office/drawing/2014/main" id="{5EE89329-DD31-B5A6-66D4-DA5E3624DBAF}"/>
              </a:ext>
            </a:extLst>
          </p:cNvPr>
          <p:cNvPicPr>
            <a:picLocks noChangeAspect="1"/>
          </p:cNvPicPr>
          <p:nvPr/>
        </p:nvPicPr>
        <p:blipFill>
          <a:blip r:embed="rId3"/>
          <a:stretch>
            <a:fillRect/>
          </a:stretch>
        </p:blipFill>
        <p:spPr>
          <a:xfrm>
            <a:off x="5388683" y="3605458"/>
            <a:ext cx="4048911" cy="2457079"/>
          </a:xfrm>
          <a:prstGeom prst="rect">
            <a:avLst/>
          </a:prstGeom>
        </p:spPr>
      </p:pic>
      <p:pic>
        <p:nvPicPr>
          <p:cNvPr id="12" name="Picture 11">
            <a:extLst>
              <a:ext uri="{FF2B5EF4-FFF2-40B4-BE49-F238E27FC236}">
                <a16:creationId xmlns:a16="http://schemas.microsoft.com/office/drawing/2014/main" id="{6A13A85D-C85A-7B23-FEFA-1BABF698F630}"/>
              </a:ext>
            </a:extLst>
          </p:cNvPr>
          <p:cNvPicPr>
            <a:picLocks noChangeAspect="1"/>
          </p:cNvPicPr>
          <p:nvPr/>
        </p:nvPicPr>
        <p:blipFill rotWithShape="1">
          <a:blip r:embed="rId4"/>
          <a:srcRect b="24356"/>
          <a:stretch/>
        </p:blipFill>
        <p:spPr>
          <a:xfrm>
            <a:off x="564706" y="4088112"/>
            <a:ext cx="4220473" cy="2088851"/>
          </a:xfrm>
          <a:prstGeom prst="rect">
            <a:avLst/>
          </a:prstGeom>
        </p:spPr>
      </p:pic>
      <p:sp>
        <p:nvSpPr>
          <p:cNvPr id="4" name="TextBox 3">
            <a:extLst>
              <a:ext uri="{FF2B5EF4-FFF2-40B4-BE49-F238E27FC236}">
                <a16:creationId xmlns:a16="http://schemas.microsoft.com/office/drawing/2014/main" id="{CE2D5FF4-99AB-6277-95F1-E661C9AE9E3B}"/>
              </a:ext>
            </a:extLst>
          </p:cNvPr>
          <p:cNvSpPr txBox="1"/>
          <p:nvPr/>
        </p:nvSpPr>
        <p:spPr>
          <a:xfrm>
            <a:off x="6666271" y="1173899"/>
            <a:ext cx="2426946" cy="369332"/>
          </a:xfrm>
          <a:prstGeom prst="rect">
            <a:avLst/>
          </a:prstGeom>
          <a:noFill/>
        </p:spPr>
        <p:txBody>
          <a:bodyPr wrap="none" rtlCol="0">
            <a:spAutoFit/>
          </a:bodyPr>
          <a:lstStyle/>
          <a:p>
            <a:r>
              <a:rPr lang="en-US" dirty="0"/>
              <a:t>VNA Loss Measurement</a:t>
            </a:r>
          </a:p>
        </p:txBody>
      </p:sp>
      <p:sp>
        <p:nvSpPr>
          <p:cNvPr id="8" name="TextBox 7">
            <a:extLst>
              <a:ext uri="{FF2B5EF4-FFF2-40B4-BE49-F238E27FC236}">
                <a16:creationId xmlns:a16="http://schemas.microsoft.com/office/drawing/2014/main" id="{CC993CE0-7414-8816-CF61-56476503579C}"/>
              </a:ext>
            </a:extLst>
          </p:cNvPr>
          <p:cNvSpPr txBox="1"/>
          <p:nvPr/>
        </p:nvSpPr>
        <p:spPr>
          <a:xfrm>
            <a:off x="5539035" y="5992297"/>
            <a:ext cx="3748206" cy="369332"/>
          </a:xfrm>
          <a:prstGeom prst="rect">
            <a:avLst/>
          </a:prstGeom>
          <a:noFill/>
        </p:spPr>
        <p:txBody>
          <a:bodyPr wrap="none" rtlCol="0">
            <a:spAutoFit/>
          </a:bodyPr>
          <a:lstStyle/>
          <a:p>
            <a:r>
              <a:rPr lang="en-US" dirty="0"/>
              <a:t>VNA Loss TDR Calculated Eye-Diagram</a:t>
            </a:r>
          </a:p>
        </p:txBody>
      </p:sp>
      <p:sp>
        <p:nvSpPr>
          <p:cNvPr id="11" name="Footer Placeholder 3">
            <a:extLst>
              <a:ext uri="{FF2B5EF4-FFF2-40B4-BE49-F238E27FC236}">
                <a16:creationId xmlns:a16="http://schemas.microsoft.com/office/drawing/2014/main" id="{C3912CC0-D811-C348-D51C-A6885A66089E}"/>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13" name="TextBox 12">
            <a:extLst>
              <a:ext uri="{FF2B5EF4-FFF2-40B4-BE49-F238E27FC236}">
                <a16:creationId xmlns:a16="http://schemas.microsoft.com/office/drawing/2014/main" id="{18B6B5A9-15FE-40D4-BDDE-B3976A5D49FE}"/>
              </a:ext>
            </a:extLst>
          </p:cNvPr>
          <p:cNvSpPr txBox="1"/>
          <p:nvPr/>
        </p:nvSpPr>
        <p:spPr>
          <a:xfrm>
            <a:off x="677322" y="4939152"/>
            <a:ext cx="3475952" cy="646331"/>
          </a:xfrm>
          <a:prstGeom prst="rect">
            <a:avLst/>
          </a:prstGeom>
          <a:noFill/>
        </p:spPr>
        <p:txBody>
          <a:bodyPr wrap="none" rtlCol="0">
            <a:spAutoFit/>
          </a:bodyPr>
          <a:lstStyle/>
          <a:p>
            <a:pPr algn="ctr"/>
            <a:r>
              <a:rPr lang="en-US" dirty="0">
                <a:solidFill>
                  <a:schemeClr val="bg1"/>
                </a:solidFill>
              </a:rPr>
              <a:t>Controlled Impedance Flex Coupon</a:t>
            </a:r>
          </a:p>
          <a:p>
            <a:pPr algn="ctr"/>
            <a:r>
              <a:rPr lang="en-US" dirty="0">
                <a:solidFill>
                  <a:schemeClr val="bg1"/>
                </a:solidFill>
              </a:rPr>
              <a:t> Connected to VNA</a:t>
            </a:r>
          </a:p>
        </p:txBody>
      </p:sp>
    </p:spTree>
    <p:extLst>
      <p:ext uri="{BB962C8B-B14F-4D97-AF65-F5344CB8AC3E}">
        <p14:creationId xmlns:p14="http://schemas.microsoft.com/office/powerpoint/2010/main" val="1843242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85852E-95B9-39F0-0A7D-451387D028F5}"/>
              </a:ext>
            </a:extLst>
          </p:cNvPr>
          <p:cNvPicPr>
            <a:picLocks noChangeAspect="1"/>
          </p:cNvPicPr>
          <p:nvPr/>
        </p:nvPicPr>
        <p:blipFill>
          <a:blip r:embed="rId3"/>
          <a:stretch>
            <a:fillRect/>
          </a:stretch>
        </p:blipFill>
        <p:spPr>
          <a:xfrm>
            <a:off x="2133600" y="4339131"/>
            <a:ext cx="7772400" cy="2085278"/>
          </a:xfrm>
          <a:prstGeom prst="rect">
            <a:avLst/>
          </a:prstGeom>
        </p:spPr>
      </p:pic>
      <p:sp>
        <p:nvSpPr>
          <p:cNvPr id="2" name="Title 1">
            <a:extLst>
              <a:ext uri="{FF2B5EF4-FFF2-40B4-BE49-F238E27FC236}">
                <a16:creationId xmlns:a16="http://schemas.microsoft.com/office/drawing/2014/main" id="{5EBCBC07-5EF1-A1E2-DFB1-D8FB1F892EF3}"/>
              </a:ext>
            </a:extLst>
          </p:cNvPr>
          <p:cNvSpPr>
            <a:spLocks noGrp="1"/>
          </p:cNvSpPr>
          <p:nvPr>
            <p:ph type="title"/>
          </p:nvPr>
        </p:nvSpPr>
        <p:spPr/>
        <p:txBody>
          <a:bodyPr/>
          <a:lstStyle/>
          <a:p>
            <a:r>
              <a:rPr lang="en-US" dirty="0"/>
              <a:t>Prototypes - Large Scale Flex Circuits</a:t>
            </a:r>
          </a:p>
        </p:txBody>
      </p:sp>
      <p:sp>
        <p:nvSpPr>
          <p:cNvPr id="5" name="Date Placeholder 4">
            <a:extLst>
              <a:ext uri="{FF2B5EF4-FFF2-40B4-BE49-F238E27FC236}">
                <a16:creationId xmlns:a16="http://schemas.microsoft.com/office/drawing/2014/main" id="{C7F91BEE-1652-B84E-12B0-747B290B7E24}"/>
              </a:ext>
            </a:extLst>
          </p:cNvPr>
          <p:cNvSpPr>
            <a:spLocks noGrp="1"/>
          </p:cNvSpPr>
          <p:nvPr>
            <p:ph type="dt" sz="half" idx="2"/>
          </p:nvPr>
        </p:nvSpPr>
        <p:spPr/>
        <p:txBody>
          <a:bodyPr/>
          <a:lstStyle/>
          <a:p>
            <a:fld id="{A825ED18-3594-9845-B740-D8221EFDF6BC}"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1C50B2E5-B8E8-99EE-971A-17F7260DCDD0}"/>
              </a:ext>
            </a:extLst>
          </p:cNvPr>
          <p:cNvSpPr>
            <a:spLocks noGrp="1"/>
          </p:cNvSpPr>
          <p:nvPr>
            <p:ph type="sldNum" sz="quarter" idx="4"/>
          </p:nvPr>
        </p:nvSpPr>
        <p:spPr/>
        <p:txBody>
          <a:bodyPr/>
          <a:lstStyle/>
          <a:p>
            <a:fld id="{BF6EDCA6-555B-DA45-9F0B-47085C7C1A1E}" type="slidenum">
              <a:rPr lang="en-GB" smtClean="0"/>
              <a:pPr/>
              <a:t>12</a:t>
            </a:fld>
            <a:endParaRPr lang="en-GB" dirty="0"/>
          </a:p>
        </p:txBody>
      </p:sp>
      <p:pic>
        <p:nvPicPr>
          <p:cNvPr id="12" name="Picture 11">
            <a:extLst>
              <a:ext uri="{FF2B5EF4-FFF2-40B4-BE49-F238E27FC236}">
                <a16:creationId xmlns:a16="http://schemas.microsoft.com/office/drawing/2014/main" id="{F1426A57-BE35-68E4-B9BA-117F5210F657}"/>
              </a:ext>
            </a:extLst>
          </p:cNvPr>
          <p:cNvPicPr>
            <a:picLocks noChangeAspect="1"/>
          </p:cNvPicPr>
          <p:nvPr/>
        </p:nvPicPr>
        <p:blipFill>
          <a:blip r:embed="rId4"/>
          <a:stretch>
            <a:fillRect/>
          </a:stretch>
        </p:blipFill>
        <p:spPr>
          <a:xfrm>
            <a:off x="3872537" y="1096152"/>
            <a:ext cx="5397500" cy="2971800"/>
          </a:xfrm>
          <a:prstGeom prst="rect">
            <a:avLst/>
          </a:prstGeom>
        </p:spPr>
      </p:pic>
      <p:sp>
        <p:nvSpPr>
          <p:cNvPr id="3" name="Footer Placeholder 3">
            <a:extLst>
              <a:ext uri="{FF2B5EF4-FFF2-40B4-BE49-F238E27FC236}">
                <a16:creationId xmlns:a16="http://schemas.microsoft.com/office/drawing/2014/main" id="{0851A885-4C48-AF89-65B0-69E9643A2D59}"/>
              </a:ext>
            </a:extLst>
          </p:cNvPr>
          <p:cNvSpPr>
            <a:spLocks noGrp="1"/>
          </p:cNvSpPr>
          <p:nvPr>
            <p:ph type="ftr" sz="quarter" idx="3"/>
          </p:nvPr>
        </p:nvSpPr>
        <p:spPr>
          <a:xfrm>
            <a:off x="2824539" y="6421875"/>
            <a:ext cx="4220473" cy="365125"/>
          </a:xfrm>
        </p:spPr>
        <p:txBody>
          <a:bodyPr/>
          <a:lstStyle/>
          <a:p>
            <a:r>
              <a:rPr lang="en-GB" dirty="0"/>
              <a:t>TIPP 2023 @ Cape Town</a:t>
            </a:r>
          </a:p>
        </p:txBody>
      </p:sp>
      <p:pic>
        <p:nvPicPr>
          <p:cNvPr id="7" name="Picture 6">
            <a:extLst>
              <a:ext uri="{FF2B5EF4-FFF2-40B4-BE49-F238E27FC236}">
                <a16:creationId xmlns:a16="http://schemas.microsoft.com/office/drawing/2014/main" id="{805F9B10-DB19-C6AF-25E3-4B59642D2C56}"/>
              </a:ext>
            </a:extLst>
          </p:cNvPr>
          <p:cNvPicPr>
            <a:picLocks noChangeAspect="1"/>
          </p:cNvPicPr>
          <p:nvPr/>
        </p:nvPicPr>
        <p:blipFill rotWithShape="1">
          <a:blip r:embed="rId5"/>
          <a:srcRect l="8008" t="11906" r="12088" b="10760"/>
          <a:stretch/>
        </p:blipFill>
        <p:spPr>
          <a:xfrm>
            <a:off x="0" y="1828586"/>
            <a:ext cx="5068711" cy="2971800"/>
          </a:xfrm>
          <a:prstGeom prst="rect">
            <a:avLst/>
          </a:prstGeom>
        </p:spPr>
      </p:pic>
      <p:sp>
        <p:nvSpPr>
          <p:cNvPr id="10" name="TextBox 9">
            <a:extLst>
              <a:ext uri="{FF2B5EF4-FFF2-40B4-BE49-F238E27FC236}">
                <a16:creationId xmlns:a16="http://schemas.microsoft.com/office/drawing/2014/main" id="{733319F4-E144-6A05-6F1F-7343571A89B9}"/>
              </a:ext>
            </a:extLst>
          </p:cNvPr>
          <p:cNvSpPr txBox="1"/>
          <p:nvPr/>
        </p:nvSpPr>
        <p:spPr>
          <a:xfrm>
            <a:off x="2658533" y="3926082"/>
            <a:ext cx="1465851" cy="646331"/>
          </a:xfrm>
          <a:prstGeom prst="rect">
            <a:avLst/>
          </a:prstGeom>
          <a:noFill/>
        </p:spPr>
        <p:txBody>
          <a:bodyPr wrap="none" rtlCol="0">
            <a:spAutoFit/>
          </a:bodyPr>
          <a:lstStyle/>
          <a:p>
            <a:pPr algn="ctr"/>
            <a:r>
              <a:rPr lang="en-US" dirty="0">
                <a:solidFill>
                  <a:schemeClr val="bg1"/>
                </a:solidFill>
              </a:rPr>
              <a:t>Outer Endcap</a:t>
            </a:r>
          </a:p>
          <a:p>
            <a:pPr algn="ctr"/>
            <a:r>
              <a:rPr lang="en-US" dirty="0">
                <a:solidFill>
                  <a:schemeClr val="bg1"/>
                </a:solidFill>
              </a:rPr>
              <a:t>Half Ring</a:t>
            </a:r>
          </a:p>
        </p:txBody>
      </p:sp>
      <p:sp>
        <p:nvSpPr>
          <p:cNvPr id="11" name="TextBox 10">
            <a:extLst>
              <a:ext uri="{FF2B5EF4-FFF2-40B4-BE49-F238E27FC236}">
                <a16:creationId xmlns:a16="http://schemas.microsoft.com/office/drawing/2014/main" id="{1A9A6926-7D95-BF16-DA2B-987F5B7C1876}"/>
              </a:ext>
            </a:extLst>
          </p:cNvPr>
          <p:cNvSpPr txBox="1"/>
          <p:nvPr/>
        </p:nvSpPr>
        <p:spPr>
          <a:xfrm>
            <a:off x="7397408" y="3437467"/>
            <a:ext cx="1872629" cy="646331"/>
          </a:xfrm>
          <a:prstGeom prst="rect">
            <a:avLst/>
          </a:prstGeom>
          <a:noFill/>
        </p:spPr>
        <p:txBody>
          <a:bodyPr wrap="none" rtlCol="0">
            <a:spAutoFit/>
          </a:bodyPr>
          <a:lstStyle/>
          <a:p>
            <a:pPr algn="ctr"/>
            <a:r>
              <a:rPr lang="en-US" dirty="0">
                <a:solidFill>
                  <a:schemeClr val="bg1"/>
                </a:solidFill>
              </a:rPr>
              <a:t>Outer Barrel</a:t>
            </a:r>
          </a:p>
          <a:p>
            <a:pPr algn="ctr"/>
            <a:r>
              <a:rPr lang="en-US" dirty="0">
                <a:solidFill>
                  <a:schemeClr val="bg1"/>
                </a:solidFill>
              </a:rPr>
              <a:t> Inclined Half Ring</a:t>
            </a:r>
          </a:p>
        </p:txBody>
      </p:sp>
      <p:sp>
        <p:nvSpPr>
          <p:cNvPr id="14" name="TextBox 13">
            <a:extLst>
              <a:ext uri="{FF2B5EF4-FFF2-40B4-BE49-F238E27FC236}">
                <a16:creationId xmlns:a16="http://schemas.microsoft.com/office/drawing/2014/main" id="{5B6E99C2-7BA0-E8B4-E6FA-BBE9DFB48365}"/>
              </a:ext>
            </a:extLst>
          </p:cNvPr>
          <p:cNvSpPr txBox="1"/>
          <p:nvPr/>
        </p:nvSpPr>
        <p:spPr>
          <a:xfrm>
            <a:off x="5220446" y="4260176"/>
            <a:ext cx="1598707" cy="646331"/>
          </a:xfrm>
          <a:prstGeom prst="rect">
            <a:avLst/>
          </a:prstGeom>
          <a:noFill/>
        </p:spPr>
        <p:txBody>
          <a:bodyPr wrap="none" rtlCol="0">
            <a:spAutoFit/>
          </a:bodyPr>
          <a:lstStyle/>
          <a:p>
            <a:pPr algn="ctr"/>
            <a:r>
              <a:rPr lang="en-US" dirty="0">
                <a:solidFill>
                  <a:schemeClr val="bg1"/>
                </a:solidFill>
              </a:rPr>
              <a:t>Outer Barrel</a:t>
            </a:r>
          </a:p>
          <a:p>
            <a:pPr algn="ctr"/>
            <a:r>
              <a:rPr lang="en-US" dirty="0">
                <a:solidFill>
                  <a:schemeClr val="bg1"/>
                </a:solidFill>
              </a:rPr>
              <a:t>Two Longerons</a:t>
            </a:r>
          </a:p>
        </p:txBody>
      </p:sp>
    </p:spTree>
    <p:extLst>
      <p:ext uri="{BB962C8B-B14F-4D97-AF65-F5344CB8AC3E}">
        <p14:creationId xmlns:p14="http://schemas.microsoft.com/office/powerpoint/2010/main" val="17774583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263B3-95F9-0653-37AD-8C741F9B820E}"/>
              </a:ext>
            </a:extLst>
          </p:cNvPr>
          <p:cNvSpPr>
            <a:spLocks noGrp="1"/>
          </p:cNvSpPr>
          <p:nvPr>
            <p:ph type="title"/>
          </p:nvPr>
        </p:nvSpPr>
        <p:spPr/>
        <p:txBody>
          <a:bodyPr/>
          <a:lstStyle/>
          <a:p>
            <a:r>
              <a:rPr lang="en-US" dirty="0"/>
              <a:t>Prototypes - High Density Data Flexes</a:t>
            </a:r>
          </a:p>
        </p:txBody>
      </p:sp>
      <p:sp>
        <p:nvSpPr>
          <p:cNvPr id="5" name="Date Placeholder 4">
            <a:extLst>
              <a:ext uri="{FF2B5EF4-FFF2-40B4-BE49-F238E27FC236}">
                <a16:creationId xmlns:a16="http://schemas.microsoft.com/office/drawing/2014/main" id="{7D9C59EF-1546-BC9C-9CA7-249B41AF8844}"/>
              </a:ext>
            </a:extLst>
          </p:cNvPr>
          <p:cNvSpPr>
            <a:spLocks noGrp="1"/>
          </p:cNvSpPr>
          <p:nvPr>
            <p:ph type="dt" sz="half" idx="2"/>
          </p:nvPr>
        </p:nvSpPr>
        <p:spPr/>
        <p:txBody>
          <a:bodyPr/>
          <a:lstStyle/>
          <a:p>
            <a:fld id="{A825ED18-3594-9845-B740-D8221EFDF6BC}"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B9AFD59F-09F7-5FC9-B759-6507450E5DB5}"/>
              </a:ext>
            </a:extLst>
          </p:cNvPr>
          <p:cNvSpPr>
            <a:spLocks noGrp="1"/>
          </p:cNvSpPr>
          <p:nvPr>
            <p:ph type="sldNum" sz="quarter" idx="4"/>
          </p:nvPr>
        </p:nvSpPr>
        <p:spPr/>
        <p:txBody>
          <a:bodyPr/>
          <a:lstStyle/>
          <a:p>
            <a:fld id="{BF6EDCA6-555B-DA45-9F0B-47085C7C1A1E}" type="slidenum">
              <a:rPr lang="en-GB" smtClean="0"/>
              <a:pPr/>
              <a:t>13</a:t>
            </a:fld>
            <a:endParaRPr lang="en-GB" dirty="0"/>
          </a:p>
        </p:txBody>
      </p:sp>
      <p:pic>
        <p:nvPicPr>
          <p:cNvPr id="7" name="Picture 6">
            <a:extLst>
              <a:ext uri="{FF2B5EF4-FFF2-40B4-BE49-F238E27FC236}">
                <a16:creationId xmlns:a16="http://schemas.microsoft.com/office/drawing/2014/main" id="{72AAB5AA-B551-2A62-5873-B05E7D2418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97" t="31420" r="2730" b="24294"/>
          <a:stretch/>
        </p:blipFill>
        <p:spPr bwMode="auto">
          <a:xfrm>
            <a:off x="80958" y="4589698"/>
            <a:ext cx="3880216" cy="10174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682C9FA-38D0-334A-1996-8A886747C100}"/>
              </a:ext>
            </a:extLst>
          </p:cNvPr>
          <p:cNvPicPr>
            <a:picLocks noChangeAspect="1"/>
          </p:cNvPicPr>
          <p:nvPr/>
        </p:nvPicPr>
        <p:blipFill rotWithShape="1">
          <a:blip r:embed="rId4"/>
          <a:srcRect r="22820"/>
          <a:stretch/>
        </p:blipFill>
        <p:spPr>
          <a:xfrm>
            <a:off x="6308013" y="967121"/>
            <a:ext cx="3493129" cy="4819134"/>
          </a:xfrm>
          <a:prstGeom prst="rect">
            <a:avLst/>
          </a:prstGeom>
        </p:spPr>
      </p:pic>
      <p:pic>
        <p:nvPicPr>
          <p:cNvPr id="9" name="Content Placeholder 8">
            <a:extLst>
              <a:ext uri="{FF2B5EF4-FFF2-40B4-BE49-F238E27FC236}">
                <a16:creationId xmlns:a16="http://schemas.microsoft.com/office/drawing/2014/main" id="{B9874D84-7E96-86D2-6A4A-A2C3CC81A43B}"/>
              </a:ext>
            </a:extLst>
          </p:cNvPr>
          <p:cNvPicPr>
            <a:picLocks noGrp="1" noChangeAspect="1"/>
          </p:cNvPicPr>
          <p:nvPr>
            <p:ph idx="1"/>
          </p:nvPr>
        </p:nvPicPr>
        <p:blipFill>
          <a:blip r:embed="rId5"/>
          <a:stretch>
            <a:fillRect/>
          </a:stretch>
        </p:blipFill>
        <p:spPr>
          <a:xfrm>
            <a:off x="140837" y="1395872"/>
            <a:ext cx="6167176" cy="2555597"/>
          </a:xfrm>
          <a:prstGeom prst="rect">
            <a:avLst/>
          </a:prstGeom>
        </p:spPr>
      </p:pic>
      <p:sp>
        <p:nvSpPr>
          <p:cNvPr id="12" name="Footer Placeholder 3">
            <a:extLst>
              <a:ext uri="{FF2B5EF4-FFF2-40B4-BE49-F238E27FC236}">
                <a16:creationId xmlns:a16="http://schemas.microsoft.com/office/drawing/2014/main" id="{B43335CA-0036-2611-EB52-3954B2AE4C5C}"/>
              </a:ext>
            </a:extLst>
          </p:cNvPr>
          <p:cNvSpPr>
            <a:spLocks noGrp="1"/>
          </p:cNvSpPr>
          <p:nvPr>
            <p:ph type="ftr" sz="quarter" idx="3"/>
          </p:nvPr>
        </p:nvSpPr>
        <p:spPr>
          <a:xfrm>
            <a:off x="2824539" y="6421875"/>
            <a:ext cx="4220473" cy="365125"/>
          </a:xfrm>
        </p:spPr>
        <p:txBody>
          <a:bodyPr/>
          <a:lstStyle/>
          <a:p>
            <a:r>
              <a:rPr lang="en-GB" dirty="0"/>
              <a:t>TIPP 2023 @ Cape Town</a:t>
            </a:r>
          </a:p>
        </p:txBody>
      </p:sp>
      <p:pic>
        <p:nvPicPr>
          <p:cNvPr id="14" name="Picture 13" descr="A picture containing text, indoor, close&#10;&#10;Description automatically generated">
            <a:extLst>
              <a:ext uri="{FF2B5EF4-FFF2-40B4-BE49-F238E27FC236}">
                <a16:creationId xmlns:a16="http://schemas.microsoft.com/office/drawing/2014/main" id="{288C7E39-7A81-0C57-A4A9-DF3CF1AD21B8}"/>
              </a:ext>
            </a:extLst>
          </p:cNvPr>
          <p:cNvPicPr>
            <a:picLocks noChangeAspect="1"/>
          </p:cNvPicPr>
          <p:nvPr/>
        </p:nvPicPr>
        <p:blipFill rotWithShape="1">
          <a:blip r:embed="rId6"/>
          <a:srcRect t="20180" b="4923"/>
          <a:stretch/>
        </p:blipFill>
        <p:spPr>
          <a:xfrm>
            <a:off x="4080523" y="3688896"/>
            <a:ext cx="2684964" cy="2681276"/>
          </a:xfrm>
          <a:prstGeom prst="rect">
            <a:avLst/>
          </a:prstGeom>
        </p:spPr>
      </p:pic>
      <p:sp>
        <p:nvSpPr>
          <p:cNvPr id="15" name="TextBox 14">
            <a:extLst>
              <a:ext uri="{FF2B5EF4-FFF2-40B4-BE49-F238E27FC236}">
                <a16:creationId xmlns:a16="http://schemas.microsoft.com/office/drawing/2014/main" id="{11A64D4A-2A8C-FDE4-1EA2-2E6464D3FA43}"/>
              </a:ext>
            </a:extLst>
          </p:cNvPr>
          <p:cNvSpPr txBox="1"/>
          <p:nvPr/>
        </p:nvSpPr>
        <p:spPr>
          <a:xfrm>
            <a:off x="327990" y="1066153"/>
            <a:ext cx="1750094" cy="369332"/>
          </a:xfrm>
          <a:prstGeom prst="rect">
            <a:avLst/>
          </a:prstGeom>
          <a:noFill/>
        </p:spPr>
        <p:txBody>
          <a:bodyPr wrap="none" rtlCol="0">
            <a:spAutoFit/>
          </a:bodyPr>
          <a:lstStyle/>
          <a:p>
            <a:r>
              <a:rPr lang="en-US" dirty="0"/>
              <a:t>Outer Barrel PP0</a:t>
            </a:r>
          </a:p>
        </p:txBody>
      </p:sp>
      <p:sp>
        <p:nvSpPr>
          <p:cNvPr id="16" name="TextBox 15">
            <a:extLst>
              <a:ext uri="{FF2B5EF4-FFF2-40B4-BE49-F238E27FC236}">
                <a16:creationId xmlns:a16="http://schemas.microsoft.com/office/drawing/2014/main" id="{08617DE8-E544-BB57-97C4-B4FF7D2973FC}"/>
              </a:ext>
            </a:extLst>
          </p:cNvPr>
          <p:cNvSpPr txBox="1"/>
          <p:nvPr/>
        </p:nvSpPr>
        <p:spPr>
          <a:xfrm>
            <a:off x="87105" y="4152869"/>
            <a:ext cx="3164136" cy="369332"/>
          </a:xfrm>
          <a:prstGeom prst="rect">
            <a:avLst/>
          </a:prstGeom>
          <a:noFill/>
        </p:spPr>
        <p:txBody>
          <a:bodyPr wrap="none" rtlCol="0">
            <a:spAutoFit/>
          </a:bodyPr>
          <a:lstStyle/>
          <a:p>
            <a:r>
              <a:rPr lang="en-US" dirty="0"/>
              <a:t>Inner System Type-0 to PP0 Flex</a:t>
            </a:r>
          </a:p>
        </p:txBody>
      </p:sp>
      <p:sp>
        <p:nvSpPr>
          <p:cNvPr id="17" name="TextBox 16">
            <a:extLst>
              <a:ext uri="{FF2B5EF4-FFF2-40B4-BE49-F238E27FC236}">
                <a16:creationId xmlns:a16="http://schemas.microsoft.com/office/drawing/2014/main" id="{FC76BAE0-EBBF-7CAE-70ED-FE2729C13427}"/>
              </a:ext>
            </a:extLst>
          </p:cNvPr>
          <p:cNvSpPr txBox="1"/>
          <p:nvPr/>
        </p:nvSpPr>
        <p:spPr>
          <a:xfrm>
            <a:off x="4722524" y="4706368"/>
            <a:ext cx="1400961" cy="646331"/>
          </a:xfrm>
          <a:prstGeom prst="rect">
            <a:avLst/>
          </a:prstGeom>
          <a:noFill/>
        </p:spPr>
        <p:txBody>
          <a:bodyPr wrap="none" rtlCol="0">
            <a:spAutoFit/>
          </a:bodyPr>
          <a:lstStyle/>
          <a:p>
            <a:pPr algn="ctr"/>
            <a:r>
              <a:rPr lang="en-US" dirty="0">
                <a:solidFill>
                  <a:schemeClr val="bg1"/>
                </a:solidFill>
              </a:rPr>
              <a:t>Inner System</a:t>
            </a:r>
          </a:p>
          <a:p>
            <a:pPr algn="ctr"/>
            <a:r>
              <a:rPr lang="en-US" dirty="0">
                <a:solidFill>
                  <a:schemeClr val="bg1"/>
                </a:solidFill>
              </a:rPr>
              <a:t> Ring Flex</a:t>
            </a:r>
          </a:p>
        </p:txBody>
      </p:sp>
      <p:sp>
        <p:nvSpPr>
          <p:cNvPr id="18" name="TextBox 17">
            <a:extLst>
              <a:ext uri="{FF2B5EF4-FFF2-40B4-BE49-F238E27FC236}">
                <a16:creationId xmlns:a16="http://schemas.microsoft.com/office/drawing/2014/main" id="{46DBD389-D784-E0C2-0CC3-3D4349522D8F}"/>
              </a:ext>
            </a:extLst>
          </p:cNvPr>
          <p:cNvSpPr txBox="1"/>
          <p:nvPr/>
        </p:nvSpPr>
        <p:spPr>
          <a:xfrm>
            <a:off x="8022134" y="3042565"/>
            <a:ext cx="1465849" cy="646331"/>
          </a:xfrm>
          <a:prstGeom prst="rect">
            <a:avLst/>
          </a:prstGeom>
          <a:noFill/>
        </p:spPr>
        <p:txBody>
          <a:bodyPr wrap="none" rtlCol="0">
            <a:spAutoFit/>
          </a:bodyPr>
          <a:lstStyle/>
          <a:p>
            <a:pPr algn="ctr"/>
            <a:r>
              <a:rPr lang="en-US" dirty="0">
                <a:solidFill>
                  <a:schemeClr val="bg1"/>
                </a:solidFill>
              </a:rPr>
              <a:t>Outer Endcap</a:t>
            </a:r>
          </a:p>
          <a:p>
            <a:pPr algn="ctr"/>
            <a:r>
              <a:rPr lang="en-US" dirty="0">
                <a:solidFill>
                  <a:schemeClr val="bg1"/>
                </a:solidFill>
              </a:rPr>
              <a:t>Data PP0</a:t>
            </a:r>
          </a:p>
        </p:txBody>
      </p:sp>
    </p:spTree>
    <p:extLst>
      <p:ext uri="{BB962C8B-B14F-4D97-AF65-F5344CB8AC3E}">
        <p14:creationId xmlns:p14="http://schemas.microsoft.com/office/powerpoint/2010/main" val="137791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53DB8-E6D1-20CB-C5F3-394A8339A335}"/>
              </a:ext>
            </a:extLst>
          </p:cNvPr>
          <p:cNvSpPr>
            <a:spLocks noGrp="1"/>
          </p:cNvSpPr>
          <p:nvPr>
            <p:ph type="title"/>
          </p:nvPr>
        </p:nvSpPr>
        <p:spPr/>
        <p:txBody>
          <a:bodyPr/>
          <a:lstStyle/>
          <a:p>
            <a:r>
              <a:rPr lang="en-US" dirty="0"/>
              <a:t>Testing Flex PCBs – Radiation Hardness</a:t>
            </a:r>
          </a:p>
        </p:txBody>
      </p:sp>
      <p:sp>
        <p:nvSpPr>
          <p:cNvPr id="3" name="Content Placeholder 2">
            <a:extLst>
              <a:ext uri="{FF2B5EF4-FFF2-40B4-BE49-F238E27FC236}">
                <a16:creationId xmlns:a16="http://schemas.microsoft.com/office/drawing/2014/main" id="{5EC3812B-D294-B5D2-59B0-4D5694CC6C8B}"/>
              </a:ext>
            </a:extLst>
          </p:cNvPr>
          <p:cNvSpPr>
            <a:spLocks noGrp="1"/>
          </p:cNvSpPr>
          <p:nvPr>
            <p:ph sz="half" idx="1"/>
          </p:nvPr>
        </p:nvSpPr>
        <p:spPr/>
        <p:txBody>
          <a:bodyPr>
            <a:normAutofit fontScale="92500" lnSpcReduction="20000"/>
          </a:bodyPr>
          <a:lstStyle/>
          <a:p>
            <a:r>
              <a:rPr lang="en-US" dirty="0"/>
              <a:t>Typical Flex PCB Adhesives</a:t>
            </a:r>
          </a:p>
          <a:p>
            <a:pPr lvl="1"/>
            <a:r>
              <a:rPr lang="en-US" dirty="0"/>
              <a:t>None</a:t>
            </a:r>
          </a:p>
          <a:p>
            <a:pPr lvl="1"/>
            <a:r>
              <a:rPr lang="en-US" dirty="0"/>
              <a:t>Epoxy</a:t>
            </a:r>
          </a:p>
          <a:p>
            <a:pPr lvl="1"/>
            <a:r>
              <a:rPr lang="en-US" dirty="0"/>
              <a:t>Acrylic</a:t>
            </a:r>
          </a:p>
          <a:p>
            <a:pPr lvl="1"/>
            <a:r>
              <a:rPr lang="en-US" dirty="0"/>
              <a:t>Teflon (PTFE)</a:t>
            </a:r>
          </a:p>
          <a:p>
            <a:pPr lvl="1"/>
            <a:r>
              <a:rPr lang="en-US" dirty="0"/>
              <a:t>Polyester</a:t>
            </a:r>
          </a:p>
          <a:p>
            <a:r>
              <a:rPr lang="en-US" dirty="0"/>
              <a:t>Typical Flex PCB Dielectrics</a:t>
            </a:r>
          </a:p>
          <a:p>
            <a:pPr lvl="1"/>
            <a:r>
              <a:rPr lang="en-US" dirty="0"/>
              <a:t>Polyimide</a:t>
            </a:r>
          </a:p>
          <a:p>
            <a:pPr lvl="1"/>
            <a:r>
              <a:rPr lang="en-US" dirty="0"/>
              <a:t>Teflon (PTFE)</a:t>
            </a:r>
          </a:p>
          <a:p>
            <a:pPr lvl="1"/>
            <a:r>
              <a:rPr lang="en-US" dirty="0"/>
              <a:t>Kevlar</a:t>
            </a:r>
          </a:p>
          <a:p>
            <a:pPr lvl="1"/>
            <a:r>
              <a:rPr lang="en-US" dirty="0"/>
              <a:t>Vinyl</a:t>
            </a:r>
          </a:p>
          <a:p>
            <a:pPr lvl="1"/>
            <a:r>
              <a:rPr lang="en-US" dirty="0"/>
              <a:t>PET</a:t>
            </a:r>
          </a:p>
          <a:p>
            <a:r>
              <a:rPr lang="en-US" dirty="0"/>
              <a:t>IPC-4204 and IPC-4203</a:t>
            </a:r>
          </a:p>
          <a:p>
            <a:pPr lvl="1"/>
            <a:r>
              <a:rPr lang="en-US" dirty="0"/>
              <a:t>We tend to use:</a:t>
            </a:r>
          </a:p>
          <a:p>
            <a:pPr lvl="2"/>
            <a:r>
              <a:rPr lang="en-US" dirty="0"/>
              <a:t>IPC-4203/2 – Epoxy Adhesive on one or both sides of polyimide dielectric</a:t>
            </a:r>
          </a:p>
          <a:p>
            <a:pPr lvl="2"/>
            <a:r>
              <a:rPr lang="en-US" dirty="0"/>
              <a:t>IPC-4204/11 – Copper Clad Adhesive-less Polyimide</a:t>
            </a:r>
            <a:br>
              <a:rPr lang="en-US" dirty="0"/>
            </a:br>
            <a:endParaRPr lang="en-US" dirty="0"/>
          </a:p>
          <a:p>
            <a:endParaRPr lang="en-US" dirty="0"/>
          </a:p>
        </p:txBody>
      </p:sp>
      <p:sp>
        <p:nvSpPr>
          <p:cNvPr id="4" name="Content Placeholder 3">
            <a:extLst>
              <a:ext uri="{FF2B5EF4-FFF2-40B4-BE49-F238E27FC236}">
                <a16:creationId xmlns:a16="http://schemas.microsoft.com/office/drawing/2014/main" id="{FF761E5F-0D50-0044-9AD8-02811431EEC2}"/>
              </a:ext>
            </a:extLst>
          </p:cNvPr>
          <p:cNvSpPr>
            <a:spLocks noGrp="1"/>
          </p:cNvSpPr>
          <p:nvPr>
            <p:ph sz="half" idx="2"/>
          </p:nvPr>
        </p:nvSpPr>
        <p:spPr/>
        <p:txBody>
          <a:bodyPr>
            <a:normAutofit fontScale="92500" lnSpcReduction="20000"/>
          </a:bodyPr>
          <a:lstStyle/>
          <a:p>
            <a:r>
              <a:rPr lang="en-US" dirty="0"/>
              <a:t>There are only a few Materials used in the services</a:t>
            </a:r>
          </a:p>
          <a:p>
            <a:pPr lvl="1"/>
            <a:r>
              <a:rPr lang="en-US" dirty="0"/>
              <a:t>Known to be Radiation Hard</a:t>
            </a:r>
          </a:p>
          <a:p>
            <a:pPr lvl="2"/>
            <a:r>
              <a:rPr lang="en-US" dirty="0"/>
              <a:t>Kapton (Pyralux AP)</a:t>
            </a:r>
          </a:p>
          <a:p>
            <a:pPr lvl="2"/>
            <a:r>
              <a:rPr lang="en-US" dirty="0"/>
              <a:t>Copper</a:t>
            </a:r>
          </a:p>
          <a:p>
            <a:pPr lvl="2"/>
            <a:r>
              <a:rPr lang="en-US" dirty="0"/>
              <a:t>Liquid Crystal Polymer (LCP) (Connectors)</a:t>
            </a:r>
          </a:p>
          <a:p>
            <a:pPr lvl="1"/>
            <a:r>
              <a:rPr lang="en-US" dirty="0"/>
              <a:t>Tested</a:t>
            </a:r>
          </a:p>
          <a:p>
            <a:pPr lvl="2"/>
            <a:r>
              <a:rPr lang="en-US" dirty="0"/>
              <a:t>Epoxy (Thinflex, Pyralux HP, etc.)</a:t>
            </a:r>
          </a:p>
          <a:p>
            <a:pPr lvl="2"/>
            <a:r>
              <a:rPr lang="en-US" dirty="0"/>
              <a:t>Terra Green (Rings and PP0)</a:t>
            </a:r>
          </a:p>
          <a:p>
            <a:pPr lvl="2"/>
            <a:r>
              <a:rPr lang="en-US" dirty="0"/>
              <a:t>Low Density Polyethylene (LDPE) (Twin-ax)</a:t>
            </a:r>
          </a:p>
        </p:txBody>
      </p:sp>
      <p:sp>
        <p:nvSpPr>
          <p:cNvPr id="5" name="Date Placeholder 4">
            <a:extLst>
              <a:ext uri="{FF2B5EF4-FFF2-40B4-BE49-F238E27FC236}">
                <a16:creationId xmlns:a16="http://schemas.microsoft.com/office/drawing/2014/main" id="{04143C48-1D5F-86CF-87D9-50340FBA30BA}"/>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0B2D43D3-4FFF-A65B-EEE2-7A7949919181}"/>
              </a:ext>
            </a:extLst>
          </p:cNvPr>
          <p:cNvSpPr>
            <a:spLocks noGrp="1"/>
          </p:cNvSpPr>
          <p:nvPr>
            <p:ph type="sldNum" sz="quarter" idx="4"/>
          </p:nvPr>
        </p:nvSpPr>
        <p:spPr/>
        <p:txBody>
          <a:bodyPr/>
          <a:lstStyle/>
          <a:p>
            <a:fld id="{BF6EDCA6-555B-DA45-9F0B-47085C7C1A1E}" type="slidenum">
              <a:rPr lang="en-GB" smtClean="0"/>
              <a:pPr/>
              <a:t>14</a:t>
            </a:fld>
            <a:endParaRPr lang="en-GB" dirty="0"/>
          </a:p>
        </p:txBody>
      </p:sp>
      <p:sp>
        <p:nvSpPr>
          <p:cNvPr id="7" name="Footer Placeholder 6">
            <a:extLst>
              <a:ext uri="{FF2B5EF4-FFF2-40B4-BE49-F238E27FC236}">
                <a16:creationId xmlns:a16="http://schemas.microsoft.com/office/drawing/2014/main" id="{CE6885A0-AC58-6FF0-C05F-306F6A060890}"/>
              </a:ext>
            </a:extLst>
          </p:cNvPr>
          <p:cNvSpPr>
            <a:spLocks noGrp="1"/>
          </p:cNvSpPr>
          <p:nvPr>
            <p:ph type="ftr" sz="quarter" idx="3"/>
          </p:nvPr>
        </p:nvSpPr>
        <p:spPr/>
        <p:txBody>
          <a:bodyPr/>
          <a:lstStyle/>
          <a:p>
            <a:r>
              <a:rPr lang="en-GB" dirty="0"/>
              <a:t>TIPP 2023 @ Cape Town</a:t>
            </a:r>
          </a:p>
        </p:txBody>
      </p:sp>
    </p:spTree>
    <p:extLst>
      <p:ext uri="{BB962C8B-B14F-4D97-AF65-F5344CB8AC3E}">
        <p14:creationId xmlns:p14="http://schemas.microsoft.com/office/powerpoint/2010/main" val="3535022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534E-ADC5-AB0E-131C-530112CE3FC1}"/>
              </a:ext>
            </a:extLst>
          </p:cNvPr>
          <p:cNvSpPr>
            <a:spLocks noGrp="1"/>
          </p:cNvSpPr>
          <p:nvPr>
            <p:ph type="title"/>
          </p:nvPr>
        </p:nvSpPr>
        <p:spPr/>
        <p:txBody>
          <a:bodyPr/>
          <a:lstStyle/>
          <a:p>
            <a:r>
              <a:rPr lang="en-US" dirty="0"/>
              <a:t>Testing Flex PCBs – TDR (Time Domain Reflectometry)</a:t>
            </a:r>
          </a:p>
        </p:txBody>
      </p:sp>
      <p:sp>
        <p:nvSpPr>
          <p:cNvPr id="3" name="Content Placeholder 2">
            <a:extLst>
              <a:ext uri="{FF2B5EF4-FFF2-40B4-BE49-F238E27FC236}">
                <a16:creationId xmlns:a16="http://schemas.microsoft.com/office/drawing/2014/main" id="{8734EA7B-70FA-3841-73C6-24AC59CFE56D}"/>
              </a:ext>
            </a:extLst>
          </p:cNvPr>
          <p:cNvSpPr>
            <a:spLocks noGrp="1"/>
          </p:cNvSpPr>
          <p:nvPr>
            <p:ph sz="half" idx="1"/>
          </p:nvPr>
        </p:nvSpPr>
        <p:spPr>
          <a:xfrm>
            <a:off x="327991" y="1174283"/>
            <a:ext cx="4563098" cy="3239674"/>
          </a:xfrm>
        </p:spPr>
        <p:txBody>
          <a:bodyPr/>
          <a:lstStyle/>
          <a:p>
            <a:r>
              <a:rPr lang="en-US" dirty="0"/>
              <a:t>TDR Testing helps us understand the impedance vs time/distance</a:t>
            </a:r>
          </a:p>
          <a:p>
            <a:r>
              <a:rPr lang="en-US" dirty="0"/>
              <a:t>The plot shows the impedance along the signal path</a:t>
            </a:r>
          </a:p>
          <a:p>
            <a:r>
              <a:rPr lang="en-US" dirty="0"/>
              <a:t>We can identify issues in the PCBs and VIAs and where the issues are in the data transmission chain</a:t>
            </a:r>
          </a:p>
          <a:p>
            <a:r>
              <a:rPr lang="en-US" dirty="0"/>
              <a:t>Can calculate Bit Error Rate and Eye Diagrams</a:t>
            </a:r>
          </a:p>
        </p:txBody>
      </p:sp>
      <p:sp>
        <p:nvSpPr>
          <p:cNvPr id="6" name="Date Placeholder 5">
            <a:extLst>
              <a:ext uri="{FF2B5EF4-FFF2-40B4-BE49-F238E27FC236}">
                <a16:creationId xmlns:a16="http://schemas.microsoft.com/office/drawing/2014/main" id="{313D6CE8-1476-89C6-85D1-25B4503BE596}"/>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7" name="Slide Number Placeholder 6">
            <a:extLst>
              <a:ext uri="{FF2B5EF4-FFF2-40B4-BE49-F238E27FC236}">
                <a16:creationId xmlns:a16="http://schemas.microsoft.com/office/drawing/2014/main" id="{1699A5D7-31AE-5EFA-4ED9-0244095DB372}"/>
              </a:ext>
            </a:extLst>
          </p:cNvPr>
          <p:cNvSpPr>
            <a:spLocks noGrp="1"/>
          </p:cNvSpPr>
          <p:nvPr>
            <p:ph type="sldNum" sz="quarter" idx="4"/>
          </p:nvPr>
        </p:nvSpPr>
        <p:spPr/>
        <p:txBody>
          <a:bodyPr/>
          <a:lstStyle/>
          <a:p>
            <a:fld id="{BF6EDCA6-555B-DA45-9F0B-47085C7C1A1E}" type="slidenum">
              <a:rPr lang="en-GB" smtClean="0"/>
              <a:pPr/>
              <a:t>15</a:t>
            </a:fld>
            <a:endParaRPr lang="en-GB" dirty="0"/>
          </a:p>
        </p:txBody>
      </p:sp>
      <p:pic>
        <p:nvPicPr>
          <p:cNvPr id="10" name="Picture 9">
            <a:extLst>
              <a:ext uri="{FF2B5EF4-FFF2-40B4-BE49-F238E27FC236}">
                <a16:creationId xmlns:a16="http://schemas.microsoft.com/office/drawing/2014/main" id="{A7B095B6-CBA3-B81F-BF07-40F199230EE9}"/>
              </a:ext>
            </a:extLst>
          </p:cNvPr>
          <p:cNvPicPr>
            <a:picLocks noChangeAspect="1"/>
          </p:cNvPicPr>
          <p:nvPr/>
        </p:nvPicPr>
        <p:blipFill>
          <a:blip r:embed="rId2"/>
          <a:stretch>
            <a:fillRect/>
          </a:stretch>
        </p:blipFill>
        <p:spPr>
          <a:xfrm>
            <a:off x="5052985" y="1196190"/>
            <a:ext cx="4686369" cy="2145383"/>
          </a:xfrm>
          <a:prstGeom prst="rect">
            <a:avLst/>
          </a:prstGeom>
        </p:spPr>
      </p:pic>
      <p:pic>
        <p:nvPicPr>
          <p:cNvPr id="12" name="Picture 11">
            <a:extLst>
              <a:ext uri="{FF2B5EF4-FFF2-40B4-BE49-F238E27FC236}">
                <a16:creationId xmlns:a16="http://schemas.microsoft.com/office/drawing/2014/main" id="{C891B3F7-A63A-8625-EE1F-4E99EA42D0DC}"/>
              </a:ext>
            </a:extLst>
          </p:cNvPr>
          <p:cNvPicPr>
            <a:picLocks noChangeAspect="1"/>
          </p:cNvPicPr>
          <p:nvPr/>
        </p:nvPicPr>
        <p:blipFill>
          <a:blip r:embed="rId3"/>
          <a:stretch>
            <a:fillRect/>
          </a:stretch>
        </p:blipFill>
        <p:spPr>
          <a:xfrm>
            <a:off x="5720384" y="3516428"/>
            <a:ext cx="3230907" cy="2862470"/>
          </a:xfrm>
          <a:prstGeom prst="rect">
            <a:avLst/>
          </a:prstGeom>
        </p:spPr>
      </p:pic>
      <p:sp>
        <p:nvSpPr>
          <p:cNvPr id="15" name="Footer Placeholder 3">
            <a:extLst>
              <a:ext uri="{FF2B5EF4-FFF2-40B4-BE49-F238E27FC236}">
                <a16:creationId xmlns:a16="http://schemas.microsoft.com/office/drawing/2014/main" id="{711EEDB4-D47A-EE09-A309-A0BA0AF0AB17}"/>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16" name="TextBox 15">
            <a:extLst>
              <a:ext uri="{FF2B5EF4-FFF2-40B4-BE49-F238E27FC236}">
                <a16:creationId xmlns:a16="http://schemas.microsoft.com/office/drawing/2014/main" id="{F5241CB6-9814-4DD6-29CB-8D781CA3235B}"/>
              </a:ext>
            </a:extLst>
          </p:cNvPr>
          <p:cNvSpPr txBox="1"/>
          <p:nvPr/>
        </p:nvSpPr>
        <p:spPr>
          <a:xfrm>
            <a:off x="5720384" y="2412801"/>
            <a:ext cx="3286156" cy="369332"/>
          </a:xfrm>
          <a:prstGeom prst="rect">
            <a:avLst/>
          </a:prstGeom>
          <a:noFill/>
        </p:spPr>
        <p:txBody>
          <a:bodyPr wrap="none" rtlCol="0">
            <a:spAutoFit/>
          </a:bodyPr>
          <a:lstStyle/>
          <a:p>
            <a:r>
              <a:rPr lang="en-US" dirty="0">
                <a:solidFill>
                  <a:schemeClr val="bg1"/>
                </a:solidFill>
              </a:rPr>
              <a:t>TDR Measurement of Impedance</a:t>
            </a:r>
          </a:p>
        </p:txBody>
      </p:sp>
      <p:sp>
        <p:nvSpPr>
          <p:cNvPr id="17" name="Right Arrow 16">
            <a:extLst>
              <a:ext uri="{FF2B5EF4-FFF2-40B4-BE49-F238E27FC236}">
                <a16:creationId xmlns:a16="http://schemas.microsoft.com/office/drawing/2014/main" id="{FEEC4FF4-213A-CA94-71FB-4B9F7FBF0E9E}"/>
              </a:ext>
            </a:extLst>
          </p:cNvPr>
          <p:cNvSpPr/>
          <p:nvPr/>
        </p:nvSpPr>
        <p:spPr>
          <a:xfrm>
            <a:off x="4830075" y="5459968"/>
            <a:ext cx="600073" cy="6321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6CCEB48-3B97-8423-793C-DB65478465F4}"/>
              </a:ext>
            </a:extLst>
          </p:cNvPr>
          <p:cNvSpPr txBox="1"/>
          <p:nvPr/>
        </p:nvSpPr>
        <p:spPr>
          <a:xfrm>
            <a:off x="2838798" y="5612368"/>
            <a:ext cx="1925912" cy="646331"/>
          </a:xfrm>
          <a:prstGeom prst="rect">
            <a:avLst/>
          </a:prstGeom>
          <a:noFill/>
        </p:spPr>
        <p:txBody>
          <a:bodyPr wrap="none" rtlCol="0">
            <a:spAutoFit/>
          </a:bodyPr>
          <a:lstStyle/>
          <a:p>
            <a:r>
              <a:rPr lang="en-US" dirty="0"/>
              <a:t>TDR connected to </a:t>
            </a:r>
          </a:p>
          <a:p>
            <a:r>
              <a:rPr lang="en-US" dirty="0"/>
              <a:t>Outer Endcap PP0 </a:t>
            </a:r>
          </a:p>
        </p:txBody>
      </p:sp>
      <p:sp>
        <p:nvSpPr>
          <p:cNvPr id="19" name="TextBox 18">
            <a:extLst>
              <a:ext uri="{FF2B5EF4-FFF2-40B4-BE49-F238E27FC236}">
                <a16:creationId xmlns:a16="http://schemas.microsoft.com/office/drawing/2014/main" id="{A952283A-73A9-3B22-2ED1-0EE244977BB8}"/>
              </a:ext>
            </a:extLst>
          </p:cNvPr>
          <p:cNvSpPr txBox="1"/>
          <p:nvPr/>
        </p:nvSpPr>
        <p:spPr>
          <a:xfrm rot="16200000">
            <a:off x="4805790" y="2564950"/>
            <a:ext cx="732893" cy="369332"/>
          </a:xfrm>
          <a:prstGeom prst="rect">
            <a:avLst/>
          </a:prstGeom>
          <a:noFill/>
        </p:spPr>
        <p:txBody>
          <a:bodyPr wrap="none" rtlCol="0">
            <a:spAutoFit/>
          </a:bodyPr>
          <a:lstStyle/>
          <a:p>
            <a:r>
              <a:rPr lang="en-US" dirty="0">
                <a:solidFill>
                  <a:schemeClr val="bg1"/>
                </a:solidFill>
              </a:rPr>
              <a:t>Ohms</a:t>
            </a:r>
          </a:p>
        </p:txBody>
      </p:sp>
      <p:sp>
        <p:nvSpPr>
          <p:cNvPr id="20" name="TextBox 19">
            <a:extLst>
              <a:ext uri="{FF2B5EF4-FFF2-40B4-BE49-F238E27FC236}">
                <a16:creationId xmlns:a16="http://schemas.microsoft.com/office/drawing/2014/main" id="{35325F0B-5988-E42E-20C1-D0AFC262A3B1}"/>
              </a:ext>
            </a:extLst>
          </p:cNvPr>
          <p:cNvSpPr txBox="1"/>
          <p:nvPr/>
        </p:nvSpPr>
        <p:spPr>
          <a:xfrm>
            <a:off x="5686434" y="2956988"/>
            <a:ext cx="1399101" cy="369332"/>
          </a:xfrm>
          <a:prstGeom prst="rect">
            <a:avLst/>
          </a:prstGeom>
          <a:noFill/>
        </p:spPr>
        <p:txBody>
          <a:bodyPr wrap="none" rtlCol="0">
            <a:spAutoFit/>
          </a:bodyPr>
          <a:lstStyle/>
          <a:p>
            <a:r>
              <a:rPr lang="en-US" dirty="0">
                <a:solidFill>
                  <a:schemeClr val="bg1"/>
                </a:solidFill>
              </a:rPr>
              <a:t>Pico Seconds</a:t>
            </a:r>
          </a:p>
        </p:txBody>
      </p:sp>
    </p:spTree>
    <p:extLst>
      <p:ext uri="{BB962C8B-B14F-4D97-AF65-F5344CB8AC3E}">
        <p14:creationId xmlns:p14="http://schemas.microsoft.com/office/powerpoint/2010/main" val="3730984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534E-ADC5-AB0E-131C-530112CE3FC1}"/>
              </a:ext>
            </a:extLst>
          </p:cNvPr>
          <p:cNvSpPr>
            <a:spLocks noGrp="1"/>
          </p:cNvSpPr>
          <p:nvPr>
            <p:ph type="title"/>
          </p:nvPr>
        </p:nvSpPr>
        <p:spPr/>
        <p:txBody>
          <a:bodyPr/>
          <a:lstStyle/>
          <a:p>
            <a:r>
              <a:rPr lang="en-US" dirty="0"/>
              <a:t>Testing Flex PCBs – VNA (Vector Network Analyzer)</a:t>
            </a:r>
          </a:p>
        </p:txBody>
      </p:sp>
      <p:sp>
        <p:nvSpPr>
          <p:cNvPr id="3" name="Content Placeholder 2">
            <a:extLst>
              <a:ext uri="{FF2B5EF4-FFF2-40B4-BE49-F238E27FC236}">
                <a16:creationId xmlns:a16="http://schemas.microsoft.com/office/drawing/2014/main" id="{8734EA7B-70FA-3841-73C6-24AC59CFE56D}"/>
              </a:ext>
            </a:extLst>
          </p:cNvPr>
          <p:cNvSpPr>
            <a:spLocks noGrp="1"/>
          </p:cNvSpPr>
          <p:nvPr>
            <p:ph sz="half" idx="1"/>
          </p:nvPr>
        </p:nvSpPr>
        <p:spPr>
          <a:xfrm>
            <a:off x="327991" y="1174282"/>
            <a:ext cx="4563098" cy="2831535"/>
          </a:xfrm>
        </p:spPr>
        <p:txBody>
          <a:bodyPr/>
          <a:lstStyle/>
          <a:p>
            <a:r>
              <a:rPr lang="en-US" dirty="0"/>
              <a:t>VNA combined with multiplexers allow us to scale the test stand and scan multiple transmission lines</a:t>
            </a:r>
          </a:p>
          <a:p>
            <a:r>
              <a:rPr lang="en-US" dirty="0"/>
              <a:t>BDRA cables and Low Loss Test fixtures help reduce the loss in the test stand</a:t>
            </a:r>
          </a:p>
          <a:p>
            <a:r>
              <a:rPr lang="en-US" dirty="0"/>
              <a:t>Easily measure insertion loss, FEXT &amp; NEXT Crosstalk</a:t>
            </a:r>
          </a:p>
          <a:p>
            <a:endParaRPr lang="en-US" dirty="0"/>
          </a:p>
          <a:p>
            <a:endParaRPr lang="en-US" dirty="0"/>
          </a:p>
          <a:p>
            <a:endParaRPr lang="en-US" dirty="0"/>
          </a:p>
        </p:txBody>
      </p:sp>
      <p:sp>
        <p:nvSpPr>
          <p:cNvPr id="6" name="Date Placeholder 5">
            <a:extLst>
              <a:ext uri="{FF2B5EF4-FFF2-40B4-BE49-F238E27FC236}">
                <a16:creationId xmlns:a16="http://schemas.microsoft.com/office/drawing/2014/main" id="{313D6CE8-1476-89C6-85D1-25B4503BE596}"/>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7" name="Slide Number Placeholder 6">
            <a:extLst>
              <a:ext uri="{FF2B5EF4-FFF2-40B4-BE49-F238E27FC236}">
                <a16:creationId xmlns:a16="http://schemas.microsoft.com/office/drawing/2014/main" id="{1699A5D7-31AE-5EFA-4ED9-0244095DB372}"/>
              </a:ext>
            </a:extLst>
          </p:cNvPr>
          <p:cNvSpPr>
            <a:spLocks noGrp="1"/>
          </p:cNvSpPr>
          <p:nvPr>
            <p:ph type="sldNum" sz="quarter" idx="4"/>
          </p:nvPr>
        </p:nvSpPr>
        <p:spPr/>
        <p:txBody>
          <a:bodyPr/>
          <a:lstStyle/>
          <a:p>
            <a:fld id="{BF6EDCA6-555B-DA45-9F0B-47085C7C1A1E}" type="slidenum">
              <a:rPr lang="en-GB" smtClean="0"/>
              <a:pPr/>
              <a:t>16</a:t>
            </a:fld>
            <a:endParaRPr lang="en-GB" dirty="0"/>
          </a:p>
        </p:txBody>
      </p:sp>
      <p:pic>
        <p:nvPicPr>
          <p:cNvPr id="12" name="Picture 2">
            <a:extLst>
              <a:ext uri="{FF2B5EF4-FFF2-40B4-BE49-F238E27FC236}">
                <a16:creationId xmlns:a16="http://schemas.microsoft.com/office/drawing/2014/main" id="{5BB7C026-79EF-546A-6E03-CC0E3A8059C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040" t="20516" r="-1040" b="36302"/>
          <a:stretch/>
        </p:blipFill>
        <p:spPr bwMode="auto">
          <a:xfrm>
            <a:off x="508967" y="4005817"/>
            <a:ext cx="5184913" cy="167790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3">
            <a:extLst>
              <a:ext uri="{FF2B5EF4-FFF2-40B4-BE49-F238E27FC236}">
                <a16:creationId xmlns:a16="http://schemas.microsoft.com/office/drawing/2014/main" id="{7D3B76F0-BAAD-DD0B-21DA-7D90ECE1C973}"/>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16" name="TextBox 15">
            <a:extLst>
              <a:ext uri="{FF2B5EF4-FFF2-40B4-BE49-F238E27FC236}">
                <a16:creationId xmlns:a16="http://schemas.microsoft.com/office/drawing/2014/main" id="{32D0FFB3-E9C0-130E-3E5C-C51B4D72A38B}"/>
              </a:ext>
            </a:extLst>
          </p:cNvPr>
          <p:cNvSpPr txBox="1"/>
          <p:nvPr/>
        </p:nvSpPr>
        <p:spPr>
          <a:xfrm>
            <a:off x="1371243" y="5714316"/>
            <a:ext cx="3164136" cy="646331"/>
          </a:xfrm>
          <a:prstGeom prst="rect">
            <a:avLst/>
          </a:prstGeom>
          <a:noFill/>
        </p:spPr>
        <p:txBody>
          <a:bodyPr wrap="none" rtlCol="0">
            <a:spAutoFit/>
          </a:bodyPr>
          <a:lstStyle/>
          <a:p>
            <a:pPr algn="ctr"/>
            <a:r>
              <a:rPr lang="en-US" dirty="0"/>
              <a:t>VNA connected to </a:t>
            </a:r>
          </a:p>
          <a:p>
            <a:pPr algn="ctr"/>
            <a:r>
              <a:rPr lang="en-US" dirty="0"/>
              <a:t>Inner System Type-0 to PP0 Flex</a:t>
            </a:r>
          </a:p>
        </p:txBody>
      </p:sp>
      <p:sp>
        <p:nvSpPr>
          <p:cNvPr id="17" name="TextBox 16">
            <a:extLst>
              <a:ext uri="{FF2B5EF4-FFF2-40B4-BE49-F238E27FC236}">
                <a16:creationId xmlns:a16="http://schemas.microsoft.com/office/drawing/2014/main" id="{C226607A-3A3E-0085-40CC-DE4905C53330}"/>
              </a:ext>
            </a:extLst>
          </p:cNvPr>
          <p:cNvSpPr txBox="1"/>
          <p:nvPr/>
        </p:nvSpPr>
        <p:spPr>
          <a:xfrm>
            <a:off x="6425064" y="964036"/>
            <a:ext cx="3412794" cy="369332"/>
          </a:xfrm>
          <a:prstGeom prst="rect">
            <a:avLst/>
          </a:prstGeom>
          <a:noFill/>
        </p:spPr>
        <p:txBody>
          <a:bodyPr wrap="none" rtlCol="0">
            <a:spAutoFit/>
          </a:bodyPr>
          <a:lstStyle/>
          <a:p>
            <a:pPr algn="ctr"/>
            <a:r>
              <a:rPr lang="en-US" dirty="0"/>
              <a:t>VNA Measurement of S11 and S21</a:t>
            </a:r>
          </a:p>
        </p:txBody>
      </p:sp>
      <p:pic>
        <p:nvPicPr>
          <p:cNvPr id="4" name="Picture 3">
            <a:extLst>
              <a:ext uri="{FF2B5EF4-FFF2-40B4-BE49-F238E27FC236}">
                <a16:creationId xmlns:a16="http://schemas.microsoft.com/office/drawing/2014/main" id="{EE671470-1467-4BA5-D9A9-58EF655AEF37}"/>
              </a:ext>
            </a:extLst>
          </p:cNvPr>
          <p:cNvPicPr>
            <a:picLocks noChangeAspect="1"/>
          </p:cNvPicPr>
          <p:nvPr/>
        </p:nvPicPr>
        <p:blipFill>
          <a:blip r:embed="rId3"/>
          <a:stretch>
            <a:fillRect/>
          </a:stretch>
        </p:blipFill>
        <p:spPr>
          <a:xfrm>
            <a:off x="5368586" y="1414113"/>
            <a:ext cx="4469272" cy="2351874"/>
          </a:xfrm>
          <a:prstGeom prst="rect">
            <a:avLst/>
          </a:prstGeom>
        </p:spPr>
      </p:pic>
      <p:pic>
        <p:nvPicPr>
          <p:cNvPr id="5" name="Picture 4">
            <a:extLst>
              <a:ext uri="{FF2B5EF4-FFF2-40B4-BE49-F238E27FC236}">
                <a16:creationId xmlns:a16="http://schemas.microsoft.com/office/drawing/2014/main" id="{4D2CFA1B-99FB-9488-BBFE-6301947BD061}"/>
              </a:ext>
            </a:extLst>
          </p:cNvPr>
          <p:cNvPicPr>
            <a:picLocks noChangeAspect="1"/>
          </p:cNvPicPr>
          <p:nvPr/>
        </p:nvPicPr>
        <p:blipFill>
          <a:blip r:embed="rId4"/>
          <a:stretch>
            <a:fillRect/>
          </a:stretch>
        </p:blipFill>
        <p:spPr>
          <a:xfrm>
            <a:off x="5770453" y="4072754"/>
            <a:ext cx="3888038" cy="2012558"/>
          </a:xfrm>
          <a:prstGeom prst="rect">
            <a:avLst/>
          </a:prstGeom>
        </p:spPr>
      </p:pic>
    </p:spTree>
    <p:extLst>
      <p:ext uri="{BB962C8B-B14F-4D97-AF65-F5344CB8AC3E}">
        <p14:creationId xmlns:p14="http://schemas.microsoft.com/office/powerpoint/2010/main" val="1796590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E3FAC-8EBB-856F-0D37-B1A041CF3621}"/>
              </a:ext>
            </a:extLst>
          </p:cNvPr>
          <p:cNvSpPr>
            <a:spLocks noGrp="1"/>
          </p:cNvSpPr>
          <p:nvPr>
            <p:ph type="title"/>
          </p:nvPr>
        </p:nvSpPr>
        <p:spPr/>
        <p:txBody>
          <a:bodyPr/>
          <a:lstStyle/>
          <a:p>
            <a:r>
              <a:rPr lang="en-US" dirty="0"/>
              <a:t>Testing Flex PCBs – BERT (Bit Error Rate Test)</a:t>
            </a:r>
          </a:p>
        </p:txBody>
      </p:sp>
      <p:pic>
        <p:nvPicPr>
          <p:cNvPr id="9" name="Content Placeholder 8" descr="Graphical user interface, diagram&#10;&#10;Description automatically generated">
            <a:extLst>
              <a:ext uri="{FF2B5EF4-FFF2-40B4-BE49-F238E27FC236}">
                <a16:creationId xmlns:a16="http://schemas.microsoft.com/office/drawing/2014/main" id="{7713C91E-1347-0391-BF96-ACA3D5B7062F}"/>
              </a:ext>
            </a:extLst>
          </p:cNvPr>
          <p:cNvPicPr>
            <a:picLocks noGrp="1" noChangeAspect="1"/>
          </p:cNvPicPr>
          <p:nvPr>
            <p:ph sz="half" idx="1"/>
          </p:nvPr>
        </p:nvPicPr>
        <p:blipFill rotWithShape="1">
          <a:blip r:embed="rId2"/>
          <a:srcRect b="19759"/>
          <a:stretch/>
        </p:blipFill>
        <p:spPr>
          <a:xfrm>
            <a:off x="4891088" y="2905915"/>
            <a:ext cx="4562475" cy="2624717"/>
          </a:xfrm>
        </p:spPr>
      </p:pic>
      <p:sp>
        <p:nvSpPr>
          <p:cNvPr id="4" name="Content Placeholder 3">
            <a:extLst>
              <a:ext uri="{FF2B5EF4-FFF2-40B4-BE49-F238E27FC236}">
                <a16:creationId xmlns:a16="http://schemas.microsoft.com/office/drawing/2014/main" id="{81AFF0C1-47E8-0205-C02B-26A2AA9CE2DE}"/>
              </a:ext>
            </a:extLst>
          </p:cNvPr>
          <p:cNvSpPr>
            <a:spLocks noGrp="1"/>
          </p:cNvSpPr>
          <p:nvPr>
            <p:ph sz="half" idx="2"/>
          </p:nvPr>
        </p:nvSpPr>
        <p:spPr/>
        <p:txBody>
          <a:bodyPr/>
          <a:lstStyle/>
          <a:p>
            <a:r>
              <a:rPr lang="en-US" dirty="0"/>
              <a:t>BERT testing allows us to evaluate the performance of the channel or cable plant as an integrated system</a:t>
            </a:r>
          </a:p>
          <a:p>
            <a:r>
              <a:rPr lang="en-US" dirty="0"/>
              <a:t>Great tool for system testing and design validation </a:t>
            </a:r>
          </a:p>
        </p:txBody>
      </p:sp>
      <p:sp>
        <p:nvSpPr>
          <p:cNvPr id="6" name="Slide Number Placeholder 5">
            <a:extLst>
              <a:ext uri="{FF2B5EF4-FFF2-40B4-BE49-F238E27FC236}">
                <a16:creationId xmlns:a16="http://schemas.microsoft.com/office/drawing/2014/main" id="{70483396-4147-0903-1425-B9B46CBE7FF9}"/>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17</a:t>
            </a:fld>
            <a:endParaRPr lang="en-GB" dirty="0"/>
          </a:p>
        </p:txBody>
      </p:sp>
      <p:sp>
        <p:nvSpPr>
          <p:cNvPr id="7" name="Date Placeholder 6">
            <a:extLst>
              <a:ext uri="{FF2B5EF4-FFF2-40B4-BE49-F238E27FC236}">
                <a16:creationId xmlns:a16="http://schemas.microsoft.com/office/drawing/2014/main" id="{10C267F7-E378-C7CF-F2CD-3AD9BD187092}"/>
              </a:ext>
            </a:extLst>
          </p:cNvPr>
          <p:cNvSpPr>
            <a:spLocks noGrp="1"/>
          </p:cNvSpPr>
          <p:nvPr>
            <p:ph type="dt" sz="half" idx="10"/>
          </p:nvPr>
        </p:nvSpPr>
        <p:spPr>
          <a:xfrm>
            <a:off x="7335838" y="6421875"/>
            <a:ext cx="2276292" cy="365125"/>
          </a:xfrm>
          <a:prstGeom prst="rect">
            <a:avLst/>
          </a:prstGeom>
        </p:spPr>
        <p:txBody>
          <a:bodyPr/>
          <a:lstStyle/>
          <a:p>
            <a:fld id="{4FFA1C7B-DC04-DE42-87B7-D7DD2B16AEEE}" type="datetime2">
              <a:rPr lang="en-US" smtClean="0"/>
              <a:t>Tuesday, September 5, 2023</a:t>
            </a:fld>
            <a:endParaRPr lang="en-GB" dirty="0"/>
          </a:p>
        </p:txBody>
      </p:sp>
      <p:pic>
        <p:nvPicPr>
          <p:cNvPr id="3" name="Picture 2" descr="A picture containing indoor, electronics, computer&#10;&#10;Description automatically generated">
            <a:extLst>
              <a:ext uri="{FF2B5EF4-FFF2-40B4-BE49-F238E27FC236}">
                <a16:creationId xmlns:a16="http://schemas.microsoft.com/office/drawing/2014/main" id="{B34833B3-AB08-EC70-7470-029C63ADDEA7}"/>
              </a:ext>
            </a:extLst>
          </p:cNvPr>
          <p:cNvPicPr>
            <a:picLocks noChangeAspect="1"/>
          </p:cNvPicPr>
          <p:nvPr/>
        </p:nvPicPr>
        <p:blipFill rotWithShape="1">
          <a:blip r:embed="rId3"/>
          <a:srcRect r="26361"/>
          <a:stretch/>
        </p:blipFill>
        <p:spPr>
          <a:xfrm rot="5400000">
            <a:off x="126816" y="979390"/>
            <a:ext cx="4077930" cy="4153295"/>
          </a:xfrm>
          <a:prstGeom prst="rect">
            <a:avLst/>
          </a:prstGeom>
        </p:spPr>
      </p:pic>
      <p:sp>
        <p:nvSpPr>
          <p:cNvPr id="10" name="Footer Placeholder 3">
            <a:extLst>
              <a:ext uri="{FF2B5EF4-FFF2-40B4-BE49-F238E27FC236}">
                <a16:creationId xmlns:a16="http://schemas.microsoft.com/office/drawing/2014/main" id="{7A2A76FD-0D26-CC81-B9F0-1B5489B3699D}"/>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11" name="TextBox 10">
            <a:extLst>
              <a:ext uri="{FF2B5EF4-FFF2-40B4-BE49-F238E27FC236}">
                <a16:creationId xmlns:a16="http://schemas.microsoft.com/office/drawing/2014/main" id="{40A69BAA-86C6-72CF-1008-B167B7FD5E53}"/>
              </a:ext>
            </a:extLst>
          </p:cNvPr>
          <p:cNvSpPr txBox="1"/>
          <p:nvPr/>
        </p:nvSpPr>
        <p:spPr>
          <a:xfrm>
            <a:off x="546703" y="5194597"/>
            <a:ext cx="3023136" cy="646331"/>
          </a:xfrm>
          <a:prstGeom prst="rect">
            <a:avLst/>
          </a:prstGeom>
          <a:noFill/>
        </p:spPr>
        <p:txBody>
          <a:bodyPr wrap="none" rtlCol="0">
            <a:spAutoFit/>
          </a:bodyPr>
          <a:lstStyle/>
          <a:p>
            <a:pPr algn="ctr"/>
            <a:r>
              <a:rPr lang="en-US" dirty="0"/>
              <a:t>BERT connected to Integrated </a:t>
            </a:r>
          </a:p>
          <a:p>
            <a:pPr algn="ctr"/>
            <a:r>
              <a:rPr lang="en-US" dirty="0"/>
              <a:t>Inner System Coupled Ring</a:t>
            </a:r>
          </a:p>
        </p:txBody>
      </p:sp>
      <p:sp>
        <p:nvSpPr>
          <p:cNvPr id="12" name="TextBox 11">
            <a:extLst>
              <a:ext uri="{FF2B5EF4-FFF2-40B4-BE49-F238E27FC236}">
                <a16:creationId xmlns:a16="http://schemas.microsoft.com/office/drawing/2014/main" id="{3B858EB8-49F1-E3B7-F34A-28841E566E49}"/>
              </a:ext>
            </a:extLst>
          </p:cNvPr>
          <p:cNvSpPr txBox="1"/>
          <p:nvPr/>
        </p:nvSpPr>
        <p:spPr>
          <a:xfrm>
            <a:off x="5825033" y="5530632"/>
            <a:ext cx="2694584" cy="646331"/>
          </a:xfrm>
          <a:prstGeom prst="rect">
            <a:avLst/>
          </a:prstGeom>
          <a:noFill/>
        </p:spPr>
        <p:txBody>
          <a:bodyPr wrap="none" rtlCol="0">
            <a:spAutoFit/>
          </a:bodyPr>
          <a:lstStyle/>
          <a:p>
            <a:pPr algn="ctr"/>
            <a:r>
              <a:rPr lang="en-US" dirty="0"/>
              <a:t>BERT test of Integrated </a:t>
            </a:r>
          </a:p>
          <a:p>
            <a:pPr algn="ctr"/>
            <a:r>
              <a:rPr lang="en-US" dirty="0"/>
              <a:t>Inner System Coupled Ring</a:t>
            </a:r>
          </a:p>
        </p:txBody>
      </p:sp>
    </p:spTree>
    <p:extLst>
      <p:ext uri="{BB962C8B-B14F-4D97-AF65-F5344CB8AC3E}">
        <p14:creationId xmlns:p14="http://schemas.microsoft.com/office/powerpoint/2010/main" val="197657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8534E-ADC5-AB0E-131C-530112CE3FC1}"/>
              </a:ext>
            </a:extLst>
          </p:cNvPr>
          <p:cNvSpPr>
            <a:spLocks noGrp="1"/>
          </p:cNvSpPr>
          <p:nvPr>
            <p:ph type="title"/>
          </p:nvPr>
        </p:nvSpPr>
        <p:spPr/>
        <p:txBody>
          <a:bodyPr/>
          <a:lstStyle/>
          <a:p>
            <a:r>
              <a:rPr lang="en-US" dirty="0"/>
              <a:t>Testing Flex PCBs – Oscilloscope</a:t>
            </a:r>
          </a:p>
        </p:txBody>
      </p:sp>
      <p:sp>
        <p:nvSpPr>
          <p:cNvPr id="6" name="Date Placeholder 5">
            <a:extLst>
              <a:ext uri="{FF2B5EF4-FFF2-40B4-BE49-F238E27FC236}">
                <a16:creationId xmlns:a16="http://schemas.microsoft.com/office/drawing/2014/main" id="{313D6CE8-1476-89C6-85D1-25B4503BE596}"/>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7" name="Slide Number Placeholder 6">
            <a:extLst>
              <a:ext uri="{FF2B5EF4-FFF2-40B4-BE49-F238E27FC236}">
                <a16:creationId xmlns:a16="http://schemas.microsoft.com/office/drawing/2014/main" id="{1699A5D7-31AE-5EFA-4ED9-0244095DB372}"/>
              </a:ext>
            </a:extLst>
          </p:cNvPr>
          <p:cNvSpPr>
            <a:spLocks noGrp="1"/>
          </p:cNvSpPr>
          <p:nvPr>
            <p:ph type="sldNum" sz="quarter" idx="4"/>
          </p:nvPr>
        </p:nvSpPr>
        <p:spPr/>
        <p:txBody>
          <a:bodyPr/>
          <a:lstStyle/>
          <a:p>
            <a:fld id="{BF6EDCA6-555B-DA45-9F0B-47085C7C1A1E}" type="slidenum">
              <a:rPr lang="en-GB" smtClean="0"/>
              <a:pPr/>
              <a:t>18</a:t>
            </a:fld>
            <a:endParaRPr lang="en-GB" dirty="0"/>
          </a:p>
        </p:txBody>
      </p:sp>
      <p:pic>
        <p:nvPicPr>
          <p:cNvPr id="8" name="Picture 6">
            <a:extLst>
              <a:ext uri="{FF2B5EF4-FFF2-40B4-BE49-F238E27FC236}">
                <a16:creationId xmlns:a16="http://schemas.microsoft.com/office/drawing/2014/main" id="{D5B391C9-3B3D-5F9B-BF56-683F4E7901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3" t="9542" r="904" b="54803"/>
          <a:stretch/>
        </p:blipFill>
        <p:spPr bwMode="auto">
          <a:xfrm>
            <a:off x="4646452" y="1017072"/>
            <a:ext cx="5259548" cy="24705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8A81F699-62BF-AFF8-667C-2DD200F912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61" t="16453" b="1758"/>
          <a:stretch/>
        </p:blipFill>
        <p:spPr bwMode="auto">
          <a:xfrm>
            <a:off x="4406951" y="3593156"/>
            <a:ext cx="4066490" cy="272313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78738208-D76C-49C2-7257-9A13B6645DAC}"/>
              </a:ext>
            </a:extLst>
          </p:cNvPr>
          <p:cNvSpPr txBox="1">
            <a:spLocks/>
          </p:cNvSpPr>
          <p:nvPr/>
        </p:nvSpPr>
        <p:spPr>
          <a:xfrm>
            <a:off x="327991" y="1174282"/>
            <a:ext cx="3727174" cy="5002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5BD"/>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Oscilloscope allows us to measure at the system level</a:t>
            </a:r>
          </a:p>
          <a:p>
            <a:r>
              <a:rPr lang="en-US" dirty="0"/>
              <a:t>We can use the actual detector components in this kind of test</a:t>
            </a:r>
          </a:p>
          <a:p>
            <a:r>
              <a:rPr lang="en-US" dirty="0"/>
              <a:t>We can look at the Eye diagram, jitter, and inter-symbol interference at any point in the system</a:t>
            </a:r>
          </a:p>
          <a:p>
            <a:r>
              <a:rPr lang="en-US" dirty="0"/>
              <a:t>Essential, but not scalable</a:t>
            </a:r>
          </a:p>
          <a:p>
            <a:r>
              <a:rPr lang="en-US" dirty="0"/>
              <a:t>Great tool for system testing and design validation </a:t>
            </a:r>
          </a:p>
          <a:p>
            <a:endParaRPr lang="en-US" dirty="0"/>
          </a:p>
        </p:txBody>
      </p:sp>
      <p:sp>
        <p:nvSpPr>
          <p:cNvPr id="15" name="Footer Placeholder 3">
            <a:extLst>
              <a:ext uri="{FF2B5EF4-FFF2-40B4-BE49-F238E27FC236}">
                <a16:creationId xmlns:a16="http://schemas.microsoft.com/office/drawing/2014/main" id="{39DD7178-E9D4-3D52-88F1-EBAFF6A30F69}"/>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16" name="TextBox 15">
            <a:extLst>
              <a:ext uri="{FF2B5EF4-FFF2-40B4-BE49-F238E27FC236}">
                <a16:creationId xmlns:a16="http://schemas.microsoft.com/office/drawing/2014/main" id="{0C971E42-9342-59C8-2A8B-60D506962FBE}"/>
              </a:ext>
            </a:extLst>
          </p:cNvPr>
          <p:cNvSpPr txBox="1"/>
          <p:nvPr/>
        </p:nvSpPr>
        <p:spPr>
          <a:xfrm>
            <a:off x="8473441" y="3492797"/>
            <a:ext cx="1432560" cy="2893100"/>
          </a:xfrm>
          <a:prstGeom prst="rect">
            <a:avLst/>
          </a:prstGeom>
          <a:noFill/>
        </p:spPr>
        <p:txBody>
          <a:bodyPr wrap="square" rtlCol="0">
            <a:spAutoFit/>
          </a:bodyPr>
          <a:lstStyle/>
          <a:p>
            <a:pPr algn="ctr"/>
            <a:r>
              <a:rPr lang="en-US" sz="1400" dirty="0"/>
              <a:t>Top -Oscilloscope Measurement of Data Through the Coupled Ring Assembly</a:t>
            </a:r>
          </a:p>
          <a:p>
            <a:pPr algn="ctr"/>
            <a:endParaRPr lang="en-US" sz="1400" dirty="0"/>
          </a:p>
          <a:p>
            <a:pPr algn="ctr"/>
            <a:r>
              <a:rPr lang="en-US" sz="1400" dirty="0"/>
              <a:t>Left – Test System containing Module, Coupled Ring Assembly and Readout </a:t>
            </a:r>
          </a:p>
        </p:txBody>
      </p:sp>
    </p:spTree>
    <p:extLst>
      <p:ext uri="{BB962C8B-B14F-4D97-AF65-F5344CB8AC3E}">
        <p14:creationId xmlns:p14="http://schemas.microsoft.com/office/powerpoint/2010/main" val="78930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2BF4-BFD5-1A4C-B842-C9BBEFDEBE8C}"/>
              </a:ext>
            </a:extLst>
          </p:cNvPr>
          <p:cNvSpPr>
            <a:spLocks noGrp="1"/>
          </p:cNvSpPr>
          <p:nvPr>
            <p:ph type="title"/>
          </p:nvPr>
        </p:nvSpPr>
        <p:spPr/>
        <p:txBody>
          <a:bodyPr/>
          <a:lstStyle/>
          <a:p>
            <a:r>
              <a:rPr lang="en-US" dirty="0"/>
              <a:t>Testing Flex PCBs – Connectivity, Resistance, HV</a:t>
            </a:r>
          </a:p>
        </p:txBody>
      </p:sp>
      <p:sp>
        <p:nvSpPr>
          <p:cNvPr id="3" name="Content Placeholder 2">
            <a:extLst>
              <a:ext uri="{FF2B5EF4-FFF2-40B4-BE49-F238E27FC236}">
                <a16:creationId xmlns:a16="http://schemas.microsoft.com/office/drawing/2014/main" id="{57DA5CD7-87FE-594E-BBB6-C998CAFC615F}"/>
              </a:ext>
            </a:extLst>
          </p:cNvPr>
          <p:cNvSpPr>
            <a:spLocks noGrp="1"/>
          </p:cNvSpPr>
          <p:nvPr>
            <p:ph idx="1"/>
          </p:nvPr>
        </p:nvSpPr>
        <p:spPr>
          <a:xfrm>
            <a:off x="367749" y="1168400"/>
            <a:ext cx="3965712" cy="5008563"/>
          </a:xfrm>
        </p:spPr>
        <p:txBody>
          <a:bodyPr/>
          <a:lstStyle/>
          <a:p>
            <a:r>
              <a:rPr lang="en-US" dirty="0"/>
              <a:t>Cirris High Voltage Tester checks for connectivity, resistance, capacitance, and High Voltage (DWV, Dielectric Breakdown, and Insulation Resistance)</a:t>
            </a:r>
          </a:p>
          <a:p>
            <a:r>
              <a:rPr lang="en-US" dirty="0"/>
              <a:t>Easily scales to production</a:t>
            </a:r>
          </a:p>
          <a:p>
            <a:r>
              <a:rPr lang="en-US" dirty="0"/>
              <a:t>FLIR Cameras look at temperature and help evaluate current density and power dissipation</a:t>
            </a:r>
          </a:p>
          <a:p>
            <a:r>
              <a:rPr lang="en-US" dirty="0"/>
              <a:t>High Precision multimeters and high current power supplies evaluate overall resistance</a:t>
            </a:r>
          </a:p>
          <a:p>
            <a:endParaRPr lang="en-US" dirty="0"/>
          </a:p>
          <a:p>
            <a:endParaRPr lang="en-US" dirty="0"/>
          </a:p>
        </p:txBody>
      </p:sp>
      <p:sp>
        <p:nvSpPr>
          <p:cNvPr id="5" name="Slide Number Placeholder 4">
            <a:extLst>
              <a:ext uri="{FF2B5EF4-FFF2-40B4-BE49-F238E27FC236}">
                <a16:creationId xmlns:a16="http://schemas.microsoft.com/office/drawing/2014/main" id="{77927BBE-E071-5F46-AA74-676637AE51C2}"/>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19</a:t>
            </a:fld>
            <a:endParaRPr lang="en-GB" dirty="0"/>
          </a:p>
        </p:txBody>
      </p:sp>
      <p:sp>
        <p:nvSpPr>
          <p:cNvPr id="6" name="Date Placeholder 5">
            <a:extLst>
              <a:ext uri="{FF2B5EF4-FFF2-40B4-BE49-F238E27FC236}">
                <a16:creationId xmlns:a16="http://schemas.microsoft.com/office/drawing/2014/main" id="{CD22CBE5-B615-B440-8E2D-27CF5AF9A5AA}"/>
              </a:ext>
            </a:extLst>
          </p:cNvPr>
          <p:cNvSpPr>
            <a:spLocks noGrp="1"/>
          </p:cNvSpPr>
          <p:nvPr>
            <p:ph type="dt" sz="half" idx="2"/>
          </p:nvPr>
        </p:nvSpPr>
        <p:spPr>
          <a:xfrm>
            <a:off x="7335838" y="6421875"/>
            <a:ext cx="2276292" cy="365125"/>
          </a:xfrm>
          <a:prstGeom prst="rect">
            <a:avLst/>
          </a:prstGeom>
        </p:spPr>
        <p:txBody>
          <a:bodyPr/>
          <a:lstStyle/>
          <a:p>
            <a:fld id="{8C3580A7-EA68-8640-88BA-589803B0FCA4}" type="datetime2">
              <a:rPr lang="en-US" smtClean="0"/>
              <a:t>Tuesday, September 5, 2023</a:t>
            </a:fld>
            <a:endParaRPr lang="en-GB" dirty="0"/>
          </a:p>
        </p:txBody>
      </p:sp>
      <p:pic>
        <p:nvPicPr>
          <p:cNvPr id="3074" name="Picture 2">
            <a:extLst>
              <a:ext uri="{FF2B5EF4-FFF2-40B4-BE49-F238E27FC236}">
                <a16:creationId xmlns:a16="http://schemas.microsoft.com/office/drawing/2014/main" id="{1E7F8F6E-FCF3-884F-B4DC-AB8BF87713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170" t="42991" r="25604" b="20047"/>
          <a:stretch/>
        </p:blipFill>
        <p:spPr bwMode="auto">
          <a:xfrm>
            <a:off x="4075611" y="1353066"/>
            <a:ext cx="5373189" cy="2514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C97E02-6444-44DE-6C71-DCC515E9E57B}"/>
              </a:ext>
            </a:extLst>
          </p:cNvPr>
          <p:cNvPicPr>
            <a:picLocks noChangeAspect="1"/>
          </p:cNvPicPr>
          <p:nvPr/>
        </p:nvPicPr>
        <p:blipFill>
          <a:blip r:embed="rId4"/>
          <a:stretch>
            <a:fillRect/>
          </a:stretch>
        </p:blipFill>
        <p:spPr>
          <a:xfrm>
            <a:off x="5685527" y="2976290"/>
            <a:ext cx="4220473" cy="3323129"/>
          </a:xfrm>
          <a:prstGeom prst="rect">
            <a:avLst/>
          </a:prstGeom>
        </p:spPr>
      </p:pic>
      <p:sp>
        <p:nvSpPr>
          <p:cNvPr id="8" name="Footer Placeholder 3">
            <a:extLst>
              <a:ext uri="{FF2B5EF4-FFF2-40B4-BE49-F238E27FC236}">
                <a16:creationId xmlns:a16="http://schemas.microsoft.com/office/drawing/2014/main" id="{5AB3031C-DCB7-BF89-9441-44F192BC4602}"/>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9" name="TextBox 8">
            <a:extLst>
              <a:ext uri="{FF2B5EF4-FFF2-40B4-BE49-F238E27FC236}">
                <a16:creationId xmlns:a16="http://schemas.microsoft.com/office/drawing/2014/main" id="{817D9B8F-C9C5-1519-C102-367A2500324D}"/>
              </a:ext>
            </a:extLst>
          </p:cNvPr>
          <p:cNvSpPr txBox="1"/>
          <p:nvPr/>
        </p:nvSpPr>
        <p:spPr>
          <a:xfrm>
            <a:off x="4432662" y="4545093"/>
            <a:ext cx="1445623" cy="1754326"/>
          </a:xfrm>
          <a:prstGeom prst="rect">
            <a:avLst/>
          </a:prstGeom>
          <a:noFill/>
        </p:spPr>
        <p:txBody>
          <a:bodyPr wrap="square" rtlCol="0">
            <a:spAutoFit/>
          </a:bodyPr>
          <a:lstStyle/>
          <a:p>
            <a:pPr algn="ctr"/>
            <a:r>
              <a:rPr lang="en-US" dirty="0"/>
              <a:t>Outer Barrel PP0</a:t>
            </a:r>
          </a:p>
          <a:p>
            <a:pPr algn="ctr"/>
            <a:r>
              <a:rPr lang="en-US" dirty="0"/>
              <a:t>Power Distribution Test with FLIR</a:t>
            </a:r>
          </a:p>
        </p:txBody>
      </p:sp>
      <p:sp>
        <p:nvSpPr>
          <p:cNvPr id="10" name="TextBox 9">
            <a:extLst>
              <a:ext uri="{FF2B5EF4-FFF2-40B4-BE49-F238E27FC236}">
                <a16:creationId xmlns:a16="http://schemas.microsoft.com/office/drawing/2014/main" id="{74FF7EE2-9AD3-2D2A-A1DF-0425AA85AB84}"/>
              </a:ext>
            </a:extLst>
          </p:cNvPr>
          <p:cNvSpPr txBox="1"/>
          <p:nvPr/>
        </p:nvSpPr>
        <p:spPr>
          <a:xfrm>
            <a:off x="5113885" y="983734"/>
            <a:ext cx="3857803" cy="369332"/>
          </a:xfrm>
          <a:prstGeom prst="rect">
            <a:avLst/>
          </a:prstGeom>
          <a:noFill/>
        </p:spPr>
        <p:txBody>
          <a:bodyPr wrap="square" rtlCol="0">
            <a:spAutoFit/>
          </a:bodyPr>
          <a:lstStyle/>
          <a:p>
            <a:pPr algn="ctr"/>
            <a:r>
              <a:rPr lang="en-US" dirty="0"/>
              <a:t>Inner System Flex on Cirris HV Tester</a:t>
            </a:r>
          </a:p>
        </p:txBody>
      </p:sp>
    </p:spTree>
    <p:extLst>
      <p:ext uri="{BB962C8B-B14F-4D97-AF65-F5344CB8AC3E}">
        <p14:creationId xmlns:p14="http://schemas.microsoft.com/office/powerpoint/2010/main" val="2313449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4B14-7EAA-B76E-FAA9-3BAC4BB805B3}"/>
              </a:ext>
            </a:extLst>
          </p:cNvPr>
          <p:cNvSpPr>
            <a:spLocks noGrp="1"/>
          </p:cNvSpPr>
          <p:nvPr>
            <p:ph type="title"/>
          </p:nvPr>
        </p:nvSpPr>
        <p:spPr/>
        <p:txBody>
          <a:bodyPr/>
          <a:lstStyle/>
          <a:p>
            <a:r>
              <a:rPr lang="en-US" dirty="0"/>
              <a:t>ATLAS</a:t>
            </a:r>
          </a:p>
        </p:txBody>
      </p:sp>
      <p:sp>
        <p:nvSpPr>
          <p:cNvPr id="7" name="Content Placeholder 6">
            <a:extLst>
              <a:ext uri="{FF2B5EF4-FFF2-40B4-BE49-F238E27FC236}">
                <a16:creationId xmlns:a16="http://schemas.microsoft.com/office/drawing/2014/main" id="{3ACFC322-B5CF-8606-3C91-ACF39E86D92F}"/>
              </a:ext>
            </a:extLst>
          </p:cNvPr>
          <p:cNvSpPr>
            <a:spLocks noGrp="1"/>
          </p:cNvSpPr>
          <p:nvPr>
            <p:ph sz="half" idx="2"/>
          </p:nvPr>
        </p:nvSpPr>
        <p:spPr>
          <a:xfrm>
            <a:off x="6569737" y="1174282"/>
            <a:ext cx="2971825" cy="5002681"/>
          </a:xfrm>
        </p:spPr>
        <p:txBody>
          <a:bodyPr/>
          <a:lstStyle/>
          <a:p>
            <a:r>
              <a:rPr lang="en-US" dirty="0"/>
              <a:t>25 Meters in diameter</a:t>
            </a:r>
          </a:p>
          <a:p>
            <a:r>
              <a:rPr lang="en-US" dirty="0"/>
              <a:t>44 Meters Long</a:t>
            </a:r>
          </a:p>
          <a:p>
            <a:r>
              <a:rPr lang="en-US" dirty="0"/>
              <a:t>7000 tons</a:t>
            </a:r>
          </a:p>
          <a:p>
            <a:r>
              <a:rPr lang="en-US" dirty="0"/>
              <a:t>The ITk Pixel is only </a:t>
            </a:r>
          </a:p>
          <a:p>
            <a:pPr lvl="1"/>
            <a:r>
              <a:rPr lang="en-US" dirty="0"/>
              <a:t>~6 meters long </a:t>
            </a:r>
          </a:p>
          <a:p>
            <a:pPr lvl="1"/>
            <a:r>
              <a:rPr lang="en-US" dirty="0"/>
              <a:t>1 meter in diameter</a:t>
            </a:r>
          </a:p>
          <a:p>
            <a:endParaRPr lang="en-US" dirty="0"/>
          </a:p>
          <a:p>
            <a:endParaRPr lang="en-US" dirty="0"/>
          </a:p>
        </p:txBody>
      </p:sp>
      <p:sp>
        <p:nvSpPr>
          <p:cNvPr id="4" name="Footer Placeholder 3">
            <a:extLst>
              <a:ext uri="{FF2B5EF4-FFF2-40B4-BE49-F238E27FC236}">
                <a16:creationId xmlns:a16="http://schemas.microsoft.com/office/drawing/2014/main" id="{8417D7FD-FCD4-7CFD-2F5E-BBA24A9DFF02}"/>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5" name="Date Placeholder 4">
            <a:extLst>
              <a:ext uri="{FF2B5EF4-FFF2-40B4-BE49-F238E27FC236}">
                <a16:creationId xmlns:a16="http://schemas.microsoft.com/office/drawing/2014/main" id="{BE51FD03-EEF2-F645-23BC-D12B05400EB5}"/>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B55D53CE-CF50-5355-18E7-4C9BC724FF47}"/>
              </a:ext>
            </a:extLst>
          </p:cNvPr>
          <p:cNvSpPr>
            <a:spLocks noGrp="1"/>
          </p:cNvSpPr>
          <p:nvPr>
            <p:ph type="sldNum" sz="quarter" idx="4"/>
          </p:nvPr>
        </p:nvSpPr>
        <p:spPr/>
        <p:txBody>
          <a:bodyPr/>
          <a:lstStyle/>
          <a:p>
            <a:fld id="{BF6EDCA6-555B-DA45-9F0B-47085C7C1A1E}" type="slidenum">
              <a:rPr lang="en-GB" smtClean="0"/>
              <a:pPr/>
              <a:t>2</a:t>
            </a:fld>
            <a:endParaRPr lang="en-GB" dirty="0"/>
          </a:p>
        </p:txBody>
      </p:sp>
      <p:pic>
        <p:nvPicPr>
          <p:cNvPr id="9" name="Picture 8" descr="A diagram of a machine&#10;&#10;Description automatically generated">
            <a:extLst>
              <a:ext uri="{FF2B5EF4-FFF2-40B4-BE49-F238E27FC236}">
                <a16:creationId xmlns:a16="http://schemas.microsoft.com/office/drawing/2014/main" id="{41105A8E-4891-8D0B-2DD0-786A762E5461}"/>
              </a:ext>
            </a:extLst>
          </p:cNvPr>
          <p:cNvPicPr>
            <a:picLocks noChangeAspect="1"/>
          </p:cNvPicPr>
          <p:nvPr/>
        </p:nvPicPr>
        <p:blipFill>
          <a:blip r:embed="rId3"/>
          <a:stretch>
            <a:fillRect/>
          </a:stretch>
        </p:blipFill>
        <p:spPr>
          <a:xfrm>
            <a:off x="0" y="731173"/>
            <a:ext cx="6569738" cy="4225147"/>
          </a:xfrm>
          <a:prstGeom prst="rect">
            <a:avLst/>
          </a:prstGeom>
        </p:spPr>
      </p:pic>
      <p:pic>
        <p:nvPicPr>
          <p:cNvPr id="11" name="Picture 10">
            <a:extLst>
              <a:ext uri="{FF2B5EF4-FFF2-40B4-BE49-F238E27FC236}">
                <a16:creationId xmlns:a16="http://schemas.microsoft.com/office/drawing/2014/main" id="{5D6C52E7-480F-0962-4E4C-050C3843F961}"/>
              </a:ext>
            </a:extLst>
          </p:cNvPr>
          <p:cNvPicPr>
            <a:picLocks noChangeAspect="1"/>
          </p:cNvPicPr>
          <p:nvPr/>
        </p:nvPicPr>
        <p:blipFill>
          <a:blip r:embed="rId4"/>
          <a:stretch>
            <a:fillRect/>
          </a:stretch>
        </p:blipFill>
        <p:spPr>
          <a:xfrm>
            <a:off x="5103194" y="4633768"/>
            <a:ext cx="4674823" cy="1665651"/>
          </a:xfrm>
          <a:prstGeom prst="rect">
            <a:avLst/>
          </a:prstGeom>
        </p:spPr>
      </p:pic>
      <p:sp>
        <p:nvSpPr>
          <p:cNvPr id="12" name="Left Brace 11">
            <a:extLst>
              <a:ext uri="{FF2B5EF4-FFF2-40B4-BE49-F238E27FC236}">
                <a16:creationId xmlns:a16="http://schemas.microsoft.com/office/drawing/2014/main" id="{866C87D2-BC96-3B25-3A19-8F347187A209}"/>
              </a:ext>
            </a:extLst>
          </p:cNvPr>
          <p:cNvSpPr/>
          <p:nvPr/>
        </p:nvSpPr>
        <p:spPr>
          <a:xfrm>
            <a:off x="4516916" y="5078776"/>
            <a:ext cx="286438" cy="925417"/>
          </a:xfrm>
          <a:prstGeom prst="lef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3" name="Left Brace 12">
            <a:extLst>
              <a:ext uri="{FF2B5EF4-FFF2-40B4-BE49-F238E27FC236}">
                <a16:creationId xmlns:a16="http://schemas.microsoft.com/office/drawing/2014/main" id="{D4F1A67A-B7F0-874D-5799-1D273576D9A9}"/>
              </a:ext>
            </a:extLst>
          </p:cNvPr>
          <p:cNvSpPr/>
          <p:nvPr/>
        </p:nvSpPr>
        <p:spPr>
          <a:xfrm rot="5400000">
            <a:off x="7294387" y="2316026"/>
            <a:ext cx="204970" cy="4430515"/>
          </a:xfrm>
          <a:prstGeom prst="lef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06233FC9-D672-4537-C869-CF4527B53BA6}"/>
              </a:ext>
            </a:extLst>
          </p:cNvPr>
          <p:cNvSpPr txBox="1"/>
          <p:nvPr/>
        </p:nvSpPr>
        <p:spPr>
          <a:xfrm>
            <a:off x="3769560" y="5401813"/>
            <a:ext cx="676788" cy="307777"/>
          </a:xfrm>
          <a:prstGeom prst="rect">
            <a:avLst/>
          </a:prstGeom>
          <a:noFill/>
        </p:spPr>
        <p:txBody>
          <a:bodyPr wrap="none" rtlCol="0">
            <a:spAutoFit/>
          </a:bodyPr>
          <a:lstStyle/>
          <a:p>
            <a:r>
              <a:rPr lang="en-US" sz="1400" dirty="0"/>
              <a:t>700cm</a:t>
            </a:r>
          </a:p>
        </p:txBody>
      </p:sp>
      <p:sp>
        <p:nvSpPr>
          <p:cNvPr id="15" name="TextBox 14">
            <a:extLst>
              <a:ext uri="{FF2B5EF4-FFF2-40B4-BE49-F238E27FC236}">
                <a16:creationId xmlns:a16="http://schemas.microsoft.com/office/drawing/2014/main" id="{C106BBBA-A7C4-CD4A-D745-7BC1C3CE8A6D}"/>
              </a:ext>
            </a:extLst>
          </p:cNvPr>
          <p:cNvSpPr txBox="1"/>
          <p:nvPr/>
        </p:nvSpPr>
        <p:spPr>
          <a:xfrm>
            <a:off x="7187520" y="4059793"/>
            <a:ext cx="418704" cy="307777"/>
          </a:xfrm>
          <a:prstGeom prst="rect">
            <a:avLst/>
          </a:prstGeom>
          <a:noFill/>
        </p:spPr>
        <p:txBody>
          <a:bodyPr wrap="none" rtlCol="0">
            <a:spAutoFit/>
          </a:bodyPr>
          <a:lstStyle/>
          <a:p>
            <a:r>
              <a:rPr lang="en-US" sz="1400" dirty="0"/>
              <a:t>6m</a:t>
            </a:r>
          </a:p>
        </p:txBody>
      </p:sp>
      <p:sp>
        <p:nvSpPr>
          <p:cNvPr id="16" name="TextBox 15">
            <a:extLst>
              <a:ext uri="{FF2B5EF4-FFF2-40B4-BE49-F238E27FC236}">
                <a16:creationId xmlns:a16="http://schemas.microsoft.com/office/drawing/2014/main" id="{4F841B13-55B5-01EF-28BF-FE71779EB742}"/>
              </a:ext>
            </a:extLst>
          </p:cNvPr>
          <p:cNvSpPr txBox="1"/>
          <p:nvPr/>
        </p:nvSpPr>
        <p:spPr>
          <a:xfrm>
            <a:off x="8152821" y="4152453"/>
            <a:ext cx="1459310" cy="307777"/>
          </a:xfrm>
          <a:prstGeom prst="rect">
            <a:avLst/>
          </a:prstGeom>
          <a:noFill/>
        </p:spPr>
        <p:txBody>
          <a:bodyPr wrap="none" rtlCol="0">
            <a:spAutoFit/>
          </a:bodyPr>
          <a:lstStyle/>
          <a:p>
            <a:r>
              <a:rPr lang="en-US" sz="1400" dirty="0"/>
              <a:t>ITk Pixel Detector</a:t>
            </a:r>
          </a:p>
        </p:txBody>
      </p:sp>
    </p:spTree>
    <p:extLst>
      <p:ext uri="{BB962C8B-B14F-4D97-AF65-F5344CB8AC3E}">
        <p14:creationId xmlns:p14="http://schemas.microsoft.com/office/powerpoint/2010/main" val="1303936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8BF77-3B57-1A36-2279-70790D02E719}"/>
              </a:ext>
            </a:extLst>
          </p:cNvPr>
          <p:cNvSpPr>
            <a:spLocks noGrp="1"/>
          </p:cNvSpPr>
          <p:nvPr>
            <p:ph type="title"/>
          </p:nvPr>
        </p:nvSpPr>
        <p:spPr/>
        <p:txBody>
          <a:bodyPr/>
          <a:lstStyle/>
          <a:p>
            <a:r>
              <a:rPr lang="en-US" dirty="0"/>
              <a:t>Initial integration test</a:t>
            </a:r>
          </a:p>
        </p:txBody>
      </p:sp>
      <p:sp>
        <p:nvSpPr>
          <p:cNvPr id="6" name="Slide Number Placeholder 5">
            <a:extLst>
              <a:ext uri="{FF2B5EF4-FFF2-40B4-BE49-F238E27FC236}">
                <a16:creationId xmlns:a16="http://schemas.microsoft.com/office/drawing/2014/main" id="{5885FD0A-47F5-241C-7F9F-CD1330A3075A}"/>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20</a:t>
            </a:fld>
            <a:endParaRPr lang="en-GB" dirty="0"/>
          </a:p>
        </p:txBody>
      </p:sp>
      <p:sp>
        <p:nvSpPr>
          <p:cNvPr id="7" name="Date Placeholder 6">
            <a:extLst>
              <a:ext uri="{FF2B5EF4-FFF2-40B4-BE49-F238E27FC236}">
                <a16:creationId xmlns:a16="http://schemas.microsoft.com/office/drawing/2014/main" id="{35BE151E-0786-CA2A-5B4F-FCDF0E1FB816}"/>
              </a:ext>
            </a:extLst>
          </p:cNvPr>
          <p:cNvSpPr>
            <a:spLocks noGrp="1"/>
          </p:cNvSpPr>
          <p:nvPr>
            <p:ph type="dt" sz="half" idx="10"/>
          </p:nvPr>
        </p:nvSpPr>
        <p:spPr>
          <a:xfrm>
            <a:off x="7335838" y="6421875"/>
            <a:ext cx="2276292" cy="365125"/>
          </a:xfrm>
          <a:prstGeom prst="rect">
            <a:avLst/>
          </a:prstGeom>
        </p:spPr>
        <p:txBody>
          <a:bodyPr/>
          <a:lstStyle/>
          <a:p>
            <a:fld id="{38D2FAF2-C67E-9141-9962-B96BAE13567C}" type="datetime2">
              <a:rPr lang="en-US" smtClean="0"/>
              <a:t>Tuesday, September 5, 2023</a:t>
            </a:fld>
            <a:endParaRPr lang="en-GB" dirty="0"/>
          </a:p>
        </p:txBody>
      </p:sp>
      <p:pic>
        <p:nvPicPr>
          <p:cNvPr id="3" name="Picture 2">
            <a:extLst>
              <a:ext uri="{FF2B5EF4-FFF2-40B4-BE49-F238E27FC236}">
                <a16:creationId xmlns:a16="http://schemas.microsoft.com/office/drawing/2014/main" id="{8939E5F0-B8D0-24D3-258A-3E7D9EB2A08A}"/>
              </a:ext>
            </a:extLst>
          </p:cNvPr>
          <p:cNvPicPr>
            <a:picLocks noChangeAspect="1"/>
          </p:cNvPicPr>
          <p:nvPr/>
        </p:nvPicPr>
        <p:blipFill>
          <a:blip r:embed="rId2"/>
          <a:stretch>
            <a:fillRect/>
          </a:stretch>
        </p:blipFill>
        <p:spPr>
          <a:xfrm>
            <a:off x="4798830" y="772160"/>
            <a:ext cx="4813300" cy="3644900"/>
          </a:xfrm>
          <a:prstGeom prst="rect">
            <a:avLst/>
          </a:prstGeom>
        </p:spPr>
      </p:pic>
      <p:sp>
        <p:nvSpPr>
          <p:cNvPr id="10" name="Footer Placeholder 3">
            <a:extLst>
              <a:ext uri="{FF2B5EF4-FFF2-40B4-BE49-F238E27FC236}">
                <a16:creationId xmlns:a16="http://schemas.microsoft.com/office/drawing/2014/main" id="{E3CF7D64-A841-F1AE-F7FE-1D112EA7F6F5}"/>
              </a:ext>
            </a:extLst>
          </p:cNvPr>
          <p:cNvSpPr>
            <a:spLocks noGrp="1"/>
          </p:cNvSpPr>
          <p:nvPr>
            <p:ph type="ftr" sz="quarter" idx="3"/>
          </p:nvPr>
        </p:nvSpPr>
        <p:spPr>
          <a:xfrm>
            <a:off x="2824539" y="6421875"/>
            <a:ext cx="4220473" cy="365125"/>
          </a:xfrm>
        </p:spPr>
        <p:txBody>
          <a:bodyPr/>
          <a:lstStyle/>
          <a:p>
            <a:r>
              <a:rPr lang="en-GB" dirty="0"/>
              <a:t>TIPP 2023 @ Cape Town</a:t>
            </a:r>
          </a:p>
        </p:txBody>
      </p:sp>
      <p:pic>
        <p:nvPicPr>
          <p:cNvPr id="14" name="Content Placeholder 13">
            <a:extLst>
              <a:ext uri="{FF2B5EF4-FFF2-40B4-BE49-F238E27FC236}">
                <a16:creationId xmlns:a16="http://schemas.microsoft.com/office/drawing/2014/main" id="{0FC28F50-D37F-F342-A6C3-6C5760BC004F}"/>
              </a:ext>
            </a:extLst>
          </p:cNvPr>
          <p:cNvPicPr>
            <a:picLocks noGrp="1" noChangeAspect="1"/>
          </p:cNvPicPr>
          <p:nvPr>
            <p:ph sz="half" idx="1"/>
          </p:nvPr>
        </p:nvPicPr>
        <p:blipFill rotWithShape="1">
          <a:blip r:embed="rId3"/>
          <a:srcRect t="22470"/>
          <a:stretch/>
        </p:blipFill>
        <p:spPr>
          <a:xfrm>
            <a:off x="68225" y="1632207"/>
            <a:ext cx="4562475" cy="2368443"/>
          </a:xfrm>
          <a:prstGeom prst="rect">
            <a:avLst/>
          </a:prstGeom>
        </p:spPr>
      </p:pic>
      <p:pic>
        <p:nvPicPr>
          <p:cNvPr id="15" name="Picture 14">
            <a:extLst>
              <a:ext uri="{FF2B5EF4-FFF2-40B4-BE49-F238E27FC236}">
                <a16:creationId xmlns:a16="http://schemas.microsoft.com/office/drawing/2014/main" id="{EF107A54-F17C-1B45-0CD2-D1FE110C6C4D}"/>
              </a:ext>
            </a:extLst>
          </p:cNvPr>
          <p:cNvPicPr>
            <a:picLocks noChangeAspect="1"/>
          </p:cNvPicPr>
          <p:nvPr/>
        </p:nvPicPr>
        <p:blipFill rotWithShape="1">
          <a:blip r:embed="rId4"/>
          <a:srcRect l="8008" t="11906" r="12088" b="10760"/>
          <a:stretch/>
        </p:blipFill>
        <p:spPr>
          <a:xfrm>
            <a:off x="2218835" y="3643050"/>
            <a:ext cx="4687280" cy="2748166"/>
          </a:xfrm>
          <a:prstGeom prst="rect">
            <a:avLst/>
          </a:prstGeom>
        </p:spPr>
      </p:pic>
      <p:sp>
        <p:nvSpPr>
          <p:cNvPr id="16" name="TextBox 15">
            <a:extLst>
              <a:ext uri="{FF2B5EF4-FFF2-40B4-BE49-F238E27FC236}">
                <a16:creationId xmlns:a16="http://schemas.microsoft.com/office/drawing/2014/main" id="{886C63AF-49D8-6A7C-BE24-758341F06B52}"/>
              </a:ext>
            </a:extLst>
          </p:cNvPr>
          <p:cNvSpPr txBox="1"/>
          <p:nvPr/>
        </p:nvSpPr>
        <p:spPr>
          <a:xfrm>
            <a:off x="0" y="935642"/>
            <a:ext cx="2425729" cy="646331"/>
          </a:xfrm>
          <a:prstGeom prst="rect">
            <a:avLst/>
          </a:prstGeom>
          <a:noFill/>
        </p:spPr>
        <p:txBody>
          <a:bodyPr wrap="none" rtlCol="0">
            <a:spAutoFit/>
          </a:bodyPr>
          <a:lstStyle/>
          <a:p>
            <a:r>
              <a:rPr lang="en-US" dirty="0"/>
              <a:t>Inner System Integrated</a:t>
            </a:r>
          </a:p>
          <a:p>
            <a:r>
              <a:rPr lang="en-US" dirty="0"/>
              <a:t>Coupled Ring</a:t>
            </a:r>
          </a:p>
        </p:txBody>
      </p:sp>
      <p:sp>
        <p:nvSpPr>
          <p:cNvPr id="17" name="TextBox 16">
            <a:extLst>
              <a:ext uri="{FF2B5EF4-FFF2-40B4-BE49-F238E27FC236}">
                <a16:creationId xmlns:a16="http://schemas.microsoft.com/office/drawing/2014/main" id="{25960C52-C226-3F85-ABE2-562A7389378B}"/>
              </a:ext>
            </a:extLst>
          </p:cNvPr>
          <p:cNvSpPr txBox="1"/>
          <p:nvPr/>
        </p:nvSpPr>
        <p:spPr>
          <a:xfrm>
            <a:off x="0" y="5460693"/>
            <a:ext cx="2288255" cy="923330"/>
          </a:xfrm>
          <a:prstGeom prst="rect">
            <a:avLst/>
          </a:prstGeom>
          <a:noFill/>
        </p:spPr>
        <p:txBody>
          <a:bodyPr wrap="none" rtlCol="0">
            <a:spAutoFit/>
          </a:bodyPr>
          <a:lstStyle/>
          <a:p>
            <a:r>
              <a:rPr lang="en-US" dirty="0"/>
              <a:t>Outer End Cap </a:t>
            </a:r>
          </a:p>
          <a:p>
            <a:r>
              <a:rPr lang="en-US" dirty="0"/>
              <a:t>Integrated Half Ring -&gt;</a:t>
            </a:r>
          </a:p>
          <a:p>
            <a:endParaRPr lang="en-US" dirty="0"/>
          </a:p>
        </p:txBody>
      </p:sp>
      <p:sp>
        <p:nvSpPr>
          <p:cNvPr id="18" name="TextBox 17">
            <a:extLst>
              <a:ext uri="{FF2B5EF4-FFF2-40B4-BE49-F238E27FC236}">
                <a16:creationId xmlns:a16="http://schemas.microsoft.com/office/drawing/2014/main" id="{08C3252A-7650-DCE4-5972-4C0B9A5A0671}"/>
              </a:ext>
            </a:extLst>
          </p:cNvPr>
          <p:cNvSpPr txBox="1"/>
          <p:nvPr/>
        </p:nvSpPr>
        <p:spPr>
          <a:xfrm>
            <a:off x="7757107" y="4480808"/>
            <a:ext cx="1855023" cy="923330"/>
          </a:xfrm>
          <a:prstGeom prst="rect">
            <a:avLst/>
          </a:prstGeom>
          <a:noFill/>
        </p:spPr>
        <p:txBody>
          <a:bodyPr wrap="square" rtlCol="0">
            <a:spAutoFit/>
          </a:bodyPr>
          <a:lstStyle/>
          <a:p>
            <a:r>
              <a:rPr lang="en-US" dirty="0"/>
              <a:t>Outer Barrel </a:t>
            </a:r>
          </a:p>
          <a:p>
            <a:r>
              <a:rPr lang="en-US" dirty="0"/>
              <a:t>Integrated Inclined Half Ring</a:t>
            </a:r>
          </a:p>
        </p:txBody>
      </p:sp>
    </p:spTree>
    <p:extLst>
      <p:ext uri="{BB962C8B-B14F-4D97-AF65-F5344CB8AC3E}">
        <p14:creationId xmlns:p14="http://schemas.microsoft.com/office/powerpoint/2010/main" val="3917920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17A06-63B0-477F-35F3-3AEC2A1A9B3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2068EC6-89C8-F8BF-795D-2C59D57BFE89}"/>
              </a:ext>
            </a:extLst>
          </p:cNvPr>
          <p:cNvSpPr>
            <a:spLocks noGrp="1"/>
          </p:cNvSpPr>
          <p:nvPr>
            <p:ph sz="half" idx="1"/>
          </p:nvPr>
        </p:nvSpPr>
        <p:spPr/>
        <p:txBody>
          <a:bodyPr/>
          <a:lstStyle/>
          <a:p>
            <a:r>
              <a:rPr lang="en-US" dirty="0"/>
              <a:t>We have developed a process for design, fabrication, and testing of flex PCBs</a:t>
            </a:r>
          </a:p>
          <a:p>
            <a:r>
              <a:rPr lang="en-US" dirty="0"/>
              <a:t>Flex PCBs are extremely versatile and have made their way into every subsystem</a:t>
            </a:r>
          </a:p>
          <a:p>
            <a:r>
              <a:rPr lang="en-US" dirty="0"/>
              <a:t>We have pushed the use case, density, and and size of Flex PCBs as far as we can</a:t>
            </a:r>
          </a:p>
          <a:p>
            <a:r>
              <a:rPr lang="en-US" dirty="0"/>
              <a:t>The use of Large Scale Flex PCBs has enabled us to substantially increase the capability of our detectors while reducing the size and increasing the data rate of the detectors</a:t>
            </a:r>
          </a:p>
          <a:p>
            <a:endParaRPr lang="en-US" dirty="0"/>
          </a:p>
          <a:p>
            <a:endParaRPr lang="en-US" dirty="0"/>
          </a:p>
        </p:txBody>
      </p:sp>
      <p:sp>
        <p:nvSpPr>
          <p:cNvPr id="4" name="Content Placeholder 3">
            <a:extLst>
              <a:ext uri="{FF2B5EF4-FFF2-40B4-BE49-F238E27FC236}">
                <a16:creationId xmlns:a16="http://schemas.microsoft.com/office/drawing/2014/main" id="{AE330906-9C53-A29F-2A77-A59165995DF9}"/>
              </a:ext>
            </a:extLst>
          </p:cNvPr>
          <p:cNvSpPr>
            <a:spLocks noGrp="1"/>
          </p:cNvSpPr>
          <p:nvPr>
            <p:ph sz="half" idx="2"/>
          </p:nvPr>
        </p:nvSpPr>
        <p:spPr/>
        <p:txBody>
          <a:bodyPr/>
          <a:lstStyle/>
          <a:p>
            <a:r>
              <a:rPr lang="en-US" dirty="0"/>
              <a:t>Fabricating the PCBs requires careful definition of requirements and proper design techniques</a:t>
            </a:r>
          </a:p>
          <a:p>
            <a:r>
              <a:rPr lang="en-US" dirty="0"/>
              <a:t>Testing of Large Scale Flex PCBs almost always requires complicated custom test fixtures as well as test systems that can be easily scaled</a:t>
            </a:r>
          </a:p>
          <a:p>
            <a:r>
              <a:rPr lang="en-US" dirty="0"/>
              <a:t>Essential to the development of high performance detectors </a:t>
            </a:r>
          </a:p>
          <a:p>
            <a:endParaRPr lang="en-US" dirty="0"/>
          </a:p>
          <a:p>
            <a:r>
              <a:rPr lang="en-US" dirty="0"/>
              <a:t>All of the On Detector services are in Pre-Production now.</a:t>
            </a:r>
          </a:p>
          <a:p>
            <a:r>
              <a:rPr lang="en-US" dirty="0"/>
              <a:t>We expect a Production readiness review in the Spring of 2024</a:t>
            </a:r>
          </a:p>
        </p:txBody>
      </p:sp>
      <p:sp>
        <p:nvSpPr>
          <p:cNvPr id="6" name="Date Placeholder 5">
            <a:extLst>
              <a:ext uri="{FF2B5EF4-FFF2-40B4-BE49-F238E27FC236}">
                <a16:creationId xmlns:a16="http://schemas.microsoft.com/office/drawing/2014/main" id="{9E10C3CA-B94E-7F7E-BA0D-CE040DDAC1EE}"/>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7" name="Slide Number Placeholder 6">
            <a:extLst>
              <a:ext uri="{FF2B5EF4-FFF2-40B4-BE49-F238E27FC236}">
                <a16:creationId xmlns:a16="http://schemas.microsoft.com/office/drawing/2014/main" id="{08ADF8AC-E367-8921-8833-7167BE5DC0F5}"/>
              </a:ext>
            </a:extLst>
          </p:cNvPr>
          <p:cNvSpPr>
            <a:spLocks noGrp="1"/>
          </p:cNvSpPr>
          <p:nvPr>
            <p:ph type="sldNum" sz="quarter" idx="4"/>
          </p:nvPr>
        </p:nvSpPr>
        <p:spPr/>
        <p:txBody>
          <a:bodyPr/>
          <a:lstStyle/>
          <a:p>
            <a:fld id="{BF6EDCA6-555B-DA45-9F0B-47085C7C1A1E}" type="slidenum">
              <a:rPr lang="en-GB" smtClean="0"/>
              <a:pPr/>
              <a:t>21</a:t>
            </a:fld>
            <a:endParaRPr lang="en-GB" dirty="0"/>
          </a:p>
        </p:txBody>
      </p:sp>
      <p:sp>
        <p:nvSpPr>
          <p:cNvPr id="8" name="Footer Placeholder 3">
            <a:extLst>
              <a:ext uri="{FF2B5EF4-FFF2-40B4-BE49-F238E27FC236}">
                <a16:creationId xmlns:a16="http://schemas.microsoft.com/office/drawing/2014/main" id="{9BF33965-D44F-E07F-29DB-11B44491A05C}"/>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30206002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652242D-1AB4-350C-BDF3-8444F5BE8F51}"/>
              </a:ext>
            </a:extLst>
          </p:cNvPr>
          <p:cNvSpPr>
            <a:spLocks noGrp="1"/>
          </p:cNvSpPr>
          <p:nvPr>
            <p:ph type="title"/>
          </p:nvPr>
        </p:nvSpPr>
        <p:spPr/>
        <p:txBody>
          <a:bodyPr/>
          <a:lstStyle/>
          <a:p>
            <a:r>
              <a:rPr lang="en-US" dirty="0"/>
              <a:t>The End</a:t>
            </a:r>
          </a:p>
        </p:txBody>
      </p:sp>
      <p:sp>
        <p:nvSpPr>
          <p:cNvPr id="10" name="Text Placeholder 9">
            <a:extLst>
              <a:ext uri="{FF2B5EF4-FFF2-40B4-BE49-F238E27FC236}">
                <a16:creationId xmlns:a16="http://schemas.microsoft.com/office/drawing/2014/main" id="{EB56DB9E-39B7-3510-DF03-42DE6EDD42A7}"/>
              </a:ext>
            </a:extLst>
          </p:cNvPr>
          <p:cNvSpPr>
            <a:spLocks noGrp="1"/>
          </p:cNvSpPr>
          <p:nvPr>
            <p:ph type="body" idx="1"/>
          </p:nvPr>
        </p:nvSpPr>
        <p:spPr/>
        <p:txBody>
          <a:bodyPr/>
          <a:lstStyle/>
          <a:p>
            <a:r>
              <a:rPr lang="en-US" dirty="0"/>
              <a:t>Questions?</a:t>
            </a:r>
          </a:p>
        </p:txBody>
      </p:sp>
      <p:sp>
        <p:nvSpPr>
          <p:cNvPr id="5" name="Slide Number Placeholder 4">
            <a:extLst>
              <a:ext uri="{FF2B5EF4-FFF2-40B4-BE49-F238E27FC236}">
                <a16:creationId xmlns:a16="http://schemas.microsoft.com/office/drawing/2014/main" id="{8484F8C7-684E-CC31-F529-30790A71D1EA}"/>
              </a:ext>
            </a:extLst>
          </p:cNvPr>
          <p:cNvSpPr>
            <a:spLocks noGrp="1"/>
          </p:cNvSpPr>
          <p:nvPr>
            <p:ph type="sldNum" sz="quarter" idx="4294967295"/>
          </p:nvPr>
        </p:nvSpPr>
        <p:spPr>
          <a:xfrm>
            <a:off x="327990" y="6424423"/>
            <a:ext cx="1268325" cy="365125"/>
          </a:xfrm>
          <a:prstGeom prst="rect">
            <a:avLst/>
          </a:prstGeom>
        </p:spPr>
        <p:txBody>
          <a:bodyPr/>
          <a:lstStyle/>
          <a:p>
            <a:fld id="{BF6EDCA6-555B-DA45-9F0B-47085C7C1A1E}" type="slidenum">
              <a:rPr lang="en-GB" smtClean="0"/>
              <a:pPr/>
              <a:t>22</a:t>
            </a:fld>
            <a:endParaRPr lang="en-GB" dirty="0"/>
          </a:p>
        </p:txBody>
      </p:sp>
      <p:sp>
        <p:nvSpPr>
          <p:cNvPr id="6" name="Date Placeholder 5">
            <a:extLst>
              <a:ext uri="{FF2B5EF4-FFF2-40B4-BE49-F238E27FC236}">
                <a16:creationId xmlns:a16="http://schemas.microsoft.com/office/drawing/2014/main" id="{CF1467B6-6C37-E1B3-77B9-E1A00F62ED97}"/>
              </a:ext>
            </a:extLst>
          </p:cNvPr>
          <p:cNvSpPr>
            <a:spLocks noGrp="1"/>
          </p:cNvSpPr>
          <p:nvPr>
            <p:ph type="dt" sz="half" idx="4294967295"/>
          </p:nvPr>
        </p:nvSpPr>
        <p:spPr>
          <a:xfrm>
            <a:off x="7335838" y="6421875"/>
            <a:ext cx="2276292" cy="365125"/>
          </a:xfrm>
          <a:prstGeom prst="rect">
            <a:avLst/>
          </a:prstGeom>
        </p:spPr>
        <p:txBody>
          <a:bodyPr/>
          <a:lstStyle/>
          <a:p>
            <a:fld id="{9D6BAACD-7117-E841-8623-F103A9DD035C}" type="datetime2">
              <a:rPr lang="en-US" smtClean="0"/>
              <a:t>Tuesday, September 5, 2023</a:t>
            </a:fld>
            <a:endParaRPr lang="en-GB" dirty="0"/>
          </a:p>
        </p:txBody>
      </p:sp>
      <p:sp>
        <p:nvSpPr>
          <p:cNvPr id="4" name="Footer Placeholder 3">
            <a:extLst>
              <a:ext uri="{FF2B5EF4-FFF2-40B4-BE49-F238E27FC236}">
                <a16:creationId xmlns:a16="http://schemas.microsoft.com/office/drawing/2014/main" id="{4B301C1C-3216-7E0A-5CA1-407775B4D092}"/>
              </a:ext>
            </a:extLst>
          </p:cNvPr>
          <p:cNvSpPr txBox="1">
            <a:spLocks/>
          </p:cNvSpPr>
          <p:nvPr/>
        </p:nvSpPr>
        <p:spPr>
          <a:xfrm>
            <a:off x="2824539" y="6421875"/>
            <a:ext cx="4220473"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solidFill>
                  <a:schemeClr val="bg1"/>
                </a:solidFill>
              </a:rPr>
              <a:t>TIPP 2023 @ Cape Town</a:t>
            </a:r>
          </a:p>
        </p:txBody>
      </p:sp>
    </p:spTree>
    <p:extLst>
      <p:ext uri="{BB962C8B-B14F-4D97-AF65-F5344CB8AC3E}">
        <p14:creationId xmlns:p14="http://schemas.microsoft.com/office/powerpoint/2010/main" val="2060368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472BFE4-B97C-0446-ABB3-CC43CF7B189E}"/>
              </a:ext>
            </a:extLst>
          </p:cNvPr>
          <p:cNvSpPr>
            <a:spLocks noGrp="1"/>
          </p:cNvSpPr>
          <p:nvPr>
            <p:ph type="ctrTitle"/>
          </p:nvPr>
        </p:nvSpPr>
        <p:spPr/>
        <p:txBody>
          <a:bodyPr/>
          <a:lstStyle/>
          <a:p>
            <a:r>
              <a:rPr lang="en-US" dirty="0"/>
              <a:t>Backup Slides</a:t>
            </a:r>
          </a:p>
        </p:txBody>
      </p:sp>
      <p:sp>
        <p:nvSpPr>
          <p:cNvPr id="9" name="Subtitle 8">
            <a:extLst>
              <a:ext uri="{FF2B5EF4-FFF2-40B4-BE49-F238E27FC236}">
                <a16:creationId xmlns:a16="http://schemas.microsoft.com/office/drawing/2014/main" id="{E95C37C7-6758-7144-950D-D608D95E883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440061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836008A-A6A8-1618-9529-4A03919E4DC8}"/>
              </a:ext>
            </a:extLst>
          </p:cNvPr>
          <p:cNvSpPr>
            <a:spLocks noGrp="1"/>
          </p:cNvSpPr>
          <p:nvPr>
            <p:ph type="dt" sz="half" idx="2"/>
          </p:nvPr>
        </p:nvSpPr>
        <p:spPr/>
        <p:txBody>
          <a:bodyPr/>
          <a:lstStyle/>
          <a:p>
            <a:fld id="{A825ED18-3594-9845-B740-D8221EFDF6BC}"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17E19B27-3746-370E-8972-8BA305B4955A}"/>
              </a:ext>
            </a:extLst>
          </p:cNvPr>
          <p:cNvSpPr>
            <a:spLocks noGrp="1"/>
          </p:cNvSpPr>
          <p:nvPr>
            <p:ph type="sldNum" sz="quarter" idx="4"/>
          </p:nvPr>
        </p:nvSpPr>
        <p:spPr/>
        <p:txBody>
          <a:bodyPr/>
          <a:lstStyle/>
          <a:p>
            <a:fld id="{BF6EDCA6-555B-DA45-9F0B-47085C7C1A1E}" type="slidenum">
              <a:rPr lang="en-GB" smtClean="0"/>
              <a:pPr/>
              <a:t>24</a:t>
            </a:fld>
            <a:endParaRPr lang="en-GB" dirty="0"/>
          </a:p>
        </p:txBody>
      </p:sp>
      <p:sp>
        <p:nvSpPr>
          <p:cNvPr id="7" name="Footer Placeholder 6">
            <a:extLst>
              <a:ext uri="{FF2B5EF4-FFF2-40B4-BE49-F238E27FC236}">
                <a16:creationId xmlns:a16="http://schemas.microsoft.com/office/drawing/2014/main" id="{9B587040-ADF2-F86A-1321-FD0D6D1E5021}"/>
              </a:ext>
            </a:extLst>
          </p:cNvPr>
          <p:cNvSpPr>
            <a:spLocks noGrp="1"/>
          </p:cNvSpPr>
          <p:nvPr>
            <p:ph type="ftr" sz="quarter" idx="3"/>
          </p:nvPr>
        </p:nvSpPr>
        <p:spPr/>
        <p:txBody>
          <a:bodyPr/>
          <a:lstStyle/>
          <a:p>
            <a:r>
              <a:rPr lang="en-GB"/>
              <a:t>TIPP 2023 @ Cape Town</a:t>
            </a:r>
            <a:endParaRPr lang="en-GB" dirty="0"/>
          </a:p>
        </p:txBody>
      </p:sp>
      <p:sp>
        <p:nvSpPr>
          <p:cNvPr id="2" name="Title 1">
            <a:extLst>
              <a:ext uri="{FF2B5EF4-FFF2-40B4-BE49-F238E27FC236}">
                <a16:creationId xmlns:a16="http://schemas.microsoft.com/office/drawing/2014/main" id="{11C982B3-8963-4DEB-C16E-157259AF06B9}"/>
              </a:ext>
            </a:extLst>
          </p:cNvPr>
          <p:cNvSpPr>
            <a:spLocks noGrp="1"/>
          </p:cNvSpPr>
          <p:nvPr>
            <p:ph type="title" idx="4294967295"/>
          </p:nvPr>
        </p:nvSpPr>
        <p:spPr>
          <a:xfrm>
            <a:off x="0" y="171450"/>
            <a:ext cx="9212263" cy="600075"/>
          </a:xfrm>
        </p:spPr>
        <p:txBody>
          <a:bodyPr/>
          <a:lstStyle/>
          <a:p>
            <a:r>
              <a:rPr lang="en-US" dirty="0"/>
              <a:t>Collaboration Structure</a:t>
            </a:r>
          </a:p>
        </p:txBody>
      </p:sp>
      <p:graphicFrame>
        <p:nvGraphicFramePr>
          <p:cNvPr id="8" name="Diagram 7">
            <a:extLst>
              <a:ext uri="{FF2B5EF4-FFF2-40B4-BE49-F238E27FC236}">
                <a16:creationId xmlns:a16="http://schemas.microsoft.com/office/drawing/2014/main" id="{6174A8EE-8B1E-44F6-A1A6-C4B1121C1B40}"/>
              </a:ext>
            </a:extLst>
          </p:cNvPr>
          <p:cNvGraphicFramePr/>
          <p:nvPr>
            <p:extLst>
              <p:ext uri="{D42A27DB-BD31-4B8C-83A1-F6EECF244321}">
                <p14:modId xmlns:p14="http://schemas.microsoft.com/office/powerpoint/2010/main" val="1624621391"/>
              </p:ext>
            </p:extLst>
          </p:nvPr>
        </p:nvGraphicFramePr>
        <p:xfrm>
          <a:off x="226943" y="1227666"/>
          <a:ext cx="9452114"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9404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D19B-88E3-984F-9FA4-F0A328F322F4}"/>
              </a:ext>
            </a:extLst>
          </p:cNvPr>
          <p:cNvSpPr>
            <a:spLocks noGrp="1"/>
          </p:cNvSpPr>
          <p:nvPr>
            <p:ph type="title"/>
          </p:nvPr>
        </p:nvSpPr>
        <p:spPr/>
        <p:txBody>
          <a:bodyPr/>
          <a:lstStyle/>
          <a:p>
            <a:r>
              <a:rPr lang="en-US" dirty="0"/>
              <a:t>Type-0 Status</a:t>
            </a:r>
          </a:p>
        </p:txBody>
      </p:sp>
      <p:sp>
        <p:nvSpPr>
          <p:cNvPr id="3" name="Content Placeholder 2">
            <a:extLst>
              <a:ext uri="{FF2B5EF4-FFF2-40B4-BE49-F238E27FC236}">
                <a16:creationId xmlns:a16="http://schemas.microsoft.com/office/drawing/2014/main" id="{8D3CDDF3-1ED5-B54F-9193-8A0367855945}"/>
              </a:ext>
            </a:extLst>
          </p:cNvPr>
          <p:cNvSpPr>
            <a:spLocks noGrp="1"/>
          </p:cNvSpPr>
          <p:nvPr>
            <p:ph sz="half" idx="1"/>
          </p:nvPr>
        </p:nvSpPr>
        <p:spPr/>
        <p:txBody>
          <a:bodyPr/>
          <a:lstStyle/>
          <a:p>
            <a:r>
              <a:rPr lang="en-US" dirty="0"/>
              <a:t>All of the prototypes Type-0 services that were delivered to SLAC</a:t>
            </a:r>
          </a:p>
          <a:p>
            <a:endParaRPr lang="en-US" dirty="0"/>
          </a:p>
          <a:p>
            <a:endParaRPr lang="en-US" dirty="0"/>
          </a:p>
        </p:txBody>
      </p:sp>
      <p:pic>
        <p:nvPicPr>
          <p:cNvPr id="8" name="Content Placeholder 7" descr="A picture containing text, measuring stick&#10;&#10;Description automatically generated">
            <a:extLst>
              <a:ext uri="{FF2B5EF4-FFF2-40B4-BE49-F238E27FC236}">
                <a16:creationId xmlns:a16="http://schemas.microsoft.com/office/drawing/2014/main" id="{B38330A1-D8C9-96BE-55CE-CA3F70C355D8}"/>
              </a:ext>
            </a:extLst>
          </p:cNvPr>
          <p:cNvPicPr>
            <a:picLocks noGrp="1" noChangeAspect="1"/>
          </p:cNvPicPr>
          <p:nvPr>
            <p:ph sz="half" idx="2"/>
          </p:nvPr>
        </p:nvPicPr>
        <p:blipFill rotWithShape="1">
          <a:blip r:embed="rId2"/>
          <a:srcRect l="7873" r="16480"/>
          <a:stretch/>
        </p:blipFill>
        <p:spPr>
          <a:xfrm rot="16200000">
            <a:off x="1094792" y="698006"/>
            <a:ext cx="2838028" cy="5002213"/>
          </a:xfrm>
        </p:spPr>
      </p:pic>
      <p:sp>
        <p:nvSpPr>
          <p:cNvPr id="4" name="Footer Placeholder 3">
            <a:extLst>
              <a:ext uri="{FF2B5EF4-FFF2-40B4-BE49-F238E27FC236}">
                <a16:creationId xmlns:a16="http://schemas.microsoft.com/office/drawing/2014/main" id="{D003717A-067E-574D-861B-235F7E3F9062}"/>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8A846370-BFDA-DD47-A5D0-BF0E25B01B44}"/>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25</a:t>
            </a:fld>
            <a:endParaRPr lang="en-GB" dirty="0"/>
          </a:p>
        </p:txBody>
      </p:sp>
      <p:sp>
        <p:nvSpPr>
          <p:cNvPr id="6" name="Date Placeholder 5">
            <a:extLst>
              <a:ext uri="{FF2B5EF4-FFF2-40B4-BE49-F238E27FC236}">
                <a16:creationId xmlns:a16="http://schemas.microsoft.com/office/drawing/2014/main" id="{F5676C65-1246-7D40-A663-327DB934AFE5}"/>
              </a:ext>
            </a:extLst>
          </p:cNvPr>
          <p:cNvSpPr>
            <a:spLocks noGrp="1"/>
          </p:cNvSpPr>
          <p:nvPr>
            <p:ph type="dt" sz="half" idx="10"/>
          </p:nvPr>
        </p:nvSpPr>
        <p:spPr>
          <a:xfrm>
            <a:off x="7335838" y="6421875"/>
            <a:ext cx="2276292" cy="365125"/>
          </a:xfrm>
          <a:prstGeom prst="rect">
            <a:avLst/>
          </a:prstGeom>
        </p:spPr>
        <p:txBody>
          <a:bodyPr/>
          <a:lstStyle/>
          <a:p>
            <a:fld id="{C004E1BC-5618-D648-BE44-3CD68EAEBCE6}" type="datetime2">
              <a:rPr lang="en-US" smtClean="0"/>
              <a:t>Tuesday, September 5, 2023</a:t>
            </a:fld>
            <a:endParaRPr lang="en-GB" dirty="0"/>
          </a:p>
        </p:txBody>
      </p:sp>
      <p:pic>
        <p:nvPicPr>
          <p:cNvPr id="10" name="Picture 9" descr="A picture containing text, indoor, close&#10;&#10;Description automatically generated">
            <a:extLst>
              <a:ext uri="{FF2B5EF4-FFF2-40B4-BE49-F238E27FC236}">
                <a16:creationId xmlns:a16="http://schemas.microsoft.com/office/drawing/2014/main" id="{9101AE87-E453-BC43-89E5-26A0028D0230}"/>
              </a:ext>
            </a:extLst>
          </p:cNvPr>
          <p:cNvPicPr>
            <a:picLocks noChangeAspect="1"/>
          </p:cNvPicPr>
          <p:nvPr/>
        </p:nvPicPr>
        <p:blipFill rotWithShape="1">
          <a:blip r:embed="rId3"/>
          <a:srcRect t="20180" b="4923"/>
          <a:stretch/>
        </p:blipFill>
        <p:spPr>
          <a:xfrm>
            <a:off x="5032794" y="1174282"/>
            <a:ext cx="4632593" cy="4626229"/>
          </a:xfrm>
          <a:prstGeom prst="rect">
            <a:avLst/>
          </a:prstGeom>
        </p:spPr>
      </p:pic>
      <p:pic>
        <p:nvPicPr>
          <p:cNvPr id="9" name="Picture 6">
            <a:extLst>
              <a:ext uri="{FF2B5EF4-FFF2-40B4-BE49-F238E27FC236}">
                <a16:creationId xmlns:a16="http://schemas.microsoft.com/office/drawing/2014/main" id="{CEBF22DB-68F3-36FA-3135-C4E4EA23C9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97" t="31420" r="2730" b="24294"/>
          <a:stretch/>
        </p:blipFill>
        <p:spPr bwMode="auto">
          <a:xfrm rot="10800000">
            <a:off x="100767" y="4697812"/>
            <a:ext cx="5944682" cy="1558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5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17410-5BDE-B317-620B-518EF27FE42B}"/>
              </a:ext>
            </a:extLst>
          </p:cNvPr>
          <p:cNvSpPr>
            <a:spLocks noGrp="1"/>
          </p:cNvSpPr>
          <p:nvPr>
            <p:ph type="title"/>
          </p:nvPr>
        </p:nvSpPr>
        <p:spPr/>
        <p:txBody>
          <a:bodyPr/>
          <a:lstStyle/>
          <a:p>
            <a:r>
              <a:rPr lang="en-US" dirty="0"/>
              <a:t>Prototype Integrated Coupled Ring in the cold box </a:t>
            </a:r>
          </a:p>
        </p:txBody>
      </p:sp>
      <p:sp>
        <p:nvSpPr>
          <p:cNvPr id="5" name="Footer Placeholder 4">
            <a:extLst>
              <a:ext uri="{FF2B5EF4-FFF2-40B4-BE49-F238E27FC236}">
                <a16:creationId xmlns:a16="http://schemas.microsoft.com/office/drawing/2014/main" id="{D92D0672-A7EC-B1EB-C7AF-B6757F92E73F}"/>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6FCB092D-A108-3206-8D41-8A3CB34C87A3}"/>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26</a:t>
            </a:fld>
            <a:endParaRPr lang="en-GB" dirty="0"/>
          </a:p>
        </p:txBody>
      </p:sp>
      <p:sp>
        <p:nvSpPr>
          <p:cNvPr id="7" name="Date Placeholder 6">
            <a:extLst>
              <a:ext uri="{FF2B5EF4-FFF2-40B4-BE49-F238E27FC236}">
                <a16:creationId xmlns:a16="http://schemas.microsoft.com/office/drawing/2014/main" id="{4977B4B9-915C-323E-5A4F-83B2615F73E9}"/>
              </a:ext>
            </a:extLst>
          </p:cNvPr>
          <p:cNvSpPr>
            <a:spLocks noGrp="1"/>
          </p:cNvSpPr>
          <p:nvPr>
            <p:ph type="dt" sz="half" idx="10"/>
          </p:nvPr>
        </p:nvSpPr>
        <p:spPr>
          <a:xfrm>
            <a:off x="7335838" y="6421875"/>
            <a:ext cx="2276292" cy="365125"/>
          </a:xfrm>
          <a:prstGeom prst="rect">
            <a:avLst/>
          </a:prstGeom>
        </p:spPr>
        <p:txBody>
          <a:bodyPr/>
          <a:lstStyle/>
          <a:p>
            <a:fld id="{C5BA408A-7540-254C-92BB-F1DEA97077F0}" type="datetime2">
              <a:rPr lang="en-US" smtClean="0"/>
              <a:t>Tuesday, September 5, 2023</a:t>
            </a:fld>
            <a:endParaRPr lang="en-GB" dirty="0"/>
          </a:p>
        </p:txBody>
      </p:sp>
      <p:pic>
        <p:nvPicPr>
          <p:cNvPr id="8" name="Picture 7">
            <a:extLst>
              <a:ext uri="{FF2B5EF4-FFF2-40B4-BE49-F238E27FC236}">
                <a16:creationId xmlns:a16="http://schemas.microsoft.com/office/drawing/2014/main" id="{12932E16-BC68-2C78-C7EF-94ED50313C29}"/>
              </a:ext>
            </a:extLst>
          </p:cNvPr>
          <p:cNvPicPr>
            <a:picLocks noChangeAspect="1"/>
          </p:cNvPicPr>
          <p:nvPr/>
        </p:nvPicPr>
        <p:blipFill>
          <a:blip r:embed="rId2"/>
          <a:stretch>
            <a:fillRect/>
          </a:stretch>
        </p:blipFill>
        <p:spPr>
          <a:xfrm>
            <a:off x="962152" y="1265293"/>
            <a:ext cx="6961085" cy="4660901"/>
          </a:xfrm>
          <a:prstGeom prst="rect">
            <a:avLst/>
          </a:prstGeom>
        </p:spPr>
      </p:pic>
    </p:spTree>
    <p:extLst>
      <p:ext uri="{BB962C8B-B14F-4D97-AF65-F5344CB8AC3E}">
        <p14:creationId xmlns:p14="http://schemas.microsoft.com/office/powerpoint/2010/main" val="2354859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C65122-D6F6-C27C-5C05-F7BD77EF1889}"/>
              </a:ext>
            </a:extLst>
          </p:cNvPr>
          <p:cNvSpPr>
            <a:spLocks noGrp="1"/>
          </p:cNvSpPr>
          <p:nvPr>
            <p:ph type="title"/>
          </p:nvPr>
        </p:nvSpPr>
        <p:spPr>
          <a:xfrm>
            <a:off x="327990" y="237175"/>
            <a:ext cx="9213573" cy="600073"/>
          </a:xfrm>
        </p:spPr>
        <p:txBody>
          <a:bodyPr/>
          <a:lstStyle/>
          <a:p>
            <a:r>
              <a:rPr lang="en-US" dirty="0"/>
              <a:t>Loaded Local Supports</a:t>
            </a:r>
          </a:p>
        </p:txBody>
      </p:sp>
      <p:sp>
        <p:nvSpPr>
          <p:cNvPr id="11" name="Content Placeholder 10">
            <a:extLst>
              <a:ext uri="{FF2B5EF4-FFF2-40B4-BE49-F238E27FC236}">
                <a16:creationId xmlns:a16="http://schemas.microsoft.com/office/drawing/2014/main" id="{F42DB8C2-0B97-2F0F-DE01-215BC2AC984F}"/>
              </a:ext>
            </a:extLst>
          </p:cNvPr>
          <p:cNvSpPr>
            <a:spLocks noGrp="1"/>
          </p:cNvSpPr>
          <p:nvPr>
            <p:ph sz="half" idx="1"/>
          </p:nvPr>
        </p:nvSpPr>
        <p:spPr/>
        <p:txBody>
          <a:bodyPr/>
          <a:lstStyle/>
          <a:p>
            <a:r>
              <a:rPr lang="en-US" dirty="0"/>
              <a:t>These local supports were loaded by the team at SLAC</a:t>
            </a:r>
          </a:p>
          <a:p>
            <a:r>
              <a:rPr lang="en-US" dirty="0"/>
              <a:t>They are used as the foundation of our system test</a:t>
            </a:r>
          </a:p>
          <a:p>
            <a:r>
              <a:rPr lang="en-US" dirty="0"/>
              <a:t>We have one coupled ring with RD53a and one L1 half stave</a:t>
            </a:r>
          </a:p>
          <a:p>
            <a:endParaRPr lang="en-US" dirty="0"/>
          </a:p>
        </p:txBody>
      </p:sp>
      <p:pic>
        <p:nvPicPr>
          <p:cNvPr id="10" name="Picture 2">
            <a:extLst>
              <a:ext uri="{FF2B5EF4-FFF2-40B4-BE49-F238E27FC236}">
                <a16:creationId xmlns:a16="http://schemas.microsoft.com/office/drawing/2014/main" id="{F5FF41D4-55D4-71C3-060E-573A316A1FD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2829" t="17210" r="9834" b="14893"/>
          <a:stretch/>
        </p:blipFill>
        <p:spPr bwMode="auto">
          <a:xfrm>
            <a:off x="6096000" y="1174282"/>
            <a:ext cx="3276600" cy="339634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09569AA-0369-4E72-7733-EBA780CE6631}"/>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6E341352-C01A-7F91-C16B-F86D0CD2764D}"/>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27</a:t>
            </a:fld>
            <a:endParaRPr lang="en-GB" dirty="0"/>
          </a:p>
        </p:txBody>
      </p:sp>
      <p:sp>
        <p:nvSpPr>
          <p:cNvPr id="6" name="Date Placeholder 5">
            <a:extLst>
              <a:ext uri="{FF2B5EF4-FFF2-40B4-BE49-F238E27FC236}">
                <a16:creationId xmlns:a16="http://schemas.microsoft.com/office/drawing/2014/main" id="{4BAACF42-C25D-EBB7-439D-337BE948F697}"/>
              </a:ext>
            </a:extLst>
          </p:cNvPr>
          <p:cNvSpPr>
            <a:spLocks noGrp="1"/>
          </p:cNvSpPr>
          <p:nvPr>
            <p:ph type="dt" sz="half" idx="10"/>
          </p:nvPr>
        </p:nvSpPr>
        <p:spPr>
          <a:xfrm>
            <a:off x="7335838" y="6421875"/>
            <a:ext cx="2276292" cy="365125"/>
          </a:xfrm>
          <a:prstGeom prst="rect">
            <a:avLst/>
          </a:prstGeom>
        </p:spPr>
        <p:txBody>
          <a:bodyPr/>
          <a:lstStyle/>
          <a:p>
            <a:fld id="{320E23B3-D727-9D45-8482-B5467A3D781A}" type="datetime2">
              <a:rPr lang="en-US" smtClean="0"/>
              <a:t>Tuesday, September 5, 2023</a:t>
            </a:fld>
            <a:endParaRPr lang="en-GB" dirty="0"/>
          </a:p>
        </p:txBody>
      </p:sp>
      <p:pic>
        <p:nvPicPr>
          <p:cNvPr id="2" name="Picture 1" descr="A screenshot of a video game&#10;&#10;Description automatically generated">
            <a:extLst>
              <a:ext uri="{FF2B5EF4-FFF2-40B4-BE49-F238E27FC236}">
                <a16:creationId xmlns:a16="http://schemas.microsoft.com/office/drawing/2014/main" id="{23E1193F-4EF8-50AA-9E87-E4101106531E}"/>
              </a:ext>
            </a:extLst>
          </p:cNvPr>
          <p:cNvPicPr>
            <a:picLocks noChangeAspect="1"/>
          </p:cNvPicPr>
          <p:nvPr/>
        </p:nvPicPr>
        <p:blipFill rotWithShape="1">
          <a:blip r:embed="rId3"/>
          <a:srcRect t="43773" b="30189"/>
          <a:stretch/>
        </p:blipFill>
        <p:spPr>
          <a:xfrm>
            <a:off x="327990" y="4502945"/>
            <a:ext cx="8572266" cy="1674018"/>
          </a:xfrm>
          <a:prstGeom prst="rect">
            <a:avLst/>
          </a:prstGeom>
        </p:spPr>
      </p:pic>
    </p:spTree>
    <p:extLst>
      <p:ext uri="{BB962C8B-B14F-4D97-AF65-F5344CB8AC3E}">
        <p14:creationId xmlns:p14="http://schemas.microsoft.com/office/powerpoint/2010/main" val="4265906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5C6B-D6AC-8B6E-DC6D-330389AC5E77}"/>
              </a:ext>
            </a:extLst>
          </p:cNvPr>
          <p:cNvSpPr>
            <a:spLocks noGrp="1"/>
          </p:cNvSpPr>
          <p:nvPr>
            <p:ph type="title"/>
          </p:nvPr>
        </p:nvSpPr>
        <p:spPr/>
        <p:txBody>
          <a:bodyPr/>
          <a:lstStyle/>
          <a:p>
            <a:r>
              <a:rPr lang="en-US" dirty="0"/>
              <a:t>SLAC System Test Stand/Cold Box</a:t>
            </a:r>
          </a:p>
        </p:txBody>
      </p:sp>
      <p:sp>
        <p:nvSpPr>
          <p:cNvPr id="5" name="Footer Placeholder 4">
            <a:extLst>
              <a:ext uri="{FF2B5EF4-FFF2-40B4-BE49-F238E27FC236}">
                <a16:creationId xmlns:a16="http://schemas.microsoft.com/office/drawing/2014/main" id="{2D4C2CC0-F564-821A-914C-37C11954BCEE}"/>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77C684D3-FABD-D56D-C43E-24A152F2A1CB}"/>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28</a:t>
            </a:fld>
            <a:endParaRPr lang="en-GB" dirty="0"/>
          </a:p>
        </p:txBody>
      </p:sp>
      <p:sp>
        <p:nvSpPr>
          <p:cNvPr id="7" name="Date Placeholder 6">
            <a:extLst>
              <a:ext uri="{FF2B5EF4-FFF2-40B4-BE49-F238E27FC236}">
                <a16:creationId xmlns:a16="http://schemas.microsoft.com/office/drawing/2014/main" id="{7A09D6B0-3CCD-2A05-6689-A8DF8DFCF98A}"/>
              </a:ext>
            </a:extLst>
          </p:cNvPr>
          <p:cNvSpPr>
            <a:spLocks noGrp="1"/>
          </p:cNvSpPr>
          <p:nvPr>
            <p:ph type="dt" sz="half" idx="10"/>
          </p:nvPr>
        </p:nvSpPr>
        <p:spPr>
          <a:xfrm>
            <a:off x="7335838" y="6421875"/>
            <a:ext cx="2276292" cy="365125"/>
          </a:xfrm>
          <a:prstGeom prst="rect">
            <a:avLst/>
          </a:prstGeom>
        </p:spPr>
        <p:txBody>
          <a:bodyPr/>
          <a:lstStyle/>
          <a:p>
            <a:fld id="{44A96375-2EC7-494A-9736-7A4D5471AEDE}" type="datetime2">
              <a:rPr lang="en-US" smtClean="0"/>
              <a:t>Tuesday, September 5, 2023</a:t>
            </a:fld>
            <a:endParaRPr lang="en-GB" dirty="0"/>
          </a:p>
        </p:txBody>
      </p:sp>
      <p:pic>
        <p:nvPicPr>
          <p:cNvPr id="9" name="Picture 8">
            <a:extLst>
              <a:ext uri="{FF2B5EF4-FFF2-40B4-BE49-F238E27FC236}">
                <a16:creationId xmlns:a16="http://schemas.microsoft.com/office/drawing/2014/main" id="{6F840CC6-E865-7ED2-41AF-E054223A699B}"/>
              </a:ext>
            </a:extLst>
          </p:cNvPr>
          <p:cNvPicPr>
            <a:picLocks noChangeAspect="1"/>
          </p:cNvPicPr>
          <p:nvPr/>
        </p:nvPicPr>
        <p:blipFill>
          <a:blip r:embed="rId2"/>
          <a:stretch>
            <a:fillRect/>
          </a:stretch>
        </p:blipFill>
        <p:spPr>
          <a:xfrm>
            <a:off x="1407293" y="1026541"/>
            <a:ext cx="7054963" cy="5273873"/>
          </a:xfrm>
          <a:prstGeom prst="rect">
            <a:avLst/>
          </a:prstGeom>
        </p:spPr>
      </p:pic>
    </p:spTree>
    <p:extLst>
      <p:ext uri="{BB962C8B-B14F-4D97-AF65-F5344CB8AC3E}">
        <p14:creationId xmlns:p14="http://schemas.microsoft.com/office/powerpoint/2010/main" val="1214664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1B36E-0385-3615-C1FC-5AA12C18D376}"/>
              </a:ext>
            </a:extLst>
          </p:cNvPr>
          <p:cNvSpPr>
            <a:spLocks noGrp="1"/>
          </p:cNvSpPr>
          <p:nvPr>
            <p:ph type="title"/>
          </p:nvPr>
        </p:nvSpPr>
        <p:spPr/>
        <p:txBody>
          <a:bodyPr/>
          <a:lstStyle/>
          <a:p>
            <a:r>
              <a:rPr lang="en-US" dirty="0"/>
              <a:t>Coupled Ring and PP0</a:t>
            </a:r>
          </a:p>
        </p:txBody>
      </p:sp>
      <p:sp>
        <p:nvSpPr>
          <p:cNvPr id="4" name="Footer Placeholder 3">
            <a:extLst>
              <a:ext uri="{FF2B5EF4-FFF2-40B4-BE49-F238E27FC236}">
                <a16:creationId xmlns:a16="http://schemas.microsoft.com/office/drawing/2014/main" id="{FE825FDC-C7DB-85B5-E677-39219BA231D4}"/>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E02190AD-670C-8ECF-9657-FBAD2423CB5A}"/>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29</a:t>
            </a:fld>
            <a:endParaRPr lang="en-GB" dirty="0"/>
          </a:p>
        </p:txBody>
      </p:sp>
      <p:sp>
        <p:nvSpPr>
          <p:cNvPr id="6" name="Date Placeholder 5">
            <a:extLst>
              <a:ext uri="{FF2B5EF4-FFF2-40B4-BE49-F238E27FC236}">
                <a16:creationId xmlns:a16="http://schemas.microsoft.com/office/drawing/2014/main" id="{A5BD040A-4362-59B9-BB64-288ECB6CEA58}"/>
              </a:ext>
            </a:extLst>
          </p:cNvPr>
          <p:cNvSpPr>
            <a:spLocks noGrp="1"/>
          </p:cNvSpPr>
          <p:nvPr>
            <p:ph type="dt" sz="half" idx="2"/>
          </p:nvPr>
        </p:nvSpPr>
        <p:spPr>
          <a:xfrm>
            <a:off x="7335838" y="6421875"/>
            <a:ext cx="2276292" cy="365125"/>
          </a:xfrm>
          <a:prstGeom prst="rect">
            <a:avLst/>
          </a:prstGeom>
        </p:spPr>
        <p:txBody>
          <a:bodyPr/>
          <a:lstStyle/>
          <a:p>
            <a:fld id="{F73BF22D-B1EE-C943-BBDF-053F3B6B5DC0}" type="datetime2">
              <a:rPr lang="en-US" smtClean="0"/>
              <a:t>Tuesday, September 5, 2023</a:t>
            </a:fld>
            <a:endParaRPr lang="en-GB" dirty="0"/>
          </a:p>
        </p:txBody>
      </p:sp>
      <p:pic>
        <p:nvPicPr>
          <p:cNvPr id="8" name="Content Placeholder 8">
            <a:extLst>
              <a:ext uri="{FF2B5EF4-FFF2-40B4-BE49-F238E27FC236}">
                <a16:creationId xmlns:a16="http://schemas.microsoft.com/office/drawing/2014/main" id="{01BD0963-031D-C755-BE64-CE08048BA45D}"/>
              </a:ext>
            </a:extLst>
          </p:cNvPr>
          <p:cNvPicPr>
            <a:picLocks noChangeAspect="1"/>
          </p:cNvPicPr>
          <p:nvPr/>
        </p:nvPicPr>
        <p:blipFill>
          <a:blip r:embed="rId2"/>
          <a:stretch>
            <a:fillRect/>
          </a:stretch>
        </p:blipFill>
        <p:spPr>
          <a:xfrm rot="16200000">
            <a:off x="4511209" y="967755"/>
            <a:ext cx="758138" cy="9302569"/>
          </a:xfrm>
          <a:prstGeom prst="rect">
            <a:avLst/>
          </a:prstGeom>
        </p:spPr>
      </p:pic>
      <p:pic>
        <p:nvPicPr>
          <p:cNvPr id="11" name="Content Placeholder 10" descr="A picture containing text&#10;&#10;Description automatically generated">
            <a:extLst>
              <a:ext uri="{FF2B5EF4-FFF2-40B4-BE49-F238E27FC236}">
                <a16:creationId xmlns:a16="http://schemas.microsoft.com/office/drawing/2014/main" id="{0BFF68D2-7681-31B2-F216-A170B6F301B9}"/>
              </a:ext>
            </a:extLst>
          </p:cNvPr>
          <p:cNvPicPr>
            <a:picLocks noGrp="1" noChangeAspect="1"/>
          </p:cNvPicPr>
          <p:nvPr>
            <p:ph idx="1"/>
          </p:nvPr>
        </p:nvPicPr>
        <p:blipFill rotWithShape="1">
          <a:blip r:embed="rId3"/>
          <a:srcRect l="16938" t="4885" r="16331" b="9857"/>
          <a:stretch/>
        </p:blipFill>
        <p:spPr>
          <a:xfrm>
            <a:off x="3296089" y="1006107"/>
            <a:ext cx="3313822" cy="4233863"/>
          </a:xfrm>
          <a:prstGeom prst="rect">
            <a:avLst/>
          </a:prstGeom>
        </p:spPr>
      </p:pic>
    </p:spTree>
    <p:extLst>
      <p:ext uri="{BB962C8B-B14F-4D97-AF65-F5344CB8AC3E}">
        <p14:creationId xmlns:p14="http://schemas.microsoft.com/office/powerpoint/2010/main" val="78427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656C-BFCE-69F8-CC2C-C50F73B440C0}"/>
              </a:ext>
            </a:extLst>
          </p:cNvPr>
          <p:cNvSpPr>
            <a:spLocks noGrp="1"/>
          </p:cNvSpPr>
          <p:nvPr>
            <p:ph type="title"/>
          </p:nvPr>
        </p:nvSpPr>
        <p:spPr/>
        <p:txBody>
          <a:bodyPr/>
          <a:lstStyle/>
          <a:p>
            <a:r>
              <a:rPr lang="en-US" dirty="0"/>
              <a:t>Pixel	</a:t>
            </a:r>
          </a:p>
        </p:txBody>
      </p:sp>
      <p:sp>
        <p:nvSpPr>
          <p:cNvPr id="15" name="Content Placeholder 14">
            <a:extLst>
              <a:ext uri="{FF2B5EF4-FFF2-40B4-BE49-F238E27FC236}">
                <a16:creationId xmlns:a16="http://schemas.microsoft.com/office/drawing/2014/main" id="{5409ED1D-D643-ED08-EB77-B9845E4B05A2}"/>
              </a:ext>
            </a:extLst>
          </p:cNvPr>
          <p:cNvSpPr>
            <a:spLocks noGrp="1"/>
          </p:cNvSpPr>
          <p:nvPr>
            <p:ph sz="half" idx="2"/>
          </p:nvPr>
        </p:nvSpPr>
        <p:spPr>
          <a:xfrm>
            <a:off x="5604387" y="1174282"/>
            <a:ext cx="3937176" cy="5002681"/>
          </a:xfrm>
        </p:spPr>
        <p:txBody>
          <a:bodyPr/>
          <a:lstStyle/>
          <a:p>
            <a:r>
              <a:rPr lang="en-US" dirty="0"/>
              <a:t>L0 Radius is 50mm</a:t>
            </a:r>
          </a:p>
          <a:p>
            <a:r>
              <a:rPr lang="en-US" dirty="0"/>
              <a:t>L1 Radius 100mm</a:t>
            </a:r>
          </a:p>
          <a:p>
            <a:r>
              <a:rPr lang="en-US" dirty="0"/>
              <a:t>Radiation is up to 1G Rad TID</a:t>
            </a:r>
          </a:p>
          <a:p>
            <a:r>
              <a:rPr lang="en-US" dirty="0"/>
              <a:t>~900 serial power chains</a:t>
            </a:r>
          </a:p>
          <a:p>
            <a:r>
              <a:rPr lang="en-US" dirty="0"/>
              <a:t>~8400 sensors</a:t>
            </a:r>
          </a:p>
          <a:p>
            <a:r>
              <a:rPr lang="en-US" dirty="0"/>
              <a:t>~26000 data transmission lines running at 1.28Gbps</a:t>
            </a:r>
          </a:p>
          <a:p>
            <a:endParaRPr lang="en-US" dirty="0"/>
          </a:p>
          <a:p>
            <a:endParaRPr lang="en-US" dirty="0"/>
          </a:p>
        </p:txBody>
      </p:sp>
      <p:sp>
        <p:nvSpPr>
          <p:cNvPr id="5" name="Date Placeholder 4">
            <a:extLst>
              <a:ext uri="{FF2B5EF4-FFF2-40B4-BE49-F238E27FC236}">
                <a16:creationId xmlns:a16="http://schemas.microsoft.com/office/drawing/2014/main" id="{6F00DD83-6B23-928C-E6D9-53ADEF3EE316}"/>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A4A41CB3-75A2-B395-037D-708D0177278D}"/>
              </a:ext>
            </a:extLst>
          </p:cNvPr>
          <p:cNvSpPr>
            <a:spLocks noGrp="1"/>
          </p:cNvSpPr>
          <p:nvPr>
            <p:ph type="sldNum" sz="quarter" idx="4"/>
          </p:nvPr>
        </p:nvSpPr>
        <p:spPr/>
        <p:txBody>
          <a:bodyPr/>
          <a:lstStyle/>
          <a:p>
            <a:fld id="{BF6EDCA6-555B-DA45-9F0B-47085C7C1A1E}" type="slidenum">
              <a:rPr lang="en-GB" smtClean="0"/>
              <a:pPr/>
              <a:t>3</a:t>
            </a:fld>
            <a:endParaRPr lang="en-GB" dirty="0"/>
          </a:p>
        </p:txBody>
      </p:sp>
      <p:pic>
        <p:nvPicPr>
          <p:cNvPr id="10" name="Picture 9">
            <a:extLst>
              <a:ext uri="{FF2B5EF4-FFF2-40B4-BE49-F238E27FC236}">
                <a16:creationId xmlns:a16="http://schemas.microsoft.com/office/drawing/2014/main" id="{BE768A0A-FEA7-CBEF-272B-5E4A3448A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1902" y="6267760"/>
            <a:ext cx="1767460" cy="594360"/>
          </a:xfrm>
          <a:prstGeom prst="rect">
            <a:avLst/>
          </a:prstGeom>
          <a:ln>
            <a:noFill/>
          </a:ln>
        </p:spPr>
      </p:pic>
      <p:sp>
        <p:nvSpPr>
          <p:cNvPr id="11" name="TextBox 10">
            <a:extLst>
              <a:ext uri="{FF2B5EF4-FFF2-40B4-BE49-F238E27FC236}">
                <a16:creationId xmlns:a16="http://schemas.microsoft.com/office/drawing/2014/main" id="{4300077B-6E3D-CFB6-FEAC-6B57F566A3F0}"/>
              </a:ext>
            </a:extLst>
          </p:cNvPr>
          <p:cNvSpPr txBox="1"/>
          <p:nvPr/>
        </p:nvSpPr>
        <p:spPr>
          <a:xfrm>
            <a:off x="94645" y="5735484"/>
            <a:ext cx="6803979" cy="461665"/>
          </a:xfrm>
          <a:prstGeom prst="rect">
            <a:avLst/>
          </a:prstGeom>
          <a:noFill/>
        </p:spPr>
        <p:txBody>
          <a:bodyPr wrap="none" rtlCol="0">
            <a:spAutoFit/>
          </a:bodyPr>
          <a:lstStyle/>
          <a:p>
            <a:r>
              <a:rPr lang="en-US" sz="1200" dirty="0"/>
              <a:t>Plots and Figures: </a:t>
            </a:r>
            <a:r>
              <a:rPr lang="en-US" sz="1200" dirty="0">
                <a:hlinkClick r:id="rId3"/>
              </a:rPr>
              <a:t>https://atlas.web.cern.ch/Atlas/GROUPS/PHYSICS/PUBNOTES/ATL-PHYS-PUB-2021-024/</a:t>
            </a:r>
            <a:endParaRPr lang="en-US" sz="1200" dirty="0"/>
          </a:p>
          <a:p>
            <a:r>
              <a:rPr lang="en-US" sz="1200" dirty="0"/>
              <a:t>Overview Talk: </a:t>
            </a:r>
            <a:r>
              <a:rPr lang="en-US" sz="1200" dirty="0">
                <a:hlinkClick r:id="rId4"/>
              </a:rPr>
              <a:t>https://indico.tlabs.ac.za/event/112/contributions/2963/</a:t>
            </a:r>
            <a:endParaRPr lang="en-US" sz="1200" dirty="0"/>
          </a:p>
        </p:txBody>
      </p:sp>
      <p:sp>
        <p:nvSpPr>
          <p:cNvPr id="13" name="TextBox 12">
            <a:extLst>
              <a:ext uri="{FF2B5EF4-FFF2-40B4-BE49-F238E27FC236}">
                <a16:creationId xmlns:a16="http://schemas.microsoft.com/office/drawing/2014/main" id="{9F90CB46-4AF3-B4D3-5DFC-3B869DD045F0}"/>
              </a:ext>
            </a:extLst>
          </p:cNvPr>
          <p:cNvSpPr txBox="1"/>
          <p:nvPr/>
        </p:nvSpPr>
        <p:spPr>
          <a:xfrm>
            <a:off x="452927" y="4277032"/>
            <a:ext cx="4960374" cy="369332"/>
          </a:xfrm>
          <a:prstGeom prst="rect">
            <a:avLst/>
          </a:prstGeom>
          <a:noFill/>
        </p:spPr>
        <p:txBody>
          <a:bodyPr wrap="square">
            <a:spAutoFit/>
          </a:bodyPr>
          <a:lstStyle/>
          <a:p>
            <a:r>
              <a:rPr lang="en-US" b="0" i="0" u="none" strike="noStrike" dirty="0">
                <a:solidFill>
                  <a:srgbClr val="000000"/>
                </a:solidFill>
                <a:effectLst/>
                <a:latin typeface="arial" panose="020B0604020202020204" pitchFamily="34" charset="0"/>
                <a:hlinkClick r:id="rId5"/>
              </a:rPr>
              <a:t>ITk Layout 23-00-03</a:t>
            </a:r>
            <a:endParaRPr lang="en-US" dirty="0"/>
          </a:p>
        </p:txBody>
      </p:sp>
      <p:pic>
        <p:nvPicPr>
          <p:cNvPr id="16" name="Content Placeholder 15">
            <a:hlinkClick r:id="rId5"/>
            <a:extLst>
              <a:ext uri="{FF2B5EF4-FFF2-40B4-BE49-F238E27FC236}">
                <a16:creationId xmlns:a16="http://schemas.microsoft.com/office/drawing/2014/main" id="{E7726D31-0DDE-F7E4-BFFA-C5D8AAC0F941}"/>
              </a:ext>
            </a:extLst>
          </p:cNvPr>
          <p:cNvPicPr>
            <a:picLocks noGrp="1" noChangeAspect="1"/>
          </p:cNvPicPr>
          <p:nvPr>
            <p:ph sz="half" idx="1"/>
          </p:nvPr>
        </p:nvPicPr>
        <p:blipFill>
          <a:blip r:embed="rId6"/>
          <a:stretch>
            <a:fillRect/>
          </a:stretch>
        </p:blipFill>
        <p:spPr>
          <a:xfrm>
            <a:off x="0" y="1062499"/>
            <a:ext cx="5660887" cy="3214533"/>
          </a:xfrm>
          <a:prstGeom prst="rect">
            <a:avLst/>
          </a:prstGeom>
        </p:spPr>
      </p:pic>
      <p:sp>
        <p:nvSpPr>
          <p:cNvPr id="18" name="Footer Placeholder 3">
            <a:extLst>
              <a:ext uri="{FF2B5EF4-FFF2-40B4-BE49-F238E27FC236}">
                <a16:creationId xmlns:a16="http://schemas.microsoft.com/office/drawing/2014/main" id="{47C400AD-958D-7E3B-A1A1-24BD4C7E98BA}"/>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756867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9529-777C-70E2-9162-24D562478E1C}"/>
              </a:ext>
            </a:extLst>
          </p:cNvPr>
          <p:cNvSpPr>
            <a:spLocks noGrp="1"/>
          </p:cNvSpPr>
          <p:nvPr>
            <p:ph type="title"/>
          </p:nvPr>
        </p:nvSpPr>
        <p:spPr/>
        <p:txBody>
          <a:bodyPr/>
          <a:lstStyle/>
          <a:p>
            <a:r>
              <a:rPr lang="en-US" dirty="0"/>
              <a:t>Testing with PP0 and RCE @ SLAC</a:t>
            </a:r>
          </a:p>
        </p:txBody>
      </p:sp>
      <p:pic>
        <p:nvPicPr>
          <p:cNvPr id="8" name="Content Placeholder 7">
            <a:extLst>
              <a:ext uri="{FF2B5EF4-FFF2-40B4-BE49-F238E27FC236}">
                <a16:creationId xmlns:a16="http://schemas.microsoft.com/office/drawing/2014/main" id="{36E6A689-BAF0-ECCF-9348-AD661A5C2733}"/>
              </a:ext>
            </a:extLst>
          </p:cNvPr>
          <p:cNvPicPr>
            <a:picLocks noGrp="1" noChangeAspect="1"/>
          </p:cNvPicPr>
          <p:nvPr>
            <p:ph sz="half" idx="1"/>
          </p:nvPr>
        </p:nvPicPr>
        <p:blipFill>
          <a:blip r:embed="rId3"/>
          <a:stretch>
            <a:fillRect/>
          </a:stretch>
        </p:blipFill>
        <p:spPr>
          <a:xfrm>
            <a:off x="148924" y="1650801"/>
            <a:ext cx="4562475" cy="1913679"/>
          </a:xfrm>
          <a:prstGeom prst="rect">
            <a:avLst/>
          </a:prstGeom>
        </p:spPr>
      </p:pic>
      <p:pic>
        <p:nvPicPr>
          <p:cNvPr id="9" name="Content Placeholder 8">
            <a:extLst>
              <a:ext uri="{FF2B5EF4-FFF2-40B4-BE49-F238E27FC236}">
                <a16:creationId xmlns:a16="http://schemas.microsoft.com/office/drawing/2014/main" id="{88BAF125-C780-7E0F-3345-C733A5A7D8AA}"/>
              </a:ext>
            </a:extLst>
          </p:cNvPr>
          <p:cNvPicPr>
            <a:picLocks noGrp="1" noChangeAspect="1"/>
          </p:cNvPicPr>
          <p:nvPr>
            <p:ph sz="half" idx="2"/>
          </p:nvPr>
        </p:nvPicPr>
        <p:blipFill rotWithShape="1">
          <a:blip r:embed="rId4"/>
          <a:srcRect b="38335"/>
          <a:stretch/>
        </p:blipFill>
        <p:spPr>
          <a:xfrm>
            <a:off x="4914600" y="1066749"/>
            <a:ext cx="4842476" cy="2240656"/>
          </a:xfrm>
          <a:prstGeom prst="rect">
            <a:avLst/>
          </a:prstGeom>
        </p:spPr>
      </p:pic>
      <p:sp>
        <p:nvSpPr>
          <p:cNvPr id="3" name="Footer Placeholder 3">
            <a:extLst>
              <a:ext uri="{FF2B5EF4-FFF2-40B4-BE49-F238E27FC236}">
                <a16:creationId xmlns:a16="http://schemas.microsoft.com/office/drawing/2014/main" id="{C2DB990B-FC72-983D-35F2-C21EA9C52391}"/>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4" name="Slide Number Placeholder 4">
            <a:extLst>
              <a:ext uri="{FF2B5EF4-FFF2-40B4-BE49-F238E27FC236}">
                <a16:creationId xmlns:a16="http://schemas.microsoft.com/office/drawing/2014/main" id="{9DE2EAA6-0389-330E-183D-2601F60FA01A}"/>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30</a:t>
            </a:fld>
            <a:endParaRPr lang="en-GB" dirty="0"/>
          </a:p>
        </p:txBody>
      </p:sp>
      <p:sp>
        <p:nvSpPr>
          <p:cNvPr id="10" name="Date Placeholder 5">
            <a:extLst>
              <a:ext uri="{FF2B5EF4-FFF2-40B4-BE49-F238E27FC236}">
                <a16:creationId xmlns:a16="http://schemas.microsoft.com/office/drawing/2014/main" id="{CF36049E-F63E-9586-1B06-ADD8EA5FE538}"/>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sp>
        <p:nvSpPr>
          <p:cNvPr id="11" name="Content Placeholder 2">
            <a:extLst>
              <a:ext uri="{FF2B5EF4-FFF2-40B4-BE49-F238E27FC236}">
                <a16:creationId xmlns:a16="http://schemas.microsoft.com/office/drawing/2014/main" id="{47E86EB2-CC98-C857-5850-791D1A1AF752}"/>
              </a:ext>
            </a:extLst>
          </p:cNvPr>
          <p:cNvSpPr txBox="1">
            <a:spLocks/>
          </p:cNvSpPr>
          <p:nvPr/>
        </p:nvSpPr>
        <p:spPr>
          <a:xfrm>
            <a:off x="-1" y="3564480"/>
            <a:ext cx="4829577" cy="24538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5BD"/>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same tests were done at SLAC</a:t>
            </a:r>
          </a:p>
          <a:p>
            <a:pPr lvl="1"/>
            <a:r>
              <a:rPr lang="en-US" dirty="0"/>
              <a:t>Results are more or less the same</a:t>
            </a:r>
          </a:p>
          <a:p>
            <a:r>
              <a:rPr lang="en-US" dirty="0"/>
              <a:t>Design changes were made to the quad data flex that improved impedance matching and therefore performance</a:t>
            </a:r>
          </a:p>
        </p:txBody>
      </p:sp>
      <p:pic>
        <p:nvPicPr>
          <p:cNvPr id="12" name="Content Placeholder 5" descr="A picture containing text, electronics, display, computer&#10;&#10;Description automatically generated">
            <a:extLst>
              <a:ext uri="{FF2B5EF4-FFF2-40B4-BE49-F238E27FC236}">
                <a16:creationId xmlns:a16="http://schemas.microsoft.com/office/drawing/2014/main" id="{32A39677-F791-17CF-FF5B-DB1CE5B0BF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2612" b="38141"/>
          <a:stretch/>
        </p:blipFill>
        <p:spPr>
          <a:xfrm>
            <a:off x="4879850" y="3429000"/>
            <a:ext cx="4877225" cy="2589327"/>
          </a:xfrm>
          <a:prstGeom prst="rect">
            <a:avLst/>
          </a:prstGeom>
        </p:spPr>
      </p:pic>
    </p:spTree>
    <p:extLst>
      <p:ext uri="{BB962C8B-B14F-4D97-AF65-F5344CB8AC3E}">
        <p14:creationId xmlns:p14="http://schemas.microsoft.com/office/powerpoint/2010/main" val="3121661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B9B6-BFA0-BE25-C4B2-71EC7D0A0674}"/>
              </a:ext>
            </a:extLst>
          </p:cNvPr>
          <p:cNvSpPr>
            <a:spLocks noGrp="1"/>
          </p:cNvSpPr>
          <p:nvPr>
            <p:ph type="title"/>
          </p:nvPr>
        </p:nvSpPr>
        <p:spPr/>
        <p:txBody>
          <a:bodyPr/>
          <a:lstStyle/>
          <a:p>
            <a:r>
              <a:rPr lang="en-US" dirty="0"/>
              <a:t>Test R0/1 Coupled Ring in QC Box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1739F0-AFF4-58DD-776A-BB2546B681ED}"/>
                  </a:ext>
                </a:extLst>
              </p:cNvPr>
              <p:cNvSpPr>
                <a:spLocks noGrp="1"/>
              </p:cNvSpPr>
              <p:nvPr>
                <p:ph sz="half" idx="1"/>
              </p:nvPr>
            </p:nvSpPr>
            <p:spPr/>
            <p:txBody>
              <a:bodyPr>
                <a:normAutofit fontScale="92500" lnSpcReduction="10000"/>
              </a:bodyPr>
              <a:lstStyle/>
              <a:p>
                <a:r>
                  <a:rPr lang="en-US" dirty="0"/>
                  <a:t>Serial Power Chain of 10 Quads and 3 Triplets worked quite nicely</a:t>
                </a:r>
              </a:p>
              <a:p>
                <a:r>
                  <a:rPr lang="en-US" dirty="0"/>
                  <a:t>Complete Data Transmission Chain with RD53A @ Half Speed</a:t>
                </a:r>
              </a:p>
              <a:p>
                <a:r>
                  <a:rPr lang="en-US" dirty="0"/>
                  <a:t>14 Ft of Display port cable ~14dB</a:t>
                </a:r>
              </a:p>
              <a:p>
                <a:r>
                  <a:rPr lang="en-US" dirty="0"/>
                  <a:t>~5dB of Loss from Module to Display Port</a:t>
                </a:r>
              </a:p>
              <a:p>
                <a:r>
                  <a:rPr lang="en-US" b="0" i="0" dirty="0">
                    <a:solidFill>
                      <a:srgbClr val="1D1C1D"/>
                    </a:solidFill>
                    <a:effectLst/>
                    <a:latin typeface="Slack-Lato"/>
                  </a:rPr>
                  <a:t>Modules got to almost -30C, with CO2 at -40C or below</a:t>
                </a:r>
              </a:p>
              <a:p>
                <a:r>
                  <a:rPr lang="en-US" dirty="0"/>
                  <a:t>5 quad modules tested with digital/analog/threshold/discBB scans at 5</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a:t>
                </a:r>
              </a:p>
              <a:p>
                <a:r>
                  <a:rPr lang="en-US" dirty="0"/>
                  <a:t>4 quad modules tested with digital/analog/threshold/discBB scans at -30 </a:t>
                </a:r>
                <a14:m>
                  <m:oMath xmlns:m="http://schemas.openxmlformats.org/officeDocument/2006/math">
                    <m:r>
                      <a:rPr lang="en-US" i="1">
                        <a:latin typeface="Cambria Math" panose="02040503050406030204" pitchFamily="18" charset="0"/>
                        <a:ea typeface="Cambria Math" panose="02040503050406030204" pitchFamily="18" charset="0"/>
                      </a:rPr>
                      <m:t>℃</m:t>
                    </m:r>
                  </m:oMath>
                </a14:m>
                <a:r>
                  <a:rPr lang="en-US" dirty="0"/>
                  <a:t> </a:t>
                </a:r>
              </a:p>
              <a:p>
                <a:r>
                  <a:rPr lang="en-US" dirty="0"/>
                  <a:t>No significant changes</a:t>
                </a:r>
              </a:p>
            </p:txBody>
          </p:sp>
        </mc:Choice>
        <mc:Fallback xmlns="">
          <p:sp>
            <p:nvSpPr>
              <p:cNvPr id="3" name="Content Placeholder 2">
                <a:extLst>
                  <a:ext uri="{FF2B5EF4-FFF2-40B4-BE49-F238E27FC236}">
                    <a16:creationId xmlns:a16="http://schemas.microsoft.com/office/drawing/2014/main" id="{A41739F0-AFF4-58DD-776A-BB2546B681ED}"/>
                  </a:ext>
                </a:extLst>
              </p:cNvPr>
              <p:cNvSpPr>
                <a:spLocks noGrp="1" noRot="1" noChangeAspect="1" noMove="1" noResize="1" noEditPoints="1" noAdjustHandles="1" noChangeArrowheads="1" noChangeShapeType="1" noTextEdit="1"/>
              </p:cNvSpPr>
              <p:nvPr>
                <p:ph sz="half" idx="1"/>
              </p:nvPr>
            </p:nvSpPr>
            <p:spPr>
              <a:blipFill>
                <a:blip r:embed="rId2"/>
                <a:stretch>
                  <a:fillRect l="-1111" t="-2025" r="-1389"/>
                </a:stretch>
              </a:blipFill>
            </p:spPr>
            <p:txBody>
              <a:bodyPr/>
              <a:lstStyle/>
              <a:p>
                <a:r>
                  <a:rPr lang="en-US">
                    <a:noFill/>
                  </a:rPr>
                  <a:t> </a:t>
                </a:r>
              </a:p>
            </p:txBody>
          </p:sp>
        </mc:Fallback>
      </mc:AlternateContent>
      <p:pic>
        <p:nvPicPr>
          <p:cNvPr id="5" name="Content Placeholder 8" descr="Chart, line chart&#10;&#10;Description automatically generated">
            <a:extLst>
              <a:ext uri="{FF2B5EF4-FFF2-40B4-BE49-F238E27FC236}">
                <a16:creationId xmlns:a16="http://schemas.microsoft.com/office/drawing/2014/main" id="{E3D983F3-0F7D-4114-A952-C31D58CA8214}"/>
              </a:ext>
            </a:extLst>
          </p:cNvPr>
          <p:cNvPicPr>
            <a:picLocks noChangeAspect="1"/>
          </p:cNvPicPr>
          <p:nvPr/>
        </p:nvPicPr>
        <p:blipFill>
          <a:blip r:embed="rId3"/>
          <a:stretch>
            <a:fillRect/>
          </a:stretch>
        </p:blipFill>
        <p:spPr>
          <a:xfrm>
            <a:off x="4734232" y="4695730"/>
            <a:ext cx="4254710" cy="1604963"/>
          </a:xfrm>
          <a:prstGeom prst="rect">
            <a:avLst/>
          </a:prstGeom>
        </p:spPr>
      </p:pic>
      <p:pic>
        <p:nvPicPr>
          <p:cNvPr id="10" name="Picture 9" descr="A picture containing indoor, electronics, computer&#10;&#10;Description automatically generated">
            <a:extLst>
              <a:ext uri="{FF2B5EF4-FFF2-40B4-BE49-F238E27FC236}">
                <a16:creationId xmlns:a16="http://schemas.microsoft.com/office/drawing/2014/main" id="{36813EAC-AE16-9036-8CC0-B7E0A40743B3}"/>
              </a:ext>
            </a:extLst>
          </p:cNvPr>
          <p:cNvPicPr>
            <a:picLocks noChangeAspect="1"/>
          </p:cNvPicPr>
          <p:nvPr/>
        </p:nvPicPr>
        <p:blipFill rotWithShape="1">
          <a:blip r:embed="rId4"/>
          <a:srcRect r="26361"/>
          <a:stretch/>
        </p:blipFill>
        <p:spPr>
          <a:xfrm rot="5400000">
            <a:off x="5628767" y="946632"/>
            <a:ext cx="4077930" cy="4153295"/>
          </a:xfrm>
          <a:prstGeom prst="rect">
            <a:avLst/>
          </a:prstGeom>
        </p:spPr>
      </p:pic>
      <p:sp>
        <p:nvSpPr>
          <p:cNvPr id="17" name="Footer Placeholder 4">
            <a:extLst>
              <a:ext uri="{FF2B5EF4-FFF2-40B4-BE49-F238E27FC236}">
                <a16:creationId xmlns:a16="http://schemas.microsoft.com/office/drawing/2014/main" id="{BAB0CC6D-5291-D996-E283-09656BF48572}"/>
              </a:ext>
            </a:extLst>
          </p:cNvPr>
          <p:cNvSpPr>
            <a:spLocks noGrp="1"/>
          </p:cNvSpPr>
          <p:nvPr>
            <p:ph type="ftr" sz="quarter" idx="3"/>
          </p:nvPr>
        </p:nvSpPr>
        <p:spPr>
          <a:xfrm>
            <a:off x="2824539" y="6421875"/>
            <a:ext cx="4220473" cy="365125"/>
          </a:xfrm>
        </p:spPr>
        <p:txBody>
          <a:bodyPr/>
          <a:lstStyle/>
          <a:p>
            <a:r>
              <a:rPr lang="en-GB" dirty="0"/>
              <a:t>Services FDR 2022</a:t>
            </a:r>
          </a:p>
        </p:txBody>
      </p:sp>
      <p:sp>
        <p:nvSpPr>
          <p:cNvPr id="18" name="Date Placeholder 5">
            <a:extLst>
              <a:ext uri="{FF2B5EF4-FFF2-40B4-BE49-F238E27FC236}">
                <a16:creationId xmlns:a16="http://schemas.microsoft.com/office/drawing/2014/main" id="{1889F276-DD2E-3FF8-791F-6CAA7C67473D}"/>
              </a:ext>
            </a:extLst>
          </p:cNvPr>
          <p:cNvSpPr>
            <a:spLocks noGrp="1"/>
          </p:cNvSpPr>
          <p:nvPr>
            <p:ph type="dt" sz="half" idx="10"/>
          </p:nvPr>
        </p:nvSpPr>
        <p:spPr>
          <a:xfrm>
            <a:off x="7335838" y="6421875"/>
            <a:ext cx="2276292" cy="365125"/>
          </a:xfrm>
        </p:spPr>
        <p:txBody>
          <a:bodyPr/>
          <a:lstStyle/>
          <a:p>
            <a:fld id="{A825ED18-3594-9845-B740-D8221EFDF6BC}" type="datetime2">
              <a:rPr lang="en-US" smtClean="0"/>
              <a:t>Tuesday, September 5, 2023</a:t>
            </a:fld>
            <a:endParaRPr lang="en-GB" dirty="0"/>
          </a:p>
        </p:txBody>
      </p:sp>
      <p:sp>
        <p:nvSpPr>
          <p:cNvPr id="19" name="Slide Number Placeholder 6">
            <a:extLst>
              <a:ext uri="{FF2B5EF4-FFF2-40B4-BE49-F238E27FC236}">
                <a16:creationId xmlns:a16="http://schemas.microsoft.com/office/drawing/2014/main" id="{D8EC54C9-3735-2290-47E3-AF80DFC503C3}"/>
              </a:ext>
            </a:extLst>
          </p:cNvPr>
          <p:cNvSpPr>
            <a:spLocks noGrp="1"/>
          </p:cNvSpPr>
          <p:nvPr>
            <p:ph type="sldNum" sz="quarter" idx="4"/>
          </p:nvPr>
        </p:nvSpPr>
        <p:spPr>
          <a:xfrm>
            <a:off x="327990" y="6424423"/>
            <a:ext cx="1268325" cy="365125"/>
          </a:xfrm>
        </p:spPr>
        <p:txBody>
          <a:bodyPr/>
          <a:lstStyle/>
          <a:p>
            <a:fld id="{BF6EDCA6-555B-DA45-9F0B-47085C7C1A1E}" type="slidenum">
              <a:rPr lang="en-GB" smtClean="0"/>
              <a:pPr/>
              <a:t>31</a:t>
            </a:fld>
            <a:endParaRPr lang="en-GB" dirty="0"/>
          </a:p>
        </p:txBody>
      </p:sp>
    </p:spTree>
    <p:extLst>
      <p:ext uri="{BB962C8B-B14F-4D97-AF65-F5344CB8AC3E}">
        <p14:creationId xmlns:p14="http://schemas.microsoft.com/office/powerpoint/2010/main" val="269939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agram&#10;&#10;Description automatically generated">
            <a:extLst>
              <a:ext uri="{FF2B5EF4-FFF2-40B4-BE49-F238E27FC236}">
                <a16:creationId xmlns:a16="http://schemas.microsoft.com/office/drawing/2014/main" id="{AE52F16E-047D-74AE-A72F-82439CF55485}"/>
              </a:ext>
            </a:extLst>
          </p:cNvPr>
          <p:cNvPicPr>
            <a:picLocks noChangeAspect="1"/>
          </p:cNvPicPr>
          <p:nvPr/>
        </p:nvPicPr>
        <p:blipFill>
          <a:blip r:embed="rId2"/>
          <a:stretch>
            <a:fillRect/>
          </a:stretch>
        </p:blipFill>
        <p:spPr>
          <a:xfrm rot="5400000">
            <a:off x="5890152" y="2293133"/>
            <a:ext cx="3235916" cy="4314555"/>
          </a:xfrm>
          <a:prstGeom prst="rect">
            <a:avLst/>
          </a:prstGeom>
        </p:spPr>
      </p:pic>
      <p:sp>
        <p:nvSpPr>
          <p:cNvPr id="2" name="Title 1">
            <a:extLst>
              <a:ext uri="{FF2B5EF4-FFF2-40B4-BE49-F238E27FC236}">
                <a16:creationId xmlns:a16="http://schemas.microsoft.com/office/drawing/2014/main" id="{2003B872-1034-FFF0-892E-256F05AE9471}"/>
              </a:ext>
            </a:extLst>
          </p:cNvPr>
          <p:cNvSpPr>
            <a:spLocks noGrp="1"/>
          </p:cNvSpPr>
          <p:nvPr>
            <p:ph type="title"/>
          </p:nvPr>
        </p:nvSpPr>
        <p:spPr/>
        <p:txBody>
          <a:bodyPr/>
          <a:lstStyle/>
          <a:p>
            <a:r>
              <a:rPr lang="en-US" dirty="0"/>
              <a:t>Prototype Barrel</a:t>
            </a:r>
          </a:p>
        </p:txBody>
      </p:sp>
      <p:pic>
        <p:nvPicPr>
          <p:cNvPr id="9" name="Content Placeholder 8" descr="A picture containing diagram&#10;&#10;Description automatically generated">
            <a:extLst>
              <a:ext uri="{FF2B5EF4-FFF2-40B4-BE49-F238E27FC236}">
                <a16:creationId xmlns:a16="http://schemas.microsoft.com/office/drawing/2014/main" id="{BB604991-4B2F-6596-8D89-5A65125EF77A}"/>
              </a:ext>
            </a:extLst>
          </p:cNvPr>
          <p:cNvPicPr>
            <a:picLocks noGrp="1" noChangeAspect="1"/>
          </p:cNvPicPr>
          <p:nvPr>
            <p:ph sz="half" idx="1"/>
          </p:nvPr>
        </p:nvPicPr>
        <p:blipFill>
          <a:blip r:embed="rId3"/>
          <a:stretch>
            <a:fillRect/>
          </a:stretch>
        </p:blipFill>
        <p:spPr>
          <a:xfrm>
            <a:off x="328613" y="1129421"/>
            <a:ext cx="4562475" cy="3609331"/>
          </a:xfrm>
        </p:spPr>
      </p:pic>
      <p:sp>
        <p:nvSpPr>
          <p:cNvPr id="4" name="Content Placeholder 3">
            <a:extLst>
              <a:ext uri="{FF2B5EF4-FFF2-40B4-BE49-F238E27FC236}">
                <a16:creationId xmlns:a16="http://schemas.microsoft.com/office/drawing/2014/main" id="{174801F0-5F03-FE53-D07D-E189ED3D4A6D}"/>
              </a:ext>
            </a:extLst>
          </p:cNvPr>
          <p:cNvSpPr>
            <a:spLocks noGrp="1"/>
          </p:cNvSpPr>
          <p:nvPr>
            <p:ph sz="half" idx="2"/>
          </p:nvPr>
        </p:nvSpPr>
        <p:spPr/>
        <p:txBody>
          <a:bodyPr>
            <a:normAutofit/>
          </a:bodyPr>
          <a:lstStyle/>
          <a:p>
            <a:r>
              <a:rPr lang="en-US" sz="2000" dirty="0"/>
              <a:t>The same process is ongoing for the barrel</a:t>
            </a:r>
          </a:p>
          <a:p>
            <a:r>
              <a:rPr lang="en-US" sz="2000" dirty="0"/>
              <a:t>All the flexes and PP0 are fabricated assembled, and tested</a:t>
            </a:r>
          </a:p>
          <a:p>
            <a:r>
              <a:rPr lang="en-US" sz="2000" dirty="0"/>
              <a:t>Integration is ongoing</a:t>
            </a:r>
          </a:p>
        </p:txBody>
      </p:sp>
      <p:sp>
        <p:nvSpPr>
          <p:cNvPr id="5" name="Footer Placeholder 4">
            <a:extLst>
              <a:ext uri="{FF2B5EF4-FFF2-40B4-BE49-F238E27FC236}">
                <a16:creationId xmlns:a16="http://schemas.microsoft.com/office/drawing/2014/main" id="{ED4EF1CB-D556-31EF-AE51-EF5442E0A345}"/>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01532BC3-9953-7724-709A-45A8D39724F0}"/>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32</a:t>
            </a:fld>
            <a:endParaRPr lang="en-GB" dirty="0"/>
          </a:p>
        </p:txBody>
      </p:sp>
      <p:sp>
        <p:nvSpPr>
          <p:cNvPr id="7" name="Date Placeholder 6">
            <a:extLst>
              <a:ext uri="{FF2B5EF4-FFF2-40B4-BE49-F238E27FC236}">
                <a16:creationId xmlns:a16="http://schemas.microsoft.com/office/drawing/2014/main" id="{0F3A1279-9655-3533-2081-D5D6A00D9B5E}"/>
              </a:ext>
            </a:extLst>
          </p:cNvPr>
          <p:cNvSpPr>
            <a:spLocks noGrp="1"/>
          </p:cNvSpPr>
          <p:nvPr>
            <p:ph type="dt" sz="half" idx="10"/>
          </p:nvPr>
        </p:nvSpPr>
        <p:spPr>
          <a:xfrm>
            <a:off x="7335838" y="6421875"/>
            <a:ext cx="2276292" cy="365125"/>
          </a:xfrm>
          <a:prstGeom prst="rect">
            <a:avLst/>
          </a:prstGeom>
        </p:spPr>
        <p:txBody>
          <a:bodyPr/>
          <a:lstStyle/>
          <a:p>
            <a:fld id="{1D03F21B-4E67-8F4D-80E4-6F5DECB55ADB}" type="datetime2">
              <a:rPr lang="en-US" smtClean="0"/>
              <a:t>Tuesday, September 5, 2023</a:t>
            </a:fld>
            <a:endParaRPr lang="en-GB" dirty="0"/>
          </a:p>
        </p:txBody>
      </p:sp>
      <p:pic>
        <p:nvPicPr>
          <p:cNvPr id="11" name="Picture 10" descr="A picture containing text, indoor, stack&#10;&#10;Description automatically generated">
            <a:extLst>
              <a:ext uri="{FF2B5EF4-FFF2-40B4-BE49-F238E27FC236}">
                <a16:creationId xmlns:a16="http://schemas.microsoft.com/office/drawing/2014/main" id="{C754A2AA-EFA4-A122-3D4B-20623AE803D7}"/>
              </a:ext>
            </a:extLst>
          </p:cNvPr>
          <p:cNvPicPr>
            <a:picLocks noChangeAspect="1"/>
          </p:cNvPicPr>
          <p:nvPr/>
        </p:nvPicPr>
        <p:blipFill rotWithShape="1">
          <a:blip r:embed="rId4"/>
          <a:srcRect l="13848" t="15498" r="19653" b="19602"/>
          <a:stretch/>
        </p:blipFill>
        <p:spPr>
          <a:xfrm>
            <a:off x="5014913" y="3579829"/>
            <a:ext cx="3692070" cy="2702442"/>
          </a:xfrm>
          <a:prstGeom prst="rect">
            <a:avLst/>
          </a:prstGeom>
        </p:spPr>
      </p:pic>
      <p:sp>
        <p:nvSpPr>
          <p:cNvPr id="12" name="TextBox 11">
            <a:extLst>
              <a:ext uri="{FF2B5EF4-FFF2-40B4-BE49-F238E27FC236}">
                <a16:creationId xmlns:a16="http://schemas.microsoft.com/office/drawing/2014/main" id="{4CF3613C-7CA5-7B82-B0A3-CAD16F08C58B}"/>
              </a:ext>
            </a:extLst>
          </p:cNvPr>
          <p:cNvSpPr txBox="1"/>
          <p:nvPr/>
        </p:nvSpPr>
        <p:spPr>
          <a:xfrm>
            <a:off x="6298802" y="5750909"/>
            <a:ext cx="1124292" cy="3174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63" dirty="0"/>
              <a:t>L1 Data Flex</a:t>
            </a:r>
          </a:p>
        </p:txBody>
      </p:sp>
      <p:sp>
        <p:nvSpPr>
          <p:cNvPr id="13" name="TextBox 12">
            <a:extLst>
              <a:ext uri="{FF2B5EF4-FFF2-40B4-BE49-F238E27FC236}">
                <a16:creationId xmlns:a16="http://schemas.microsoft.com/office/drawing/2014/main" id="{AD8A0FCB-D9BA-1AA6-A91B-A55BFE0B8FB3}"/>
              </a:ext>
            </a:extLst>
          </p:cNvPr>
          <p:cNvSpPr txBox="1"/>
          <p:nvPr/>
        </p:nvSpPr>
        <p:spPr>
          <a:xfrm>
            <a:off x="5767457" y="3048467"/>
            <a:ext cx="1312047" cy="3174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63" dirty="0"/>
              <a:t>L1 Power Flex</a:t>
            </a:r>
            <a:endParaRPr lang="en-GB" sz="1463" dirty="0"/>
          </a:p>
        </p:txBody>
      </p:sp>
    </p:spTree>
    <p:extLst>
      <p:ext uri="{BB962C8B-B14F-4D97-AF65-F5344CB8AC3E}">
        <p14:creationId xmlns:p14="http://schemas.microsoft.com/office/powerpoint/2010/main" val="204460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39E8-C315-0D2A-D946-C015D304EFF3}"/>
              </a:ext>
            </a:extLst>
          </p:cNvPr>
          <p:cNvSpPr>
            <a:spLocks noGrp="1"/>
          </p:cNvSpPr>
          <p:nvPr>
            <p:ph type="title"/>
          </p:nvPr>
        </p:nvSpPr>
        <p:spPr/>
        <p:txBody>
          <a:bodyPr/>
          <a:lstStyle/>
          <a:p>
            <a:r>
              <a:rPr lang="en-US" dirty="0"/>
              <a:t>Radiation Testing</a:t>
            </a:r>
          </a:p>
        </p:txBody>
      </p:sp>
      <p:sp>
        <p:nvSpPr>
          <p:cNvPr id="3" name="Content Placeholder 2">
            <a:extLst>
              <a:ext uri="{FF2B5EF4-FFF2-40B4-BE49-F238E27FC236}">
                <a16:creationId xmlns:a16="http://schemas.microsoft.com/office/drawing/2014/main" id="{8066C60A-6C79-F6B5-6369-998AFAF6E5BE}"/>
              </a:ext>
            </a:extLst>
          </p:cNvPr>
          <p:cNvSpPr>
            <a:spLocks noGrp="1"/>
          </p:cNvSpPr>
          <p:nvPr>
            <p:ph sz="half" idx="1"/>
          </p:nvPr>
        </p:nvSpPr>
        <p:spPr>
          <a:xfrm>
            <a:off x="327991" y="1174282"/>
            <a:ext cx="4563098" cy="2722391"/>
          </a:xfrm>
        </p:spPr>
        <p:txBody>
          <a:bodyPr>
            <a:normAutofit fontScale="85000" lnSpcReduction="10000"/>
          </a:bodyPr>
          <a:lstStyle/>
          <a:p>
            <a:r>
              <a:rPr lang="en-US" dirty="0"/>
              <a:t>There are only a few Materials used in the services</a:t>
            </a:r>
          </a:p>
          <a:p>
            <a:pPr lvl="1"/>
            <a:r>
              <a:rPr lang="en-US" dirty="0"/>
              <a:t>Known to be Radiation Hard</a:t>
            </a:r>
          </a:p>
          <a:p>
            <a:pPr lvl="2"/>
            <a:r>
              <a:rPr lang="en-US" dirty="0"/>
              <a:t>Kapton </a:t>
            </a:r>
          </a:p>
          <a:p>
            <a:pPr lvl="2"/>
            <a:r>
              <a:rPr lang="en-US" dirty="0"/>
              <a:t>Copper</a:t>
            </a:r>
          </a:p>
          <a:p>
            <a:pPr lvl="2"/>
            <a:r>
              <a:rPr lang="en-US" dirty="0"/>
              <a:t>Liquid Crystal Polymer (LCP) (Connectors)</a:t>
            </a:r>
          </a:p>
          <a:p>
            <a:pPr lvl="1"/>
            <a:r>
              <a:rPr lang="en-US" dirty="0"/>
              <a:t>Tested</a:t>
            </a:r>
          </a:p>
          <a:p>
            <a:pPr lvl="2"/>
            <a:r>
              <a:rPr lang="en-US" dirty="0"/>
              <a:t>Epoxy (Thinflex, Pyralux HP, etc.)</a:t>
            </a:r>
          </a:p>
          <a:p>
            <a:pPr lvl="2"/>
            <a:r>
              <a:rPr lang="en-US" dirty="0"/>
              <a:t>Terra Green (Rings and PP0)</a:t>
            </a:r>
          </a:p>
          <a:p>
            <a:pPr lvl="2"/>
            <a:r>
              <a:rPr lang="en-US" dirty="0"/>
              <a:t>Low Density Polyethylene (LDPE) (Twin-ax)</a:t>
            </a:r>
          </a:p>
          <a:p>
            <a:pPr marL="0" indent="0">
              <a:buNone/>
            </a:pPr>
            <a:endParaRPr lang="en-US" dirty="0"/>
          </a:p>
        </p:txBody>
      </p:sp>
      <p:sp>
        <p:nvSpPr>
          <p:cNvPr id="4" name="Content Placeholder 3">
            <a:extLst>
              <a:ext uri="{FF2B5EF4-FFF2-40B4-BE49-F238E27FC236}">
                <a16:creationId xmlns:a16="http://schemas.microsoft.com/office/drawing/2014/main" id="{4AF6DFB5-36C8-A249-876A-7C3CCD5339C9}"/>
              </a:ext>
            </a:extLst>
          </p:cNvPr>
          <p:cNvSpPr>
            <a:spLocks noGrp="1"/>
          </p:cNvSpPr>
          <p:nvPr>
            <p:ph sz="half" idx="2"/>
          </p:nvPr>
        </p:nvSpPr>
        <p:spPr>
          <a:xfrm>
            <a:off x="5014913" y="1174282"/>
            <a:ext cx="4526650" cy="2722391"/>
          </a:xfrm>
        </p:spPr>
        <p:txBody>
          <a:bodyPr>
            <a:normAutofit fontScale="85000" lnSpcReduction="10000"/>
          </a:bodyPr>
          <a:lstStyle/>
          <a:p>
            <a:r>
              <a:rPr lang="en-US" dirty="0"/>
              <a:t>Many Samples were irradiated</a:t>
            </a:r>
          </a:p>
          <a:p>
            <a:pPr lvl="1"/>
            <a:r>
              <a:rPr lang="en-US" dirty="0"/>
              <a:t>PP0 samples were received </a:t>
            </a:r>
          </a:p>
          <a:p>
            <a:pPr lvl="1"/>
            <a:r>
              <a:rPr lang="en-US" dirty="0"/>
              <a:t>Twin-ax samples were received</a:t>
            </a:r>
          </a:p>
          <a:p>
            <a:pPr lvl="1"/>
            <a:r>
              <a:rPr lang="en-US" dirty="0"/>
              <a:t>Type-0 samples are stuck at irradiation facility </a:t>
            </a:r>
          </a:p>
          <a:p>
            <a:pPr lvl="2"/>
            <a:r>
              <a:rPr lang="en-US" dirty="0"/>
              <a:t>No visible delamination seen by the staff</a:t>
            </a:r>
          </a:p>
          <a:p>
            <a:pPr lvl="1"/>
            <a:r>
              <a:rPr lang="en-US" dirty="0"/>
              <a:t>Twin-ax will be discussed in another talk</a:t>
            </a:r>
          </a:p>
          <a:p>
            <a:pPr lvl="1"/>
            <a:r>
              <a:rPr lang="en-US" dirty="0"/>
              <a:t>PP0(terra green) is below</a:t>
            </a:r>
          </a:p>
          <a:p>
            <a:r>
              <a:rPr lang="en-US" dirty="0"/>
              <a:t>These dose was 1GRad, Protons</a:t>
            </a:r>
          </a:p>
        </p:txBody>
      </p:sp>
      <p:sp>
        <p:nvSpPr>
          <p:cNvPr id="5" name="Footer Placeholder 4">
            <a:extLst>
              <a:ext uri="{FF2B5EF4-FFF2-40B4-BE49-F238E27FC236}">
                <a16:creationId xmlns:a16="http://schemas.microsoft.com/office/drawing/2014/main" id="{8D3FE5A3-AA9A-D74C-8124-A432D964AF00}"/>
              </a:ext>
            </a:extLst>
          </p:cNvPr>
          <p:cNvSpPr>
            <a:spLocks noGrp="1"/>
          </p:cNvSpPr>
          <p:nvPr>
            <p:ph type="ftr" sz="quarter" idx="3"/>
          </p:nvPr>
        </p:nvSpPr>
        <p:spPr>
          <a:xfrm>
            <a:off x="2824539" y="6421875"/>
            <a:ext cx="4220473" cy="365125"/>
          </a:xfrm>
        </p:spPr>
        <p:txBody>
          <a:bodyPr/>
          <a:lstStyle/>
          <a:p>
            <a:r>
              <a:rPr lang="en-GB" dirty="0"/>
              <a:t>Services FDR 2022</a:t>
            </a:r>
          </a:p>
        </p:txBody>
      </p:sp>
      <p:sp>
        <p:nvSpPr>
          <p:cNvPr id="6" name="Date Placeholder 5">
            <a:extLst>
              <a:ext uri="{FF2B5EF4-FFF2-40B4-BE49-F238E27FC236}">
                <a16:creationId xmlns:a16="http://schemas.microsoft.com/office/drawing/2014/main" id="{66B0C68D-08DA-89B8-95B4-F89D394E8ABF}"/>
              </a:ext>
            </a:extLst>
          </p:cNvPr>
          <p:cNvSpPr>
            <a:spLocks noGrp="1"/>
          </p:cNvSpPr>
          <p:nvPr>
            <p:ph type="dt" sz="half" idx="10"/>
          </p:nvPr>
        </p:nvSpPr>
        <p:spPr/>
        <p:txBody>
          <a:bodyPr/>
          <a:lstStyle/>
          <a:p>
            <a:fld id="{A825ED18-3594-9845-B740-D8221EFDF6BC}" type="datetime2">
              <a:rPr lang="en-US" smtClean="0"/>
              <a:t>Tuesday, September 5, 2023</a:t>
            </a:fld>
            <a:endParaRPr lang="en-GB" dirty="0"/>
          </a:p>
        </p:txBody>
      </p:sp>
      <p:sp>
        <p:nvSpPr>
          <p:cNvPr id="7" name="Slide Number Placeholder 6">
            <a:extLst>
              <a:ext uri="{FF2B5EF4-FFF2-40B4-BE49-F238E27FC236}">
                <a16:creationId xmlns:a16="http://schemas.microsoft.com/office/drawing/2014/main" id="{DBB123BE-EACB-D887-F54D-2B348F176922}"/>
              </a:ext>
            </a:extLst>
          </p:cNvPr>
          <p:cNvSpPr>
            <a:spLocks noGrp="1"/>
          </p:cNvSpPr>
          <p:nvPr>
            <p:ph type="sldNum" sz="quarter" idx="4"/>
          </p:nvPr>
        </p:nvSpPr>
        <p:spPr/>
        <p:txBody>
          <a:bodyPr/>
          <a:lstStyle/>
          <a:p>
            <a:fld id="{BF6EDCA6-555B-DA45-9F0B-47085C7C1A1E}" type="slidenum">
              <a:rPr lang="en-GB" smtClean="0"/>
              <a:pPr/>
              <a:t>33</a:t>
            </a:fld>
            <a:endParaRPr lang="en-GB" dirty="0"/>
          </a:p>
        </p:txBody>
      </p:sp>
      <p:pic>
        <p:nvPicPr>
          <p:cNvPr id="14" name="Content Placeholder 5" descr="A picture containing background pattern&#10;&#10;Description automatically generated">
            <a:extLst>
              <a:ext uri="{FF2B5EF4-FFF2-40B4-BE49-F238E27FC236}">
                <a16:creationId xmlns:a16="http://schemas.microsoft.com/office/drawing/2014/main" id="{FE3468E6-15F6-C9A6-3ACF-12BFC430D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231" b="44632"/>
          <a:stretch/>
        </p:blipFill>
        <p:spPr>
          <a:xfrm>
            <a:off x="256712" y="3900944"/>
            <a:ext cx="9236547" cy="77154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ED1891F2-0D81-5DDA-09A9-45C4312076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001" b="32001"/>
          <a:stretch/>
        </p:blipFill>
        <p:spPr>
          <a:xfrm>
            <a:off x="520825" y="4672489"/>
            <a:ext cx="8740526" cy="1114248"/>
          </a:xfrm>
          <a:prstGeom prst="rect">
            <a:avLst/>
          </a:prstGeom>
        </p:spPr>
      </p:pic>
      <p:sp>
        <p:nvSpPr>
          <p:cNvPr id="16" name="TextBox 15">
            <a:extLst>
              <a:ext uri="{FF2B5EF4-FFF2-40B4-BE49-F238E27FC236}">
                <a16:creationId xmlns:a16="http://schemas.microsoft.com/office/drawing/2014/main" id="{C53FDA17-B91C-FADA-0FF4-676FDB9B6343}"/>
              </a:ext>
            </a:extLst>
          </p:cNvPr>
          <p:cNvSpPr txBox="1"/>
          <p:nvPr/>
        </p:nvSpPr>
        <p:spPr>
          <a:xfrm>
            <a:off x="826716" y="5727655"/>
            <a:ext cx="5950347" cy="692497"/>
          </a:xfrm>
          <a:prstGeom prst="rect">
            <a:avLst/>
          </a:prstGeom>
          <a:noFill/>
        </p:spPr>
        <p:txBody>
          <a:bodyPr wrap="none" rtlCol="0">
            <a:spAutoFit/>
          </a:bodyPr>
          <a:lstStyle/>
          <a:p>
            <a:pPr marL="232172" indent="-232172">
              <a:buFont typeface="Arial" panose="020B0604020202020204" pitchFamily="34" charset="0"/>
              <a:buChar char="•"/>
            </a:pPr>
            <a:r>
              <a:rPr lang="en-US" sz="1950" dirty="0"/>
              <a:t>You can see a slight discoloration on the irradiated PP0</a:t>
            </a:r>
          </a:p>
          <a:p>
            <a:pPr marL="232172" indent="-232172">
              <a:buFont typeface="Arial" panose="020B0604020202020204" pitchFamily="34" charset="0"/>
              <a:buChar char="•"/>
            </a:pPr>
            <a:r>
              <a:rPr lang="en-US" sz="1950" dirty="0"/>
              <a:t>PCB did not delaminate</a:t>
            </a:r>
          </a:p>
        </p:txBody>
      </p:sp>
    </p:spTree>
    <p:extLst>
      <p:ext uri="{BB962C8B-B14F-4D97-AF65-F5344CB8AC3E}">
        <p14:creationId xmlns:p14="http://schemas.microsoft.com/office/powerpoint/2010/main" val="3591789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D3083-7621-71E0-25B8-5BA49C7A9ED7}"/>
              </a:ext>
            </a:extLst>
          </p:cNvPr>
          <p:cNvSpPr>
            <a:spLocks noGrp="1"/>
          </p:cNvSpPr>
          <p:nvPr>
            <p:ph type="title"/>
          </p:nvPr>
        </p:nvSpPr>
        <p:spPr/>
        <p:txBody>
          <a:bodyPr/>
          <a:lstStyle/>
          <a:p>
            <a:r>
              <a:rPr lang="en-US" dirty="0"/>
              <a:t>Quarter Shell Map</a:t>
            </a:r>
          </a:p>
        </p:txBody>
      </p:sp>
      <p:pic>
        <p:nvPicPr>
          <p:cNvPr id="8" name="Content Placeholder 7" descr="Graphical user interface&#10;&#10;Description automatically generated with low confidence">
            <a:extLst>
              <a:ext uri="{FF2B5EF4-FFF2-40B4-BE49-F238E27FC236}">
                <a16:creationId xmlns:a16="http://schemas.microsoft.com/office/drawing/2014/main" id="{919BCBF1-0A6C-A836-548F-81543413C4ED}"/>
              </a:ext>
            </a:extLst>
          </p:cNvPr>
          <p:cNvPicPr>
            <a:picLocks noGrp="1" noChangeAspect="1"/>
          </p:cNvPicPr>
          <p:nvPr>
            <p:ph idx="1"/>
          </p:nvPr>
        </p:nvPicPr>
        <p:blipFill>
          <a:blip r:embed="rId2"/>
          <a:stretch>
            <a:fillRect/>
          </a:stretch>
        </p:blipFill>
        <p:spPr>
          <a:xfrm>
            <a:off x="1596315" y="1007229"/>
            <a:ext cx="6179758" cy="5414646"/>
          </a:xfrm>
        </p:spPr>
      </p:pic>
      <p:sp>
        <p:nvSpPr>
          <p:cNvPr id="4" name="Footer Placeholder 3">
            <a:extLst>
              <a:ext uri="{FF2B5EF4-FFF2-40B4-BE49-F238E27FC236}">
                <a16:creationId xmlns:a16="http://schemas.microsoft.com/office/drawing/2014/main" id="{BA3EB701-284E-9B85-E16C-7D537350A6A4}"/>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3CABE1C6-030B-C362-2B51-995596C0AAE3}"/>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34</a:t>
            </a:fld>
            <a:endParaRPr lang="en-GB" dirty="0"/>
          </a:p>
        </p:txBody>
      </p:sp>
      <p:sp>
        <p:nvSpPr>
          <p:cNvPr id="6" name="Date Placeholder 5">
            <a:extLst>
              <a:ext uri="{FF2B5EF4-FFF2-40B4-BE49-F238E27FC236}">
                <a16:creationId xmlns:a16="http://schemas.microsoft.com/office/drawing/2014/main" id="{CD3FDFAD-EDC1-DFD7-BFA7-A1E9AD3F698C}"/>
              </a:ext>
            </a:extLst>
          </p:cNvPr>
          <p:cNvSpPr>
            <a:spLocks noGrp="1"/>
          </p:cNvSpPr>
          <p:nvPr>
            <p:ph type="dt" sz="half" idx="2"/>
          </p:nvPr>
        </p:nvSpPr>
        <p:spPr>
          <a:xfrm>
            <a:off x="7335838" y="6421875"/>
            <a:ext cx="2276292" cy="365125"/>
          </a:xfrm>
          <a:prstGeom prst="rect">
            <a:avLst/>
          </a:prstGeom>
        </p:spPr>
        <p:txBody>
          <a:bodyPr/>
          <a:lstStyle/>
          <a:p>
            <a:fld id="{54B03C6E-FEA4-1A41-AB7B-1B12F5E36C0F}" type="datetime2">
              <a:rPr lang="en-US" smtClean="0"/>
              <a:t>Tuesday, September 5, 2023</a:t>
            </a:fld>
            <a:endParaRPr lang="en-GB" dirty="0"/>
          </a:p>
        </p:txBody>
      </p:sp>
      <p:sp>
        <p:nvSpPr>
          <p:cNvPr id="3" name="TextBox 2">
            <a:extLst>
              <a:ext uri="{FF2B5EF4-FFF2-40B4-BE49-F238E27FC236}">
                <a16:creationId xmlns:a16="http://schemas.microsoft.com/office/drawing/2014/main" id="{C53E450D-92D8-395F-53C5-CF4E77ACBAA5}"/>
              </a:ext>
            </a:extLst>
          </p:cNvPr>
          <p:cNvSpPr txBox="1"/>
          <p:nvPr/>
        </p:nvSpPr>
        <p:spPr>
          <a:xfrm>
            <a:off x="7981406" y="4074059"/>
            <a:ext cx="1425390" cy="369332"/>
          </a:xfrm>
          <a:prstGeom prst="rect">
            <a:avLst/>
          </a:prstGeom>
          <a:noFill/>
        </p:spPr>
        <p:txBody>
          <a:bodyPr wrap="none" rtlCol="0">
            <a:spAutoFit/>
          </a:bodyPr>
          <a:lstStyle/>
          <a:p>
            <a:r>
              <a:rPr lang="en-US" dirty="0"/>
              <a:t>Coupled Ring</a:t>
            </a:r>
          </a:p>
        </p:txBody>
      </p:sp>
    </p:spTree>
    <p:extLst>
      <p:ext uri="{BB962C8B-B14F-4D97-AF65-F5344CB8AC3E}">
        <p14:creationId xmlns:p14="http://schemas.microsoft.com/office/powerpoint/2010/main" val="1854309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3D024-A9D7-C53B-E52B-CB3AA0776C3B}"/>
              </a:ext>
            </a:extLst>
          </p:cNvPr>
          <p:cNvSpPr>
            <a:spLocks noGrp="1"/>
          </p:cNvSpPr>
          <p:nvPr>
            <p:ph type="title"/>
          </p:nvPr>
        </p:nvSpPr>
        <p:spPr/>
        <p:txBody>
          <a:bodyPr/>
          <a:lstStyle/>
          <a:p>
            <a:r>
              <a:rPr lang="en-US" dirty="0"/>
              <a:t>Barrel Quarter Shell</a:t>
            </a:r>
          </a:p>
        </p:txBody>
      </p:sp>
      <p:sp>
        <p:nvSpPr>
          <p:cNvPr id="3" name="Content Placeholder 2">
            <a:extLst>
              <a:ext uri="{FF2B5EF4-FFF2-40B4-BE49-F238E27FC236}">
                <a16:creationId xmlns:a16="http://schemas.microsoft.com/office/drawing/2014/main" id="{E4A8EEDC-9A8E-ED52-19A3-D0CF707062CD}"/>
              </a:ext>
            </a:extLst>
          </p:cNvPr>
          <p:cNvSpPr>
            <a:spLocks noGrp="1"/>
          </p:cNvSpPr>
          <p:nvPr>
            <p:ph idx="1"/>
          </p:nvPr>
        </p:nvSpPr>
        <p:spPr/>
        <p:txBody>
          <a:bodyPr/>
          <a:lstStyle/>
          <a:p>
            <a:r>
              <a:rPr lang="en-US" dirty="0"/>
              <a:t>DSG-000018000 1.jpg</a:t>
            </a:r>
          </a:p>
        </p:txBody>
      </p:sp>
      <p:sp>
        <p:nvSpPr>
          <p:cNvPr id="4" name="Footer Placeholder 3">
            <a:extLst>
              <a:ext uri="{FF2B5EF4-FFF2-40B4-BE49-F238E27FC236}">
                <a16:creationId xmlns:a16="http://schemas.microsoft.com/office/drawing/2014/main" id="{673F223A-B29E-C9A3-D29C-B09627ABD475}"/>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3573153C-4A8B-27D2-6094-EE65C454CC86}"/>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35</a:t>
            </a:fld>
            <a:endParaRPr lang="en-GB" dirty="0"/>
          </a:p>
        </p:txBody>
      </p:sp>
      <p:sp>
        <p:nvSpPr>
          <p:cNvPr id="6" name="Date Placeholder 5">
            <a:extLst>
              <a:ext uri="{FF2B5EF4-FFF2-40B4-BE49-F238E27FC236}">
                <a16:creationId xmlns:a16="http://schemas.microsoft.com/office/drawing/2014/main" id="{C3AECB3B-116C-E1F0-CA7C-DB89650EA41C}"/>
              </a:ext>
            </a:extLst>
          </p:cNvPr>
          <p:cNvSpPr>
            <a:spLocks noGrp="1"/>
          </p:cNvSpPr>
          <p:nvPr>
            <p:ph type="dt" sz="half" idx="2"/>
          </p:nvPr>
        </p:nvSpPr>
        <p:spPr>
          <a:xfrm>
            <a:off x="7335838" y="6421875"/>
            <a:ext cx="2276292" cy="365125"/>
          </a:xfrm>
          <a:prstGeom prst="rect">
            <a:avLst/>
          </a:prstGeom>
        </p:spPr>
        <p:txBody>
          <a:bodyPr/>
          <a:lstStyle/>
          <a:p>
            <a:fld id="{E80F2502-B37C-5441-9630-D07BB84EBF99}" type="datetime2">
              <a:rPr lang="en-US" smtClean="0"/>
              <a:t>Tuesday, September 5, 2023</a:t>
            </a:fld>
            <a:endParaRPr lang="en-GB" dirty="0"/>
          </a:p>
        </p:txBody>
      </p:sp>
      <p:pic>
        <p:nvPicPr>
          <p:cNvPr id="8" name="Picture 7" descr="A screenshot of a computer&#10;&#10;Description automatically generated with medium confidence">
            <a:extLst>
              <a:ext uri="{FF2B5EF4-FFF2-40B4-BE49-F238E27FC236}">
                <a16:creationId xmlns:a16="http://schemas.microsoft.com/office/drawing/2014/main" id="{488D9C3F-46BB-79D6-722A-A63BDBC99732}"/>
              </a:ext>
            </a:extLst>
          </p:cNvPr>
          <p:cNvPicPr>
            <a:picLocks noChangeAspect="1"/>
          </p:cNvPicPr>
          <p:nvPr/>
        </p:nvPicPr>
        <p:blipFill>
          <a:blip r:embed="rId2"/>
          <a:stretch>
            <a:fillRect/>
          </a:stretch>
        </p:blipFill>
        <p:spPr>
          <a:xfrm>
            <a:off x="327990" y="1038529"/>
            <a:ext cx="9173817" cy="5170572"/>
          </a:xfrm>
          <a:prstGeom prst="rect">
            <a:avLst/>
          </a:prstGeom>
        </p:spPr>
      </p:pic>
    </p:spTree>
    <p:extLst>
      <p:ext uri="{BB962C8B-B14F-4D97-AF65-F5344CB8AC3E}">
        <p14:creationId xmlns:p14="http://schemas.microsoft.com/office/powerpoint/2010/main" val="992610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0BC1016-3697-C63D-801C-F3730E823D7A}"/>
              </a:ext>
            </a:extLst>
          </p:cNvPr>
          <p:cNvSpPr>
            <a:spLocks noGrp="1"/>
          </p:cNvSpPr>
          <p:nvPr>
            <p:ph type="title"/>
          </p:nvPr>
        </p:nvSpPr>
        <p:spPr/>
        <p:txBody>
          <a:bodyPr/>
          <a:lstStyle/>
          <a:p>
            <a:r>
              <a:rPr lang="en-US" dirty="0"/>
              <a:t>L0 and L1 Barrel Flexes</a:t>
            </a:r>
          </a:p>
        </p:txBody>
      </p:sp>
      <p:sp>
        <p:nvSpPr>
          <p:cNvPr id="4" name="Footer Placeholder 3">
            <a:extLst>
              <a:ext uri="{FF2B5EF4-FFF2-40B4-BE49-F238E27FC236}">
                <a16:creationId xmlns:a16="http://schemas.microsoft.com/office/drawing/2014/main" id="{A05F2930-EA00-7C7A-E745-D6A8F743FB10}"/>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DE0CBDCF-A66C-B27E-D3CE-7549F484133B}"/>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36</a:t>
            </a:fld>
            <a:endParaRPr lang="en-GB" dirty="0"/>
          </a:p>
        </p:txBody>
      </p:sp>
      <p:sp>
        <p:nvSpPr>
          <p:cNvPr id="6" name="Date Placeholder 5">
            <a:extLst>
              <a:ext uri="{FF2B5EF4-FFF2-40B4-BE49-F238E27FC236}">
                <a16:creationId xmlns:a16="http://schemas.microsoft.com/office/drawing/2014/main" id="{974BC051-5F7D-9BDA-EC27-40C8AA04B40F}"/>
              </a:ext>
            </a:extLst>
          </p:cNvPr>
          <p:cNvSpPr>
            <a:spLocks noGrp="1"/>
          </p:cNvSpPr>
          <p:nvPr>
            <p:ph type="dt" sz="half" idx="2"/>
          </p:nvPr>
        </p:nvSpPr>
        <p:spPr>
          <a:xfrm>
            <a:off x="7335838" y="6421875"/>
            <a:ext cx="2276292" cy="365125"/>
          </a:xfrm>
          <a:prstGeom prst="rect">
            <a:avLst/>
          </a:prstGeom>
        </p:spPr>
        <p:txBody>
          <a:bodyPr/>
          <a:lstStyle/>
          <a:p>
            <a:fld id="{6DC4FB3A-2751-FA43-BAFE-1F92D1424B48}" type="datetime2">
              <a:rPr lang="en-US" smtClean="0"/>
              <a:t>Tuesday, September 5, 2023</a:t>
            </a:fld>
            <a:endParaRPr lang="en-GB" dirty="0"/>
          </a:p>
        </p:txBody>
      </p:sp>
      <p:pic>
        <p:nvPicPr>
          <p:cNvPr id="8" name="Picture 7" descr="Diagram&#10;&#10;Description automatically generated">
            <a:extLst>
              <a:ext uri="{FF2B5EF4-FFF2-40B4-BE49-F238E27FC236}">
                <a16:creationId xmlns:a16="http://schemas.microsoft.com/office/drawing/2014/main" id="{4ACF0456-56DE-4F24-B1BB-80F05DCE2DDF}"/>
              </a:ext>
            </a:extLst>
          </p:cNvPr>
          <p:cNvPicPr>
            <a:picLocks noChangeAspect="1"/>
          </p:cNvPicPr>
          <p:nvPr/>
        </p:nvPicPr>
        <p:blipFill>
          <a:blip r:embed="rId2"/>
          <a:stretch>
            <a:fillRect/>
          </a:stretch>
        </p:blipFill>
        <p:spPr>
          <a:xfrm>
            <a:off x="1672303" y="1009364"/>
            <a:ext cx="6551075" cy="5080288"/>
          </a:xfrm>
          <a:prstGeom prst="rect">
            <a:avLst/>
          </a:prstGeom>
        </p:spPr>
      </p:pic>
    </p:spTree>
    <p:extLst>
      <p:ext uri="{BB962C8B-B14F-4D97-AF65-F5344CB8AC3E}">
        <p14:creationId xmlns:p14="http://schemas.microsoft.com/office/powerpoint/2010/main" val="249535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CFAF4-A4CC-08CC-2095-752B12E14A7B}"/>
              </a:ext>
            </a:extLst>
          </p:cNvPr>
          <p:cNvSpPr>
            <a:spLocks noGrp="1"/>
          </p:cNvSpPr>
          <p:nvPr>
            <p:ph type="title"/>
          </p:nvPr>
        </p:nvSpPr>
        <p:spPr/>
        <p:txBody>
          <a:bodyPr/>
          <a:lstStyle/>
          <a:p>
            <a:r>
              <a:rPr lang="en-US" dirty="0"/>
              <a:t>L0 Barrel Data Flex</a:t>
            </a:r>
          </a:p>
        </p:txBody>
      </p:sp>
      <p:pic>
        <p:nvPicPr>
          <p:cNvPr id="9" name="Content Placeholder 8" descr="Shape, arrow&#10;&#10;Description automatically generated with medium confidence">
            <a:extLst>
              <a:ext uri="{FF2B5EF4-FFF2-40B4-BE49-F238E27FC236}">
                <a16:creationId xmlns:a16="http://schemas.microsoft.com/office/drawing/2014/main" id="{3D71C9F4-0935-5417-3251-8965E20B3138}"/>
              </a:ext>
            </a:extLst>
          </p:cNvPr>
          <p:cNvPicPr>
            <a:picLocks noGrp="1" noChangeAspect="1"/>
          </p:cNvPicPr>
          <p:nvPr>
            <p:ph sz="half" idx="1"/>
          </p:nvPr>
        </p:nvPicPr>
        <p:blipFill>
          <a:blip r:embed="rId2"/>
          <a:stretch>
            <a:fillRect/>
          </a:stretch>
        </p:blipFill>
        <p:spPr>
          <a:xfrm>
            <a:off x="269711" y="4454104"/>
            <a:ext cx="9098416" cy="1904939"/>
          </a:xfrm>
        </p:spPr>
      </p:pic>
      <p:sp>
        <p:nvSpPr>
          <p:cNvPr id="4" name="Footer Placeholder 3">
            <a:extLst>
              <a:ext uri="{FF2B5EF4-FFF2-40B4-BE49-F238E27FC236}">
                <a16:creationId xmlns:a16="http://schemas.microsoft.com/office/drawing/2014/main" id="{CBA589CA-C0D6-3F1E-E417-22080A372444}"/>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5509CC72-77B5-48A0-2136-4DC6ACCE73A4}"/>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37</a:t>
            </a:fld>
            <a:endParaRPr lang="en-GB" dirty="0"/>
          </a:p>
        </p:txBody>
      </p:sp>
      <p:sp>
        <p:nvSpPr>
          <p:cNvPr id="6" name="Date Placeholder 5">
            <a:extLst>
              <a:ext uri="{FF2B5EF4-FFF2-40B4-BE49-F238E27FC236}">
                <a16:creationId xmlns:a16="http://schemas.microsoft.com/office/drawing/2014/main" id="{F4BAF60D-D9F0-90FE-D8A5-0C84060BE4C8}"/>
              </a:ext>
            </a:extLst>
          </p:cNvPr>
          <p:cNvSpPr>
            <a:spLocks noGrp="1"/>
          </p:cNvSpPr>
          <p:nvPr>
            <p:ph type="dt" sz="half" idx="10"/>
          </p:nvPr>
        </p:nvSpPr>
        <p:spPr>
          <a:xfrm>
            <a:off x="7335838" y="6421875"/>
            <a:ext cx="2276292" cy="365125"/>
          </a:xfrm>
          <a:prstGeom prst="rect">
            <a:avLst/>
          </a:prstGeom>
        </p:spPr>
        <p:txBody>
          <a:bodyPr/>
          <a:lstStyle/>
          <a:p>
            <a:fld id="{D1A6A78F-9562-A046-8699-1AFBFCCBB476}" type="datetime2">
              <a:rPr lang="en-US" smtClean="0"/>
              <a:t>Tuesday, September 5, 2023</a:t>
            </a:fld>
            <a:endParaRPr lang="en-GB" dirty="0"/>
          </a:p>
        </p:txBody>
      </p:sp>
      <p:pic>
        <p:nvPicPr>
          <p:cNvPr id="15" name="Picture 14" descr="Shape&#10;&#10;Description automatically generated">
            <a:extLst>
              <a:ext uri="{FF2B5EF4-FFF2-40B4-BE49-F238E27FC236}">
                <a16:creationId xmlns:a16="http://schemas.microsoft.com/office/drawing/2014/main" id="{9F894DFF-9F94-E870-8BA2-9DB8C11BA6F3}"/>
              </a:ext>
            </a:extLst>
          </p:cNvPr>
          <p:cNvPicPr>
            <a:picLocks noChangeAspect="1"/>
          </p:cNvPicPr>
          <p:nvPr/>
        </p:nvPicPr>
        <p:blipFill>
          <a:blip r:embed="rId3"/>
          <a:stretch>
            <a:fillRect/>
          </a:stretch>
        </p:blipFill>
        <p:spPr>
          <a:xfrm>
            <a:off x="4796361" y="1524000"/>
            <a:ext cx="4932014" cy="3492340"/>
          </a:xfrm>
          <a:prstGeom prst="rect">
            <a:avLst/>
          </a:prstGeom>
        </p:spPr>
      </p:pic>
      <p:sp>
        <p:nvSpPr>
          <p:cNvPr id="17" name="Content Placeholder 16">
            <a:extLst>
              <a:ext uri="{FF2B5EF4-FFF2-40B4-BE49-F238E27FC236}">
                <a16:creationId xmlns:a16="http://schemas.microsoft.com/office/drawing/2014/main" id="{518F7F46-9570-452B-B4C1-4CBB10C75F36}"/>
              </a:ext>
            </a:extLst>
          </p:cNvPr>
          <p:cNvSpPr>
            <a:spLocks noGrp="1"/>
          </p:cNvSpPr>
          <p:nvPr>
            <p:ph sz="half" idx="2"/>
          </p:nvPr>
        </p:nvSpPr>
        <p:spPr>
          <a:xfrm>
            <a:off x="177624" y="1200923"/>
            <a:ext cx="4526650" cy="5002681"/>
          </a:xfrm>
        </p:spPr>
        <p:txBody>
          <a:bodyPr/>
          <a:lstStyle/>
          <a:p>
            <a:r>
              <a:rPr lang="en-US" dirty="0"/>
              <a:t>The L0 Barrel has only one flavor of data flex and one flavor of data flex</a:t>
            </a:r>
          </a:p>
          <a:p>
            <a:r>
              <a:rPr lang="en-US" dirty="0"/>
              <a:t>Total Loss is ~ 1dB in the flex </a:t>
            </a:r>
          </a:p>
        </p:txBody>
      </p:sp>
    </p:spTree>
    <p:extLst>
      <p:ext uri="{BB962C8B-B14F-4D97-AF65-F5344CB8AC3E}">
        <p14:creationId xmlns:p14="http://schemas.microsoft.com/office/powerpoint/2010/main" val="3690802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35C9-6491-6EC5-0AB0-3AE882C3C0A4}"/>
              </a:ext>
            </a:extLst>
          </p:cNvPr>
          <p:cNvSpPr>
            <a:spLocks noGrp="1"/>
          </p:cNvSpPr>
          <p:nvPr>
            <p:ph type="title"/>
          </p:nvPr>
        </p:nvSpPr>
        <p:spPr/>
        <p:txBody>
          <a:bodyPr/>
          <a:lstStyle/>
          <a:p>
            <a:r>
              <a:rPr lang="en-US" dirty="0"/>
              <a:t>L0 Barrel Power Flex</a:t>
            </a:r>
          </a:p>
        </p:txBody>
      </p:sp>
      <p:pic>
        <p:nvPicPr>
          <p:cNvPr id="9" name="Content Placeholder 8" descr="A picture containing text, table, worktable&#10;&#10;Description automatically generated">
            <a:extLst>
              <a:ext uri="{FF2B5EF4-FFF2-40B4-BE49-F238E27FC236}">
                <a16:creationId xmlns:a16="http://schemas.microsoft.com/office/drawing/2014/main" id="{1A8E770A-89A0-54D5-7C14-F00F2008E23D}"/>
              </a:ext>
            </a:extLst>
          </p:cNvPr>
          <p:cNvPicPr>
            <a:picLocks noGrp="1" noChangeAspect="1"/>
          </p:cNvPicPr>
          <p:nvPr>
            <p:ph sz="half" idx="1"/>
          </p:nvPr>
        </p:nvPicPr>
        <p:blipFill>
          <a:blip r:embed="rId3"/>
          <a:stretch>
            <a:fillRect/>
          </a:stretch>
        </p:blipFill>
        <p:spPr>
          <a:xfrm>
            <a:off x="390525" y="3241125"/>
            <a:ext cx="4562475" cy="2571514"/>
          </a:xfrm>
        </p:spPr>
      </p:pic>
      <p:sp>
        <p:nvSpPr>
          <p:cNvPr id="5" name="Footer Placeholder 4">
            <a:extLst>
              <a:ext uri="{FF2B5EF4-FFF2-40B4-BE49-F238E27FC236}">
                <a16:creationId xmlns:a16="http://schemas.microsoft.com/office/drawing/2014/main" id="{174A324E-2304-D02E-4ECD-D1411026C056}"/>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B42C1B9B-6AE1-AA76-3BA3-40AA35B4DFBC}"/>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38</a:t>
            </a:fld>
            <a:endParaRPr lang="en-GB" dirty="0"/>
          </a:p>
        </p:txBody>
      </p:sp>
      <p:sp>
        <p:nvSpPr>
          <p:cNvPr id="7" name="Date Placeholder 6">
            <a:extLst>
              <a:ext uri="{FF2B5EF4-FFF2-40B4-BE49-F238E27FC236}">
                <a16:creationId xmlns:a16="http://schemas.microsoft.com/office/drawing/2014/main" id="{928F72B7-8E4E-83C5-B62A-687E4538B2CA}"/>
              </a:ext>
            </a:extLst>
          </p:cNvPr>
          <p:cNvSpPr>
            <a:spLocks noGrp="1"/>
          </p:cNvSpPr>
          <p:nvPr>
            <p:ph type="dt" sz="half" idx="10"/>
          </p:nvPr>
        </p:nvSpPr>
        <p:spPr>
          <a:xfrm>
            <a:off x="7335838" y="6421875"/>
            <a:ext cx="2276292" cy="365125"/>
          </a:xfrm>
          <a:prstGeom prst="rect">
            <a:avLst/>
          </a:prstGeom>
        </p:spPr>
        <p:txBody>
          <a:bodyPr/>
          <a:lstStyle/>
          <a:p>
            <a:fld id="{17C5575F-005D-0C4A-AF8A-0BA8EF7DE304}" type="datetime2">
              <a:rPr lang="en-US" smtClean="0"/>
              <a:t>Tuesday, September 5, 2023</a:t>
            </a:fld>
            <a:endParaRPr lang="en-GB" dirty="0"/>
          </a:p>
        </p:txBody>
      </p:sp>
      <p:sp>
        <p:nvSpPr>
          <p:cNvPr id="3" name="Content Placeholder 16">
            <a:extLst>
              <a:ext uri="{FF2B5EF4-FFF2-40B4-BE49-F238E27FC236}">
                <a16:creationId xmlns:a16="http://schemas.microsoft.com/office/drawing/2014/main" id="{DD8106D4-741F-0A8F-5EFD-37339842A157}"/>
              </a:ext>
            </a:extLst>
          </p:cNvPr>
          <p:cNvSpPr txBox="1">
            <a:spLocks/>
          </p:cNvSpPr>
          <p:nvPr/>
        </p:nvSpPr>
        <p:spPr>
          <a:xfrm>
            <a:off x="177624" y="1200923"/>
            <a:ext cx="4526650" cy="5002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F75BD"/>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F75BD"/>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L0 Barrel has only one flavor of data flex and one flavor of power flex</a:t>
            </a:r>
          </a:p>
          <a:p>
            <a:r>
              <a:rPr lang="en-US" dirty="0"/>
              <a:t>Total power dissipation is ~1.2W</a:t>
            </a:r>
          </a:p>
          <a:p>
            <a:pPr lvl="1"/>
            <a:r>
              <a:rPr lang="en-US" dirty="0"/>
              <a:t>Budget was 1.26W</a:t>
            </a:r>
          </a:p>
        </p:txBody>
      </p:sp>
      <p:pic>
        <p:nvPicPr>
          <p:cNvPr id="12" name="Content Placeholder 11" descr="A screenshot of a computer&#10;&#10;Description automatically generated with low confidence">
            <a:extLst>
              <a:ext uri="{FF2B5EF4-FFF2-40B4-BE49-F238E27FC236}">
                <a16:creationId xmlns:a16="http://schemas.microsoft.com/office/drawing/2014/main" id="{6DCDD007-C776-D1BF-BE65-05E2B60702C4}"/>
              </a:ext>
            </a:extLst>
          </p:cNvPr>
          <p:cNvPicPr>
            <a:picLocks noGrp="1" noChangeAspect="1"/>
          </p:cNvPicPr>
          <p:nvPr>
            <p:ph sz="half" idx="2"/>
          </p:nvPr>
        </p:nvPicPr>
        <p:blipFill>
          <a:blip r:embed="rId4"/>
          <a:stretch>
            <a:fillRect/>
          </a:stretch>
        </p:blipFill>
        <p:spPr>
          <a:xfrm rot="-5400000">
            <a:off x="5014913" y="1775375"/>
            <a:ext cx="4525962" cy="3800963"/>
          </a:xfrm>
        </p:spPr>
      </p:pic>
    </p:spTree>
    <p:extLst>
      <p:ext uri="{BB962C8B-B14F-4D97-AF65-F5344CB8AC3E}">
        <p14:creationId xmlns:p14="http://schemas.microsoft.com/office/powerpoint/2010/main" val="758253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iagram&#10;&#10;Description automatically generated">
            <a:extLst>
              <a:ext uri="{FF2B5EF4-FFF2-40B4-BE49-F238E27FC236}">
                <a16:creationId xmlns:a16="http://schemas.microsoft.com/office/drawing/2014/main" id="{3B0B22DF-B930-8B8D-E96B-7A045225EFFC}"/>
              </a:ext>
            </a:extLst>
          </p:cNvPr>
          <p:cNvPicPr>
            <a:picLocks noGrp="1" noChangeAspect="1"/>
          </p:cNvPicPr>
          <p:nvPr>
            <p:ph sz="half" idx="1"/>
          </p:nvPr>
        </p:nvPicPr>
        <p:blipFill>
          <a:blip r:embed="rId3"/>
          <a:stretch>
            <a:fillRect/>
          </a:stretch>
        </p:blipFill>
        <p:spPr>
          <a:xfrm>
            <a:off x="0" y="2606717"/>
            <a:ext cx="2639827" cy="2045051"/>
          </a:xfrm>
        </p:spPr>
      </p:pic>
      <p:pic>
        <p:nvPicPr>
          <p:cNvPr id="8" name="Picture 7">
            <a:extLst>
              <a:ext uri="{FF2B5EF4-FFF2-40B4-BE49-F238E27FC236}">
                <a16:creationId xmlns:a16="http://schemas.microsoft.com/office/drawing/2014/main" id="{CFDDD5B7-D989-41EF-711A-3B1847273149}"/>
              </a:ext>
            </a:extLst>
          </p:cNvPr>
          <p:cNvPicPr>
            <a:picLocks noChangeAspect="1"/>
          </p:cNvPicPr>
          <p:nvPr/>
        </p:nvPicPr>
        <p:blipFill>
          <a:blip r:embed="rId4"/>
          <a:stretch>
            <a:fillRect/>
          </a:stretch>
        </p:blipFill>
        <p:spPr>
          <a:xfrm>
            <a:off x="1947582" y="4343717"/>
            <a:ext cx="7772400" cy="1908838"/>
          </a:xfrm>
          <a:prstGeom prst="rect">
            <a:avLst/>
          </a:prstGeom>
        </p:spPr>
      </p:pic>
      <p:pic>
        <p:nvPicPr>
          <p:cNvPr id="13" name="Picture 12" descr="Logo&#10;&#10;Description automatically generated with low confidence">
            <a:extLst>
              <a:ext uri="{FF2B5EF4-FFF2-40B4-BE49-F238E27FC236}">
                <a16:creationId xmlns:a16="http://schemas.microsoft.com/office/drawing/2014/main" id="{EDC7A12B-1103-16C3-AA30-6A8052E9F522}"/>
              </a:ext>
            </a:extLst>
          </p:cNvPr>
          <p:cNvPicPr>
            <a:picLocks noChangeAspect="1"/>
          </p:cNvPicPr>
          <p:nvPr/>
        </p:nvPicPr>
        <p:blipFill>
          <a:blip r:embed="rId5"/>
          <a:stretch>
            <a:fillRect/>
          </a:stretch>
        </p:blipFill>
        <p:spPr>
          <a:xfrm>
            <a:off x="1792805" y="994268"/>
            <a:ext cx="3074941" cy="243473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B98A4E14-B34C-CBCA-D2B4-BDD7C0BFD67B}"/>
              </a:ext>
            </a:extLst>
          </p:cNvPr>
          <p:cNvPicPr>
            <a:picLocks noChangeAspect="1"/>
          </p:cNvPicPr>
          <p:nvPr/>
        </p:nvPicPr>
        <p:blipFill>
          <a:blip r:embed="rId6"/>
          <a:stretch>
            <a:fillRect/>
          </a:stretch>
        </p:blipFill>
        <p:spPr>
          <a:xfrm>
            <a:off x="6512626" y="875937"/>
            <a:ext cx="3400565" cy="2692561"/>
          </a:xfrm>
          <a:prstGeom prst="rect">
            <a:avLst/>
          </a:prstGeom>
        </p:spPr>
      </p:pic>
      <p:sp>
        <p:nvSpPr>
          <p:cNvPr id="2" name="Title 1">
            <a:extLst>
              <a:ext uri="{FF2B5EF4-FFF2-40B4-BE49-F238E27FC236}">
                <a16:creationId xmlns:a16="http://schemas.microsoft.com/office/drawing/2014/main" id="{EE51DA39-CD2A-E81D-8C57-CD9709494A32}"/>
              </a:ext>
            </a:extLst>
          </p:cNvPr>
          <p:cNvSpPr>
            <a:spLocks noGrp="1"/>
          </p:cNvSpPr>
          <p:nvPr>
            <p:ph type="title"/>
          </p:nvPr>
        </p:nvSpPr>
        <p:spPr/>
        <p:txBody>
          <a:bodyPr>
            <a:normAutofit/>
          </a:bodyPr>
          <a:lstStyle/>
          <a:p>
            <a:r>
              <a:rPr lang="en-US" dirty="0"/>
              <a:t>L1 Barrel</a:t>
            </a:r>
          </a:p>
        </p:txBody>
      </p:sp>
      <p:pic>
        <p:nvPicPr>
          <p:cNvPr id="11" name="Content Placeholder 10" descr="Arrow&#10;&#10;Description automatically generated with low confidence">
            <a:extLst>
              <a:ext uri="{FF2B5EF4-FFF2-40B4-BE49-F238E27FC236}">
                <a16:creationId xmlns:a16="http://schemas.microsoft.com/office/drawing/2014/main" id="{5EB0B481-DC54-4872-FDBA-36BEE38FDB71}"/>
              </a:ext>
            </a:extLst>
          </p:cNvPr>
          <p:cNvPicPr>
            <a:picLocks noGrp="1" noChangeAspect="1"/>
          </p:cNvPicPr>
          <p:nvPr>
            <p:ph sz="half" idx="2"/>
          </p:nvPr>
        </p:nvPicPr>
        <p:blipFill>
          <a:blip r:embed="rId7"/>
          <a:stretch>
            <a:fillRect/>
          </a:stretch>
        </p:blipFill>
        <p:spPr>
          <a:xfrm>
            <a:off x="4586751" y="2971486"/>
            <a:ext cx="2942008" cy="2279148"/>
          </a:xfrm>
        </p:spPr>
      </p:pic>
      <p:sp>
        <p:nvSpPr>
          <p:cNvPr id="5" name="Footer Placeholder 4">
            <a:extLst>
              <a:ext uri="{FF2B5EF4-FFF2-40B4-BE49-F238E27FC236}">
                <a16:creationId xmlns:a16="http://schemas.microsoft.com/office/drawing/2014/main" id="{A085631D-2D3C-8017-51E0-7B8B10E7F68B}"/>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CCCF105B-23DB-1088-F1A0-370B383E038D}"/>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39</a:t>
            </a:fld>
            <a:endParaRPr lang="en-GB" dirty="0"/>
          </a:p>
        </p:txBody>
      </p:sp>
      <p:sp>
        <p:nvSpPr>
          <p:cNvPr id="7" name="Date Placeholder 6">
            <a:extLst>
              <a:ext uri="{FF2B5EF4-FFF2-40B4-BE49-F238E27FC236}">
                <a16:creationId xmlns:a16="http://schemas.microsoft.com/office/drawing/2014/main" id="{67B80DF8-CA11-45A7-D48B-E3156E2D8923}"/>
              </a:ext>
            </a:extLst>
          </p:cNvPr>
          <p:cNvSpPr>
            <a:spLocks noGrp="1"/>
          </p:cNvSpPr>
          <p:nvPr>
            <p:ph type="dt" sz="half" idx="10"/>
          </p:nvPr>
        </p:nvSpPr>
        <p:spPr>
          <a:xfrm>
            <a:off x="7335838" y="6421875"/>
            <a:ext cx="2276292" cy="365125"/>
          </a:xfrm>
          <a:prstGeom prst="rect">
            <a:avLst/>
          </a:prstGeom>
        </p:spPr>
        <p:txBody>
          <a:bodyPr/>
          <a:lstStyle/>
          <a:p>
            <a:fld id="{2B51584A-3C65-5749-B34A-554EFE13F5CA}" type="datetime2">
              <a:rPr lang="en-US" smtClean="0"/>
              <a:t>Tuesday, September 5, 2023</a:t>
            </a:fld>
            <a:endParaRPr lang="en-GB" dirty="0"/>
          </a:p>
        </p:txBody>
      </p:sp>
    </p:spTree>
    <p:extLst>
      <p:ext uri="{BB962C8B-B14F-4D97-AF65-F5344CB8AC3E}">
        <p14:creationId xmlns:p14="http://schemas.microsoft.com/office/powerpoint/2010/main" val="423741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D668-33FD-80F5-5164-79BA986B0862}"/>
              </a:ext>
            </a:extLst>
          </p:cNvPr>
          <p:cNvSpPr>
            <a:spLocks noGrp="1"/>
          </p:cNvSpPr>
          <p:nvPr>
            <p:ph type="title"/>
          </p:nvPr>
        </p:nvSpPr>
        <p:spPr/>
        <p:txBody>
          <a:bodyPr/>
          <a:lstStyle/>
          <a:p>
            <a:r>
              <a:rPr lang="en-US" dirty="0"/>
              <a:t>Pixel Structures and Services</a:t>
            </a:r>
          </a:p>
        </p:txBody>
      </p:sp>
      <p:sp>
        <p:nvSpPr>
          <p:cNvPr id="5" name="Date Placeholder 4">
            <a:extLst>
              <a:ext uri="{FF2B5EF4-FFF2-40B4-BE49-F238E27FC236}">
                <a16:creationId xmlns:a16="http://schemas.microsoft.com/office/drawing/2014/main" id="{A282855C-9F0F-A7D7-7974-00CFA4F12C54}"/>
              </a:ext>
            </a:extLst>
          </p:cNvPr>
          <p:cNvSpPr>
            <a:spLocks noGrp="1"/>
          </p:cNvSpPr>
          <p:nvPr>
            <p:ph type="dt" sz="half" idx="2"/>
          </p:nvPr>
        </p:nvSpPr>
        <p:spPr/>
        <p:txBody>
          <a:bodyPr/>
          <a:lstStyle/>
          <a:p>
            <a:fld id="{A825ED18-3594-9845-B740-D8221EFDF6BC}"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B7231B00-A2D1-6061-3724-4C230EDA11B7}"/>
              </a:ext>
            </a:extLst>
          </p:cNvPr>
          <p:cNvSpPr>
            <a:spLocks noGrp="1"/>
          </p:cNvSpPr>
          <p:nvPr>
            <p:ph type="sldNum" sz="quarter" idx="4"/>
          </p:nvPr>
        </p:nvSpPr>
        <p:spPr/>
        <p:txBody>
          <a:bodyPr/>
          <a:lstStyle/>
          <a:p>
            <a:fld id="{BF6EDCA6-555B-DA45-9F0B-47085C7C1A1E}" type="slidenum">
              <a:rPr lang="en-GB" smtClean="0"/>
              <a:pPr/>
              <a:t>4</a:t>
            </a:fld>
            <a:endParaRPr lang="en-GB" dirty="0"/>
          </a:p>
        </p:txBody>
      </p:sp>
      <p:pic>
        <p:nvPicPr>
          <p:cNvPr id="26" name="Picture 25">
            <a:extLst>
              <a:ext uri="{FF2B5EF4-FFF2-40B4-BE49-F238E27FC236}">
                <a16:creationId xmlns:a16="http://schemas.microsoft.com/office/drawing/2014/main" id="{01FDBE16-1D50-D435-5564-BA36A1928346}"/>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879168" y="1037245"/>
            <a:ext cx="4472050" cy="2520000"/>
          </a:xfrm>
          <a:prstGeom prst="rect">
            <a:avLst/>
          </a:prstGeom>
        </p:spPr>
      </p:pic>
      <p:pic>
        <p:nvPicPr>
          <p:cNvPr id="27" name="Picture 26">
            <a:extLst>
              <a:ext uri="{FF2B5EF4-FFF2-40B4-BE49-F238E27FC236}">
                <a16:creationId xmlns:a16="http://schemas.microsoft.com/office/drawing/2014/main" id="{26F06C35-A16C-C8E6-3A9C-44486526C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02"/>
          <a:stretch/>
        </p:blipFill>
        <p:spPr>
          <a:xfrm>
            <a:off x="385020" y="3678918"/>
            <a:ext cx="4220473" cy="2385410"/>
          </a:xfrm>
          <a:prstGeom prst="snip1Rect">
            <a:avLst>
              <a:gd name="adj" fmla="val 35322"/>
            </a:avLst>
          </a:prstGeom>
        </p:spPr>
      </p:pic>
      <p:pic>
        <p:nvPicPr>
          <p:cNvPr id="28" name="Picture 27" descr="A picture containing text&#10;&#10;Description automatically generated">
            <a:extLst>
              <a:ext uri="{FF2B5EF4-FFF2-40B4-BE49-F238E27FC236}">
                <a16:creationId xmlns:a16="http://schemas.microsoft.com/office/drawing/2014/main" id="{603CAF56-AABB-D2F8-95B5-B85F0B3DCC18}"/>
              </a:ext>
            </a:extLst>
          </p:cNvPr>
          <p:cNvPicPr>
            <a:picLocks noChangeAspect="1"/>
          </p:cNvPicPr>
          <p:nvPr/>
        </p:nvPicPr>
        <p:blipFill rotWithShape="1">
          <a:blip r:embed="rId4">
            <a:extLst>
              <a:ext uri="{28A0092B-C50C-407E-A947-70E740481C1C}">
                <a14:useLocalDpi xmlns:a14="http://schemas.microsoft.com/office/drawing/2010/main" val="0"/>
              </a:ext>
            </a:extLst>
          </a:blip>
          <a:srcRect t="12218"/>
          <a:stretch/>
        </p:blipFill>
        <p:spPr bwMode="auto">
          <a:xfrm>
            <a:off x="144904" y="1175197"/>
            <a:ext cx="5867400" cy="1505585"/>
          </a:xfrm>
          <a:prstGeom prst="rect">
            <a:avLst/>
          </a:prstGeom>
          <a:noFill/>
          <a:ln>
            <a:noFill/>
          </a:ln>
          <a:extLst>
            <a:ext uri="{53640926-AAD7-44D8-BBD7-CCE9431645EC}">
              <a14:shadowObscured xmlns:a14="http://schemas.microsoft.com/office/drawing/2010/main"/>
            </a:ext>
          </a:extLst>
        </p:spPr>
      </p:pic>
      <p:pic>
        <p:nvPicPr>
          <p:cNvPr id="32" name="Picture 31" descr="A screenshot of a computer&#10;&#10;Description automatically generated with medium confidence">
            <a:extLst>
              <a:ext uri="{FF2B5EF4-FFF2-40B4-BE49-F238E27FC236}">
                <a16:creationId xmlns:a16="http://schemas.microsoft.com/office/drawing/2014/main" id="{79C25B98-24E8-B9F8-BF7D-05E391EA9EE9}"/>
              </a:ext>
            </a:extLst>
          </p:cNvPr>
          <p:cNvPicPr>
            <a:picLocks noChangeAspect="1"/>
          </p:cNvPicPr>
          <p:nvPr/>
        </p:nvPicPr>
        <p:blipFill>
          <a:blip r:embed="rId5"/>
          <a:stretch>
            <a:fillRect/>
          </a:stretch>
        </p:blipFill>
        <p:spPr>
          <a:xfrm>
            <a:off x="5522906" y="3912552"/>
            <a:ext cx="3890766" cy="2192924"/>
          </a:xfrm>
          <a:prstGeom prst="rect">
            <a:avLst/>
          </a:prstGeom>
        </p:spPr>
      </p:pic>
      <p:sp>
        <p:nvSpPr>
          <p:cNvPr id="33" name="TextBox 32">
            <a:extLst>
              <a:ext uri="{FF2B5EF4-FFF2-40B4-BE49-F238E27FC236}">
                <a16:creationId xmlns:a16="http://schemas.microsoft.com/office/drawing/2014/main" id="{1CF956EF-DFE5-917B-5B2A-53DF8CC7719A}"/>
              </a:ext>
            </a:extLst>
          </p:cNvPr>
          <p:cNvSpPr txBox="1"/>
          <p:nvPr/>
        </p:nvSpPr>
        <p:spPr>
          <a:xfrm>
            <a:off x="327990" y="2818734"/>
            <a:ext cx="1931939" cy="369332"/>
          </a:xfrm>
          <a:prstGeom prst="rect">
            <a:avLst/>
          </a:prstGeom>
          <a:noFill/>
        </p:spPr>
        <p:txBody>
          <a:bodyPr wrap="none" rtlCol="0">
            <a:spAutoFit/>
          </a:bodyPr>
          <a:lstStyle/>
          <a:p>
            <a:r>
              <a:rPr lang="en-US" dirty="0"/>
              <a:t>End Cap Half Rings</a:t>
            </a:r>
          </a:p>
        </p:txBody>
      </p:sp>
      <p:sp>
        <p:nvSpPr>
          <p:cNvPr id="34" name="TextBox 33">
            <a:extLst>
              <a:ext uri="{FF2B5EF4-FFF2-40B4-BE49-F238E27FC236}">
                <a16:creationId xmlns:a16="http://schemas.microsoft.com/office/drawing/2014/main" id="{7D2B1A8F-51D2-8DE3-A043-94CABA6972D7}"/>
              </a:ext>
            </a:extLst>
          </p:cNvPr>
          <p:cNvSpPr txBox="1"/>
          <p:nvPr/>
        </p:nvSpPr>
        <p:spPr>
          <a:xfrm>
            <a:off x="4953000" y="3319039"/>
            <a:ext cx="4617033" cy="369332"/>
          </a:xfrm>
          <a:prstGeom prst="rect">
            <a:avLst/>
          </a:prstGeom>
          <a:noFill/>
        </p:spPr>
        <p:txBody>
          <a:bodyPr wrap="none" rtlCol="0">
            <a:spAutoFit/>
          </a:bodyPr>
          <a:lstStyle/>
          <a:p>
            <a:r>
              <a:rPr lang="en-US" dirty="0"/>
              <a:t>Outer Barrel: Inclined Half Rings and Longerons</a:t>
            </a:r>
          </a:p>
        </p:txBody>
      </p:sp>
      <p:sp>
        <p:nvSpPr>
          <p:cNvPr id="36" name="TextBox 35">
            <a:extLst>
              <a:ext uri="{FF2B5EF4-FFF2-40B4-BE49-F238E27FC236}">
                <a16:creationId xmlns:a16="http://schemas.microsoft.com/office/drawing/2014/main" id="{762DF418-413A-C21A-D09A-C7C78A7CA861}"/>
              </a:ext>
            </a:extLst>
          </p:cNvPr>
          <p:cNvSpPr txBox="1"/>
          <p:nvPr/>
        </p:nvSpPr>
        <p:spPr>
          <a:xfrm>
            <a:off x="327990" y="5917139"/>
            <a:ext cx="2496549" cy="369332"/>
          </a:xfrm>
          <a:prstGeom prst="rect">
            <a:avLst/>
          </a:prstGeom>
          <a:noFill/>
        </p:spPr>
        <p:txBody>
          <a:bodyPr wrap="square">
            <a:spAutoFit/>
          </a:bodyPr>
          <a:lstStyle/>
          <a:p>
            <a:r>
              <a:rPr lang="en-US" dirty="0"/>
              <a:t>Inner System End Cap</a:t>
            </a:r>
          </a:p>
        </p:txBody>
      </p:sp>
      <p:sp>
        <p:nvSpPr>
          <p:cNvPr id="37" name="TextBox 36">
            <a:extLst>
              <a:ext uri="{FF2B5EF4-FFF2-40B4-BE49-F238E27FC236}">
                <a16:creationId xmlns:a16="http://schemas.microsoft.com/office/drawing/2014/main" id="{D120D22D-219C-0C0B-D565-86B87557D6AC}"/>
              </a:ext>
            </a:extLst>
          </p:cNvPr>
          <p:cNvSpPr txBox="1"/>
          <p:nvPr/>
        </p:nvSpPr>
        <p:spPr>
          <a:xfrm>
            <a:off x="5644899" y="6051755"/>
            <a:ext cx="2496549" cy="369332"/>
          </a:xfrm>
          <a:prstGeom prst="rect">
            <a:avLst/>
          </a:prstGeom>
          <a:noFill/>
        </p:spPr>
        <p:txBody>
          <a:bodyPr wrap="square">
            <a:spAutoFit/>
          </a:bodyPr>
          <a:lstStyle/>
          <a:p>
            <a:r>
              <a:rPr lang="en-US" dirty="0"/>
              <a:t>Inner System Barrel</a:t>
            </a:r>
          </a:p>
        </p:txBody>
      </p:sp>
      <p:sp>
        <p:nvSpPr>
          <p:cNvPr id="38" name="Footer Placeholder 3">
            <a:extLst>
              <a:ext uri="{FF2B5EF4-FFF2-40B4-BE49-F238E27FC236}">
                <a16:creationId xmlns:a16="http://schemas.microsoft.com/office/drawing/2014/main" id="{53412EC6-D1DF-BF92-B2C9-ADBFA54DDB2E}"/>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77007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24DAF6-22CE-84E2-F025-637845A80D4E}"/>
              </a:ext>
            </a:extLst>
          </p:cNvPr>
          <p:cNvPicPr>
            <a:picLocks noChangeAspect="1"/>
          </p:cNvPicPr>
          <p:nvPr/>
        </p:nvPicPr>
        <p:blipFill>
          <a:blip r:embed="rId3"/>
          <a:stretch>
            <a:fillRect/>
          </a:stretch>
        </p:blipFill>
        <p:spPr>
          <a:xfrm>
            <a:off x="5965026" y="3675621"/>
            <a:ext cx="3809567" cy="2697525"/>
          </a:xfrm>
          <a:prstGeom prst="rect">
            <a:avLst/>
          </a:prstGeom>
        </p:spPr>
      </p:pic>
      <p:sp>
        <p:nvSpPr>
          <p:cNvPr id="2" name="Title 1">
            <a:extLst>
              <a:ext uri="{FF2B5EF4-FFF2-40B4-BE49-F238E27FC236}">
                <a16:creationId xmlns:a16="http://schemas.microsoft.com/office/drawing/2014/main" id="{25709344-CD63-8C2F-0993-54794070C861}"/>
              </a:ext>
            </a:extLst>
          </p:cNvPr>
          <p:cNvSpPr>
            <a:spLocks noGrp="1"/>
          </p:cNvSpPr>
          <p:nvPr>
            <p:ph type="title"/>
          </p:nvPr>
        </p:nvSpPr>
        <p:spPr/>
        <p:txBody>
          <a:bodyPr/>
          <a:lstStyle/>
          <a:p>
            <a:r>
              <a:rPr lang="en-US" dirty="0"/>
              <a:t>L1 Power Flex</a:t>
            </a:r>
          </a:p>
        </p:txBody>
      </p:sp>
      <p:pic>
        <p:nvPicPr>
          <p:cNvPr id="9" name="Content Placeholder 8" descr="Shape&#10;&#10;Description automatically generated with medium confidence">
            <a:extLst>
              <a:ext uri="{FF2B5EF4-FFF2-40B4-BE49-F238E27FC236}">
                <a16:creationId xmlns:a16="http://schemas.microsoft.com/office/drawing/2014/main" id="{A8220DB7-E9BF-A913-7818-FF6875C0E658}"/>
              </a:ext>
            </a:extLst>
          </p:cNvPr>
          <p:cNvPicPr>
            <a:picLocks noGrp="1" noChangeAspect="1"/>
          </p:cNvPicPr>
          <p:nvPr>
            <p:ph sz="half" idx="1"/>
          </p:nvPr>
        </p:nvPicPr>
        <p:blipFill>
          <a:blip r:embed="rId4"/>
          <a:stretch>
            <a:fillRect/>
          </a:stretch>
        </p:blipFill>
        <p:spPr>
          <a:xfrm>
            <a:off x="327990" y="1594816"/>
            <a:ext cx="5708020" cy="3757114"/>
          </a:xfrm>
        </p:spPr>
      </p:pic>
      <p:pic>
        <p:nvPicPr>
          <p:cNvPr id="11" name="Content Placeholder 10" descr="A picture containing shape&#10;&#10;Description automatically generated">
            <a:extLst>
              <a:ext uri="{FF2B5EF4-FFF2-40B4-BE49-F238E27FC236}">
                <a16:creationId xmlns:a16="http://schemas.microsoft.com/office/drawing/2014/main" id="{0980DF4C-4A93-A85E-C30C-7D43A803F37B}"/>
              </a:ext>
            </a:extLst>
          </p:cNvPr>
          <p:cNvPicPr>
            <a:picLocks noGrp="1" noChangeAspect="1"/>
          </p:cNvPicPr>
          <p:nvPr>
            <p:ph sz="half" idx="2"/>
          </p:nvPr>
        </p:nvPicPr>
        <p:blipFill>
          <a:blip r:embed="rId5"/>
          <a:stretch>
            <a:fillRect/>
          </a:stretch>
        </p:blipFill>
        <p:spPr>
          <a:xfrm>
            <a:off x="4315431" y="926820"/>
            <a:ext cx="5459162" cy="3024670"/>
          </a:xfrm>
        </p:spPr>
      </p:pic>
      <p:sp>
        <p:nvSpPr>
          <p:cNvPr id="5" name="Footer Placeholder 4">
            <a:extLst>
              <a:ext uri="{FF2B5EF4-FFF2-40B4-BE49-F238E27FC236}">
                <a16:creationId xmlns:a16="http://schemas.microsoft.com/office/drawing/2014/main" id="{556A4625-2C3D-F9EF-1CFD-307A3B24BB54}"/>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87231024-A37D-F90F-1AA4-264F2DBBDB1F}"/>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40</a:t>
            </a:fld>
            <a:endParaRPr lang="en-GB" dirty="0"/>
          </a:p>
        </p:txBody>
      </p:sp>
      <p:sp>
        <p:nvSpPr>
          <p:cNvPr id="7" name="Date Placeholder 6">
            <a:extLst>
              <a:ext uri="{FF2B5EF4-FFF2-40B4-BE49-F238E27FC236}">
                <a16:creationId xmlns:a16="http://schemas.microsoft.com/office/drawing/2014/main" id="{E3AB2653-62BD-7186-1374-02EDD9C9B4ED}"/>
              </a:ext>
            </a:extLst>
          </p:cNvPr>
          <p:cNvSpPr>
            <a:spLocks noGrp="1"/>
          </p:cNvSpPr>
          <p:nvPr>
            <p:ph type="dt" sz="half" idx="10"/>
          </p:nvPr>
        </p:nvSpPr>
        <p:spPr>
          <a:xfrm>
            <a:off x="7335838" y="6421875"/>
            <a:ext cx="2276292" cy="365125"/>
          </a:xfrm>
          <a:prstGeom prst="rect">
            <a:avLst/>
          </a:prstGeom>
        </p:spPr>
        <p:txBody>
          <a:bodyPr/>
          <a:lstStyle/>
          <a:p>
            <a:fld id="{F9F7FB70-4D74-4F4B-AC0D-3DA7F8DC718A}" type="datetime2">
              <a:rPr lang="en-US" smtClean="0"/>
              <a:t>Tuesday, September 5, 2023</a:t>
            </a:fld>
            <a:endParaRPr lang="en-GB" dirty="0"/>
          </a:p>
        </p:txBody>
      </p:sp>
    </p:spTree>
    <p:extLst>
      <p:ext uri="{BB962C8B-B14F-4D97-AF65-F5344CB8AC3E}">
        <p14:creationId xmlns:p14="http://schemas.microsoft.com/office/powerpoint/2010/main" val="3660187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D05E9DC2-7819-8848-ACF5-88902258C28E}"/>
              </a:ext>
            </a:extLst>
          </p:cNvPr>
          <p:cNvPicPr>
            <a:picLocks noChangeAspect="1"/>
          </p:cNvPicPr>
          <p:nvPr/>
        </p:nvPicPr>
        <p:blipFill>
          <a:blip r:embed="rId2"/>
          <a:stretch>
            <a:fillRect/>
          </a:stretch>
        </p:blipFill>
        <p:spPr>
          <a:xfrm>
            <a:off x="2899810" y="1063752"/>
            <a:ext cx="6638442" cy="4982699"/>
          </a:xfrm>
          <a:prstGeom prst="rect">
            <a:avLst/>
          </a:prstGeom>
        </p:spPr>
      </p:pic>
      <p:sp>
        <p:nvSpPr>
          <p:cNvPr id="2" name="Title 1">
            <a:extLst>
              <a:ext uri="{FF2B5EF4-FFF2-40B4-BE49-F238E27FC236}">
                <a16:creationId xmlns:a16="http://schemas.microsoft.com/office/drawing/2014/main" id="{CD92DE7C-991B-FB4B-A9FD-7D9721AD261D}"/>
              </a:ext>
            </a:extLst>
          </p:cNvPr>
          <p:cNvSpPr>
            <a:spLocks noGrp="1"/>
          </p:cNvSpPr>
          <p:nvPr>
            <p:ph type="title"/>
          </p:nvPr>
        </p:nvSpPr>
        <p:spPr/>
        <p:txBody>
          <a:bodyPr/>
          <a:lstStyle/>
          <a:p>
            <a:r>
              <a:rPr lang="en-US" dirty="0"/>
              <a:t>Coupled Ring Components</a:t>
            </a:r>
          </a:p>
        </p:txBody>
      </p:sp>
      <p:sp>
        <p:nvSpPr>
          <p:cNvPr id="3" name="Content Placeholder 2">
            <a:extLst>
              <a:ext uri="{FF2B5EF4-FFF2-40B4-BE49-F238E27FC236}">
                <a16:creationId xmlns:a16="http://schemas.microsoft.com/office/drawing/2014/main" id="{D414EF4A-31F7-1B46-B4FB-9BBD91B36662}"/>
              </a:ext>
            </a:extLst>
          </p:cNvPr>
          <p:cNvSpPr>
            <a:spLocks noGrp="1"/>
          </p:cNvSpPr>
          <p:nvPr>
            <p:ph idx="1"/>
          </p:nvPr>
        </p:nvSpPr>
        <p:spPr/>
        <p:txBody>
          <a:bodyPr/>
          <a:lstStyle/>
          <a:p>
            <a:r>
              <a:rPr lang="en-US" dirty="0"/>
              <a:t>Not Shown</a:t>
            </a:r>
          </a:p>
          <a:p>
            <a:pPr lvl="1"/>
            <a:r>
              <a:rPr lang="en-US" dirty="0"/>
              <a:t>Quad Module Data Flex</a:t>
            </a:r>
          </a:p>
          <a:p>
            <a:pPr lvl="1"/>
            <a:r>
              <a:rPr lang="en-US" dirty="0"/>
              <a:t>Triplet Module Data Flex</a:t>
            </a:r>
          </a:p>
          <a:p>
            <a:endParaRPr lang="en-US" dirty="0"/>
          </a:p>
          <a:p>
            <a:endParaRPr lang="en-US" dirty="0"/>
          </a:p>
          <a:p>
            <a:endParaRPr lang="en-US" dirty="0"/>
          </a:p>
          <a:p>
            <a:r>
              <a:rPr lang="en-US" dirty="0"/>
              <a:t>PP0</a:t>
            </a:r>
          </a:p>
          <a:p>
            <a:r>
              <a:rPr lang="en-US" dirty="0"/>
              <a:t>Type-0 to PP0 Flex</a:t>
            </a:r>
          </a:p>
          <a:p>
            <a:r>
              <a:rPr lang="en-US" dirty="0"/>
              <a:t>Rigid Ring</a:t>
            </a:r>
          </a:p>
          <a:p>
            <a:endParaRPr lang="en-US" dirty="0"/>
          </a:p>
          <a:p>
            <a:endParaRPr lang="en-US" dirty="0"/>
          </a:p>
        </p:txBody>
      </p:sp>
      <p:cxnSp>
        <p:nvCxnSpPr>
          <p:cNvPr id="11" name="Straight Arrow Connector 10">
            <a:extLst>
              <a:ext uri="{FF2B5EF4-FFF2-40B4-BE49-F238E27FC236}">
                <a16:creationId xmlns:a16="http://schemas.microsoft.com/office/drawing/2014/main" id="{EC11DD44-24C8-BF49-946E-7ACFA48909A8}"/>
              </a:ext>
            </a:extLst>
          </p:cNvPr>
          <p:cNvCxnSpPr>
            <a:cxnSpLocks/>
          </p:cNvCxnSpPr>
          <p:nvPr/>
        </p:nvCxnSpPr>
        <p:spPr>
          <a:xfrm flipV="1">
            <a:off x="1228619" y="3016004"/>
            <a:ext cx="2474448" cy="693531"/>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BDF1C9-C4FA-E04E-88EF-284D1E44D46E}"/>
              </a:ext>
            </a:extLst>
          </p:cNvPr>
          <p:cNvCxnSpPr>
            <a:cxnSpLocks/>
          </p:cNvCxnSpPr>
          <p:nvPr/>
        </p:nvCxnSpPr>
        <p:spPr>
          <a:xfrm>
            <a:off x="1896317" y="4556989"/>
            <a:ext cx="5292585" cy="13120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F925634-B890-DB46-9757-C99A1FADD13D}"/>
              </a:ext>
            </a:extLst>
          </p:cNvPr>
          <p:cNvCxnSpPr>
            <a:cxnSpLocks/>
          </p:cNvCxnSpPr>
          <p:nvPr/>
        </p:nvCxnSpPr>
        <p:spPr>
          <a:xfrm flipV="1">
            <a:off x="2888180" y="3198732"/>
            <a:ext cx="2956907" cy="97631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 name="Footer Placeholder 3">
            <a:extLst>
              <a:ext uri="{FF2B5EF4-FFF2-40B4-BE49-F238E27FC236}">
                <a16:creationId xmlns:a16="http://schemas.microsoft.com/office/drawing/2014/main" id="{95334AE0-2545-D16E-FA1B-333F4B9BB5DD}"/>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9" name="Slide Number Placeholder 4">
            <a:extLst>
              <a:ext uri="{FF2B5EF4-FFF2-40B4-BE49-F238E27FC236}">
                <a16:creationId xmlns:a16="http://schemas.microsoft.com/office/drawing/2014/main" id="{5F950E9B-F2D2-84FA-0190-82CED7201354}"/>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41</a:t>
            </a:fld>
            <a:endParaRPr lang="en-GB" dirty="0"/>
          </a:p>
        </p:txBody>
      </p:sp>
      <p:sp>
        <p:nvSpPr>
          <p:cNvPr id="10" name="Date Placeholder 5">
            <a:extLst>
              <a:ext uri="{FF2B5EF4-FFF2-40B4-BE49-F238E27FC236}">
                <a16:creationId xmlns:a16="http://schemas.microsoft.com/office/drawing/2014/main" id="{A6AD40AF-07CC-C766-8C85-66735A86F9E0}"/>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spTree>
    <p:extLst>
      <p:ext uri="{BB962C8B-B14F-4D97-AF65-F5344CB8AC3E}">
        <p14:creationId xmlns:p14="http://schemas.microsoft.com/office/powerpoint/2010/main" val="3961522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Endcap to Barrel Interface with Type-0 to PP0 Flex</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604" t="6584" r="31429" b="4217"/>
          <a:stretch/>
        </p:blipFill>
        <p:spPr>
          <a:xfrm>
            <a:off x="183326" y="1689822"/>
            <a:ext cx="2886570" cy="3787116"/>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1218" t="6870" r="32986" b="8383"/>
          <a:stretch/>
        </p:blipFill>
        <p:spPr>
          <a:xfrm>
            <a:off x="2297489" y="2625747"/>
            <a:ext cx="2425551" cy="2953562"/>
          </a:xfrm>
          <a:prstGeom prst="round2DiagRect">
            <a:avLst>
              <a:gd name="adj1" fmla="val 50000"/>
              <a:gd name="adj2" fmla="val 0"/>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154" r="5327"/>
          <a:stretch/>
        </p:blipFill>
        <p:spPr>
          <a:xfrm>
            <a:off x="5534715" y="1488432"/>
            <a:ext cx="4371286" cy="3980546"/>
          </a:xfrm>
          <a:prstGeom prst="rect">
            <a:avLst/>
          </a:prstGeom>
        </p:spPr>
      </p:pic>
      <p:sp>
        <p:nvSpPr>
          <p:cNvPr id="7" name="TextBox 6"/>
          <p:cNvSpPr txBox="1"/>
          <p:nvPr/>
        </p:nvSpPr>
        <p:spPr>
          <a:xfrm>
            <a:off x="7772029" y="2017877"/>
            <a:ext cx="2005806" cy="31745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63" dirty="0"/>
              <a:t>Natural bend not folded</a:t>
            </a:r>
            <a:endParaRPr lang="en-GB" sz="1463" dirty="0"/>
          </a:p>
        </p:txBody>
      </p:sp>
      <p:cxnSp>
        <p:nvCxnSpPr>
          <p:cNvPr id="9" name="Straight Arrow Connector 8"/>
          <p:cNvCxnSpPr>
            <a:cxnSpLocks/>
            <a:stCxn id="7" idx="2"/>
          </p:cNvCxnSpPr>
          <p:nvPr/>
        </p:nvCxnSpPr>
        <p:spPr>
          <a:xfrm flipH="1">
            <a:off x="8015326" y="2335336"/>
            <a:ext cx="759606" cy="952897"/>
          </a:xfrm>
          <a:prstGeom prst="straightConnector1">
            <a:avLst/>
          </a:prstGeom>
          <a:ln w="762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799AE089-F387-E343-A5D4-590FD47B62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59" t="14461"/>
          <a:stretch/>
        </p:blipFill>
        <p:spPr>
          <a:xfrm>
            <a:off x="258104" y="1129539"/>
            <a:ext cx="2737014" cy="1471307"/>
          </a:xfrm>
          <a:prstGeom prst="rect">
            <a:avLst/>
          </a:prstGeom>
        </p:spPr>
      </p:pic>
      <p:sp>
        <p:nvSpPr>
          <p:cNvPr id="11" name="TextBox 10">
            <a:extLst>
              <a:ext uri="{FF2B5EF4-FFF2-40B4-BE49-F238E27FC236}">
                <a16:creationId xmlns:a16="http://schemas.microsoft.com/office/drawing/2014/main" id="{36002DF2-E976-7348-BBA8-AC994B059D45}"/>
              </a:ext>
            </a:extLst>
          </p:cNvPr>
          <p:cNvSpPr txBox="1"/>
          <p:nvPr/>
        </p:nvSpPr>
        <p:spPr>
          <a:xfrm>
            <a:off x="7776076" y="1064979"/>
            <a:ext cx="1908728" cy="3174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63" dirty="0"/>
              <a:t>Take up of extra length</a:t>
            </a:r>
            <a:endParaRPr lang="en-GB" sz="1463" dirty="0"/>
          </a:p>
        </p:txBody>
      </p:sp>
      <p:cxnSp>
        <p:nvCxnSpPr>
          <p:cNvPr id="14" name="Straight Arrow Connector 13">
            <a:extLst>
              <a:ext uri="{FF2B5EF4-FFF2-40B4-BE49-F238E27FC236}">
                <a16:creationId xmlns:a16="http://schemas.microsoft.com/office/drawing/2014/main" id="{CEE11D22-E70F-D048-B63B-02C7C63E33E9}"/>
              </a:ext>
            </a:extLst>
          </p:cNvPr>
          <p:cNvCxnSpPr>
            <a:cxnSpLocks/>
          </p:cNvCxnSpPr>
          <p:nvPr/>
        </p:nvCxnSpPr>
        <p:spPr>
          <a:xfrm>
            <a:off x="7637933" y="1171625"/>
            <a:ext cx="5930" cy="1605174"/>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1414250-42B0-47F2-E000-1064E8E5461B}"/>
              </a:ext>
            </a:extLst>
          </p:cNvPr>
          <p:cNvSpPr txBox="1"/>
          <p:nvPr/>
        </p:nvSpPr>
        <p:spPr>
          <a:xfrm>
            <a:off x="958598" y="1541589"/>
            <a:ext cx="1908728" cy="3174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63" dirty="0"/>
              <a:t>Flex in Folded State</a:t>
            </a:r>
            <a:endParaRPr lang="en-GB" sz="1463" dirty="0"/>
          </a:p>
        </p:txBody>
      </p:sp>
      <p:sp>
        <p:nvSpPr>
          <p:cNvPr id="8" name="TextBox 7">
            <a:extLst>
              <a:ext uri="{FF2B5EF4-FFF2-40B4-BE49-F238E27FC236}">
                <a16:creationId xmlns:a16="http://schemas.microsoft.com/office/drawing/2014/main" id="{D17272C9-763F-A541-E242-6C6837028009}"/>
              </a:ext>
            </a:extLst>
          </p:cNvPr>
          <p:cNvSpPr txBox="1"/>
          <p:nvPr/>
        </p:nvSpPr>
        <p:spPr>
          <a:xfrm>
            <a:off x="196163" y="5719762"/>
            <a:ext cx="1908728" cy="3174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63" dirty="0"/>
              <a:t>Back Flavor</a:t>
            </a:r>
            <a:endParaRPr lang="en-GB" sz="1463" dirty="0"/>
          </a:p>
        </p:txBody>
      </p:sp>
      <p:sp>
        <p:nvSpPr>
          <p:cNvPr id="16" name="TextBox 15">
            <a:extLst>
              <a:ext uri="{FF2B5EF4-FFF2-40B4-BE49-F238E27FC236}">
                <a16:creationId xmlns:a16="http://schemas.microsoft.com/office/drawing/2014/main" id="{56C33566-DE29-77A2-BAD0-B7113795D58F}"/>
              </a:ext>
            </a:extLst>
          </p:cNvPr>
          <p:cNvSpPr txBox="1"/>
          <p:nvPr/>
        </p:nvSpPr>
        <p:spPr>
          <a:xfrm>
            <a:off x="2297489" y="5728461"/>
            <a:ext cx="1908728" cy="31745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63" dirty="0"/>
              <a:t>Front Flavor </a:t>
            </a:r>
            <a:endParaRPr lang="en-GB" sz="1463" dirty="0"/>
          </a:p>
        </p:txBody>
      </p:sp>
      <p:sp>
        <p:nvSpPr>
          <p:cNvPr id="17" name="TextBox 16">
            <a:extLst>
              <a:ext uri="{FF2B5EF4-FFF2-40B4-BE49-F238E27FC236}">
                <a16:creationId xmlns:a16="http://schemas.microsoft.com/office/drawing/2014/main" id="{3CF69D48-D868-10ED-37C6-CEFDE23FB5F4}"/>
              </a:ext>
            </a:extLst>
          </p:cNvPr>
          <p:cNvSpPr txBox="1"/>
          <p:nvPr/>
        </p:nvSpPr>
        <p:spPr>
          <a:xfrm>
            <a:off x="3024669" y="1022473"/>
            <a:ext cx="4961106" cy="1754326"/>
          </a:xfrm>
          <a:prstGeom prst="rect">
            <a:avLst/>
          </a:prstGeom>
          <a:noFill/>
        </p:spPr>
        <p:txBody>
          <a:bodyPr wrap="square">
            <a:spAutoFit/>
          </a:bodyPr>
          <a:lstStyle/>
          <a:p>
            <a:r>
              <a:rPr lang="en-US" dirty="0"/>
              <a:t>One Flex contains connections for:</a:t>
            </a:r>
          </a:p>
          <a:p>
            <a:pPr lvl="1"/>
            <a:r>
              <a:rPr lang="en-US" dirty="0"/>
              <a:t>52 differential pairs</a:t>
            </a:r>
          </a:p>
          <a:p>
            <a:pPr lvl="1"/>
            <a:r>
              <a:rPr lang="en-US" dirty="0"/>
              <a:t>2 serial power chains</a:t>
            </a:r>
          </a:p>
          <a:p>
            <a:pPr lvl="1"/>
            <a:r>
              <a:rPr lang="en-US" dirty="0"/>
              <a:t>5 High Voltage Lines</a:t>
            </a:r>
          </a:p>
          <a:p>
            <a:pPr lvl="1"/>
            <a:r>
              <a:rPr lang="en-US" dirty="0"/>
              <a:t>1 interlocks</a:t>
            </a:r>
          </a:p>
          <a:p>
            <a:pPr lvl="1"/>
            <a:r>
              <a:rPr lang="en-US" dirty="0"/>
              <a:t>1 Mops Channels</a:t>
            </a:r>
          </a:p>
        </p:txBody>
      </p:sp>
      <p:sp>
        <p:nvSpPr>
          <p:cNvPr id="18" name="Footer Placeholder 3">
            <a:extLst>
              <a:ext uri="{FF2B5EF4-FFF2-40B4-BE49-F238E27FC236}">
                <a16:creationId xmlns:a16="http://schemas.microsoft.com/office/drawing/2014/main" id="{F63B0586-08D4-B4E4-F28C-46376417BD4F}"/>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19" name="Slide Number Placeholder 4">
            <a:extLst>
              <a:ext uri="{FF2B5EF4-FFF2-40B4-BE49-F238E27FC236}">
                <a16:creationId xmlns:a16="http://schemas.microsoft.com/office/drawing/2014/main" id="{C49CDA96-D5FB-5A2D-C837-3C52C5CFEAA1}"/>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42</a:t>
            </a:fld>
            <a:endParaRPr lang="en-GB" dirty="0"/>
          </a:p>
        </p:txBody>
      </p:sp>
      <p:sp>
        <p:nvSpPr>
          <p:cNvPr id="23" name="Date Placeholder 5">
            <a:extLst>
              <a:ext uri="{FF2B5EF4-FFF2-40B4-BE49-F238E27FC236}">
                <a16:creationId xmlns:a16="http://schemas.microsoft.com/office/drawing/2014/main" id="{6C6DD86A-77F2-597C-929E-E487F6B60EF6}"/>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spTree>
    <p:extLst>
      <p:ext uri="{BB962C8B-B14F-4D97-AF65-F5344CB8AC3E}">
        <p14:creationId xmlns:p14="http://schemas.microsoft.com/office/powerpoint/2010/main" val="1194693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Only 2 flavors</a:t>
            </a:r>
            <a:endParaRPr lang="en-GB" dirty="0"/>
          </a:p>
        </p:txBody>
      </p:sp>
      <p:grpSp>
        <p:nvGrpSpPr>
          <p:cNvPr id="22" name="Group 21"/>
          <p:cNvGrpSpPr/>
          <p:nvPr/>
        </p:nvGrpSpPr>
        <p:grpSpPr>
          <a:xfrm>
            <a:off x="0" y="4078223"/>
            <a:ext cx="9632553" cy="1605425"/>
            <a:chOff x="0" y="4228043"/>
            <a:chExt cx="11855450" cy="1975908"/>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7316" b="40279"/>
            <a:stretch/>
          </p:blipFill>
          <p:spPr>
            <a:xfrm>
              <a:off x="0" y="4228043"/>
              <a:ext cx="11855450" cy="1975908"/>
            </a:xfrm>
            <a:prstGeom prst="rect">
              <a:avLst/>
            </a:prstGeom>
          </p:spPr>
        </p:pic>
        <p:sp>
          <p:nvSpPr>
            <p:cNvPr id="8" name="Rectangle 7"/>
            <p:cNvSpPr/>
            <p:nvPr/>
          </p:nvSpPr>
          <p:spPr>
            <a:xfrm>
              <a:off x="9721850" y="5060950"/>
              <a:ext cx="1911350" cy="393700"/>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463" dirty="0"/>
            </a:p>
          </p:txBody>
        </p:sp>
        <p:sp>
          <p:nvSpPr>
            <p:cNvPr id="11" name="Rectangle 10"/>
            <p:cNvSpPr/>
            <p:nvPr/>
          </p:nvSpPr>
          <p:spPr>
            <a:xfrm rot="4189837">
              <a:off x="-170605" y="5124753"/>
              <a:ext cx="1491479" cy="26609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463" dirty="0"/>
            </a:p>
          </p:txBody>
        </p:sp>
      </p:grpSp>
      <p:grpSp>
        <p:nvGrpSpPr>
          <p:cNvPr id="21" name="Group 20"/>
          <p:cNvGrpSpPr/>
          <p:nvPr/>
        </p:nvGrpSpPr>
        <p:grpSpPr>
          <a:xfrm>
            <a:off x="0" y="1876029"/>
            <a:ext cx="9906000" cy="1671638"/>
            <a:chOff x="0" y="1517651"/>
            <a:chExt cx="12192000" cy="205740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17" t="38658" r="-417" b="28532"/>
            <a:stretch/>
          </p:blipFill>
          <p:spPr>
            <a:xfrm>
              <a:off x="0" y="1517651"/>
              <a:ext cx="12192000" cy="2057400"/>
            </a:xfrm>
            <a:prstGeom prst="rect">
              <a:avLst/>
            </a:prstGeom>
          </p:spPr>
        </p:pic>
        <p:sp>
          <p:nvSpPr>
            <p:cNvPr id="7" name="Rectangle 6"/>
            <p:cNvSpPr/>
            <p:nvPr/>
          </p:nvSpPr>
          <p:spPr>
            <a:xfrm>
              <a:off x="9721850" y="2266950"/>
              <a:ext cx="1911350" cy="36195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463" dirty="0"/>
            </a:p>
          </p:txBody>
        </p:sp>
        <p:sp>
          <p:nvSpPr>
            <p:cNvPr id="12" name="Rectangle 11"/>
            <p:cNvSpPr/>
            <p:nvPr/>
          </p:nvSpPr>
          <p:spPr>
            <a:xfrm rot="4189837">
              <a:off x="-94404" y="2314878"/>
              <a:ext cx="1491479" cy="266094"/>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GB" sz="1463" dirty="0"/>
            </a:p>
          </p:txBody>
        </p:sp>
      </p:grpSp>
      <p:sp>
        <p:nvSpPr>
          <p:cNvPr id="13" name="TextBox 12"/>
          <p:cNvSpPr txBox="1"/>
          <p:nvPr/>
        </p:nvSpPr>
        <p:spPr>
          <a:xfrm>
            <a:off x="4695032" y="3614738"/>
            <a:ext cx="2408223" cy="31745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63" dirty="0"/>
              <a:t>Connectors on different sides</a:t>
            </a:r>
            <a:endParaRPr lang="en-GB" sz="1463" dirty="0"/>
          </a:p>
        </p:txBody>
      </p:sp>
      <p:cxnSp>
        <p:nvCxnSpPr>
          <p:cNvPr id="15" name="Straight Arrow Connector 14"/>
          <p:cNvCxnSpPr/>
          <p:nvPr/>
        </p:nvCxnSpPr>
        <p:spPr>
          <a:xfrm flipV="1">
            <a:off x="7088981" y="2711848"/>
            <a:ext cx="1088628" cy="89773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7078653" y="3914820"/>
            <a:ext cx="1078319" cy="10000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56908" y="1641484"/>
            <a:ext cx="9337414" cy="7643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206602" y="1447512"/>
            <a:ext cx="1368969" cy="542584"/>
          </a:xfrm>
          <a:prstGeom prst="rect">
            <a:avLst/>
          </a:prstGeom>
          <a:noFill/>
        </p:spPr>
        <p:txBody>
          <a:bodyPr wrap="square" rtlCol="0">
            <a:spAutoFit/>
          </a:bodyPr>
          <a:lstStyle/>
          <a:p>
            <a:r>
              <a:rPr lang="en-US" sz="1463" dirty="0"/>
              <a:t>Approx. 315mm</a:t>
            </a:r>
            <a:endParaRPr lang="en-GB" sz="1463" dirty="0"/>
          </a:p>
        </p:txBody>
      </p:sp>
      <p:sp>
        <p:nvSpPr>
          <p:cNvPr id="3" name="Footer Placeholder 3">
            <a:extLst>
              <a:ext uri="{FF2B5EF4-FFF2-40B4-BE49-F238E27FC236}">
                <a16:creationId xmlns:a16="http://schemas.microsoft.com/office/drawing/2014/main" id="{11F9C781-0CF3-AC46-0FC8-B92F28997227}"/>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10" name="Slide Number Placeholder 4">
            <a:extLst>
              <a:ext uri="{FF2B5EF4-FFF2-40B4-BE49-F238E27FC236}">
                <a16:creationId xmlns:a16="http://schemas.microsoft.com/office/drawing/2014/main" id="{64A81197-0913-B3A7-ED83-96BA26CD6449}"/>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43</a:t>
            </a:fld>
            <a:endParaRPr lang="en-GB" dirty="0"/>
          </a:p>
        </p:txBody>
      </p:sp>
      <p:sp>
        <p:nvSpPr>
          <p:cNvPr id="14" name="Date Placeholder 5">
            <a:extLst>
              <a:ext uri="{FF2B5EF4-FFF2-40B4-BE49-F238E27FC236}">
                <a16:creationId xmlns:a16="http://schemas.microsoft.com/office/drawing/2014/main" id="{124B88EA-7423-E266-6765-0C2C432A76E9}"/>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spTree>
    <p:extLst>
      <p:ext uri="{BB962C8B-B14F-4D97-AF65-F5344CB8AC3E}">
        <p14:creationId xmlns:p14="http://schemas.microsoft.com/office/powerpoint/2010/main" val="155297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8D5F23-6E45-302A-3227-F6FB4BC1A08A}"/>
              </a:ext>
            </a:extLst>
          </p:cNvPr>
          <p:cNvSpPr>
            <a:spLocks noGrp="1"/>
          </p:cNvSpPr>
          <p:nvPr>
            <p:ph type="title"/>
          </p:nvPr>
        </p:nvSpPr>
        <p:spPr/>
        <p:txBody>
          <a:bodyPr/>
          <a:lstStyle/>
          <a:p>
            <a:r>
              <a:rPr lang="en-US" dirty="0"/>
              <a:t>End-cap Integration Model</a:t>
            </a:r>
          </a:p>
        </p:txBody>
      </p:sp>
      <p:sp>
        <p:nvSpPr>
          <p:cNvPr id="6" name="TextBox 5">
            <a:extLst>
              <a:ext uri="{FF2B5EF4-FFF2-40B4-BE49-F238E27FC236}">
                <a16:creationId xmlns:a16="http://schemas.microsoft.com/office/drawing/2014/main" id="{106A0330-8315-7193-0298-1925CA5A6C79}"/>
              </a:ext>
            </a:extLst>
          </p:cNvPr>
          <p:cNvSpPr txBox="1"/>
          <p:nvPr/>
        </p:nvSpPr>
        <p:spPr>
          <a:xfrm>
            <a:off x="6055112" y="1304693"/>
            <a:ext cx="3557017" cy="2585323"/>
          </a:xfrm>
          <a:prstGeom prst="rect">
            <a:avLst/>
          </a:prstGeom>
          <a:noFill/>
        </p:spPr>
        <p:txBody>
          <a:bodyPr wrap="square" rtlCol="0">
            <a:spAutoFit/>
          </a:bodyPr>
          <a:lstStyle/>
          <a:p>
            <a:pPr marL="285750" indent="-285750">
              <a:buFont typeface="Arial" panose="020B0604020202020204" pitchFamily="34" charset="0"/>
              <a:buChar char="•"/>
            </a:pPr>
            <a:r>
              <a:rPr lang="en-US" dirty="0"/>
              <a:t>Coupled Ring Attached to a loaded local support</a:t>
            </a:r>
          </a:p>
          <a:p>
            <a:pPr marL="285750" indent="-285750">
              <a:buFont typeface="Arial" panose="020B0604020202020204" pitchFamily="34" charset="0"/>
              <a:buChar char="•"/>
            </a:pPr>
            <a:r>
              <a:rPr lang="en-US" dirty="0"/>
              <a:t>Quad Module Power Flexes in Red</a:t>
            </a:r>
          </a:p>
          <a:p>
            <a:pPr marL="285750" indent="-285750">
              <a:buFont typeface="Arial" panose="020B0604020202020204" pitchFamily="34" charset="0"/>
              <a:buChar char="•"/>
            </a:pPr>
            <a:r>
              <a:rPr lang="en-US" dirty="0"/>
              <a:t>Triplet Data Flexes in White</a:t>
            </a:r>
          </a:p>
          <a:p>
            <a:pPr marL="285750" indent="-285750">
              <a:buFont typeface="Arial" panose="020B0604020202020204" pitchFamily="34" charset="0"/>
              <a:buChar char="•"/>
            </a:pPr>
            <a:r>
              <a:rPr lang="en-US" dirty="0"/>
              <a:t>Triplet Power T in Grey</a:t>
            </a:r>
          </a:p>
          <a:p>
            <a:pPr marL="285750" indent="-285750">
              <a:buFont typeface="Arial" panose="020B0604020202020204" pitchFamily="34" charset="0"/>
              <a:buChar char="•"/>
            </a:pPr>
            <a:r>
              <a:rPr lang="en-US" dirty="0"/>
              <a:t>Not Shown</a:t>
            </a:r>
          </a:p>
          <a:p>
            <a:pPr marL="742950" lvl="1" indent="-285750">
              <a:buFont typeface="Arial" panose="020B0604020202020204" pitchFamily="34" charset="0"/>
              <a:buChar char="•"/>
            </a:pPr>
            <a:r>
              <a:rPr lang="en-US" dirty="0"/>
              <a:t>Quad Module Data Flex</a:t>
            </a:r>
          </a:p>
          <a:p>
            <a:pPr marL="742950" lvl="1" indent="-285750">
              <a:buFont typeface="Arial" panose="020B0604020202020204" pitchFamily="34" charset="0"/>
              <a:buChar char="•"/>
            </a:pPr>
            <a:r>
              <a:rPr lang="en-US" dirty="0"/>
              <a:t>Triplet Power Jumper</a:t>
            </a:r>
          </a:p>
        </p:txBody>
      </p:sp>
      <p:sp>
        <p:nvSpPr>
          <p:cNvPr id="8" name="Footer Placeholder 3">
            <a:extLst>
              <a:ext uri="{FF2B5EF4-FFF2-40B4-BE49-F238E27FC236}">
                <a16:creationId xmlns:a16="http://schemas.microsoft.com/office/drawing/2014/main" id="{3E66EBB8-81D5-5354-3FAC-9BB955FD120C}"/>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9" name="Slide Number Placeholder 4">
            <a:extLst>
              <a:ext uri="{FF2B5EF4-FFF2-40B4-BE49-F238E27FC236}">
                <a16:creationId xmlns:a16="http://schemas.microsoft.com/office/drawing/2014/main" id="{288BBE87-72AB-E004-CF1F-2E7BF54A83F7}"/>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44</a:t>
            </a:fld>
            <a:endParaRPr lang="en-GB" dirty="0"/>
          </a:p>
        </p:txBody>
      </p:sp>
      <p:sp>
        <p:nvSpPr>
          <p:cNvPr id="10" name="Date Placeholder 5">
            <a:extLst>
              <a:ext uri="{FF2B5EF4-FFF2-40B4-BE49-F238E27FC236}">
                <a16:creationId xmlns:a16="http://schemas.microsoft.com/office/drawing/2014/main" id="{73DA9995-CCCC-EC4E-42A9-23FA404DD283}"/>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pic>
        <p:nvPicPr>
          <p:cNvPr id="12" name="Picture 11" descr="A picture containing text&#10;&#10;Description automatically generated">
            <a:extLst>
              <a:ext uri="{FF2B5EF4-FFF2-40B4-BE49-F238E27FC236}">
                <a16:creationId xmlns:a16="http://schemas.microsoft.com/office/drawing/2014/main" id="{F7D3DA61-B4D2-DD44-8114-F763BA3FE4D7}"/>
              </a:ext>
            </a:extLst>
          </p:cNvPr>
          <p:cNvPicPr>
            <a:picLocks noChangeAspect="1"/>
          </p:cNvPicPr>
          <p:nvPr/>
        </p:nvPicPr>
        <p:blipFill rotWithShape="1">
          <a:blip r:embed="rId2"/>
          <a:srcRect l="16938" t="4885" r="16331" b="9857"/>
          <a:stretch/>
        </p:blipFill>
        <p:spPr>
          <a:xfrm>
            <a:off x="770490" y="1082612"/>
            <a:ext cx="4065760" cy="5194543"/>
          </a:xfrm>
          <a:prstGeom prst="rect">
            <a:avLst/>
          </a:prstGeom>
        </p:spPr>
      </p:pic>
    </p:spTree>
    <p:extLst>
      <p:ext uri="{BB962C8B-B14F-4D97-AF65-F5344CB8AC3E}">
        <p14:creationId xmlns:p14="http://schemas.microsoft.com/office/powerpoint/2010/main" val="2374651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D95DE00-B3B3-BD09-ADC4-C55ABC66C773}"/>
              </a:ext>
            </a:extLst>
          </p:cNvPr>
          <p:cNvSpPr>
            <a:spLocks noGrp="1"/>
          </p:cNvSpPr>
          <p:nvPr>
            <p:ph type="title"/>
          </p:nvPr>
        </p:nvSpPr>
        <p:spPr/>
        <p:txBody>
          <a:bodyPr>
            <a:normAutofit/>
          </a:bodyPr>
          <a:lstStyle/>
          <a:p>
            <a:r>
              <a:rPr lang="en-US" dirty="0"/>
              <a:t>R0 Services Details</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a:xfrm>
            <a:off x="429952" y="2153828"/>
            <a:ext cx="4006843" cy="2254547"/>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103" t="14959" r="4981" b="16016"/>
          <a:stretch/>
        </p:blipFill>
        <p:spPr>
          <a:xfrm>
            <a:off x="861146" y="3919380"/>
            <a:ext cx="3266085" cy="14079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873794" y="4595826"/>
            <a:ext cx="994748" cy="2498211"/>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6982441" y="1491159"/>
            <a:ext cx="1600564" cy="310125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25374" t="5448" r="16331" b="4691"/>
          <a:stretch/>
        </p:blipFill>
        <p:spPr>
          <a:xfrm>
            <a:off x="6618963" y="3479452"/>
            <a:ext cx="2445946" cy="1939183"/>
          </a:xfrm>
          <a:prstGeom prst="rect">
            <a:avLst/>
          </a:prstGeom>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24431" b="26211"/>
          <a:stretch/>
        </p:blipFill>
        <p:spPr>
          <a:xfrm>
            <a:off x="6961642" y="5796950"/>
            <a:ext cx="1778454" cy="472786"/>
          </a:xfrm>
          <a:prstGeom prst="rect">
            <a:avLst/>
          </a:prstGeom>
        </p:spPr>
      </p:pic>
      <p:sp>
        <p:nvSpPr>
          <p:cNvPr id="10" name="TextBox 9"/>
          <p:cNvSpPr txBox="1"/>
          <p:nvPr/>
        </p:nvSpPr>
        <p:spPr>
          <a:xfrm>
            <a:off x="4480971" y="3866061"/>
            <a:ext cx="2009717" cy="317459"/>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63" dirty="0"/>
              <a:t>Triplet power connector</a:t>
            </a:r>
            <a:endParaRPr lang="en-GB" sz="1463" dirty="0"/>
          </a:p>
        </p:txBody>
      </p:sp>
      <p:cxnSp>
        <p:nvCxnSpPr>
          <p:cNvPr id="12" name="Straight Arrow Connector 11"/>
          <p:cNvCxnSpPr>
            <a:stCxn id="10" idx="3"/>
          </p:cNvCxnSpPr>
          <p:nvPr/>
        </p:nvCxnSpPr>
        <p:spPr>
          <a:xfrm>
            <a:off x="6490688" y="4024791"/>
            <a:ext cx="470954" cy="275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p:cNvCxnSpPr>
          <p:nvPr/>
        </p:nvCxnSpPr>
        <p:spPr>
          <a:xfrm flipV="1">
            <a:off x="6490688" y="3919380"/>
            <a:ext cx="784386" cy="105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0" idx="3"/>
          </p:cNvCxnSpPr>
          <p:nvPr/>
        </p:nvCxnSpPr>
        <p:spPr>
          <a:xfrm>
            <a:off x="6490688" y="4024791"/>
            <a:ext cx="534801" cy="767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1199" y="2179220"/>
            <a:ext cx="3587136" cy="392415"/>
          </a:xfrm>
          <a:prstGeom prst="rect">
            <a:avLst/>
          </a:prstGeom>
          <a:noFill/>
        </p:spPr>
        <p:txBody>
          <a:bodyPr wrap="none" rtlCol="0">
            <a:spAutoFit/>
          </a:bodyPr>
          <a:lstStyle/>
          <a:p>
            <a:r>
              <a:rPr lang="en-US" sz="1950" dirty="0"/>
              <a:t>Three flavors of triplet data flexes</a:t>
            </a:r>
            <a:endParaRPr lang="en-GB" sz="1950" dirty="0"/>
          </a:p>
        </p:txBody>
      </p:sp>
      <p:sp>
        <p:nvSpPr>
          <p:cNvPr id="20" name="TextBox 19"/>
          <p:cNvSpPr txBox="1"/>
          <p:nvPr/>
        </p:nvSpPr>
        <p:spPr>
          <a:xfrm>
            <a:off x="5421812" y="2076919"/>
            <a:ext cx="4294430" cy="692497"/>
          </a:xfrm>
          <a:prstGeom prst="rect">
            <a:avLst/>
          </a:prstGeom>
          <a:noFill/>
        </p:spPr>
        <p:txBody>
          <a:bodyPr wrap="square" rtlCol="0">
            <a:spAutoFit/>
          </a:bodyPr>
          <a:lstStyle/>
          <a:p>
            <a:r>
              <a:rPr lang="en-US" sz="1950" dirty="0"/>
              <a:t>One flavor of triplet power to ring flex by adding 2 extra connectors</a:t>
            </a:r>
            <a:endParaRPr lang="en-GB" sz="1950" dirty="0"/>
          </a:p>
        </p:txBody>
      </p:sp>
      <p:sp>
        <p:nvSpPr>
          <p:cNvPr id="21" name="TextBox 20"/>
          <p:cNvSpPr txBox="1"/>
          <p:nvPr/>
        </p:nvSpPr>
        <p:spPr>
          <a:xfrm>
            <a:off x="6902483" y="5617845"/>
            <a:ext cx="1788695" cy="317459"/>
          </a:xfrm>
          <a:prstGeom prst="rect">
            <a:avLst/>
          </a:prstGeom>
          <a:noFill/>
        </p:spPr>
        <p:txBody>
          <a:bodyPr wrap="none" rtlCol="0">
            <a:spAutoFit/>
          </a:bodyPr>
          <a:lstStyle/>
          <a:p>
            <a:r>
              <a:rPr lang="en-US" sz="1463" dirty="0"/>
              <a:t>Triplet power jumper</a:t>
            </a:r>
            <a:endParaRPr lang="en-GB" sz="1463" dirty="0"/>
          </a:p>
        </p:txBody>
      </p:sp>
      <p:sp>
        <p:nvSpPr>
          <p:cNvPr id="22" name="Content Placeholder 2"/>
          <p:cNvSpPr txBox="1">
            <a:spLocks/>
          </p:cNvSpPr>
          <p:nvPr/>
        </p:nvSpPr>
        <p:spPr>
          <a:xfrm>
            <a:off x="583160" y="1055099"/>
            <a:ext cx="8739680" cy="983164"/>
          </a:xfrm>
          <a:prstGeom prst="rect">
            <a:avLst/>
          </a:prstGeom>
        </p:spPr>
        <p:txBody>
          <a:bodyPr vert="horz" lIns="74295" tIns="37148" rIns="74295" bIns="37148"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75" dirty="0"/>
              <a:t>Due to the clocking of the rigid ring for Type 0 to PPO connections there are 3 different types of disk configurations. To accommodate these configurations we need the flavor of flexes as follows.</a:t>
            </a:r>
          </a:p>
          <a:p>
            <a:pPr marL="0" indent="0">
              <a:buNone/>
            </a:pPr>
            <a:endParaRPr lang="en-GB" sz="2275" dirty="0"/>
          </a:p>
        </p:txBody>
      </p:sp>
      <p:sp>
        <p:nvSpPr>
          <p:cNvPr id="3" name="Footer Placeholder 3">
            <a:extLst>
              <a:ext uri="{FF2B5EF4-FFF2-40B4-BE49-F238E27FC236}">
                <a16:creationId xmlns:a16="http://schemas.microsoft.com/office/drawing/2014/main" id="{9EEB4C3F-CD21-D48F-346E-545EFA7DFAFC}"/>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13" name="Slide Number Placeholder 4">
            <a:extLst>
              <a:ext uri="{FF2B5EF4-FFF2-40B4-BE49-F238E27FC236}">
                <a16:creationId xmlns:a16="http://schemas.microsoft.com/office/drawing/2014/main" id="{E5780660-49C7-C6F5-FD72-5557F635F58A}"/>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45</a:t>
            </a:fld>
            <a:endParaRPr lang="en-GB" dirty="0"/>
          </a:p>
        </p:txBody>
      </p:sp>
      <p:sp>
        <p:nvSpPr>
          <p:cNvPr id="14" name="Date Placeholder 5">
            <a:extLst>
              <a:ext uri="{FF2B5EF4-FFF2-40B4-BE49-F238E27FC236}">
                <a16:creationId xmlns:a16="http://schemas.microsoft.com/office/drawing/2014/main" id="{2790226C-FA39-3169-8064-947980AB816D}"/>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spTree>
    <p:extLst>
      <p:ext uri="{BB962C8B-B14F-4D97-AF65-F5344CB8AC3E}">
        <p14:creationId xmlns:p14="http://schemas.microsoft.com/office/powerpoint/2010/main" val="3306515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A47C4F-61C2-C946-9F2E-8B66DCE581A4}"/>
              </a:ext>
            </a:extLst>
          </p:cNvPr>
          <p:cNvGrpSpPr/>
          <p:nvPr/>
        </p:nvGrpSpPr>
        <p:grpSpPr>
          <a:xfrm>
            <a:off x="202095" y="1020417"/>
            <a:ext cx="9501809" cy="5273001"/>
            <a:chOff x="225630" y="374073"/>
            <a:chExt cx="11420323" cy="6157885"/>
          </a:xfrm>
        </p:grpSpPr>
        <p:sp>
          <p:nvSpPr>
            <p:cNvPr id="3" name="TextBox 2">
              <a:extLst>
                <a:ext uri="{FF2B5EF4-FFF2-40B4-BE49-F238E27FC236}">
                  <a16:creationId xmlns:a16="http://schemas.microsoft.com/office/drawing/2014/main" id="{83B84688-7807-5C4F-A68A-2951D1AB8B2F}"/>
                </a:ext>
              </a:extLst>
            </p:cNvPr>
            <p:cNvSpPr txBox="1"/>
            <p:nvPr/>
          </p:nvSpPr>
          <p:spPr>
            <a:xfrm>
              <a:off x="1766657" y="374073"/>
              <a:ext cx="2059838" cy="431311"/>
            </a:xfrm>
            <a:prstGeom prst="rect">
              <a:avLst/>
            </a:prstGeom>
            <a:noFill/>
          </p:spPr>
          <p:txBody>
            <a:bodyPr wrap="square" rtlCol="0">
              <a:spAutoFit/>
            </a:bodyPr>
            <a:lstStyle/>
            <a:p>
              <a:r>
                <a:rPr lang="en-US" dirty="0"/>
                <a:t>Configuration 1</a:t>
              </a:r>
              <a:endParaRPr lang="en-GB" dirty="0"/>
            </a:p>
          </p:txBody>
        </p:sp>
        <p:sp>
          <p:nvSpPr>
            <p:cNvPr id="4" name="TextBox 3">
              <a:extLst>
                <a:ext uri="{FF2B5EF4-FFF2-40B4-BE49-F238E27FC236}">
                  <a16:creationId xmlns:a16="http://schemas.microsoft.com/office/drawing/2014/main" id="{A4253B5E-5FE1-AC46-B4E2-D0F519B62BBF}"/>
                </a:ext>
              </a:extLst>
            </p:cNvPr>
            <p:cNvSpPr txBox="1"/>
            <p:nvPr/>
          </p:nvSpPr>
          <p:spPr>
            <a:xfrm>
              <a:off x="5305949" y="374073"/>
              <a:ext cx="2059838" cy="431311"/>
            </a:xfrm>
            <a:prstGeom prst="rect">
              <a:avLst/>
            </a:prstGeom>
            <a:noFill/>
          </p:spPr>
          <p:txBody>
            <a:bodyPr wrap="square" rtlCol="0">
              <a:spAutoFit/>
            </a:bodyPr>
            <a:lstStyle/>
            <a:p>
              <a:r>
                <a:rPr lang="en-US" dirty="0"/>
                <a:t>Configuration 2</a:t>
              </a:r>
              <a:endParaRPr lang="en-GB" dirty="0"/>
            </a:p>
          </p:txBody>
        </p:sp>
        <p:sp>
          <p:nvSpPr>
            <p:cNvPr id="6" name="TextBox 5">
              <a:extLst>
                <a:ext uri="{FF2B5EF4-FFF2-40B4-BE49-F238E27FC236}">
                  <a16:creationId xmlns:a16="http://schemas.microsoft.com/office/drawing/2014/main" id="{67C2DB99-6F9F-3D45-B762-84B418EACC58}"/>
                </a:ext>
              </a:extLst>
            </p:cNvPr>
            <p:cNvSpPr txBox="1"/>
            <p:nvPr/>
          </p:nvSpPr>
          <p:spPr>
            <a:xfrm>
              <a:off x="8845241" y="374073"/>
              <a:ext cx="2071269" cy="431311"/>
            </a:xfrm>
            <a:prstGeom prst="rect">
              <a:avLst/>
            </a:prstGeom>
            <a:noFill/>
          </p:spPr>
          <p:txBody>
            <a:bodyPr wrap="square" rtlCol="0">
              <a:spAutoFit/>
            </a:bodyPr>
            <a:lstStyle/>
            <a:p>
              <a:r>
                <a:rPr lang="en-US" dirty="0"/>
                <a:t>Configuration 3</a:t>
              </a:r>
              <a:endParaRPr lang="en-GB" dirty="0"/>
            </a:p>
          </p:txBody>
        </p:sp>
        <p:sp>
          <p:nvSpPr>
            <p:cNvPr id="7" name="TextBox 6">
              <a:extLst>
                <a:ext uri="{FF2B5EF4-FFF2-40B4-BE49-F238E27FC236}">
                  <a16:creationId xmlns:a16="http://schemas.microsoft.com/office/drawing/2014/main" id="{F8E301CC-DEA5-4942-9CD8-69997AA0DCCB}"/>
                </a:ext>
              </a:extLst>
            </p:cNvPr>
            <p:cNvSpPr txBox="1"/>
            <p:nvPr/>
          </p:nvSpPr>
          <p:spPr>
            <a:xfrm>
              <a:off x="225630" y="1745671"/>
              <a:ext cx="920337" cy="646331"/>
            </a:xfrm>
            <a:prstGeom prst="rect">
              <a:avLst/>
            </a:prstGeom>
            <a:noFill/>
          </p:spPr>
          <p:txBody>
            <a:bodyPr wrap="square" rtlCol="0">
              <a:spAutoFit/>
            </a:bodyPr>
            <a:lstStyle/>
            <a:p>
              <a:r>
                <a:rPr lang="en-US" dirty="0"/>
                <a:t>View from IP</a:t>
              </a:r>
              <a:endParaRPr lang="en-GB" dirty="0"/>
            </a:p>
          </p:txBody>
        </p:sp>
        <p:sp>
          <p:nvSpPr>
            <p:cNvPr id="8" name="TextBox 7">
              <a:extLst>
                <a:ext uri="{FF2B5EF4-FFF2-40B4-BE49-F238E27FC236}">
                  <a16:creationId xmlns:a16="http://schemas.microsoft.com/office/drawing/2014/main" id="{1B04B563-51DF-3248-82E1-ACDDBB8577C4}"/>
                </a:ext>
              </a:extLst>
            </p:cNvPr>
            <p:cNvSpPr txBox="1"/>
            <p:nvPr/>
          </p:nvSpPr>
          <p:spPr>
            <a:xfrm>
              <a:off x="225630" y="4635334"/>
              <a:ext cx="979716" cy="646331"/>
            </a:xfrm>
            <a:prstGeom prst="rect">
              <a:avLst/>
            </a:prstGeom>
            <a:noFill/>
          </p:spPr>
          <p:txBody>
            <a:bodyPr wrap="square" rtlCol="0">
              <a:spAutoFit/>
            </a:bodyPr>
            <a:lstStyle/>
            <a:p>
              <a:r>
                <a:rPr lang="en-US" dirty="0"/>
                <a:t>View from HO</a:t>
              </a:r>
              <a:endParaRPr lang="en-GB" dirty="0"/>
            </a:p>
          </p:txBody>
        </p:sp>
        <p:pic>
          <p:nvPicPr>
            <p:cNvPr id="9" name="Picture 8">
              <a:extLst>
                <a:ext uri="{FF2B5EF4-FFF2-40B4-BE49-F238E27FC236}">
                  <a16:creationId xmlns:a16="http://schemas.microsoft.com/office/drawing/2014/main" id="{7599D2C2-C42A-CE4B-8BA2-E35BAD6014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89" y="3641446"/>
              <a:ext cx="2891166" cy="2876674"/>
            </a:xfrm>
            <a:prstGeom prst="rect">
              <a:avLst/>
            </a:prstGeom>
          </p:spPr>
        </p:pic>
        <p:pic>
          <p:nvPicPr>
            <p:cNvPr id="10" name="Picture 9">
              <a:extLst>
                <a:ext uri="{FF2B5EF4-FFF2-40B4-BE49-F238E27FC236}">
                  <a16:creationId xmlns:a16="http://schemas.microsoft.com/office/drawing/2014/main" id="{8EF5A081-17F2-554E-8961-E8A97C89E7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89" y="722582"/>
              <a:ext cx="2908051" cy="2893619"/>
            </a:xfrm>
            <a:prstGeom prst="rect">
              <a:avLst/>
            </a:prstGeom>
          </p:spPr>
        </p:pic>
        <p:pic>
          <p:nvPicPr>
            <p:cNvPr id="11" name="Picture 10">
              <a:extLst>
                <a:ext uri="{FF2B5EF4-FFF2-40B4-BE49-F238E27FC236}">
                  <a16:creationId xmlns:a16="http://schemas.microsoft.com/office/drawing/2014/main" id="{A505F558-8486-BE42-AF5B-23E3D3924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6404" y="3627609"/>
              <a:ext cx="2906779" cy="2904349"/>
            </a:xfrm>
            <a:prstGeom prst="rect">
              <a:avLst/>
            </a:prstGeom>
          </p:spPr>
        </p:pic>
        <p:pic>
          <p:nvPicPr>
            <p:cNvPr id="12" name="Picture 11">
              <a:extLst>
                <a:ext uri="{FF2B5EF4-FFF2-40B4-BE49-F238E27FC236}">
                  <a16:creationId xmlns:a16="http://schemas.microsoft.com/office/drawing/2014/main" id="{00BB1214-0061-4A4E-94F9-0BDA345D27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4943" y="729104"/>
              <a:ext cx="2908240" cy="2898505"/>
            </a:xfrm>
            <a:prstGeom prst="rect">
              <a:avLst/>
            </a:prstGeom>
          </p:spPr>
        </p:pic>
        <p:pic>
          <p:nvPicPr>
            <p:cNvPr id="13" name="Picture 12">
              <a:extLst>
                <a:ext uri="{FF2B5EF4-FFF2-40B4-BE49-F238E27FC236}">
                  <a16:creationId xmlns:a16="http://schemas.microsoft.com/office/drawing/2014/main" id="{8B7219FE-BC04-D943-94AE-5C17201405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4086" y="3598767"/>
              <a:ext cx="2941867" cy="2919353"/>
            </a:xfrm>
            <a:prstGeom prst="rect">
              <a:avLst/>
            </a:prstGeom>
          </p:spPr>
        </p:pic>
        <p:pic>
          <p:nvPicPr>
            <p:cNvPr id="14" name="Picture 13">
              <a:extLst>
                <a:ext uri="{FF2B5EF4-FFF2-40B4-BE49-F238E27FC236}">
                  <a16:creationId xmlns:a16="http://schemas.microsoft.com/office/drawing/2014/main" id="{028B3669-CEA3-5F47-8860-0AC498B99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4086" y="726799"/>
              <a:ext cx="2887680" cy="2885184"/>
            </a:xfrm>
            <a:prstGeom prst="rect">
              <a:avLst/>
            </a:prstGeom>
          </p:spPr>
        </p:pic>
      </p:grpSp>
      <p:sp>
        <p:nvSpPr>
          <p:cNvPr id="16" name="Title 15">
            <a:extLst>
              <a:ext uri="{FF2B5EF4-FFF2-40B4-BE49-F238E27FC236}">
                <a16:creationId xmlns:a16="http://schemas.microsoft.com/office/drawing/2014/main" id="{44D79569-21CE-F940-883D-1017358D5368}"/>
              </a:ext>
            </a:extLst>
          </p:cNvPr>
          <p:cNvSpPr>
            <a:spLocks noGrp="1"/>
          </p:cNvSpPr>
          <p:nvPr>
            <p:ph type="title"/>
          </p:nvPr>
        </p:nvSpPr>
        <p:spPr/>
        <p:txBody>
          <a:bodyPr/>
          <a:lstStyle/>
          <a:p>
            <a:r>
              <a:rPr lang="en-US" dirty="0"/>
              <a:t>Type-0  Triplet Flex Flavors</a:t>
            </a:r>
          </a:p>
        </p:txBody>
      </p:sp>
      <p:sp>
        <p:nvSpPr>
          <p:cNvPr id="15" name="Footer Placeholder 3">
            <a:extLst>
              <a:ext uri="{FF2B5EF4-FFF2-40B4-BE49-F238E27FC236}">
                <a16:creationId xmlns:a16="http://schemas.microsoft.com/office/drawing/2014/main" id="{F60C205D-8002-FE95-DAA3-C125FBFDF7B6}"/>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17" name="Slide Number Placeholder 4">
            <a:extLst>
              <a:ext uri="{FF2B5EF4-FFF2-40B4-BE49-F238E27FC236}">
                <a16:creationId xmlns:a16="http://schemas.microsoft.com/office/drawing/2014/main" id="{24D571ED-5341-09F8-3FC3-F8A22BBAB04C}"/>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46</a:t>
            </a:fld>
            <a:endParaRPr lang="en-GB" dirty="0"/>
          </a:p>
        </p:txBody>
      </p:sp>
      <p:sp>
        <p:nvSpPr>
          <p:cNvPr id="18" name="Date Placeholder 5">
            <a:extLst>
              <a:ext uri="{FF2B5EF4-FFF2-40B4-BE49-F238E27FC236}">
                <a16:creationId xmlns:a16="http://schemas.microsoft.com/office/drawing/2014/main" id="{1094FCB6-C117-2726-52CE-9E77BE0DE52B}"/>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spTree>
    <p:extLst>
      <p:ext uri="{BB962C8B-B14F-4D97-AF65-F5344CB8AC3E}">
        <p14:creationId xmlns:p14="http://schemas.microsoft.com/office/powerpoint/2010/main" val="3119509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E9FDC-A27E-1CF6-88D9-6BF4D6ED32B5}"/>
              </a:ext>
            </a:extLst>
          </p:cNvPr>
          <p:cNvSpPr>
            <a:spLocks noGrp="1"/>
          </p:cNvSpPr>
          <p:nvPr>
            <p:ph type="title"/>
          </p:nvPr>
        </p:nvSpPr>
        <p:spPr/>
        <p:txBody>
          <a:bodyPr/>
          <a:lstStyle/>
          <a:p>
            <a:r>
              <a:rPr lang="en-US" dirty="0"/>
              <a:t>End-cap L0 </a:t>
            </a:r>
          </a:p>
        </p:txBody>
      </p:sp>
      <p:pic>
        <p:nvPicPr>
          <p:cNvPr id="9" name="Content Placeholder 8" descr="A picture containing background pattern&#10;&#10;Description automatically generated">
            <a:extLst>
              <a:ext uri="{FF2B5EF4-FFF2-40B4-BE49-F238E27FC236}">
                <a16:creationId xmlns:a16="http://schemas.microsoft.com/office/drawing/2014/main" id="{95550F88-6D8F-D61E-4422-9F5A60843E5C}"/>
              </a:ext>
            </a:extLst>
          </p:cNvPr>
          <p:cNvPicPr>
            <a:picLocks noGrp="1" noChangeAspect="1"/>
          </p:cNvPicPr>
          <p:nvPr>
            <p:ph sz="half" idx="1"/>
          </p:nvPr>
        </p:nvPicPr>
        <p:blipFill>
          <a:blip r:embed="rId2"/>
          <a:stretch>
            <a:fillRect/>
          </a:stretch>
        </p:blipFill>
        <p:spPr>
          <a:xfrm>
            <a:off x="261378" y="2563750"/>
            <a:ext cx="4562475" cy="1282919"/>
          </a:xfrm>
        </p:spPr>
      </p:pic>
      <p:pic>
        <p:nvPicPr>
          <p:cNvPr id="11" name="Content Placeholder 10" descr="Text, application&#10;&#10;Description automatically generated">
            <a:extLst>
              <a:ext uri="{FF2B5EF4-FFF2-40B4-BE49-F238E27FC236}">
                <a16:creationId xmlns:a16="http://schemas.microsoft.com/office/drawing/2014/main" id="{DB9AF16C-734A-80DC-0A3D-1F1FDACFEF1F}"/>
              </a:ext>
            </a:extLst>
          </p:cNvPr>
          <p:cNvPicPr>
            <a:picLocks noGrp="1" noChangeAspect="1"/>
          </p:cNvPicPr>
          <p:nvPr>
            <p:ph sz="half" idx="2"/>
          </p:nvPr>
        </p:nvPicPr>
        <p:blipFill>
          <a:blip r:embed="rId3"/>
          <a:stretch>
            <a:fillRect/>
          </a:stretch>
        </p:blipFill>
        <p:spPr>
          <a:xfrm>
            <a:off x="5014913" y="2408424"/>
            <a:ext cx="4525962" cy="2534865"/>
          </a:xfrm>
        </p:spPr>
      </p:pic>
      <p:sp>
        <p:nvSpPr>
          <p:cNvPr id="5" name="Footer Placeholder 4">
            <a:extLst>
              <a:ext uri="{FF2B5EF4-FFF2-40B4-BE49-F238E27FC236}">
                <a16:creationId xmlns:a16="http://schemas.microsoft.com/office/drawing/2014/main" id="{64B4BF9D-62A8-A0FF-032E-331A7D184A72}"/>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2DC7D2CC-A6C0-8E13-A661-86EBA111E0F6}"/>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47</a:t>
            </a:fld>
            <a:endParaRPr lang="en-GB" dirty="0"/>
          </a:p>
        </p:txBody>
      </p:sp>
      <p:sp>
        <p:nvSpPr>
          <p:cNvPr id="7" name="Date Placeholder 6">
            <a:extLst>
              <a:ext uri="{FF2B5EF4-FFF2-40B4-BE49-F238E27FC236}">
                <a16:creationId xmlns:a16="http://schemas.microsoft.com/office/drawing/2014/main" id="{C192D710-8526-578E-400E-23ED2AD618C0}"/>
              </a:ext>
            </a:extLst>
          </p:cNvPr>
          <p:cNvSpPr>
            <a:spLocks noGrp="1"/>
          </p:cNvSpPr>
          <p:nvPr>
            <p:ph type="dt" sz="half" idx="10"/>
          </p:nvPr>
        </p:nvSpPr>
        <p:spPr>
          <a:xfrm>
            <a:off x="7335838" y="6421875"/>
            <a:ext cx="2276292" cy="365125"/>
          </a:xfrm>
          <a:prstGeom prst="rect">
            <a:avLst/>
          </a:prstGeom>
        </p:spPr>
        <p:txBody>
          <a:bodyPr/>
          <a:lstStyle/>
          <a:p>
            <a:fld id="{8CC26F9F-6412-534C-987F-775EE89B78A5}" type="datetime2">
              <a:rPr lang="en-US" smtClean="0"/>
              <a:t>Tuesday, September 5, 2023</a:t>
            </a:fld>
            <a:endParaRPr lang="en-GB" dirty="0"/>
          </a:p>
        </p:txBody>
      </p:sp>
      <p:pic>
        <p:nvPicPr>
          <p:cNvPr id="15" name="Picture 14" descr="Text&#10;&#10;Description automatically generated">
            <a:extLst>
              <a:ext uri="{FF2B5EF4-FFF2-40B4-BE49-F238E27FC236}">
                <a16:creationId xmlns:a16="http://schemas.microsoft.com/office/drawing/2014/main" id="{ADB167B8-EA82-0AF4-0F36-F5227B817169}"/>
              </a:ext>
            </a:extLst>
          </p:cNvPr>
          <p:cNvPicPr>
            <a:picLocks noChangeAspect="1"/>
          </p:cNvPicPr>
          <p:nvPr/>
        </p:nvPicPr>
        <p:blipFill>
          <a:blip r:embed="rId4"/>
          <a:stretch>
            <a:fillRect/>
          </a:stretch>
        </p:blipFill>
        <p:spPr>
          <a:xfrm>
            <a:off x="1596315" y="1087902"/>
            <a:ext cx="7772400" cy="1207202"/>
          </a:xfrm>
          <a:prstGeom prst="rect">
            <a:avLst/>
          </a:prstGeom>
        </p:spPr>
      </p:pic>
      <p:sp>
        <p:nvSpPr>
          <p:cNvPr id="4" name="TextBox 3">
            <a:extLst>
              <a:ext uri="{FF2B5EF4-FFF2-40B4-BE49-F238E27FC236}">
                <a16:creationId xmlns:a16="http://schemas.microsoft.com/office/drawing/2014/main" id="{18D3EF2C-1D3D-28ED-870F-48D535F4A079}"/>
              </a:ext>
            </a:extLst>
          </p:cNvPr>
          <p:cNvSpPr txBox="1"/>
          <p:nvPr/>
        </p:nvSpPr>
        <p:spPr>
          <a:xfrm>
            <a:off x="632012" y="4101353"/>
            <a:ext cx="4027394" cy="2031325"/>
          </a:xfrm>
          <a:prstGeom prst="rect">
            <a:avLst/>
          </a:prstGeom>
          <a:noFill/>
        </p:spPr>
        <p:txBody>
          <a:bodyPr wrap="square" rtlCol="0">
            <a:spAutoFit/>
          </a:bodyPr>
          <a:lstStyle/>
          <a:p>
            <a:pPr marL="285750" indent="-285750">
              <a:buFont typeface="Arial" panose="020B0604020202020204" pitchFamily="34" charset="0"/>
              <a:buChar char="•"/>
            </a:pPr>
            <a:r>
              <a:rPr lang="en-US" dirty="0"/>
              <a:t>The total power budget for the L0 Triplet serial power chain was quite difficult to meet. However, we believe we have. Our simulations show that we are within budget (0.94W). </a:t>
            </a:r>
          </a:p>
          <a:p>
            <a:pPr marL="285750" indent="-285750">
              <a:buFont typeface="Arial" panose="020B0604020202020204" pitchFamily="34" charset="0"/>
              <a:buChar char="•"/>
            </a:pPr>
            <a:r>
              <a:rPr lang="en-US" dirty="0"/>
              <a:t>The signal loss in the triplet data flex is ~0.325dB</a:t>
            </a:r>
          </a:p>
        </p:txBody>
      </p:sp>
    </p:spTree>
    <p:extLst>
      <p:ext uri="{BB962C8B-B14F-4D97-AF65-F5344CB8AC3E}">
        <p14:creationId xmlns:p14="http://schemas.microsoft.com/office/powerpoint/2010/main" val="2578166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326F-A787-8C45-5EE6-B2A03CD42CCE}"/>
              </a:ext>
            </a:extLst>
          </p:cNvPr>
          <p:cNvSpPr>
            <a:spLocks noGrp="1"/>
          </p:cNvSpPr>
          <p:nvPr>
            <p:ph type="title"/>
          </p:nvPr>
        </p:nvSpPr>
        <p:spPr/>
        <p:txBody>
          <a:bodyPr/>
          <a:lstStyle/>
          <a:p>
            <a:r>
              <a:rPr lang="en-US" dirty="0"/>
              <a:t>End Cap L1</a:t>
            </a:r>
          </a:p>
        </p:txBody>
      </p:sp>
      <p:pic>
        <p:nvPicPr>
          <p:cNvPr id="9" name="Content Placeholder 8" descr="A picture containing text, lifebuoy, arch&#10;&#10;Description automatically generated">
            <a:extLst>
              <a:ext uri="{FF2B5EF4-FFF2-40B4-BE49-F238E27FC236}">
                <a16:creationId xmlns:a16="http://schemas.microsoft.com/office/drawing/2014/main" id="{79527AB5-D265-A6F2-A64E-8C69C1E482BE}"/>
              </a:ext>
            </a:extLst>
          </p:cNvPr>
          <p:cNvPicPr>
            <a:picLocks noGrp="1" noChangeAspect="1"/>
          </p:cNvPicPr>
          <p:nvPr>
            <p:ph sz="half" idx="1"/>
          </p:nvPr>
        </p:nvPicPr>
        <p:blipFill>
          <a:blip r:embed="rId2"/>
          <a:stretch>
            <a:fillRect/>
          </a:stretch>
        </p:blipFill>
        <p:spPr>
          <a:xfrm>
            <a:off x="167248" y="1067518"/>
            <a:ext cx="4562475" cy="4722964"/>
          </a:xfrm>
        </p:spPr>
      </p:pic>
      <p:pic>
        <p:nvPicPr>
          <p:cNvPr id="11" name="Content Placeholder 10">
            <a:extLst>
              <a:ext uri="{FF2B5EF4-FFF2-40B4-BE49-F238E27FC236}">
                <a16:creationId xmlns:a16="http://schemas.microsoft.com/office/drawing/2014/main" id="{A8A6205B-6DA0-EA2B-676A-5AFABECAF655}"/>
              </a:ext>
            </a:extLst>
          </p:cNvPr>
          <p:cNvPicPr>
            <a:picLocks noGrp="1" noChangeAspect="1"/>
          </p:cNvPicPr>
          <p:nvPr>
            <p:ph sz="half" idx="2"/>
          </p:nvPr>
        </p:nvPicPr>
        <p:blipFill>
          <a:blip r:embed="rId3"/>
          <a:stretch>
            <a:fillRect/>
          </a:stretch>
        </p:blipFill>
        <p:spPr>
          <a:xfrm rot="16200000">
            <a:off x="6388345" y="4091539"/>
            <a:ext cx="973753" cy="3397885"/>
          </a:xfrm>
          <a:prstGeom prst="rect">
            <a:avLst/>
          </a:prstGeom>
        </p:spPr>
      </p:pic>
      <p:sp>
        <p:nvSpPr>
          <p:cNvPr id="5" name="Footer Placeholder 4">
            <a:extLst>
              <a:ext uri="{FF2B5EF4-FFF2-40B4-BE49-F238E27FC236}">
                <a16:creationId xmlns:a16="http://schemas.microsoft.com/office/drawing/2014/main" id="{5983830A-DD76-EB1D-5A60-D0DEA2D1621C}"/>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ACB406D6-A34B-3B25-3808-F6C259FBB1F5}"/>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48</a:t>
            </a:fld>
            <a:endParaRPr lang="en-GB" dirty="0"/>
          </a:p>
        </p:txBody>
      </p:sp>
      <p:sp>
        <p:nvSpPr>
          <p:cNvPr id="7" name="Date Placeholder 6">
            <a:extLst>
              <a:ext uri="{FF2B5EF4-FFF2-40B4-BE49-F238E27FC236}">
                <a16:creationId xmlns:a16="http://schemas.microsoft.com/office/drawing/2014/main" id="{63F21AC0-613A-C173-8228-4B337B6CB40F}"/>
              </a:ext>
            </a:extLst>
          </p:cNvPr>
          <p:cNvSpPr>
            <a:spLocks noGrp="1"/>
          </p:cNvSpPr>
          <p:nvPr>
            <p:ph type="dt" sz="half" idx="10"/>
          </p:nvPr>
        </p:nvSpPr>
        <p:spPr>
          <a:xfrm>
            <a:off x="7335838" y="6421875"/>
            <a:ext cx="2276292" cy="365125"/>
          </a:xfrm>
          <a:prstGeom prst="rect">
            <a:avLst/>
          </a:prstGeom>
        </p:spPr>
        <p:txBody>
          <a:bodyPr/>
          <a:lstStyle/>
          <a:p>
            <a:fld id="{1F061FD1-0AC0-544F-9AAC-4600C623BC4E}" type="datetime2">
              <a:rPr lang="en-US" smtClean="0"/>
              <a:t>Tuesday, September 5, 2023</a:t>
            </a:fld>
            <a:endParaRPr lang="en-GB" dirty="0"/>
          </a:p>
        </p:txBody>
      </p:sp>
      <p:pic>
        <p:nvPicPr>
          <p:cNvPr id="10" name="Picture 9">
            <a:extLst>
              <a:ext uri="{FF2B5EF4-FFF2-40B4-BE49-F238E27FC236}">
                <a16:creationId xmlns:a16="http://schemas.microsoft.com/office/drawing/2014/main" id="{D4482763-DB9A-CDEA-2D4F-E586D46589FD}"/>
              </a:ext>
            </a:extLst>
          </p:cNvPr>
          <p:cNvPicPr>
            <a:picLocks noChangeAspect="1"/>
          </p:cNvPicPr>
          <p:nvPr/>
        </p:nvPicPr>
        <p:blipFill>
          <a:blip r:embed="rId4"/>
          <a:stretch>
            <a:fillRect/>
          </a:stretch>
        </p:blipFill>
        <p:spPr>
          <a:xfrm rot="16200000">
            <a:off x="6374479" y="2959403"/>
            <a:ext cx="1001482" cy="3397885"/>
          </a:xfrm>
          <a:prstGeom prst="rect">
            <a:avLst/>
          </a:prstGeom>
        </p:spPr>
      </p:pic>
      <p:sp>
        <p:nvSpPr>
          <p:cNvPr id="3" name="TextBox 2">
            <a:extLst>
              <a:ext uri="{FF2B5EF4-FFF2-40B4-BE49-F238E27FC236}">
                <a16:creationId xmlns:a16="http://schemas.microsoft.com/office/drawing/2014/main" id="{2DCB3B00-8F14-7911-5D96-E4FA66050CF8}"/>
              </a:ext>
            </a:extLst>
          </p:cNvPr>
          <p:cNvSpPr txBox="1"/>
          <p:nvPr/>
        </p:nvSpPr>
        <p:spPr>
          <a:xfrm>
            <a:off x="5136405" y="1067518"/>
            <a:ext cx="4027394" cy="2308324"/>
          </a:xfrm>
          <a:prstGeom prst="rect">
            <a:avLst/>
          </a:prstGeom>
          <a:noFill/>
        </p:spPr>
        <p:txBody>
          <a:bodyPr wrap="square" rtlCol="0">
            <a:spAutoFit/>
          </a:bodyPr>
          <a:lstStyle/>
          <a:p>
            <a:pPr marL="285750" indent="-285750">
              <a:buFont typeface="Arial" panose="020B0604020202020204" pitchFamily="34" charset="0"/>
              <a:buChar char="•"/>
            </a:pPr>
            <a:r>
              <a:rPr lang="en-US" dirty="0"/>
              <a:t>The total power budget for the L1 Quad serial power chain was easier to meet. Our simulations show that we are within budget (4.28W). </a:t>
            </a:r>
          </a:p>
          <a:p>
            <a:pPr marL="285750" indent="-285750">
              <a:buFont typeface="Arial" panose="020B0604020202020204" pitchFamily="34" charset="0"/>
              <a:buChar char="•"/>
            </a:pPr>
            <a:r>
              <a:rPr lang="en-US" dirty="0"/>
              <a:t>The signal loss in the quad data flex is ~0.36dB</a:t>
            </a:r>
          </a:p>
          <a:p>
            <a:pPr marL="285750" indent="-285750">
              <a:buFont typeface="Arial" panose="020B0604020202020204" pitchFamily="34" charset="0"/>
              <a:buChar char="•"/>
            </a:pPr>
            <a:r>
              <a:rPr lang="en-US" dirty="0"/>
              <a:t>Loss in the coupled ring is ~1.5dB (0.0044dB/mm)</a:t>
            </a:r>
          </a:p>
        </p:txBody>
      </p:sp>
    </p:spTree>
    <p:extLst>
      <p:ext uri="{BB962C8B-B14F-4D97-AF65-F5344CB8AC3E}">
        <p14:creationId xmlns:p14="http://schemas.microsoft.com/office/powerpoint/2010/main" val="38959210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1C91-67F8-FA06-5DED-60E998E185F4}"/>
              </a:ext>
            </a:extLst>
          </p:cNvPr>
          <p:cNvSpPr>
            <a:spLocks noGrp="1"/>
          </p:cNvSpPr>
          <p:nvPr>
            <p:ph type="title"/>
          </p:nvPr>
        </p:nvSpPr>
        <p:spPr/>
        <p:txBody>
          <a:bodyPr/>
          <a:lstStyle/>
          <a:p>
            <a:r>
              <a:rPr lang="en-US" dirty="0"/>
              <a:t>Type-0 to PP0</a:t>
            </a:r>
          </a:p>
        </p:txBody>
      </p:sp>
      <p:pic>
        <p:nvPicPr>
          <p:cNvPr id="11" name="Content Placeholder 10" descr="A picture containing graphical user interface&#10;&#10;Description automatically generated">
            <a:extLst>
              <a:ext uri="{FF2B5EF4-FFF2-40B4-BE49-F238E27FC236}">
                <a16:creationId xmlns:a16="http://schemas.microsoft.com/office/drawing/2014/main" id="{3B09D38F-3926-7010-1285-A7A23AF3AF9F}"/>
              </a:ext>
            </a:extLst>
          </p:cNvPr>
          <p:cNvPicPr>
            <a:picLocks noGrp="1" noChangeAspect="1"/>
          </p:cNvPicPr>
          <p:nvPr>
            <p:ph sz="half" idx="2"/>
          </p:nvPr>
        </p:nvPicPr>
        <p:blipFill>
          <a:blip r:embed="rId3"/>
          <a:stretch>
            <a:fillRect/>
          </a:stretch>
        </p:blipFill>
        <p:spPr>
          <a:xfrm>
            <a:off x="5142660" y="1125331"/>
            <a:ext cx="4525962" cy="2300420"/>
          </a:xfrm>
        </p:spPr>
      </p:pic>
      <p:sp>
        <p:nvSpPr>
          <p:cNvPr id="5" name="Footer Placeholder 4">
            <a:extLst>
              <a:ext uri="{FF2B5EF4-FFF2-40B4-BE49-F238E27FC236}">
                <a16:creationId xmlns:a16="http://schemas.microsoft.com/office/drawing/2014/main" id="{A6229691-CB59-8EAA-1709-97EC1653DFEA}"/>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7" name="Date Placeholder 6">
            <a:extLst>
              <a:ext uri="{FF2B5EF4-FFF2-40B4-BE49-F238E27FC236}">
                <a16:creationId xmlns:a16="http://schemas.microsoft.com/office/drawing/2014/main" id="{156B144C-236A-33DA-26AE-67DD6FABC85D}"/>
              </a:ext>
            </a:extLst>
          </p:cNvPr>
          <p:cNvSpPr>
            <a:spLocks noGrp="1"/>
          </p:cNvSpPr>
          <p:nvPr>
            <p:ph type="dt" sz="half" idx="10"/>
          </p:nvPr>
        </p:nvSpPr>
        <p:spPr>
          <a:prstGeom prst="rect">
            <a:avLst/>
          </a:prstGeom>
        </p:spPr>
        <p:txBody>
          <a:bodyPr/>
          <a:lstStyle/>
          <a:p>
            <a:fld id="{0EB20108-8211-E54A-AE70-9269FB32D306}" type="datetime2">
              <a:rPr lang="en-US" smtClean="0"/>
              <a:t>Tuesday, September 5, 2023</a:t>
            </a:fld>
            <a:endParaRPr lang="en-GB" dirty="0"/>
          </a:p>
        </p:txBody>
      </p:sp>
      <p:sp>
        <p:nvSpPr>
          <p:cNvPr id="6" name="Slide Number Placeholder 5">
            <a:extLst>
              <a:ext uri="{FF2B5EF4-FFF2-40B4-BE49-F238E27FC236}">
                <a16:creationId xmlns:a16="http://schemas.microsoft.com/office/drawing/2014/main" id="{5946F5E1-F754-7599-BC6D-023BE84770FD}"/>
              </a:ext>
            </a:extLst>
          </p:cNvPr>
          <p:cNvSpPr>
            <a:spLocks noGrp="1"/>
          </p:cNvSpPr>
          <p:nvPr>
            <p:ph type="sldNum" sz="quarter" idx="4"/>
          </p:nvPr>
        </p:nvSpPr>
        <p:spPr>
          <a:prstGeom prst="rect">
            <a:avLst/>
          </a:prstGeom>
        </p:spPr>
        <p:txBody>
          <a:bodyPr/>
          <a:lstStyle/>
          <a:p>
            <a:fld id="{BF6EDCA6-555B-DA45-9F0B-47085C7C1A1E}" type="slidenum">
              <a:rPr lang="en-GB" smtClean="0"/>
              <a:pPr/>
              <a:t>49</a:t>
            </a:fld>
            <a:endParaRPr lang="en-GB" dirty="0"/>
          </a:p>
        </p:txBody>
      </p:sp>
      <p:sp>
        <p:nvSpPr>
          <p:cNvPr id="4" name="Content Placeholder 3">
            <a:extLst>
              <a:ext uri="{FF2B5EF4-FFF2-40B4-BE49-F238E27FC236}">
                <a16:creationId xmlns:a16="http://schemas.microsoft.com/office/drawing/2014/main" id="{C458A4D3-04D1-744A-3423-35401928045E}"/>
              </a:ext>
            </a:extLst>
          </p:cNvPr>
          <p:cNvSpPr>
            <a:spLocks noGrp="1"/>
          </p:cNvSpPr>
          <p:nvPr>
            <p:ph sz="half" idx="1"/>
          </p:nvPr>
        </p:nvSpPr>
        <p:spPr/>
        <p:txBody>
          <a:bodyPr/>
          <a:lstStyle/>
          <a:p>
            <a:r>
              <a:rPr lang="en-US" dirty="0"/>
              <a:t>This is quite a dense flex to route</a:t>
            </a:r>
          </a:p>
          <a:p>
            <a:r>
              <a:rPr lang="en-US" dirty="0"/>
              <a:t>It drives our connectivity</a:t>
            </a:r>
          </a:p>
          <a:p>
            <a:r>
              <a:rPr lang="en-US" dirty="0"/>
              <a:t>The longest differential pairs here are 330mm long. </a:t>
            </a:r>
          </a:p>
          <a:p>
            <a:r>
              <a:rPr lang="en-US" dirty="0"/>
              <a:t>This give us a maximum loss of about 2dB</a:t>
            </a:r>
          </a:p>
          <a:p>
            <a:r>
              <a:rPr lang="en-US" dirty="0"/>
              <a:t>It also means there is no room for length matching which has to be done on the ring services to compensate. </a:t>
            </a:r>
          </a:p>
          <a:p>
            <a:endParaRPr lang="en-US" dirty="0"/>
          </a:p>
        </p:txBody>
      </p:sp>
      <p:pic>
        <p:nvPicPr>
          <p:cNvPr id="8" name="Content Placeholder 8" descr="Graphical user interface, application, Word&#10;&#10;Description automatically generated">
            <a:extLst>
              <a:ext uri="{FF2B5EF4-FFF2-40B4-BE49-F238E27FC236}">
                <a16:creationId xmlns:a16="http://schemas.microsoft.com/office/drawing/2014/main" id="{7A7BF982-D0AB-5E20-269C-812AD298D591}"/>
              </a:ext>
            </a:extLst>
          </p:cNvPr>
          <p:cNvPicPr>
            <a:picLocks noChangeAspect="1"/>
          </p:cNvPicPr>
          <p:nvPr/>
        </p:nvPicPr>
        <p:blipFill>
          <a:blip r:embed="rId4"/>
          <a:stretch>
            <a:fillRect/>
          </a:stretch>
        </p:blipFill>
        <p:spPr>
          <a:xfrm>
            <a:off x="5106147" y="3768284"/>
            <a:ext cx="4562475" cy="2308469"/>
          </a:xfrm>
          <a:prstGeom prst="rect">
            <a:avLst/>
          </a:prstGeom>
        </p:spPr>
      </p:pic>
    </p:spTree>
    <p:extLst>
      <p:ext uri="{BB962C8B-B14F-4D97-AF65-F5344CB8AC3E}">
        <p14:creationId xmlns:p14="http://schemas.microsoft.com/office/powerpoint/2010/main" val="2210153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B624C6B-13AB-D951-B511-7642D83921D1}"/>
              </a:ext>
            </a:extLst>
          </p:cNvPr>
          <p:cNvPicPr>
            <a:picLocks noChangeAspect="1"/>
          </p:cNvPicPr>
          <p:nvPr/>
        </p:nvPicPr>
        <p:blipFill>
          <a:blip r:embed="rId3"/>
          <a:stretch>
            <a:fillRect/>
          </a:stretch>
        </p:blipFill>
        <p:spPr>
          <a:xfrm>
            <a:off x="2560836" y="653423"/>
            <a:ext cx="6224190" cy="2395661"/>
          </a:xfrm>
          <a:prstGeom prst="rect">
            <a:avLst/>
          </a:prstGeom>
        </p:spPr>
      </p:pic>
      <p:sp>
        <p:nvSpPr>
          <p:cNvPr id="7" name="Title 6">
            <a:extLst>
              <a:ext uri="{FF2B5EF4-FFF2-40B4-BE49-F238E27FC236}">
                <a16:creationId xmlns:a16="http://schemas.microsoft.com/office/drawing/2014/main" id="{672556B0-6CF3-2A84-6625-B78EF16BB413}"/>
              </a:ext>
            </a:extLst>
          </p:cNvPr>
          <p:cNvSpPr>
            <a:spLocks noGrp="1"/>
          </p:cNvSpPr>
          <p:nvPr>
            <p:ph type="title"/>
          </p:nvPr>
        </p:nvSpPr>
        <p:spPr/>
        <p:txBody>
          <a:bodyPr/>
          <a:lstStyle/>
          <a:p>
            <a:r>
              <a:rPr lang="en-US" dirty="0"/>
              <a:t>Local Support Flavors</a:t>
            </a:r>
          </a:p>
        </p:txBody>
      </p:sp>
      <p:sp>
        <p:nvSpPr>
          <p:cNvPr id="5" name="Slide Number Placeholder 4">
            <a:extLst>
              <a:ext uri="{FF2B5EF4-FFF2-40B4-BE49-F238E27FC236}">
                <a16:creationId xmlns:a16="http://schemas.microsoft.com/office/drawing/2014/main" id="{3787DE85-7405-B81A-48F0-A834C9695F8B}"/>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a:t>
            </a:fld>
            <a:endParaRPr lang="en-GB" dirty="0"/>
          </a:p>
        </p:txBody>
      </p:sp>
      <p:sp>
        <p:nvSpPr>
          <p:cNvPr id="6" name="Date Placeholder 5">
            <a:extLst>
              <a:ext uri="{FF2B5EF4-FFF2-40B4-BE49-F238E27FC236}">
                <a16:creationId xmlns:a16="http://schemas.microsoft.com/office/drawing/2014/main" id="{AC1F6C80-C238-BA90-5263-4448D5D1E4DF}"/>
              </a:ext>
            </a:extLst>
          </p:cNvPr>
          <p:cNvSpPr>
            <a:spLocks noGrp="1"/>
          </p:cNvSpPr>
          <p:nvPr>
            <p:ph type="dt" sz="half" idx="2"/>
          </p:nvPr>
        </p:nvSpPr>
        <p:spPr>
          <a:xfrm>
            <a:off x="7335838" y="6421875"/>
            <a:ext cx="2276292" cy="365125"/>
          </a:xfrm>
          <a:prstGeom prst="rect">
            <a:avLst/>
          </a:prstGeom>
        </p:spPr>
        <p:txBody>
          <a:bodyPr/>
          <a:lstStyle/>
          <a:p>
            <a:fld id="{B0C7D7F1-E398-B94D-93A0-7A30D864AFA7}" type="datetime2">
              <a:rPr lang="en-US" smtClean="0"/>
              <a:t>Tuesday, September 5, 2023</a:t>
            </a:fld>
            <a:endParaRPr lang="en-GB" dirty="0"/>
          </a:p>
        </p:txBody>
      </p:sp>
      <p:pic>
        <p:nvPicPr>
          <p:cNvPr id="9" name="Picture 8">
            <a:extLst>
              <a:ext uri="{FF2B5EF4-FFF2-40B4-BE49-F238E27FC236}">
                <a16:creationId xmlns:a16="http://schemas.microsoft.com/office/drawing/2014/main" id="{EE00163A-B06D-F3F6-57DA-28ABCB934DD8}"/>
              </a:ext>
            </a:extLst>
          </p:cNvPr>
          <p:cNvPicPr>
            <a:picLocks noChangeAspect="1"/>
          </p:cNvPicPr>
          <p:nvPr/>
        </p:nvPicPr>
        <p:blipFill>
          <a:blip r:embed="rId4"/>
          <a:stretch>
            <a:fillRect/>
          </a:stretch>
        </p:blipFill>
        <p:spPr>
          <a:xfrm>
            <a:off x="962152" y="3786644"/>
            <a:ext cx="6373686" cy="2468211"/>
          </a:xfrm>
          <a:prstGeom prst="rect">
            <a:avLst/>
          </a:prstGeom>
        </p:spPr>
      </p:pic>
      <p:sp>
        <p:nvSpPr>
          <p:cNvPr id="2" name="TextBox 1">
            <a:extLst>
              <a:ext uri="{FF2B5EF4-FFF2-40B4-BE49-F238E27FC236}">
                <a16:creationId xmlns:a16="http://schemas.microsoft.com/office/drawing/2014/main" id="{2E4F5114-56BA-0B70-F3F5-400231C43DFA}"/>
              </a:ext>
            </a:extLst>
          </p:cNvPr>
          <p:cNvSpPr txBox="1"/>
          <p:nvPr/>
        </p:nvSpPr>
        <p:spPr>
          <a:xfrm>
            <a:off x="1449007" y="5979546"/>
            <a:ext cx="1281120" cy="338554"/>
          </a:xfrm>
          <a:prstGeom prst="rect">
            <a:avLst/>
          </a:prstGeom>
          <a:solidFill>
            <a:schemeClr val="bg1"/>
          </a:solidFill>
        </p:spPr>
        <p:txBody>
          <a:bodyPr wrap="none" rtlCol="0">
            <a:spAutoFit/>
          </a:bodyPr>
          <a:lstStyle/>
          <a:p>
            <a:r>
              <a:rPr lang="en-US" sz="1600" dirty="0"/>
              <a:t>L1 Quad Ring</a:t>
            </a:r>
          </a:p>
        </p:txBody>
      </p:sp>
      <p:pic>
        <p:nvPicPr>
          <p:cNvPr id="11" name="Picture 10">
            <a:extLst>
              <a:ext uri="{FF2B5EF4-FFF2-40B4-BE49-F238E27FC236}">
                <a16:creationId xmlns:a16="http://schemas.microsoft.com/office/drawing/2014/main" id="{2F556707-A894-8C6B-3BEF-FD95B60E4075}"/>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3854" y="414731"/>
            <a:ext cx="5696785" cy="2368914"/>
          </a:xfrm>
          <a:prstGeom prst="rect">
            <a:avLst/>
          </a:prstGeom>
        </p:spPr>
      </p:pic>
      <p:pic>
        <p:nvPicPr>
          <p:cNvPr id="12" name="Picture 11">
            <a:extLst>
              <a:ext uri="{FF2B5EF4-FFF2-40B4-BE49-F238E27FC236}">
                <a16:creationId xmlns:a16="http://schemas.microsoft.com/office/drawing/2014/main" id="{CB844521-AF91-FA99-B01A-7492F4F8F9A0}"/>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0489843">
            <a:off x="-473645" y="2260208"/>
            <a:ext cx="4568170" cy="3528000"/>
          </a:xfrm>
          <a:prstGeom prst="rect">
            <a:avLst/>
          </a:prstGeom>
        </p:spPr>
      </p:pic>
      <p:pic>
        <p:nvPicPr>
          <p:cNvPr id="13" name="Picture 12">
            <a:extLst>
              <a:ext uri="{FF2B5EF4-FFF2-40B4-BE49-F238E27FC236}">
                <a16:creationId xmlns:a16="http://schemas.microsoft.com/office/drawing/2014/main" id="{4F1F60BF-A0CD-4A0C-076C-8F32A77EF598}"/>
              </a:ext>
            </a:extLst>
          </p:cNvPr>
          <p:cNvPicPr>
            <a:picLocks noChangeAspect="1"/>
          </p:cNvPicPr>
          <p:nvPr/>
        </p:nvPicPr>
        <p:blipFill>
          <a:blip r:embed="rId7"/>
          <a:stretch>
            <a:fillRect/>
          </a:stretch>
        </p:blipFill>
        <p:spPr>
          <a:xfrm>
            <a:off x="7483353" y="1626540"/>
            <a:ext cx="2422647" cy="4546768"/>
          </a:xfrm>
          <a:prstGeom prst="rect">
            <a:avLst/>
          </a:prstGeom>
        </p:spPr>
      </p:pic>
      <p:sp>
        <p:nvSpPr>
          <p:cNvPr id="14" name="TextBox 13">
            <a:extLst>
              <a:ext uri="{FF2B5EF4-FFF2-40B4-BE49-F238E27FC236}">
                <a16:creationId xmlns:a16="http://schemas.microsoft.com/office/drawing/2014/main" id="{E8EDECBD-6BDF-DC45-9084-0A6999AEBF6F}"/>
              </a:ext>
            </a:extLst>
          </p:cNvPr>
          <p:cNvSpPr txBox="1"/>
          <p:nvPr/>
        </p:nvSpPr>
        <p:spPr>
          <a:xfrm>
            <a:off x="1982134" y="3187126"/>
            <a:ext cx="1630575" cy="338554"/>
          </a:xfrm>
          <a:prstGeom prst="rect">
            <a:avLst/>
          </a:prstGeom>
          <a:solidFill>
            <a:schemeClr val="bg1"/>
          </a:solidFill>
        </p:spPr>
        <p:txBody>
          <a:bodyPr wrap="none" rtlCol="0">
            <a:spAutoFit/>
          </a:bodyPr>
          <a:lstStyle/>
          <a:p>
            <a:r>
              <a:rPr lang="en-US" sz="1600" dirty="0"/>
              <a:t>Inclined Half Ring</a:t>
            </a:r>
          </a:p>
        </p:txBody>
      </p:sp>
      <p:sp>
        <p:nvSpPr>
          <p:cNvPr id="15" name="TextBox 14">
            <a:extLst>
              <a:ext uri="{FF2B5EF4-FFF2-40B4-BE49-F238E27FC236}">
                <a16:creationId xmlns:a16="http://schemas.microsoft.com/office/drawing/2014/main" id="{A5D499E8-8014-B1EB-63C5-1600DABDF348}"/>
              </a:ext>
            </a:extLst>
          </p:cNvPr>
          <p:cNvSpPr txBox="1"/>
          <p:nvPr/>
        </p:nvSpPr>
        <p:spPr>
          <a:xfrm>
            <a:off x="282458" y="1117436"/>
            <a:ext cx="969881" cy="338554"/>
          </a:xfrm>
          <a:prstGeom prst="rect">
            <a:avLst/>
          </a:prstGeom>
          <a:solidFill>
            <a:schemeClr val="bg1"/>
          </a:solidFill>
        </p:spPr>
        <p:txBody>
          <a:bodyPr wrap="none" rtlCol="0">
            <a:spAutoFit/>
          </a:bodyPr>
          <a:lstStyle/>
          <a:p>
            <a:r>
              <a:rPr lang="en-US" sz="1600" dirty="0"/>
              <a:t>Longeron</a:t>
            </a:r>
          </a:p>
        </p:txBody>
      </p:sp>
      <p:sp>
        <p:nvSpPr>
          <p:cNvPr id="16" name="TextBox 15">
            <a:extLst>
              <a:ext uri="{FF2B5EF4-FFF2-40B4-BE49-F238E27FC236}">
                <a16:creationId xmlns:a16="http://schemas.microsoft.com/office/drawing/2014/main" id="{AE1D5151-0622-4C2F-C5E1-83EC0F224D48}"/>
              </a:ext>
            </a:extLst>
          </p:cNvPr>
          <p:cNvSpPr txBox="1"/>
          <p:nvPr/>
        </p:nvSpPr>
        <p:spPr>
          <a:xfrm>
            <a:off x="7192864" y="3519790"/>
            <a:ext cx="1092094" cy="338554"/>
          </a:xfrm>
          <a:prstGeom prst="rect">
            <a:avLst/>
          </a:prstGeom>
          <a:solidFill>
            <a:schemeClr val="bg1"/>
          </a:solidFill>
        </p:spPr>
        <p:txBody>
          <a:bodyPr wrap="none" rtlCol="0">
            <a:spAutoFit/>
          </a:bodyPr>
          <a:lstStyle/>
          <a:p>
            <a:r>
              <a:rPr lang="en-US" sz="1600" dirty="0"/>
              <a:t>Layer 2,3,4</a:t>
            </a:r>
          </a:p>
        </p:txBody>
      </p:sp>
      <p:sp>
        <p:nvSpPr>
          <p:cNvPr id="17" name="Footer Placeholder 3">
            <a:extLst>
              <a:ext uri="{FF2B5EF4-FFF2-40B4-BE49-F238E27FC236}">
                <a16:creationId xmlns:a16="http://schemas.microsoft.com/office/drawing/2014/main" id="{3CAA6CEC-F9D9-6AE3-52DB-1BE9A1ED6EAD}"/>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28248221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E58F-EC12-DB1A-DE0C-2BEE15B46209}"/>
              </a:ext>
            </a:extLst>
          </p:cNvPr>
          <p:cNvSpPr>
            <a:spLocks noGrp="1"/>
          </p:cNvSpPr>
          <p:nvPr>
            <p:ph type="title"/>
          </p:nvPr>
        </p:nvSpPr>
        <p:spPr/>
        <p:txBody>
          <a:bodyPr/>
          <a:lstStyle/>
          <a:p>
            <a:r>
              <a:rPr lang="en-US" dirty="0"/>
              <a:t>Type-0 to PP0 Folding tool</a:t>
            </a:r>
          </a:p>
        </p:txBody>
      </p:sp>
      <p:pic>
        <p:nvPicPr>
          <p:cNvPr id="9" name="Content Placeholder 8" descr="Diagram&#10;&#10;Description automatically generated">
            <a:extLst>
              <a:ext uri="{FF2B5EF4-FFF2-40B4-BE49-F238E27FC236}">
                <a16:creationId xmlns:a16="http://schemas.microsoft.com/office/drawing/2014/main" id="{A4C4F05E-29AD-909D-00E1-2A93FBB60D18}"/>
              </a:ext>
            </a:extLst>
          </p:cNvPr>
          <p:cNvPicPr>
            <a:picLocks noGrp="1" noChangeAspect="1"/>
          </p:cNvPicPr>
          <p:nvPr>
            <p:ph sz="half" idx="1"/>
          </p:nvPr>
        </p:nvPicPr>
        <p:blipFill>
          <a:blip r:embed="rId2"/>
          <a:stretch>
            <a:fillRect/>
          </a:stretch>
        </p:blipFill>
        <p:spPr>
          <a:xfrm>
            <a:off x="328613" y="2108476"/>
            <a:ext cx="4562475" cy="3134761"/>
          </a:xfrm>
        </p:spPr>
      </p:pic>
      <p:sp>
        <p:nvSpPr>
          <p:cNvPr id="4" name="Content Placeholder 3">
            <a:extLst>
              <a:ext uri="{FF2B5EF4-FFF2-40B4-BE49-F238E27FC236}">
                <a16:creationId xmlns:a16="http://schemas.microsoft.com/office/drawing/2014/main" id="{C30C03EE-B88C-64DB-72A2-CDF2042A09CF}"/>
              </a:ext>
            </a:extLst>
          </p:cNvPr>
          <p:cNvSpPr>
            <a:spLocks noGrp="1"/>
          </p:cNvSpPr>
          <p:nvPr>
            <p:ph sz="half" idx="2"/>
          </p:nvPr>
        </p:nvSpPr>
        <p:spPr/>
        <p:txBody>
          <a:bodyPr/>
          <a:lstStyle/>
          <a:p>
            <a:r>
              <a:rPr lang="en-US" dirty="0"/>
              <a:t>Our End-cap integration strategy relies heavily on the Type-0 to PP0 flex</a:t>
            </a:r>
          </a:p>
          <a:p>
            <a:r>
              <a:rPr lang="en-US" dirty="0"/>
              <a:t>We recently changed the connector to z-ray to accommodate the end-cap barrel clearance and resolve potential connectivity issues</a:t>
            </a:r>
          </a:p>
          <a:p>
            <a:r>
              <a:rPr lang="en-US" dirty="0"/>
              <a:t>This flex carries </a:t>
            </a:r>
            <a:r>
              <a:rPr lang="en-US" u="sng" dirty="0"/>
              <a:t>all</a:t>
            </a:r>
            <a:r>
              <a:rPr lang="en-US" dirty="0"/>
              <a:t> of our services</a:t>
            </a:r>
          </a:p>
          <a:p>
            <a:r>
              <a:rPr lang="en-US" dirty="0"/>
              <a:t>It is quite complicated to design and expensive to make</a:t>
            </a:r>
          </a:p>
          <a:p>
            <a:r>
              <a:rPr lang="en-US" dirty="0"/>
              <a:t>We use this folding tool to create the different “flavors” which allows us to limit ourselves to two versions of the flex</a:t>
            </a:r>
          </a:p>
        </p:txBody>
      </p:sp>
      <p:sp>
        <p:nvSpPr>
          <p:cNvPr id="5" name="Footer Placeholder 4">
            <a:extLst>
              <a:ext uri="{FF2B5EF4-FFF2-40B4-BE49-F238E27FC236}">
                <a16:creationId xmlns:a16="http://schemas.microsoft.com/office/drawing/2014/main" id="{8AFDFDA2-38E2-C0EA-9AB7-FED296787FF0}"/>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6" name="Slide Number Placeholder 5">
            <a:extLst>
              <a:ext uri="{FF2B5EF4-FFF2-40B4-BE49-F238E27FC236}">
                <a16:creationId xmlns:a16="http://schemas.microsoft.com/office/drawing/2014/main" id="{44D55E45-39D6-F7A3-3EF5-DBCBAB857278}"/>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50</a:t>
            </a:fld>
            <a:endParaRPr lang="en-GB" dirty="0"/>
          </a:p>
        </p:txBody>
      </p:sp>
      <p:sp>
        <p:nvSpPr>
          <p:cNvPr id="7" name="Date Placeholder 6">
            <a:extLst>
              <a:ext uri="{FF2B5EF4-FFF2-40B4-BE49-F238E27FC236}">
                <a16:creationId xmlns:a16="http://schemas.microsoft.com/office/drawing/2014/main" id="{8CF685BF-5A95-9101-795D-ED383172F03B}"/>
              </a:ext>
            </a:extLst>
          </p:cNvPr>
          <p:cNvSpPr>
            <a:spLocks noGrp="1"/>
          </p:cNvSpPr>
          <p:nvPr>
            <p:ph type="dt" sz="half" idx="10"/>
          </p:nvPr>
        </p:nvSpPr>
        <p:spPr>
          <a:xfrm>
            <a:off x="7335838" y="6421875"/>
            <a:ext cx="2276292" cy="365125"/>
          </a:xfrm>
          <a:prstGeom prst="rect">
            <a:avLst/>
          </a:prstGeom>
        </p:spPr>
        <p:txBody>
          <a:bodyPr/>
          <a:lstStyle/>
          <a:p>
            <a:fld id="{AF9671AE-997E-214E-A1BA-85E1BF55C48B}" type="datetime2">
              <a:rPr lang="en-US" smtClean="0"/>
              <a:t>Tuesday, September 5, 2023</a:t>
            </a:fld>
            <a:endParaRPr lang="en-GB" dirty="0"/>
          </a:p>
        </p:txBody>
      </p:sp>
    </p:spTree>
    <p:extLst>
      <p:ext uri="{BB962C8B-B14F-4D97-AF65-F5344CB8AC3E}">
        <p14:creationId xmlns:p14="http://schemas.microsoft.com/office/powerpoint/2010/main" val="2962911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126A8-BE45-4C09-F43C-D08A50311D53}"/>
              </a:ext>
            </a:extLst>
          </p:cNvPr>
          <p:cNvSpPr>
            <a:spLocks noGrp="1"/>
          </p:cNvSpPr>
          <p:nvPr>
            <p:ph type="title"/>
          </p:nvPr>
        </p:nvSpPr>
        <p:spPr/>
        <p:txBody>
          <a:bodyPr/>
          <a:lstStyle/>
          <a:p>
            <a:r>
              <a:rPr lang="en-US" dirty="0"/>
              <a:t>Z-Ray Demonstrator</a:t>
            </a:r>
          </a:p>
        </p:txBody>
      </p:sp>
      <p:sp>
        <p:nvSpPr>
          <p:cNvPr id="7" name="Content Placeholder 6">
            <a:extLst>
              <a:ext uri="{FF2B5EF4-FFF2-40B4-BE49-F238E27FC236}">
                <a16:creationId xmlns:a16="http://schemas.microsoft.com/office/drawing/2014/main" id="{0CFB25EE-B60B-2F2F-B9C7-8B4A4BD06797}"/>
              </a:ext>
            </a:extLst>
          </p:cNvPr>
          <p:cNvSpPr>
            <a:spLocks noGrp="1"/>
          </p:cNvSpPr>
          <p:nvPr>
            <p:ph sz="half" idx="1"/>
          </p:nvPr>
        </p:nvSpPr>
        <p:spPr/>
        <p:txBody>
          <a:bodyPr/>
          <a:lstStyle/>
          <a:p>
            <a:r>
              <a:rPr lang="en-US" dirty="0"/>
              <a:t>The Z-Ray Demonstrator is designed to do many things</a:t>
            </a:r>
          </a:p>
          <a:p>
            <a:pPr lvl="1"/>
            <a:r>
              <a:rPr lang="en-US" dirty="0"/>
              <a:t>Demonstrate the use of Z-ray on flex PCBs</a:t>
            </a:r>
          </a:p>
          <a:p>
            <a:pPr lvl="1"/>
            <a:r>
              <a:rPr lang="en-US" dirty="0"/>
              <a:t>Demonstrate Data Transmission with ITkPixV1</a:t>
            </a:r>
          </a:p>
          <a:p>
            <a:pPr lvl="1"/>
            <a:r>
              <a:rPr lang="en-US" dirty="0"/>
              <a:t>Demonstrate the mechanical feasibility of long and folded type-0 to PP0 Flex</a:t>
            </a:r>
          </a:p>
          <a:p>
            <a:pPr lvl="1"/>
            <a:r>
              <a:rPr lang="en-US" dirty="0"/>
              <a:t>Demonstrate the Barrel to End Cap interface</a:t>
            </a:r>
          </a:p>
          <a:p>
            <a:r>
              <a:rPr lang="en-US" dirty="0"/>
              <a:t>Production is ongoing</a:t>
            </a:r>
          </a:p>
          <a:p>
            <a:r>
              <a:rPr lang="en-US" dirty="0"/>
              <a:t>This is another example of using a lower cost set of services to validate a more complex design</a:t>
            </a:r>
          </a:p>
          <a:p>
            <a:pPr lvl="1"/>
            <a:endParaRPr lang="en-US" dirty="0"/>
          </a:p>
        </p:txBody>
      </p:sp>
      <p:pic>
        <p:nvPicPr>
          <p:cNvPr id="9" name="Content Placeholder 8" descr="A screenshot of a computer&#10;&#10;Description automatically generated with medium confidence">
            <a:extLst>
              <a:ext uri="{FF2B5EF4-FFF2-40B4-BE49-F238E27FC236}">
                <a16:creationId xmlns:a16="http://schemas.microsoft.com/office/drawing/2014/main" id="{B7CFC449-D069-55FB-1A02-D2EFC6A122C0}"/>
              </a:ext>
            </a:extLst>
          </p:cNvPr>
          <p:cNvPicPr>
            <a:picLocks noGrp="1" noChangeAspect="1"/>
          </p:cNvPicPr>
          <p:nvPr>
            <p:ph sz="half" idx="2"/>
          </p:nvPr>
        </p:nvPicPr>
        <p:blipFill rotWithShape="1">
          <a:blip r:embed="rId2"/>
          <a:srcRect l="30226" t="30081" r="46991" b="35006"/>
          <a:stretch/>
        </p:blipFill>
        <p:spPr>
          <a:xfrm>
            <a:off x="4953001" y="1098640"/>
            <a:ext cx="4769224" cy="4872455"/>
          </a:xfrm>
        </p:spPr>
      </p:pic>
      <p:sp>
        <p:nvSpPr>
          <p:cNvPr id="3" name="Footer Placeholder 3">
            <a:extLst>
              <a:ext uri="{FF2B5EF4-FFF2-40B4-BE49-F238E27FC236}">
                <a16:creationId xmlns:a16="http://schemas.microsoft.com/office/drawing/2014/main" id="{931D14DC-A26F-BAA2-9CB3-549ECC78942F}"/>
              </a:ext>
            </a:extLst>
          </p:cNvPr>
          <p:cNvSpPr txBox="1">
            <a:spLocks/>
          </p:cNvSpPr>
          <p:nvPr/>
        </p:nvSpPr>
        <p:spPr>
          <a:xfrm>
            <a:off x="2824539" y="6421875"/>
            <a:ext cx="4220473" cy="365125"/>
          </a:xfrm>
          <a:prstGeom prst="rect">
            <a:avLst/>
          </a:prstGeom>
        </p:spPr>
        <p:txBody>
          <a:bodyPr vert="horz" lIns="91440" tIns="45720" rIns="91440" bIns="45720" rtlCol="0" anchor="ctr">
            <a:normAutofit/>
          </a:bodyP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dirty="0"/>
              <a:t>Services FDR 2022</a:t>
            </a:r>
            <a:endParaRPr lang="en-GB" dirty="0"/>
          </a:p>
        </p:txBody>
      </p:sp>
      <p:sp>
        <p:nvSpPr>
          <p:cNvPr id="4" name="Slide Number Placeholder 4">
            <a:extLst>
              <a:ext uri="{FF2B5EF4-FFF2-40B4-BE49-F238E27FC236}">
                <a16:creationId xmlns:a16="http://schemas.microsoft.com/office/drawing/2014/main" id="{79131705-FDDF-B3BA-3030-5C39CEB03F66}"/>
              </a:ext>
            </a:extLst>
          </p:cNvPr>
          <p:cNvSpPr txBox="1">
            <a:spLocks/>
          </p:cNvSpPr>
          <p:nvPr/>
        </p:nvSpPr>
        <p:spPr>
          <a:xfrm>
            <a:off x="327990" y="6424423"/>
            <a:ext cx="1268325"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BF6EDCA6-555B-DA45-9F0B-47085C7C1A1E}" type="slidenum">
              <a:rPr lang="en-GB" smtClean="0"/>
              <a:pPr>
                <a:spcAft>
                  <a:spcPts val="600"/>
                </a:spcAft>
              </a:pPr>
              <a:t>51</a:t>
            </a:fld>
            <a:endParaRPr lang="en-GB" dirty="0"/>
          </a:p>
        </p:txBody>
      </p:sp>
      <p:sp>
        <p:nvSpPr>
          <p:cNvPr id="5" name="Date Placeholder 5">
            <a:extLst>
              <a:ext uri="{FF2B5EF4-FFF2-40B4-BE49-F238E27FC236}">
                <a16:creationId xmlns:a16="http://schemas.microsoft.com/office/drawing/2014/main" id="{BCDD5569-2B46-D3D2-AB17-DDDE3327FC14}"/>
              </a:ext>
            </a:extLst>
          </p:cNvPr>
          <p:cNvSpPr txBox="1">
            <a:spLocks/>
          </p:cNvSpPr>
          <p:nvPr/>
        </p:nvSpPr>
        <p:spPr>
          <a:xfrm>
            <a:off x="7335838" y="6421875"/>
            <a:ext cx="2276292"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4902374-F854-304A-80E5-2AC129A524D2}" type="datetime1">
              <a:rPr lang="en-US" smtClean="0"/>
              <a:pPr>
                <a:spcAft>
                  <a:spcPts val="600"/>
                </a:spcAft>
              </a:pPr>
              <a:t>9/5/23</a:t>
            </a:fld>
            <a:endParaRPr lang="en-GB" dirty="0"/>
          </a:p>
        </p:txBody>
      </p:sp>
    </p:spTree>
    <p:extLst>
      <p:ext uri="{BB962C8B-B14F-4D97-AF65-F5344CB8AC3E}">
        <p14:creationId xmlns:p14="http://schemas.microsoft.com/office/powerpoint/2010/main" val="4268648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352E-3FBF-4FD7-A52A-19547FE6AF7C}"/>
              </a:ext>
            </a:extLst>
          </p:cNvPr>
          <p:cNvSpPr>
            <a:spLocks noGrp="1"/>
          </p:cNvSpPr>
          <p:nvPr>
            <p:ph type="title"/>
          </p:nvPr>
        </p:nvSpPr>
        <p:spPr>
          <a:xfrm>
            <a:off x="244242" y="709023"/>
            <a:ext cx="8912475" cy="573300"/>
          </a:xfrm>
        </p:spPr>
        <p:txBody>
          <a:bodyPr/>
          <a:lstStyle/>
          <a:p>
            <a:r>
              <a:rPr lang="en-US" dirty="0"/>
              <a:t>Other interfaces</a:t>
            </a:r>
          </a:p>
        </p:txBody>
      </p:sp>
      <p:sp>
        <p:nvSpPr>
          <p:cNvPr id="4" name="Slide Number Placeholder 3">
            <a:extLst>
              <a:ext uri="{FF2B5EF4-FFF2-40B4-BE49-F238E27FC236}">
                <a16:creationId xmlns:a16="http://schemas.microsoft.com/office/drawing/2014/main" id="{B04D9E0F-C4CE-450B-8444-1C336FA2B7F6}"/>
              </a:ext>
            </a:extLst>
          </p:cNvPr>
          <p:cNvSpPr>
            <a:spLocks noGrp="1"/>
          </p:cNvSpPr>
          <p:nvPr>
            <p:ph type="sldNum" sz="quarter" idx="12"/>
          </p:nvPr>
        </p:nvSpPr>
        <p:spPr>
          <a:xfrm>
            <a:off x="8877600" y="6314400"/>
            <a:ext cx="2700000" cy="316800"/>
          </a:xfrm>
          <a:prstGeom prst="rect">
            <a:avLst/>
          </a:prstGeom>
        </p:spPr>
        <p:txBody>
          <a:bodyPr vert="horz" lIns="91440" tIns="45720" rIns="91440" bIns="45720" rtlCol="0" anchor="ctr">
            <a:normAutofit/>
          </a:bodyPr>
          <a:lstStyle>
            <a:defPPr>
              <a:defRPr lang="zh-CN"/>
            </a:defPPr>
            <a:lvl1pPr marL="0" algn="r" defTabSz="914400" rtl="0" eaLnBrk="1" latinLnBrk="0" hangingPunct="1">
              <a:defRPr sz="1000" kern="1200" baseline="0">
                <a:solidFill>
                  <a:schemeClr val="tx1">
                    <a:tint val="75000"/>
                  </a:schemeClr>
                </a:solidFill>
                <a:latin typeface="Arial" panose="020B0604020202020204" pitchFamily="34" charset="0"/>
                <a:ea typeface="Microsoft YaHei"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mtClean="0"/>
              <a:pPr/>
              <a:t>52</a:t>
            </a:fld>
            <a:endParaRPr lang="zh-CN" altLang="en-US"/>
          </a:p>
        </p:txBody>
      </p:sp>
      <p:pic>
        <p:nvPicPr>
          <p:cNvPr id="5" name="Google Shape;77;p15">
            <a:extLst>
              <a:ext uri="{FF2B5EF4-FFF2-40B4-BE49-F238E27FC236}">
                <a16:creationId xmlns:a16="http://schemas.microsoft.com/office/drawing/2014/main" id="{169731E1-BD26-4621-B63B-8176188BCE9E}"/>
              </a:ext>
            </a:extLst>
          </p:cNvPr>
          <p:cNvPicPr preferRelativeResize="0"/>
          <p:nvPr/>
        </p:nvPicPr>
        <p:blipFill>
          <a:blip r:embed="rId2">
            <a:alphaModFix/>
          </a:blip>
          <a:stretch>
            <a:fillRect/>
          </a:stretch>
        </p:blipFill>
        <p:spPr>
          <a:xfrm>
            <a:off x="565399" y="4231592"/>
            <a:ext cx="2569722" cy="1917386"/>
          </a:xfrm>
          <a:prstGeom prst="rect">
            <a:avLst/>
          </a:prstGeom>
          <a:noFill/>
          <a:ln>
            <a:noFill/>
          </a:ln>
        </p:spPr>
      </p:pic>
      <p:pic>
        <p:nvPicPr>
          <p:cNvPr id="6" name="Google Shape;78;p15">
            <a:extLst>
              <a:ext uri="{FF2B5EF4-FFF2-40B4-BE49-F238E27FC236}">
                <a16:creationId xmlns:a16="http://schemas.microsoft.com/office/drawing/2014/main" id="{A8F71489-C285-4B9C-8200-7A0C2077AD03}"/>
              </a:ext>
            </a:extLst>
          </p:cNvPr>
          <p:cNvPicPr preferRelativeResize="0"/>
          <p:nvPr/>
        </p:nvPicPr>
        <p:blipFill>
          <a:blip r:embed="rId3">
            <a:alphaModFix/>
          </a:blip>
          <a:stretch>
            <a:fillRect/>
          </a:stretch>
        </p:blipFill>
        <p:spPr>
          <a:xfrm>
            <a:off x="6726296" y="2798760"/>
            <a:ext cx="2995709" cy="1703919"/>
          </a:xfrm>
          <a:prstGeom prst="rect">
            <a:avLst/>
          </a:prstGeom>
          <a:noFill/>
          <a:ln>
            <a:noFill/>
          </a:ln>
        </p:spPr>
      </p:pic>
      <p:pic>
        <p:nvPicPr>
          <p:cNvPr id="7" name="Google Shape;79;p15">
            <a:extLst>
              <a:ext uri="{FF2B5EF4-FFF2-40B4-BE49-F238E27FC236}">
                <a16:creationId xmlns:a16="http://schemas.microsoft.com/office/drawing/2014/main" id="{419FFE02-71DB-4EBB-BE0A-31B547C00B84}"/>
              </a:ext>
            </a:extLst>
          </p:cNvPr>
          <p:cNvPicPr preferRelativeResize="0"/>
          <p:nvPr/>
        </p:nvPicPr>
        <p:blipFill>
          <a:blip r:embed="rId4">
            <a:alphaModFix/>
          </a:blip>
          <a:stretch>
            <a:fillRect/>
          </a:stretch>
        </p:blipFill>
        <p:spPr>
          <a:xfrm>
            <a:off x="1233480" y="1550574"/>
            <a:ext cx="2276390" cy="2681017"/>
          </a:xfrm>
          <a:prstGeom prst="rect">
            <a:avLst/>
          </a:prstGeom>
          <a:noFill/>
          <a:ln>
            <a:noFill/>
          </a:ln>
        </p:spPr>
      </p:pic>
      <p:sp>
        <p:nvSpPr>
          <p:cNvPr id="8" name="Google Shape;80;p15">
            <a:extLst>
              <a:ext uri="{FF2B5EF4-FFF2-40B4-BE49-F238E27FC236}">
                <a16:creationId xmlns:a16="http://schemas.microsoft.com/office/drawing/2014/main" id="{C07AC560-CFD0-48AF-B8ED-7E3C3ECA878A}"/>
              </a:ext>
            </a:extLst>
          </p:cNvPr>
          <p:cNvSpPr txBox="1"/>
          <p:nvPr/>
        </p:nvSpPr>
        <p:spPr>
          <a:xfrm>
            <a:off x="3598723" y="3590919"/>
            <a:ext cx="2276390" cy="825395"/>
          </a:xfrm>
          <a:prstGeom prst="rect">
            <a:avLst/>
          </a:prstGeom>
          <a:noFill/>
          <a:ln>
            <a:noFill/>
          </a:ln>
        </p:spPr>
        <p:txBody>
          <a:bodyPr spcFirstLastPara="1" wrap="square" lIns="74283" tIns="74283" rIns="74283" bIns="74283" anchor="t" anchorCtr="0">
            <a:spAutoFit/>
          </a:bodyPr>
          <a:lstStyle/>
          <a:p>
            <a:r>
              <a:rPr lang="en" sz="1463" dirty="0"/>
              <a:t>Network analyzer &amp; TDR for measuring signal loss and impedance</a:t>
            </a:r>
            <a:endParaRPr sz="1463" dirty="0"/>
          </a:p>
        </p:txBody>
      </p:sp>
      <p:sp>
        <p:nvSpPr>
          <p:cNvPr id="9" name="Google Shape;81;p15">
            <a:extLst>
              <a:ext uri="{FF2B5EF4-FFF2-40B4-BE49-F238E27FC236}">
                <a16:creationId xmlns:a16="http://schemas.microsoft.com/office/drawing/2014/main" id="{F634C483-997B-41F0-89A4-C7DC535D6A8F}"/>
              </a:ext>
            </a:extLst>
          </p:cNvPr>
          <p:cNvSpPr txBox="1"/>
          <p:nvPr/>
        </p:nvSpPr>
        <p:spPr>
          <a:xfrm>
            <a:off x="7030829" y="4461848"/>
            <a:ext cx="2810128" cy="600268"/>
          </a:xfrm>
          <a:prstGeom prst="rect">
            <a:avLst/>
          </a:prstGeom>
          <a:noFill/>
          <a:ln>
            <a:noFill/>
          </a:ln>
        </p:spPr>
        <p:txBody>
          <a:bodyPr spcFirstLastPara="1" wrap="square" lIns="74283" tIns="74283" rIns="74283" bIns="74283" anchor="t" anchorCtr="0">
            <a:spAutoFit/>
          </a:bodyPr>
          <a:lstStyle/>
          <a:p>
            <a:r>
              <a:rPr lang="en" sz="1463" dirty="0"/>
              <a:t>Oscilloscope for measuring Signal Integrity</a:t>
            </a:r>
            <a:endParaRPr sz="1463" dirty="0"/>
          </a:p>
        </p:txBody>
      </p:sp>
      <p:sp>
        <p:nvSpPr>
          <p:cNvPr id="10" name="Google Shape;82;p15">
            <a:extLst>
              <a:ext uri="{FF2B5EF4-FFF2-40B4-BE49-F238E27FC236}">
                <a16:creationId xmlns:a16="http://schemas.microsoft.com/office/drawing/2014/main" id="{776DA04B-F05D-47FB-8300-1FCA55ECB8D0}"/>
              </a:ext>
            </a:extLst>
          </p:cNvPr>
          <p:cNvSpPr txBox="1"/>
          <p:nvPr/>
        </p:nvSpPr>
        <p:spPr>
          <a:xfrm>
            <a:off x="244242" y="1186493"/>
            <a:ext cx="2113601" cy="600268"/>
          </a:xfrm>
          <a:prstGeom prst="rect">
            <a:avLst/>
          </a:prstGeom>
          <a:noFill/>
          <a:ln>
            <a:noFill/>
          </a:ln>
        </p:spPr>
        <p:txBody>
          <a:bodyPr spcFirstLastPara="1" wrap="square" lIns="74283" tIns="74283" rIns="74283" bIns="74283" anchor="t" anchorCtr="0">
            <a:spAutoFit/>
          </a:bodyPr>
          <a:lstStyle/>
          <a:p>
            <a:r>
              <a:rPr lang="en" sz="1463" dirty="0"/>
              <a:t>RCE board for DAQ @ full speed</a:t>
            </a:r>
            <a:endParaRPr sz="1463" dirty="0"/>
          </a:p>
        </p:txBody>
      </p:sp>
      <p:pic>
        <p:nvPicPr>
          <p:cNvPr id="11" name="Google Shape;83;p15">
            <a:extLst>
              <a:ext uri="{FF2B5EF4-FFF2-40B4-BE49-F238E27FC236}">
                <a16:creationId xmlns:a16="http://schemas.microsoft.com/office/drawing/2014/main" id="{962123AB-D64E-4FBD-B5E1-188847BCADCF}"/>
              </a:ext>
            </a:extLst>
          </p:cNvPr>
          <p:cNvPicPr preferRelativeResize="0"/>
          <p:nvPr/>
        </p:nvPicPr>
        <p:blipFill>
          <a:blip r:embed="rId5">
            <a:alphaModFix/>
          </a:blip>
          <a:stretch>
            <a:fillRect/>
          </a:stretch>
        </p:blipFill>
        <p:spPr>
          <a:xfrm rot="-5400000">
            <a:off x="4688707" y="324307"/>
            <a:ext cx="1794293" cy="3154612"/>
          </a:xfrm>
          <a:prstGeom prst="rect">
            <a:avLst/>
          </a:prstGeom>
          <a:noFill/>
          <a:ln>
            <a:noFill/>
          </a:ln>
        </p:spPr>
      </p:pic>
      <p:sp>
        <p:nvSpPr>
          <p:cNvPr id="12" name="Google Shape;85;p15">
            <a:extLst>
              <a:ext uri="{FF2B5EF4-FFF2-40B4-BE49-F238E27FC236}">
                <a16:creationId xmlns:a16="http://schemas.microsoft.com/office/drawing/2014/main" id="{0A4AFFFC-0C7C-4713-A716-590C5C938711}"/>
              </a:ext>
            </a:extLst>
          </p:cNvPr>
          <p:cNvSpPr txBox="1"/>
          <p:nvPr/>
        </p:nvSpPr>
        <p:spPr>
          <a:xfrm>
            <a:off x="7163159" y="1090368"/>
            <a:ext cx="2430031" cy="900222"/>
          </a:xfrm>
          <a:prstGeom prst="rect">
            <a:avLst/>
          </a:prstGeom>
          <a:noFill/>
          <a:ln>
            <a:noFill/>
          </a:ln>
        </p:spPr>
        <p:txBody>
          <a:bodyPr spcFirstLastPara="1" wrap="square" lIns="74283" tIns="74283" rIns="74283" bIns="74283" anchor="t" anchorCtr="0">
            <a:spAutoFit/>
          </a:bodyPr>
          <a:lstStyle/>
          <a:p>
            <a:r>
              <a:rPr lang="en" sz="1625" dirty="0"/>
              <a:t>SMA to mDP to interface with Network Analyzer, TDR, and Oscilloscope</a:t>
            </a:r>
            <a:endParaRPr sz="1625" dirty="0"/>
          </a:p>
        </p:txBody>
      </p:sp>
      <p:pic>
        <p:nvPicPr>
          <p:cNvPr id="13" name="Google Shape;86;p15">
            <a:extLst>
              <a:ext uri="{FF2B5EF4-FFF2-40B4-BE49-F238E27FC236}">
                <a16:creationId xmlns:a16="http://schemas.microsoft.com/office/drawing/2014/main" id="{EEC25B1E-DCCE-4F35-8269-FD1BC6BE9E7F}"/>
              </a:ext>
            </a:extLst>
          </p:cNvPr>
          <p:cNvPicPr preferRelativeResize="0"/>
          <p:nvPr/>
        </p:nvPicPr>
        <p:blipFill>
          <a:blip r:embed="rId6">
            <a:alphaModFix/>
          </a:blip>
          <a:stretch>
            <a:fillRect/>
          </a:stretch>
        </p:blipFill>
        <p:spPr>
          <a:xfrm>
            <a:off x="3502434" y="4423612"/>
            <a:ext cx="2906417" cy="1725366"/>
          </a:xfrm>
          <a:prstGeom prst="rect">
            <a:avLst/>
          </a:prstGeom>
          <a:noFill/>
          <a:ln>
            <a:noFill/>
          </a:ln>
        </p:spPr>
      </p:pic>
    </p:spTree>
    <p:extLst>
      <p:ext uri="{BB962C8B-B14F-4D97-AF65-F5344CB8AC3E}">
        <p14:creationId xmlns:p14="http://schemas.microsoft.com/office/powerpoint/2010/main" val="1287368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ion Engineering MCH-001">
            <a:extLst>
              <a:ext uri="{FF2B5EF4-FFF2-40B4-BE49-F238E27FC236}">
                <a16:creationId xmlns:a16="http://schemas.microsoft.com/office/drawing/2014/main" id="{5ED21733-A8E1-164E-94D5-49A83B1BE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262" y="1692758"/>
            <a:ext cx="3020762" cy="30207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E276D8F-6CD3-D241-8591-4B8272C8BB32}"/>
              </a:ext>
            </a:extLst>
          </p:cNvPr>
          <p:cNvSpPr>
            <a:spLocks noGrp="1"/>
          </p:cNvSpPr>
          <p:nvPr>
            <p:ph type="title"/>
          </p:nvPr>
        </p:nvSpPr>
        <p:spPr/>
        <p:txBody>
          <a:bodyPr>
            <a:normAutofit/>
          </a:bodyPr>
          <a:lstStyle/>
          <a:p>
            <a:r>
              <a:rPr lang="en-US" dirty="0"/>
              <a:t>QC Testing - Visual Inspection</a:t>
            </a:r>
          </a:p>
        </p:txBody>
      </p:sp>
      <p:sp>
        <p:nvSpPr>
          <p:cNvPr id="4" name="Footer Placeholder 3">
            <a:extLst>
              <a:ext uri="{FF2B5EF4-FFF2-40B4-BE49-F238E27FC236}">
                <a16:creationId xmlns:a16="http://schemas.microsoft.com/office/drawing/2014/main" id="{3FDC0CB2-2693-314D-B041-93389ECCC8CC}"/>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91BED1D1-B877-0E46-981D-36FDCEBA7136}"/>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53</a:t>
            </a:fld>
            <a:endParaRPr lang="en-GB" dirty="0"/>
          </a:p>
        </p:txBody>
      </p:sp>
      <p:sp>
        <p:nvSpPr>
          <p:cNvPr id="6" name="Date Placeholder 5">
            <a:extLst>
              <a:ext uri="{FF2B5EF4-FFF2-40B4-BE49-F238E27FC236}">
                <a16:creationId xmlns:a16="http://schemas.microsoft.com/office/drawing/2014/main" id="{AA71BFD7-1CE4-4947-817C-F6B0972B07B7}"/>
              </a:ext>
            </a:extLst>
          </p:cNvPr>
          <p:cNvSpPr>
            <a:spLocks noGrp="1"/>
          </p:cNvSpPr>
          <p:nvPr>
            <p:ph type="dt" sz="half" idx="2"/>
          </p:nvPr>
        </p:nvSpPr>
        <p:spPr>
          <a:xfrm>
            <a:off x="7335838" y="6421875"/>
            <a:ext cx="2276292" cy="365125"/>
          </a:xfrm>
          <a:prstGeom prst="rect">
            <a:avLst/>
          </a:prstGeom>
        </p:spPr>
        <p:txBody>
          <a:bodyPr/>
          <a:lstStyle/>
          <a:p>
            <a:fld id="{3667984D-4A4D-4949-A67C-064F2873E33D}" type="datetime2">
              <a:rPr lang="en-US" smtClean="0"/>
              <a:t>Tuesday, September 5, 2023</a:t>
            </a:fld>
            <a:endParaRPr lang="en-GB" dirty="0"/>
          </a:p>
        </p:txBody>
      </p:sp>
      <p:pic>
        <p:nvPicPr>
          <p:cNvPr id="4098" name="Picture 2">
            <a:extLst>
              <a:ext uri="{FF2B5EF4-FFF2-40B4-BE49-F238E27FC236}">
                <a16:creationId xmlns:a16="http://schemas.microsoft.com/office/drawing/2014/main" id="{8C52CB7F-DA33-BC45-A916-4AC2233473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820" r="24102" b="13042"/>
          <a:stretch/>
        </p:blipFill>
        <p:spPr bwMode="auto">
          <a:xfrm>
            <a:off x="327990" y="1050716"/>
            <a:ext cx="2278505" cy="26030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36FC0DC-484F-874F-ACD6-5766BCAC5343}"/>
              </a:ext>
            </a:extLst>
          </p:cNvPr>
          <p:cNvPicPr>
            <a:picLocks noChangeAspect="1"/>
          </p:cNvPicPr>
          <p:nvPr/>
        </p:nvPicPr>
        <p:blipFill>
          <a:blip r:embed="rId5"/>
          <a:stretch>
            <a:fillRect/>
          </a:stretch>
        </p:blipFill>
        <p:spPr>
          <a:xfrm rot="5400000">
            <a:off x="5086263" y="1324763"/>
            <a:ext cx="3217302" cy="2614420"/>
          </a:xfrm>
          <a:prstGeom prst="rect">
            <a:avLst/>
          </a:prstGeom>
        </p:spPr>
      </p:pic>
      <p:pic>
        <p:nvPicPr>
          <p:cNvPr id="9" name="Picture 6">
            <a:extLst>
              <a:ext uri="{FF2B5EF4-FFF2-40B4-BE49-F238E27FC236}">
                <a16:creationId xmlns:a16="http://schemas.microsoft.com/office/drawing/2014/main" id="{F074BAB3-8197-7241-950C-A00A789B1E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97" t="31420" r="2730" b="24294"/>
          <a:stretch/>
        </p:blipFill>
        <p:spPr bwMode="auto">
          <a:xfrm rot="10800000">
            <a:off x="12714" y="4827467"/>
            <a:ext cx="5944682" cy="15588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DE3324-C442-C544-B89F-EA6758B0B423}"/>
              </a:ext>
            </a:extLst>
          </p:cNvPr>
          <p:cNvSpPr txBox="1"/>
          <p:nvPr/>
        </p:nvSpPr>
        <p:spPr>
          <a:xfrm>
            <a:off x="1609029" y="4974372"/>
            <a:ext cx="3020761" cy="369332"/>
          </a:xfrm>
          <a:prstGeom prst="rect">
            <a:avLst/>
          </a:prstGeom>
          <a:noFill/>
        </p:spPr>
        <p:txBody>
          <a:bodyPr wrap="square" rtlCol="0">
            <a:spAutoFit/>
          </a:bodyPr>
          <a:lstStyle/>
          <a:p>
            <a:r>
              <a:rPr lang="en-US" dirty="0"/>
              <a:t>Type-0 to PP0</a:t>
            </a:r>
          </a:p>
        </p:txBody>
      </p:sp>
      <p:sp>
        <p:nvSpPr>
          <p:cNvPr id="12" name="TextBox 11">
            <a:extLst>
              <a:ext uri="{FF2B5EF4-FFF2-40B4-BE49-F238E27FC236}">
                <a16:creationId xmlns:a16="http://schemas.microsoft.com/office/drawing/2014/main" id="{BFA6A030-9641-6740-BAE6-FDC9A86A7393}"/>
              </a:ext>
            </a:extLst>
          </p:cNvPr>
          <p:cNvSpPr txBox="1"/>
          <p:nvPr/>
        </p:nvSpPr>
        <p:spPr>
          <a:xfrm>
            <a:off x="8153885" y="2544559"/>
            <a:ext cx="1752115" cy="923330"/>
          </a:xfrm>
          <a:prstGeom prst="rect">
            <a:avLst/>
          </a:prstGeom>
          <a:noFill/>
        </p:spPr>
        <p:txBody>
          <a:bodyPr wrap="square" rtlCol="0">
            <a:spAutoFit/>
          </a:bodyPr>
          <a:lstStyle/>
          <a:p>
            <a:r>
              <a:rPr lang="en-US" dirty="0"/>
              <a:t>BGA Pads on the Type-0 to PP0 Flex</a:t>
            </a:r>
          </a:p>
        </p:txBody>
      </p:sp>
      <p:sp>
        <p:nvSpPr>
          <p:cNvPr id="14" name="TextBox 13">
            <a:extLst>
              <a:ext uri="{FF2B5EF4-FFF2-40B4-BE49-F238E27FC236}">
                <a16:creationId xmlns:a16="http://schemas.microsoft.com/office/drawing/2014/main" id="{65406FE1-11A1-DF41-ADA0-4E0C684844A9}"/>
              </a:ext>
            </a:extLst>
          </p:cNvPr>
          <p:cNvSpPr txBox="1"/>
          <p:nvPr/>
        </p:nvSpPr>
        <p:spPr>
          <a:xfrm>
            <a:off x="2906104" y="4313422"/>
            <a:ext cx="1938416" cy="369332"/>
          </a:xfrm>
          <a:prstGeom prst="rect">
            <a:avLst/>
          </a:prstGeom>
          <a:noFill/>
        </p:spPr>
        <p:txBody>
          <a:bodyPr wrap="none" rtlCol="0">
            <a:spAutoFit/>
          </a:bodyPr>
          <a:lstStyle/>
          <a:p>
            <a:r>
              <a:rPr lang="en-US" dirty="0"/>
              <a:t>Stereo Microscope</a:t>
            </a:r>
          </a:p>
        </p:txBody>
      </p:sp>
      <p:sp>
        <p:nvSpPr>
          <p:cNvPr id="15" name="TextBox 14">
            <a:extLst>
              <a:ext uri="{FF2B5EF4-FFF2-40B4-BE49-F238E27FC236}">
                <a16:creationId xmlns:a16="http://schemas.microsoft.com/office/drawing/2014/main" id="{08B78DB4-4B2C-B94E-8FF0-F2C43F516084}"/>
              </a:ext>
            </a:extLst>
          </p:cNvPr>
          <p:cNvSpPr txBox="1"/>
          <p:nvPr/>
        </p:nvSpPr>
        <p:spPr>
          <a:xfrm>
            <a:off x="342366" y="3797295"/>
            <a:ext cx="1925399" cy="369332"/>
          </a:xfrm>
          <a:prstGeom prst="rect">
            <a:avLst/>
          </a:prstGeom>
          <a:noFill/>
        </p:spPr>
        <p:txBody>
          <a:bodyPr wrap="none" rtlCol="0">
            <a:spAutoFit/>
          </a:bodyPr>
          <a:lstStyle/>
          <a:p>
            <a:r>
              <a:rPr lang="en-US" dirty="0"/>
              <a:t>Digital Microscope</a:t>
            </a:r>
          </a:p>
        </p:txBody>
      </p:sp>
    </p:spTree>
    <p:extLst>
      <p:ext uri="{BB962C8B-B14F-4D97-AF65-F5344CB8AC3E}">
        <p14:creationId xmlns:p14="http://schemas.microsoft.com/office/powerpoint/2010/main" val="14036285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89AA6400-3018-9394-E31A-6F6EDD4B51BA}"/>
              </a:ext>
            </a:extLst>
          </p:cNvPr>
          <p:cNvPicPr>
            <a:picLocks noChangeAspect="1"/>
          </p:cNvPicPr>
          <p:nvPr/>
        </p:nvPicPr>
        <p:blipFill rotWithShape="1">
          <a:blip r:embed="rId3"/>
          <a:srcRect t="18919" b="-1"/>
          <a:stretch/>
        </p:blipFill>
        <p:spPr>
          <a:xfrm>
            <a:off x="5199732" y="3662574"/>
            <a:ext cx="4453170" cy="2621255"/>
          </a:xfrm>
          <a:prstGeom prst="rect">
            <a:avLst/>
          </a:prstGeom>
        </p:spPr>
      </p:pic>
      <p:sp>
        <p:nvSpPr>
          <p:cNvPr id="10" name="Oval 9">
            <a:extLst>
              <a:ext uri="{FF2B5EF4-FFF2-40B4-BE49-F238E27FC236}">
                <a16:creationId xmlns:a16="http://schemas.microsoft.com/office/drawing/2014/main" id="{F5F7051A-EE9C-42D4-DC62-F7A1EE83FC13}"/>
              </a:ext>
            </a:extLst>
          </p:cNvPr>
          <p:cNvSpPr/>
          <p:nvPr/>
        </p:nvSpPr>
        <p:spPr>
          <a:xfrm>
            <a:off x="609836" y="3662574"/>
            <a:ext cx="590309" cy="558478"/>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69868BC-BB61-4CBE-8E7B-8E33ED2769FE}"/>
              </a:ext>
            </a:extLst>
          </p:cNvPr>
          <p:cNvSpPr/>
          <p:nvPr/>
        </p:nvSpPr>
        <p:spPr>
          <a:xfrm>
            <a:off x="6509492" y="4705028"/>
            <a:ext cx="590309" cy="558478"/>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92ED29A-B0D9-E007-ED06-E3B8FA1F34B9}"/>
              </a:ext>
            </a:extLst>
          </p:cNvPr>
          <p:cNvSpPr/>
          <p:nvPr/>
        </p:nvSpPr>
        <p:spPr>
          <a:xfrm>
            <a:off x="7653205" y="5694617"/>
            <a:ext cx="590309" cy="558478"/>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79B449E-05E4-3A46-BFEF-0AF9E2543BAC}"/>
              </a:ext>
            </a:extLst>
          </p:cNvPr>
          <p:cNvSpPr>
            <a:spLocks noGrp="1"/>
          </p:cNvSpPr>
          <p:nvPr>
            <p:ph type="title"/>
          </p:nvPr>
        </p:nvSpPr>
        <p:spPr/>
        <p:txBody>
          <a:bodyPr/>
          <a:lstStyle/>
          <a:p>
            <a:r>
              <a:rPr lang="en-US" dirty="0"/>
              <a:t>Failure Analysis</a:t>
            </a:r>
          </a:p>
        </p:txBody>
      </p:sp>
      <p:pic>
        <p:nvPicPr>
          <p:cNvPr id="7" name="Content Placeholder 6">
            <a:extLst>
              <a:ext uri="{FF2B5EF4-FFF2-40B4-BE49-F238E27FC236}">
                <a16:creationId xmlns:a16="http://schemas.microsoft.com/office/drawing/2014/main" id="{4C79DA75-B18E-C34A-8C01-7FD1B0CACAD6}"/>
              </a:ext>
            </a:extLst>
          </p:cNvPr>
          <p:cNvPicPr>
            <a:picLocks noGrp="1" noChangeAspect="1"/>
          </p:cNvPicPr>
          <p:nvPr>
            <p:ph sz="half" idx="1"/>
          </p:nvPr>
        </p:nvPicPr>
        <p:blipFill rotWithShape="1">
          <a:blip r:embed="rId4"/>
          <a:srcRect t="18555" b="38348"/>
          <a:stretch/>
        </p:blipFill>
        <p:spPr>
          <a:xfrm>
            <a:off x="5090427" y="1063866"/>
            <a:ext cx="4562475" cy="1987152"/>
          </a:xfrm>
          <a:prstGeom prst="rect">
            <a:avLst/>
          </a:prstGeom>
        </p:spPr>
      </p:pic>
      <p:sp>
        <p:nvSpPr>
          <p:cNvPr id="9" name="Content Placeholder 8">
            <a:extLst>
              <a:ext uri="{FF2B5EF4-FFF2-40B4-BE49-F238E27FC236}">
                <a16:creationId xmlns:a16="http://schemas.microsoft.com/office/drawing/2014/main" id="{C1106C38-EFAE-8F40-955C-69484BE88D87}"/>
              </a:ext>
            </a:extLst>
          </p:cNvPr>
          <p:cNvSpPr>
            <a:spLocks noGrp="1"/>
          </p:cNvSpPr>
          <p:nvPr>
            <p:ph sz="half" idx="2"/>
          </p:nvPr>
        </p:nvSpPr>
        <p:spPr>
          <a:xfrm>
            <a:off x="288925" y="1159479"/>
            <a:ext cx="4526650" cy="4657661"/>
          </a:xfrm>
          <a:solidFill>
            <a:schemeClr val="bg1"/>
          </a:solidFill>
        </p:spPr>
        <p:txBody>
          <a:bodyPr>
            <a:normAutofit lnSpcReduction="10000"/>
          </a:bodyPr>
          <a:lstStyle/>
          <a:p>
            <a:r>
              <a:rPr lang="en-US" dirty="0"/>
              <a:t>The Type-0 to PP0 Flex had some issues</a:t>
            </a:r>
          </a:p>
          <a:p>
            <a:r>
              <a:rPr lang="en-US" dirty="0"/>
              <a:t>We X-Rayed the flex</a:t>
            </a:r>
          </a:p>
          <a:p>
            <a:pPr lvl="1"/>
            <a:r>
              <a:rPr lang="en-US" dirty="0"/>
              <a:t>Found a broken track</a:t>
            </a:r>
          </a:p>
          <a:p>
            <a:r>
              <a:rPr lang="en-US" dirty="0"/>
              <a:t>This is a PCB Fabrication error</a:t>
            </a:r>
          </a:p>
          <a:p>
            <a:r>
              <a:rPr lang="en-US" dirty="0"/>
              <a:t>We also discovered that many of the BGA joints were disconnected</a:t>
            </a:r>
          </a:p>
          <a:p>
            <a:r>
              <a:rPr lang="en-US" dirty="0"/>
              <a:t>This is an assembly error</a:t>
            </a:r>
          </a:p>
          <a:p>
            <a:r>
              <a:rPr lang="en-US" dirty="0"/>
              <a:t>Fixed in two ways, design changes and assembly vendor changes</a:t>
            </a:r>
          </a:p>
          <a:p>
            <a:r>
              <a:rPr lang="en-US" dirty="0"/>
              <a:t>Tear Drops were expanded, track size was increased, Z-Ray and LPAMs stiffener thickness increased (0.064in 1.63mm total thickness)</a:t>
            </a:r>
          </a:p>
        </p:txBody>
      </p:sp>
      <p:sp>
        <p:nvSpPr>
          <p:cNvPr id="4" name="Footer Placeholder 3">
            <a:extLst>
              <a:ext uri="{FF2B5EF4-FFF2-40B4-BE49-F238E27FC236}">
                <a16:creationId xmlns:a16="http://schemas.microsoft.com/office/drawing/2014/main" id="{9816C74E-4637-6945-800B-A3EA0A87A850}"/>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DA5F7164-02BB-0D4C-A67B-C240AD53F5D7}"/>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54</a:t>
            </a:fld>
            <a:endParaRPr lang="en-GB" dirty="0"/>
          </a:p>
        </p:txBody>
      </p:sp>
      <p:sp>
        <p:nvSpPr>
          <p:cNvPr id="6" name="Date Placeholder 5">
            <a:extLst>
              <a:ext uri="{FF2B5EF4-FFF2-40B4-BE49-F238E27FC236}">
                <a16:creationId xmlns:a16="http://schemas.microsoft.com/office/drawing/2014/main" id="{3D4FF1C5-7262-2047-A4F0-E5F270C40B42}"/>
              </a:ext>
            </a:extLst>
          </p:cNvPr>
          <p:cNvSpPr>
            <a:spLocks noGrp="1"/>
          </p:cNvSpPr>
          <p:nvPr>
            <p:ph type="dt" sz="half" idx="10"/>
          </p:nvPr>
        </p:nvSpPr>
        <p:spPr>
          <a:xfrm>
            <a:off x="7335838" y="6421875"/>
            <a:ext cx="2276292" cy="365125"/>
          </a:xfrm>
          <a:prstGeom prst="rect">
            <a:avLst/>
          </a:prstGeom>
        </p:spPr>
        <p:txBody>
          <a:bodyPr/>
          <a:lstStyle/>
          <a:p>
            <a:fld id="{22F7A7D4-2DA5-8B4C-A5AD-30D6377C9CAD}" type="datetime2">
              <a:rPr lang="en-US" smtClean="0"/>
              <a:t>Tuesday, September 5, 2023</a:t>
            </a:fld>
            <a:endParaRPr lang="en-GB" dirty="0"/>
          </a:p>
        </p:txBody>
      </p:sp>
      <p:sp>
        <p:nvSpPr>
          <p:cNvPr id="8" name="Rectangle 7">
            <a:extLst>
              <a:ext uri="{FF2B5EF4-FFF2-40B4-BE49-F238E27FC236}">
                <a16:creationId xmlns:a16="http://schemas.microsoft.com/office/drawing/2014/main" id="{1F59A1E8-BAF6-2340-A661-620BA9D9395B}"/>
              </a:ext>
            </a:extLst>
          </p:cNvPr>
          <p:cNvSpPr/>
          <p:nvPr/>
        </p:nvSpPr>
        <p:spPr>
          <a:xfrm>
            <a:off x="6098824" y="1787843"/>
            <a:ext cx="2205728" cy="1088076"/>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B59506AD-51B0-164B-8BAF-CC7706F36F31}"/>
              </a:ext>
            </a:extLst>
          </p:cNvPr>
          <p:cNvCxnSpPr>
            <a:cxnSpLocks/>
          </p:cNvCxnSpPr>
          <p:nvPr/>
        </p:nvCxnSpPr>
        <p:spPr>
          <a:xfrm>
            <a:off x="5740071" y="1372262"/>
            <a:ext cx="0" cy="12847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E1E1F59-D413-954E-BFA9-D42FF40EB413}"/>
              </a:ext>
            </a:extLst>
          </p:cNvPr>
          <p:cNvSpPr txBox="1"/>
          <p:nvPr/>
        </p:nvSpPr>
        <p:spPr>
          <a:xfrm>
            <a:off x="5018306" y="2953148"/>
            <a:ext cx="1887183" cy="369332"/>
          </a:xfrm>
          <a:prstGeom prst="rect">
            <a:avLst/>
          </a:prstGeom>
          <a:noFill/>
        </p:spPr>
        <p:txBody>
          <a:bodyPr wrap="none" rtlCol="0">
            <a:spAutoFit/>
          </a:bodyPr>
          <a:lstStyle/>
          <a:p>
            <a:r>
              <a:rPr lang="en-US" dirty="0"/>
              <a:t>Edge of connector</a:t>
            </a:r>
          </a:p>
        </p:txBody>
      </p:sp>
    </p:spTree>
    <p:extLst>
      <p:ext uri="{BB962C8B-B14F-4D97-AF65-F5344CB8AC3E}">
        <p14:creationId xmlns:p14="http://schemas.microsoft.com/office/powerpoint/2010/main" val="3411271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8A3C6742-4F6C-59CD-BCBC-FEEFD8033DD2}"/>
              </a:ext>
            </a:extLst>
          </p:cNvPr>
          <p:cNvPicPr>
            <a:picLocks noGrp="1" noChangeAspect="1"/>
          </p:cNvPicPr>
          <p:nvPr>
            <p:ph idx="1"/>
          </p:nvPr>
        </p:nvPicPr>
        <p:blipFill>
          <a:blip r:embed="rId2"/>
          <a:stretch>
            <a:fillRect/>
          </a:stretch>
        </p:blipFill>
        <p:spPr>
          <a:xfrm>
            <a:off x="3002388" y="1218853"/>
            <a:ext cx="4917082" cy="3697110"/>
          </a:xfrm>
          <a:prstGeom prst="rect">
            <a:avLst/>
          </a:prstGeom>
        </p:spPr>
      </p:pic>
      <p:sp>
        <p:nvSpPr>
          <p:cNvPr id="2" name="Title 1">
            <a:extLst>
              <a:ext uri="{FF2B5EF4-FFF2-40B4-BE49-F238E27FC236}">
                <a16:creationId xmlns:a16="http://schemas.microsoft.com/office/drawing/2014/main" id="{E86FCD2A-E5B2-885C-AFEC-283679E45771}"/>
              </a:ext>
            </a:extLst>
          </p:cNvPr>
          <p:cNvSpPr>
            <a:spLocks noGrp="1"/>
          </p:cNvSpPr>
          <p:nvPr>
            <p:ph type="title"/>
          </p:nvPr>
        </p:nvSpPr>
        <p:spPr/>
        <p:txBody>
          <a:bodyPr/>
          <a:lstStyle/>
          <a:p>
            <a:r>
              <a:rPr lang="en-US" dirty="0"/>
              <a:t>SEM Material Analysis – Coupon Testing</a:t>
            </a:r>
          </a:p>
        </p:txBody>
      </p:sp>
      <p:sp>
        <p:nvSpPr>
          <p:cNvPr id="4" name="Footer Placeholder 3">
            <a:extLst>
              <a:ext uri="{FF2B5EF4-FFF2-40B4-BE49-F238E27FC236}">
                <a16:creationId xmlns:a16="http://schemas.microsoft.com/office/drawing/2014/main" id="{45C9CCAF-7F10-C131-DCB6-D7FBC1F15D3B}"/>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79460794-A2C4-8EE9-148E-DCD4F040D304}"/>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55</a:t>
            </a:fld>
            <a:endParaRPr lang="en-GB" dirty="0"/>
          </a:p>
        </p:txBody>
      </p:sp>
      <p:sp>
        <p:nvSpPr>
          <p:cNvPr id="6" name="Date Placeholder 5">
            <a:extLst>
              <a:ext uri="{FF2B5EF4-FFF2-40B4-BE49-F238E27FC236}">
                <a16:creationId xmlns:a16="http://schemas.microsoft.com/office/drawing/2014/main" id="{236761F8-2EB7-D70C-DAF0-C5A8C3F29489}"/>
              </a:ext>
            </a:extLst>
          </p:cNvPr>
          <p:cNvSpPr>
            <a:spLocks noGrp="1"/>
          </p:cNvSpPr>
          <p:nvPr>
            <p:ph type="dt" sz="half" idx="2"/>
          </p:nvPr>
        </p:nvSpPr>
        <p:spPr>
          <a:xfrm>
            <a:off x="7335838" y="6421875"/>
            <a:ext cx="2276292" cy="365125"/>
          </a:xfrm>
          <a:prstGeom prst="rect">
            <a:avLst/>
          </a:prstGeom>
        </p:spPr>
        <p:txBody>
          <a:bodyPr/>
          <a:lstStyle/>
          <a:p>
            <a:fld id="{1635854B-C44F-0641-AADE-1BB0828A6BC1}" type="datetime2">
              <a:rPr lang="en-US" smtClean="0"/>
              <a:t>Tuesday, September 5, 2023</a:t>
            </a:fld>
            <a:endParaRPr lang="en-GB" dirty="0"/>
          </a:p>
        </p:txBody>
      </p:sp>
      <p:pic>
        <p:nvPicPr>
          <p:cNvPr id="7" name="Picture 6">
            <a:extLst>
              <a:ext uri="{FF2B5EF4-FFF2-40B4-BE49-F238E27FC236}">
                <a16:creationId xmlns:a16="http://schemas.microsoft.com/office/drawing/2014/main" id="{296D8DE4-59EB-22E7-3ADA-055C3B8818A3}"/>
              </a:ext>
            </a:extLst>
          </p:cNvPr>
          <p:cNvPicPr>
            <a:picLocks noChangeAspect="1"/>
          </p:cNvPicPr>
          <p:nvPr/>
        </p:nvPicPr>
        <p:blipFill>
          <a:blip r:embed="rId3"/>
          <a:stretch>
            <a:fillRect/>
          </a:stretch>
        </p:blipFill>
        <p:spPr>
          <a:xfrm>
            <a:off x="107533" y="2616792"/>
            <a:ext cx="5434012" cy="3617565"/>
          </a:xfrm>
          <a:prstGeom prst="rect">
            <a:avLst/>
          </a:prstGeom>
        </p:spPr>
      </p:pic>
      <p:pic>
        <p:nvPicPr>
          <p:cNvPr id="8" name="Picture 7">
            <a:extLst>
              <a:ext uri="{FF2B5EF4-FFF2-40B4-BE49-F238E27FC236}">
                <a16:creationId xmlns:a16="http://schemas.microsoft.com/office/drawing/2014/main" id="{3A1460EB-D6ED-8F27-3EA1-9321A6EB6E65}"/>
              </a:ext>
            </a:extLst>
          </p:cNvPr>
          <p:cNvPicPr>
            <a:picLocks noChangeAspect="1"/>
          </p:cNvPicPr>
          <p:nvPr/>
        </p:nvPicPr>
        <p:blipFill>
          <a:blip r:embed="rId4"/>
          <a:stretch>
            <a:fillRect/>
          </a:stretch>
        </p:blipFill>
        <p:spPr>
          <a:xfrm>
            <a:off x="7284617" y="1047924"/>
            <a:ext cx="2621383" cy="2603937"/>
          </a:xfrm>
          <a:prstGeom prst="rect">
            <a:avLst/>
          </a:prstGeom>
        </p:spPr>
      </p:pic>
      <p:pic>
        <p:nvPicPr>
          <p:cNvPr id="3" name="图片 9" descr="夜晚的月亮&#10;&#10;中度可信度描述已自动生成">
            <a:extLst>
              <a:ext uri="{FF2B5EF4-FFF2-40B4-BE49-F238E27FC236}">
                <a16:creationId xmlns:a16="http://schemas.microsoft.com/office/drawing/2014/main" id="{AB3CB5B4-99E6-6D31-534C-27B19B2D5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7063" y="3609893"/>
            <a:ext cx="3584075" cy="2661030"/>
          </a:xfrm>
          <a:prstGeom prst="rect">
            <a:avLst/>
          </a:prstGeom>
        </p:spPr>
      </p:pic>
    </p:spTree>
    <p:extLst>
      <p:ext uri="{BB962C8B-B14F-4D97-AF65-F5344CB8AC3E}">
        <p14:creationId xmlns:p14="http://schemas.microsoft.com/office/powerpoint/2010/main" val="3867505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76D8F-6CD3-D241-8591-4B8272C8BB32}"/>
              </a:ext>
            </a:extLst>
          </p:cNvPr>
          <p:cNvSpPr>
            <a:spLocks noGrp="1"/>
          </p:cNvSpPr>
          <p:nvPr>
            <p:ph type="title"/>
          </p:nvPr>
        </p:nvSpPr>
        <p:spPr/>
        <p:txBody>
          <a:bodyPr>
            <a:normAutofit/>
          </a:bodyPr>
          <a:lstStyle/>
          <a:p>
            <a:r>
              <a:rPr lang="en-US" dirty="0"/>
              <a:t>QC Testing – X-Ray Inspection</a:t>
            </a:r>
          </a:p>
        </p:txBody>
      </p:sp>
      <p:sp>
        <p:nvSpPr>
          <p:cNvPr id="4" name="Footer Placeholder 3">
            <a:extLst>
              <a:ext uri="{FF2B5EF4-FFF2-40B4-BE49-F238E27FC236}">
                <a16:creationId xmlns:a16="http://schemas.microsoft.com/office/drawing/2014/main" id="{3FDC0CB2-2693-314D-B041-93389ECCC8CC}"/>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91BED1D1-B877-0E46-981D-36FDCEBA7136}"/>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56</a:t>
            </a:fld>
            <a:endParaRPr lang="en-GB" dirty="0"/>
          </a:p>
        </p:txBody>
      </p:sp>
      <p:sp>
        <p:nvSpPr>
          <p:cNvPr id="6" name="Date Placeholder 5">
            <a:extLst>
              <a:ext uri="{FF2B5EF4-FFF2-40B4-BE49-F238E27FC236}">
                <a16:creationId xmlns:a16="http://schemas.microsoft.com/office/drawing/2014/main" id="{AA71BFD7-1CE4-4947-817C-F6B0972B07B7}"/>
              </a:ext>
            </a:extLst>
          </p:cNvPr>
          <p:cNvSpPr>
            <a:spLocks noGrp="1"/>
          </p:cNvSpPr>
          <p:nvPr>
            <p:ph type="dt" sz="half" idx="2"/>
          </p:nvPr>
        </p:nvSpPr>
        <p:spPr>
          <a:xfrm>
            <a:off x="7335838" y="6421875"/>
            <a:ext cx="2276292" cy="365125"/>
          </a:xfrm>
          <a:prstGeom prst="rect">
            <a:avLst/>
          </a:prstGeom>
        </p:spPr>
        <p:txBody>
          <a:bodyPr/>
          <a:lstStyle/>
          <a:p>
            <a:fld id="{0C51FF17-3C7D-D242-9790-AA793374A450}" type="datetime2">
              <a:rPr lang="en-US" smtClean="0"/>
              <a:t>Tuesday, September 5, 2023</a:t>
            </a:fld>
            <a:endParaRPr lang="en-GB" dirty="0"/>
          </a:p>
        </p:txBody>
      </p:sp>
      <p:sp>
        <p:nvSpPr>
          <p:cNvPr id="16" name="TextBox 15">
            <a:extLst>
              <a:ext uri="{FF2B5EF4-FFF2-40B4-BE49-F238E27FC236}">
                <a16:creationId xmlns:a16="http://schemas.microsoft.com/office/drawing/2014/main" id="{249B6AD4-9F2D-A142-856D-A5EC5720457D}"/>
              </a:ext>
            </a:extLst>
          </p:cNvPr>
          <p:cNvSpPr txBox="1"/>
          <p:nvPr/>
        </p:nvSpPr>
        <p:spPr>
          <a:xfrm>
            <a:off x="7517244" y="5518187"/>
            <a:ext cx="1148263" cy="369332"/>
          </a:xfrm>
          <a:prstGeom prst="rect">
            <a:avLst/>
          </a:prstGeom>
          <a:noFill/>
        </p:spPr>
        <p:txBody>
          <a:bodyPr wrap="none" rtlCol="0">
            <a:spAutoFit/>
          </a:bodyPr>
          <a:lstStyle/>
          <a:p>
            <a:r>
              <a:rPr lang="en-US" dirty="0"/>
              <a:t>Ray Image</a:t>
            </a:r>
          </a:p>
        </p:txBody>
      </p:sp>
      <p:pic>
        <p:nvPicPr>
          <p:cNvPr id="17" name="图片 10">
            <a:extLst>
              <a:ext uri="{FF2B5EF4-FFF2-40B4-BE49-F238E27FC236}">
                <a16:creationId xmlns:a16="http://schemas.microsoft.com/office/drawing/2014/main" id="{15EF5A0C-086A-384B-8925-F958305470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4775" y="1135237"/>
            <a:ext cx="4754929" cy="3530342"/>
          </a:xfrm>
          <a:prstGeom prst="rect">
            <a:avLst/>
          </a:prstGeom>
        </p:spPr>
      </p:pic>
      <p:pic>
        <p:nvPicPr>
          <p:cNvPr id="19" name="图片 3">
            <a:extLst>
              <a:ext uri="{FF2B5EF4-FFF2-40B4-BE49-F238E27FC236}">
                <a16:creationId xmlns:a16="http://schemas.microsoft.com/office/drawing/2014/main" id="{6549030A-A151-2741-8FA6-F17D52A2365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73370" y="1127553"/>
            <a:ext cx="5107555" cy="3789221"/>
          </a:xfrm>
          <a:prstGeom prst="rect">
            <a:avLst/>
          </a:prstGeom>
        </p:spPr>
      </p:pic>
      <p:pic>
        <p:nvPicPr>
          <p:cNvPr id="20" name="图片 11" descr="图片包含 室内, 桌子, 电脑, 厨房&#10;&#10;描述已自动生成">
            <a:extLst>
              <a:ext uri="{FF2B5EF4-FFF2-40B4-BE49-F238E27FC236}">
                <a16:creationId xmlns:a16="http://schemas.microsoft.com/office/drawing/2014/main" id="{9EF7701A-E6B4-E442-8077-84D491F79B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337" y="3782587"/>
            <a:ext cx="3351477" cy="2488336"/>
          </a:xfrm>
          <a:prstGeom prst="rect">
            <a:avLst/>
          </a:prstGeom>
        </p:spPr>
      </p:pic>
      <p:pic>
        <p:nvPicPr>
          <p:cNvPr id="18" name="图片 9" descr="夜晚的月亮&#10;&#10;中度可信度描述已自动生成">
            <a:extLst>
              <a:ext uri="{FF2B5EF4-FFF2-40B4-BE49-F238E27FC236}">
                <a16:creationId xmlns:a16="http://schemas.microsoft.com/office/drawing/2014/main" id="{E91269C9-1E7B-D641-BEA8-9413CAB42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7063" y="3609893"/>
            <a:ext cx="3584075" cy="2661030"/>
          </a:xfrm>
          <a:prstGeom prst="rect">
            <a:avLst/>
          </a:prstGeom>
        </p:spPr>
      </p:pic>
    </p:spTree>
    <p:extLst>
      <p:ext uri="{BB962C8B-B14F-4D97-AF65-F5344CB8AC3E}">
        <p14:creationId xmlns:p14="http://schemas.microsoft.com/office/powerpoint/2010/main" val="21987391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9D736-AC82-167D-2D17-E400F54943D5}"/>
              </a:ext>
            </a:extLst>
          </p:cNvPr>
          <p:cNvSpPr>
            <a:spLocks noGrp="1"/>
          </p:cNvSpPr>
          <p:nvPr>
            <p:ph type="title"/>
          </p:nvPr>
        </p:nvSpPr>
        <p:spPr/>
        <p:txBody>
          <a:bodyPr/>
          <a:lstStyle/>
          <a:p>
            <a:r>
              <a:rPr lang="en-US" dirty="0"/>
              <a:t>Example Test – Reception SEM</a:t>
            </a:r>
          </a:p>
        </p:txBody>
      </p:sp>
      <p:sp>
        <p:nvSpPr>
          <p:cNvPr id="4" name="Footer Placeholder 3">
            <a:extLst>
              <a:ext uri="{FF2B5EF4-FFF2-40B4-BE49-F238E27FC236}">
                <a16:creationId xmlns:a16="http://schemas.microsoft.com/office/drawing/2014/main" id="{E2A70422-4ECB-395B-64DC-7FACC793254C}"/>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D7C3D5A5-83CA-B88E-E477-FC9B226DB9F8}"/>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57</a:t>
            </a:fld>
            <a:endParaRPr lang="en-GB" dirty="0"/>
          </a:p>
        </p:txBody>
      </p:sp>
      <p:sp>
        <p:nvSpPr>
          <p:cNvPr id="6" name="Date Placeholder 5">
            <a:extLst>
              <a:ext uri="{FF2B5EF4-FFF2-40B4-BE49-F238E27FC236}">
                <a16:creationId xmlns:a16="http://schemas.microsoft.com/office/drawing/2014/main" id="{6A009888-3981-2951-E90E-9D4837442665}"/>
              </a:ext>
            </a:extLst>
          </p:cNvPr>
          <p:cNvSpPr>
            <a:spLocks noGrp="1"/>
          </p:cNvSpPr>
          <p:nvPr>
            <p:ph type="dt" sz="half" idx="2"/>
          </p:nvPr>
        </p:nvSpPr>
        <p:spPr>
          <a:xfrm>
            <a:off x="7335838" y="6421875"/>
            <a:ext cx="2276292" cy="365125"/>
          </a:xfrm>
          <a:prstGeom prst="rect">
            <a:avLst/>
          </a:prstGeom>
        </p:spPr>
        <p:txBody>
          <a:bodyPr/>
          <a:lstStyle/>
          <a:p>
            <a:fld id="{B3E92048-43FF-EF4F-BC7D-CE0701FD585B}" type="datetime2">
              <a:rPr lang="en-US" smtClean="0"/>
              <a:t>Tuesday, September 5, 2023</a:t>
            </a:fld>
            <a:endParaRPr lang="en-GB" dirty="0"/>
          </a:p>
        </p:txBody>
      </p:sp>
      <p:pic>
        <p:nvPicPr>
          <p:cNvPr id="7" name="Content Placeholder 6" descr="A picture containing text&#10;&#10;Description automatically generated">
            <a:extLst>
              <a:ext uri="{FF2B5EF4-FFF2-40B4-BE49-F238E27FC236}">
                <a16:creationId xmlns:a16="http://schemas.microsoft.com/office/drawing/2014/main" id="{8CBE55E4-C308-95ED-8627-636CE4AAB6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990" y="1117869"/>
            <a:ext cx="5436274" cy="5008563"/>
          </a:xfrm>
          <a:prstGeom prst="rect">
            <a:avLst/>
          </a:prstGeom>
        </p:spPr>
      </p:pic>
      <p:pic>
        <p:nvPicPr>
          <p:cNvPr id="8" name="Picture 7" descr="A screenshot of a video game&#10;&#10;Description automatically generated with medium confidence">
            <a:extLst>
              <a:ext uri="{FF2B5EF4-FFF2-40B4-BE49-F238E27FC236}">
                <a16:creationId xmlns:a16="http://schemas.microsoft.com/office/drawing/2014/main" id="{90D23EEB-D6F5-6DA8-58F1-C3278E2DD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2344" y="1398856"/>
            <a:ext cx="5133656" cy="4727576"/>
          </a:xfrm>
          <a:prstGeom prst="rect">
            <a:avLst/>
          </a:prstGeom>
        </p:spPr>
      </p:pic>
    </p:spTree>
    <p:extLst>
      <p:ext uri="{BB962C8B-B14F-4D97-AF65-F5344CB8AC3E}">
        <p14:creationId xmlns:p14="http://schemas.microsoft.com/office/powerpoint/2010/main" val="3446020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48A0-A4EC-DB44-B4D7-C1DB8E42CC7A}"/>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17C3BEC-356D-0946-B1A8-82C734E0E457}"/>
              </a:ext>
            </a:extLst>
          </p:cNvPr>
          <p:cNvSpPr>
            <a:spLocks noGrp="1"/>
          </p:cNvSpPr>
          <p:nvPr>
            <p:ph idx="1"/>
          </p:nvPr>
        </p:nvSpPr>
        <p:spPr/>
        <p:txBody>
          <a:bodyPr/>
          <a:lstStyle/>
          <a:p>
            <a:r>
              <a:rPr lang="en-US" dirty="0"/>
              <a:t>Grounding and Shielding Requirements</a:t>
            </a:r>
          </a:p>
          <a:p>
            <a:pPr lvl="1"/>
            <a:r>
              <a:rPr lang="en-US" dirty="0">
                <a:hlinkClick r:id="rId2"/>
              </a:rPr>
              <a:t>https://edms.cern.ch/document/1841188/2</a:t>
            </a:r>
            <a:endParaRPr lang="en-US" dirty="0"/>
          </a:p>
          <a:p>
            <a:r>
              <a:rPr lang="en-US" dirty="0"/>
              <a:t>Module ICD</a:t>
            </a:r>
          </a:p>
          <a:p>
            <a:pPr lvl="1"/>
            <a:r>
              <a:rPr lang="en-US" dirty="0">
                <a:hlinkClick r:id="rId3"/>
              </a:rPr>
              <a:t>https://edms.cern.ch/ui/#!master/navigator/document?D:100951222:100951222:subDocs</a:t>
            </a:r>
            <a:endParaRPr lang="en-US" dirty="0"/>
          </a:p>
          <a:p>
            <a:r>
              <a:rPr lang="en-US" dirty="0"/>
              <a:t>Quad Hybrid Design</a:t>
            </a:r>
          </a:p>
          <a:p>
            <a:pPr lvl="1"/>
            <a:r>
              <a:rPr lang="en-US" dirty="0">
                <a:hlinkClick r:id="rId4"/>
              </a:rPr>
              <a:t>https://edms.cern.ch/document/2391603/1</a:t>
            </a:r>
            <a:endParaRPr lang="en-US" dirty="0"/>
          </a:p>
          <a:p>
            <a:r>
              <a:rPr lang="en-US" dirty="0"/>
              <a:t>Linear Triplet Design</a:t>
            </a:r>
          </a:p>
          <a:p>
            <a:pPr lvl="1"/>
            <a:r>
              <a:rPr lang="en-US" dirty="0">
                <a:hlinkClick r:id="rId5"/>
              </a:rPr>
              <a:t>https://edms.cern.ch/document/2391605/1</a:t>
            </a:r>
            <a:endParaRPr lang="en-US" dirty="0"/>
          </a:p>
          <a:p>
            <a:pPr lvl="1"/>
            <a:endParaRPr lang="en-US" dirty="0"/>
          </a:p>
          <a:p>
            <a:r>
              <a:rPr lang="en-US" dirty="0"/>
              <a:t>ITk Pixel Services Specifications</a:t>
            </a:r>
          </a:p>
          <a:p>
            <a:pPr lvl="1"/>
            <a:r>
              <a:rPr lang="en-US" dirty="0">
                <a:hlinkClick r:id="rId6"/>
              </a:rPr>
              <a:t>https://edms.cern.ch/document/1817540/3</a:t>
            </a:r>
            <a:endParaRPr lang="en-US" dirty="0"/>
          </a:p>
          <a:p>
            <a:pPr lvl="1"/>
            <a:endParaRPr lang="en-US" dirty="0"/>
          </a:p>
        </p:txBody>
      </p:sp>
      <p:sp>
        <p:nvSpPr>
          <p:cNvPr id="4" name="Footer Placeholder 3">
            <a:extLst>
              <a:ext uri="{FF2B5EF4-FFF2-40B4-BE49-F238E27FC236}">
                <a16:creationId xmlns:a16="http://schemas.microsoft.com/office/drawing/2014/main" id="{FEACD69A-8AF1-7446-A02A-636E76E2517D}"/>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802DE07F-6EE9-7F42-8BF9-B4FF4C0DDCA4}"/>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58</a:t>
            </a:fld>
            <a:endParaRPr lang="en-GB" dirty="0"/>
          </a:p>
        </p:txBody>
      </p:sp>
      <p:sp>
        <p:nvSpPr>
          <p:cNvPr id="6" name="Date Placeholder 5">
            <a:extLst>
              <a:ext uri="{FF2B5EF4-FFF2-40B4-BE49-F238E27FC236}">
                <a16:creationId xmlns:a16="http://schemas.microsoft.com/office/drawing/2014/main" id="{ADCD2E33-5232-FE48-A30C-C2B67C215946}"/>
              </a:ext>
            </a:extLst>
          </p:cNvPr>
          <p:cNvSpPr>
            <a:spLocks noGrp="1"/>
          </p:cNvSpPr>
          <p:nvPr>
            <p:ph type="dt" sz="half" idx="2"/>
          </p:nvPr>
        </p:nvSpPr>
        <p:spPr>
          <a:xfrm>
            <a:off x="7335838" y="6421875"/>
            <a:ext cx="2276292" cy="365125"/>
          </a:xfrm>
          <a:prstGeom prst="rect">
            <a:avLst/>
          </a:prstGeom>
        </p:spPr>
        <p:txBody>
          <a:bodyPr/>
          <a:lstStyle/>
          <a:p>
            <a:fld id="{197B65AA-D7A4-4143-8779-6200604FB9CF}" type="datetime2">
              <a:rPr lang="en-US" smtClean="0"/>
              <a:t>Tuesday, September 5, 2023</a:t>
            </a:fld>
            <a:endParaRPr lang="en-GB" dirty="0"/>
          </a:p>
        </p:txBody>
      </p:sp>
    </p:spTree>
    <p:extLst>
      <p:ext uri="{BB962C8B-B14F-4D97-AF65-F5344CB8AC3E}">
        <p14:creationId xmlns:p14="http://schemas.microsoft.com/office/powerpoint/2010/main" val="1949688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A4B51-DC70-AA40-9B6D-C407C457C0F3}"/>
              </a:ext>
            </a:extLst>
          </p:cNvPr>
          <p:cNvSpPr>
            <a:spLocks noGrp="1"/>
          </p:cNvSpPr>
          <p:nvPr>
            <p:ph type="title"/>
          </p:nvPr>
        </p:nvSpPr>
        <p:spPr/>
        <p:txBody>
          <a:bodyPr/>
          <a:lstStyle/>
          <a:p>
            <a:r>
              <a:rPr lang="en-US" dirty="0"/>
              <a:t>Quad Ring</a:t>
            </a:r>
          </a:p>
        </p:txBody>
      </p:sp>
      <p:pic>
        <p:nvPicPr>
          <p:cNvPr id="8" name="Content Placeholder 7" descr="Shape, circle&#10;&#10;Description automatically generated">
            <a:extLst>
              <a:ext uri="{FF2B5EF4-FFF2-40B4-BE49-F238E27FC236}">
                <a16:creationId xmlns:a16="http://schemas.microsoft.com/office/drawing/2014/main" id="{2551D405-F325-2145-ACB0-88ED5102171D}"/>
              </a:ext>
            </a:extLst>
          </p:cNvPr>
          <p:cNvPicPr>
            <a:picLocks noGrp="1" noChangeAspect="1"/>
          </p:cNvPicPr>
          <p:nvPr>
            <p:ph idx="1"/>
          </p:nvPr>
        </p:nvPicPr>
        <p:blipFill>
          <a:blip r:embed="rId2"/>
          <a:stretch>
            <a:fillRect/>
          </a:stretch>
        </p:blipFill>
        <p:spPr>
          <a:xfrm>
            <a:off x="1932892" y="1168400"/>
            <a:ext cx="6043390" cy="5008563"/>
          </a:xfrm>
        </p:spPr>
      </p:pic>
      <p:sp>
        <p:nvSpPr>
          <p:cNvPr id="4" name="Footer Placeholder 3">
            <a:extLst>
              <a:ext uri="{FF2B5EF4-FFF2-40B4-BE49-F238E27FC236}">
                <a16:creationId xmlns:a16="http://schemas.microsoft.com/office/drawing/2014/main" id="{818A8637-3092-7F4F-8D9A-0A4434D61519}"/>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A55368F7-AC59-1E41-8C71-B5E8A43F0C7A}"/>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59</a:t>
            </a:fld>
            <a:endParaRPr lang="en-GB" dirty="0"/>
          </a:p>
        </p:txBody>
      </p:sp>
      <p:sp>
        <p:nvSpPr>
          <p:cNvPr id="6" name="Date Placeholder 5">
            <a:extLst>
              <a:ext uri="{FF2B5EF4-FFF2-40B4-BE49-F238E27FC236}">
                <a16:creationId xmlns:a16="http://schemas.microsoft.com/office/drawing/2014/main" id="{7ABFCAF5-A6AF-1F4A-A25B-3F6C9194469D}"/>
              </a:ext>
            </a:extLst>
          </p:cNvPr>
          <p:cNvSpPr>
            <a:spLocks noGrp="1"/>
          </p:cNvSpPr>
          <p:nvPr>
            <p:ph type="dt" sz="half" idx="2"/>
          </p:nvPr>
        </p:nvSpPr>
        <p:spPr>
          <a:xfrm>
            <a:off x="7335838" y="6421875"/>
            <a:ext cx="2276292" cy="365125"/>
          </a:xfrm>
          <a:prstGeom prst="rect">
            <a:avLst/>
          </a:prstGeom>
        </p:spPr>
        <p:txBody>
          <a:bodyPr/>
          <a:lstStyle/>
          <a:p>
            <a:fld id="{CBA53792-AEA1-CE43-A60D-314DCD163624}" type="datetime2">
              <a:rPr lang="en-US" smtClean="0"/>
              <a:t>Tuesday, September 5, 2023</a:t>
            </a:fld>
            <a:endParaRPr lang="en-GB" dirty="0"/>
          </a:p>
        </p:txBody>
      </p:sp>
      <p:sp>
        <p:nvSpPr>
          <p:cNvPr id="3" name="TextBox 2">
            <a:extLst>
              <a:ext uri="{FF2B5EF4-FFF2-40B4-BE49-F238E27FC236}">
                <a16:creationId xmlns:a16="http://schemas.microsoft.com/office/drawing/2014/main" id="{A5D139D2-7C9F-1F46-8858-DE8B8C67604C}"/>
              </a:ext>
            </a:extLst>
          </p:cNvPr>
          <p:cNvSpPr txBox="1"/>
          <p:nvPr/>
        </p:nvSpPr>
        <p:spPr>
          <a:xfrm>
            <a:off x="327990" y="2663686"/>
            <a:ext cx="2567369" cy="369332"/>
          </a:xfrm>
          <a:prstGeom prst="rect">
            <a:avLst/>
          </a:prstGeom>
          <a:noFill/>
        </p:spPr>
        <p:txBody>
          <a:bodyPr wrap="none" rtlCol="0">
            <a:spAutoFit/>
          </a:bodyPr>
          <a:lstStyle/>
          <a:p>
            <a:r>
              <a:rPr lang="en-US" dirty="0"/>
              <a:t>Should be One connector</a:t>
            </a:r>
          </a:p>
        </p:txBody>
      </p:sp>
      <p:cxnSp>
        <p:nvCxnSpPr>
          <p:cNvPr id="9" name="Straight Arrow Connector 8">
            <a:extLst>
              <a:ext uri="{FF2B5EF4-FFF2-40B4-BE49-F238E27FC236}">
                <a16:creationId xmlns:a16="http://schemas.microsoft.com/office/drawing/2014/main" id="{F8C945AD-1736-1D48-9571-9859D1A79031}"/>
              </a:ext>
            </a:extLst>
          </p:cNvPr>
          <p:cNvCxnSpPr>
            <a:cxnSpLocks/>
            <a:stCxn id="3" idx="2"/>
          </p:cNvCxnSpPr>
          <p:nvPr/>
        </p:nvCxnSpPr>
        <p:spPr>
          <a:xfrm>
            <a:off x="1611675" y="3033018"/>
            <a:ext cx="1389941" cy="4113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674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descr="夜晚的月亮&#10;&#10;中度可信度描述已自动生成">
            <a:extLst>
              <a:ext uri="{FF2B5EF4-FFF2-40B4-BE49-F238E27FC236}">
                <a16:creationId xmlns:a16="http://schemas.microsoft.com/office/drawing/2014/main" id="{A61430E7-01E8-E378-6F30-0DD85B67F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012" y="4316568"/>
            <a:ext cx="2835586" cy="2105307"/>
          </a:xfrm>
          <a:prstGeom prst="rect">
            <a:avLst/>
          </a:prstGeom>
        </p:spPr>
      </p:pic>
      <p:sp>
        <p:nvSpPr>
          <p:cNvPr id="2" name="Title 1">
            <a:extLst>
              <a:ext uri="{FF2B5EF4-FFF2-40B4-BE49-F238E27FC236}">
                <a16:creationId xmlns:a16="http://schemas.microsoft.com/office/drawing/2014/main" id="{9B53CC1C-8C52-3339-E5C2-1F1102FB025A}"/>
              </a:ext>
            </a:extLst>
          </p:cNvPr>
          <p:cNvSpPr>
            <a:spLocks noGrp="1"/>
          </p:cNvSpPr>
          <p:nvPr>
            <p:ph type="title"/>
          </p:nvPr>
        </p:nvSpPr>
        <p:spPr/>
        <p:txBody>
          <a:bodyPr/>
          <a:lstStyle/>
          <a:p>
            <a:r>
              <a:rPr lang="en-US" dirty="0"/>
              <a:t>Design Philosophy</a:t>
            </a:r>
          </a:p>
        </p:txBody>
      </p:sp>
      <p:sp>
        <p:nvSpPr>
          <p:cNvPr id="11" name="Content Placeholder 10">
            <a:extLst>
              <a:ext uri="{FF2B5EF4-FFF2-40B4-BE49-F238E27FC236}">
                <a16:creationId xmlns:a16="http://schemas.microsoft.com/office/drawing/2014/main" id="{18D5A4BA-8F29-89FF-B58C-7F7773815FC0}"/>
              </a:ext>
            </a:extLst>
          </p:cNvPr>
          <p:cNvSpPr>
            <a:spLocks noGrp="1"/>
          </p:cNvSpPr>
          <p:nvPr>
            <p:ph sz="half" idx="1"/>
          </p:nvPr>
        </p:nvSpPr>
        <p:spPr/>
        <p:txBody>
          <a:bodyPr>
            <a:normAutofit fontScale="85000" lnSpcReduction="20000"/>
          </a:bodyPr>
          <a:lstStyle/>
          <a:p>
            <a:r>
              <a:rPr lang="en-US" dirty="0"/>
              <a:t>Our design process attempts to validate design concepts before they are integrated into final designs</a:t>
            </a:r>
          </a:p>
          <a:p>
            <a:r>
              <a:rPr lang="en-US" dirty="0"/>
              <a:t>Transmission line Validation</a:t>
            </a:r>
          </a:p>
          <a:p>
            <a:pPr lvl="1"/>
            <a:r>
              <a:rPr lang="en-US" dirty="0"/>
              <a:t>Design</a:t>
            </a:r>
          </a:p>
          <a:p>
            <a:pPr lvl="1"/>
            <a:r>
              <a:rPr lang="en-US" dirty="0"/>
              <a:t>Simulate</a:t>
            </a:r>
          </a:p>
          <a:p>
            <a:pPr lvl="1"/>
            <a:r>
              <a:rPr lang="en-US" dirty="0"/>
              <a:t>Fabricate Coupon</a:t>
            </a:r>
          </a:p>
          <a:p>
            <a:pPr lvl="1"/>
            <a:r>
              <a:rPr lang="en-US" dirty="0"/>
              <a:t>Validate Design</a:t>
            </a:r>
          </a:p>
          <a:p>
            <a:pPr lvl="2"/>
            <a:r>
              <a:rPr lang="en-US" dirty="0"/>
              <a:t>SI (Signal Integrity) tests, X-Rays, SEM, etc. </a:t>
            </a:r>
          </a:p>
          <a:p>
            <a:r>
              <a:rPr lang="en-US" dirty="0"/>
              <a:t>This process helps ensure that the expensive and complex designs are right the first time</a:t>
            </a:r>
          </a:p>
          <a:p>
            <a:r>
              <a:rPr lang="en-US" dirty="0"/>
              <a:t>We do this for every controlled impedance structure</a:t>
            </a:r>
          </a:p>
          <a:p>
            <a:r>
              <a:rPr lang="en-US" dirty="0"/>
              <a:t>We do something similar for HV structures</a:t>
            </a:r>
          </a:p>
          <a:p>
            <a:r>
              <a:rPr lang="en-US" dirty="0"/>
              <a:t>We don’t validate LV structures as the are predictable enough. </a:t>
            </a:r>
          </a:p>
          <a:p>
            <a:r>
              <a:rPr lang="en-US" dirty="0"/>
              <a:t>These validated stack-ups and structures are then used in multiple designs</a:t>
            </a:r>
          </a:p>
        </p:txBody>
      </p:sp>
      <p:sp>
        <p:nvSpPr>
          <p:cNvPr id="5" name="Slide Number Placeholder 4">
            <a:extLst>
              <a:ext uri="{FF2B5EF4-FFF2-40B4-BE49-F238E27FC236}">
                <a16:creationId xmlns:a16="http://schemas.microsoft.com/office/drawing/2014/main" id="{96B5EB0F-5CF7-4DC6-D840-60132AE08D5D}"/>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6</a:t>
            </a:fld>
            <a:endParaRPr lang="en-GB" dirty="0"/>
          </a:p>
        </p:txBody>
      </p:sp>
      <p:sp>
        <p:nvSpPr>
          <p:cNvPr id="6" name="Date Placeholder 5">
            <a:extLst>
              <a:ext uri="{FF2B5EF4-FFF2-40B4-BE49-F238E27FC236}">
                <a16:creationId xmlns:a16="http://schemas.microsoft.com/office/drawing/2014/main" id="{C8BA9D6F-4EBA-D323-47DC-8835DDA08ED5}"/>
              </a:ext>
            </a:extLst>
          </p:cNvPr>
          <p:cNvSpPr>
            <a:spLocks noGrp="1"/>
          </p:cNvSpPr>
          <p:nvPr>
            <p:ph type="dt" sz="half" idx="10"/>
          </p:nvPr>
        </p:nvSpPr>
        <p:spPr>
          <a:xfrm>
            <a:off x="7335838" y="6421875"/>
            <a:ext cx="2276292" cy="365125"/>
          </a:xfrm>
          <a:prstGeom prst="rect">
            <a:avLst/>
          </a:prstGeom>
        </p:spPr>
        <p:txBody>
          <a:bodyPr/>
          <a:lstStyle/>
          <a:p>
            <a:fld id="{8200C14A-9887-4842-93B4-FDF12D2A49BF}" type="datetime2">
              <a:rPr lang="en-US" smtClean="0"/>
              <a:t>Tuesday, September 5, 2023</a:t>
            </a:fld>
            <a:endParaRPr lang="en-GB" dirty="0"/>
          </a:p>
        </p:txBody>
      </p:sp>
      <p:pic>
        <p:nvPicPr>
          <p:cNvPr id="3" name="image39.png" title="Image">
            <a:extLst>
              <a:ext uri="{FF2B5EF4-FFF2-40B4-BE49-F238E27FC236}">
                <a16:creationId xmlns:a16="http://schemas.microsoft.com/office/drawing/2014/main" id="{00000000-0008-0000-0000-000027000000}"/>
              </a:ext>
            </a:extLst>
          </p:cNvPr>
          <p:cNvPicPr preferRelativeResize="0"/>
          <p:nvPr/>
        </p:nvPicPr>
        <p:blipFill>
          <a:blip r:embed="rId4" cstate="print"/>
          <a:stretch>
            <a:fillRect/>
          </a:stretch>
        </p:blipFill>
        <p:spPr>
          <a:xfrm>
            <a:off x="4802599" y="3306544"/>
            <a:ext cx="3344055" cy="2992875"/>
          </a:xfrm>
          <a:prstGeom prst="rect">
            <a:avLst/>
          </a:prstGeom>
          <a:noFill/>
        </p:spPr>
      </p:pic>
      <p:pic>
        <p:nvPicPr>
          <p:cNvPr id="9" name="Picture 8" descr="A screenshot of a computer&#10;&#10;Description automatically generated with low confidence">
            <a:extLst>
              <a:ext uri="{FF2B5EF4-FFF2-40B4-BE49-F238E27FC236}">
                <a16:creationId xmlns:a16="http://schemas.microsoft.com/office/drawing/2014/main" id="{B28DCD45-9BE5-33D1-790D-C0127B8D8113}"/>
              </a:ext>
            </a:extLst>
          </p:cNvPr>
          <p:cNvPicPr>
            <a:picLocks noChangeAspect="1"/>
          </p:cNvPicPr>
          <p:nvPr/>
        </p:nvPicPr>
        <p:blipFill>
          <a:blip r:embed="rId5"/>
          <a:stretch>
            <a:fillRect/>
          </a:stretch>
        </p:blipFill>
        <p:spPr>
          <a:xfrm>
            <a:off x="7128565" y="1053426"/>
            <a:ext cx="2768600" cy="1079500"/>
          </a:xfrm>
          <a:prstGeom prst="rect">
            <a:avLst/>
          </a:prstGeom>
        </p:spPr>
      </p:pic>
      <p:pic>
        <p:nvPicPr>
          <p:cNvPr id="10" name="Picture 9">
            <a:extLst>
              <a:ext uri="{FF2B5EF4-FFF2-40B4-BE49-F238E27FC236}">
                <a16:creationId xmlns:a16="http://schemas.microsoft.com/office/drawing/2014/main" id="{640F5BBA-F6AA-C3BB-60ED-F5E96DCB897C}"/>
              </a:ext>
            </a:extLst>
          </p:cNvPr>
          <p:cNvPicPr>
            <a:picLocks noChangeAspect="1"/>
          </p:cNvPicPr>
          <p:nvPr/>
        </p:nvPicPr>
        <p:blipFill rotWithShape="1">
          <a:blip r:embed="rId6"/>
          <a:srcRect l="20447" t="19502" b="7280"/>
          <a:stretch/>
        </p:blipFill>
        <p:spPr>
          <a:xfrm>
            <a:off x="4640751" y="923112"/>
            <a:ext cx="2594364" cy="2191342"/>
          </a:xfrm>
          <a:prstGeom prst="rect">
            <a:avLst/>
          </a:prstGeom>
        </p:spPr>
      </p:pic>
      <p:pic>
        <p:nvPicPr>
          <p:cNvPr id="8" name="Picture 7">
            <a:extLst>
              <a:ext uri="{FF2B5EF4-FFF2-40B4-BE49-F238E27FC236}">
                <a16:creationId xmlns:a16="http://schemas.microsoft.com/office/drawing/2014/main" id="{C473453C-6AF3-AE77-1CB8-CC4256450441}"/>
              </a:ext>
            </a:extLst>
          </p:cNvPr>
          <p:cNvPicPr>
            <a:picLocks noChangeAspect="1"/>
          </p:cNvPicPr>
          <p:nvPr/>
        </p:nvPicPr>
        <p:blipFill>
          <a:blip r:embed="rId7"/>
          <a:stretch>
            <a:fillRect/>
          </a:stretch>
        </p:blipFill>
        <p:spPr>
          <a:xfrm>
            <a:off x="7644311" y="2202560"/>
            <a:ext cx="2119412" cy="2105307"/>
          </a:xfrm>
          <a:prstGeom prst="rect">
            <a:avLst/>
          </a:prstGeom>
        </p:spPr>
      </p:pic>
      <p:sp>
        <p:nvSpPr>
          <p:cNvPr id="13" name="Footer Placeholder 3">
            <a:extLst>
              <a:ext uri="{FF2B5EF4-FFF2-40B4-BE49-F238E27FC236}">
                <a16:creationId xmlns:a16="http://schemas.microsoft.com/office/drawing/2014/main" id="{1EB52938-6651-8B61-DA46-C60E931ECA14}"/>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14" name="TextBox 13">
            <a:extLst>
              <a:ext uri="{FF2B5EF4-FFF2-40B4-BE49-F238E27FC236}">
                <a16:creationId xmlns:a16="http://schemas.microsoft.com/office/drawing/2014/main" id="{080F3AB5-912B-D166-FF11-D9B22677D1B4}"/>
              </a:ext>
            </a:extLst>
          </p:cNvPr>
          <p:cNvSpPr txBox="1"/>
          <p:nvPr/>
        </p:nvSpPr>
        <p:spPr>
          <a:xfrm>
            <a:off x="5127454" y="4024180"/>
            <a:ext cx="2807435" cy="584775"/>
          </a:xfrm>
          <a:prstGeom prst="rect">
            <a:avLst/>
          </a:prstGeom>
          <a:noFill/>
        </p:spPr>
        <p:txBody>
          <a:bodyPr wrap="none" rtlCol="0">
            <a:spAutoFit/>
          </a:bodyPr>
          <a:lstStyle/>
          <a:p>
            <a:r>
              <a:rPr lang="en-US" sz="1600" dirty="0"/>
              <a:t>COMSOL Simulation</a:t>
            </a:r>
          </a:p>
          <a:p>
            <a:r>
              <a:rPr lang="en-US" sz="1600" dirty="0"/>
              <a:t>Hatched Ground Plane S11 S21 </a:t>
            </a:r>
          </a:p>
        </p:txBody>
      </p:sp>
      <p:sp>
        <p:nvSpPr>
          <p:cNvPr id="15" name="TextBox 14">
            <a:extLst>
              <a:ext uri="{FF2B5EF4-FFF2-40B4-BE49-F238E27FC236}">
                <a16:creationId xmlns:a16="http://schemas.microsoft.com/office/drawing/2014/main" id="{02B2BA98-6B05-F99C-2408-88DC2380F704}"/>
              </a:ext>
            </a:extLst>
          </p:cNvPr>
          <p:cNvSpPr txBox="1"/>
          <p:nvPr/>
        </p:nvSpPr>
        <p:spPr>
          <a:xfrm>
            <a:off x="4582455" y="2593794"/>
            <a:ext cx="2343014" cy="584775"/>
          </a:xfrm>
          <a:prstGeom prst="rect">
            <a:avLst/>
          </a:prstGeom>
          <a:noFill/>
        </p:spPr>
        <p:txBody>
          <a:bodyPr wrap="none" rtlCol="0">
            <a:spAutoFit/>
          </a:bodyPr>
          <a:lstStyle/>
          <a:p>
            <a:r>
              <a:rPr lang="en-US" sz="1600" dirty="0">
                <a:solidFill>
                  <a:schemeClr val="bg1"/>
                </a:solidFill>
              </a:rPr>
              <a:t>Samtec BDRA on </a:t>
            </a:r>
          </a:p>
          <a:p>
            <a:r>
              <a:rPr lang="en-US" sz="1600" dirty="0">
                <a:solidFill>
                  <a:schemeClr val="bg1"/>
                </a:solidFill>
              </a:rPr>
              <a:t>Transmission Line Coupon</a:t>
            </a:r>
          </a:p>
        </p:txBody>
      </p:sp>
      <p:sp>
        <p:nvSpPr>
          <p:cNvPr id="16" name="TextBox 15">
            <a:extLst>
              <a:ext uri="{FF2B5EF4-FFF2-40B4-BE49-F238E27FC236}">
                <a16:creationId xmlns:a16="http://schemas.microsoft.com/office/drawing/2014/main" id="{58128494-1708-DEC2-6C5D-D16ED0F6E884}"/>
              </a:ext>
            </a:extLst>
          </p:cNvPr>
          <p:cNvSpPr txBox="1"/>
          <p:nvPr/>
        </p:nvSpPr>
        <p:spPr>
          <a:xfrm>
            <a:off x="7720552" y="2136624"/>
            <a:ext cx="1821011" cy="338554"/>
          </a:xfrm>
          <a:prstGeom prst="rect">
            <a:avLst/>
          </a:prstGeom>
          <a:noFill/>
        </p:spPr>
        <p:txBody>
          <a:bodyPr wrap="none" rtlCol="0">
            <a:spAutoFit/>
          </a:bodyPr>
          <a:lstStyle/>
          <a:p>
            <a:r>
              <a:rPr lang="en-US" sz="1600" dirty="0">
                <a:solidFill>
                  <a:schemeClr val="bg1"/>
                </a:solidFill>
              </a:rPr>
              <a:t>SEM Analysis of VIA</a:t>
            </a:r>
          </a:p>
        </p:txBody>
      </p:sp>
      <p:sp>
        <p:nvSpPr>
          <p:cNvPr id="17" name="TextBox 16">
            <a:extLst>
              <a:ext uri="{FF2B5EF4-FFF2-40B4-BE49-F238E27FC236}">
                <a16:creationId xmlns:a16="http://schemas.microsoft.com/office/drawing/2014/main" id="{FD4052BC-D527-29F2-6331-1FFBBECAAF96}"/>
              </a:ext>
            </a:extLst>
          </p:cNvPr>
          <p:cNvSpPr txBox="1"/>
          <p:nvPr/>
        </p:nvSpPr>
        <p:spPr>
          <a:xfrm>
            <a:off x="8269836" y="4324847"/>
            <a:ext cx="1610762" cy="584775"/>
          </a:xfrm>
          <a:prstGeom prst="rect">
            <a:avLst/>
          </a:prstGeom>
          <a:noFill/>
        </p:spPr>
        <p:txBody>
          <a:bodyPr wrap="none" rtlCol="0">
            <a:spAutoFit/>
          </a:bodyPr>
          <a:lstStyle/>
          <a:p>
            <a:pPr algn="r"/>
            <a:r>
              <a:rPr lang="en-US" sz="1600" dirty="0">
                <a:solidFill>
                  <a:schemeClr val="bg1"/>
                </a:solidFill>
              </a:rPr>
              <a:t>X-Ray of Flex PCB</a:t>
            </a:r>
          </a:p>
          <a:p>
            <a:pPr algn="r"/>
            <a:r>
              <a:rPr lang="en-US" sz="1600" dirty="0">
                <a:solidFill>
                  <a:schemeClr val="bg1"/>
                </a:solidFill>
              </a:rPr>
              <a:t> with BGA</a:t>
            </a:r>
          </a:p>
        </p:txBody>
      </p:sp>
      <p:sp>
        <p:nvSpPr>
          <p:cNvPr id="18" name="TextBox 17">
            <a:extLst>
              <a:ext uri="{FF2B5EF4-FFF2-40B4-BE49-F238E27FC236}">
                <a16:creationId xmlns:a16="http://schemas.microsoft.com/office/drawing/2014/main" id="{BBF03C00-B868-8839-0BB5-6A5244369D60}"/>
              </a:ext>
            </a:extLst>
          </p:cNvPr>
          <p:cNvSpPr txBox="1"/>
          <p:nvPr/>
        </p:nvSpPr>
        <p:spPr>
          <a:xfrm>
            <a:off x="7508959" y="411152"/>
            <a:ext cx="2171813" cy="584775"/>
          </a:xfrm>
          <a:prstGeom prst="rect">
            <a:avLst/>
          </a:prstGeom>
          <a:noFill/>
        </p:spPr>
        <p:txBody>
          <a:bodyPr wrap="none" rtlCol="0">
            <a:spAutoFit/>
          </a:bodyPr>
          <a:lstStyle/>
          <a:p>
            <a:r>
              <a:rPr lang="en-US" sz="1600" dirty="0"/>
              <a:t>Polar Instruments</a:t>
            </a:r>
          </a:p>
          <a:p>
            <a:r>
              <a:rPr lang="en-US" sz="1600" dirty="0"/>
              <a:t>Stack-up and VIA Model</a:t>
            </a:r>
          </a:p>
        </p:txBody>
      </p:sp>
    </p:spTree>
    <p:extLst>
      <p:ext uri="{BB962C8B-B14F-4D97-AF65-F5344CB8AC3E}">
        <p14:creationId xmlns:p14="http://schemas.microsoft.com/office/powerpoint/2010/main" val="3491016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F3B96-1466-564A-926C-F9B3C2263211}"/>
              </a:ext>
            </a:extLst>
          </p:cNvPr>
          <p:cNvSpPr>
            <a:spLocks noGrp="1"/>
          </p:cNvSpPr>
          <p:nvPr>
            <p:ph type="title"/>
          </p:nvPr>
        </p:nvSpPr>
        <p:spPr/>
        <p:txBody>
          <a:bodyPr/>
          <a:lstStyle/>
          <a:p>
            <a:r>
              <a:rPr lang="en-US" dirty="0"/>
              <a:t>Intermediate Ring</a:t>
            </a:r>
          </a:p>
        </p:txBody>
      </p:sp>
      <p:pic>
        <p:nvPicPr>
          <p:cNvPr id="8" name="Content Placeholder 7" descr="Chart, shape, sunburst chart&#10;&#10;Description automatically generated">
            <a:extLst>
              <a:ext uri="{FF2B5EF4-FFF2-40B4-BE49-F238E27FC236}">
                <a16:creationId xmlns:a16="http://schemas.microsoft.com/office/drawing/2014/main" id="{3E1AEEDA-C0A9-F14C-A827-0B54A314406D}"/>
              </a:ext>
            </a:extLst>
          </p:cNvPr>
          <p:cNvPicPr>
            <a:picLocks noGrp="1" noChangeAspect="1"/>
          </p:cNvPicPr>
          <p:nvPr>
            <p:ph idx="1"/>
          </p:nvPr>
        </p:nvPicPr>
        <p:blipFill>
          <a:blip r:embed="rId2"/>
          <a:stretch>
            <a:fillRect/>
          </a:stretch>
        </p:blipFill>
        <p:spPr>
          <a:xfrm>
            <a:off x="1933741" y="1168400"/>
            <a:ext cx="6041692" cy="5008563"/>
          </a:xfrm>
        </p:spPr>
      </p:pic>
      <p:sp>
        <p:nvSpPr>
          <p:cNvPr id="4" name="Footer Placeholder 3">
            <a:extLst>
              <a:ext uri="{FF2B5EF4-FFF2-40B4-BE49-F238E27FC236}">
                <a16:creationId xmlns:a16="http://schemas.microsoft.com/office/drawing/2014/main" id="{0996162F-4371-954F-B389-62816732A61C}"/>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sp>
        <p:nvSpPr>
          <p:cNvPr id="5" name="Slide Number Placeholder 4">
            <a:extLst>
              <a:ext uri="{FF2B5EF4-FFF2-40B4-BE49-F238E27FC236}">
                <a16:creationId xmlns:a16="http://schemas.microsoft.com/office/drawing/2014/main" id="{3D1D296E-B5EE-5142-AFDF-F654F80DD0AA}"/>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60</a:t>
            </a:fld>
            <a:endParaRPr lang="en-GB" dirty="0"/>
          </a:p>
        </p:txBody>
      </p:sp>
      <p:sp>
        <p:nvSpPr>
          <p:cNvPr id="6" name="Date Placeholder 5">
            <a:extLst>
              <a:ext uri="{FF2B5EF4-FFF2-40B4-BE49-F238E27FC236}">
                <a16:creationId xmlns:a16="http://schemas.microsoft.com/office/drawing/2014/main" id="{361CA614-9137-774A-9382-0C9F9E34883E}"/>
              </a:ext>
            </a:extLst>
          </p:cNvPr>
          <p:cNvSpPr>
            <a:spLocks noGrp="1"/>
          </p:cNvSpPr>
          <p:nvPr>
            <p:ph type="dt" sz="half" idx="2"/>
          </p:nvPr>
        </p:nvSpPr>
        <p:spPr>
          <a:xfrm>
            <a:off x="7335838" y="6421875"/>
            <a:ext cx="2276292" cy="365125"/>
          </a:xfrm>
          <a:prstGeom prst="rect">
            <a:avLst/>
          </a:prstGeom>
        </p:spPr>
        <p:txBody>
          <a:bodyPr/>
          <a:lstStyle/>
          <a:p>
            <a:fld id="{DA45F241-A12D-B044-A5DB-B03DD1C12F8B}" type="datetime2">
              <a:rPr lang="en-US" smtClean="0"/>
              <a:t>Tuesday, September 5, 2023</a:t>
            </a:fld>
            <a:endParaRPr lang="en-GB" dirty="0"/>
          </a:p>
        </p:txBody>
      </p:sp>
      <p:sp>
        <p:nvSpPr>
          <p:cNvPr id="7" name="TextBox 6">
            <a:extLst>
              <a:ext uri="{FF2B5EF4-FFF2-40B4-BE49-F238E27FC236}">
                <a16:creationId xmlns:a16="http://schemas.microsoft.com/office/drawing/2014/main" id="{1D9514CD-3F9C-6848-AA31-167C840996E6}"/>
              </a:ext>
            </a:extLst>
          </p:cNvPr>
          <p:cNvSpPr txBox="1"/>
          <p:nvPr/>
        </p:nvSpPr>
        <p:spPr>
          <a:xfrm>
            <a:off x="327990" y="2663686"/>
            <a:ext cx="2567369" cy="369332"/>
          </a:xfrm>
          <a:prstGeom prst="rect">
            <a:avLst/>
          </a:prstGeom>
          <a:noFill/>
        </p:spPr>
        <p:txBody>
          <a:bodyPr wrap="none" rtlCol="0">
            <a:spAutoFit/>
          </a:bodyPr>
          <a:lstStyle/>
          <a:p>
            <a:r>
              <a:rPr lang="en-US" dirty="0"/>
              <a:t>Should be One connector</a:t>
            </a:r>
          </a:p>
        </p:txBody>
      </p:sp>
      <p:cxnSp>
        <p:nvCxnSpPr>
          <p:cNvPr id="9" name="Straight Arrow Connector 8">
            <a:extLst>
              <a:ext uri="{FF2B5EF4-FFF2-40B4-BE49-F238E27FC236}">
                <a16:creationId xmlns:a16="http://schemas.microsoft.com/office/drawing/2014/main" id="{9CB848AA-6A27-9347-A67F-81E0C0D594C7}"/>
              </a:ext>
            </a:extLst>
          </p:cNvPr>
          <p:cNvCxnSpPr>
            <a:cxnSpLocks/>
            <a:stCxn id="7" idx="2"/>
          </p:cNvCxnSpPr>
          <p:nvPr/>
        </p:nvCxnSpPr>
        <p:spPr>
          <a:xfrm>
            <a:off x="1611675" y="3033018"/>
            <a:ext cx="1389941" cy="41130"/>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063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AC49A-3580-49C7-AD68-F0188CF4503A}"/>
              </a:ext>
            </a:extLst>
          </p:cNvPr>
          <p:cNvSpPr>
            <a:spLocks noGrp="1"/>
          </p:cNvSpPr>
          <p:nvPr>
            <p:ph type="title"/>
          </p:nvPr>
        </p:nvSpPr>
        <p:spPr/>
        <p:txBody>
          <a:bodyPr/>
          <a:lstStyle/>
          <a:p>
            <a:r>
              <a:rPr lang="en-US" dirty="0"/>
              <a:t>Type-0 Module Interface</a:t>
            </a:r>
          </a:p>
        </p:txBody>
      </p:sp>
      <p:sp>
        <p:nvSpPr>
          <p:cNvPr id="3" name="Content Placeholder 2">
            <a:extLst>
              <a:ext uri="{FF2B5EF4-FFF2-40B4-BE49-F238E27FC236}">
                <a16:creationId xmlns:a16="http://schemas.microsoft.com/office/drawing/2014/main" id="{5CAFC3F4-53A3-409C-AB7E-FDF50D5B306F}"/>
              </a:ext>
            </a:extLst>
          </p:cNvPr>
          <p:cNvSpPr>
            <a:spLocks noGrp="1"/>
          </p:cNvSpPr>
          <p:nvPr>
            <p:ph idx="1"/>
          </p:nvPr>
        </p:nvSpPr>
        <p:spPr>
          <a:xfrm>
            <a:off x="681038" y="2126258"/>
            <a:ext cx="3645916" cy="3535462"/>
          </a:xfrm>
        </p:spPr>
        <p:txBody>
          <a:bodyPr/>
          <a:lstStyle/>
          <a:p>
            <a:r>
              <a:rPr lang="en-US" dirty="0"/>
              <a:t>Small radius board with separate Quad power flexes</a:t>
            </a:r>
          </a:p>
        </p:txBody>
      </p:sp>
      <p:sp>
        <p:nvSpPr>
          <p:cNvPr id="4" name="Slide Number Placeholder 3">
            <a:extLst>
              <a:ext uri="{FF2B5EF4-FFF2-40B4-BE49-F238E27FC236}">
                <a16:creationId xmlns:a16="http://schemas.microsoft.com/office/drawing/2014/main" id="{31122927-3303-4EBF-90D5-DE0FD583CF8C}"/>
              </a:ext>
            </a:extLst>
          </p:cNvPr>
          <p:cNvSpPr>
            <a:spLocks noGrp="1"/>
          </p:cNvSpPr>
          <p:nvPr>
            <p:ph type="sldNum" sz="quarter" idx="4"/>
          </p:nvPr>
        </p:nvSpPr>
        <p:spPr>
          <a:xfrm>
            <a:off x="9448800" y="648970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140C02-5362-45ED-B673-FA64574C010B}" type="slidenum">
              <a:rPr lang="en-GB" smtClean="0"/>
              <a:pPr/>
              <a:t>61</a:t>
            </a:fld>
            <a:endParaRPr lang="en-GB" dirty="0"/>
          </a:p>
        </p:txBody>
      </p:sp>
      <p:sp>
        <p:nvSpPr>
          <p:cNvPr id="5" name="Date Placeholder 4">
            <a:extLst>
              <a:ext uri="{FF2B5EF4-FFF2-40B4-BE49-F238E27FC236}">
                <a16:creationId xmlns:a16="http://schemas.microsoft.com/office/drawing/2014/main" id="{A8D8C262-5384-474F-8F04-E3B1A2764792}"/>
              </a:ext>
            </a:extLst>
          </p:cNvPr>
          <p:cNvSpPr>
            <a:spLocks noGrp="1"/>
          </p:cNvSpPr>
          <p:nvPr>
            <p:ph type="dt" sz="half" idx="2"/>
          </p:nvPr>
        </p:nvSpPr>
        <p:spPr>
          <a:xfrm>
            <a:off x="7335838" y="6421875"/>
            <a:ext cx="2276292" cy="365125"/>
          </a:xfrm>
          <a:prstGeom prst="rect">
            <a:avLst/>
          </a:prstGeom>
        </p:spPr>
        <p:txBody>
          <a:bodyPr/>
          <a:lstStyle/>
          <a:p>
            <a:fld id="{4C7EFC9F-C978-3A4B-BEBC-7E05B8206BC6}" type="datetime2">
              <a:rPr lang="en-US" smtClean="0"/>
              <a:t>Tuesday, September 5, 2023</a:t>
            </a:fld>
            <a:endParaRPr lang="en-GB" dirty="0"/>
          </a:p>
        </p:txBody>
      </p:sp>
      <p:sp>
        <p:nvSpPr>
          <p:cNvPr id="6" name="Footer Placeholder 5">
            <a:extLst>
              <a:ext uri="{FF2B5EF4-FFF2-40B4-BE49-F238E27FC236}">
                <a16:creationId xmlns:a16="http://schemas.microsoft.com/office/drawing/2014/main" id="{F6CB9C01-C1E0-4736-A239-3E43D60B074F}"/>
              </a:ext>
            </a:extLst>
          </p:cNvPr>
          <p:cNvSpPr>
            <a:spLocks noGrp="1"/>
          </p:cNvSpPr>
          <p:nvPr>
            <p:ph type="ftr" sz="quarter" idx="3"/>
          </p:nvPr>
        </p:nvSpPr>
        <p:spPr>
          <a:xfrm>
            <a:off x="2824539" y="6421875"/>
            <a:ext cx="4220473" cy="365125"/>
          </a:xfrm>
          <a:prstGeom prst="rect">
            <a:avLst/>
          </a:prstGeom>
        </p:spPr>
        <p:txBody>
          <a:bodyPr/>
          <a:lstStyle/>
          <a:p>
            <a:r>
              <a:rPr lang="en-US" dirty="0"/>
              <a:t>Services FDR 2022</a:t>
            </a:r>
            <a:endParaRPr lang="en-GB" dirty="0"/>
          </a:p>
        </p:txBody>
      </p:sp>
      <p:pic>
        <p:nvPicPr>
          <p:cNvPr id="10" name="Picture 9">
            <a:extLst>
              <a:ext uri="{FF2B5EF4-FFF2-40B4-BE49-F238E27FC236}">
                <a16:creationId xmlns:a16="http://schemas.microsoft.com/office/drawing/2014/main" id="{3A53980F-52B8-41AE-BD0B-9A3281111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06" y="3478997"/>
            <a:ext cx="3105688" cy="2148295"/>
          </a:xfrm>
          <a:prstGeom prst="rect">
            <a:avLst/>
          </a:prstGeom>
          <a:ln>
            <a:noFill/>
          </a:ln>
          <a:effectLst>
            <a:outerShdw blurRad="190500" algn="tl" rotWithShape="0">
              <a:srgbClr val="000000">
                <a:alpha val="70000"/>
              </a:srgbClr>
            </a:outerShdw>
          </a:effectLst>
        </p:spPr>
      </p:pic>
      <p:sp>
        <p:nvSpPr>
          <p:cNvPr id="7" name="AutoShape 2">
            <a:extLst>
              <a:ext uri="{FF2B5EF4-FFF2-40B4-BE49-F238E27FC236}">
                <a16:creationId xmlns:a16="http://schemas.microsoft.com/office/drawing/2014/main" id="{87F81E3F-AE0B-3A47-83CD-5A42C666EC0E}"/>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2" name="Picture 11" descr="Diagram&#10;&#10;Description automatically generated">
            <a:extLst>
              <a:ext uri="{FF2B5EF4-FFF2-40B4-BE49-F238E27FC236}">
                <a16:creationId xmlns:a16="http://schemas.microsoft.com/office/drawing/2014/main" id="{11891FDE-0593-594C-9FA4-204D24910662}"/>
              </a:ext>
            </a:extLst>
          </p:cNvPr>
          <p:cNvPicPr>
            <a:picLocks noChangeAspect="1"/>
          </p:cNvPicPr>
          <p:nvPr/>
        </p:nvPicPr>
        <p:blipFill>
          <a:blip r:embed="rId3"/>
          <a:stretch>
            <a:fillRect/>
          </a:stretch>
        </p:blipFill>
        <p:spPr>
          <a:xfrm>
            <a:off x="4405175" y="2126258"/>
            <a:ext cx="5279674" cy="3278309"/>
          </a:xfrm>
          <a:prstGeom prst="rect">
            <a:avLst/>
          </a:prstGeom>
        </p:spPr>
      </p:pic>
    </p:spTree>
    <p:extLst>
      <p:ext uri="{BB962C8B-B14F-4D97-AF65-F5344CB8AC3E}">
        <p14:creationId xmlns:p14="http://schemas.microsoft.com/office/powerpoint/2010/main" val="32869996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B98A-E0D4-2245-A287-25B61D063444}"/>
              </a:ext>
            </a:extLst>
          </p:cNvPr>
          <p:cNvSpPr>
            <a:spLocks noGrp="1"/>
          </p:cNvSpPr>
          <p:nvPr>
            <p:ph type="title"/>
          </p:nvPr>
        </p:nvSpPr>
        <p:spPr/>
        <p:txBody>
          <a:bodyPr/>
          <a:lstStyle/>
          <a:p>
            <a:r>
              <a:rPr lang="en-US" dirty="0"/>
              <a:t>Triplet Power Jumper Flex</a:t>
            </a:r>
          </a:p>
        </p:txBody>
      </p:sp>
      <p:sp>
        <p:nvSpPr>
          <p:cNvPr id="5" name="Slide Number Placeholder 4">
            <a:extLst>
              <a:ext uri="{FF2B5EF4-FFF2-40B4-BE49-F238E27FC236}">
                <a16:creationId xmlns:a16="http://schemas.microsoft.com/office/drawing/2014/main" id="{6587857B-9888-5040-897B-4CC2F5D064FD}"/>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62</a:t>
            </a:fld>
            <a:endParaRPr lang="en-GB" dirty="0"/>
          </a:p>
        </p:txBody>
      </p:sp>
      <p:sp>
        <p:nvSpPr>
          <p:cNvPr id="6" name="Date Placeholder 5">
            <a:extLst>
              <a:ext uri="{FF2B5EF4-FFF2-40B4-BE49-F238E27FC236}">
                <a16:creationId xmlns:a16="http://schemas.microsoft.com/office/drawing/2014/main" id="{42CF44F1-F68E-1047-99A4-5995381F646E}"/>
              </a:ext>
            </a:extLst>
          </p:cNvPr>
          <p:cNvSpPr>
            <a:spLocks noGrp="1"/>
          </p:cNvSpPr>
          <p:nvPr>
            <p:ph type="dt" sz="half" idx="2"/>
          </p:nvPr>
        </p:nvSpPr>
        <p:spPr>
          <a:xfrm>
            <a:off x="7335838" y="6421875"/>
            <a:ext cx="2276292" cy="365125"/>
          </a:xfrm>
          <a:prstGeom prst="rect">
            <a:avLst/>
          </a:prstGeom>
        </p:spPr>
        <p:txBody>
          <a:bodyPr/>
          <a:lstStyle/>
          <a:p>
            <a:fld id="{F2BD431C-84A3-7D4F-B0CE-EC5D862A88BF}" type="datetime2">
              <a:rPr lang="en-US" smtClean="0"/>
              <a:t>Tuesday, September 5, 2023</a:t>
            </a:fld>
            <a:endParaRPr lang="en-GB" dirty="0"/>
          </a:p>
        </p:txBody>
      </p:sp>
      <p:sp>
        <p:nvSpPr>
          <p:cNvPr id="7" name="Footer Placeholder 3">
            <a:extLst>
              <a:ext uri="{FF2B5EF4-FFF2-40B4-BE49-F238E27FC236}">
                <a16:creationId xmlns:a16="http://schemas.microsoft.com/office/drawing/2014/main" id="{8A50DF76-3955-D04E-B29F-3BF5914F7173}"/>
              </a:ext>
            </a:extLst>
          </p:cNvPr>
          <p:cNvSpPr txBox="1">
            <a:spLocks/>
          </p:cNvSpPr>
          <p:nvPr/>
        </p:nvSpPr>
        <p:spPr>
          <a:xfrm>
            <a:off x="2842763" y="6421874"/>
            <a:ext cx="4220473"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Pixel Workshop</a:t>
            </a:r>
            <a:endParaRPr lang="en-GB" dirty="0"/>
          </a:p>
        </p:txBody>
      </p:sp>
      <p:pic>
        <p:nvPicPr>
          <p:cNvPr id="9" name="Picture 8">
            <a:extLst>
              <a:ext uri="{FF2B5EF4-FFF2-40B4-BE49-F238E27FC236}">
                <a16:creationId xmlns:a16="http://schemas.microsoft.com/office/drawing/2014/main" id="{307F84A4-571A-1041-985F-67A19222B575}"/>
              </a:ext>
            </a:extLst>
          </p:cNvPr>
          <p:cNvPicPr>
            <a:picLocks noChangeAspect="1"/>
          </p:cNvPicPr>
          <p:nvPr/>
        </p:nvPicPr>
        <p:blipFill>
          <a:blip r:embed="rId2"/>
          <a:stretch>
            <a:fillRect/>
          </a:stretch>
        </p:blipFill>
        <p:spPr>
          <a:xfrm>
            <a:off x="155476" y="1048416"/>
            <a:ext cx="3061591" cy="5304631"/>
          </a:xfrm>
          <a:prstGeom prst="rect">
            <a:avLst/>
          </a:prstGeom>
        </p:spPr>
      </p:pic>
      <p:pic>
        <p:nvPicPr>
          <p:cNvPr id="10" name="Picture 9">
            <a:extLst>
              <a:ext uri="{FF2B5EF4-FFF2-40B4-BE49-F238E27FC236}">
                <a16:creationId xmlns:a16="http://schemas.microsoft.com/office/drawing/2014/main" id="{5E081E2B-85D5-E54C-9D4B-F1EE4CB59560}"/>
              </a:ext>
            </a:extLst>
          </p:cNvPr>
          <p:cNvPicPr>
            <a:picLocks noChangeAspect="1"/>
          </p:cNvPicPr>
          <p:nvPr/>
        </p:nvPicPr>
        <p:blipFill>
          <a:blip r:embed="rId3"/>
          <a:stretch>
            <a:fillRect/>
          </a:stretch>
        </p:blipFill>
        <p:spPr>
          <a:xfrm>
            <a:off x="4517235" y="2926557"/>
            <a:ext cx="4343400" cy="1905000"/>
          </a:xfrm>
          <a:prstGeom prst="rect">
            <a:avLst/>
          </a:prstGeom>
        </p:spPr>
      </p:pic>
      <p:pic>
        <p:nvPicPr>
          <p:cNvPr id="11" name="Picture 10">
            <a:extLst>
              <a:ext uri="{FF2B5EF4-FFF2-40B4-BE49-F238E27FC236}">
                <a16:creationId xmlns:a16="http://schemas.microsoft.com/office/drawing/2014/main" id="{E6004115-A714-124E-ACD1-9BF29334A393}"/>
              </a:ext>
            </a:extLst>
          </p:cNvPr>
          <p:cNvPicPr>
            <a:picLocks noChangeAspect="1"/>
          </p:cNvPicPr>
          <p:nvPr/>
        </p:nvPicPr>
        <p:blipFill rotWithShape="1">
          <a:blip r:embed="rId4"/>
          <a:srcRect l="396" t="20126" r="-396" b="26975"/>
          <a:stretch/>
        </p:blipFill>
        <p:spPr>
          <a:xfrm>
            <a:off x="5872162" y="2415290"/>
            <a:ext cx="1801419" cy="278606"/>
          </a:xfrm>
          <a:prstGeom prst="rect">
            <a:avLst/>
          </a:prstGeom>
          <a:ln>
            <a:solidFill>
              <a:srgbClr val="FF0000"/>
            </a:solidFill>
          </a:ln>
        </p:spPr>
      </p:pic>
      <p:cxnSp>
        <p:nvCxnSpPr>
          <p:cNvPr id="13" name="Straight Arrow Connector 12">
            <a:extLst>
              <a:ext uri="{FF2B5EF4-FFF2-40B4-BE49-F238E27FC236}">
                <a16:creationId xmlns:a16="http://schemas.microsoft.com/office/drawing/2014/main" id="{BC984FAD-B0F4-E341-A862-491B0212CE43}"/>
              </a:ext>
            </a:extLst>
          </p:cNvPr>
          <p:cNvCxnSpPr>
            <a:cxnSpLocks/>
          </p:cNvCxnSpPr>
          <p:nvPr/>
        </p:nvCxnSpPr>
        <p:spPr>
          <a:xfrm>
            <a:off x="6186488" y="2693896"/>
            <a:ext cx="0" cy="92084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65701B-A480-D74F-A14A-348AD8E69F21}"/>
              </a:ext>
            </a:extLst>
          </p:cNvPr>
          <p:cNvCxnSpPr>
            <a:cxnSpLocks/>
          </p:cNvCxnSpPr>
          <p:nvPr/>
        </p:nvCxnSpPr>
        <p:spPr>
          <a:xfrm>
            <a:off x="7345363" y="2716772"/>
            <a:ext cx="0" cy="8979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42C219E-CE04-E44B-BE23-1D329D998E33}"/>
              </a:ext>
            </a:extLst>
          </p:cNvPr>
          <p:cNvSpPr txBox="1"/>
          <p:nvPr/>
        </p:nvSpPr>
        <p:spPr>
          <a:xfrm>
            <a:off x="155476" y="5971962"/>
            <a:ext cx="2522483" cy="276999"/>
          </a:xfrm>
          <a:prstGeom prst="rect">
            <a:avLst/>
          </a:prstGeom>
          <a:noFill/>
        </p:spPr>
        <p:txBody>
          <a:bodyPr wrap="square" rtlCol="0">
            <a:spAutoFit/>
          </a:bodyPr>
          <a:lstStyle/>
          <a:p>
            <a:r>
              <a:rPr lang="en-US" sz="1200" dirty="0"/>
              <a:t>Mechanical Design by Erik Richards</a:t>
            </a:r>
          </a:p>
        </p:txBody>
      </p:sp>
    </p:spTree>
    <p:extLst>
      <p:ext uri="{BB962C8B-B14F-4D97-AF65-F5344CB8AC3E}">
        <p14:creationId xmlns:p14="http://schemas.microsoft.com/office/powerpoint/2010/main" val="40547483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6FD015-5A79-F34F-AE1B-C0C14DEDA837}"/>
              </a:ext>
            </a:extLst>
          </p:cNvPr>
          <p:cNvPicPr>
            <a:picLocks noChangeAspect="1"/>
          </p:cNvPicPr>
          <p:nvPr/>
        </p:nvPicPr>
        <p:blipFill>
          <a:blip r:embed="rId2"/>
          <a:stretch>
            <a:fillRect/>
          </a:stretch>
        </p:blipFill>
        <p:spPr>
          <a:xfrm>
            <a:off x="496722" y="642938"/>
            <a:ext cx="8912557" cy="5572125"/>
          </a:xfrm>
          <a:prstGeom prst="rect">
            <a:avLst/>
          </a:prstGeom>
        </p:spPr>
      </p:pic>
      <p:cxnSp>
        <p:nvCxnSpPr>
          <p:cNvPr id="3" name="Straight Arrow Connector 2">
            <a:extLst>
              <a:ext uri="{FF2B5EF4-FFF2-40B4-BE49-F238E27FC236}">
                <a16:creationId xmlns:a16="http://schemas.microsoft.com/office/drawing/2014/main" id="{5CF84F45-E919-8A49-B012-975B48346592}"/>
              </a:ext>
            </a:extLst>
          </p:cNvPr>
          <p:cNvCxnSpPr>
            <a:cxnSpLocks/>
          </p:cNvCxnSpPr>
          <p:nvPr/>
        </p:nvCxnSpPr>
        <p:spPr>
          <a:xfrm>
            <a:off x="379624" y="1326856"/>
            <a:ext cx="1233737" cy="887378"/>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 name="Straight Arrow Connector 3">
            <a:extLst>
              <a:ext uri="{FF2B5EF4-FFF2-40B4-BE49-F238E27FC236}">
                <a16:creationId xmlns:a16="http://schemas.microsoft.com/office/drawing/2014/main" id="{61195CC6-46CC-594F-A669-693FDD91589F}"/>
              </a:ext>
            </a:extLst>
          </p:cNvPr>
          <p:cNvCxnSpPr>
            <a:cxnSpLocks/>
          </p:cNvCxnSpPr>
          <p:nvPr/>
        </p:nvCxnSpPr>
        <p:spPr>
          <a:xfrm>
            <a:off x="1543458" y="1170081"/>
            <a:ext cx="492685" cy="26487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 name="TextBox 4">
            <a:extLst>
              <a:ext uri="{FF2B5EF4-FFF2-40B4-BE49-F238E27FC236}">
                <a16:creationId xmlns:a16="http://schemas.microsoft.com/office/drawing/2014/main" id="{4DF06341-699D-CD40-B2CD-193078A4ED49}"/>
              </a:ext>
            </a:extLst>
          </p:cNvPr>
          <p:cNvSpPr txBox="1"/>
          <p:nvPr/>
        </p:nvSpPr>
        <p:spPr>
          <a:xfrm>
            <a:off x="73940" y="852622"/>
            <a:ext cx="2436564" cy="317459"/>
          </a:xfrm>
          <a:prstGeom prst="rect">
            <a:avLst/>
          </a:prstGeom>
          <a:noFill/>
        </p:spPr>
        <p:txBody>
          <a:bodyPr wrap="none" rtlCol="0">
            <a:spAutoFit/>
          </a:bodyPr>
          <a:lstStyle/>
          <a:p>
            <a:r>
              <a:rPr lang="en-US" sz="1463" dirty="0"/>
              <a:t>Strain Relief to be added here</a:t>
            </a:r>
          </a:p>
        </p:txBody>
      </p:sp>
      <p:sp>
        <p:nvSpPr>
          <p:cNvPr id="6" name="Slide Number Placeholder 5">
            <a:extLst>
              <a:ext uri="{FF2B5EF4-FFF2-40B4-BE49-F238E27FC236}">
                <a16:creationId xmlns:a16="http://schemas.microsoft.com/office/drawing/2014/main" id="{FA52427F-4101-F8D5-F08E-60B0A0187778}"/>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63</a:t>
            </a:fld>
            <a:endParaRPr lang="en-GB" dirty="0"/>
          </a:p>
        </p:txBody>
      </p:sp>
    </p:spTree>
    <p:extLst>
      <p:ext uri="{BB962C8B-B14F-4D97-AF65-F5344CB8AC3E}">
        <p14:creationId xmlns:p14="http://schemas.microsoft.com/office/powerpoint/2010/main" val="3127324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7B98A-E0D4-2245-A287-25B61D063444}"/>
              </a:ext>
            </a:extLst>
          </p:cNvPr>
          <p:cNvSpPr>
            <a:spLocks noGrp="1"/>
          </p:cNvSpPr>
          <p:nvPr>
            <p:ph type="title"/>
          </p:nvPr>
        </p:nvSpPr>
        <p:spPr/>
        <p:txBody>
          <a:bodyPr/>
          <a:lstStyle/>
          <a:p>
            <a:r>
              <a:rPr lang="en-US" dirty="0"/>
              <a:t>Triplet Power Flex To Ring</a:t>
            </a:r>
          </a:p>
        </p:txBody>
      </p:sp>
      <p:sp>
        <p:nvSpPr>
          <p:cNvPr id="5" name="Slide Number Placeholder 4">
            <a:extLst>
              <a:ext uri="{FF2B5EF4-FFF2-40B4-BE49-F238E27FC236}">
                <a16:creationId xmlns:a16="http://schemas.microsoft.com/office/drawing/2014/main" id="{6587857B-9888-5040-897B-4CC2F5D064FD}"/>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64</a:t>
            </a:fld>
            <a:endParaRPr lang="en-GB" dirty="0"/>
          </a:p>
        </p:txBody>
      </p:sp>
      <p:sp>
        <p:nvSpPr>
          <p:cNvPr id="6" name="Date Placeholder 5">
            <a:extLst>
              <a:ext uri="{FF2B5EF4-FFF2-40B4-BE49-F238E27FC236}">
                <a16:creationId xmlns:a16="http://schemas.microsoft.com/office/drawing/2014/main" id="{42CF44F1-F68E-1047-99A4-5995381F646E}"/>
              </a:ext>
            </a:extLst>
          </p:cNvPr>
          <p:cNvSpPr>
            <a:spLocks noGrp="1"/>
          </p:cNvSpPr>
          <p:nvPr>
            <p:ph type="dt" sz="half" idx="2"/>
          </p:nvPr>
        </p:nvSpPr>
        <p:spPr>
          <a:xfrm>
            <a:off x="7335838" y="6421875"/>
            <a:ext cx="2276292" cy="365125"/>
          </a:xfrm>
          <a:prstGeom prst="rect">
            <a:avLst/>
          </a:prstGeom>
        </p:spPr>
        <p:txBody>
          <a:bodyPr/>
          <a:lstStyle/>
          <a:p>
            <a:fld id="{BCEFBF9C-2AFA-A54F-9399-7F1C306F6430}" type="datetime2">
              <a:rPr lang="en-US" smtClean="0"/>
              <a:t>Tuesday, September 5, 2023</a:t>
            </a:fld>
            <a:endParaRPr lang="en-GB" dirty="0"/>
          </a:p>
        </p:txBody>
      </p:sp>
      <p:sp>
        <p:nvSpPr>
          <p:cNvPr id="7" name="Footer Placeholder 3">
            <a:extLst>
              <a:ext uri="{FF2B5EF4-FFF2-40B4-BE49-F238E27FC236}">
                <a16:creationId xmlns:a16="http://schemas.microsoft.com/office/drawing/2014/main" id="{8A50DF76-3955-D04E-B29F-3BF5914F7173}"/>
              </a:ext>
            </a:extLst>
          </p:cNvPr>
          <p:cNvSpPr txBox="1">
            <a:spLocks/>
          </p:cNvSpPr>
          <p:nvPr/>
        </p:nvSpPr>
        <p:spPr>
          <a:xfrm>
            <a:off x="2842763" y="6421874"/>
            <a:ext cx="4220473"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Pixel Workshop</a:t>
            </a:r>
            <a:endParaRPr lang="en-GB" dirty="0"/>
          </a:p>
        </p:txBody>
      </p:sp>
      <p:pic>
        <p:nvPicPr>
          <p:cNvPr id="15" name="Content Placeholder 14">
            <a:extLst>
              <a:ext uri="{FF2B5EF4-FFF2-40B4-BE49-F238E27FC236}">
                <a16:creationId xmlns:a16="http://schemas.microsoft.com/office/drawing/2014/main" id="{D1C733A3-F149-C24E-9CFF-0DA568A30EA1}"/>
              </a:ext>
            </a:extLst>
          </p:cNvPr>
          <p:cNvPicPr>
            <a:picLocks noGrp="1" noChangeAspect="1"/>
          </p:cNvPicPr>
          <p:nvPr>
            <p:ph idx="1"/>
          </p:nvPr>
        </p:nvPicPr>
        <p:blipFill>
          <a:blip r:embed="rId2"/>
          <a:stretch>
            <a:fillRect/>
          </a:stretch>
        </p:blipFill>
        <p:spPr>
          <a:xfrm>
            <a:off x="72137" y="1232694"/>
            <a:ext cx="4607113" cy="5008563"/>
          </a:xfrm>
          <a:prstGeom prst="rect">
            <a:avLst/>
          </a:prstGeom>
        </p:spPr>
      </p:pic>
      <p:pic>
        <p:nvPicPr>
          <p:cNvPr id="17" name="Picture 16">
            <a:extLst>
              <a:ext uri="{FF2B5EF4-FFF2-40B4-BE49-F238E27FC236}">
                <a16:creationId xmlns:a16="http://schemas.microsoft.com/office/drawing/2014/main" id="{BC83DB17-68DC-A84C-B74C-0C84FF07DB3D}"/>
              </a:ext>
            </a:extLst>
          </p:cNvPr>
          <p:cNvPicPr>
            <a:picLocks noChangeAspect="1"/>
          </p:cNvPicPr>
          <p:nvPr/>
        </p:nvPicPr>
        <p:blipFill>
          <a:blip r:embed="rId3"/>
          <a:stretch>
            <a:fillRect/>
          </a:stretch>
        </p:blipFill>
        <p:spPr>
          <a:xfrm rot="5400000">
            <a:off x="4505565" y="2455637"/>
            <a:ext cx="5115342" cy="2562676"/>
          </a:xfrm>
          <a:prstGeom prst="rect">
            <a:avLst/>
          </a:prstGeom>
        </p:spPr>
      </p:pic>
      <p:sp>
        <p:nvSpPr>
          <p:cNvPr id="18" name="Oval 17">
            <a:extLst>
              <a:ext uri="{FF2B5EF4-FFF2-40B4-BE49-F238E27FC236}">
                <a16:creationId xmlns:a16="http://schemas.microsoft.com/office/drawing/2014/main" id="{5137072B-E86C-CA47-BF51-5DC3B8CB4065}"/>
              </a:ext>
            </a:extLst>
          </p:cNvPr>
          <p:cNvSpPr/>
          <p:nvPr/>
        </p:nvSpPr>
        <p:spPr>
          <a:xfrm rot="2039121">
            <a:off x="6741766" y="1178924"/>
            <a:ext cx="1470981" cy="27841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16AB426-C869-7F4B-A41E-2DBDEA4AE99C}"/>
              </a:ext>
            </a:extLst>
          </p:cNvPr>
          <p:cNvSpPr txBox="1"/>
          <p:nvPr/>
        </p:nvSpPr>
        <p:spPr>
          <a:xfrm>
            <a:off x="150556" y="5964258"/>
            <a:ext cx="2522483" cy="276999"/>
          </a:xfrm>
          <a:prstGeom prst="rect">
            <a:avLst/>
          </a:prstGeom>
          <a:noFill/>
        </p:spPr>
        <p:txBody>
          <a:bodyPr wrap="square" rtlCol="0">
            <a:spAutoFit/>
          </a:bodyPr>
          <a:lstStyle/>
          <a:p>
            <a:r>
              <a:rPr lang="en-US" sz="1200" dirty="0"/>
              <a:t>Mechanical Design by Erik Richards</a:t>
            </a:r>
          </a:p>
        </p:txBody>
      </p:sp>
    </p:spTree>
    <p:extLst>
      <p:ext uri="{BB962C8B-B14F-4D97-AF65-F5344CB8AC3E}">
        <p14:creationId xmlns:p14="http://schemas.microsoft.com/office/powerpoint/2010/main" val="10769921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FE3F28-700E-5E48-8104-AA520365F918}"/>
              </a:ext>
            </a:extLst>
          </p:cNvPr>
          <p:cNvPicPr>
            <a:picLocks noChangeAspect="1"/>
          </p:cNvPicPr>
          <p:nvPr/>
        </p:nvPicPr>
        <p:blipFill>
          <a:blip r:embed="rId2"/>
          <a:stretch>
            <a:fillRect/>
          </a:stretch>
        </p:blipFill>
        <p:spPr>
          <a:xfrm>
            <a:off x="1204866" y="642938"/>
            <a:ext cx="7496268" cy="5572125"/>
          </a:xfrm>
          <a:prstGeom prst="rect">
            <a:avLst/>
          </a:prstGeom>
        </p:spPr>
      </p:pic>
      <p:cxnSp>
        <p:nvCxnSpPr>
          <p:cNvPr id="4" name="Straight Arrow Connector 3">
            <a:extLst>
              <a:ext uri="{FF2B5EF4-FFF2-40B4-BE49-F238E27FC236}">
                <a16:creationId xmlns:a16="http://schemas.microsoft.com/office/drawing/2014/main" id="{A9B84C2A-80BD-3D49-8570-BB30412B73C9}"/>
              </a:ext>
            </a:extLst>
          </p:cNvPr>
          <p:cNvCxnSpPr>
            <a:cxnSpLocks/>
            <a:stCxn id="7" idx="2"/>
          </p:cNvCxnSpPr>
          <p:nvPr/>
        </p:nvCxnSpPr>
        <p:spPr>
          <a:xfrm>
            <a:off x="1280221" y="1239370"/>
            <a:ext cx="1450623" cy="153689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7546068B-1A46-514B-B52A-BDDECB840D39}"/>
              </a:ext>
            </a:extLst>
          </p:cNvPr>
          <p:cNvCxnSpPr>
            <a:cxnSpLocks/>
            <a:stCxn id="7" idx="3"/>
          </p:cNvCxnSpPr>
          <p:nvPr/>
        </p:nvCxnSpPr>
        <p:spPr>
          <a:xfrm>
            <a:off x="2498503" y="1080641"/>
            <a:ext cx="734334" cy="79385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7" name="TextBox 6">
            <a:extLst>
              <a:ext uri="{FF2B5EF4-FFF2-40B4-BE49-F238E27FC236}">
                <a16:creationId xmlns:a16="http://schemas.microsoft.com/office/drawing/2014/main" id="{3B7FA413-660B-C447-B56D-A99D5A3E19A2}"/>
              </a:ext>
            </a:extLst>
          </p:cNvPr>
          <p:cNvSpPr txBox="1"/>
          <p:nvPr/>
        </p:nvSpPr>
        <p:spPr>
          <a:xfrm>
            <a:off x="61939" y="921911"/>
            <a:ext cx="2436564" cy="317459"/>
          </a:xfrm>
          <a:prstGeom prst="rect">
            <a:avLst/>
          </a:prstGeom>
          <a:noFill/>
        </p:spPr>
        <p:txBody>
          <a:bodyPr wrap="none" rtlCol="0">
            <a:spAutoFit/>
          </a:bodyPr>
          <a:lstStyle/>
          <a:p>
            <a:r>
              <a:rPr lang="en-US" sz="1463" dirty="0"/>
              <a:t>Strain Relief to be added here</a:t>
            </a:r>
          </a:p>
        </p:txBody>
      </p:sp>
      <p:sp>
        <p:nvSpPr>
          <p:cNvPr id="8" name="TextBox 7">
            <a:extLst>
              <a:ext uri="{FF2B5EF4-FFF2-40B4-BE49-F238E27FC236}">
                <a16:creationId xmlns:a16="http://schemas.microsoft.com/office/drawing/2014/main" id="{3171F697-7B17-414D-BDB2-981A501F1C65}"/>
              </a:ext>
            </a:extLst>
          </p:cNvPr>
          <p:cNvSpPr txBox="1"/>
          <p:nvPr/>
        </p:nvSpPr>
        <p:spPr>
          <a:xfrm>
            <a:off x="125526" y="1799474"/>
            <a:ext cx="2832887" cy="767711"/>
          </a:xfrm>
          <a:prstGeom prst="rect">
            <a:avLst/>
          </a:prstGeom>
          <a:noFill/>
        </p:spPr>
        <p:txBody>
          <a:bodyPr wrap="square" rtlCol="0">
            <a:spAutoFit/>
          </a:bodyPr>
          <a:lstStyle/>
          <a:p>
            <a:r>
              <a:rPr lang="en-US" sz="1463" dirty="0"/>
              <a:t>This connector could be rotated differently and there would be minimal impact to our design.</a:t>
            </a:r>
          </a:p>
        </p:txBody>
      </p:sp>
      <p:sp>
        <p:nvSpPr>
          <p:cNvPr id="3" name="Slide Number Placeholder 2">
            <a:extLst>
              <a:ext uri="{FF2B5EF4-FFF2-40B4-BE49-F238E27FC236}">
                <a16:creationId xmlns:a16="http://schemas.microsoft.com/office/drawing/2014/main" id="{C19DDAEF-3E2D-257E-A63A-0B2AE057D398}"/>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65</a:t>
            </a:fld>
            <a:endParaRPr lang="en-GB" dirty="0"/>
          </a:p>
        </p:txBody>
      </p:sp>
    </p:spTree>
    <p:extLst>
      <p:ext uri="{BB962C8B-B14F-4D97-AF65-F5344CB8AC3E}">
        <p14:creationId xmlns:p14="http://schemas.microsoft.com/office/powerpoint/2010/main" val="3373337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D9239-6FF1-0E1A-4606-D1D95C150041}"/>
              </a:ext>
            </a:extLst>
          </p:cNvPr>
          <p:cNvSpPr>
            <a:spLocks noGrp="1"/>
          </p:cNvSpPr>
          <p:nvPr>
            <p:ph type="title"/>
          </p:nvPr>
        </p:nvSpPr>
        <p:spPr/>
        <p:txBody>
          <a:bodyPr/>
          <a:lstStyle/>
          <a:p>
            <a:r>
              <a:rPr lang="en-US" dirty="0"/>
              <a:t>Stack-ups</a:t>
            </a:r>
          </a:p>
        </p:txBody>
      </p:sp>
      <p:sp>
        <p:nvSpPr>
          <p:cNvPr id="6" name="Slide Number Placeholder 5">
            <a:extLst>
              <a:ext uri="{FF2B5EF4-FFF2-40B4-BE49-F238E27FC236}">
                <a16:creationId xmlns:a16="http://schemas.microsoft.com/office/drawing/2014/main" id="{8391A99D-F149-98D7-7D3B-B391892E253F}"/>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7</a:t>
            </a:fld>
            <a:endParaRPr lang="en-GB" dirty="0"/>
          </a:p>
        </p:txBody>
      </p:sp>
      <p:sp>
        <p:nvSpPr>
          <p:cNvPr id="7" name="Date Placeholder 6">
            <a:extLst>
              <a:ext uri="{FF2B5EF4-FFF2-40B4-BE49-F238E27FC236}">
                <a16:creationId xmlns:a16="http://schemas.microsoft.com/office/drawing/2014/main" id="{C0BAB2C8-F7E6-9009-65D9-D6D1F5FFFFD4}"/>
              </a:ext>
            </a:extLst>
          </p:cNvPr>
          <p:cNvSpPr>
            <a:spLocks noGrp="1"/>
          </p:cNvSpPr>
          <p:nvPr>
            <p:ph type="dt" sz="half" idx="10"/>
          </p:nvPr>
        </p:nvSpPr>
        <p:spPr>
          <a:xfrm>
            <a:off x="7335838" y="6421875"/>
            <a:ext cx="2276292" cy="365125"/>
          </a:xfrm>
          <a:prstGeom prst="rect">
            <a:avLst/>
          </a:prstGeom>
        </p:spPr>
        <p:txBody>
          <a:bodyPr/>
          <a:lstStyle/>
          <a:p>
            <a:fld id="{A02DFAF2-9FD4-DA44-ACA6-82A56AA871FC}" type="datetime2">
              <a:rPr lang="en-US" smtClean="0"/>
              <a:t>Tuesday, September 5, 2023</a:t>
            </a:fld>
            <a:endParaRPr lang="en-GB" dirty="0"/>
          </a:p>
        </p:txBody>
      </p:sp>
      <p:pic>
        <p:nvPicPr>
          <p:cNvPr id="23" name="Content Placeholder 22" descr="Surface chart&#10;&#10;Description automatically generated with medium confidence">
            <a:extLst>
              <a:ext uri="{FF2B5EF4-FFF2-40B4-BE49-F238E27FC236}">
                <a16:creationId xmlns:a16="http://schemas.microsoft.com/office/drawing/2014/main" id="{7B9FE4E0-E01E-456C-F865-AB614FE9BC29}"/>
              </a:ext>
            </a:extLst>
          </p:cNvPr>
          <p:cNvPicPr>
            <a:picLocks noGrp="1" noChangeAspect="1"/>
          </p:cNvPicPr>
          <p:nvPr>
            <p:ph sz="half" idx="2"/>
          </p:nvPr>
        </p:nvPicPr>
        <p:blipFill rotWithShape="1">
          <a:blip r:embed="rId3"/>
          <a:srcRect l="41523" r="-1"/>
          <a:stretch/>
        </p:blipFill>
        <p:spPr>
          <a:xfrm>
            <a:off x="4926401" y="4528603"/>
            <a:ext cx="4086128" cy="1784989"/>
          </a:xfrm>
        </p:spPr>
      </p:pic>
      <p:pic>
        <p:nvPicPr>
          <p:cNvPr id="25" name="Picture 24" descr="A screenshot of a computer&#10;&#10;Description automatically generated with medium confidence">
            <a:extLst>
              <a:ext uri="{FF2B5EF4-FFF2-40B4-BE49-F238E27FC236}">
                <a16:creationId xmlns:a16="http://schemas.microsoft.com/office/drawing/2014/main" id="{B6AB615F-F83D-F1C0-6D23-23753A2021D1}"/>
              </a:ext>
            </a:extLst>
          </p:cNvPr>
          <p:cNvPicPr>
            <a:picLocks noChangeAspect="1"/>
          </p:cNvPicPr>
          <p:nvPr/>
        </p:nvPicPr>
        <p:blipFill rotWithShape="1">
          <a:blip r:embed="rId4"/>
          <a:srcRect l="43397"/>
          <a:stretch/>
        </p:blipFill>
        <p:spPr>
          <a:xfrm>
            <a:off x="462986" y="4528603"/>
            <a:ext cx="3977832" cy="1784989"/>
          </a:xfrm>
          <a:prstGeom prst="rect">
            <a:avLst/>
          </a:prstGeom>
        </p:spPr>
      </p:pic>
      <p:pic>
        <p:nvPicPr>
          <p:cNvPr id="27" name="Picture 26" descr="A screenshot of a computer&#10;&#10;Description automatically generated with medium confidence">
            <a:extLst>
              <a:ext uri="{FF2B5EF4-FFF2-40B4-BE49-F238E27FC236}">
                <a16:creationId xmlns:a16="http://schemas.microsoft.com/office/drawing/2014/main" id="{C53EA4C8-CA24-F756-5576-933CEC550D9A}"/>
              </a:ext>
            </a:extLst>
          </p:cNvPr>
          <p:cNvPicPr>
            <a:picLocks noChangeAspect="1"/>
          </p:cNvPicPr>
          <p:nvPr/>
        </p:nvPicPr>
        <p:blipFill>
          <a:blip r:embed="rId5"/>
          <a:stretch>
            <a:fillRect/>
          </a:stretch>
        </p:blipFill>
        <p:spPr>
          <a:xfrm>
            <a:off x="6664237" y="1941525"/>
            <a:ext cx="2877325" cy="1908430"/>
          </a:xfrm>
          <a:prstGeom prst="rect">
            <a:avLst/>
          </a:prstGeom>
        </p:spPr>
      </p:pic>
      <p:pic>
        <p:nvPicPr>
          <p:cNvPr id="29" name="Picture 28" descr="A screenshot of a computer&#10;&#10;Description automatically generated with medium confidence">
            <a:extLst>
              <a:ext uri="{FF2B5EF4-FFF2-40B4-BE49-F238E27FC236}">
                <a16:creationId xmlns:a16="http://schemas.microsoft.com/office/drawing/2014/main" id="{E7162AA2-437B-80F2-7511-B0EA9DD0F11C}"/>
              </a:ext>
            </a:extLst>
          </p:cNvPr>
          <p:cNvPicPr>
            <a:picLocks noChangeAspect="1"/>
          </p:cNvPicPr>
          <p:nvPr/>
        </p:nvPicPr>
        <p:blipFill>
          <a:blip r:embed="rId6"/>
          <a:stretch>
            <a:fillRect/>
          </a:stretch>
        </p:blipFill>
        <p:spPr>
          <a:xfrm>
            <a:off x="3621016" y="1965854"/>
            <a:ext cx="2744822" cy="1887065"/>
          </a:xfrm>
          <a:prstGeom prst="rect">
            <a:avLst/>
          </a:prstGeom>
        </p:spPr>
      </p:pic>
      <p:pic>
        <p:nvPicPr>
          <p:cNvPr id="31" name="Picture 30" descr="Graphical user interface&#10;&#10;Description automatically generated">
            <a:extLst>
              <a:ext uri="{FF2B5EF4-FFF2-40B4-BE49-F238E27FC236}">
                <a16:creationId xmlns:a16="http://schemas.microsoft.com/office/drawing/2014/main" id="{A518F8C2-0A36-00B2-79BC-E7C4B24F9578}"/>
              </a:ext>
            </a:extLst>
          </p:cNvPr>
          <p:cNvPicPr>
            <a:picLocks noChangeAspect="1"/>
          </p:cNvPicPr>
          <p:nvPr/>
        </p:nvPicPr>
        <p:blipFill>
          <a:blip r:embed="rId7"/>
          <a:stretch>
            <a:fillRect/>
          </a:stretch>
        </p:blipFill>
        <p:spPr>
          <a:xfrm>
            <a:off x="502210" y="1943433"/>
            <a:ext cx="2787283" cy="1878927"/>
          </a:xfrm>
          <a:prstGeom prst="rect">
            <a:avLst/>
          </a:prstGeom>
        </p:spPr>
      </p:pic>
      <p:sp>
        <p:nvSpPr>
          <p:cNvPr id="3" name="Footer Placeholder 3">
            <a:extLst>
              <a:ext uri="{FF2B5EF4-FFF2-40B4-BE49-F238E27FC236}">
                <a16:creationId xmlns:a16="http://schemas.microsoft.com/office/drawing/2014/main" id="{035C9233-C3D6-A824-01B0-46B01E39D0B1}"/>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4" name="TextBox 3">
            <a:extLst>
              <a:ext uri="{FF2B5EF4-FFF2-40B4-BE49-F238E27FC236}">
                <a16:creationId xmlns:a16="http://schemas.microsoft.com/office/drawing/2014/main" id="{ABCD9EE1-2098-4292-2D54-C9DBCEBE759B}"/>
              </a:ext>
            </a:extLst>
          </p:cNvPr>
          <p:cNvSpPr txBox="1"/>
          <p:nvPr/>
        </p:nvSpPr>
        <p:spPr>
          <a:xfrm>
            <a:off x="693967" y="1328702"/>
            <a:ext cx="2404184" cy="523220"/>
          </a:xfrm>
          <a:prstGeom prst="rect">
            <a:avLst/>
          </a:prstGeom>
          <a:noFill/>
        </p:spPr>
        <p:txBody>
          <a:bodyPr wrap="none" rtlCol="0">
            <a:spAutoFit/>
          </a:bodyPr>
          <a:lstStyle/>
          <a:p>
            <a:pPr algn="ctr"/>
            <a:r>
              <a:rPr lang="en-US" sz="1400" dirty="0"/>
              <a:t>Polar Instruments</a:t>
            </a:r>
          </a:p>
          <a:p>
            <a:pPr algn="ctr"/>
            <a:r>
              <a:rPr lang="en-US" sz="1400" dirty="0"/>
              <a:t>Differential Co-planar </a:t>
            </a:r>
            <a:r>
              <a:rPr lang="en-US" sz="1400" dirty="0">
                <a:latin typeface="Google Sans"/>
              </a:rPr>
              <a:t>S</a:t>
            </a:r>
            <a:r>
              <a:rPr lang="en-US" sz="1400" b="0" i="0" u="none" strike="noStrike" dirty="0">
                <a:effectLst/>
                <a:latin typeface="Google Sans"/>
              </a:rPr>
              <a:t>tripline</a:t>
            </a:r>
            <a:endParaRPr lang="en-US" sz="1400" dirty="0"/>
          </a:p>
        </p:txBody>
      </p:sp>
      <p:sp>
        <p:nvSpPr>
          <p:cNvPr id="8" name="TextBox 7">
            <a:extLst>
              <a:ext uri="{FF2B5EF4-FFF2-40B4-BE49-F238E27FC236}">
                <a16:creationId xmlns:a16="http://schemas.microsoft.com/office/drawing/2014/main" id="{C6BBA4E4-546D-1874-FD47-9406E63BDA8D}"/>
              </a:ext>
            </a:extLst>
          </p:cNvPr>
          <p:cNvSpPr txBox="1"/>
          <p:nvPr/>
        </p:nvSpPr>
        <p:spPr>
          <a:xfrm>
            <a:off x="4081490" y="1328702"/>
            <a:ext cx="1689822" cy="523220"/>
          </a:xfrm>
          <a:prstGeom prst="rect">
            <a:avLst/>
          </a:prstGeom>
          <a:noFill/>
        </p:spPr>
        <p:txBody>
          <a:bodyPr wrap="none" rtlCol="0">
            <a:spAutoFit/>
          </a:bodyPr>
          <a:lstStyle/>
          <a:p>
            <a:pPr algn="ctr"/>
            <a:r>
              <a:rPr lang="en-US" sz="1400" dirty="0"/>
              <a:t>Polar Instruments</a:t>
            </a:r>
          </a:p>
          <a:p>
            <a:pPr algn="ctr"/>
            <a:r>
              <a:rPr lang="en-US" sz="1400" dirty="0"/>
              <a:t>Co-planar </a:t>
            </a:r>
            <a:r>
              <a:rPr lang="en-US" sz="1400" dirty="0">
                <a:latin typeface="Google Sans"/>
              </a:rPr>
              <a:t>Microstrip</a:t>
            </a:r>
            <a:endParaRPr lang="en-US" sz="1400" dirty="0"/>
          </a:p>
        </p:txBody>
      </p:sp>
      <p:sp>
        <p:nvSpPr>
          <p:cNvPr id="9" name="TextBox 8">
            <a:extLst>
              <a:ext uri="{FF2B5EF4-FFF2-40B4-BE49-F238E27FC236}">
                <a16:creationId xmlns:a16="http://schemas.microsoft.com/office/drawing/2014/main" id="{711D9345-3C49-65B1-40FB-DF7A379B0091}"/>
              </a:ext>
            </a:extLst>
          </p:cNvPr>
          <p:cNvSpPr txBox="1"/>
          <p:nvPr/>
        </p:nvSpPr>
        <p:spPr>
          <a:xfrm>
            <a:off x="6807851" y="1337149"/>
            <a:ext cx="2601161" cy="523220"/>
          </a:xfrm>
          <a:prstGeom prst="rect">
            <a:avLst/>
          </a:prstGeom>
          <a:noFill/>
        </p:spPr>
        <p:txBody>
          <a:bodyPr wrap="none" rtlCol="0">
            <a:spAutoFit/>
          </a:bodyPr>
          <a:lstStyle/>
          <a:p>
            <a:pPr algn="ctr"/>
            <a:r>
              <a:rPr lang="en-US" sz="1400" dirty="0"/>
              <a:t>Polar Instruments</a:t>
            </a:r>
          </a:p>
          <a:p>
            <a:pPr algn="ctr"/>
            <a:r>
              <a:rPr lang="en-US" sz="1400" dirty="0"/>
              <a:t>Differential Co-planar </a:t>
            </a:r>
            <a:r>
              <a:rPr lang="en-US" sz="1400" dirty="0">
                <a:latin typeface="Google Sans"/>
              </a:rPr>
              <a:t>Microstrip</a:t>
            </a:r>
            <a:endParaRPr lang="en-US" sz="1400" dirty="0"/>
          </a:p>
        </p:txBody>
      </p:sp>
      <p:sp>
        <p:nvSpPr>
          <p:cNvPr id="10" name="TextBox 9">
            <a:extLst>
              <a:ext uri="{FF2B5EF4-FFF2-40B4-BE49-F238E27FC236}">
                <a16:creationId xmlns:a16="http://schemas.microsoft.com/office/drawing/2014/main" id="{C16AAB9A-9DEB-4CE7-FB4E-05F2C91C04A9}"/>
              </a:ext>
            </a:extLst>
          </p:cNvPr>
          <p:cNvSpPr txBox="1"/>
          <p:nvPr/>
        </p:nvSpPr>
        <p:spPr>
          <a:xfrm>
            <a:off x="1578255" y="4019666"/>
            <a:ext cx="1711238" cy="523220"/>
          </a:xfrm>
          <a:prstGeom prst="rect">
            <a:avLst/>
          </a:prstGeom>
          <a:noFill/>
        </p:spPr>
        <p:txBody>
          <a:bodyPr wrap="none" rtlCol="0">
            <a:spAutoFit/>
          </a:bodyPr>
          <a:lstStyle/>
          <a:p>
            <a:pPr algn="ctr"/>
            <a:r>
              <a:rPr lang="en-US" sz="1400" dirty="0"/>
              <a:t>Polar Instruments</a:t>
            </a:r>
          </a:p>
          <a:p>
            <a:pPr algn="ctr"/>
            <a:r>
              <a:rPr lang="en-US" sz="1400" dirty="0"/>
              <a:t>6-Layer Flex Stack-up</a:t>
            </a:r>
          </a:p>
        </p:txBody>
      </p:sp>
      <p:sp>
        <p:nvSpPr>
          <p:cNvPr id="13" name="TextBox 12">
            <a:extLst>
              <a:ext uri="{FF2B5EF4-FFF2-40B4-BE49-F238E27FC236}">
                <a16:creationId xmlns:a16="http://schemas.microsoft.com/office/drawing/2014/main" id="{82D91370-E7AF-4C91-1DBF-257D9C4059CE}"/>
              </a:ext>
            </a:extLst>
          </p:cNvPr>
          <p:cNvSpPr txBox="1"/>
          <p:nvPr/>
        </p:nvSpPr>
        <p:spPr>
          <a:xfrm>
            <a:off x="6113846" y="3996685"/>
            <a:ext cx="1711238" cy="523220"/>
          </a:xfrm>
          <a:prstGeom prst="rect">
            <a:avLst/>
          </a:prstGeom>
          <a:noFill/>
        </p:spPr>
        <p:txBody>
          <a:bodyPr wrap="none" rtlCol="0">
            <a:spAutoFit/>
          </a:bodyPr>
          <a:lstStyle/>
          <a:p>
            <a:pPr algn="ctr"/>
            <a:r>
              <a:rPr lang="en-US" sz="1400" dirty="0"/>
              <a:t>Polar Instruments</a:t>
            </a:r>
          </a:p>
          <a:p>
            <a:pPr algn="ctr"/>
            <a:r>
              <a:rPr lang="en-US" sz="1400" dirty="0"/>
              <a:t>2-Layer Flex Stack-up</a:t>
            </a:r>
          </a:p>
        </p:txBody>
      </p:sp>
    </p:spTree>
    <p:extLst>
      <p:ext uri="{BB962C8B-B14F-4D97-AF65-F5344CB8AC3E}">
        <p14:creationId xmlns:p14="http://schemas.microsoft.com/office/powerpoint/2010/main" val="3261427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DB25E-EED5-B2A3-5FD5-F2095AE661F8}"/>
              </a:ext>
            </a:extLst>
          </p:cNvPr>
          <p:cNvSpPr>
            <a:spLocks noGrp="1"/>
          </p:cNvSpPr>
          <p:nvPr>
            <p:ph type="title"/>
          </p:nvPr>
        </p:nvSpPr>
        <p:spPr/>
        <p:txBody>
          <a:bodyPr/>
          <a:lstStyle/>
          <a:p>
            <a:r>
              <a:rPr lang="en-US" dirty="0"/>
              <a:t>Loss Simulations</a:t>
            </a:r>
          </a:p>
        </p:txBody>
      </p:sp>
      <p:pic>
        <p:nvPicPr>
          <p:cNvPr id="11" name="Content Placeholder 10" descr="Chart, line chart&#10;&#10;Description automatically generated">
            <a:extLst>
              <a:ext uri="{FF2B5EF4-FFF2-40B4-BE49-F238E27FC236}">
                <a16:creationId xmlns:a16="http://schemas.microsoft.com/office/drawing/2014/main" id="{D3BFDF0D-C286-AE79-B7E9-A59B9EAAFA90}"/>
              </a:ext>
            </a:extLst>
          </p:cNvPr>
          <p:cNvPicPr>
            <a:picLocks noGrp="1" noChangeAspect="1"/>
          </p:cNvPicPr>
          <p:nvPr>
            <p:ph sz="half" idx="1"/>
          </p:nvPr>
        </p:nvPicPr>
        <p:blipFill>
          <a:blip r:embed="rId3"/>
          <a:stretch>
            <a:fillRect/>
          </a:stretch>
        </p:blipFill>
        <p:spPr>
          <a:xfrm>
            <a:off x="149917" y="1103258"/>
            <a:ext cx="5105022" cy="3063013"/>
          </a:xfrm>
        </p:spPr>
      </p:pic>
      <p:sp>
        <p:nvSpPr>
          <p:cNvPr id="6" name="Slide Number Placeholder 5">
            <a:extLst>
              <a:ext uri="{FF2B5EF4-FFF2-40B4-BE49-F238E27FC236}">
                <a16:creationId xmlns:a16="http://schemas.microsoft.com/office/drawing/2014/main" id="{1EAC4D14-521C-7B34-F2C2-8161290EE043}"/>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8</a:t>
            </a:fld>
            <a:endParaRPr lang="en-GB" dirty="0"/>
          </a:p>
        </p:txBody>
      </p:sp>
      <p:sp>
        <p:nvSpPr>
          <p:cNvPr id="7" name="Date Placeholder 6">
            <a:extLst>
              <a:ext uri="{FF2B5EF4-FFF2-40B4-BE49-F238E27FC236}">
                <a16:creationId xmlns:a16="http://schemas.microsoft.com/office/drawing/2014/main" id="{82324DE5-017C-D283-D5AB-B98BA543927A}"/>
              </a:ext>
            </a:extLst>
          </p:cNvPr>
          <p:cNvSpPr>
            <a:spLocks noGrp="1"/>
          </p:cNvSpPr>
          <p:nvPr>
            <p:ph type="dt" sz="half" idx="10"/>
          </p:nvPr>
        </p:nvSpPr>
        <p:spPr>
          <a:xfrm>
            <a:off x="7335838" y="6421875"/>
            <a:ext cx="2276292" cy="365125"/>
          </a:xfrm>
          <a:prstGeom prst="rect">
            <a:avLst/>
          </a:prstGeom>
        </p:spPr>
        <p:txBody>
          <a:bodyPr/>
          <a:lstStyle/>
          <a:p>
            <a:fld id="{C267FB39-DB6B-CF46-9818-64CC542B1017}" type="datetime2">
              <a:rPr lang="en-US" smtClean="0"/>
              <a:t>Tuesday, September 5, 2023</a:t>
            </a:fld>
            <a:endParaRPr lang="en-GB" dirty="0"/>
          </a:p>
        </p:txBody>
      </p:sp>
      <p:sp>
        <p:nvSpPr>
          <p:cNvPr id="12" name="TextBox 11">
            <a:extLst>
              <a:ext uri="{FF2B5EF4-FFF2-40B4-BE49-F238E27FC236}">
                <a16:creationId xmlns:a16="http://schemas.microsoft.com/office/drawing/2014/main" id="{8A0A9DF7-A74C-5545-605A-3193EAE03048}"/>
              </a:ext>
            </a:extLst>
          </p:cNvPr>
          <p:cNvSpPr txBox="1"/>
          <p:nvPr/>
        </p:nvSpPr>
        <p:spPr>
          <a:xfrm>
            <a:off x="327990" y="4497370"/>
            <a:ext cx="3930371" cy="1754326"/>
          </a:xfrm>
          <a:prstGeom prst="rect">
            <a:avLst/>
          </a:prstGeom>
          <a:noFill/>
        </p:spPr>
        <p:txBody>
          <a:bodyPr wrap="none" rtlCol="0">
            <a:spAutoFit/>
          </a:bodyPr>
          <a:lstStyle/>
          <a:p>
            <a:r>
              <a:rPr lang="en-US" dirty="0"/>
              <a:t>Polar Instruments</a:t>
            </a:r>
          </a:p>
          <a:p>
            <a:r>
              <a:rPr lang="en-US" dirty="0"/>
              <a:t>Co-Planer Differential Strip-line</a:t>
            </a:r>
          </a:p>
          <a:p>
            <a:r>
              <a:rPr lang="en-US" dirty="0"/>
              <a:t>Line Length = 330mm</a:t>
            </a:r>
          </a:p>
          <a:p>
            <a:r>
              <a:rPr lang="en-US" dirty="0"/>
              <a:t>Rise time = 110ps</a:t>
            </a:r>
          </a:p>
          <a:p>
            <a:r>
              <a:rPr lang="en-US" dirty="0"/>
              <a:t>Loss @600Mhz = -1.33dB</a:t>
            </a:r>
          </a:p>
          <a:p>
            <a:r>
              <a:rPr lang="en-US" dirty="0"/>
              <a:t>Loss with roughness (0.35um) = -1.41dB</a:t>
            </a:r>
          </a:p>
        </p:txBody>
      </p:sp>
      <p:sp>
        <p:nvSpPr>
          <p:cNvPr id="13" name="TextBox 12">
            <a:extLst>
              <a:ext uri="{FF2B5EF4-FFF2-40B4-BE49-F238E27FC236}">
                <a16:creationId xmlns:a16="http://schemas.microsoft.com/office/drawing/2014/main" id="{C97E0194-11E5-3084-9F3F-7FE84CFADE83}"/>
              </a:ext>
            </a:extLst>
          </p:cNvPr>
          <p:cNvSpPr txBox="1"/>
          <p:nvPr/>
        </p:nvSpPr>
        <p:spPr>
          <a:xfrm>
            <a:off x="5611192" y="1008622"/>
            <a:ext cx="3278270" cy="1754326"/>
          </a:xfrm>
          <a:prstGeom prst="rect">
            <a:avLst/>
          </a:prstGeom>
          <a:noFill/>
        </p:spPr>
        <p:txBody>
          <a:bodyPr wrap="none" rtlCol="0">
            <a:spAutoFit/>
          </a:bodyPr>
          <a:lstStyle/>
          <a:p>
            <a:r>
              <a:rPr lang="en-US" dirty="0"/>
              <a:t>COMSOL</a:t>
            </a:r>
          </a:p>
          <a:p>
            <a:r>
              <a:rPr lang="en-US" dirty="0"/>
              <a:t>Co-Planer Differential Micro-strip</a:t>
            </a:r>
          </a:p>
          <a:p>
            <a:r>
              <a:rPr lang="en-US" dirty="0"/>
              <a:t>hatched ground</a:t>
            </a:r>
          </a:p>
          <a:p>
            <a:r>
              <a:rPr lang="en-US" dirty="0"/>
              <a:t>Line Length = 50mm</a:t>
            </a:r>
          </a:p>
          <a:p>
            <a:r>
              <a:rPr lang="en-US" dirty="0"/>
              <a:t>Rise time = 110ps</a:t>
            </a:r>
          </a:p>
          <a:p>
            <a:r>
              <a:rPr lang="en-US" dirty="0"/>
              <a:t>Loss @600Mhz = -0.3dB</a:t>
            </a:r>
          </a:p>
        </p:txBody>
      </p:sp>
      <p:pic>
        <p:nvPicPr>
          <p:cNvPr id="1026" name="Picture 2">
            <a:extLst>
              <a:ext uri="{FF2B5EF4-FFF2-40B4-BE49-F238E27FC236}">
                <a16:creationId xmlns:a16="http://schemas.microsoft.com/office/drawing/2014/main" id="{AB064B68-AE73-147B-20B2-1C555F5BF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2082" y="2774330"/>
            <a:ext cx="4067512" cy="356245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137C321C-184F-3362-693A-951F7BD6561B}"/>
              </a:ext>
            </a:extLst>
          </p:cNvPr>
          <p:cNvSpPr>
            <a:spLocks noGrp="1"/>
          </p:cNvSpPr>
          <p:nvPr>
            <p:ph type="ftr" sz="quarter" idx="3"/>
          </p:nvPr>
        </p:nvSpPr>
        <p:spPr>
          <a:xfrm>
            <a:off x="2824539" y="6421875"/>
            <a:ext cx="4220473" cy="365125"/>
          </a:xfrm>
        </p:spPr>
        <p:txBody>
          <a:bodyPr/>
          <a:lstStyle/>
          <a:p>
            <a:r>
              <a:rPr lang="en-GB" dirty="0"/>
              <a:t>TIPP 2023 @ Cape Town</a:t>
            </a:r>
          </a:p>
        </p:txBody>
      </p:sp>
      <p:sp>
        <p:nvSpPr>
          <p:cNvPr id="4" name="Right Arrow 3">
            <a:extLst>
              <a:ext uri="{FF2B5EF4-FFF2-40B4-BE49-F238E27FC236}">
                <a16:creationId xmlns:a16="http://schemas.microsoft.com/office/drawing/2014/main" id="{987464F2-B8A8-DD66-D5AC-8B2BB3185E9C}"/>
              </a:ext>
            </a:extLst>
          </p:cNvPr>
          <p:cNvSpPr/>
          <p:nvPr/>
        </p:nvSpPr>
        <p:spPr>
          <a:xfrm rot="5400000">
            <a:off x="8490036" y="2018639"/>
            <a:ext cx="600073" cy="6321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Arrow 8">
            <a:extLst>
              <a:ext uri="{FF2B5EF4-FFF2-40B4-BE49-F238E27FC236}">
                <a16:creationId xmlns:a16="http://schemas.microsoft.com/office/drawing/2014/main" id="{11B4024A-4B43-2CDF-B4F7-0AAE873B4BC9}"/>
              </a:ext>
            </a:extLst>
          </p:cNvPr>
          <p:cNvSpPr/>
          <p:nvPr/>
        </p:nvSpPr>
        <p:spPr>
          <a:xfrm rot="16200000">
            <a:off x="3725696" y="4440509"/>
            <a:ext cx="600073" cy="6321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28816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Content Placeholder 24" descr="A graph with a line&#10;&#10;Description automatically generated">
            <a:extLst>
              <a:ext uri="{FF2B5EF4-FFF2-40B4-BE49-F238E27FC236}">
                <a16:creationId xmlns:a16="http://schemas.microsoft.com/office/drawing/2014/main" id="{BE258608-BC77-2FFC-9E53-EA7EEFE9D11D}"/>
              </a:ext>
            </a:extLst>
          </p:cNvPr>
          <p:cNvPicPr>
            <a:picLocks noGrp="1" noChangeAspect="1"/>
          </p:cNvPicPr>
          <p:nvPr>
            <p:ph sz="half" idx="1"/>
          </p:nvPr>
        </p:nvPicPr>
        <p:blipFill>
          <a:blip r:embed="rId3"/>
          <a:stretch>
            <a:fillRect/>
          </a:stretch>
        </p:blipFill>
        <p:spPr>
          <a:xfrm>
            <a:off x="5035158" y="3833771"/>
            <a:ext cx="4562475" cy="2614524"/>
          </a:xfrm>
        </p:spPr>
      </p:pic>
      <p:pic>
        <p:nvPicPr>
          <p:cNvPr id="17" name="Content Placeholder 16" descr="A graph with a blue line&#10;&#10;Description automatically generated">
            <a:extLst>
              <a:ext uri="{FF2B5EF4-FFF2-40B4-BE49-F238E27FC236}">
                <a16:creationId xmlns:a16="http://schemas.microsoft.com/office/drawing/2014/main" id="{7F35CB68-668E-DC4E-9A56-B41AD1294FBA}"/>
              </a:ext>
            </a:extLst>
          </p:cNvPr>
          <p:cNvPicPr>
            <a:picLocks noGrp="1" noChangeAspect="1"/>
          </p:cNvPicPr>
          <p:nvPr>
            <p:ph sz="half" idx="2"/>
          </p:nvPr>
        </p:nvPicPr>
        <p:blipFill>
          <a:blip r:embed="rId4"/>
          <a:stretch>
            <a:fillRect/>
          </a:stretch>
        </p:blipFill>
        <p:spPr>
          <a:xfrm>
            <a:off x="5146990" y="985519"/>
            <a:ext cx="4338812" cy="2879742"/>
          </a:xfrm>
        </p:spPr>
      </p:pic>
      <p:sp>
        <p:nvSpPr>
          <p:cNvPr id="2" name="Title 1">
            <a:extLst>
              <a:ext uri="{FF2B5EF4-FFF2-40B4-BE49-F238E27FC236}">
                <a16:creationId xmlns:a16="http://schemas.microsoft.com/office/drawing/2014/main" id="{A0D6DEF9-4B91-4AC8-81CF-4BD394138248}"/>
              </a:ext>
            </a:extLst>
          </p:cNvPr>
          <p:cNvSpPr>
            <a:spLocks noGrp="1"/>
          </p:cNvSpPr>
          <p:nvPr>
            <p:ph type="title"/>
          </p:nvPr>
        </p:nvSpPr>
        <p:spPr>
          <a:xfrm>
            <a:off x="327990" y="333514"/>
            <a:ext cx="9213573" cy="600073"/>
          </a:xfrm>
        </p:spPr>
        <p:txBody>
          <a:bodyPr/>
          <a:lstStyle/>
          <a:p>
            <a:r>
              <a:rPr lang="en-US" dirty="0"/>
              <a:t>VIA Simulations</a:t>
            </a:r>
          </a:p>
        </p:txBody>
      </p:sp>
      <p:sp>
        <p:nvSpPr>
          <p:cNvPr id="6" name="Slide Number Placeholder 5">
            <a:extLst>
              <a:ext uri="{FF2B5EF4-FFF2-40B4-BE49-F238E27FC236}">
                <a16:creationId xmlns:a16="http://schemas.microsoft.com/office/drawing/2014/main" id="{0EC1E2BA-DA30-93F2-5681-164107BFAAA4}"/>
              </a:ext>
            </a:extLst>
          </p:cNvPr>
          <p:cNvSpPr>
            <a:spLocks noGrp="1"/>
          </p:cNvSpPr>
          <p:nvPr>
            <p:ph type="sldNum" sz="quarter" idx="4"/>
          </p:nvPr>
        </p:nvSpPr>
        <p:spPr>
          <a:xfrm>
            <a:off x="327990" y="6424423"/>
            <a:ext cx="1268325" cy="365125"/>
          </a:xfrm>
          <a:prstGeom prst="rect">
            <a:avLst/>
          </a:prstGeom>
        </p:spPr>
        <p:txBody>
          <a:bodyPr/>
          <a:lstStyle/>
          <a:p>
            <a:fld id="{BF6EDCA6-555B-DA45-9F0B-47085C7C1A1E}" type="slidenum">
              <a:rPr lang="en-GB" smtClean="0"/>
              <a:pPr/>
              <a:t>9</a:t>
            </a:fld>
            <a:endParaRPr lang="en-GB" dirty="0"/>
          </a:p>
        </p:txBody>
      </p:sp>
      <p:sp>
        <p:nvSpPr>
          <p:cNvPr id="7" name="Date Placeholder 6">
            <a:extLst>
              <a:ext uri="{FF2B5EF4-FFF2-40B4-BE49-F238E27FC236}">
                <a16:creationId xmlns:a16="http://schemas.microsoft.com/office/drawing/2014/main" id="{0604F588-09BE-43E1-96C1-835AABD18D83}"/>
              </a:ext>
            </a:extLst>
          </p:cNvPr>
          <p:cNvSpPr>
            <a:spLocks noGrp="1"/>
          </p:cNvSpPr>
          <p:nvPr>
            <p:ph type="dt" sz="half" idx="10"/>
          </p:nvPr>
        </p:nvSpPr>
        <p:spPr>
          <a:xfrm>
            <a:off x="7335838" y="6421875"/>
            <a:ext cx="2276292" cy="365125"/>
          </a:xfrm>
          <a:prstGeom prst="rect">
            <a:avLst/>
          </a:prstGeom>
        </p:spPr>
        <p:txBody>
          <a:bodyPr/>
          <a:lstStyle/>
          <a:p>
            <a:fld id="{987B67AF-586C-0946-9AF3-680421390528}" type="datetime2">
              <a:rPr lang="en-US" smtClean="0"/>
              <a:t>Tuesday, September 5, 2023</a:t>
            </a:fld>
            <a:endParaRPr lang="en-GB" dirty="0"/>
          </a:p>
        </p:txBody>
      </p:sp>
      <p:pic>
        <p:nvPicPr>
          <p:cNvPr id="13" name="Picture 12" descr="Chart, icon&#10;&#10;Description automatically generated">
            <a:extLst>
              <a:ext uri="{FF2B5EF4-FFF2-40B4-BE49-F238E27FC236}">
                <a16:creationId xmlns:a16="http://schemas.microsoft.com/office/drawing/2014/main" id="{79A0130A-EC83-2080-457F-23882EA65CBA}"/>
              </a:ext>
            </a:extLst>
          </p:cNvPr>
          <p:cNvPicPr>
            <a:picLocks noChangeAspect="1"/>
          </p:cNvPicPr>
          <p:nvPr/>
        </p:nvPicPr>
        <p:blipFill>
          <a:blip r:embed="rId5"/>
          <a:stretch>
            <a:fillRect/>
          </a:stretch>
        </p:blipFill>
        <p:spPr>
          <a:xfrm rot="5400000">
            <a:off x="1023167" y="2974710"/>
            <a:ext cx="2364889" cy="3970776"/>
          </a:xfrm>
          <a:prstGeom prst="rect">
            <a:avLst/>
          </a:prstGeom>
        </p:spPr>
      </p:pic>
      <p:pic>
        <p:nvPicPr>
          <p:cNvPr id="15" name="Picture 14" descr="Graphical user interface, text, application, email&#10;&#10;Description automatically generated">
            <a:extLst>
              <a:ext uri="{FF2B5EF4-FFF2-40B4-BE49-F238E27FC236}">
                <a16:creationId xmlns:a16="http://schemas.microsoft.com/office/drawing/2014/main" id="{DF4D8435-0BE3-377D-CFBB-DB8E442C1464}"/>
              </a:ext>
            </a:extLst>
          </p:cNvPr>
          <p:cNvPicPr>
            <a:picLocks noChangeAspect="1"/>
          </p:cNvPicPr>
          <p:nvPr/>
        </p:nvPicPr>
        <p:blipFill>
          <a:blip r:embed="rId6"/>
          <a:stretch>
            <a:fillRect/>
          </a:stretch>
        </p:blipFill>
        <p:spPr>
          <a:xfrm>
            <a:off x="0" y="1131531"/>
            <a:ext cx="5217268" cy="2369337"/>
          </a:xfrm>
          <a:prstGeom prst="rect">
            <a:avLst/>
          </a:prstGeom>
        </p:spPr>
      </p:pic>
      <p:sp>
        <p:nvSpPr>
          <p:cNvPr id="4" name="TextBox 3">
            <a:extLst>
              <a:ext uri="{FF2B5EF4-FFF2-40B4-BE49-F238E27FC236}">
                <a16:creationId xmlns:a16="http://schemas.microsoft.com/office/drawing/2014/main" id="{7D170460-6579-5CC1-0C79-336E48AA8F60}"/>
              </a:ext>
            </a:extLst>
          </p:cNvPr>
          <p:cNvSpPr txBox="1"/>
          <p:nvPr/>
        </p:nvSpPr>
        <p:spPr>
          <a:xfrm>
            <a:off x="6793445" y="1271725"/>
            <a:ext cx="3037755" cy="923330"/>
          </a:xfrm>
          <a:prstGeom prst="rect">
            <a:avLst/>
          </a:prstGeom>
          <a:noFill/>
        </p:spPr>
        <p:txBody>
          <a:bodyPr wrap="none" rtlCol="0">
            <a:spAutoFit/>
          </a:bodyPr>
          <a:lstStyle/>
          <a:p>
            <a:r>
              <a:rPr lang="en-US" dirty="0"/>
              <a:t>Impedance Vs Time</a:t>
            </a:r>
          </a:p>
          <a:p>
            <a:r>
              <a:rPr lang="en-US" dirty="0"/>
              <a:t>Simulated TDR </a:t>
            </a:r>
          </a:p>
          <a:p>
            <a:r>
              <a:rPr lang="en-US" dirty="0"/>
              <a:t>(Time Domain Reflectometry)</a:t>
            </a:r>
          </a:p>
        </p:txBody>
      </p:sp>
      <p:sp>
        <p:nvSpPr>
          <p:cNvPr id="8" name="TextBox 7">
            <a:extLst>
              <a:ext uri="{FF2B5EF4-FFF2-40B4-BE49-F238E27FC236}">
                <a16:creationId xmlns:a16="http://schemas.microsoft.com/office/drawing/2014/main" id="{E03CF7FB-A201-C807-339E-202A22030BFA}"/>
              </a:ext>
            </a:extLst>
          </p:cNvPr>
          <p:cNvSpPr txBox="1"/>
          <p:nvPr/>
        </p:nvSpPr>
        <p:spPr>
          <a:xfrm>
            <a:off x="7037168" y="3920911"/>
            <a:ext cx="2706062" cy="1200329"/>
          </a:xfrm>
          <a:prstGeom prst="rect">
            <a:avLst/>
          </a:prstGeom>
          <a:noFill/>
        </p:spPr>
        <p:txBody>
          <a:bodyPr wrap="none" rtlCol="0">
            <a:spAutoFit/>
          </a:bodyPr>
          <a:lstStyle/>
          <a:p>
            <a:r>
              <a:rPr lang="en-US" dirty="0"/>
              <a:t>Loss Vs Frequency</a:t>
            </a:r>
          </a:p>
          <a:p>
            <a:r>
              <a:rPr lang="en-US" dirty="0"/>
              <a:t>Simulated VNA</a:t>
            </a:r>
          </a:p>
          <a:p>
            <a:r>
              <a:rPr lang="en-US" dirty="0"/>
              <a:t> (Vector Network Analyzer)</a:t>
            </a:r>
          </a:p>
          <a:p>
            <a:r>
              <a:rPr lang="en-US" dirty="0"/>
              <a:t>Frequency Domain</a:t>
            </a:r>
          </a:p>
        </p:txBody>
      </p:sp>
      <p:sp>
        <p:nvSpPr>
          <p:cNvPr id="10" name="TextBox 9">
            <a:extLst>
              <a:ext uri="{FF2B5EF4-FFF2-40B4-BE49-F238E27FC236}">
                <a16:creationId xmlns:a16="http://schemas.microsoft.com/office/drawing/2014/main" id="{8D3F640F-4200-32C0-5522-B4D4523601E7}"/>
              </a:ext>
            </a:extLst>
          </p:cNvPr>
          <p:cNvSpPr txBox="1"/>
          <p:nvPr/>
        </p:nvSpPr>
        <p:spPr>
          <a:xfrm>
            <a:off x="2852980" y="3865261"/>
            <a:ext cx="1185966" cy="646331"/>
          </a:xfrm>
          <a:prstGeom prst="rect">
            <a:avLst/>
          </a:prstGeom>
          <a:noFill/>
        </p:spPr>
        <p:txBody>
          <a:bodyPr wrap="none" rtlCol="0">
            <a:spAutoFit/>
          </a:bodyPr>
          <a:lstStyle/>
          <a:p>
            <a:r>
              <a:rPr lang="en-US" dirty="0"/>
              <a:t>VIA Layout</a:t>
            </a:r>
          </a:p>
          <a:p>
            <a:r>
              <a:rPr lang="en-US" dirty="0"/>
              <a:t>Using ADS</a:t>
            </a:r>
          </a:p>
        </p:txBody>
      </p:sp>
      <p:sp>
        <p:nvSpPr>
          <p:cNvPr id="12" name="TextBox 11">
            <a:extLst>
              <a:ext uri="{FF2B5EF4-FFF2-40B4-BE49-F238E27FC236}">
                <a16:creationId xmlns:a16="http://schemas.microsoft.com/office/drawing/2014/main" id="{BFCCB3DB-421B-F269-48C8-215E30BC819E}"/>
              </a:ext>
            </a:extLst>
          </p:cNvPr>
          <p:cNvSpPr txBox="1"/>
          <p:nvPr/>
        </p:nvSpPr>
        <p:spPr>
          <a:xfrm>
            <a:off x="2512006" y="2186504"/>
            <a:ext cx="1140056" cy="646331"/>
          </a:xfrm>
          <a:prstGeom prst="rect">
            <a:avLst/>
          </a:prstGeom>
          <a:noFill/>
        </p:spPr>
        <p:txBody>
          <a:bodyPr wrap="none" rtlCol="0">
            <a:spAutoFit/>
          </a:bodyPr>
          <a:lstStyle/>
          <a:p>
            <a:r>
              <a:rPr lang="en-US" dirty="0"/>
              <a:t>Stack-up</a:t>
            </a:r>
          </a:p>
          <a:p>
            <a:r>
              <a:rPr lang="en-US" dirty="0"/>
              <a:t>Using ADS</a:t>
            </a:r>
          </a:p>
        </p:txBody>
      </p:sp>
      <p:sp>
        <p:nvSpPr>
          <p:cNvPr id="14" name="Footer Placeholder 3">
            <a:extLst>
              <a:ext uri="{FF2B5EF4-FFF2-40B4-BE49-F238E27FC236}">
                <a16:creationId xmlns:a16="http://schemas.microsoft.com/office/drawing/2014/main" id="{A9B15CCA-FB56-D6CE-8749-9E613D69BB98}"/>
              </a:ext>
            </a:extLst>
          </p:cNvPr>
          <p:cNvSpPr>
            <a:spLocks noGrp="1"/>
          </p:cNvSpPr>
          <p:nvPr>
            <p:ph type="ftr" sz="quarter" idx="3"/>
          </p:nvPr>
        </p:nvSpPr>
        <p:spPr>
          <a:xfrm>
            <a:off x="2824539" y="6421875"/>
            <a:ext cx="4220473" cy="365125"/>
          </a:xfrm>
        </p:spPr>
        <p:txBody>
          <a:bodyPr/>
          <a:lstStyle/>
          <a:p>
            <a:r>
              <a:rPr lang="en-GB" dirty="0"/>
              <a:t>TIPP 2023 @ Cape Town</a:t>
            </a:r>
          </a:p>
        </p:txBody>
      </p:sp>
    </p:spTree>
    <p:extLst>
      <p:ext uri="{BB962C8B-B14F-4D97-AF65-F5344CB8AC3E}">
        <p14:creationId xmlns:p14="http://schemas.microsoft.com/office/powerpoint/2010/main" val="36024758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1A05BF-C329-CC43-AC74-EE708D3D97F3}" vid="{15C42986-69C2-1A47-BF67-D8EA03183E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0862DD4EDAC94A88F48ED2095CA473" ma:contentTypeVersion="11" ma:contentTypeDescription="Create a new document." ma:contentTypeScope="" ma:versionID="d5b46c55f4ca47f34ef8e923c20343c7">
  <xsd:schema xmlns:xsd="http://www.w3.org/2001/XMLSchema" xmlns:xs="http://www.w3.org/2001/XMLSchema" xmlns:p="http://schemas.microsoft.com/office/2006/metadata/properties" xmlns:ns2="2bbfcddc-9728-4227-8e06-a5558deb0e17" xmlns:ns3="39861bac-0e20-4e13-915b-7e2c3b8ffda7" targetNamespace="http://schemas.microsoft.com/office/2006/metadata/properties" ma:root="true" ma:fieldsID="22202922f5590b61c5668cd7501c0379" ns2:_="" ns3:_="">
    <xsd:import namespace="2bbfcddc-9728-4227-8e06-a5558deb0e17"/>
    <xsd:import namespace="39861bac-0e20-4e13-915b-7e2c3b8ffd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bfcddc-9728-4227-8e06-a5558deb0e1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861bac-0e20-4e13-915b-7e2c3b8ffda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32C824A-3DCB-413B-8A25-3053F9A4D86B}">
  <ds:schemaRefs>
    <ds:schemaRef ds:uri="http://schemas.microsoft.com/sharepoint/v3/contenttype/forms"/>
  </ds:schemaRefs>
</ds:datastoreItem>
</file>

<file path=customXml/itemProps2.xml><?xml version="1.0" encoding="utf-8"?>
<ds:datastoreItem xmlns:ds="http://schemas.openxmlformats.org/officeDocument/2006/customXml" ds:itemID="{D234D0C2-824E-4DB3-9F1F-8C5A64E76C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bfcddc-9728-4227-8e06-a5558deb0e17"/>
    <ds:schemaRef ds:uri="39861bac-0e20-4e13-915b-7e2c3b8ffd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CC5272-33D8-45D2-97CF-F8E4ADB8A20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19890</TotalTime>
  <Words>3298</Words>
  <Application>Microsoft Macintosh PowerPoint</Application>
  <PresentationFormat>A4 Paper (210x297 mm)</PresentationFormat>
  <Paragraphs>632</Paragraphs>
  <Slides>65</Slides>
  <Notes>19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Arial</vt:lpstr>
      <vt:lpstr>Arial</vt:lpstr>
      <vt:lpstr>Calibri</vt:lpstr>
      <vt:lpstr>Calibri Light</vt:lpstr>
      <vt:lpstr>Cambria Math</vt:lpstr>
      <vt:lpstr>Google Sans</vt:lpstr>
      <vt:lpstr>Slack-Lato</vt:lpstr>
      <vt:lpstr>Office Theme</vt:lpstr>
      <vt:lpstr>Design and prototyping of large-scale flex circuits for the ATLAS ITk Pixel detector</vt:lpstr>
      <vt:lpstr>ATLAS</vt:lpstr>
      <vt:lpstr>Pixel </vt:lpstr>
      <vt:lpstr>Pixel Structures and Services</vt:lpstr>
      <vt:lpstr>Local Support Flavors</vt:lpstr>
      <vt:lpstr>Design Philosophy</vt:lpstr>
      <vt:lpstr>Stack-ups</vt:lpstr>
      <vt:lpstr>Loss Simulations</vt:lpstr>
      <vt:lpstr>VIA Simulations</vt:lpstr>
      <vt:lpstr>System Simulations</vt:lpstr>
      <vt:lpstr>Test Coupons Testing</vt:lpstr>
      <vt:lpstr>Prototypes - Large Scale Flex Circuits</vt:lpstr>
      <vt:lpstr>Prototypes - High Density Data Flexes</vt:lpstr>
      <vt:lpstr>Testing Flex PCBs – Radiation Hardness</vt:lpstr>
      <vt:lpstr>Testing Flex PCBs – TDR (Time Domain Reflectometry)</vt:lpstr>
      <vt:lpstr>Testing Flex PCBs – VNA (Vector Network Analyzer)</vt:lpstr>
      <vt:lpstr>Testing Flex PCBs – BERT (Bit Error Rate Test)</vt:lpstr>
      <vt:lpstr>Testing Flex PCBs – Oscilloscope</vt:lpstr>
      <vt:lpstr>Testing Flex PCBs – Connectivity, Resistance, HV</vt:lpstr>
      <vt:lpstr>Initial integration test</vt:lpstr>
      <vt:lpstr>Summary</vt:lpstr>
      <vt:lpstr>The End</vt:lpstr>
      <vt:lpstr>Backup Slides</vt:lpstr>
      <vt:lpstr>Collaboration Structure</vt:lpstr>
      <vt:lpstr>Type-0 Status</vt:lpstr>
      <vt:lpstr>Prototype Integrated Coupled Ring in the cold box </vt:lpstr>
      <vt:lpstr>Loaded Local Supports</vt:lpstr>
      <vt:lpstr>SLAC System Test Stand/Cold Box</vt:lpstr>
      <vt:lpstr>Coupled Ring and PP0</vt:lpstr>
      <vt:lpstr>Testing with PP0 and RCE @ SLAC</vt:lpstr>
      <vt:lpstr>Test R0/1 Coupled Ring in QC Box</vt:lpstr>
      <vt:lpstr>Prototype Barrel</vt:lpstr>
      <vt:lpstr>Radiation Testing</vt:lpstr>
      <vt:lpstr>Quarter Shell Map</vt:lpstr>
      <vt:lpstr>Barrel Quarter Shell</vt:lpstr>
      <vt:lpstr>L0 and L1 Barrel Flexes</vt:lpstr>
      <vt:lpstr>L0 Barrel Data Flex</vt:lpstr>
      <vt:lpstr>L0 Barrel Power Flex</vt:lpstr>
      <vt:lpstr>L1 Barrel</vt:lpstr>
      <vt:lpstr>L1 Power Flex</vt:lpstr>
      <vt:lpstr>Coupled Ring Components</vt:lpstr>
      <vt:lpstr>Endcap to Barrel Interface with Type-0 to PP0 Flex</vt:lpstr>
      <vt:lpstr>Only 2 flavors</vt:lpstr>
      <vt:lpstr>End-cap Integration Model</vt:lpstr>
      <vt:lpstr>R0 Services Details</vt:lpstr>
      <vt:lpstr>Type-0  Triplet Flex Flavors</vt:lpstr>
      <vt:lpstr>End-cap L0 </vt:lpstr>
      <vt:lpstr>End Cap L1</vt:lpstr>
      <vt:lpstr>Type-0 to PP0</vt:lpstr>
      <vt:lpstr>Type-0 to PP0 Folding tool</vt:lpstr>
      <vt:lpstr>Z-Ray Demonstrator</vt:lpstr>
      <vt:lpstr>Other interfaces</vt:lpstr>
      <vt:lpstr>QC Testing - Visual Inspection</vt:lpstr>
      <vt:lpstr>Failure Analysis</vt:lpstr>
      <vt:lpstr>SEM Material Analysis – Coupon Testing</vt:lpstr>
      <vt:lpstr>QC Testing – X-Ray Inspection</vt:lpstr>
      <vt:lpstr>Example Test – Reception SEM</vt:lpstr>
      <vt:lpstr>References</vt:lpstr>
      <vt:lpstr>Quad Ring</vt:lpstr>
      <vt:lpstr>Intermediate Ring</vt:lpstr>
      <vt:lpstr>Type-0 Module Interface</vt:lpstr>
      <vt:lpstr>Triplet Power Jumper Flex</vt:lpstr>
      <vt:lpstr>PowerPoint Presentation</vt:lpstr>
      <vt:lpstr>Triplet Power Flex To Ring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Beauchamp, Blake</dc:creator>
  <cp:lastModifiedBy>Welch, Steven</cp:lastModifiedBy>
  <cp:revision>67</cp:revision>
  <dcterms:created xsi:type="dcterms:W3CDTF">2021-11-08T15:55:51Z</dcterms:created>
  <dcterms:modified xsi:type="dcterms:W3CDTF">2023-09-05T15:32:18Z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0x010100270862DD4EDAC94A88F48ED2095CA473</vt:lpwstr>
  </property>
</Properties>
</file>