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9"/>
  </p:notesMasterIdLst>
  <p:sldIdLst>
    <p:sldId id="261" r:id="rId2"/>
    <p:sldId id="258" r:id="rId3"/>
    <p:sldId id="321" r:id="rId4"/>
    <p:sldId id="322" r:id="rId5"/>
    <p:sldId id="281" r:id="rId6"/>
    <p:sldId id="283" r:id="rId7"/>
    <p:sldId id="285" r:id="rId8"/>
    <p:sldId id="353" r:id="rId9"/>
    <p:sldId id="354" r:id="rId10"/>
    <p:sldId id="323" r:id="rId11"/>
    <p:sldId id="286" r:id="rId12"/>
    <p:sldId id="299" r:id="rId13"/>
    <p:sldId id="289" r:id="rId14"/>
    <p:sldId id="260" r:id="rId15"/>
    <p:sldId id="262" r:id="rId16"/>
    <p:sldId id="267" r:id="rId17"/>
    <p:sldId id="291" r:id="rId18"/>
    <p:sldId id="268" r:id="rId19"/>
    <p:sldId id="264" r:id="rId20"/>
    <p:sldId id="278" r:id="rId21"/>
    <p:sldId id="305" r:id="rId22"/>
    <p:sldId id="263" r:id="rId23"/>
    <p:sldId id="292" r:id="rId24"/>
    <p:sldId id="293" r:id="rId25"/>
    <p:sldId id="266" r:id="rId26"/>
    <p:sldId id="269" r:id="rId27"/>
    <p:sldId id="271" r:id="rId28"/>
    <p:sldId id="273" r:id="rId29"/>
    <p:sldId id="274" r:id="rId30"/>
    <p:sldId id="275" r:id="rId31"/>
    <p:sldId id="307" r:id="rId32"/>
    <p:sldId id="303" r:id="rId33"/>
    <p:sldId id="357" r:id="rId34"/>
    <p:sldId id="319" r:id="rId35"/>
    <p:sldId id="337" r:id="rId36"/>
    <p:sldId id="333" r:id="rId37"/>
    <p:sldId id="358" r:id="rId38"/>
    <p:sldId id="356" r:id="rId39"/>
    <p:sldId id="302" r:id="rId40"/>
    <p:sldId id="259" r:id="rId41"/>
    <p:sldId id="304" r:id="rId42"/>
    <p:sldId id="335" r:id="rId43"/>
    <p:sldId id="327" r:id="rId44"/>
    <p:sldId id="331" r:id="rId45"/>
    <p:sldId id="328" r:id="rId46"/>
    <p:sldId id="329" r:id="rId47"/>
    <p:sldId id="33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949C"/>
    <a:srgbClr val="7BC4CF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45E45-0D43-3C4C-A41E-DA4CF52B3800}" type="datetimeFigureOut">
              <a:rPr lang="en-US" smtClean="0"/>
              <a:t>9/1/23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0FFC5-329E-8C45-8296-3DE044BED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8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AB03-7277-9740-8167-DE8A0642F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63DE9-4B98-A24C-8CDF-5E9B39746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32517-4733-5949-80F7-4600A5B3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5AC1E366-9A3D-B74C-9F37-F06A5922D456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4AEA2-C40E-914C-B230-806D0125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F9224-E1F5-634D-A127-B252715D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8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A0BDC-25D7-944C-8EF4-92D2740FB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AFD60-38EE-5D42-ADFA-45D7327A7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F409C-73F3-014F-A283-02874A71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2243-A579-174A-B612-6F0F6DCD3137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87C0-3764-5549-A7A6-76A472326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51653-441F-B240-BD24-3FE5FEF3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4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EF8F5D-709A-1A47-ADC2-59FA37503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C62BF-37BA-084B-9C0B-036C9BC41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E62F-0C14-394C-8813-AE9DE5C9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F04B-67C7-364A-B3F4-B4635C1849C2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BEA83-6D1A-EC4A-BA45-1A237365F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74E61-0D65-0F43-B220-E9C03858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0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D647-832D-C249-8145-0F1FF3030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521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1A22E-A77B-0542-A769-76D64B83E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88ADD-76DF-5E43-B185-968954DD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C8BD0052-04E7-834C-924C-F4CBCE220E7E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8063-4330-9844-9C33-B18C33F58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5A2FA-7980-CC4E-8C80-B43A2A5E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852C27-D3C1-0D40-AE62-896B51690230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981A42D-2F4E-BA42-8AD0-E75927880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1" name="NEW-Logo-ERC-OUTLINE.ai" descr="NEW-Logo-ERC-OUTLINE.ai">
            <a:extLst>
              <a:ext uri="{FF2B5EF4-FFF2-40B4-BE49-F238E27FC236}">
                <a16:creationId xmlns:a16="http://schemas.microsoft.com/office/drawing/2014/main" id="{E6940F8A-7064-1D4A-8EBF-B272FBC2A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Picture 11" descr="colour_logo_1312">
            <a:extLst>
              <a:ext uri="{FF2B5EF4-FFF2-40B4-BE49-F238E27FC236}">
                <a16:creationId xmlns:a16="http://schemas.microsoft.com/office/drawing/2014/main" id="{B8738C3C-4F24-FA4F-B3EF-69677D5F65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605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34D39-1FE6-DD42-B87E-C1B7B22D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6755"/>
            <a:ext cx="10515600" cy="116046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399ED-CD55-2C4F-AA08-3E837B357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F488A-D8E3-A441-AA19-A3E64243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40A7E3DC-A580-0240-AABB-4F7BF9FC84F9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F7CE0-32F5-C544-AFB6-62B11AE2A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3C1EE-D911-384D-A1DE-63CAFD3B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F4154B-2E69-8445-B065-08CA0FB16D41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FE23DEB-A6F3-4D48-9A8B-9135BB8AC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9" name="NEW-Logo-ERC-OUTLINE.ai" descr="NEW-Logo-ERC-OUTLINE.ai">
            <a:extLst>
              <a:ext uri="{FF2B5EF4-FFF2-40B4-BE49-F238E27FC236}">
                <a16:creationId xmlns:a16="http://schemas.microsoft.com/office/drawing/2014/main" id="{4B9F72C7-AA0B-DC47-9E5F-BDE1751AEB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Picture 9" descr="colour_logo_1312">
            <a:extLst>
              <a:ext uri="{FF2B5EF4-FFF2-40B4-BE49-F238E27FC236}">
                <a16:creationId xmlns:a16="http://schemas.microsoft.com/office/drawing/2014/main" id="{8A5CB530-5F54-C34D-A176-EBBA3EBA08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243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90D5D-5C90-754C-9CA6-E307A43D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3798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EE92-F35E-A44E-AF89-C91ED4060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C3FA6-70D4-B24E-8592-22849AB14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F9A55-B39A-4040-8BC2-9A17D2CA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7A997AD5-08D2-FE41-8761-3C6F7DDB50E2}" type="datetime1">
              <a:rPr lang="en-GB" smtClean="0"/>
              <a:t>04/09/2023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747B7-8B50-D247-B02F-C6F8EE0C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90A1E-343C-B74F-852F-BEF224B00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262D82-6D48-6A49-9795-40B030D29C2F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52C1A17-4CE7-5541-8A05-A5CD844119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0" name="NEW-Logo-ERC-OUTLINE.ai" descr="NEW-Logo-ERC-OUTLINE.ai">
            <a:extLst>
              <a:ext uri="{FF2B5EF4-FFF2-40B4-BE49-F238E27FC236}">
                <a16:creationId xmlns:a16="http://schemas.microsoft.com/office/drawing/2014/main" id="{BFE469B4-3B1E-964B-9AC3-1D39569660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icture 10" descr="colour_logo_1312">
            <a:extLst>
              <a:ext uri="{FF2B5EF4-FFF2-40B4-BE49-F238E27FC236}">
                <a16:creationId xmlns:a16="http://schemas.microsoft.com/office/drawing/2014/main" id="{F72B82C3-F38D-5E47-82D6-A013DA4F46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30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83EB-59E1-CD4F-B0C7-20B5A02F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03" y="-122664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334AF-3C7F-FB4A-A399-1985D1585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6563-4735-7044-9D3A-D8994B6C9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66FBFA-C1BE-1446-8642-8A989B51E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4FDFB3-647D-9A4D-BA1D-2D592C037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0F6E67-ACBA-FB40-9459-AB9ACDD247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27407F23-C06C-474C-9E9A-49F0D9C5463E}" type="datetime1">
              <a:rPr lang="en-GB" smtClean="0"/>
              <a:t>04/09/2023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34036B-BCDD-4B4D-8BCB-B1CA5E97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180AE6-BB33-F448-B63D-5B844779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261653-C561-CA4D-AADD-2625259902B9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30CE602-F8CD-A441-954A-4392B3927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2" name="NEW-Logo-ERC-OUTLINE.ai" descr="NEW-Logo-ERC-OUTLINE.ai">
            <a:extLst>
              <a:ext uri="{FF2B5EF4-FFF2-40B4-BE49-F238E27FC236}">
                <a16:creationId xmlns:a16="http://schemas.microsoft.com/office/drawing/2014/main" id="{76C09336-05F1-1B46-821A-020D52D89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Picture 12" descr="colour_logo_1312">
            <a:extLst>
              <a:ext uri="{FF2B5EF4-FFF2-40B4-BE49-F238E27FC236}">
                <a16:creationId xmlns:a16="http://schemas.microsoft.com/office/drawing/2014/main" id="{5942131B-782D-1C4F-8D2E-1284B10AE8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081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18213-4E0F-8542-96B3-52D5256D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930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664B7-6EBF-0848-AD96-F4B68DE2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32593EE9-6600-9B47-94F2-EAEBF49C4B88}" type="datetime1">
              <a:rPr lang="en-GB" smtClean="0"/>
              <a:t>04/09/2023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1849A7-3545-2046-B3D7-02F8FFE1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A3021-24F1-ED45-A837-D10A85DA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50C5F1-F100-9641-99AD-003F927A8F45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AA42282-4217-584E-B2CE-FFB69BA7E6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8" name="NEW-Logo-ERC-OUTLINE.ai" descr="NEW-Logo-ERC-OUTLINE.ai">
            <a:extLst>
              <a:ext uri="{FF2B5EF4-FFF2-40B4-BE49-F238E27FC236}">
                <a16:creationId xmlns:a16="http://schemas.microsoft.com/office/drawing/2014/main" id="{2F013FE2-47EF-2541-90DD-65E9900FE5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Picture 8" descr="colour_logo_1312">
            <a:extLst>
              <a:ext uri="{FF2B5EF4-FFF2-40B4-BE49-F238E27FC236}">
                <a16:creationId xmlns:a16="http://schemas.microsoft.com/office/drawing/2014/main" id="{FDD0F9C6-8DF4-FE46-A915-6E6765AD9A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613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0648D-2AA6-0841-BBC9-03D38FDB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E030-38FD-364A-AAC4-04E2D5B33681}" type="datetime1">
              <a:rPr lang="en-GB" smtClean="0"/>
              <a:t>04/09/2023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F94D7-236D-CA42-94C7-0763030A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C92BB-B6F9-C843-B5E4-8E09A829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7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7CB1-6FB2-BA4A-8EC1-5369CD26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3588D-4023-3143-8522-53922CF14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720180-0297-F94A-BACA-91B857340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47B4A-3F66-D147-9CCC-3920E250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1F08-3FC2-BF4A-A421-91FA5C44992B}" type="datetime1">
              <a:rPr lang="en-GB" smtClean="0"/>
              <a:t>04/09/2023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76174-24E5-264A-AA8F-84416610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FE339-3C6E-D54C-8F0E-CF74669B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8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0968-9FCF-1947-A2EA-EAC8F14A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3AD0BF-039C-284A-8509-F0419981E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01FFE-3030-914F-9FCB-6B75E9412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CA5B8-46A2-5447-999B-04ACD87B1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00077-01E7-2F48-B43F-95C92394B7BE}" type="datetime1">
              <a:rPr lang="en-GB" smtClean="0"/>
              <a:t>04/09/2023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E32C1-9C55-8E4B-8A9B-F655937E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0E791-9F2E-2B45-B18C-7118931C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5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6F4F2E-02B8-2648-BD3C-63F11A14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18F8C-7C8E-ED47-BCFA-E31A91F6B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A7420-C053-6C4F-8245-FBDD9AFC3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DD7A5-7F29-DA44-AE5B-54BCE2606F97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4BD5C-139E-064D-A118-EEC662FE0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66AF9-5490-9C45-8956-82DB0DD59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0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hyperlink" Target="http://hep.ph.liv.ac.uk/ariadne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4.tiff"/><Relationship Id="rId9" Type="http://schemas.openxmlformats.org/officeDocument/2006/relationships/hyperlink" Target="mailto:k.mavrokoridis@liv.ac.uk" TargetMode="External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dpi.com/2410-390X/4/4/35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39360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dpi.com/2076-3417/11/20/9450" TargetMode="Externa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dpi.com/2076-3417/11/20/9450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"/><Relationship Id="rId2" Type="http://schemas.openxmlformats.org/officeDocument/2006/relationships/image" Target="../media/image75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301.02530v2.pdf" TargetMode="External"/><Relationship Id="rId5" Type="http://schemas.openxmlformats.org/officeDocument/2006/relationships/image" Target="../media/image78.tif"/><Relationship Id="rId4" Type="http://schemas.openxmlformats.org/officeDocument/2006/relationships/image" Target="../media/image77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.tiff"/><Relationship Id="rId7" Type="http://schemas.openxmlformats.org/officeDocument/2006/relationships/image" Target="../media/image6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8-0221/15/03/P03003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iopscience.iop.org/article/10.1088/1748-0221/14/06/P06001" TargetMode="Externa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microsoft.com/office/2007/relationships/media" Target="../media/media4.mp4"/><Relationship Id="rId7" Type="http://schemas.openxmlformats.org/officeDocument/2006/relationships/hyperlink" Target="https://iopscience.iop.org/article/10.1088/1748-0221/14/06/P06001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551239-607A-5445-8FAE-C4FA44025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368" y="-11786"/>
            <a:ext cx="864492" cy="949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D84F9-6592-C844-8FA5-684C403D0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623" y="454391"/>
            <a:ext cx="10240673" cy="2387600"/>
          </a:xfrm>
        </p:spPr>
        <p:txBody>
          <a:bodyPr>
            <a:noAutofit/>
          </a:bodyPr>
          <a:lstStyle/>
          <a:p>
            <a:pPr algn="l"/>
            <a:r>
              <a:rPr lang="en-GB" sz="4700" b="1" dirty="0">
                <a:solidFill>
                  <a:prstClr val="black"/>
                </a:solidFill>
              </a:rPr>
              <a:t>ARIADNE</a:t>
            </a:r>
            <a:r>
              <a:rPr lang="en-GB" sz="4700" b="1" baseline="30000" dirty="0">
                <a:solidFill>
                  <a:prstClr val="black"/>
                </a:solidFill>
              </a:rPr>
              <a:t>+</a:t>
            </a:r>
            <a:r>
              <a:rPr lang="en-GB" sz="4700" b="1" dirty="0">
                <a:solidFill>
                  <a:prstClr val="black"/>
                </a:solidFill>
              </a:rPr>
              <a:t>: Large scale demonstration of fast optical readout for dual-phase </a:t>
            </a:r>
            <a:r>
              <a:rPr lang="en-GB" sz="4700" b="1" dirty="0" err="1">
                <a:solidFill>
                  <a:prstClr val="black"/>
                </a:solidFill>
              </a:rPr>
              <a:t>LArTPCs</a:t>
            </a:r>
            <a:r>
              <a:rPr lang="en-GB" sz="4700" b="1" dirty="0">
                <a:solidFill>
                  <a:prstClr val="black"/>
                </a:solidFill>
              </a:rPr>
              <a:t> at the CERN Neutrino Platform</a:t>
            </a:r>
            <a:endParaRPr lang="en-US" sz="4700" b="1" dirty="0"/>
          </a:p>
        </p:txBody>
      </p:sp>
      <p:pic>
        <p:nvPicPr>
          <p:cNvPr id="4" name="Picture 3" descr="colour_logo_1312">
            <a:extLst>
              <a:ext uri="{FF2B5EF4-FFF2-40B4-BE49-F238E27FC236}">
                <a16:creationId xmlns:a16="http://schemas.microsoft.com/office/drawing/2014/main" id="{F3444AB5-5838-9743-BD6F-2C1C061F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7303" b="24432"/>
          <a:stretch>
            <a:fillRect/>
          </a:stretch>
        </p:blipFill>
        <p:spPr bwMode="auto">
          <a:xfrm>
            <a:off x="8925180" y="123394"/>
            <a:ext cx="2305278" cy="5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NEW-Logo-ERC-OUTLINE.ai" descr="NEW-Logo-ERC-OUTLINE.ai">
            <a:extLst>
              <a:ext uri="{FF2B5EF4-FFF2-40B4-BE49-F238E27FC236}">
                <a16:creationId xmlns:a16="http://schemas.microsoft.com/office/drawing/2014/main" id="{C5E11BCD-8973-5347-818E-33E4F42806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08" r="7508" b="21077"/>
          <a:stretch>
            <a:fillRect/>
          </a:stretch>
        </p:blipFill>
        <p:spPr>
          <a:xfrm>
            <a:off x="11073143" y="5616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0C911-B41C-6740-9994-71D627481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9841" y="110499"/>
            <a:ext cx="1352248" cy="495300"/>
          </a:xfrm>
          <a:prstGeom prst="rect">
            <a:avLst/>
          </a:prstGeom>
        </p:spPr>
      </p:pic>
      <p:pic>
        <p:nvPicPr>
          <p:cNvPr id="8" name="Picture 2" descr="ROYAL HOLLOWAY, UNIVERSITY OF LONDON Jobs | THEunijobs">
            <a:extLst>
              <a:ext uri="{FF2B5EF4-FFF2-40B4-BE49-F238E27FC236}">
                <a16:creationId xmlns:a16="http://schemas.microsoft.com/office/drawing/2014/main" id="{AEB880D8-4EF0-344D-9B3D-4C49E1DF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64" y="140135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Jared Vann,…">
            <a:extLst>
              <a:ext uri="{FF2B5EF4-FFF2-40B4-BE49-F238E27FC236}">
                <a16:creationId xmlns:a16="http://schemas.microsoft.com/office/drawing/2014/main" id="{8975F391-BEA6-5546-8841-F95F82AFE84F}"/>
              </a:ext>
            </a:extLst>
          </p:cNvPr>
          <p:cNvSpPr txBox="1"/>
          <p:nvPr/>
        </p:nvSpPr>
        <p:spPr>
          <a:xfrm>
            <a:off x="5632689" y="5373278"/>
            <a:ext cx="413863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b="1" dirty="0"/>
              <a:t>Kostas </a:t>
            </a:r>
            <a:r>
              <a:rPr lang="en-US" b="1" dirty="0" err="1"/>
              <a:t>Mavrokoridis</a:t>
            </a:r>
            <a:r>
              <a:rPr lang="en-US" b="1" dirty="0"/>
              <a:t> </a:t>
            </a:r>
          </a:p>
          <a:p>
            <a:r>
              <a:rPr lang="en-US" dirty="0"/>
              <a:t>(on behalf of the ARIADNE+ collaboration)</a:t>
            </a:r>
          </a:p>
          <a:p>
            <a:r>
              <a:rPr lang="en-US" dirty="0">
                <a:hlinkClick r:id="rId9"/>
              </a:rPr>
              <a:t>k.mavrokoridis@liv.ac.uk</a:t>
            </a:r>
            <a:endParaRPr lang="en-US" dirty="0"/>
          </a:p>
          <a:p>
            <a:endParaRPr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E304B-B082-BF47-8765-67AF39C4668E}"/>
              </a:ext>
            </a:extLst>
          </p:cNvPr>
          <p:cNvGrpSpPr/>
          <p:nvPr/>
        </p:nvGrpSpPr>
        <p:grpSpPr>
          <a:xfrm>
            <a:off x="299690" y="3444459"/>
            <a:ext cx="4199923" cy="1819155"/>
            <a:chOff x="466569" y="4711301"/>
            <a:chExt cx="3588339" cy="1463069"/>
          </a:xfrm>
        </p:grpSpPr>
        <p:pic>
          <p:nvPicPr>
            <p:cNvPr id="10" name="Black &amp; White Version.pdf" descr="Black &amp; White Version.pdf">
              <a:extLst>
                <a:ext uri="{FF2B5EF4-FFF2-40B4-BE49-F238E27FC236}">
                  <a16:creationId xmlns:a16="http://schemas.microsoft.com/office/drawing/2014/main" id="{7A812028-F22E-7E44-A0AB-E715F762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6569" y="4711301"/>
              <a:ext cx="3357323" cy="14630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AC18D3-EA9B-B942-B35C-C0FD7E651387}"/>
                </a:ext>
              </a:extLst>
            </p:cNvPr>
            <p:cNvSpPr txBox="1"/>
            <p:nvPr/>
          </p:nvSpPr>
          <p:spPr>
            <a:xfrm>
              <a:off x="3641012" y="5270115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49EA9FF-8D46-4540-BCA6-49F3EE2D3608}"/>
              </a:ext>
            </a:extLst>
          </p:cNvPr>
          <p:cNvSpPr/>
          <p:nvPr/>
        </p:nvSpPr>
        <p:spPr>
          <a:xfrm>
            <a:off x="377801" y="5464613"/>
            <a:ext cx="251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11"/>
              </a:rPr>
              <a:t>http://hep.ph.liv.ac.uk/ariadne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3A33EA-4384-D343-8241-CE6953B9247B}"/>
              </a:ext>
            </a:extLst>
          </p:cNvPr>
          <p:cNvSpPr txBox="1"/>
          <p:nvPr/>
        </p:nvSpPr>
        <p:spPr>
          <a:xfrm>
            <a:off x="5585797" y="6275965"/>
            <a:ext cx="3859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TIPP2023, Cape Town, September 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ECBFF-CE69-B743-A6C5-B9586C1186F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59" b="1279"/>
          <a:stretch/>
        </p:blipFill>
        <p:spPr>
          <a:xfrm>
            <a:off x="6796984" y="2748101"/>
            <a:ext cx="2360064" cy="25969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82B5E5-49B4-F44A-BF03-76D9A589082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6965" r="19864" b="3793"/>
          <a:stretch/>
        </p:blipFill>
        <p:spPr>
          <a:xfrm>
            <a:off x="4342029" y="2774469"/>
            <a:ext cx="2614587" cy="2429617"/>
          </a:xfrm>
          <a:prstGeom prst="rect">
            <a:avLst/>
          </a:prstGeom>
        </p:spPr>
      </p:pic>
      <p:pic>
        <p:nvPicPr>
          <p:cNvPr id="22" name="ARIADNE_TPX3D">
            <a:hlinkClick r:id="" action="ppaction://media"/>
            <a:extLst>
              <a:ext uri="{FF2B5EF4-FFF2-40B4-BE49-F238E27FC236}">
                <a16:creationId xmlns:a16="http://schemas.microsoft.com/office/drawing/2014/main" id="{06AAA458-EEBA-F048-B05A-905054DDC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41150" y="2699867"/>
            <a:ext cx="2743199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997AB5-8F5F-784A-3577-2869850A2BCA}"/>
              </a:ext>
            </a:extLst>
          </p:cNvPr>
          <p:cNvSpPr/>
          <p:nvPr/>
        </p:nvSpPr>
        <p:spPr>
          <a:xfrm>
            <a:off x="-66261" y="904875"/>
            <a:ext cx="12268200" cy="57340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EA04DA-122E-B648-BD53-0D8DCA59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TPX3Cam </a:t>
            </a:r>
            <a:r>
              <a:rPr lang="en-US" sz="4400" dirty="0"/>
              <a:t>3D </a:t>
            </a:r>
            <a:r>
              <a:rPr lang="en-US" sz="4400" dirty="0" err="1"/>
              <a:t>Cosmics</a:t>
            </a:r>
            <a:r>
              <a:rPr lang="en-US" sz="4400" dirty="0"/>
              <a:t> LAr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6DA02-31CA-874E-ACD7-4559FE4B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90D27-A290-5541-96B4-9042E42802EA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7FC47-277B-5144-B751-1E824948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19970-516F-7D49-ADB3-514F28DD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9</a:t>
            </a:fld>
            <a:endParaRPr lang="en-US"/>
          </a:p>
        </p:txBody>
      </p:sp>
      <p:pic>
        <p:nvPicPr>
          <p:cNvPr id="3" name="ARIADNE_TPX3D">
            <a:hlinkClick r:id="" action="ppaction://media"/>
            <a:extLst>
              <a:ext uri="{FF2B5EF4-FFF2-40B4-BE49-F238E27FC236}">
                <a16:creationId xmlns:a16="http://schemas.microsoft.com/office/drawing/2014/main" id="{CA9CAD21-5DE2-B63B-1D70-9122ABA1B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458" y="1558463"/>
            <a:ext cx="4312534" cy="4312534"/>
          </a:xfrm>
          <a:prstGeom prst="rect">
            <a:avLst/>
          </a:prstGeom>
        </p:spPr>
      </p:pic>
      <p:pic>
        <p:nvPicPr>
          <p:cNvPr id="17" name="ARIADNE_TPX_topview">
            <a:hlinkClick r:id="" action="ppaction://media"/>
            <a:extLst>
              <a:ext uri="{FF2B5EF4-FFF2-40B4-BE49-F238E27FC236}">
                <a16:creationId xmlns:a16="http://schemas.microsoft.com/office/drawing/2014/main" id="{59AAAC0F-5160-A0DE-FDC7-564638BB0B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6652" y="1561955"/>
            <a:ext cx="4309042" cy="43090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416CFF-0788-FCB5-C0E9-EDB244C52A5C}"/>
              </a:ext>
            </a:extLst>
          </p:cNvPr>
          <p:cNvSpPr txBox="1"/>
          <p:nvPr/>
        </p:nvSpPr>
        <p:spPr>
          <a:xfrm>
            <a:off x="75413" y="851605"/>
            <a:ext cx="741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kern="0" dirty="0">
                <a:solidFill>
                  <a:schemeClr val="bg1"/>
                </a:solidFill>
                <a:sym typeface="Myriad Pro"/>
              </a:rPr>
              <a:t>Continuous</a:t>
            </a:r>
            <a:r>
              <a:rPr lang="en-US" b="1" dirty="0">
                <a:solidFill>
                  <a:schemeClr val="bg1"/>
                </a:solidFill>
              </a:rPr>
              <a:t>  streaming,  10 </a:t>
            </a:r>
            <a:r>
              <a:rPr lang="en-US" b="1" dirty="0" err="1">
                <a:solidFill>
                  <a:schemeClr val="bg1"/>
                </a:solidFill>
              </a:rPr>
              <a:t>msec</a:t>
            </a:r>
            <a:r>
              <a:rPr lang="en-US" b="1" dirty="0">
                <a:solidFill>
                  <a:schemeClr val="bg1"/>
                </a:solidFill>
              </a:rPr>
              <a:t> slice </a:t>
            </a:r>
            <a:r>
              <a:rPr lang="en-US" dirty="0">
                <a:solidFill>
                  <a:schemeClr val="bg1"/>
                </a:solidFill>
              </a:rPr>
              <a:t>(playing </a:t>
            </a:r>
            <a:r>
              <a:rPr lang="en-GB" dirty="0">
                <a:solidFill>
                  <a:schemeClr val="bg1"/>
                </a:solidFill>
              </a:rPr>
              <a:t>1ms jump per frame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0249ED-A325-578F-1EAB-BB15BC12824F}"/>
              </a:ext>
            </a:extLst>
          </p:cNvPr>
          <p:cNvSpPr txBox="1"/>
          <p:nvPr/>
        </p:nvSpPr>
        <p:spPr>
          <a:xfrm>
            <a:off x="8355126" y="1102373"/>
            <a:ext cx="103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Top View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6B5C74-3D11-B27E-7C2D-A866917261D4}"/>
              </a:ext>
            </a:extLst>
          </p:cNvPr>
          <p:cNvSpPr txBox="1"/>
          <p:nvPr/>
        </p:nvSpPr>
        <p:spPr>
          <a:xfrm>
            <a:off x="1921397" y="1220937"/>
            <a:ext cx="109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Side View</a:t>
            </a:r>
          </a:p>
        </p:txBody>
      </p:sp>
    </p:spTree>
    <p:extLst>
      <p:ext uri="{BB962C8B-B14F-4D97-AF65-F5344CB8AC3E}">
        <p14:creationId xmlns:p14="http://schemas.microsoft.com/office/powerpoint/2010/main" val="395613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BEC7-9932-1D46-B74C-A9209F92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ARIADNE TPX3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6E47D-EFB2-7348-811A-A2C1A8F5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E350-C1AA-BB4B-9D27-A3C2E02B1EA3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1D541-C2A8-2143-9238-B2AC9F748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AEF06-4F50-9843-940E-3084CCA5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228AFA8-3544-9340-B5BD-16701C592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09" y="1575659"/>
            <a:ext cx="4772830" cy="1870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1F32BD-4908-3A43-8F84-A35F392A7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033" y="3549517"/>
            <a:ext cx="4156079" cy="2757110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3CE749DE-641E-934F-A19C-25BEC5557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" y="860269"/>
            <a:ext cx="3415814" cy="2585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73883F-274E-5E49-A7C5-91AD8E806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372" y="877580"/>
            <a:ext cx="2951247" cy="2493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84069A-D850-5A45-8A75-6CE46D2BD366}"/>
              </a:ext>
            </a:extLst>
          </p:cNvPr>
          <p:cNvSpPr txBox="1"/>
          <p:nvPr/>
        </p:nvSpPr>
        <p:spPr>
          <a:xfrm>
            <a:off x="10115072" y="1339099"/>
            <a:ext cx="162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Stopping Muon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F13E7F-25A4-8749-A7CE-6FAF3FD77D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59"/>
          <a:stretch/>
        </p:blipFill>
        <p:spPr>
          <a:xfrm>
            <a:off x="3712441" y="3671296"/>
            <a:ext cx="4767117" cy="28361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F4F102-A58C-004F-A8F0-CD3B1B6FFFA7}"/>
              </a:ext>
            </a:extLst>
          </p:cNvPr>
          <p:cNvSpPr/>
          <p:nvPr/>
        </p:nvSpPr>
        <p:spPr>
          <a:xfrm>
            <a:off x="4194483" y="3328231"/>
            <a:ext cx="2547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Helvetica Neue" panose="02000503000000020004" pitchFamily="2" charset="0"/>
              </a:rPr>
              <a:t>MIP Energy Calibration</a:t>
            </a:r>
            <a:endParaRPr lang="en-GB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A8BE1C-695F-9843-A6D9-ED29B82DFB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15" y="3671296"/>
            <a:ext cx="3609826" cy="26169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AEA7263-B154-A94E-9DCC-63618A95D8FD}"/>
              </a:ext>
            </a:extLst>
          </p:cNvPr>
          <p:cNvSpPr/>
          <p:nvPr/>
        </p:nvSpPr>
        <p:spPr>
          <a:xfrm>
            <a:off x="6349530" y="841031"/>
            <a:ext cx="4225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https://www.mdpi.com/2410-390X/4/4/35</a:t>
            </a:r>
            <a:endParaRPr lang="en-US" dirty="0"/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5E7301-3914-BA44-B28F-1DE26C073FCD}"/>
              </a:ext>
            </a:extLst>
          </p:cNvPr>
          <p:cNvSpPr txBox="1"/>
          <p:nvPr/>
        </p:nvSpPr>
        <p:spPr>
          <a:xfrm>
            <a:off x="814598" y="3486630"/>
            <a:ext cx="268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ADU (</a:t>
            </a:r>
            <a:r>
              <a:rPr lang="en-GB" b="1" dirty="0" err="1"/>
              <a:t>ToT</a:t>
            </a:r>
            <a:r>
              <a:rPr lang="en-GB" b="1" dirty="0"/>
              <a:t>) vs. THGEM Bias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43CC17-D520-EC4A-8B41-7ECC21DAEAD8}"/>
              </a:ext>
            </a:extLst>
          </p:cNvPr>
          <p:cNvSpPr txBox="1"/>
          <p:nvPr/>
        </p:nvSpPr>
        <p:spPr>
          <a:xfrm>
            <a:off x="5752177" y="5120240"/>
            <a:ext cx="2284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11% energy resolution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2BFAE-5EF7-312F-28BC-B75E32A86151}"/>
              </a:ext>
            </a:extLst>
          </p:cNvPr>
          <p:cNvSpPr txBox="1"/>
          <p:nvPr/>
        </p:nvSpPr>
        <p:spPr>
          <a:xfrm>
            <a:off x="178291" y="6143858"/>
            <a:ext cx="3739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Cameras are sensitive to the linear light production regime </a:t>
            </a:r>
          </a:p>
        </p:txBody>
      </p:sp>
    </p:spTree>
    <p:extLst>
      <p:ext uri="{BB962C8B-B14F-4D97-AF65-F5344CB8AC3E}">
        <p14:creationId xmlns:p14="http://schemas.microsoft.com/office/powerpoint/2010/main" val="3455592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43662-A62E-C344-9BA6-A6C75510B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682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Module of Opportunity Workshops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72944-D7FB-FE4C-A96E-E64FD07D0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F5C1C-4784-FD44-941E-12E987BB1756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30970-7D9D-AD4C-A6C2-9AE11DCF0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8C6CA-D760-264C-8B6E-81DA14E0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9AB410-EDA5-4E46-A704-53849BCC337E}"/>
              </a:ext>
            </a:extLst>
          </p:cNvPr>
          <p:cNvPicPr/>
          <p:nvPr/>
        </p:nvPicPr>
        <p:blipFill>
          <a:blip r:embed="rId2"/>
          <a:srcRect/>
          <a:stretch/>
        </p:blipFill>
        <p:spPr bwMode="auto">
          <a:xfrm>
            <a:off x="5653075" y="1033829"/>
            <a:ext cx="6492949" cy="3797008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AE102C-A512-C04D-B667-BE6116B49062}"/>
              </a:ext>
            </a:extLst>
          </p:cNvPr>
          <p:cNvSpPr txBox="1"/>
          <p:nvPr/>
        </p:nvSpPr>
        <p:spPr>
          <a:xfrm>
            <a:off x="45976" y="1191248"/>
            <a:ext cx="5325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320 TPX4Cams within the cryostat chimneys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camera images 1.5mx1.5m with 3mm/pixel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camera commercial cost </a:t>
            </a:r>
            <a:r>
              <a:rPr lang="en-US" u="sng" dirty="0"/>
              <a:t>with</a:t>
            </a:r>
            <a:r>
              <a:rPr lang="en-US" dirty="0"/>
              <a:t> optics ~3M Euro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0851D25E-E636-0EEF-1E25-A56658D6A7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538612"/>
              </p:ext>
            </p:extLst>
          </p:nvPr>
        </p:nvGraphicFramePr>
        <p:xfrm>
          <a:off x="49717" y="3934047"/>
          <a:ext cx="6691325" cy="2627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6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3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1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92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23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Camera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Sen.</a:t>
                      </a:r>
                      <a:r>
                        <a:rPr lang="en-US" sz="1200" baseline="0" dirty="0"/>
                        <a:t> Size (pixels)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Cameras to cover 1m</a:t>
                      </a:r>
                      <a:r>
                        <a:rPr lang="en-US" sz="12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Resolution (mm/pix)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 cameras (to cover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720m</a:t>
                      </a:r>
                      <a:r>
                        <a:rPr lang="en-US" sz="1200" baseline="30000" dirty="0"/>
                        <a:t>2</a:t>
                      </a:r>
                      <a:r>
                        <a:rPr lang="en-US" sz="1200" baseline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cost (assuming </a:t>
                      </a:r>
                      <a:r>
                        <a:rPr lang="pt-BR" sz="1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sz="1200" baseline="0" dirty="0"/>
                        <a:t>5k /camera*)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7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256x256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1.3 (~ARIADNE)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9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256x256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9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256x256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(~ARIADNE</a:t>
                      </a:r>
                      <a:r>
                        <a:rPr lang="en-US" sz="1200" baseline="30000" dirty="0"/>
                        <a:t>+</a:t>
                      </a:r>
                      <a:r>
                        <a:rPr lang="en-US" sz="1200" baseline="0" dirty="0"/>
                        <a:t>)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3.6M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966154"/>
                  </a:ext>
                </a:extLst>
              </a:tr>
              <a:tr h="2639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512x448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9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512x448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3.6M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81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TPX4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512x448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0.66 (1.5m/cam)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1.6M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E6A2B07-C036-D39C-385F-C719C9ABD180}"/>
              </a:ext>
            </a:extLst>
          </p:cNvPr>
          <p:cNvSpPr txBox="1"/>
          <p:nvPr/>
        </p:nvSpPr>
        <p:spPr>
          <a:xfrm>
            <a:off x="0" y="3484871"/>
            <a:ext cx="5603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Table: As an example, demonstration figures for use of </a:t>
            </a:r>
            <a:r>
              <a:rPr lang="en-US" sz="1400" i="1" dirty="0" err="1"/>
              <a:t>TimePix</a:t>
            </a:r>
            <a:r>
              <a:rPr lang="en-US" sz="1400" i="1" dirty="0"/>
              <a:t> within Dune - 720m</a:t>
            </a:r>
            <a:r>
              <a:rPr lang="en-US" sz="1400" i="1" baseline="30000" dirty="0"/>
              <a:t>2</a:t>
            </a:r>
            <a:r>
              <a:rPr lang="en-US" sz="1400" i="1" dirty="0"/>
              <a:t>, 60m x 12m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CF0772-E0AB-611F-0581-6DDAA707E44C}"/>
              </a:ext>
            </a:extLst>
          </p:cNvPr>
          <p:cNvSpPr txBox="1"/>
          <p:nvPr/>
        </p:nvSpPr>
        <p:spPr>
          <a:xfrm>
            <a:off x="6687634" y="5607254"/>
            <a:ext cx="3239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Cost is a place holder based on discussions with ASI, assumes large production. Intensifiers and optics will double total cost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54297-1D1F-CA81-42B0-1E6A25A9178C}"/>
              </a:ext>
            </a:extLst>
          </p:cNvPr>
          <p:cNvSpPr txBox="1"/>
          <p:nvPr/>
        </p:nvSpPr>
        <p:spPr>
          <a:xfrm>
            <a:off x="1676400" y="749792"/>
            <a:ext cx="8104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Conceptual DUNE Dual Phase with Optical Readout</a:t>
            </a:r>
          </a:p>
        </p:txBody>
      </p:sp>
    </p:spTree>
    <p:extLst>
      <p:ext uri="{BB962C8B-B14F-4D97-AF65-F5344CB8AC3E}">
        <p14:creationId xmlns:p14="http://schemas.microsoft.com/office/powerpoint/2010/main" val="724235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029AC61D-AEEC-3848-A69A-C4EB9A32F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6" y="1052505"/>
            <a:ext cx="5617154" cy="566225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C09EF-61B1-9F46-8C0B-B37CB220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7D67B-2402-6640-9D2D-C049A577F364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F5552-351F-2540-AA8A-391137A6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5B7C1-88BB-2A44-8AB7-050C6763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6A88B-D92A-3145-AA7C-737F539B61B1}"/>
              </a:ext>
            </a:extLst>
          </p:cNvPr>
          <p:cNvSpPr txBox="1"/>
          <p:nvPr/>
        </p:nvSpPr>
        <p:spPr>
          <a:xfrm>
            <a:off x="6269945" y="868420"/>
            <a:ext cx="5251409" cy="2618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Larger Scale Demonstration at the CERN Neutrino Platform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7859B-3687-6A48-B3C4-E3DF2D7C74D3}"/>
              </a:ext>
            </a:extLst>
          </p:cNvPr>
          <p:cNvSpPr txBox="1"/>
          <p:nvPr/>
        </p:nvSpPr>
        <p:spPr>
          <a:xfrm>
            <a:off x="6049857" y="6178854"/>
            <a:ext cx="4551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 LOI: </a:t>
            </a:r>
            <a:r>
              <a:rPr lang="en-US" dirty="0">
                <a:hlinkClick r:id="rId3"/>
              </a:rPr>
              <a:t>https://cds.cern.ch/record/2739360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71D08D-71BA-924F-B556-F30F13B49983}"/>
              </a:ext>
            </a:extLst>
          </p:cNvPr>
          <p:cNvSpPr/>
          <p:nvPr/>
        </p:nvSpPr>
        <p:spPr>
          <a:xfrm>
            <a:off x="6269945" y="3749968"/>
            <a:ext cx="4111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Test optical readout on a scale relevant for DUNE using the existing cold box</a:t>
            </a:r>
            <a:endParaRPr lang="en-US" sz="2000" b="1" dirty="0"/>
          </a:p>
        </p:txBody>
      </p:sp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5D30C565-461E-314D-A1A2-A96BD0C7E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111" y="4942302"/>
            <a:ext cx="5251409" cy="12513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0D1BD9-E057-7A40-BA76-0D2FF0B52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642" y="48240"/>
            <a:ext cx="1045687" cy="1062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AA2CF4-9ED3-FD49-BB2E-B9D43C0EC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127" y="58400"/>
            <a:ext cx="1898650" cy="689454"/>
          </a:xfrm>
          <a:prstGeom prst="rect">
            <a:avLst/>
          </a:prstGeom>
        </p:spPr>
      </p:pic>
      <p:pic>
        <p:nvPicPr>
          <p:cNvPr id="15" name="Picture 2" descr="ROYAL HOLLOWAY, UNIVERSITY OF LONDON Jobs | THEunijobs">
            <a:extLst>
              <a:ext uri="{FF2B5EF4-FFF2-40B4-BE49-F238E27FC236}">
                <a16:creationId xmlns:a16="http://schemas.microsoft.com/office/drawing/2014/main" id="{A36543B9-8B53-6A4A-9DC8-1113FB661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027" y="154657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3EA107-16BB-A242-ABEC-B48B424B45AD}"/>
              </a:ext>
            </a:extLst>
          </p:cNvPr>
          <p:cNvSpPr txBox="1"/>
          <p:nvPr/>
        </p:nvSpPr>
        <p:spPr>
          <a:xfrm>
            <a:off x="50049" y="1025510"/>
            <a:ext cx="288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Operation March/April 2022</a:t>
            </a:r>
          </a:p>
        </p:txBody>
      </p:sp>
    </p:spTree>
    <p:extLst>
      <p:ext uri="{BB962C8B-B14F-4D97-AF65-F5344CB8AC3E}">
        <p14:creationId xmlns:p14="http://schemas.microsoft.com/office/powerpoint/2010/main" val="4050790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BF9A-999E-9445-8A68-39BAC070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75" y="-6131"/>
            <a:ext cx="7742712" cy="1325563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ARIADNE</a:t>
            </a:r>
            <a:r>
              <a:rPr lang="en-US" sz="3800" baseline="30000" dirty="0"/>
              <a:t>+</a:t>
            </a:r>
            <a:r>
              <a:rPr lang="en-US" sz="3800" dirty="0"/>
              <a:t>: Cryostat Optical Configuration</a:t>
            </a:r>
            <a:br>
              <a:rPr lang="en-US" dirty="0"/>
            </a:br>
            <a:r>
              <a:rPr lang="en-US" baseline="30000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475D3-4078-2140-B3BB-32656564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2FEEA-8B2A-A746-A927-76D8929A03D0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35C2F-C131-094E-B44E-1D436A1E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03565-42F2-D440-AC09-40CFF69B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4BF7BA-CB6A-2441-942F-17074E7A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5" y="924861"/>
            <a:ext cx="8448004" cy="58397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3C542A-F813-4E46-88CF-3EB7CBCB474C}"/>
              </a:ext>
            </a:extLst>
          </p:cNvPr>
          <p:cNvSpPr txBox="1"/>
          <p:nvPr/>
        </p:nvSpPr>
        <p:spPr>
          <a:xfrm>
            <a:off x="233171" y="1156640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 Camera </a:t>
            </a:r>
          </a:p>
          <a:p>
            <a:r>
              <a:rPr lang="en-US" dirty="0"/>
              <a:t>Assembly (1 x VUV)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E347C1-5842-AB4C-A24B-B75DF4BC43F0}"/>
              </a:ext>
            </a:extLst>
          </p:cNvPr>
          <p:cNvCxnSpPr>
            <a:cxnSpLocks/>
          </p:cNvCxnSpPr>
          <p:nvPr/>
        </p:nvCxnSpPr>
        <p:spPr>
          <a:xfrm>
            <a:off x="1534510" y="1817207"/>
            <a:ext cx="2848304" cy="184039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100471-267E-8841-AEC3-3231184FE39C}"/>
              </a:ext>
            </a:extLst>
          </p:cNvPr>
          <p:cNvSpPr txBox="1"/>
          <p:nvPr/>
        </p:nvSpPr>
        <p:spPr>
          <a:xfrm>
            <a:off x="50581" y="4070776"/>
            <a:ext cx="180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Readout Plane (LRP)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807AD4-9E73-0E49-9CD3-2FE3BF03672C}"/>
              </a:ext>
            </a:extLst>
          </p:cNvPr>
          <p:cNvCxnSpPr>
            <a:cxnSpLocks/>
          </p:cNvCxnSpPr>
          <p:nvPr/>
        </p:nvCxnSpPr>
        <p:spPr>
          <a:xfrm>
            <a:off x="1386380" y="4445004"/>
            <a:ext cx="2386834" cy="47560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30652F-1791-7C48-89D1-6E2A2CDB2E9C}"/>
              </a:ext>
            </a:extLst>
          </p:cNvPr>
          <p:cNvSpPr txBox="1"/>
          <p:nvPr/>
        </p:nvSpPr>
        <p:spPr>
          <a:xfrm>
            <a:off x="96905" y="5877663"/>
            <a:ext cx="180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B96C13-DDDF-1948-BBD3-2FAE747BEDC7}"/>
              </a:ext>
            </a:extLst>
          </p:cNvPr>
          <p:cNvCxnSpPr>
            <a:cxnSpLocks/>
          </p:cNvCxnSpPr>
          <p:nvPr/>
        </p:nvCxnSpPr>
        <p:spPr>
          <a:xfrm flipV="1">
            <a:off x="1386723" y="5708017"/>
            <a:ext cx="1642227" cy="38098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46B362-4070-DC44-A245-AF770CC80F09}"/>
              </a:ext>
            </a:extLst>
          </p:cNvPr>
          <p:cNvSpPr txBox="1"/>
          <p:nvPr/>
        </p:nvSpPr>
        <p:spPr>
          <a:xfrm>
            <a:off x="6948540" y="1056791"/>
            <a:ext cx="2182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 Camera </a:t>
            </a:r>
          </a:p>
          <a:p>
            <a:r>
              <a:rPr lang="en-US" dirty="0"/>
              <a:t>Assembly (3 x visible)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D9E6BE-D749-6A4F-A326-04F0783E5590}"/>
              </a:ext>
            </a:extLst>
          </p:cNvPr>
          <p:cNvCxnSpPr>
            <a:cxnSpLocks/>
          </p:cNvCxnSpPr>
          <p:nvPr/>
        </p:nvCxnSpPr>
        <p:spPr>
          <a:xfrm flipH="1">
            <a:off x="5896303" y="1299615"/>
            <a:ext cx="1166649" cy="204750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0A71745-EB7A-EB48-8717-F734074277C7}"/>
              </a:ext>
            </a:extLst>
          </p:cNvPr>
          <p:cNvSpPr txBox="1">
            <a:spLocks/>
          </p:cNvSpPr>
          <p:nvPr/>
        </p:nvSpPr>
        <p:spPr>
          <a:xfrm>
            <a:off x="8388056" y="1892552"/>
            <a:ext cx="3749512" cy="4354443"/>
          </a:xfrm>
          <a:prstGeom prst="rect">
            <a:avLst/>
          </a:prstGeom>
          <a:ln w="3175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/>
              <a:t>Large scale test of ARIADNE optical readout principle for dual-phase </a:t>
            </a:r>
            <a:r>
              <a:rPr lang="en-GB" sz="2200" dirty="0" err="1"/>
              <a:t>LArTPCs</a:t>
            </a:r>
            <a:r>
              <a:rPr lang="en-GB" sz="2200" dirty="0"/>
              <a:t>.</a:t>
            </a:r>
          </a:p>
          <a:p>
            <a:endParaRPr lang="en-GB" sz="2200" dirty="0"/>
          </a:p>
          <a:p>
            <a:r>
              <a:rPr lang="en-GB" sz="2200" dirty="0"/>
              <a:t>Four Timepix3 based cameras, each covering 1m x 1m readout area.</a:t>
            </a:r>
          </a:p>
          <a:p>
            <a:endParaRPr lang="en-GB" sz="2200" dirty="0"/>
          </a:p>
          <a:p>
            <a:r>
              <a:rPr lang="en-GB" sz="2200" dirty="0"/>
              <a:t>Three cameras detect visible light (wavelength shifter installed above THGEMs)</a:t>
            </a:r>
          </a:p>
          <a:p>
            <a:endParaRPr lang="en-GB" sz="2200" dirty="0"/>
          </a:p>
          <a:p>
            <a:r>
              <a:rPr lang="en-GB" sz="2200" dirty="0"/>
              <a:t>One camera directly detects VUV.</a:t>
            </a:r>
          </a:p>
        </p:txBody>
      </p:sp>
    </p:spTree>
    <p:extLst>
      <p:ext uri="{BB962C8B-B14F-4D97-AF65-F5344CB8AC3E}">
        <p14:creationId xmlns:p14="http://schemas.microsoft.com/office/powerpoint/2010/main" val="863188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C56D0-4064-F844-A909-8C091DB8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B751-0B68-FF4E-8C47-18E03F97E96E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DF32C-6977-544A-80F5-A6E62A44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67A7-3DDD-8445-AE75-9575EDB1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14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6A281C-7907-AE4B-8623-DECA3BF0F8FC}"/>
              </a:ext>
            </a:extLst>
          </p:cNvPr>
          <p:cNvGrpSpPr/>
          <p:nvPr/>
        </p:nvGrpSpPr>
        <p:grpSpPr>
          <a:xfrm>
            <a:off x="904504" y="1127702"/>
            <a:ext cx="7973035" cy="5273863"/>
            <a:chOff x="425450" y="675454"/>
            <a:chExt cx="8332380" cy="582694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0345E0-B5A0-AE46-A0E4-FB9BF4EB0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450" y="675454"/>
              <a:ext cx="8332380" cy="582694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680E98-D802-B946-B52D-734F254BF495}"/>
                </a:ext>
              </a:extLst>
            </p:cNvPr>
            <p:cNvSpPr/>
            <p:nvPr/>
          </p:nvSpPr>
          <p:spPr>
            <a:xfrm>
              <a:off x="425450" y="5609690"/>
              <a:ext cx="8332380" cy="892710"/>
            </a:xfrm>
            <a:prstGeom prst="rect">
              <a:avLst/>
            </a:prstGeom>
            <a:solidFill>
              <a:srgbClr val="4472C4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Isosceles Triangle 7">
              <a:extLst>
                <a:ext uri="{FF2B5EF4-FFF2-40B4-BE49-F238E27FC236}">
                  <a16:creationId xmlns:a16="http://schemas.microsoft.com/office/drawing/2014/main" id="{21A60379-D2D9-CC4C-9569-459B56311E68}"/>
                </a:ext>
              </a:extLst>
            </p:cNvPr>
            <p:cNvSpPr/>
            <p:nvPr/>
          </p:nvSpPr>
          <p:spPr>
            <a:xfrm>
              <a:off x="1715784" y="3631915"/>
              <a:ext cx="2573676" cy="1926404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Isosceles Triangle 8">
              <a:extLst>
                <a:ext uri="{FF2B5EF4-FFF2-40B4-BE49-F238E27FC236}">
                  <a16:creationId xmlns:a16="http://schemas.microsoft.com/office/drawing/2014/main" id="{CF5F2DD1-0DD2-6840-ACC4-E5DC90AF41DC}"/>
                </a:ext>
              </a:extLst>
            </p:cNvPr>
            <p:cNvSpPr/>
            <p:nvPr/>
          </p:nvSpPr>
          <p:spPr>
            <a:xfrm>
              <a:off x="4292956" y="3631915"/>
              <a:ext cx="2573676" cy="1926404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435DA06-9E6E-504B-8B10-0BCAA7CC60C3}"/>
              </a:ext>
            </a:extLst>
          </p:cNvPr>
          <p:cNvSpPr txBox="1"/>
          <p:nvPr/>
        </p:nvSpPr>
        <p:spPr>
          <a:xfrm>
            <a:off x="9170867" y="5676117"/>
            <a:ext cx="204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cm electron drift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95BA313-9D86-394F-9BDF-08F2561D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750" y="-6131"/>
            <a:ext cx="7742712" cy="1325563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ARIADNE</a:t>
            </a:r>
            <a:r>
              <a:rPr lang="en-US" sz="3800" baseline="30000" dirty="0"/>
              <a:t>+</a:t>
            </a:r>
            <a:r>
              <a:rPr lang="en-US" sz="3800" dirty="0"/>
              <a:t>: Cryostat Optical Configuration</a:t>
            </a:r>
            <a:br>
              <a:rPr lang="en-US" dirty="0"/>
            </a:br>
            <a:r>
              <a:rPr lang="en-US" baseline="30000" dirty="0"/>
              <a:t> 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B69B28B1-1916-7A49-AC30-771BB2123396}"/>
              </a:ext>
            </a:extLst>
          </p:cNvPr>
          <p:cNvSpPr/>
          <p:nvPr/>
        </p:nvSpPr>
        <p:spPr>
          <a:xfrm>
            <a:off x="8965870" y="5593589"/>
            <a:ext cx="204997" cy="534389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0C7996-B506-9E40-9B7B-1412B3A29CEE}"/>
              </a:ext>
            </a:extLst>
          </p:cNvPr>
          <p:cNvSpPr txBox="1"/>
          <p:nvPr/>
        </p:nvSpPr>
        <p:spPr>
          <a:xfrm>
            <a:off x="6145755" y="1638156"/>
            <a:ext cx="316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Re-entrance viewports, cameras in gas nitrogen</a:t>
            </a:r>
          </a:p>
        </p:txBody>
      </p:sp>
    </p:spTree>
    <p:extLst>
      <p:ext uri="{BB962C8B-B14F-4D97-AF65-F5344CB8AC3E}">
        <p14:creationId xmlns:p14="http://schemas.microsoft.com/office/powerpoint/2010/main" val="420635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BC20C-9993-1849-A563-BC05D627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 Camera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E55B2-5D10-1E49-A7AB-324055DA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469A-1882-1849-A875-66E1A5391EBF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96659-B6AA-AA46-AD6F-45C47F45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1D8E-1D98-EA42-82AB-C6B50D99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15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861CF2-0D53-E54B-B925-B85409577FA9}"/>
              </a:ext>
            </a:extLst>
          </p:cNvPr>
          <p:cNvGrpSpPr/>
          <p:nvPr/>
        </p:nvGrpSpPr>
        <p:grpSpPr>
          <a:xfrm>
            <a:off x="1204645" y="914400"/>
            <a:ext cx="8777555" cy="5463891"/>
            <a:chOff x="80695" y="56721"/>
            <a:chExt cx="10373260" cy="67201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6A2393-6DB4-E442-9569-D7D3445A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5" y="56721"/>
              <a:ext cx="6720155" cy="672015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FA928A7-5218-DD46-9B17-6245AD4B98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7912" y="1196939"/>
              <a:ext cx="4002498" cy="4477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8EDD3E33-F670-504D-8788-4CFB2EA0C7B7}"/>
                </a:ext>
              </a:extLst>
            </p:cNvPr>
            <p:cNvSpPr txBox="1">
              <a:spLocks/>
            </p:cNvSpPr>
            <p:nvPr/>
          </p:nvSpPr>
          <p:spPr>
            <a:xfrm>
              <a:off x="7613150" y="914399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 err="1"/>
                <a:t>Timepix</a:t>
              </a:r>
              <a:r>
                <a:rPr lang="en-GB" sz="2800" dirty="0"/>
                <a:t> 3 Camera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F10EB9BF-B0FF-544D-801D-CEBCF8904177}"/>
                </a:ext>
              </a:extLst>
            </p:cNvPr>
            <p:cNvSpPr txBox="1">
              <a:spLocks/>
            </p:cNvSpPr>
            <p:nvPr/>
          </p:nvSpPr>
          <p:spPr>
            <a:xfrm>
              <a:off x="7613149" y="2453168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Relay optics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CDAB03C-8F49-3047-965C-E15A3AE7B4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0735" y="2681555"/>
              <a:ext cx="4259675" cy="4527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AE676C97-FF6D-D24B-8DBF-AA61F24BB72E}"/>
                </a:ext>
              </a:extLst>
            </p:cNvPr>
            <p:cNvSpPr txBox="1">
              <a:spLocks/>
            </p:cNvSpPr>
            <p:nvPr/>
          </p:nvSpPr>
          <p:spPr>
            <a:xfrm>
              <a:off x="7613148" y="3900112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Image intensifier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CFA90D2-05A3-DC4D-85A4-F171713DF5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4715" y="4162423"/>
              <a:ext cx="4335695" cy="11852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B2C113F3-83DA-884F-9BD5-209D4879265C}"/>
                </a:ext>
              </a:extLst>
            </p:cNvPr>
            <p:cNvSpPr txBox="1">
              <a:spLocks/>
            </p:cNvSpPr>
            <p:nvPr/>
          </p:nvSpPr>
          <p:spPr>
            <a:xfrm>
              <a:off x="7613148" y="5115887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Objective lens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7A53C4-4CA3-2C40-BBB5-ADBE3FB697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0772" y="5347699"/>
              <a:ext cx="4121007" cy="69864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7378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582C8-63EE-B64D-95A6-9B57852A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Re-entrance Viewport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A797F-5D3C-7C46-86F0-23A8A58E4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F18BE-1AD0-AD4F-9B91-42FEB4801400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97CA6-9DDA-1645-8151-6E60E642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E0F75-B838-AE41-9632-B8CAFD38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A picture containing indoor, cluttered, miller&#10;&#10;Description automatically generated">
            <a:extLst>
              <a:ext uri="{FF2B5EF4-FFF2-40B4-BE49-F238E27FC236}">
                <a16:creationId xmlns:a16="http://schemas.microsoft.com/office/drawing/2014/main" id="{AF748DB6-357F-9442-AE17-754BEB91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4" y="957229"/>
            <a:ext cx="5465268" cy="5465268"/>
          </a:xfrm>
          <a:prstGeom prst="rect">
            <a:avLst/>
          </a:prstGeom>
        </p:spPr>
      </p:pic>
      <p:pic>
        <p:nvPicPr>
          <p:cNvPr id="8" name="Picture 7" descr="A close up of a speaker&#10;&#10;Description automatically generated with low confidence">
            <a:extLst>
              <a:ext uri="{FF2B5EF4-FFF2-40B4-BE49-F238E27FC236}">
                <a16:creationId xmlns:a16="http://schemas.microsoft.com/office/drawing/2014/main" id="{ACD9443E-DF09-2844-AB1D-898F94D46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90" y="957229"/>
            <a:ext cx="2360769" cy="236076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13809E-05A2-B645-A414-E3F91EF17D73}"/>
              </a:ext>
            </a:extLst>
          </p:cNvPr>
          <p:cNvSpPr txBox="1">
            <a:spLocks/>
          </p:cNvSpPr>
          <p:nvPr/>
        </p:nvSpPr>
        <p:spPr>
          <a:xfrm>
            <a:off x="9286115" y="1215740"/>
            <a:ext cx="2524051" cy="9693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Visible lenses (f0.95, 10.5 mm)</a:t>
            </a:r>
          </a:p>
          <a:p>
            <a:endParaRPr lang="en-GB" sz="2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5793B8-D3BF-7545-99E8-B5B9AFF734D4}"/>
              </a:ext>
            </a:extLst>
          </p:cNvPr>
          <p:cNvSpPr txBox="1">
            <a:spLocks/>
          </p:cNvSpPr>
          <p:nvPr/>
        </p:nvSpPr>
        <p:spPr>
          <a:xfrm>
            <a:off x="6228936" y="4642555"/>
            <a:ext cx="2743200" cy="17799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Custom made VUV MgF</a:t>
            </a:r>
            <a:r>
              <a:rPr lang="en-GB" sz="2800" baseline="-25000" dirty="0"/>
              <a:t>2</a:t>
            </a:r>
            <a:r>
              <a:rPr lang="en-GB" sz="2800" dirty="0"/>
              <a:t> Lens (f3, 11mm, 5mm diameter)</a:t>
            </a:r>
          </a:p>
        </p:txBody>
      </p:sp>
      <p:pic>
        <p:nvPicPr>
          <p:cNvPr id="11" name="Picture 10" descr="A picture containing ground, plane, half, loudspeaker&#10;&#10;Description automatically generated">
            <a:extLst>
              <a:ext uri="{FF2B5EF4-FFF2-40B4-BE49-F238E27FC236}">
                <a16:creationId xmlns:a16="http://schemas.microsoft.com/office/drawing/2014/main" id="{F6B919F1-232F-CB4A-BE02-AEF2324002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1" t="31785" r="45309" b="41431"/>
          <a:stretch/>
        </p:blipFill>
        <p:spPr>
          <a:xfrm>
            <a:off x="8827214" y="3750592"/>
            <a:ext cx="3364786" cy="27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2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DB5E-652A-2D4E-BEE3-23689E9DD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" y="-170061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dirty="0"/>
              <a:t>Light Readout Plane (LRP)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FB8F9-EF61-E541-99EE-EC10052E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AF56A-60D4-A54B-9DC2-B5EE31007982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161AA-B074-284D-B56E-106B2B52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2E63D-6A96-E44A-A6B8-E4798417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211E6-FB5F-EF4B-88F7-71B026561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9"/>
          <a:stretch/>
        </p:blipFill>
        <p:spPr>
          <a:xfrm>
            <a:off x="7409022" y="892141"/>
            <a:ext cx="4727941" cy="36364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1C5FEB3-10DC-5041-BF07-14DC3378424E}"/>
              </a:ext>
            </a:extLst>
          </p:cNvPr>
          <p:cNvSpPr txBox="1">
            <a:spLocks/>
          </p:cNvSpPr>
          <p:nvPr/>
        </p:nvSpPr>
        <p:spPr>
          <a:xfrm>
            <a:off x="9484937" y="1076525"/>
            <a:ext cx="2070498" cy="5202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/>
              <a:t>Bottom view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E10509-BF6C-1241-9B10-30D58B8913F9}"/>
              </a:ext>
            </a:extLst>
          </p:cNvPr>
          <p:cNvCxnSpPr>
            <a:cxnSpLocks/>
          </p:cNvCxnSpPr>
          <p:nvPr/>
        </p:nvCxnSpPr>
        <p:spPr>
          <a:xfrm>
            <a:off x="9697523" y="3691196"/>
            <a:ext cx="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BC0777-6C13-8845-9057-A35029E42C1A}"/>
              </a:ext>
            </a:extLst>
          </p:cNvPr>
          <p:cNvGrpSpPr/>
          <p:nvPr/>
        </p:nvGrpSpPr>
        <p:grpSpPr>
          <a:xfrm>
            <a:off x="7046336" y="4189457"/>
            <a:ext cx="5871727" cy="2470617"/>
            <a:chOff x="4053840" y="4298911"/>
            <a:chExt cx="5725986" cy="2409295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59118EAB-CB0D-A248-8165-221CD71F8346}"/>
                </a:ext>
              </a:extLst>
            </p:cNvPr>
            <p:cNvSpPr txBox="1">
              <a:spLocks/>
            </p:cNvSpPr>
            <p:nvPr/>
          </p:nvSpPr>
          <p:spPr>
            <a:xfrm>
              <a:off x="4275500" y="4298911"/>
              <a:ext cx="5504326" cy="56388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2200" dirty="0"/>
                <a:t>Photochemically etched extraction grids</a:t>
              </a:r>
            </a:p>
          </p:txBody>
        </p:sp>
        <p:pic>
          <p:nvPicPr>
            <p:cNvPr id="12" name="Picture 1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E7EA571A-37FA-E24E-8EF1-E12854C14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22"/>
            <a:stretch/>
          </p:blipFill>
          <p:spPr>
            <a:xfrm>
              <a:off x="6676110" y="4899909"/>
              <a:ext cx="2244171" cy="1808296"/>
            </a:xfrm>
            <a:prstGeom prst="rect">
              <a:avLst/>
            </a:prstGeom>
          </p:spPr>
        </p:pic>
        <p:pic>
          <p:nvPicPr>
            <p:cNvPr id="13" name="Picture 1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5B8BED4-94E9-F348-95BC-B70C6128E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77" t="22926" r="-248" b="30283"/>
            <a:stretch/>
          </p:blipFill>
          <p:spPr>
            <a:xfrm>
              <a:off x="4053840" y="4899910"/>
              <a:ext cx="2551943" cy="180829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1E98B66-D4C1-2D4C-A88D-8C13C7B6C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59" y="4388760"/>
            <a:ext cx="2512633" cy="226085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DAE833A-DF61-4246-9D64-D6F1C7EFE340}"/>
              </a:ext>
            </a:extLst>
          </p:cNvPr>
          <p:cNvSpPr txBox="1">
            <a:spLocks/>
          </p:cNvSpPr>
          <p:nvPr/>
        </p:nvSpPr>
        <p:spPr>
          <a:xfrm>
            <a:off x="2767473" y="5611353"/>
            <a:ext cx="3000361" cy="648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dirty="0"/>
              <a:t>THGEMs/Extraction grids supported by PEEK Spacers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7E0E6C-CFA3-584C-AB32-4D16D9204D63}"/>
              </a:ext>
            </a:extLst>
          </p:cNvPr>
          <p:cNvGrpSpPr/>
          <p:nvPr/>
        </p:nvGrpSpPr>
        <p:grpSpPr>
          <a:xfrm>
            <a:off x="627969" y="1083595"/>
            <a:ext cx="6705014" cy="3609450"/>
            <a:chOff x="45566" y="64546"/>
            <a:chExt cx="8231546" cy="46284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D9F1BA-3FD0-6141-8647-71AA77BCBA1A}"/>
                </a:ext>
              </a:extLst>
            </p:cNvPr>
            <p:cNvGrpSpPr/>
            <p:nvPr/>
          </p:nvGrpSpPr>
          <p:grpSpPr>
            <a:xfrm>
              <a:off x="309283" y="64546"/>
              <a:ext cx="7967829" cy="4628499"/>
              <a:chOff x="309283" y="64546"/>
              <a:chExt cx="7967829" cy="462849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FAB3417-826D-4E40-B9A1-E6B1F80D1A06}"/>
                  </a:ext>
                </a:extLst>
              </p:cNvPr>
              <p:cNvGrpSpPr/>
              <p:nvPr/>
            </p:nvGrpSpPr>
            <p:grpSpPr>
              <a:xfrm>
                <a:off x="309283" y="64546"/>
                <a:ext cx="5174142" cy="4628499"/>
                <a:chOff x="309283" y="64546"/>
                <a:chExt cx="5174142" cy="4628499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AA3C6FB-875E-E94D-9CD8-11CA0AFC6B6F}"/>
                    </a:ext>
                  </a:extLst>
                </p:cNvPr>
                <p:cNvGrpSpPr/>
                <p:nvPr/>
              </p:nvGrpSpPr>
              <p:grpSpPr>
                <a:xfrm>
                  <a:off x="309283" y="64546"/>
                  <a:ext cx="5174142" cy="4628499"/>
                  <a:chOff x="309283" y="64546"/>
                  <a:chExt cx="5174142" cy="4628499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51A420FC-87D7-6247-8A7E-1317604A9D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09283" y="64546"/>
                    <a:ext cx="5174142" cy="4255994"/>
                  </a:xfrm>
                  <a:prstGeom prst="rect">
                    <a:avLst/>
                  </a:prstGeom>
                </p:spPr>
              </p:pic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15A0AB16-3120-784E-A89A-61DD1FFA17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17320" y="3764280"/>
                    <a:ext cx="4066105" cy="578245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itle 1">
                    <a:extLst>
                      <a:ext uri="{FF2B5EF4-FFF2-40B4-BE49-F238E27FC236}">
                        <a16:creationId xmlns:a16="http://schemas.microsoft.com/office/drawing/2014/main" id="{CF8D5585-E384-F747-8E95-693FA74A9F4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086854" y="4129165"/>
                    <a:ext cx="1506804" cy="56388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b">
                    <a:normAutofit fontScale="92500" lnSpcReduction="20000"/>
                  </a:bodyPr>
                  <a:lstStyle>
                    <a:lvl1pPr algn="ctr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0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l"/>
                    <a:r>
                      <a:rPr lang="en-GB" sz="3200" dirty="0"/>
                      <a:t>2.3m</a:t>
                    </a:r>
                  </a:p>
                </p:txBody>
              </p:sp>
            </p:grp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78E28448-9F74-C64C-AA06-EA0EFF45CE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53656" y="1383520"/>
                  <a:ext cx="1020324" cy="809023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8A7D6721-BC5C-D641-9138-440CB0B830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3658" y="797656"/>
                <a:ext cx="3683454" cy="56387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550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GB" sz="3200" dirty="0"/>
                  <a:t>16x 50cm square G-THGEMs</a:t>
                </a:r>
              </a:p>
            </p:txBody>
          </p:sp>
        </p:grp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48A87B5-6BE9-A746-8D1A-543C3F234ABB}"/>
                </a:ext>
              </a:extLst>
            </p:cNvPr>
            <p:cNvSpPr txBox="1">
              <a:spLocks/>
            </p:cNvSpPr>
            <p:nvPr/>
          </p:nvSpPr>
          <p:spPr>
            <a:xfrm>
              <a:off x="45566" y="451473"/>
              <a:ext cx="4590160" cy="56387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1800" dirty="0"/>
                <a:t>Welded Invar structure (Uniquely low coefficient of thermal contraction)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E4EF71E-1D8A-814E-9C91-5C8C86B0242B}"/>
              </a:ext>
            </a:extLst>
          </p:cNvPr>
          <p:cNvSpPr txBox="1"/>
          <p:nvPr/>
        </p:nvSpPr>
        <p:spPr>
          <a:xfrm>
            <a:off x="0" y="851401"/>
            <a:ext cx="6619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Modular design and can be applied directly to a DUNE module</a:t>
            </a:r>
          </a:p>
        </p:txBody>
      </p:sp>
    </p:spTree>
    <p:extLst>
      <p:ext uri="{BB962C8B-B14F-4D97-AF65-F5344CB8AC3E}">
        <p14:creationId xmlns:p14="http://schemas.microsoft.com/office/powerpoint/2010/main" val="1245458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A575-B873-4E48-B3FF-50BA3928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Readout Plane (LRP)</a:t>
            </a:r>
          </a:p>
        </p:txBody>
      </p:sp>
      <p:pic>
        <p:nvPicPr>
          <p:cNvPr id="8" name="Content Placeholder 7" descr="A picture containing text, indoor, worktable&#10;&#10;Description automatically generated">
            <a:extLst>
              <a:ext uri="{FF2B5EF4-FFF2-40B4-BE49-F238E27FC236}">
                <a16:creationId xmlns:a16="http://schemas.microsoft.com/office/drawing/2014/main" id="{0CABDBAE-6278-904B-8A85-2829E4D6D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02" y="1106620"/>
            <a:ext cx="8610599" cy="418570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D294D-212D-BB4E-A11E-B0B647ED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88E1B-1572-C247-9213-DFF1A7FC6A32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0B9A7-D0EE-F84C-985B-08C5B3F3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CEDCF-6B00-0449-81AE-ABD6D22B0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9A792D-4915-BA40-B197-0457F8C26CA5}"/>
              </a:ext>
            </a:extLst>
          </p:cNvPr>
          <p:cNvSpPr txBox="1"/>
          <p:nvPr/>
        </p:nvSpPr>
        <p:spPr>
          <a:xfrm>
            <a:off x="95002" y="5389041"/>
            <a:ext cx="3395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LRP assembly at CERN</a:t>
            </a:r>
          </a:p>
        </p:txBody>
      </p:sp>
      <p:pic>
        <p:nvPicPr>
          <p:cNvPr id="10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C4FDC99-6233-E842-B9A6-7D16766BD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07" y="1055617"/>
            <a:ext cx="2966385" cy="52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4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36920-4658-1C4E-B7AE-356D963E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A39F1-6C9F-AC41-B0E6-2FB5F3509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5" y="1210042"/>
            <a:ext cx="10883752" cy="4728026"/>
          </a:xfrm>
          <a:ln w="34925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Background to the ARIADNE program</a:t>
            </a:r>
          </a:p>
          <a:p>
            <a:pPr lvl="1"/>
            <a:r>
              <a:rPr lang="en-US" sz="2800" dirty="0"/>
              <a:t>TPX3Cam results taken with the ARIADNE  1-ton dual phase LAr detector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ARIADNE</a:t>
            </a:r>
            <a:r>
              <a:rPr lang="en-US" baseline="30000" dirty="0"/>
              <a:t>+</a:t>
            </a:r>
            <a:r>
              <a:rPr lang="en-US" dirty="0"/>
              <a:t>: Larger scale demonstration using the CERN “Cold Box” at the Neutrino Platform</a:t>
            </a:r>
          </a:p>
          <a:p>
            <a:pPr lvl="1"/>
            <a:r>
              <a:rPr lang="en-US" sz="2800" dirty="0"/>
              <a:t> Results and informing next steps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Next Steps</a:t>
            </a:r>
          </a:p>
          <a:p>
            <a:r>
              <a:rPr lang="en-US" dirty="0"/>
              <a:t>Dual phase Optical </a:t>
            </a:r>
            <a:r>
              <a:rPr lang="en-US" dirty="0" err="1"/>
              <a:t>protoDUNE</a:t>
            </a:r>
            <a:r>
              <a:rPr lang="en-US" dirty="0"/>
              <a:t> run proposal to SPSC</a:t>
            </a:r>
          </a:p>
          <a:p>
            <a:r>
              <a:rPr lang="en-US" dirty="0"/>
              <a:t>New ARIADNE ongoing run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Preparing the </a:t>
            </a:r>
            <a:r>
              <a:rPr lang="en-US" sz="2800" dirty="0" err="1"/>
              <a:t>LoI</a:t>
            </a:r>
            <a:r>
              <a:rPr lang="en-US" sz="2800" dirty="0"/>
              <a:t> to SPSC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B6764-9023-3C4D-9521-8B1B946A5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F251-58E7-B14F-AD0E-0FAE31CFD219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086DF-4A7D-D249-BC84-0A046D4C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E270A-23F1-754E-8675-3C8163A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5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830FF-DFEC-8945-B5CF-E0FE1A20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50cm Glass THGEMs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89232-F036-B64B-85D6-7D59D961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4D7A-4149-0749-8ED4-D0EF50474D49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6DD11-C6E3-BE4A-B024-61D59B876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18C7-B922-F34E-B0F7-B354D9FC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19</a:t>
            </a:fld>
            <a:endParaRPr lang="en-US"/>
          </a:p>
        </p:txBody>
      </p:sp>
      <p:pic>
        <p:nvPicPr>
          <p:cNvPr id="47" name="Picture 46" descr="A picture containing indoor&#10;&#10;Description automatically generated">
            <a:extLst>
              <a:ext uri="{FF2B5EF4-FFF2-40B4-BE49-F238E27FC236}">
                <a16:creationId xmlns:a16="http://schemas.microsoft.com/office/drawing/2014/main" id="{4D25D2B8-6FE0-FD47-969E-FB583D1D5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3" r="10952" b="31759"/>
          <a:stretch/>
        </p:blipFill>
        <p:spPr>
          <a:xfrm>
            <a:off x="6796273" y="1343770"/>
            <a:ext cx="5104449" cy="50880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2F17542-A64C-7445-BBA7-565EB311A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919" y="4717563"/>
            <a:ext cx="2260803" cy="1714278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8BB6AFE9-E2B8-1848-882F-2A2879CD74E4}"/>
              </a:ext>
            </a:extLst>
          </p:cNvPr>
          <p:cNvSpPr txBox="1">
            <a:spLocks/>
          </p:cNvSpPr>
          <p:nvPr/>
        </p:nvSpPr>
        <p:spPr>
          <a:xfrm>
            <a:off x="291278" y="1344357"/>
            <a:ext cx="5333179" cy="491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Sixteen 50cm x 50cm glass THGEMs</a:t>
            </a:r>
          </a:p>
          <a:p>
            <a:endParaRPr lang="en-GB" sz="2800" dirty="0"/>
          </a:p>
          <a:p>
            <a:r>
              <a:rPr lang="en-GB" sz="2800" dirty="0"/>
              <a:t>1.1mm thick, </a:t>
            </a:r>
          </a:p>
          <a:p>
            <a:r>
              <a:rPr lang="en-GB" sz="2800" dirty="0"/>
              <a:t>500</a:t>
            </a:r>
            <a:r>
              <a:rPr lang="el-GR" sz="2800" dirty="0"/>
              <a:t>μ</a:t>
            </a:r>
            <a:r>
              <a:rPr lang="en-GB" sz="2800" dirty="0"/>
              <a:t>m ID holes, </a:t>
            </a:r>
          </a:p>
          <a:p>
            <a:r>
              <a:rPr lang="en-GB" sz="2800" dirty="0"/>
              <a:t>800</a:t>
            </a:r>
            <a:r>
              <a:rPr lang="el-GR" sz="2800" dirty="0"/>
              <a:t>μ</a:t>
            </a:r>
            <a:r>
              <a:rPr lang="en-GB" sz="2800" dirty="0"/>
              <a:t>m pitch hexagonal array</a:t>
            </a:r>
          </a:p>
        </p:txBody>
      </p:sp>
      <p:pic>
        <p:nvPicPr>
          <p:cNvPr id="50" name="Picture 4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CE07B70-E926-4F41-B083-CC7679610F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7" b="22130"/>
          <a:stretch/>
        </p:blipFill>
        <p:spPr>
          <a:xfrm>
            <a:off x="437655" y="3342416"/>
            <a:ext cx="3544290" cy="308942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D61C4E4-F28E-CE4E-9F73-6260CC794ABF}"/>
              </a:ext>
            </a:extLst>
          </p:cNvPr>
          <p:cNvSpPr txBox="1"/>
          <p:nvPr/>
        </p:nvSpPr>
        <p:spPr>
          <a:xfrm>
            <a:off x="118508" y="943660"/>
            <a:ext cx="8078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/>
              <a:t>Novel Glass THGEMs developed at Liverpool (Patent accepted GB2019563.2)</a:t>
            </a:r>
            <a:endParaRPr lang="en-US" sz="2000" i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A0F2BB6-6E6F-154B-8870-E8FB3A7C3C0B}"/>
              </a:ext>
            </a:extLst>
          </p:cNvPr>
          <p:cNvSpPr txBox="1"/>
          <p:nvPr/>
        </p:nvSpPr>
        <p:spPr>
          <a:xfrm>
            <a:off x="4064492" y="5331866"/>
            <a:ext cx="2585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for more details:</a:t>
            </a:r>
          </a:p>
          <a:p>
            <a:r>
              <a:rPr lang="en-US" dirty="0">
                <a:hlinkClick r:id="rId5"/>
              </a:rPr>
              <a:t>https://www.mdpi.com/2076-3417/11/20/9450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591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21DA9-35F3-6F48-9DEC-3C8A172F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G-THGEM Production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52888-31B7-644A-9377-64F70211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B0409-86E9-9D4C-90B6-81CE57CCD63D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AEBF1-CB01-4841-9D23-5467E5333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04D8E-772D-5949-97BA-6099DA22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88792-F487-FC45-9286-5F56A12BF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4" t="1306" r="6457" b="360"/>
          <a:stretch/>
        </p:blipFill>
        <p:spPr>
          <a:xfrm>
            <a:off x="101563" y="1387428"/>
            <a:ext cx="3483249" cy="4914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6FE1C-9F10-F34E-B9A5-2D7185F1B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383" y="1380592"/>
            <a:ext cx="3588737" cy="2692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6C63F-054D-7742-A7A8-B4D148E95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52" y="4416464"/>
            <a:ext cx="3722368" cy="1354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9F5AB0-AC89-0544-836B-6A07BD1705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" t="6189" r="53772" b="2966"/>
          <a:stretch/>
        </p:blipFill>
        <p:spPr>
          <a:xfrm>
            <a:off x="4503762" y="3761251"/>
            <a:ext cx="2894850" cy="1903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E464D-0071-2F4A-8228-2C0E6954EB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574" t="16025" r="832" b="2966"/>
          <a:stretch/>
        </p:blipFill>
        <p:spPr>
          <a:xfrm>
            <a:off x="3879618" y="1403115"/>
            <a:ext cx="3657602" cy="18648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9823E7-679A-8848-8AD1-BDB26471CCBC}"/>
              </a:ext>
            </a:extLst>
          </p:cNvPr>
          <p:cNvSpPr txBox="1"/>
          <p:nvPr/>
        </p:nvSpPr>
        <p:spPr>
          <a:xfrm>
            <a:off x="3584812" y="3180761"/>
            <a:ext cx="432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FR4 THGEM </a:t>
            </a:r>
            <a:r>
              <a:rPr lang="en-GB" dirty="0"/>
              <a:t>with </a:t>
            </a:r>
            <a:r>
              <a:rPr lang="en-GB" b="1" dirty="0"/>
              <a:t>Copper electrodes </a:t>
            </a:r>
            <a:r>
              <a:rPr lang="en-GB" dirty="0"/>
              <a:t>and holes formed by </a:t>
            </a:r>
            <a:r>
              <a:rPr lang="en-GB" b="1" dirty="0"/>
              <a:t>mechanical drilling</a:t>
            </a:r>
            <a:r>
              <a:rPr lang="en-GB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768EB-4443-C345-8E72-F8324675260C}"/>
              </a:ext>
            </a:extLst>
          </p:cNvPr>
          <p:cNvSpPr txBox="1"/>
          <p:nvPr/>
        </p:nvSpPr>
        <p:spPr>
          <a:xfrm>
            <a:off x="3658627" y="5641587"/>
            <a:ext cx="432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G-THGEM</a:t>
            </a:r>
            <a:r>
              <a:rPr lang="en-GB" dirty="0"/>
              <a:t> with </a:t>
            </a:r>
            <a:r>
              <a:rPr lang="en-GB" b="1" dirty="0"/>
              <a:t>ITO electrodes </a:t>
            </a:r>
            <a:r>
              <a:rPr lang="en-GB" dirty="0"/>
              <a:t>and holes formed by </a:t>
            </a:r>
            <a:r>
              <a:rPr lang="en-GB" b="1" dirty="0"/>
              <a:t>abrasive machining</a:t>
            </a:r>
            <a:r>
              <a:rPr lang="en-GB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B9C358-5CB6-254E-9503-B6E3DDBDCFC6}"/>
              </a:ext>
            </a:extLst>
          </p:cNvPr>
          <p:cNvSpPr txBox="1"/>
          <p:nvPr/>
        </p:nvSpPr>
        <p:spPr>
          <a:xfrm>
            <a:off x="7864716" y="4072004"/>
            <a:ext cx="4327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Borofloat</a:t>
            </a:r>
            <a:r>
              <a:rPr lang="en-GB" b="1" dirty="0"/>
              <a:t> 33 </a:t>
            </a:r>
            <a:r>
              <a:rPr lang="en-GB" dirty="0"/>
              <a:t>substrate G-THGEM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3E700A-CF5B-A243-A994-559E649E2006}"/>
              </a:ext>
            </a:extLst>
          </p:cNvPr>
          <p:cNvSpPr txBox="1"/>
          <p:nvPr/>
        </p:nvSpPr>
        <p:spPr>
          <a:xfrm>
            <a:off x="7831508" y="5723336"/>
            <a:ext cx="432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Abrasive machining vs drilled holes with chemically etched rims.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C27797-2EEE-2F45-9B39-71402CC8B0E8}"/>
              </a:ext>
            </a:extLst>
          </p:cNvPr>
          <p:cNvSpPr/>
          <p:nvPr/>
        </p:nvSpPr>
        <p:spPr>
          <a:xfrm>
            <a:off x="0" y="944997"/>
            <a:ext cx="598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G-THGEM: </a:t>
            </a:r>
            <a:r>
              <a:rPr lang="en-GB" dirty="0">
                <a:hlinkClick r:id="rId6"/>
              </a:rPr>
              <a:t>https://www.mdpi.com/2076-3417/11/20/9450</a:t>
            </a:r>
            <a:r>
              <a:rPr lang="en-GB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5DDB4B-0EE9-4C14-224E-CDA42A5A428D}"/>
              </a:ext>
            </a:extLst>
          </p:cNvPr>
          <p:cNvSpPr txBox="1"/>
          <p:nvPr/>
        </p:nvSpPr>
        <p:spPr>
          <a:xfrm>
            <a:off x="2899303" y="6279614"/>
            <a:ext cx="6903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 production facility with 1m x 1m capability is planned in Liverpool</a:t>
            </a:r>
          </a:p>
        </p:txBody>
      </p:sp>
    </p:spTree>
    <p:extLst>
      <p:ext uri="{BB962C8B-B14F-4D97-AF65-F5344CB8AC3E}">
        <p14:creationId xmlns:p14="http://schemas.microsoft.com/office/powerpoint/2010/main" val="2962157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F530-7BDE-FB47-AA37-8700BE01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Readout Plane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51B40-7567-484D-8890-9DB6176C6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B72BA-CEEA-7E40-9823-FCC3B86F4CE5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9BD34-80A3-5248-B298-9C71847B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3032C-C0E9-4444-8F5C-27A9ABE20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CA3E77-C529-454F-873F-8A56108FD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" t="2101" r="788" b="2099"/>
          <a:stretch/>
        </p:blipFill>
        <p:spPr>
          <a:xfrm>
            <a:off x="154447" y="1044805"/>
            <a:ext cx="6281103" cy="1781984"/>
          </a:xfrm>
          <a:prstGeom prst="rect">
            <a:avLst/>
          </a:prstGeom>
        </p:spPr>
      </p:pic>
      <p:pic>
        <p:nvPicPr>
          <p:cNvPr id="10" name="Picture 9" descr="A picture containing building, indoor, window&#10;&#10;Description automatically generated">
            <a:extLst>
              <a:ext uri="{FF2B5EF4-FFF2-40B4-BE49-F238E27FC236}">
                <a16:creationId xmlns:a16="http://schemas.microsoft.com/office/drawing/2014/main" id="{477E78BC-6A5B-1C43-96B9-8C8E013CF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12849" r="7099" b="11667"/>
          <a:stretch/>
        </p:blipFill>
        <p:spPr>
          <a:xfrm>
            <a:off x="7303325" y="1018091"/>
            <a:ext cx="4602019" cy="45808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051A49-F333-CA4F-9F5C-8798155EAF99}"/>
              </a:ext>
            </a:extLst>
          </p:cNvPr>
          <p:cNvSpPr txBox="1"/>
          <p:nvPr/>
        </p:nvSpPr>
        <p:spPr>
          <a:xfrm>
            <a:off x="-1660291" y="776649"/>
            <a:ext cx="446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LRP CAD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7535B7-AC7F-2C48-B933-2B87D977EF99}"/>
              </a:ext>
            </a:extLst>
          </p:cNvPr>
          <p:cNvSpPr txBox="1"/>
          <p:nvPr/>
        </p:nvSpPr>
        <p:spPr>
          <a:xfrm>
            <a:off x="154447" y="4996020"/>
            <a:ext cx="1221750" cy="927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LRP grids, G-THGEMs and WLS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EEAF66-958D-F94B-8A73-0C03DFB054C2}"/>
              </a:ext>
            </a:extLst>
          </p:cNvPr>
          <p:cNvSpPr txBox="1"/>
          <p:nvPr/>
        </p:nvSpPr>
        <p:spPr>
          <a:xfrm>
            <a:off x="7172501" y="5753946"/>
            <a:ext cx="446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2x2m LRP G-THGEMs from underneath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97F3A8-7615-EC49-B99C-A1CF4094C5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r="24368"/>
          <a:stretch/>
        </p:blipFill>
        <p:spPr>
          <a:xfrm>
            <a:off x="1376197" y="3068518"/>
            <a:ext cx="3512479" cy="2919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8D2B7F-2528-964B-9181-1EC97A40EE9A}"/>
              </a:ext>
            </a:extLst>
          </p:cNvPr>
          <p:cNvSpPr txBox="1"/>
          <p:nvPr/>
        </p:nvSpPr>
        <p:spPr>
          <a:xfrm>
            <a:off x="0" y="6132085"/>
            <a:ext cx="8459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15mm modular extraction region provided a very stable extraction field!</a:t>
            </a:r>
          </a:p>
        </p:txBody>
      </p:sp>
    </p:spTree>
    <p:extLst>
      <p:ext uri="{BB962C8B-B14F-4D97-AF65-F5344CB8AC3E}">
        <p14:creationId xmlns:p14="http://schemas.microsoft.com/office/powerpoint/2010/main" val="1994668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7DA72-C8F6-8B4B-A587-7EB19F1D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375"/>
            <a:ext cx="10515600" cy="1325563"/>
          </a:xfrm>
        </p:spPr>
        <p:txBody>
          <a:bodyPr/>
          <a:lstStyle/>
          <a:p>
            <a:r>
              <a:rPr lang="en-GB" dirty="0"/>
              <a:t>Cold box Integration</a:t>
            </a:r>
            <a:br>
              <a:rPr lang="en-GB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3DBBA-2733-7942-8A25-507468EFB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9BAB-73BF-E44C-A944-3FDE44E32774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18B5D-1D40-2B41-842F-CEA49F75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0BA09-82D2-5844-B61A-05FF737B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25BD15BB-B8FF-4149-B88C-302A0737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21" y="919629"/>
            <a:ext cx="4249586" cy="5666114"/>
          </a:xfrm>
          <a:prstGeom prst="rect">
            <a:avLst/>
          </a:prstGeom>
        </p:spPr>
      </p:pic>
      <p:pic>
        <p:nvPicPr>
          <p:cNvPr id="8" name="Picture 7" descr="Me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028C52BB-B1E8-EC40-9F4D-DB0008149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69" y="919629"/>
            <a:ext cx="3985731" cy="53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38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24E2-2E81-4E48-8CA9-FEF5BD07C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3021"/>
            <a:ext cx="10515600" cy="1325563"/>
          </a:xfrm>
        </p:spPr>
        <p:txBody>
          <a:bodyPr/>
          <a:lstStyle/>
          <a:p>
            <a:r>
              <a:rPr lang="en-US" dirty="0"/>
              <a:t>Cold box Integration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9AE7E-0F9B-9E46-8C4B-E1ADD403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AC89-D587-C149-A545-BDFCD29906C3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D28EF-ED06-4A40-A568-52BB2E0D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81088-5927-C44E-8895-BA843424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23</a:t>
            </a:fld>
            <a:endParaRPr lang="en-US"/>
          </a:p>
        </p:txBody>
      </p:sp>
      <p:pic>
        <p:nvPicPr>
          <p:cNvPr id="7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E1FE707D-C918-4848-B02D-D38B28AFB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42" y="884237"/>
            <a:ext cx="5647958" cy="5647958"/>
          </a:xfrm>
        </p:spPr>
      </p:pic>
      <p:pic>
        <p:nvPicPr>
          <p:cNvPr id="8" name="Picture 7" descr="A picture containing several, dock&#10;&#10;Description automatically generated">
            <a:extLst>
              <a:ext uri="{FF2B5EF4-FFF2-40B4-BE49-F238E27FC236}">
                <a16:creationId xmlns:a16="http://schemas.microsoft.com/office/drawing/2014/main" id="{7FC9B2CB-15C2-0549-869E-67AB55AF1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6" y="884237"/>
            <a:ext cx="5647959" cy="564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9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FFB2-FF86-8F4F-A7F4-D638B37F0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9E80C-4130-CB48-979A-7329E6546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F3CE-27C1-9149-9F86-D105BBA09D7A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E72C3-63D9-8E44-AD4B-88268E970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04A9E-7BD5-8A46-81C9-7A37595D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3B675205-3808-3945-B000-702F64A62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r="8700"/>
          <a:stretch/>
        </p:blipFill>
        <p:spPr>
          <a:xfrm>
            <a:off x="1182988" y="1120352"/>
            <a:ext cx="9826023" cy="549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24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4B93-13F9-BE4C-BDE3-B4BA80BE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A1D14-452F-9A41-A418-E77507643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E85C-5456-AC41-9C56-29BB2A328970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2168F-8998-5044-8D88-DD479ADD9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36318-9E1A-1B4A-A96F-840BBBE7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25</a:t>
            </a:fld>
            <a:endParaRPr lang="en-US"/>
          </a:p>
        </p:txBody>
      </p:sp>
      <p:pic>
        <p:nvPicPr>
          <p:cNvPr id="7" name="Content Placeholder 5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BB41C0A7-FF5E-8840-AE33-433166AB0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2973"/>
            <a:ext cx="2861613" cy="58867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6D444-D201-6546-A5CC-2A7A0763D7D3}"/>
              </a:ext>
            </a:extLst>
          </p:cNvPr>
          <p:cNvSpPr txBox="1"/>
          <p:nvPr/>
        </p:nvSpPr>
        <p:spPr>
          <a:xfrm>
            <a:off x="3302228" y="6173274"/>
            <a:ext cx="147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</a:t>
            </a:r>
            <a:r>
              <a:rPr lang="en-US" dirty="0" err="1"/>
              <a:t>Arapuca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93DF53-C88B-B948-9CC5-DCE5D17F8A5A}"/>
              </a:ext>
            </a:extLst>
          </p:cNvPr>
          <p:cNvCxnSpPr>
            <a:cxnSpLocks/>
          </p:cNvCxnSpPr>
          <p:nvPr/>
        </p:nvCxnSpPr>
        <p:spPr>
          <a:xfrm flipH="1" flipV="1">
            <a:off x="1299568" y="5975027"/>
            <a:ext cx="1938774" cy="3964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7FBCC5A0-BB1E-2C4A-8C54-8A5F0A055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904"/>
          <a:stretch/>
        </p:blipFill>
        <p:spPr>
          <a:xfrm>
            <a:off x="3014408" y="882973"/>
            <a:ext cx="5339509" cy="3050094"/>
          </a:xfrm>
          <a:prstGeom prst="rect">
            <a:avLst/>
          </a:prstGeom>
        </p:spPr>
      </p:pic>
      <p:pic>
        <p:nvPicPr>
          <p:cNvPr id="3" name="Screenshot 2022-08-04 at 12.14.26.png" descr="Screenshot 2022-08-04 at 12.14.26.png">
            <a:extLst>
              <a:ext uri="{FF2B5EF4-FFF2-40B4-BE49-F238E27FC236}">
                <a16:creationId xmlns:a16="http://schemas.microsoft.com/office/drawing/2014/main" id="{E84F2B02-EDA7-3A0B-BDA5-ADABCA945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906" y="3895304"/>
            <a:ext cx="4893640" cy="273146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34A304-FF63-5E3A-76A2-B31FD0B04A32}"/>
              </a:ext>
            </a:extLst>
          </p:cNvPr>
          <p:cNvSpPr txBox="1"/>
          <p:nvPr/>
        </p:nvSpPr>
        <p:spPr>
          <a:xfrm>
            <a:off x="4451671" y="5449228"/>
            <a:ext cx="2235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Capacitor Level meter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F21739-1D2B-6447-D683-EDAF59CD3980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6686835" y="5261038"/>
            <a:ext cx="1274408" cy="3728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595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7376A-3ED1-E549-A43E-80C91C736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Closed/Running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92B1D-239F-D849-8742-2EF80795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CCCB-4092-2B4F-9663-5D82128DA0B4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AA680-1163-6048-9C7B-204625CBD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9FEBE-3A07-2640-83FB-85D59FB16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 descr="A picture containing indoor, cluttered, device, messy&#10;&#10;Description automatically generated">
            <a:extLst>
              <a:ext uri="{FF2B5EF4-FFF2-40B4-BE49-F238E27FC236}">
                <a16:creationId xmlns:a16="http://schemas.microsoft.com/office/drawing/2014/main" id="{CB73A29E-C27E-954E-A6C5-6018D98EA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" y="1055577"/>
            <a:ext cx="7254240" cy="352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2E03F0-2F48-FA44-958E-A9FD3DD6AC47}"/>
              </a:ext>
            </a:extLst>
          </p:cNvPr>
          <p:cNvSpPr txBox="1"/>
          <p:nvPr/>
        </p:nvSpPr>
        <p:spPr>
          <a:xfrm>
            <a:off x="374304" y="5142396"/>
            <a:ext cx="64141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Very stable cryogenic operation thanks to the CERN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Argon purity was approximately 0.5 msec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Three weeks of data collection refilled twice</a:t>
            </a:r>
          </a:p>
        </p:txBody>
      </p:sp>
      <p:pic>
        <p:nvPicPr>
          <p:cNvPr id="7" name="Picture 6" descr="A picture containing engineering, machine, industry, steel&#10;&#10;Description automatically generated">
            <a:extLst>
              <a:ext uri="{FF2B5EF4-FFF2-40B4-BE49-F238E27FC236}">
                <a16:creationId xmlns:a16="http://schemas.microsoft.com/office/drawing/2014/main" id="{DCF07FBB-F16E-3051-0F03-F4868CCDF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491" y="1059731"/>
            <a:ext cx="4831847" cy="48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54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46C8-DF17-FF40-A06C-552D00B8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0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Glass THGEM Light Gain Study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89C23-B86B-0E45-8A33-C5E8921C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980A-27B5-8D48-9E40-5A698A5ABAD4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5CF09-2320-F348-AE5E-988CF3C84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13C91-72B5-A945-8520-82A4A77C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3C76A5-9A71-5849-8862-0528A02FF25B}"/>
              </a:ext>
            </a:extLst>
          </p:cNvPr>
          <p:cNvSpPr txBox="1"/>
          <p:nvPr/>
        </p:nvSpPr>
        <p:spPr>
          <a:xfrm>
            <a:off x="1640340" y="1137438"/>
            <a:ext cx="20915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Visible Intensifier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6BFF4-30B4-4842-9F95-D1F01B38AA61}"/>
              </a:ext>
            </a:extLst>
          </p:cNvPr>
          <p:cNvSpPr txBox="1"/>
          <p:nvPr/>
        </p:nvSpPr>
        <p:spPr>
          <a:xfrm>
            <a:off x="7791298" y="1098166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VUV Intensifier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46F5DB-0BCA-9747-AFFD-28CEF3152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33"/>
          <a:stretch/>
        </p:blipFill>
        <p:spPr>
          <a:xfrm>
            <a:off x="-384793" y="1484001"/>
            <a:ext cx="5903850" cy="4724400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895EFA54-555C-4746-8998-BF6B6A65D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807" y="1403530"/>
            <a:ext cx="5335493" cy="49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24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5446C-B57C-BF41-9CAB-CF950508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135"/>
            <a:ext cx="10515600" cy="1325563"/>
          </a:xfrm>
        </p:spPr>
        <p:txBody>
          <a:bodyPr/>
          <a:lstStyle/>
          <a:p>
            <a:r>
              <a:rPr lang="en-US" dirty="0"/>
              <a:t>30 Seconds Integral </a:t>
            </a:r>
            <a:r>
              <a:rPr lang="en-US" dirty="0" err="1"/>
              <a:t>Cosmics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9F2C1-3D1A-C84D-BF95-D85EB6F8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765C8-067E-8745-9C22-45A008B42A92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5AE0E-09F6-044F-9C2B-6A5B1DC0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D964-4B11-5749-B97D-4F767A33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F54CA-6C9E-D740-A9EB-BE5C7D5BAE57}"/>
              </a:ext>
            </a:extLst>
          </p:cNvPr>
          <p:cNvSpPr txBox="1"/>
          <p:nvPr/>
        </p:nvSpPr>
        <p:spPr>
          <a:xfrm>
            <a:off x="1530197" y="802404"/>
            <a:ext cx="2051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Visible </a:t>
            </a:r>
            <a:r>
              <a:rPr lang="en-US" sz="2400" dirty="0" err="1"/>
              <a:t>cosmics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58C800-95C7-D144-B2AB-0C96ABC169B5}"/>
              </a:ext>
            </a:extLst>
          </p:cNvPr>
          <p:cNvSpPr txBox="1"/>
          <p:nvPr/>
        </p:nvSpPr>
        <p:spPr>
          <a:xfrm>
            <a:off x="8052737" y="882238"/>
            <a:ext cx="1775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VUV </a:t>
            </a:r>
            <a:r>
              <a:rPr lang="en-US" sz="2400" dirty="0" err="1"/>
              <a:t>cosmics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B0948E-E23E-A24D-8773-8EFA38A1712F}"/>
              </a:ext>
            </a:extLst>
          </p:cNvPr>
          <p:cNvSpPr txBox="1"/>
          <p:nvPr/>
        </p:nvSpPr>
        <p:spPr>
          <a:xfrm>
            <a:off x="8089180" y="6162311"/>
            <a:ext cx="3483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(vignetting effect needs correction)</a:t>
            </a:r>
          </a:p>
        </p:txBody>
      </p:sp>
      <p:pic>
        <p:nvPicPr>
          <p:cNvPr id="13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D90DA2F2-8E52-3744-850B-EB0C69B57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8925" y="1381378"/>
            <a:ext cx="5183644" cy="479487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62479A-B109-9740-AB11-559615001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59"/>
          <a:stretch/>
        </p:blipFill>
        <p:spPr>
          <a:xfrm>
            <a:off x="-565682" y="1264069"/>
            <a:ext cx="5823482" cy="508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76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9A07-EDF5-8AFE-A96C-4CC1E78C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392"/>
            <a:ext cx="10515600" cy="1325563"/>
          </a:xfrm>
        </p:spPr>
        <p:txBody>
          <a:bodyPr/>
          <a:lstStyle/>
          <a:p>
            <a:r>
              <a:rPr lang="en-GB" dirty="0"/>
              <a:t>ARIADNE Detection Principle </a:t>
            </a:r>
            <a:br>
              <a:rPr lang="en-GB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64B02-1529-56A9-9574-552F19284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54EA-B620-824F-B40B-1672112A3CDB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A855B-7887-2778-BBA8-C607BD1F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2C273-ED85-0F69-5255-13443309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</a:t>
            </a:fld>
            <a:endParaRPr lang="en-US"/>
          </a:p>
        </p:txBody>
      </p:sp>
      <p:sp>
        <p:nvSpPr>
          <p:cNvPr id="7" name="Low energy background analysis">
            <a:extLst>
              <a:ext uri="{FF2B5EF4-FFF2-40B4-BE49-F238E27FC236}">
                <a16:creationId xmlns:a16="http://schemas.microsoft.com/office/drawing/2014/main" id="{649CD45F-3573-3CF6-63CD-B18A5A78FB5B}"/>
              </a:ext>
            </a:extLst>
          </p:cNvPr>
          <p:cNvSpPr txBox="1"/>
          <p:nvPr/>
        </p:nvSpPr>
        <p:spPr>
          <a:xfrm>
            <a:off x="494366" y="1211262"/>
            <a:ext cx="173044" cy="85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endParaRPr/>
          </a:p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r>
              <a:rPr b="0" i="0"/>
              <a:t> </a:t>
            </a:r>
          </a:p>
        </p:txBody>
      </p:sp>
      <p:sp>
        <p:nvSpPr>
          <p:cNvPr id="8" name="Low energy background analysis">
            <a:extLst>
              <a:ext uri="{FF2B5EF4-FFF2-40B4-BE49-F238E27FC236}">
                <a16:creationId xmlns:a16="http://schemas.microsoft.com/office/drawing/2014/main" id="{62E7B15B-DDFC-AFDD-E470-8828E0DB395C}"/>
              </a:ext>
            </a:extLst>
          </p:cNvPr>
          <p:cNvSpPr txBox="1"/>
          <p:nvPr/>
        </p:nvSpPr>
        <p:spPr>
          <a:xfrm>
            <a:off x="621366" y="1338262"/>
            <a:ext cx="92394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 i="1" u="sng"/>
            </a:lvl1pPr>
          </a:lstStyle>
          <a:p>
            <a:endParaRPr dirty="0"/>
          </a:p>
        </p:txBody>
      </p:sp>
      <p:pic>
        <p:nvPicPr>
          <p:cNvPr id="9" name="Picture 8" descr="Picture 8">
            <a:extLst>
              <a:ext uri="{FF2B5EF4-FFF2-40B4-BE49-F238E27FC236}">
                <a16:creationId xmlns:a16="http://schemas.microsoft.com/office/drawing/2014/main" id="{4D2FB094-D0CB-A1D1-2C3B-A7FB2652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998" y="844809"/>
            <a:ext cx="3903968" cy="54977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EF56B5CF-A3CB-89AE-56CC-2C3E56C65C25}"/>
              </a:ext>
            </a:extLst>
          </p:cNvPr>
          <p:cNvSpPr txBox="1"/>
          <p:nvPr/>
        </p:nvSpPr>
        <p:spPr>
          <a:xfrm>
            <a:off x="713760" y="1267460"/>
            <a:ext cx="449084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b="1" i="1"/>
            </a:lvl1pPr>
          </a:lstStyle>
          <a:p>
            <a:r>
              <a:rPr sz="2000" dirty="0"/>
              <a:t>ARIADNE </a:t>
            </a:r>
            <a:r>
              <a:rPr lang="en-US" sz="2000" dirty="0"/>
              <a:t>has </a:t>
            </a:r>
            <a:r>
              <a:rPr sz="2000" dirty="0"/>
              <a:t>demonstrate</a:t>
            </a:r>
            <a:r>
              <a:rPr lang="en-US" sz="2000" dirty="0"/>
              <a:t>d</a:t>
            </a:r>
            <a:r>
              <a:rPr sz="2000" dirty="0"/>
              <a:t> light readout as a viable alternative to charge in dual-phase TPC neutrino experiments  </a:t>
            </a:r>
          </a:p>
        </p:txBody>
      </p:sp>
      <p:sp>
        <p:nvSpPr>
          <p:cNvPr id="11" name="Incoming particles ionise LAr and create prompt scintillation light (S1)…">
            <a:extLst>
              <a:ext uri="{FF2B5EF4-FFF2-40B4-BE49-F238E27FC236}">
                <a16:creationId xmlns:a16="http://schemas.microsoft.com/office/drawing/2014/main" id="{6D300A66-E113-E53A-170E-FD91B76F91B6}"/>
              </a:ext>
            </a:extLst>
          </p:cNvPr>
          <p:cNvSpPr txBox="1"/>
          <p:nvPr/>
        </p:nvSpPr>
        <p:spPr>
          <a:xfrm>
            <a:off x="786905" y="2583462"/>
            <a:ext cx="5358618" cy="272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29693" indent="-229693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Incoming particles </a:t>
            </a:r>
            <a:r>
              <a:rPr dirty="0" err="1"/>
              <a:t>ionise</a:t>
            </a:r>
            <a:r>
              <a:rPr dirty="0"/>
              <a:t> LAr and create </a:t>
            </a:r>
            <a:r>
              <a:rPr b="1" dirty="0"/>
              <a:t>prompt scintillation</a:t>
            </a:r>
            <a:r>
              <a:rPr dirty="0"/>
              <a:t> light (</a:t>
            </a:r>
            <a:r>
              <a:rPr b="1" dirty="0"/>
              <a:t>S1</a:t>
            </a:r>
            <a:r>
              <a:rPr dirty="0"/>
              <a:t>) </a:t>
            </a:r>
          </a:p>
          <a:p>
            <a:pPr marL="229693" indent="-229693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Electrons drift towards the </a:t>
            </a:r>
            <a:r>
              <a:rPr b="1" dirty="0"/>
              <a:t>extraction grid</a:t>
            </a:r>
            <a:r>
              <a:rPr dirty="0"/>
              <a:t> situated below the liquid level 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A </a:t>
            </a:r>
            <a:r>
              <a:rPr b="1" dirty="0"/>
              <a:t>THGEM</a:t>
            </a:r>
            <a:r>
              <a:rPr dirty="0"/>
              <a:t> (</a:t>
            </a:r>
            <a:r>
              <a:rPr dirty="0" err="1"/>
              <a:t>THick</a:t>
            </a:r>
            <a:r>
              <a:rPr dirty="0"/>
              <a:t>-Gaseous Electron Multiplier) amplifies drift charge (capable of &gt;30 kV/cm in LAr)  generating </a:t>
            </a:r>
            <a:r>
              <a:rPr b="1" dirty="0"/>
              <a:t>secondary scintillation</a:t>
            </a:r>
            <a:r>
              <a:rPr dirty="0"/>
              <a:t> light (</a:t>
            </a:r>
            <a:r>
              <a:rPr b="1" dirty="0"/>
              <a:t>S2</a:t>
            </a:r>
            <a:r>
              <a:rPr dirty="0"/>
              <a:t>) 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/>
            </a:pPr>
            <a:r>
              <a:rPr dirty="0"/>
              <a:t>WLS</a:t>
            </a:r>
            <a:r>
              <a:rPr b="0" dirty="0"/>
              <a:t> (Wavelength Shifting) before imaging with Timepix3 camera </a:t>
            </a:r>
          </a:p>
        </p:txBody>
      </p:sp>
      <p:sp>
        <p:nvSpPr>
          <p:cNvPr id="12" name="ARIADNE (ARgon ImAging DetectioN chambEr)">
            <a:extLst>
              <a:ext uri="{FF2B5EF4-FFF2-40B4-BE49-F238E27FC236}">
                <a16:creationId xmlns:a16="http://schemas.microsoft.com/office/drawing/2014/main" id="{BFF68905-7E47-F026-84BA-50820D29E3FB}"/>
              </a:ext>
            </a:extLst>
          </p:cNvPr>
          <p:cNvSpPr txBox="1"/>
          <p:nvPr/>
        </p:nvSpPr>
        <p:spPr>
          <a:xfrm>
            <a:off x="6835639" y="6279454"/>
            <a:ext cx="4471982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i="1"/>
            </a:pPr>
            <a:r>
              <a:rPr dirty="0"/>
              <a:t>ARIADNE</a:t>
            </a:r>
            <a:r>
              <a:rPr b="0" dirty="0"/>
              <a:t> (</a:t>
            </a:r>
            <a:r>
              <a:rPr dirty="0" err="1"/>
              <a:t>AR</a:t>
            </a:r>
            <a:r>
              <a:rPr b="0" dirty="0" err="1"/>
              <a:t>gon</a:t>
            </a:r>
            <a:r>
              <a:rPr b="0" dirty="0"/>
              <a:t> </a:t>
            </a:r>
            <a:r>
              <a:rPr dirty="0" err="1"/>
              <a:t>I</a:t>
            </a:r>
            <a:r>
              <a:rPr b="0" dirty="0" err="1"/>
              <a:t>m</a:t>
            </a:r>
            <a:r>
              <a:rPr dirty="0" err="1"/>
              <a:t>A</a:t>
            </a:r>
            <a:r>
              <a:rPr b="0" dirty="0" err="1"/>
              <a:t>ging</a:t>
            </a:r>
            <a:r>
              <a:rPr b="0" dirty="0"/>
              <a:t> </a:t>
            </a:r>
            <a:r>
              <a:rPr dirty="0" err="1"/>
              <a:t>D</a:t>
            </a:r>
            <a:r>
              <a:rPr b="0" dirty="0" err="1"/>
              <a:t>etectio</a:t>
            </a:r>
            <a:r>
              <a:rPr dirty="0" err="1"/>
              <a:t>N</a:t>
            </a:r>
            <a:r>
              <a:rPr b="0" dirty="0"/>
              <a:t> </a:t>
            </a:r>
            <a:r>
              <a:rPr b="0" dirty="0" err="1"/>
              <a:t>chamb</a:t>
            </a:r>
            <a:r>
              <a:rPr dirty="0" err="1"/>
              <a:t>E</a:t>
            </a:r>
            <a:r>
              <a:rPr b="0" dirty="0" err="1"/>
              <a:t>r</a:t>
            </a:r>
            <a:r>
              <a:rPr b="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5BFF91-CC68-C572-AA2E-CCD3E2CE10E4}"/>
              </a:ext>
            </a:extLst>
          </p:cNvPr>
          <p:cNvSpPr txBox="1"/>
          <p:nvPr/>
        </p:nvSpPr>
        <p:spPr>
          <a:xfrm>
            <a:off x="9081713" y="1037623"/>
            <a:ext cx="99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Cameras</a:t>
            </a:r>
          </a:p>
        </p:txBody>
      </p:sp>
    </p:spTree>
    <p:extLst>
      <p:ext uri="{BB962C8B-B14F-4D97-AF65-F5344CB8AC3E}">
        <p14:creationId xmlns:p14="http://schemas.microsoft.com/office/powerpoint/2010/main" val="2015752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2B485-4DBB-E94E-B034-223539DD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39CD8-8259-FF44-9726-85679105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C7CFE-2F55-DB49-BB54-BACA60169B78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F0CD-9A9B-2743-B5E2-523B1A9D0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D705C-9557-794B-80EF-05C5A84C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BF7F41-5945-A340-AF46-B2FBCF34C9F6}"/>
              </a:ext>
            </a:extLst>
          </p:cNvPr>
          <p:cNvSpPr/>
          <p:nvPr/>
        </p:nvSpPr>
        <p:spPr>
          <a:xfrm>
            <a:off x="0" y="841963"/>
            <a:ext cx="6361806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i="1" dirty="0"/>
              <a:t>Successful imaging of LAr interactions from </a:t>
            </a:r>
            <a:r>
              <a:rPr lang="en-US" sz="2300" i="1" dirty="0" err="1"/>
              <a:t>Cosmics</a:t>
            </a:r>
            <a:endParaRPr lang="en-US" sz="2300" i="1" dirty="0"/>
          </a:p>
        </p:txBody>
      </p:sp>
      <p:pic>
        <p:nvPicPr>
          <p:cNvPr id="8" name="jGDz11h0wdVWtjCSq-c-DOUrHidumasvYUGiL_F4K1Fvq5EP4_jsB-cucdX5ehXnb9xP7ZqytnzR8Bjr1GtrCzLuqMtTnVsrAM6n850GcIAyHH6A1S-0RwvZMRx73MpY86W4RWRV1AglsHi9n7QEQw.png" descr="jGDz11h0wdVWtjCSq-c-DOUrHidumasvYUGiL_F4K1Fvq5EP4_jsB-cucdX5ehXnb9xP7ZqytnzR8Bjr1GtrCzLuqMtTnVsrAM6n850GcIAyHH6A1S-0RwvZMRx73MpY86W4RWRV1AglsHi9n7QEQw.png">
            <a:extLst>
              <a:ext uri="{FF2B5EF4-FFF2-40B4-BE49-F238E27FC236}">
                <a16:creationId xmlns:a16="http://schemas.microsoft.com/office/drawing/2014/main" id="{22AC8577-C20E-4837-AAC6-BA8C30783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88" y="1715968"/>
            <a:ext cx="4642711" cy="3998402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500 µm">
            <a:extLst>
              <a:ext uri="{FF2B5EF4-FFF2-40B4-BE49-F238E27FC236}">
                <a16:creationId xmlns:a16="http://schemas.microsoft.com/office/drawing/2014/main" id="{13329989-4479-0689-7E30-25BAD7005AC8}"/>
              </a:ext>
            </a:extLst>
          </p:cNvPr>
          <p:cNvSpPr txBox="1"/>
          <p:nvPr/>
        </p:nvSpPr>
        <p:spPr>
          <a:xfrm>
            <a:off x="9626819" y="6052714"/>
            <a:ext cx="1679302" cy="369328"/>
          </a:xfrm>
          <a:prstGeom prst="rect">
            <a:avLst/>
          </a:prstGeom>
          <a:solidFill>
            <a:srgbClr val="5B8E9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4 mm Resolution</a:t>
            </a:r>
          </a:p>
        </p:txBody>
      </p:sp>
      <p:pic>
        <p:nvPicPr>
          <p:cNvPr id="7" name="IQ0mMfja4lMTqFSOHuy87DPSTYwRtr8dxvLR2IYXr-u2__uouwu2wkR08Kx-umk4SkxFXy-b4PxkQ_NHVLjrKHBYqF7zCI-7L5pt2F6wHlym0sXIy9mczU2XtcvDmhP6XQNmBi001yOCub-u9lriDQ.png" descr="IQ0mMfja4lMTqFSOHuy87DPSTYwRtr8dxvLR2IYXr-u2__uouwu2wkR08Kx-umk4SkxFXy-b4PxkQ_NHVLjrKHBYqF7zCI-7L5pt2F6wHlym0sXIy9mczU2XtcvDmhP6XQNmBi001yOCub-u9lriDQ.png">
            <a:extLst>
              <a:ext uri="{FF2B5EF4-FFF2-40B4-BE49-F238E27FC236}">
                <a16:creationId xmlns:a16="http://schemas.microsoft.com/office/drawing/2014/main" id="{09EA1B99-5A4E-CEDA-01DE-74BBC3FA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806" y="1782575"/>
            <a:ext cx="4648201" cy="400313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FFD52B-6064-C612-9383-0CF0EB586FA5}"/>
              </a:ext>
            </a:extLst>
          </p:cNvPr>
          <p:cNvSpPr txBox="1"/>
          <p:nvPr/>
        </p:nvSpPr>
        <p:spPr>
          <a:xfrm>
            <a:off x="1382689" y="1309002"/>
            <a:ext cx="242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 image intensifier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1FC179-679C-83D8-BFBB-9945DEB4F4C1}"/>
              </a:ext>
            </a:extLst>
          </p:cNvPr>
          <p:cNvSpPr txBox="1"/>
          <p:nvPr/>
        </p:nvSpPr>
        <p:spPr>
          <a:xfrm>
            <a:off x="7562941" y="1309002"/>
            <a:ext cx="2217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VUV image intensifier</a:t>
            </a:r>
          </a:p>
        </p:txBody>
      </p:sp>
    </p:spTree>
    <p:extLst>
      <p:ext uri="{BB962C8B-B14F-4D97-AF65-F5344CB8AC3E}">
        <p14:creationId xmlns:p14="http://schemas.microsoft.com/office/powerpoint/2010/main" val="313723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2B485-4DBB-E94E-B034-223539DD0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Energy Calibration and Resolution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39CD8-8259-FF44-9726-85679105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F3F29-A121-0140-8F50-A714DF97B471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FF0CD-9A9B-2743-B5E2-523B1A9D0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D705C-9557-794B-80EF-05C5A84C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30</a:t>
            </a:fld>
            <a:endParaRPr lang="en-US"/>
          </a:p>
        </p:txBody>
      </p:sp>
      <p:sp>
        <p:nvSpPr>
          <p:cNvPr id="8" name="Aims:">
            <a:extLst>
              <a:ext uri="{FF2B5EF4-FFF2-40B4-BE49-F238E27FC236}">
                <a16:creationId xmlns:a16="http://schemas.microsoft.com/office/drawing/2014/main" id="{CD2EB58A-3B00-A026-8995-FF4C35EAEDBB}"/>
              </a:ext>
            </a:extLst>
          </p:cNvPr>
          <p:cNvSpPr txBox="1"/>
          <p:nvPr/>
        </p:nvSpPr>
        <p:spPr>
          <a:xfrm>
            <a:off x="411168" y="781641"/>
            <a:ext cx="5817103" cy="692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endParaRPr dirty="0"/>
          </a:p>
          <a:p>
            <a:endParaRPr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sz="2200" dirty="0"/>
              <a:t>Track fitting to through going muons (Through THGEM and greater than 19 cm depth)</a:t>
            </a:r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sz="2200" dirty="0"/>
              <a:t>Energy conversion : </a:t>
            </a:r>
            <a:r>
              <a:rPr sz="2200" b="1" dirty="0"/>
              <a:t>199.10 ± 1.73 ADU / MeV</a:t>
            </a:r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sz="2200" dirty="0"/>
              <a:t>Energy resolution : </a:t>
            </a:r>
            <a:r>
              <a:rPr sz="2200" b="1" dirty="0"/>
              <a:t>16.73 ± 0.16 %</a:t>
            </a:r>
          </a:p>
          <a:p>
            <a:pPr marL="180473" indent="-180473">
              <a:buSzPct val="100000"/>
              <a:buChar char="•"/>
            </a:pPr>
            <a:endParaRPr b="1" dirty="0"/>
          </a:p>
          <a:p>
            <a:pPr lvl="1" indent="228600"/>
            <a:endParaRPr b="1" dirty="0"/>
          </a:p>
          <a:p>
            <a:endParaRPr b="1" dirty="0"/>
          </a:p>
          <a:p>
            <a:pPr marL="180473" indent="-180473">
              <a:buSzPct val="100000"/>
              <a:buChar char="•"/>
            </a:pPr>
            <a:endParaRPr b="1" dirty="0"/>
          </a:p>
          <a:p>
            <a:endParaRPr b="1" dirty="0"/>
          </a:p>
          <a:p>
            <a:pPr marL="180473" indent="-180473">
              <a:buSzPct val="100000"/>
              <a:buChar char="•"/>
            </a:pPr>
            <a:endParaRPr b="1" dirty="0"/>
          </a:p>
          <a:p>
            <a:endParaRPr b="1" dirty="0"/>
          </a:p>
          <a:p>
            <a:endParaRPr b="1" dirty="0"/>
          </a:p>
          <a:p>
            <a:endParaRPr b="1" dirty="0"/>
          </a:p>
          <a:p>
            <a:endParaRPr b="1" dirty="0"/>
          </a:p>
          <a:p>
            <a:pPr marL="180473" indent="-180473">
              <a:buSzPct val="100000"/>
              <a:buChar char="•"/>
            </a:pPr>
            <a:endParaRPr b="1" dirty="0"/>
          </a:p>
          <a:p>
            <a:endParaRPr b="1" dirty="0"/>
          </a:p>
          <a:p>
            <a:endParaRPr b="1" dirty="0"/>
          </a:p>
          <a:p>
            <a:endParaRPr b="1" dirty="0"/>
          </a:p>
          <a:p>
            <a:endParaRPr b="1" dirty="0"/>
          </a:p>
          <a:p>
            <a:endParaRPr b="1" dirty="0"/>
          </a:p>
          <a:p>
            <a:pPr marL="942472" lvl="2" indent="-180472">
              <a:buSzPct val="100000"/>
              <a:buChar char="-"/>
            </a:pPr>
            <a:endParaRPr b="1" dirty="0"/>
          </a:p>
          <a:p>
            <a:pPr marL="180472" indent="-180472">
              <a:buSzPct val="100000"/>
              <a:buChar char="•"/>
            </a:pPr>
            <a:endParaRPr b="1" dirty="0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5F67DE6B-8AF1-52F4-2D75-F09C861133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81" t="7515" r="27695"/>
          <a:stretch>
            <a:fillRect/>
          </a:stretch>
        </p:blipFill>
        <p:spPr>
          <a:xfrm>
            <a:off x="6484333" y="948616"/>
            <a:ext cx="4252534" cy="285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6987E3B4-2C5E-68AE-A487-6280FDC698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31" t="7591" r="24226"/>
          <a:stretch>
            <a:fillRect/>
          </a:stretch>
        </p:blipFill>
        <p:spPr>
          <a:xfrm>
            <a:off x="6483340" y="3758537"/>
            <a:ext cx="4508596" cy="2853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328556A0-9614-F17C-1541-476E11294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2" y="3429000"/>
            <a:ext cx="3327693" cy="2865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4458623B-73AC-041C-7C21-5848D6C53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671" y="3429000"/>
            <a:ext cx="3306672" cy="287744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Preliminary">
            <a:extLst>
              <a:ext uri="{FF2B5EF4-FFF2-40B4-BE49-F238E27FC236}">
                <a16:creationId xmlns:a16="http://schemas.microsoft.com/office/drawing/2014/main" id="{31950614-92A6-10B6-59AA-10AC629CBD93}"/>
              </a:ext>
            </a:extLst>
          </p:cNvPr>
          <p:cNvSpPr txBox="1"/>
          <p:nvPr/>
        </p:nvSpPr>
        <p:spPr>
          <a:xfrm>
            <a:off x="8737638" y="2407499"/>
            <a:ext cx="1579706" cy="41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>
                <a:solidFill>
                  <a:srgbClr val="FF2600"/>
                </a:solidFill>
              </a:defRPr>
            </a:lvl1pPr>
          </a:lstStyle>
          <a:p>
            <a:r>
              <a:rPr dirty="0"/>
              <a:t>Preliminary</a:t>
            </a:r>
          </a:p>
        </p:txBody>
      </p:sp>
      <p:sp>
        <p:nvSpPr>
          <p:cNvPr id="20" name="Preliminary">
            <a:extLst>
              <a:ext uri="{FF2B5EF4-FFF2-40B4-BE49-F238E27FC236}">
                <a16:creationId xmlns:a16="http://schemas.microsoft.com/office/drawing/2014/main" id="{C6D650BB-2AB4-9797-5526-5C5D17FF7560}"/>
              </a:ext>
            </a:extLst>
          </p:cNvPr>
          <p:cNvSpPr txBox="1"/>
          <p:nvPr/>
        </p:nvSpPr>
        <p:spPr>
          <a:xfrm>
            <a:off x="8210420" y="5424952"/>
            <a:ext cx="1579706" cy="415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>
                <a:solidFill>
                  <a:srgbClr val="FF2600"/>
                </a:solidFill>
              </a:defRPr>
            </a:lvl1pPr>
          </a:lstStyle>
          <a:p>
            <a:r>
              <a:rPr dirty="0"/>
              <a:t>Preliminary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8F070-B528-23A0-3C78-8F740378718A}"/>
              </a:ext>
            </a:extLst>
          </p:cNvPr>
          <p:cNvSpPr txBox="1"/>
          <p:nvPr/>
        </p:nvSpPr>
        <p:spPr>
          <a:xfrm>
            <a:off x="0" y="839274"/>
            <a:ext cx="3903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https://arxiv.org/pdf/2301.02530v2.pdf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932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C88FD2-E26E-17ED-9421-D353D281D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099" y="2846727"/>
            <a:ext cx="3877943" cy="3784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8C1853-9BDD-774F-BC9F-CBF23A0A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X-ARAPUCAS S1&amp;S2 signals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C81CE-6498-CB40-8F4A-023C14855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762B-58ED-1842-88EF-4C2420491260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9F0AE-49CC-5945-9E65-713530F8C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4B391-D88D-444D-8BAE-509F3B35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31</a:t>
            </a:fld>
            <a:endParaRPr lang="en-US"/>
          </a:p>
        </p:txBody>
      </p:sp>
      <p:pic>
        <p:nvPicPr>
          <p:cNvPr id="3" name="IMG-20220310-WA0004.jpg" descr="IMG-20220310-WA0004.jpg">
            <a:extLst>
              <a:ext uri="{FF2B5EF4-FFF2-40B4-BE49-F238E27FC236}">
                <a16:creationId xmlns:a16="http://schemas.microsoft.com/office/drawing/2014/main" id="{8BAF1AB0-69E3-92FC-4C36-DBD49FC1F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06" y="2824147"/>
            <a:ext cx="4332999" cy="324974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7" name="500 µm">
            <a:extLst>
              <a:ext uri="{FF2B5EF4-FFF2-40B4-BE49-F238E27FC236}">
                <a16:creationId xmlns:a16="http://schemas.microsoft.com/office/drawing/2014/main" id="{45041CA1-26B5-C144-DFC0-99EEA5D53D13}"/>
              </a:ext>
            </a:extLst>
          </p:cNvPr>
          <p:cNvSpPr txBox="1"/>
          <p:nvPr/>
        </p:nvSpPr>
        <p:spPr>
          <a:xfrm>
            <a:off x="3326913" y="6215560"/>
            <a:ext cx="1692186" cy="369328"/>
          </a:xfrm>
          <a:prstGeom prst="rect">
            <a:avLst/>
          </a:prstGeom>
          <a:solidFill>
            <a:srgbClr val="5B8E9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X-ARAPUCAS</a:t>
            </a: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029F3AC1-F356-8395-CE17-0E1B3CF59034}"/>
              </a:ext>
            </a:extLst>
          </p:cNvPr>
          <p:cNvSpPr/>
          <p:nvPr/>
        </p:nvSpPr>
        <p:spPr>
          <a:xfrm flipH="1" flipV="1">
            <a:off x="2677005" y="5601546"/>
            <a:ext cx="1246065" cy="577293"/>
          </a:xfrm>
          <a:prstGeom prst="line">
            <a:avLst/>
          </a:prstGeom>
          <a:ln w="25400">
            <a:solidFill>
              <a:srgbClr val="5C8F97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500 µm">
            <a:extLst>
              <a:ext uri="{FF2B5EF4-FFF2-40B4-BE49-F238E27FC236}">
                <a16:creationId xmlns:a16="http://schemas.microsoft.com/office/drawing/2014/main" id="{C2349FEE-33FF-E94B-6F8E-E046470CAE52}"/>
              </a:ext>
            </a:extLst>
          </p:cNvPr>
          <p:cNvSpPr txBox="1"/>
          <p:nvPr/>
        </p:nvSpPr>
        <p:spPr>
          <a:xfrm>
            <a:off x="6169507" y="5314675"/>
            <a:ext cx="325035" cy="333085"/>
          </a:xfrm>
          <a:prstGeom prst="rect">
            <a:avLst/>
          </a:prstGeom>
          <a:solidFill>
            <a:srgbClr val="5B8E9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S2</a:t>
            </a:r>
          </a:p>
        </p:txBody>
      </p:sp>
      <p:sp>
        <p:nvSpPr>
          <p:cNvPr id="16" name="500 µm">
            <a:extLst>
              <a:ext uri="{FF2B5EF4-FFF2-40B4-BE49-F238E27FC236}">
                <a16:creationId xmlns:a16="http://schemas.microsoft.com/office/drawing/2014/main" id="{D20C04D7-4B04-9CBE-AE71-A7B593167BDC}"/>
              </a:ext>
            </a:extLst>
          </p:cNvPr>
          <p:cNvSpPr txBox="1"/>
          <p:nvPr/>
        </p:nvSpPr>
        <p:spPr>
          <a:xfrm>
            <a:off x="5716722" y="3492345"/>
            <a:ext cx="325036" cy="333084"/>
          </a:xfrm>
          <a:prstGeom prst="rect">
            <a:avLst/>
          </a:prstGeom>
          <a:solidFill>
            <a:srgbClr val="5B8E9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S1</a:t>
            </a:r>
          </a:p>
        </p:txBody>
      </p:sp>
      <p:sp>
        <p:nvSpPr>
          <p:cNvPr id="17" name="500 µm">
            <a:extLst>
              <a:ext uri="{FF2B5EF4-FFF2-40B4-BE49-F238E27FC236}">
                <a16:creationId xmlns:a16="http://schemas.microsoft.com/office/drawing/2014/main" id="{7949C5AB-A15B-DA57-AC2D-F47928A26DD5}"/>
              </a:ext>
            </a:extLst>
          </p:cNvPr>
          <p:cNvSpPr txBox="1"/>
          <p:nvPr/>
        </p:nvSpPr>
        <p:spPr>
          <a:xfrm>
            <a:off x="6918475" y="3159261"/>
            <a:ext cx="1375613" cy="333084"/>
          </a:xfrm>
          <a:prstGeom prst="rect">
            <a:avLst/>
          </a:prstGeom>
          <a:solidFill>
            <a:srgbClr val="5B8E9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Cosmic Muon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298126-1F4B-F84A-82ED-238531213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3" y="983592"/>
            <a:ext cx="8044734" cy="4351338"/>
          </a:xfrm>
        </p:spPr>
        <p:txBody>
          <a:bodyPr>
            <a:normAutofit/>
          </a:bodyPr>
          <a:lstStyle/>
          <a:p>
            <a:r>
              <a:rPr lang="en-GB" sz="2400" dirty="0"/>
              <a:t>USC collected data using the X-ARAPUCAS embedded within the cathode of the cold box. - </a:t>
            </a:r>
            <a:r>
              <a:rPr lang="en-US" sz="2400" dirty="0"/>
              <a:t>Powered via LASER worked nicely.</a:t>
            </a:r>
          </a:p>
          <a:p>
            <a:r>
              <a:rPr lang="en-US" sz="2400" dirty="0"/>
              <a:t>Combined camera and X-</a:t>
            </a:r>
            <a:r>
              <a:rPr lang="en-US" sz="2400" dirty="0" err="1"/>
              <a:t>Arapucas</a:t>
            </a:r>
            <a:r>
              <a:rPr lang="en-US" sz="2400" dirty="0"/>
              <a:t> -progress on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5096EC-A423-0198-FCE7-5B08A84F7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966" y="3105407"/>
            <a:ext cx="3408524" cy="29684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A15C83-54BF-9F55-A57A-3337E9832528}"/>
              </a:ext>
            </a:extLst>
          </p:cNvPr>
          <p:cNvSpPr txBox="1"/>
          <p:nvPr/>
        </p:nvSpPr>
        <p:spPr>
          <a:xfrm>
            <a:off x="5653927" y="2489092"/>
            <a:ext cx="226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As seen by X-</a:t>
            </a:r>
            <a:r>
              <a:rPr lang="en-US" i="1" dirty="0" err="1"/>
              <a:t>Arapucas</a:t>
            </a: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B2042E-775A-D3D8-F26C-DA8EC11D78CE}"/>
              </a:ext>
            </a:extLst>
          </p:cNvPr>
          <p:cNvSpPr txBox="1"/>
          <p:nvPr/>
        </p:nvSpPr>
        <p:spPr>
          <a:xfrm>
            <a:off x="9270599" y="2477395"/>
            <a:ext cx="2168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As seen by TPX3 Cam</a:t>
            </a:r>
          </a:p>
        </p:txBody>
      </p:sp>
    </p:spTree>
    <p:extLst>
      <p:ext uri="{BB962C8B-B14F-4D97-AF65-F5344CB8AC3E}">
        <p14:creationId xmlns:p14="http://schemas.microsoft.com/office/powerpoint/2010/main" val="3362271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4EC4-456E-7F9B-FE16-00FBB4EB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84"/>
            <a:ext cx="10515600" cy="1325563"/>
          </a:xfrm>
        </p:spPr>
        <p:txBody>
          <a:bodyPr/>
          <a:lstStyle/>
          <a:p>
            <a:r>
              <a:rPr lang="en-GB" dirty="0"/>
              <a:t>ARIADNE+ Conclusions</a:t>
            </a:r>
            <a:br>
              <a:rPr lang="en-GB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88ED-CB12-1A85-DFAC-D7DE775F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C550-5A98-A242-9332-DFA9A8E23683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AFF37-08BA-7CF6-8A14-9145DBA2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856E6-AF75-46DF-767A-ADCDA1DB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32</a:t>
            </a:fld>
            <a:endParaRPr lang="en-US"/>
          </a:p>
        </p:txBody>
      </p:sp>
      <p:sp>
        <p:nvSpPr>
          <p:cNvPr id="7" name="Aims:">
            <a:extLst>
              <a:ext uri="{FF2B5EF4-FFF2-40B4-BE49-F238E27FC236}">
                <a16:creationId xmlns:a16="http://schemas.microsoft.com/office/drawing/2014/main" id="{C1A2E6B2-AFE9-DEBB-4D47-FA265A926593}"/>
              </a:ext>
            </a:extLst>
          </p:cNvPr>
          <p:cNvSpPr txBox="1"/>
          <p:nvPr/>
        </p:nvSpPr>
        <p:spPr>
          <a:xfrm>
            <a:off x="4810415" y="339363"/>
            <a:ext cx="4761848" cy="622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endParaRPr dirty="0"/>
          </a:p>
          <a:p>
            <a:endParaRPr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dirty="0"/>
              <a:t>Optical readout achieved with stable detector conditions has been demonstrated at </a:t>
            </a:r>
            <a:r>
              <a:rPr lang="en-US" dirty="0"/>
              <a:t>large  scale </a:t>
            </a:r>
            <a:r>
              <a:rPr dirty="0"/>
              <a:t>(CERN Neutrino Platform Cold Box)</a:t>
            </a:r>
            <a:endParaRPr lang="en-US"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endParaRPr lang="en-GB"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lang="en-GB" dirty="0"/>
              <a:t>Dual phase extraction region very stable at large scale!</a:t>
            </a:r>
            <a:endParaRPr dirty="0"/>
          </a:p>
          <a:p>
            <a:pPr defTabSz="2438338">
              <a:lnSpc>
                <a:spcPct val="90000"/>
              </a:lnSpc>
              <a:spcBef>
                <a:spcPts val="200"/>
              </a:spcBef>
            </a:pPr>
            <a:endParaRPr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dirty="0"/>
              <a:t>TPX3 and Glass THGEM technology is ready for deployment </a:t>
            </a:r>
            <a:r>
              <a:rPr b="1" dirty="0"/>
              <a:t>now</a:t>
            </a:r>
            <a:r>
              <a:rPr dirty="0"/>
              <a:t> </a:t>
            </a:r>
          </a:p>
          <a:p>
            <a:pPr defTabSz="2438338">
              <a:lnSpc>
                <a:spcPct val="90000"/>
              </a:lnSpc>
              <a:spcBef>
                <a:spcPts val="200"/>
              </a:spcBef>
            </a:pPr>
            <a:endParaRPr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dirty="0"/>
              <a:t>An option for </a:t>
            </a:r>
            <a:r>
              <a:rPr b="1" dirty="0"/>
              <a:t>DUNE LAr Far Detector</a:t>
            </a:r>
            <a:r>
              <a:rPr dirty="0"/>
              <a:t>, DUNE </a:t>
            </a:r>
            <a:r>
              <a:rPr b="1" dirty="0"/>
              <a:t>LAr Near Detector </a:t>
            </a:r>
            <a:r>
              <a:rPr dirty="0"/>
              <a:t>and DUNE </a:t>
            </a:r>
            <a:r>
              <a:rPr b="1" dirty="0" err="1"/>
              <a:t>GAr</a:t>
            </a:r>
            <a:r>
              <a:rPr b="1" dirty="0"/>
              <a:t> Near Detector </a:t>
            </a:r>
            <a:r>
              <a:rPr dirty="0"/>
              <a:t>(if enough light is produced in </a:t>
            </a:r>
            <a:r>
              <a:rPr dirty="0" err="1"/>
              <a:t>pressurised</a:t>
            </a:r>
            <a:r>
              <a:rPr dirty="0"/>
              <a:t> gas Argon</a:t>
            </a:r>
            <a:r>
              <a:rPr lang="en-US" dirty="0"/>
              <a:t>. – Tests are in preparation in collaboration with </a:t>
            </a:r>
            <a:r>
              <a:rPr lang="en-GB" sz="1800" dirty="0"/>
              <a:t>USC </a:t>
            </a:r>
            <a:r>
              <a:rPr dirty="0"/>
              <a:t>)</a:t>
            </a:r>
          </a:p>
          <a:p>
            <a:pPr defTabSz="2438338">
              <a:lnSpc>
                <a:spcPct val="90000"/>
              </a:lnSpc>
              <a:spcBef>
                <a:spcPts val="200"/>
              </a:spcBef>
            </a:pPr>
            <a:endParaRPr dirty="0"/>
          </a:p>
          <a:p>
            <a:pPr defTabSz="2438338">
              <a:lnSpc>
                <a:spcPct val="90000"/>
              </a:lnSpc>
              <a:spcBef>
                <a:spcPts val="200"/>
              </a:spcBef>
            </a:pPr>
            <a:endParaRPr dirty="0"/>
          </a:p>
          <a:p>
            <a:pPr marL="180473" indent="-180473">
              <a:buSzPct val="100000"/>
              <a:buChar char="•"/>
            </a:pPr>
            <a:endParaRPr dirty="0"/>
          </a:p>
          <a:p>
            <a:pPr lvl="1" indent="228600"/>
            <a:endParaRPr dirty="0"/>
          </a:p>
          <a:p>
            <a:endParaRPr dirty="0"/>
          </a:p>
          <a:p>
            <a:pPr>
              <a:buSzPct val="100000"/>
            </a:pPr>
            <a:endParaRPr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C453FE3E-EDA8-3729-511A-8B0505990711}"/>
              </a:ext>
            </a:extLst>
          </p:cNvPr>
          <p:cNvSpPr/>
          <p:nvPr/>
        </p:nvSpPr>
        <p:spPr>
          <a:xfrm>
            <a:off x="427554" y="1083079"/>
            <a:ext cx="4226368" cy="4834049"/>
          </a:xfrm>
          <a:prstGeom prst="rect">
            <a:avLst/>
          </a:prstGeom>
          <a:ln w="25400">
            <a:solidFill>
              <a:srgbClr val="5C8F97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1" name="Chart Document">
            <a:extLst>
              <a:ext uri="{FF2B5EF4-FFF2-40B4-BE49-F238E27FC236}">
                <a16:creationId xmlns:a16="http://schemas.microsoft.com/office/drawing/2014/main" id="{355A5D29-338E-C07D-1D9F-095C353C9228}"/>
              </a:ext>
            </a:extLst>
          </p:cNvPr>
          <p:cNvSpPr/>
          <p:nvPr/>
        </p:nvSpPr>
        <p:spPr>
          <a:xfrm>
            <a:off x="489592" y="1614991"/>
            <a:ext cx="635001" cy="822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extrusionOk="0">
                <a:moveTo>
                  <a:pt x="213" y="0"/>
                </a:moveTo>
                <a:cubicBezTo>
                  <a:pt x="96" y="0"/>
                  <a:pt x="0" y="72"/>
                  <a:pt x="0" y="162"/>
                </a:cubicBezTo>
                <a:lnTo>
                  <a:pt x="0" y="21438"/>
                </a:lnTo>
                <a:cubicBezTo>
                  <a:pt x="0" y="21528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3" y="21600"/>
                  <a:pt x="21599" y="21528"/>
                  <a:pt x="21599" y="21438"/>
                </a:cubicBezTo>
                <a:lnTo>
                  <a:pt x="21599" y="5895"/>
                </a:lnTo>
                <a:cubicBezTo>
                  <a:pt x="21600" y="5863"/>
                  <a:pt x="21565" y="5837"/>
                  <a:pt x="21524" y="5837"/>
                </a:cubicBezTo>
                <a:lnTo>
                  <a:pt x="14256" y="5837"/>
                </a:lnTo>
                <a:cubicBezTo>
                  <a:pt x="14139" y="5837"/>
                  <a:pt x="14043" y="5765"/>
                  <a:pt x="14043" y="5674"/>
                </a:cubicBezTo>
                <a:lnTo>
                  <a:pt x="14043" y="58"/>
                </a:lnTo>
                <a:cubicBezTo>
                  <a:pt x="14043" y="26"/>
                  <a:pt x="14009" y="0"/>
                  <a:pt x="13968" y="0"/>
                </a:cubicBezTo>
                <a:lnTo>
                  <a:pt x="213" y="0"/>
                </a:lnTo>
                <a:close/>
                <a:moveTo>
                  <a:pt x="15017" y="86"/>
                </a:moveTo>
                <a:cubicBezTo>
                  <a:pt x="14991" y="94"/>
                  <a:pt x="14972" y="114"/>
                  <a:pt x="14972" y="140"/>
                </a:cubicBezTo>
                <a:lnTo>
                  <a:pt x="14972" y="4958"/>
                </a:lnTo>
                <a:cubicBezTo>
                  <a:pt x="14972" y="5048"/>
                  <a:pt x="15067" y="5120"/>
                  <a:pt x="15184" y="5120"/>
                </a:cubicBezTo>
                <a:lnTo>
                  <a:pt x="21418" y="5120"/>
                </a:lnTo>
                <a:cubicBezTo>
                  <a:pt x="21485" y="5120"/>
                  <a:pt x="21518" y="5058"/>
                  <a:pt x="21471" y="5021"/>
                </a:cubicBezTo>
                <a:lnTo>
                  <a:pt x="15100" y="99"/>
                </a:lnTo>
                <a:cubicBezTo>
                  <a:pt x="15076" y="81"/>
                  <a:pt x="15044" y="77"/>
                  <a:pt x="15017" y="86"/>
                </a:cubicBezTo>
                <a:close/>
                <a:moveTo>
                  <a:pt x="9656" y="7345"/>
                </a:moveTo>
                <a:lnTo>
                  <a:pt x="11938" y="7345"/>
                </a:lnTo>
                <a:cubicBezTo>
                  <a:pt x="11983" y="7345"/>
                  <a:pt x="12018" y="7374"/>
                  <a:pt x="12018" y="7408"/>
                </a:cubicBezTo>
                <a:lnTo>
                  <a:pt x="12018" y="15086"/>
                </a:lnTo>
                <a:cubicBezTo>
                  <a:pt x="12018" y="15120"/>
                  <a:pt x="11983" y="15149"/>
                  <a:pt x="11938" y="15149"/>
                </a:cubicBezTo>
                <a:lnTo>
                  <a:pt x="9656" y="15149"/>
                </a:lnTo>
                <a:cubicBezTo>
                  <a:pt x="9611" y="15149"/>
                  <a:pt x="9574" y="15120"/>
                  <a:pt x="9574" y="15086"/>
                </a:cubicBezTo>
                <a:lnTo>
                  <a:pt x="9574" y="7408"/>
                </a:lnTo>
                <a:cubicBezTo>
                  <a:pt x="9574" y="7374"/>
                  <a:pt x="9611" y="7345"/>
                  <a:pt x="9656" y="7345"/>
                </a:cubicBezTo>
                <a:close/>
                <a:moveTo>
                  <a:pt x="13164" y="9590"/>
                </a:moveTo>
                <a:lnTo>
                  <a:pt x="15445" y="9590"/>
                </a:lnTo>
                <a:cubicBezTo>
                  <a:pt x="15490" y="9590"/>
                  <a:pt x="15527" y="9617"/>
                  <a:pt x="15527" y="9652"/>
                </a:cubicBezTo>
                <a:lnTo>
                  <a:pt x="15527" y="15088"/>
                </a:lnTo>
                <a:cubicBezTo>
                  <a:pt x="15527" y="15122"/>
                  <a:pt x="15490" y="15149"/>
                  <a:pt x="15445" y="15149"/>
                </a:cubicBezTo>
                <a:lnTo>
                  <a:pt x="13164" y="15149"/>
                </a:lnTo>
                <a:cubicBezTo>
                  <a:pt x="13119" y="15149"/>
                  <a:pt x="13084" y="15122"/>
                  <a:pt x="13084" y="15088"/>
                </a:cubicBezTo>
                <a:lnTo>
                  <a:pt x="13084" y="9652"/>
                </a:lnTo>
                <a:cubicBezTo>
                  <a:pt x="13084" y="9617"/>
                  <a:pt x="13119" y="9590"/>
                  <a:pt x="13164" y="9590"/>
                </a:cubicBezTo>
                <a:close/>
                <a:moveTo>
                  <a:pt x="6147" y="11440"/>
                </a:moveTo>
                <a:lnTo>
                  <a:pt x="8428" y="11440"/>
                </a:lnTo>
                <a:cubicBezTo>
                  <a:pt x="8473" y="11440"/>
                  <a:pt x="8511" y="11467"/>
                  <a:pt x="8511" y="11502"/>
                </a:cubicBezTo>
                <a:lnTo>
                  <a:pt x="8511" y="15086"/>
                </a:lnTo>
                <a:cubicBezTo>
                  <a:pt x="8511" y="15120"/>
                  <a:pt x="8473" y="15149"/>
                  <a:pt x="8428" y="15149"/>
                </a:cubicBezTo>
                <a:lnTo>
                  <a:pt x="6147" y="15149"/>
                </a:lnTo>
                <a:cubicBezTo>
                  <a:pt x="6102" y="15149"/>
                  <a:pt x="6067" y="15120"/>
                  <a:pt x="6067" y="15086"/>
                </a:cubicBezTo>
                <a:lnTo>
                  <a:pt x="6067" y="11502"/>
                </a:lnTo>
                <a:cubicBezTo>
                  <a:pt x="6067" y="11467"/>
                  <a:pt x="6102" y="11440"/>
                  <a:pt x="6147" y="11440"/>
                </a:cubicBezTo>
                <a:close/>
                <a:moveTo>
                  <a:pt x="3933" y="15866"/>
                </a:moveTo>
                <a:lnTo>
                  <a:pt x="17662" y="15866"/>
                </a:lnTo>
                <a:cubicBezTo>
                  <a:pt x="17707" y="15866"/>
                  <a:pt x="17742" y="15895"/>
                  <a:pt x="17742" y="15929"/>
                </a:cubicBezTo>
                <a:lnTo>
                  <a:pt x="17746" y="16878"/>
                </a:lnTo>
                <a:cubicBezTo>
                  <a:pt x="17746" y="16913"/>
                  <a:pt x="17709" y="16941"/>
                  <a:pt x="17664" y="16941"/>
                </a:cubicBezTo>
                <a:lnTo>
                  <a:pt x="3935" y="16941"/>
                </a:lnTo>
                <a:cubicBezTo>
                  <a:pt x="3890" y="16941"/>
                  <a:pt x="3853" y="16912"/>
                  <a:pt x="3853" y="16878"/>
                </a:cubicBezTo>
                <a:lnTo>
                  <a:pt x="3850" y="15929"/>
                </a:lnTo>
                <a:cubicBezTo>
                  <a:pt x="3850" y="15895"/>
                  <a:pt x="3888" y="15866"/>
                  <a:pt x="3933" y="15866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5C8F97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2" name="Aims:">
            <a:extLst>
              <a:ext uri="{FF2B5EF4-FFF2-40B4-BE49-F238E27FC236}">
                <a16:creationId xmlns:a16="http://schemas.microsoft.com/office/drawing/2014/main" id="{33495721-7767-99C1-9694-8FF802495F15}"/>
              </a:ext>
            </a:extLst>
          </p:cNvPr>
          <p:cNvSpPr txBox="1"/>
          <p:nvPr/>
        </p:nvSpPr>
        <p:spPr>
          <a:xfrm>
            <a:off x="1189334" y="1849526"/>
            <a:ext cx="3091260" cy="5590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3" indent="-180473">
              <a:buSzPct val="100000"/>
              <a:buChar char="•"/>
            </a:pPr>
            <a:endParaRPr/>
          </a:p>
          <a:p>
            <a:pPr lvl="1" indent="228600"/>
            <a:endParaRPr/>
          </a:p>
          <a:p>
            <a:endParaRPr/>
          </a:p>
          <a:p>
            <a:pPr marL="180473" indent="-180473">
              <a:buSzPct val="100000"/>
              <a:buChar char="•"/>
            </a:pPr>
            <a:endParaRPr/>
          </a:p>
          <a:p>
            <a:endParaRPr/>
          </a:p>
          <a:p>
            <a:pPr marL="180473" indent="-180473">
              <a:buSzPct val="100000"/>
              <a:buChar char="•"/>
            </a:pP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 marL="180473" indent="-180473">
              <a:buSzPct val="100000"/>
              <a:buChar char="•"/>
            </a:pP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 marL="942472" lvl="2" indent="-180472">
              <a:buSzPct val="100000"/>
              <a:buChar char="-"/>
            </a:pPr>
            <a:endParaRPr/>
          </a:p>
          <a:p>
            <a:pPr marL="180472" indent="-180472">
              <a:buSzPct val="100000"/>
              <a:buChar char="•"/>
            </a:pPr>
            <a:endParaRPr/>
          </a:p>
        </p:txBody>
      </p:sp>
      <p:sp>
        <p:nvSpPr>
          <p:cNvPr id="13" name="Speedometer">
            <a:extLst>
              <a:ext uri="{FF2B5EF4-FFF2-40B4-BE49-F238E27FC236}">
                <a16:creationId xmlns:a16="http://schemas.microsoft.com/office/drawing/2014/main" id="{9B942259-12AB-0464-92D0-3F71D05FFFF8}"/>
              </a:ext>
            </a:extLst>
          </p:cNvPr>
          <p:cNvSpPr/>
          <p:nvPr/>
        </p:nvSpPr>
        <p:spPr>
          <a:xfrm>
            <a:off x="3952094" y="2331539"/>
            <a:ext cx="635001" cy="635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10800" y="0"/>
                </a:moveTo>
                <a:cubicBezTo>
                  <a:pt x="10692" y="0"/>
                  <a:pt x="10584" y="5"/>
                  <a:pt x="10476" y="10"/>
                </a:cubicBezTo>
                <a:cubicBezTo>
                  <a:pt x="8754" y="64"/>
                  <a:pt x="7135" y="517"/>
                  <a:pt x="5704" y="1284"/>
                </a:cubicBezTo>
                <a:cubicBezTo>
                  <a:pt x="5510" y="1386"/>
                  <a:pt x="5327" y="1495"/>
                  <a:pt x="5138" y="1614"/>
                </a:cubicBezTo>
                <a:cubicBezTo>
                  <a:pt x="3718" y="2489"/>
                  <a:pt x="2520" y="3686"/>
                  <a:pt x="1634" y="5101"/>
                </a:cubicBezTo>
                <a:cubicBezTo>
                  <a:pt x="1521" y="5284"/>
                  <a:pt x="1408" y="5473"/>
                  <a:pt x="1305" y="5662"/>
                </a:cubicBezTo>
                <a:cubicBezTo>
                  <a:pt x="528" y="7093"/>
                  <a:pt x="69" y="8717"/>
                  <a:pt x="10" y="10439"/>
                </a:cubicBezTo>
                <a:cubicBezTo>
                  <a:pt x="5" y="10558"/>
                  <a:pt x="0" y="10676"/>
                  <a:pt x="0" y="10800"/>
                </a:cubicBezTo>
                <a:cubicBezTo>
                  <a:pt x="0" y="10897"/>
                  <a:pt x="5" y="10995"/>
                  <a:pt x="5" y="11092"/>
                </a:cubicBezTo>
                <a:cubicBezTo>
                  <a:pt x="54" y="12819"/>
                  <a:pt x="502" y="14448"/>
                  <a:pt x="1273" y="15884"/>
                </a:cubicBezTo>
                <a:cubicBezTo>
                  <a:pt x="1376" y="16078"/>
                  <a:pt x="1484" y="16262"/>
                  <a:pt x="1597" y="16450"/>
                </a:cubicBezTo>
                <a:cubicBezTo>
                  <a:pt x="2477" y="17875"/>
                  <a:pt x="3681" y="19085"/>
                  <a:pt x="5101" y="19971"/>
                </a:cubicBezTo>
                <a:cubicBezTo>
                  <a:pt x="5284" y="20084"/>
                  <a:pt x="5472" y="20197"/>
                  <a:pt x="5661" y="20300"/>
                </a:cubicBezTo>
                <a:cubicBezTo>
                  <a:pt x="7096" y="21077"/>
                  <a:pt x="8727" y="21536"/>
                  <a:pt x="10459" y="21590"/>
                </a:cubicBezTo>
                <a:cubicBezTo>
                  <a:pt x="10567" y="21595"/>
                  <a:pt x="10675" y="21600"/>
                  <a:pt x="10783" y="21600"/>
                </a:cubicBezTo>
                <a:cubicBezTo>
                  <a:pt x="10891" y="21600"/>
                  <a:pt x="10999" y="21595"/>
                  <a:pt x="11107" y="21590"/>
                </a:cubicBezTo>
                <a:cubicBezTo>
                  <a:pt x="12839" y="21536"/>
                  <a:pt x="14470" y="21077"/>
                  <a:pt x="15905" y="20300"/>
                </a:cubicBezTo>
                <a:cubicBezTo>
                  <a:pt x="16094" y="20197"/>
                  <a:pt x="16284" y="20084"/>
                  <a:pt x="16467" y="19971"/>
                </a:cubicBezTo>
                <a:cubicBezTo>
                  <a:pt x="17887" y="19085"/>
                  <a:pt x="19091" y="17875"/>
                  <a:pt x="19970" y="16450"/>
                </a:cubicBezTo>
                <a:cubicBezTo>
                  <a:pt x="20084" y="16267"/>
                  <a:pt x="20192" y="16078"/>
                  <a:pt x="20294" y="15884"/>
                </a:cubicBezTo>
                <a:cubicBezTo>
                  <a:pt x="21066" y="14448"/>
                  <a:pt x="21514" y="12819"/>
                  <a:pt x="21563" y="11092"/>
                </a:cubicBezTo>
                <a:cubicBezTo>
                  <a:pt x="21563" y="10995"/>
                  <a:pt x="21568" y="10897"/>
                  <a:pt x="21568" y="10800"/>
                </a:cubicBezTo>
                <a:cubicBezTo>
                  <a:pt x="21600" y="10681"/>
                  <a:pt x="21595" y="10563"/>
                  <a:pt x="21590" y="10439"/>
                </a:cubicBezTo>
                <a:cubicBezTo>
                  <a:pt x="21530" y="8717"/>
                  <a:pt x="21071" y="7093"/>
                  <a:pt x="20294" y="5662"/>
                </a:cubicBezTo>
                <a:cubicBezTo>
                  <a:pt x="20192" y="5473"/>
                  <a:pt x="20077" y="5284"/>
                  <a:pt x="19964" y="5101"/>
                </a:cubicBezTo>
                <a:cubicBezTo>
                  <a:pt x="19078" y="3686"/>
                  <a:pt x="17882" y="2489"/>
                  <a:pt x="16462" y="1614"/>
                </a:cubicBezTo>
                <a:cubicBezTo>
                  <a:pt x="16279" y="1501"/>
                  <a:pt x="16090" y="1392"/>
                  <a:pt x="15895" y="1284"/>
                </a:cubicBezTo>
                <a:cubicBezTo>
                  <a:pt x="14465" y="517"/>
                  <a:pt x="12845" y="64"/>
                  <a:pt x="11124" y="10"/>
                </a:cubicBezTo>
                <a:cubicBezTo>
                  <a:pt x="11016" y="5"/>
                  <a:pt x="10908" y="0"/>
                  <a:pt x="10800" y="0"/>
                </a:cubicBezTo>
                <a:close/>
                <a:moveTo>
                  <a:pt x="10805" y="1306"/>
                </a:moveTo>
                <a:cubicBezTo>
                  <a:pt x="10913" y="1306"/>
                  <a:pt x="11021" y="1312"/>
                  <a:pt x="11129" y="1317"/>
                </a:cubicBezTo>
                <a:lnTo>
                  <a:pt x="11129" y="2223"/>
                </a:lnTo>
                <a:cubicBezTo>
                  <a:pt x="11129" y="2401"/>
                  <a:pt x="10983" y="2547"/>
                  <a:pt x="10805" y="2547"/>
                </a:cubicBezTo>
                <a:cubicBezTo>
                  <a:pt x="10627" y="2547"/>
                  <a:pt x="10481" y="2401"/>
                  <a:pt x="10481" y="2223"/>
                </a:cubicBezTo>
                <a:lnTo>
                  <a:pt x="10481" y="1317"/>
                </a:lnTo>
                <a:cubicBezTo>
                  <a:pt x="10589" y="1312"/>
                  <a:pt x="10697" y="1306"/>
                  <a:pt x="10805" y="1306"/>
                </a:cubicBezTo>
                <a:close/>
                <a:moveTo>
                  <a:pt x="15248" y="2417"/>
                </a:moveTo>
                <a:cubicBezTo>
                  <a:pt x="15442" y="2520"/>
                  <a:pt x="15625" y="2628"/>
                  <a:pt x="15814" y="2741"/>
                </a:cubicBezTo>
                <a:lnTo>
                  <a:pt x="15361" y="3530"/>
                </a:lnTo>
                <a:cubicBezTo>
                  <a:pt x="15301" y="3633"/>
                  <a:pt x="15192" y="3692"/>
                  <a:pt x="15079" y="3692"/>
                </a:cubicBezTo>
                <a:cubicBezTo>
                  <a:pt x="15025" y="3692"/>
                  <a:pt x="14966" y="3675"/>
                  <a:pt x="14917" y="3648"/>
                </a:cubicBezTo>
                <a:cubicBezTo>
                  <a:pt x="14755" y="3562"/>
                  <a:pt x="14702" y="3363"/>
                  <a:pt x="14794" y="3206"/>
                </a:cubicBezTo>
                <a:lnTo>
                  <a:pt x="15248" y="2417"/>
                </a:lnTo>
                <a:close/>
                <a:moveTo>
                  <a:pt x="6369" y="2424"/>
                </a:moveTo>
                <a:lnTo>
                  <a:pt x="6821" y="3211"/>
                </a:lnTo>
                <a:cubicBezTo>
                  <a:pt x="6907" y="3363"/>
                  <a:pt x="6854" y="3562"/>
                  <a:pt x="6698" y="3653"/>
                </a:cubicBezTo>
                <a:cubicBezTo>
                  <a:pt x="6644" y="3686"/>
                  <a:pt x="6590" y="3697"/>
                  <a:pt x="6536" y="3697"/>
                </a:cubicBezTo>
                <a:cubicBezTo>
                  <a:pt x="6423" y="3697"/>
                  <a:pt x="6314" y="3638"/>
                  <a:pt x="6254" y="3535"/>
                </a:cubicBezTo>
                <a:lnTo>
                  <a:pt x="5802" y="2748"/>
                </a:lnTo>
                <a:cubicBezTo>
                  <a:pt x="5986" y="2634"/>
                  <a:pt x="6175" y="2526"/>
                  <a:pt x="6369" y="2424"/>
                </a:cubicBezTo>
                <a:close/>
                <a:moveTo>
                  <a:pt x="10810" y="3249"/>
                </a:moveTo>
                <a:cubicBezTo>
                  <a:pt x="10875" y="3249"/>
                  <a:pt x="10903" y="3373"/>
                  <a:pt x="10903" y="3373"/>
                </a:cubicBezTo>
                <a:lnTo>
                  <a:pt x="11771" y="10660"/>
                </a:lnTo>
                <a:cubicBezTo>
                  <a:pt x="11777" y="10703"/>
                  <a:pt x="11781" y="10747"/>
                  <a:pt x="11781" y="10790"/>
                </a:cubicBezTo>
                <a:cubicBezTo>
                  <a:pt x="11771" y="11324"/>
                  <a:pt x="11339" y="11755"/>
                  <a:pt x="10805" y="11755"/>
                </a:cubicBezTo>
                <a:cubicBezTo>
                  <a:pt x="10271" y="11755"/>
                  <a:pt x="9838" y="11324"/>
                  <a:pt x="9838" y="10790"/>
                </a:cubicBezTo>
                <a:cubicBezTo>
                  <a:pt x="9838" y="10747"/>
                  <a:pt x="9845" y="10703"/>
                  <a:pt x="9850" y="10660"/>
                </a:cubicBezTo>
                <a:lnTo>
                  <a:pt x="10719" y="3373"/>
                </a:lnTo>
                <a:cubicBezTo>
                  <a:pt x="10719" y="3373"/>
                  <a:pt x="10745" y="3249"/>
                  <a:pt x="10810" y="3249"/>
                </a:cubicBezTo>
                <a:close/>
                <a:moveTo>
                  <a:pt x="2773" y="5753"/>
                </a:moveTo>
                <a:lnTo>
                  <a:pt x="3572" y="6212"/>
                </a:lnTo>
                <a:cubicBezTo>
                  <a:pt x="3729" y="6304"/>
                  <a:pt x="3782" y="6504"/>
                  <a:pt x="3690" y="6661"/>
                </a:cubicBezTo>
                <a:cubicBezTo>
                  <a:pt x="3631" y="6763"/>
                  <a:pt x="3524" y="6823"/>
                  <a:pt x="3410" y="6823"/>
                </a:cubicBezTo>
                <a:cubicBezTo>
                  <a:pt x="3356" y="6823"/>
                  <a:pt x="3297" y="6806"/>
                  <a:pt x="3249" y="6779"/>
                </a:cubicBezTo>
                <a:lnTo>
                  <a:pt x="2444" y="6315"/>
                </a:lnTo>
                <a:cubicBezTo>
                  <a:pt x="2547" y="6121"/>
                  <a:pt x="2660" y="5937"/>
                  <a:pt x="2773" y="5753"/>
                </a:cubicBezTo>
                <a:close/>
                <a:moveTo>
                  <a:pt x="18837" y="5753"/>
                </a:moveTo>
                <a:cubicBezTo>
                  <a:pt x="18950" y="5937"/>
                  <a:pt x="19063" y="6126"/>
                  <a:pt x="19166" y="6315"/>
                </a:cubicBezTo>
                <a:lnTo>
                  <a:pt x="18361" y="6779"/>
                </a:lnTo>
                <a:cubicBezTo>
                  <a:pt x="18307" y="6811"/>
                  <a:pt x="18253" y="6823"/>
                  <a:pt x="18199" y="6823"/>
                </a:cubicBezTo>
                <a:cubicBezTo>
                  <a:pt x="18086" y="6823"/>
                  <a:pt x="17979" y="6763"/>
                  <a:pt x="17919" y="6661"/>
                </a:cubicBezTo>
                <a:cubicBezTo>
                  <a:pt x="17828" y="6504"/>
                  <a:pt x="17881" y="6304"/>
                  <a:pt x="18037" y="6212"/>
                </a:cubicBezTo>
                <a:lnTo>
                  <a:pt x="18837" y="5753"/>
                </a:lnTo>
                <a:close/>
                <a:moveTo>
                  <a:pt x="10805" y="10304"/>
                </a:moveTo>
                <a:cubicBezTo>
                  <a:pt x="10682" y="10304"/>
                  <a:pt x="10560" y="10350"/>
                  <a:pt x="10466" y="10444"/>
                </a:cubicBezTo>
                <a:cubicBezTo>
                  <a:pt x="10278" y="10632"/>
                  <a:pt x="10278" y="10936"/>
                  <a:pt x="10466" y="11124"/>
                </a:cubicBezTo>
                <a:cubicBezTo>
                  <a:pt x="10653" y="11311"/>
                  <a:pt x="10956" y="11311"/>
                  <a:pt x="11144" y="11124"/>
                </a:cubicBezTo>
                <a:cubicBezTo>
                  <a:pt x="11332" y="10936"/>
                  <a:pt x="11332" y="10632"/>
                  <a:pt x="11144" y="10444"/>
                </a:cubicBezTo>
                <a:cubicBezTo>
                  <a:pt x="11050" y="10350"/>
                  <a:pt x="10928" y="10304"/>
                  <a:pt x="10805" y="10304"/>
                </a:cubicBezTo>
                <a:close/>
                <a:moveTo>
                  <a:pt x="1327" y="10439"/>
                </a:moveTo>
                <a:lnTo>
                  <a:pt x="2267" y="10439"/>
                </a:lnTo>
                <a:cubicBezTo>
                  <a:pt x="2445" y="10439"/>
                  <a:pt x="2591" y="10585"/>
                  <a:pt x="2591" y="10763"/>
                </a:cubicBezTo>
                <a:cubicBezTo>
                  <a:pt x="2591" y="10941"/>
                  <a:pt x="2445" y="11087"/>
                  <a:pt x="2267" y="11087"/>
                </a:cubicBezTo>
                <a:lnTo>
                  <a:pt x="1322" y="11087"/>
                </a:lnTo>
                <a:cubicBezTo>
                  <a:pt x="1317" y="10991"/>
                  <a:pt x="1316" y="10895"/>
                  <a:pt x="1316" y="10800"/>
                </a:cubicBezTo>
                <a:cubicBezTo>
                  <a:pt x="1316" y="10681"/>
                  <a:pt x="1322" y="10558"/>
                  <a:pt x="1327" y="10439"/>
                </a:cubicBezTo>
                <a:close/>
                <a:moveTo>
                  <a:pt x="19343" y="10444"/>
                </a:moveTo>
                <a:lnTo>
                  <a:pt x="20282" y="10444"/>
                </a:lnTo>
                <a:cubicBezTo>
                  <a:pt x="20288" y="10563"/>
                  <a:pt x="20294" y="10681"/>
                  <a:pt x="20294" y="10805"/>
                </a:cubicBezTo>
                <a:cubicBezTo>
                  <a:pt x="20294" y="10897"/>
                  <a:pt x="20287" y="10995"/>
                  <a:pt x="20287" y="11092"/>
                </a:cubicBezTo>
                <a:lnTo>
                  <a:pt x="19343" y="11092"/>
                </a:lnTo>
                <a:cubicBezTo>
                  <a:pt x="19165" y="11092"/>
                  <a:pt x="19019" y="10946"/>
                  <a:pt x="19019" y="10768"/>
                </a:cubicBezTo>
                <a:cubicBezTo>
                  <a:pt x="19019" y="10590"/>
                  <a:pt x="19165" y="10444"/>
                  <a:pt x="19343" y="10444"/>
                </a:cubicBezTo>
                <a:close/>
                <a:moveTo>
                  <a:pt x="3367" y="14708"/>
                </a:moveTo>
                <a:cubicBezTo>
                  <a:pt x="3493" y="14692"/>
                  <a:pt x="3622" y="14753"/>
                  <a:pt x="3690" y="14870"/>
                </a:cubicBezTo>
                <a:cubicBezTo>
                  <a:pt x="3782" y="15032"/>
                  <a:pt x="3729" y="15231"/>
                  <a:pt x="3572" y="15317"/>
                </a:cubicBezTo>
                <a:lnTo>
                  <a:pt x="2741" y="15798"/>
                </a:lnTo>
                <a:cubicBezTo>
                  <a:pt x="2628" y="15614"/>
                  <a:pt x="2520" y="15425"/>
                  <a:pt x="2417" y="15231"/>
                </a:cubicBezTo>
                <a:lnTo>
                  <a:pt x="3243" y="14750"/>
                </a:lnTo>
                <a:cubicBezTo>
                  <a:pt x="3283" y="14727"/>
                  <a:pt x="3324" y="14713"/>
                  <a:pt x="3367" y="14708"/>
                </a:cubicBezTo>
                <a:close/>
                <a:moveTo>
                  <a:pt x="18243" y="14708"/>
                </a:moveTo>
                <a:cubicBezTo>
                  <a:pt x="18285" y="14714"/>
                  <a:pt x="18327" y="14727"/>
                  <a:pt x="18366" y="14750"/>
                </a:cubicBezTo>
                <a:lnTo>
                  <a:pt x="19193" y="15231"/>
                </a:lnTo>
                <a:cubicBezTo>
                  <a:pt x="19090" y="15425"/>
                  <a:pt x="18982" y="15614"/>
                  <a:pt x="18869" y="15798"/>
                </a:cubicBezTo>
                <a:lnTo>
                  <a:pt x="18037" y="15317"/>
                </a:lnTo>
                <a:cubicBezTo>
                  <a:pt x="17881" y="15225"/>
                  <a:pt x="17828" y="15027"/>
                  <a:pt x="17919" y="14870"/>
                </a:cubicBezTo>
                <a:cubicBezTo>
                  <a:pt x="17988" y="14753"/>
                  <a:pt x="18117" y="14692"/>
                  <a:pt x="18243" y="14708"/>
                </a:cubicBezTo>
                <a:close/>
                <a:moveTo>
                  <a:pt x="15035" y="17834"/>
                </a:moveTo>
                <a:cubicBezTo>
                  <a:pt x="15162" y="17817"/>
                  <a:pt x="15292" y="17878"/>
                  <a:pt x="15361" y="17996"/>
                </a:cubicBezTo>
                <a:lnTo>
                  <a:pt x="15846" y="18832"/>
                </a:lnTo>
                <a:cubicBezTo>
                  <a:pt x="15657" y="18956"/>
                  <a:pt x="15469" y="19064"/>
                  <a:pt x="15280" y="19166"/>
                </a:cubicBezTo>
                <a:lnTo>
                  <a:pt x="14794" y="18324"/>
                </a:lnTo>
                <a:cubicBezTo>
                  <a:pt x="14702" y="18168"/>
                  <a:pt x="14755" y="17967"/>
                  <a:pt x="14912" y="17876"/>
                </a:cubicBezTo>
                <a:cubicBezTo>
                  <a:pt x="14951" y="17853"/>
                  <a:pt x="14993" y="17839"/>
                  <a:pt x="15035" y="17834"/>
                </a:cubicBezTo>
                <a:close/>
                <a:moveTo>
                  <a:pt x="6580" y="17839"/>
                </a:moveTo>
                <a:cubicBezTo>
                  <a:pt x="6622" y="17844"/>
                  <a:pt x="6664" y="17858"/>
                  <a:pt x="6703" y="17881"/>
                </a:cubicBezTo>
                <a:cubicBezTo>
                  <a:pt x="6854" y="17967"/>
                  <a:pt x="6908" y="18168"/>
                  <a:pt x="6816" y="18324"/>
                </a:cubicBezTo>
                <a:lnTo>
                  <a:pt x="6330" y="19166"/>
                </a:lnTo>
                <a:cubicBezTo>
                  <a:pt x="6136" y="19064"/>
                  <a:pt x="5952" y="18951"/>
                  <a:pt x="5768" y="18837"/>
                </a:cubicBezTo>
                <a:lnTo>
                  <a:pt x="6254" y="18001"/>
                </a:lnTo>
                <a:cubicBezTo>
                  <a:pt x="6323" y="17883"/>
                  <a:pt x="6453" y="17822"/>
                  <a:pt x="6580" y="17839"/>
                </a:cubicBezTo>
                <a:close/>
                <a:moveTo>
                  <a:pt x="10805" y="18982"/>
                </a:moveTo>
                <a:cubicBezTo>
                  <a:pt x="10983" y="18982"/>
                  <a:pt x="11129" y="19128"/>
                  <a:pt x="11129" y="19306"/>
                </a:cubicBezTo>
                <a:lnTo>
                  <a:pt x="11129" y="20283"/>
                </a:lnTo>
                <a:cubicBezTo>
                  <a:pt x="11021" y="20288"/>
                  <a:pt x="10913" y="20294"/>
                  <a:pt x="10805" y="20294"/>
                </a:cubicBezTo>
                <a:cubicBezTo>
                  <a:pt x="10697" y="20294"/>
                  <a:pt x="10589" y="20288"/>
                  <a:pt x="10481" y="20283"/>
                </a:cubicBezTo>
                <a:lnTo>
                  <a:pt x="10481" y="19306"/>
                </a:lnTo>
                <a:cubicBezTo>
                  <a:pt x="10481" y="19128"/>
                  <a:pt x="10627" y="18982"/>
                  <a:pt x="10805" y="18982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5C8F97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4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C06AD944-A3BD-3D57-6732-E147FC8FE30E}"/>
              </a:ext>
            </a:extLst>
          </p:cNvPr>
          <p:cNvSpPr txBox="1"/>
          <p:nvPr/>
        </p:nvSpPr>
        <p:spPr>
          <a:xfrm>
            <a:off x="492255" y="2486549"/>
            <a:ext cx="3580790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400"/>
            </a:lvl1pPr>
          </a:lstStyle>
          <a:p>
            <a:r>
              <a:rPr sz="1600" dirty="0"/>
              <a:t>Huge readout rates possible (80 </a:t>
            </a:r>
            <a:r>
              <a:rPr sz="1600" dirty="0" err="1"/>
              <a:t>MHits</a:t>
            </a:r>
            <a:r>
              <a:rPr sz="1600" dirty="0"/>
              <a:t>/s) </a:t>
            </a:r>
          </a:p>
        </p:txBody>
      </p:sp>
      <p:sp>
        <p:nvSpPr>
          <p:cNvPr id="15" name="Coins">
            <a:extLst>
              <a:ext uri="{FF2B5EF4-FFF2-40B4-BE49-F238E27FC236}">
                <a16:creationId xmlns:a16="http://schemas.microsoft.com/office/drawing/2014/main" id="{E0DD9E1D-31EE-962C-7EFD-D33E4006D986}"/>
              </a:ext>
            </a:extLst>
          </p:cNvPr>
          <p:cNvSpPr/>
          <p:nvPr/>
        </p:nvSpPr>
        <p:spPr>
          <a:xfrm>
            <a:off x="532976" y="2910857"/>
            <a:ext cx="635001" cy="636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5C8F97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6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10111EFF-BCEC-93AD-309E-6BDF6ED23245}"/>
              </a:ext>
            </a:extLst>
          </p:cNvPr>
          <p:cNvSpPr txBox="1"/>
          <p:nvPr/>
        </p:nvSpPr>
        <p:spPr>
          <a:xfrm>
            <a:off x="1228061" y="2974120"/>
            <a:ext cx="3580790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400"/>
            </a:lvl1pPr>
          </a:lstStyle>
          <a:p>
            <a:r>
              <a:rPr sz="1600" dirty="0"/>
              <a:t>Zero suppressed readout (approx. few </a:t>
            </a:r>
            <a:r>
              <a:rPr sz="1600" dirty="0" err="1"/>
              <a:t>kbytes</a:t>
            </a:r>
            <a:r>
              <a:rPr sz="1600" dirty="0"/>
              <a:t> per event) </a:t>
            </a:r>
          </a:p>
        </p:txBody>
      </p:sp>
      <p:sp>
        <p:nvSpPr>
          <p:cNvPr id="17" name="Shutter">
            <a:extLst>
              <a:ext uri="{FF2B5EF4-FFF2-40B4-BE49-F238E27FC236}">
                <a16:creationId xmlns:a16="http://schemas.microsoft.com/office/drawing/2014/main" id="{3C570A41-DB67-C61A-AD2C-AE591772E043}"/>
              </a:ext>
            </a:extLst>
          </p:cNvPr>
          <p:cNvSpPr/>
          <p:nvPr/>
        </p:nvSpPr>
        <p:spPr>
          <a:xfrm>
            <a:off x="3952094" y="3439520"/>
            <a:ext cx="635001" cy="63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9683" y="0"/>
                  <a:pt x="8604" y="169"/>
                  <a:pt x="7590" y="484"/>
                </a:cubicBezTo>
                <a:cubicBezTo>
                  <a:pt x="6863" y="2032"/>
                  <a:pt x="5709" y="5429"/>
                  <a:pt x="7045" y="9518"/>
                </a:cubicBezTo>
                <a:lnTo>
                  <a:pt x="8792" y="7302"/>
                </a:lnTo>
                <a:cubicBezTo>
                  <a:pt x="11466" y="3672"/>
                  <a:pt x="14927" y="2482"/>
                  <a:pt x="17201" y="2103"/>
                </a:cubicBezTo>
                <a:cubicBezTo>
                  <a:pt x="15409" y="782"/>
                  <a:pt x="13196" y="0"/>
                  <a:pt x="10800" y="0"/>
                </a:cubicBezTo>
                <a:close/>
                <a:moveTo>
                  <a:pt x="6731" y="795"/>
                </a:moveTo>
                <a:cubicBezTo>
                  <a:pt x="3636" y="2055"/>
                  <a:pt x="1257" y="4709"/>
                  <a:pt x="375" y="7978"/>
                </a:cubicBezTo>
                <a:cubicBezTo>
                  <a:pt x="2737" y="11561"/>
                  <a:pt x="5999" y="12779"/>
                  <a:pt x="7908" y="13191"/>
                </a:cubicBezTo>
                <a:cubicBezTo>
                  <a:pt x="7698" y="12730"/>
                  <a:pt x="7440" y="12174"/>
                  <a:pt x="7307" y="11920"/>
                </a:cubicBezTo>
                <a:cubicBezTo>
                  <a:pt x="7218" y="11752"/>
                  <a:pt x="7099" y="11472"/>
                  <a:pt x="6983" y="11183"/>
                </a:cubicBezTo>
                <a:cubicBezTo>
                  <a:pt x="4953" y="6729"/>
                  <a:pt x="5895" y="2858"/>
                  <a:pt x="6731" y="795"/>
                </a:cubicBezTo>
                <a:close/>
                <a:moveTo>
                  <a:pt x="17908" y="2673"/>
                </a:moveTo>
                <a:cubicBezTo>
                  <a:pt x="15922" y="2904"/>
                  <a:pt x="12483" y="3807"/>
                  <a:pt x="9744" y="7162"/>
                </a:cubicBezTo>
                <a:cubicBezTo>
                  <a:pt x="10018" y="7190"/>
                  <a:pt x="10346" y="7222"/>
                  <a:pt x="10697" y="7255"/>
                </a:cubicBezTo>
                <a:cubicBezTo>
                  <a:pt x="11486" y="7328"/>
                  <a:pt x="12003" y="7394"/>
                  <a:pt x="12346" y="7449"/>
                </a:cubicBezTo>
                <a:cubicBezTo>
                  <a:pt x="17485" y="8250"/>
                  <a:pt x="20224" y="11534"/>
                  <a:pt x="21322" y="13233"/>
                </a:cubicBezTo>
                <a:cubicBezTo>
                  <a:pt x="21502" y="12451"/>
                  <a:pt x="21600" y="11637"/>
                  <a:pt x="21600" y="10800"/>
                </a:cubicBezTo>
                <a:cubicBezTo>
                  <a:pt x="21600" y="7558"/>
                  <a:pt x="20169" y="4653"/>
                  <a:pt x="17908" y="2673"/>
                </a:cubicBezTo>
                <a:close/>
                <a:moveTo>
                  <a:pt x="13308" y="8319"/>
                </a:moveTo>
                <a:lnTo>
                  <a:pt x="13907" y="9853"/>
                </a:lnTo>
                <a:cubicBezTo>
                  <a:pt x="14109" y="10307"/>
                  <a:pt x="14283" y="10754"/>
                  <a:pt x="14430" y="11193"/>
                </a:cubicBezTo>
                <a:lnTo>
                  <a:pt x="14464" y="11278"/>
                </a:lnTo>
                <a:lnTo>
                  <a:pt x="14459" y="11284"/>
                </a:lnTo>
                <a:cubicBezTo>
                  <a:pt x="15895" y="15672"/>
                  <a:pt x="14705" y="19272"/>
                  <a:pt x="13750" y="21188"/>
                </a:cubicBezTo>
                <a:cubicBezTo>
                  <a:pt x="17219" y="20205"/>
                  <a:pt x="19977" y="17534"/>
                  <a:pt x="21079" y="14116"/>
                </a:cubicBezTo>
                <a:cubicBezTo>
                  <a:pt x="20408" y="12922"/>
                  <a:pt x="18101" y="9475"/>
                  <a:pt x="13308" y="8319"/>
                </a:cubicBezTo>
                <a:close/>
                <a:moveTo>
                  <a:pt x="176" y="8866"/>
                </a:moveTo>
                <a:cubicBezTo>
                  <a:pt x="62" y="9494"/>
                  <a:pt x="0" y="10139"/>
                  <a:pt x="0" y="10800"/>
                </a:cubicBezTo>
                <a:cubicBezTo>
                  <a:pt x="0" y="13806"/>
                  <a:pt x="1228" y="16524"/>
                  <a:pt x="3210" y="18482"/>
                </a:cubicBezTo>
                <a:cubicBezTo>
                  <a:pt x="5360" y="18248"/>
                  <a:pt x="8551" y="17337"/>
                  <a:pt x="11239" y="14266"/>
                </a:cubicBezTo>
                <a:cubicBezTo>
                  <a:pt x="11019" y="14250"/>
                  <a:pt x="10811" y="14234"/>
                  <a:pt x="10700" y="14224"/>
                </a:cubicBezTo>
                <a:cubicBezTo>
                  <a:pt x="10631" y="14217"/>
                  <a:pt x="10547" y="14208"/>
                  <a:pt x="10454" y="14199"/>
                </a:cubicBezTo>
                <a:cubicBezTo>
                  <a:pt x="9747" y="14139"/>
                  <a:pt x="9260" y="14076"/>
                  <a:pt x="8999" y="14038"/>
                </a:cubicBezTo>
                <a:lnTo>
                  <a:pt x="8961" y="14035"/>
                </a:lnTo>
                <a:cubicBezTo>
                  <a:pt x="7546" y="13892"/>
                  <a:pt x="3254" y="13106"/>
                  <a:pt x="176" y="8866"/>
                </a:cubicBezTo>
                <a:close/>
                <a:moveTo>
                  <a:pt x="13957" y="11919"/>
                </a:moveTo>
                <a:lnTo>
                  <a:pt x="12432" y="13851"/>
                </a:lnTo>
                <a:lnTo>
                  <a:pt x="12437" y="13854"/>
                </a:lnTo>
                <a:cubicBezTo>
                  <a:pt x="9707" y="17479"/>
                  <a:pt x="6303" y="18696"/>
                  <a:pt x="3854" y="19069"/>
                </a:cubicBezTo>
                <a:cubicBezTo>
                  <a:pt x="5732" y="20648"/>
                  <a:pt x="8155" y="21600"/>
                  <a:pt x="10800" y="21600"/>
                </a:cubicBezTo>
                <a:cubicBezTo>
                  <a:pt x="11515" y="21600"/>
                  <a:pt x="12212" y="21528"/>
                  <a:pt x="12887" y="21396"/>
                </a:cubicBezTo>
                <a:cubicBezTo>
                  <a:pt x="13765" y="19837"/>
                  <a:pt x="15239" y="16329"/>
                  <a:pt x="13957" y="11919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5C8F97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8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3194C344-0037-D1E2-0754-32A37DC2277E}"/>
              </a:ext>
            </a:extLst>
          </p:cNvPr>
          <p:cNvSpPr txBox="1"/>
          <p:nvPr/>
        </p:nvSpPr>
        <p:spPr>
          <a:xfrm>
            <a:off x="1248557" y="4084603"/>
            <a:ext cx="3489780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400"/>
            </a:lvl1pPr>
          </a:lstStyle>
          <a:p>
            <a:r>
              <a:rPr sz="1600" dirty="0"/>
              <a:t>Easy access for swapping in/out technologies</a:t>
            </a:r>
          </a:p>
        </p:txBody>
      </p:sp>
      <p:sp>
        <p:nvSpPr>
          <p:cNvPr id="19" name="Arrow 2">
            <a:extLst>
              <a:ext uri="{FF2B5EF4-FFF2-40B4-BE49-F238E27FC236}">
                <a16:creationId xmlns:a16="http://schemas.microsoft.com/office/drawing/2014/main" id="{DA684394-2A7C-B3E5-AB4F-6AEB47EDA4FE}"/>
              </a:ext>
            </a:extLst>
          </p:cNvPr>
          <p:cNvSpPr/>
          <p:nvPr/>
        </p:nvSpPr>
        <p:spPr>
          <a:xfrm>
            <a:off x="532976" y="4064085"/>
            <a:ext cx="635002" cy="511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49" y="0"/>
                </a:moveTo>
                <a:cubicBezTo>
                  <a:pt x="8457" y="0"/>
                  <a:pt x="6373" y="1103"/>
                  <a:pt x="4819" y="2903"/>
                </a:cubicBezTo>
                <a:lnTo>
                  <a:pt x="6744" y="6147"/>
                </a:lnTo>
                <a:cubicBezTo>
                  <a:pt x="7744" y="4819"/>
                  <a:pt x="9169" y="3989"/>
                  <a:pt x="10749" y="3989"/>
                </a:cubicBezTo>
                <a:cubicBezTo>
                  <a:pt x="13751" y="3989"/>
                  <a:pt x="16189" y="6985"/>
                  <a:pt x="16232" y="10700"/>
                </a:cubicBezTo>
                <a:lnTo>
                  <a:pt x="14265" y="10700"/>
                </a:lnTo>
                <a:lnTo>
                  <a:pt x="17933" y="16883"/>
                </a:lnTo>
                <a:lnTo>
                  <a:pt x="21600" y="10700"/>
                </a:lnTo>
                <a:lnTo>
                  <a:pt x="19444" y="10700"/>
                </a:lnTo>
                <a:cubicBezTo>
                  <a:pt x="19401" y="4782"/>
                  <a:pt x="15525" y="0"/>
                  <a:pt x="10749" y="0"/>
                </a:cubicBezTo>
                <a:close/>
                <a:moveTo>
                  <a:pt x="3667" y="4515"/>
                </a:moveTo>
                <a:lnTo>
                  <a:pt x="0" y="10700"/>
                </a:lnTo>
                <a:lnTo>
                  <a:pt x="2054" y="10700"/>
                </a:lnTo>
                <a:cubicBezTo>
                  <a:pt x="2053" y="10733"/>
                  <a:pt x="2054" y="10767"/>
                  <a:pt x="2054" y="10801"/>
                </a:cubicBezTo>
                <a:cubicBezTo>
                  <a:pt x="2054" y="16766"/>
                  <a:pt x="5946" y="21600"/>
                  <a:pt x="10749" y="21600"/>
                </a:cubicBezTo>
                <a:cubicBezTo>
                  <a:pt x="13080" y="21600"/>
                  <a:pt x="15197" y="20461"/>
                  <a:pt x="16759" y="18607"/>
                </a:cubicBezTo>
                <a:lnTo>
                  <a:pt x="14814" y="15375"/>
                </a:lnTo>
                <a:cubicBezTo>
                  <a:pt x="13811" y="16749"/>
                  <a:pt x="12360" y="17611"/>
                  <a:pt x="10749" y="17611"/>
                </a:cubicBezTo>
                <a:cubicBezTo>
                  <a:pt x="7720" y="17611"/>
                  <a:pt x="5266" y="14563"/>
                  <a:pt x="5266" y="10801"/>
                </a:cubicBezTo>
                <a:cubicBezTo>
                  <a:pt x="5266" y="10767"/>
                  <a:pt x="5265" y="10733"/>
                  <a:pt x="5266" y="10700"/>
                </a:cubicBezTo>
                <a:lnTo>
                  <a:pt x="7335" y="10700"/>
                </a:lnTo>
                <a:lnTo>
                  <a:pt x="3667" y="4515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5C8F97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0" name="Piggy Bank">
            <a:extLst>
              <a:ext uri="{FF2B5EF4-FFF2-40B4-BE49-F238E27FC236}">
                <a16:creationId xmlns:a16="http://schemas.microsoft.com/office/drawing/2014/main" id="{01FC3B46-0A24-15A7-A0ED-9C0DDD1DBA27}"/>
              </a:ext>
            </a:extLst>
          </p:cNvPr>
          <p:cNvSpPr/>
          <p:nvPr/>
        </p:nvSpPr>
        <p:spPr>
          <a:xfrm>
            <a:off x="474821" y="5389782"/>
            <a:ext cx="635001" cy="398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3" h="21600" extrusionOk="0">
                <a:moveTo>
                  <a:pt x="12587" y="0"/>
                </a:moveTo>
                <a:cubicBezTo>
                  <a:pt x="8555" y="0"/>
                  <a:pt x="6723" y="2256"/>
                  <a:pt x="6086" y="3315"/>
                </a:cubicBezTo>
                <a:cubicBezTo>
                  <a:pt x="5935" y="3565"/>
                  <a:pt x="5683" y="3543"/>
                  <a:pt x="5548" y="3269"/>
                </a:cubicBezTo>
                <a:cubicBezTo>
                  <a:pt x="5210" y="2580"/>
                  <a:pt x="4579" y="1527"/>
                  <a:pt x="3884" y="1527"/>
                </a:cubicBezTo>
                <a:cubicBezTo>
                  <a:pt x="2850" y="1527"/>
                  <a:pt x="3652" y="4548"/>
                  <a:pt x="3652" y="4548"/>
                </a:cubicBezTo>
                <a:cubicBezTo>
                  <a:pt x="3652" y="4548"/>
                  <a:pt x="2493" y="5921"/>
                  <a:pt x="2229" y="7581"/>
                </a:cubicBezTo>
                <a:cubicBezTo>
                  <a:pt x="2033" y="8805"/>
                  <a:pt x="641" y="8562"/>
                  <a:pt x="364" y="8562"/>
                </a:cubicBezTo>
                <a:cubicBezTo>
                  <a:pt x="-65" y="8562"/>
                  <a:pt x="-90" y="9711"/>
                  <a:pt x="162" y="10817"/>
                </a:cubicBezTo>
                <a:cubicBezTo>
                  <a:pt x="414" y="11924"/>
                  <a:pt x="1121" y="12374"/>
                  <a:pt x="1121" y="12374"/>
                </a:cubicBezTo>
                <a:cubicBezTo>
                  <a:pt x="995" y="12579"/>
                  <a:pt x="940" y="12757"/>
                  <a:pt x="1397" y="13358"/>
                </a:cubicBezTo>
                <a:cubicBezTo>
                  <a:pt x="1708" y="13767"/>
                  <a:pt x="2573" y="15312"/>
                  <a:pt x="4854" y="16551"/>
                </a:cubicBezTo>
                <a:cubicBezTo>
                  <a:pt x="5082" y="16675"/>
                  <a:pt x="5218" y="17057"/>
                  <a:pt x="5167" y="17439"/>
                </a:cubicBezTo>
                <a:lnTo>
                  <a:pt x="4702" y="20912"/>
                </a:lnTo>
                <a:cubicBezTo>
                  <a:pt x="4655" y="21267"/>
                  <a:pt x="4822" y="21600"/>
                  <a:pt x="5046" y="21600"/>
                </a:cubicBezTo>
                <a:lnTo>
                  <a:pt x="6770" y="21600"/>
                </a:lnTo>
                <a:cubicBezTo>
                  <a:pt x="6952" y="21600"/>
                  <a:pt x="7117" y="21432"/>
                  <a:pt x="7195" y="21165"/>
                </a:cubicBezTo>
                <a:lnTo>
                  <a:pt x="8037" y="18272"/>
                </a:lnTo>
                <a:cubicBezTo>
                  <a:pt x="8124" y="17974"/>
                  <a:pt x="8318" y="17798"/>
                  <a:pt x="8520" y="17839"/>
                </a:cubicBezTo>
                <a:cubicBezTo>
                  <a:pt x="9682" y="18075"/>
                  <a:pt x="11029" y="18218"/>
                  <a:pt x="12587" y="18218"/>
                </a:cubicBezTo>
                <a:cubicBezTo>
                  <a:pt x="13307" y="18218"/>
                  <a:pt x="13973" y="18115"/>
                  <a:pt x="14586" y="17928"/>
                </a:cubicBezTo>
                <a:cubicBezTo>
                  <a:pt x="14785" y="17867"/>
                  <a:pt x="14987" y="18016"/>
                  <a:pt x="15087" y="18304"/>
                </a:cubicBezTo>
                <a:lnTo>
                  <a:pt x="16087" y="21210"/>
                </a:lnTo>
                <a:cubicBezTo>
                  <a:pt x="16170" y="21452"/>
                  <a:pt x="16326" y="21600"/>
                  <a:pt x="16497" y="21600"/>
                </a:cubicBezTo>
                <a:lnTo>
                  <a:pt x="18243" y="21600"/>
                </a:lnTo>
                <a:cubicBezTo>
                  <a:pt x="18466" y="21600"/>
                  <a:pt x="18632" y="21267"/>
                  <a:pt x="18585" y="20912"/>
                </a:cubicBezTo>
                <a:lnTo>
                  <a:pt x="17934" y="16027"/>
                </a:lnTo>
                <a:cubicBezTo>
                  <a:pt x="17898" y="15757"/>
                  <a:pt x="17954" y="15477"/>
                  <a:pt x="18081" y="15293"/>
                </a:cubicBezTo>
                <a:cubicBezTo>
                  <a:pt x="19709" y="12937"/>
                  <a:pt x="20209" y="9534"/>
                  <a:pt x="19579" y="6535"/>
                </a:cubicBezTo>
                <a:cubicBezTo>
                  <a:pt x="19542" y="6361"/>
                  <a:pt x="19606" y="6175"/>
                  <a:pt x="19716" y="6132"/>
                </a:cubicBezTo>
                <a:cubicBezTo>
                  <a:pt x="20422" y="5855"/>
                  <a:pt x="21510" y="5137"/>
                  <a:pt x="21057" y="3409"/>
                </a:cubicBezTo>
                <a:cubicBezTo>
                  <a:pt x="21016" y="3254"/>
                  <a:pt x="20894" y="3213"/>
                  <a:pt x="20817" y="3325"/>
                </a:cubicBezTo>
                <a:cubicBezTo>
                  <a:pt x="20744" y="3432"/>
                  <a:pt x="20690" y="3550"/>
                  <a:pt x="20648" y="3659"/>
                </a:cubicBezTo>
                <a:cubicBezTo>
                  <a:pt x="20608" y="3765"/>
                  <a:pt x="20510" y="3756"/>
                  <a:pt x="20481" y="3640"/>
                </a:cubicBezTo>
                <a:cubicBezTo>
                  <a:pt x="20393" y="3281"/>
                  <a:pt x="20178" y="2828"/>
                  <a:pt x="19658" y="2927"/>
                </a:cubicBezTo>
                <a:cubicBezTo>
                  <a:pt x="19214" y="3013"/>
                  <a:pt x="19022" y="3455"/>
                  <a:pt x="18950" y="3944"/>
                </a:cubicBezTo>
                <a:cubicBezTo>
                  <a:pt x="18926" y="4113"/>
                  <a:pt x="18794" y="4163"/>
                  <a:pt x="18727" y="4027"/>
                </a:cubicBezTo>
                <a:cubicBezTo>
                  <a:pt x="17574" y="1683"/>
                  <a:pt x="15528" y="0"/>
                  <a:pt x="12587" y="0"/>
                </a:cubicBezTo>
                <a:close/>
                <a:moveTo>
                  <a:pt x="12448" y="1027"/>
                </a:moveTo>
                <a:cubicBezTo>
                  <a:pt x="13136" y="1027"/>
                  <a:pt x="13772" y="1163"/>
                  <a:pt x="14343" y="1427"/>
                </a:cubicBezTo>
                <a:cubicBezTo>
                  <a:pt x="14395" y="1452"/>
                  <a:pt x="14423" y="1545"/>
                  <a:pt x="14402" y="1626"/>
                </a:cubicBezTo>
                <a:lnTo>
                  <a:pt x="14271" y="2126"/>
                </a:lnTo>
                <a:cubicBezTo>
                  <a:pt x="14254" y="2195"/>
                  <a:pt x="14208" y="2230"/>
                  <a:pt x="14164" y="2210"/>
                </a:cubicBezTo>
                <a:cubicBezTo>
                  <a:pt x="13649" y="1978"/>
                  <a:pt x="13073" y="1858"/>
                  <a:pt x="12448" y="1858"/>
                </a:cubicBezTo>
                <a:cubicBezTo>
                  <a:pt x="11524" y="1858"/>
                  <a:pt x="10708" y="2034"/>
                  <a:pt x="10012" y="2382"/>
                </a:cubicBezTo>
                <a:cubicBezTo>
                  <a:pt x="9968" y="2404"/>
                  <a:pt x="9920" y="2371"/>
                  <a:pt x="9902" y="2301"/>
                </a:cubicBezTo>
                <a:lnTo>
                  <a:pt x="9773" y="1801"/>
                </a:lnTo>
                <a:cubicBezTo>
                  <a:pt x="9752" y="1721"/>
                  <a:pt x="9776" y="1628"/>
                  <a:pt x="9827" y="1602"/>
                </a:cubicBezTo>
                <a:cubicBezTo>
                  <a:pt x="10483" y="1268"/>
                  <a:pt x="11341" y="1027"/>
                  <a:pt x="12448" y="1027"/>
                </a:cubicBezTo>
                <a:close/>
                <a:moveTo>
                  <a:pt x="19754" y="3828"/>
                </a:moveTo>
                <a:cubicBezTo>
                  <a:pt x="19782" y="3821"/>
                  <a:pt x="19813" y="3823"/>
                  <a:pt x="19842" y="3836"/>
                </a:cubicBezTo>
                <a:cubicBezTo>
                  <a:pt x="19958" y="3890"/>
                  <a:pt x="20023" y="4100"/>
                  <a:pt x="19987" y="4307"/>
                </a:cubicBezTo>
                <a:cubicBezTo>
                  <a:pt x="19929" y="4638"/>
                  <a:pt x="19691" y="4699"/>
                  <a:pt x="19691" y="4699"/>
                </a:cubicBezTo>
                <a:cubicBezTo>
                  <a:pt x="19691" y="4699"/>
                  <a:pt x="19502" y="4478"/>
                  <a:pt x="19565" y="4113"/>
                </a:cubicBezTo>
                <a:cubicBezTo>
                  <a:pt x="19592" y="3958"/>
                  <a:pt x="19669" y="3850"/>
                  <a:pt x="19754" y="3828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5C8F97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1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7AB316EC-3104-696C-1985-A5035142FBBF}"/>
              </a:ext>
            </a:extLst>
          </p:cNvPr>
          <p:cNvSpPr txBox="1"/>
          <p:nvPr/>
        </p:nvSpPr>
        <p:spPr>
          <a:xfrm>
            <a:off x="1228061" y="1782642"/>
            <a:ext cx="3580790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400"/>
            </a:lvl1pPr>
          </a:lstStyle>
          <a:p>
            <a:r>
              <a:rPr sz="1600" dirty="0"/>
              <a:t>Raw data is natively 3D</a:t>
            </a:r>
          </a:p>
        </p:txBody>
      </p:sp>
      <p:sp>
        <p:nvSpPr>
          <p:cNvPr id="22" name="Oval">
            <a:extLst>
              <a:ext uri="{FF2B5EF4-FFF2-40B4-BE49-F238E27FC236}">
                <a16:creationId xmlns:a16="http://schemas.microsoft.com/office/drawing/2014/main" id="{77BC99F5-2E75-7756-8502-BE7145289CD8}"/>
              </a:ext>
            </a:extLst>
          </p:cNvPr>
          <p:cNvSpPr/>
          <p:nvPr/>
        </p:nvSpPr>
        <p:spPr>
          <a:xfrm>
            <a:off x="763819" y="5255536"/>
            <a:ext cx="147916" cy="134771"/>
          </a:xfrm>
          <a:prstGeom prst="ellipse">
            <a:avLst/>
          </a:prstGeom>
          <a:solidFill>
            <a:srgbClr val="5C8F97"/>
          </a:solidFill>
          <a:ln w="25400">
            <a:solidFill>
              <a:srgbClr val="5C8F97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3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49E652D5-63B9-46A4-678D-3D130EC77E4F}"/>
              </a:ext>
            </a:extLst>
          </p:cNvPr>
          <p:cNvSpPr txBox="1"/>
          <p:nvPr/>
        </p:nvSpPr>
        <p:spPr>
          <a:xfrm>
            <a:off x="1225977" y="5343852"/>
            <a:ext cx="3244280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400"/>
            </a:lvl1pPr>
          </a:lstStyle>
          <a:p>
            <a:r>
              <a:rPr sz="1600" dirty="0"/>
              <a:t>Comparatively low cost to other readout methods</a:t>
            </a:r>
          </a:p>
        </p:txBody>
      </p:sp>
      <p:sp>
        <p:nvSpPr>
          <p:cNvPr id="24" name="Gear">
            <a:extLst>
              <a:ext uri="{FF2B5EF4-FFF2-40B4-BE49-F238E27FC236}">
                <a16:creationId xmlns:a16="http://schemas.microsoft.com/office/drawing/2014/main" id="{B0389B3B-CF02-2157-54C4-BCC1B3B60EC5}"/>
              </a:ext>
            </a:extLst>
          </p:cNvPr>
          <p:cNvSpPr/>
          <p:nvPr/>
        </p:nvSpPr>
        <p:spPr>
          <a:xfrm>
            <a:off x="3952094" y="4565132"/>
            <a:ext cx="635001" cy="635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555" extrusionOk="0">
                <a:moveTo>
                  <a:pt x="12837" y="2"/>
                </a:moveTo>
                <a:cubicBezTo>
                  <a:pt x="12731" y="-11"/>
                  <a:pt x="12661" y="38"/>
                  <a:pt x="12588" y="172"/>
                </a:cubicBezTo>
                <a:cubicBezTo>
                  <a:pt x="12292" y="721"/>
                  <a:pt x="11969" y="1258"/>
                  <a:pt x="11661" y="1801"/>
                </a:cubicBezTo>
                <a:cubicBezTo>
                  <a:pt x="11547" y="2001"/>
                  <a:pt x="11418" y="2099"/>
                  <a:pt x="11153" y="2073"/>
                </a:cubicBezTo>
                <a:cubicBezTo>
                  <a:pt x="10691" y="2028"/>
                  <a:pt x="10220" y="2032"/>
                  <a:pt x="9759" y="2112"/>
                </a:cubicBezTo>
                <a:cubicBezTo>
                  <a:pt x="9550" y="2148"/>
                  <a:pt x="9432" y="2095"/>
                  <a:pt x="9318" y="1917"/>
                </a:cubicBezTo>
                <a:cubicBezTo>
                  <a:pt x="8969" y="1370"/>
                  <a:pt x="8594" y="841"/>
                  <a:pt x="8243" y="295"/>
                </a:cubicBezTo>
                <a:cubicBezTo>
                  <a:pt x="8145" y="142"/>
                  <a:pt x="8068" y="122"/>
                  <a:pt x="7905" y="198"/>
                </a:cubicBezTo>
                <a:cubicBezTo>
                  <a:pt x="6845" y="688"/>
                  <a:pt x="5781" y="1174"/>
                  <a:pt x="4712" y="1644"/>
                </a:cubicBezTo>
                <a:cubicBezTo>
                  <a:pt x="4517" y="1730"/>
                  <a:pt x="4517" y="1820"/>
                  <a:pt x="4567" y="1996"/>
                </a:cubicBezTo>
                <a:cubicBezTo>
                  <a:pt x="4742" y="2608"/>
                  <a:pt x="4890" y="3227"/>
                  <a:pt x="5065" y="3839"/>
                </a:cubicBezTo>
                <a:cubicBezTo>
                  <a:pt x="5122" y="4038"/>
                  <a:pt x="5098" y="4170"/>
                  <a:pt x="4932" y="4306"/>
                </a:cubicBezTo>
                <a:cubicBezTo>
                  <a:pt x="4561" y="4610"/>
                  <a:pt x="4227" y="4959"/>
                  <a:pt x="3950" y="5348"/>
                </a:cubicBezTo>
                <a:cubicBezTo>
                  <a:pt x="3802" y="5555"/>
                  <a:pt x="3648" y="5573"/>
                  <a:pt x="3439" y="5530"/>
                </a:cubicBezTo>
                <a:cubicBezTo>
                  <a:pt x="2827" y="5405"/>
                  <a:pt x="2213" y="5295"/>
                  <a:pt x="1605" y="5156"/>
                </a:cubicBezTo>
                <a:cubicBezTo>
                  <a:pt x="1409" y="5111"/>
                  <a:pt x="1325" y="5153"/>
                  <a:pt x="1257" y="5338"/>
                </a:cubicBezTo>
                <a:cubicBezTo>
                  <a:pt x="856" y="6423"/>
                  <a:pt x="449" y="7506"/>
                  <a:pt x="35" y="8586"/>
                </a:cubicBezTo>
                <a:cubicBezTo>
                  <a:pt x="-34" y="8767"/>
                  <a:pt x="-6" y="8857"/>
                  <a:pt x="173" y="8954"/>
                </a:cubicBezTo>
                <a:cubicBezTo>
                  <a:pt x="722" y="9251"/>
                  <a:pt x="1256" y="9574"/>
                  <a:pt x="1798" y="9882"/>
                </a:cubicBezTo>
                <a:cubicBezTo>
                  <a:pt x="2001" y="9997"/>
                  <a:pt x="2093" y="10127"/>
                  <a:pt x="2064" y="10392"/>
                </a:cubicBezTo>
                <a:cubicBezTo>
                  <a:pt x="2014" y="10855"/>
                  <a:pt x="2039" y="11326"/>
                  <a:pt x="2116" y="11788"/>
                </a:cubicBezTo>
                <a:cubicBezTo>
                  <a:pt x="2151" y="11998"/>
                  <a:pt x="2089" y="12115"/>
                  <a:pt x="1913" y="12228"/>
                </a:cubicBezTo>
                <a:cubicBezTo>
                  <a:pt x="1367" y="12578"/>
                  <a:pt x="837" y="12953"/>
                  <a:pt x="291" y="13303"/>
                </a:cubicBezTo>
                <a:cubicBezTo>
                  <a:pt x="136" y="13403"/>
                  <a:pt x="124" y="13482"/>
                  <a:pt x="199" y="13643"/>
                </a:cubicBezTo>
                <a:cubicBezTo>
                  <a:pt x="688" y="14705"/>
                  <a:pt x="1172" y="15768"/>
                  <a:pt x="1642" y="16837"/>
                </a:cubicBezTo>
                <a:cubicBezTo>
                  <a:pt x="1728" y="17034"/>
                  <a:pt x="1818" y="17032"/>
                  <a:pt x="1994" y="16982"/>
                </a:cubicBezTo>
                <a:cubicBezTo>
                  <a:pt x="2605" y="16807"/>
                  <a:pt x="3223" y="16651"/>
                  <a:pt x="3839" y="16489"/>
                </a:cubicBezTo>
                <a:cubicBezTo>
                  <a:pt x="3930" y="16465"/>
                  <a:pt x="4023" y="16451"/>
                  <a:pt x="4118" y="16432"/>
                </a:cubicBezTo>
                <a:cubicBezTo>
                  <a:pt x="4164" y="16485"/>
                  <a:pt x="4202" y="16532"/>
                  <a:pt x="4241" y="16576"/>
                </a:cubicBezTo>
                <a:cubicBezTo>
                  <a:pt x="4568" y="16944"/>
                  <a:pt x="4922" y="17287"/>
                  <a:pt x="5319" y="17573"/>
                </a:cubicBezTo>
                <a:cubicBezTo>
                  <a:pt x="5534" y="17728"/>
                  <a:pt x="5572" y="17885"/>
                  <a:pt x="5524" y="18114"/>
                </a:cubicBezTo>
                <a:cubicBezTo>
                  <a:pt x="5398" y="18725"/>
                  <a:pt x="5287" y="19339"/>
                  <a:pt x="5149" y="19947"/>
                </a:cubicBezTo>
                <a:cubicBezTo>
                  <a:pt x="5105" y="20142"/>
                  <a:pt x="5145" y="20229"/>
                  <a:pt x="5331" y="20297"/>
                </a:cubicBezTo>
                <a:cubicBezTo>
                  <a:pt x="6415" y="20698"/>
                  <a:pt x="7497" y="21106"/>
                  <a:pt x="8576" y="21520"/>
                </a:cubicBezTo>
                <a:cubicBezTo>
                  <a:pt x="8757" y="21589"/>
                  <a:pt x="8847" y="21563"/>
                  <a:pt x="8944" y="21383"/>
                </a:cubicBezTo>
                <a:cubicBezTo>
                  <a:pt x="9241" y="20834"/>
                  <a:pt x="9562" y="20299"/>
                  <a:pt x="9871" y="19757"/>
                </a:cubicBezTo>
                <a:cubicBezTo>
                  <a:pt x="9985" y="19558"/>
                  <a:pt x="10110" y="19452"/>
                  <a:pt x="10378" y="19481"/>
                </a:cubicBezTo>
                <a:cubicBezTo>
                  <a:pt x="10828" y="19528"/>
                  <a:pt x="11291" y="19534"/>
                  <a:pt x="11737" y="19445"/>
                </a:cubicBezTo>
                <a:cubicBezTo>
                  <a:pt x="12009" y="19391"/>
                  <a:pt x="12126" y="19505"/>
                  <a:pt x="12252" y="19698"/>
                </a:cubicBezTo>
                <a:cubicBezTo>
                  <a:pt x="12593" y="20221"/>
                  <a:pt x="12952" y="20733"/>
                  <a:pt x="13290" y="21259"/>
                </a:cubicBezTo>
                <a:cubicBezTo>
                  <a:pt x="13387" y="21411"/>
                  <a:pt x="13463" y="21432"/>
                  <a:pt x="13628" y="21356"/>
                </a:cubicBezTo>
                <a:cubicBezTo>
                  <a:pt x="14687" y="20866"/>
                  <a:pt x="15750" y="20382"/>
                  <a:pt x="16819" y="19912"/>
                </a:cubicBezTo>
                <a:cubicBezTo>
                  <a:pt x="17012" y="19827"/>
                  <a:pt x="17018" y="19738"/>
                  <a:pt x="16967" y="19560"/>
                </a:cubicBezTo>
                <a:cubicBezTo>
                  <a:pt x="16791" y="18948"/>
                  <a:pt x="16644" y="18329"/>
                  <a:pt x="16469" y="17716"/>
                </a:cubicBezTo>
                <a:cubicBezTo>
                  <a:pt x="16412" y="17519"/>
                  <a:pt x="16433" y="17386"/>
                  <a:pt x="16600" y="17250"/>
                </a:cubicBezTo>
                <a:cubicBezTo>
                  <a:pt x="16971" y="16946"/>
                  <a:pt x="17305" y="16598"/>
                  <a:pt x="17584" y="16209"/>
                </a:cubicBezTo>
                <a:cubicBezTo>
                  <a:pt x="17730" y="16006"/>
                  <a:pt x="17880" y="15980"/>
                  <a:pt x="18092" y="16024"/>
                </a:cubicBezTo>
                <a:cubicBezTo>
                  <a:pt x="18703" y="16151"/>
                  <a:pt x="19318" y="16260"/>
                  <a:pt x="19926" y="16398"/>
                </a:cubicBezTo>
                <a:cubicBezTo>
                  <a:pt x="20121" y="16442"/>
                  <a:pt x="20207" y="16404"/>
                  <a:pt x="20276" y="16218"/>
                </a:cubicBezTo>
                <a:cubicBezTo>
                  <a:pt x="20676" y="15133"/>
                  <a:pt x="21084" y="14050"/>
                  <a:pt x="21497" y="12970"/>
                </a:cubicBezTo>
                <a:cubicBezTo>
                  <a:pt x="21566" y="12790"/>
                  <a:pt x="21541" y="12697"/>
                  <a:pt x="21361" y="12600"/>
                </a:cubicBezTo>
                <a:cubicBezTo>
                  <a:pt x="20812" y="12303"/>
                  <a:pt x="20278" y="11982"/>
                  <a:pt x="19736" y="11674"/>
                </a:cubicBezTo>
                <a:cubicBezTo>
                  <a:pt x="19535" y="11559"/>
                  <a:pt x="19439" y="11431"/>
                  <a:pt x="19468" y="11163"/>
                </a:cubicBezTo>
                <a:cubicBezTo>
                  <a:pt x="19519" y="10701"/>
                  <a:pt x="19493" y="10230"/>
                  <a:pt x="19416" y="9768"/>
                </a:cubicBezTo>
                <a:cubicBezTo>
                  <a:pt x="19381" y="9559"/>
                  <a:pt x="19443" y="9442"/>
                  <a:pt x="19620" y="9328"/>
                </a:cubicBezTo>
                <a:cubicBezTo>
                  <a:pt x="20166" y="8978"/>
                  <a:pt x="20694" y="8603"/>
                  <a:pt x="21240" y="8252"/>
                </a:cubicBezTo>
                <a:cubicBezTo>
                  <a:pt x="21393" y="8154"/>
                  <a:pt x="21411" y="8075"/>
                  <a:pt x="21336" y="7912"/>
                </a:cubicBezTo>
                <a:cubicBezTo>
                  <a:pt x="20846" y="6851"/>
                  <a:pt x="20362" y="5788"/>
                  <a:pt x="19892" y="4718"/>
                </a:cubicBezTo>
                <a:cubicBezTo>
                  <a:pt x="19806" y="4523"/>
                  <a:pt x="19717" y="4523"/>
                  <a:pt x="19541" y="4574"/>
                </a:cubicBezTo>
                <a:cubicBezTo>
                  <a:pt x="18917" y="4751"/>
                  <a:pt x="18286" y="4905"/>
                  <a:pt x="17662" y="5080"/>
                </a:cubicBezTo>
                <a:cubicBezTo>
                  <a:pt x="17490" y="5129"/>
                  <a:pt x="17378" y="5103"/>
                  <a:pt x="17261" y="4959"/>
                </a:cubicBezTo>
                <a:cubicBezTo>
                  <a:pt x="16959" y="4585"/>
                  <a:pt x="16599" y="4263"/>
                  <a:pt x="16213" y="3983"/>
                </a:cubicBezTo>
                <a:cubicBezTo>
                  <a:pt x="16001" y="3828"/>
                  <a:pt x="15960" y="3672"/>
                  <a:pt x="16008" y="3442"/>
                </a:cubicBezTo>
                <a:cubicBezTo>
                  <a:pt x="16135" y="2831"/>
                  <a:pt x="16245" y="2217"/>
                  <a:pt x="16383" y="1609"/>
                </a:cubicBezTo>
                <a:cubicBezTo>
                  <a:pt x="16428" y="1413"/>
                  <a:pt x="16387" y="1327"/>
                  <a:pt x="16201" y="1258"/>
                </a:cubicBezTo>
                <a:cubicBezTo>
                  <a:pt x="15118" y="858"/>
                  <a:pt x="14036" y="450"/>
                  <a:pt x="12956" y="36"/>
                </a:cubicBezTo>
                <a:cubicBezTo>
                  <a:pt x="12911" y="19"/>
                  <a:pt x="12873" y="7"/>
                  <a:pt x="12837" y="2"/>
                </a:cubicBezTo>
                <a:close/>
                <a:moveTo>
                  <a:pt x="10766" y="5818"/>
                </a:moveTo>
                <a:cubicBezTo>
                  <a:pt x="13503" y="5818"/>
                  <a:pt x="15722" y="8039"/>
                  <a:pt x="15722" y="10778"/>
                </a:cubicBezTo>
                <a:cubicBezTo>
                  <a:pt x="15722" y="13517"/>
                  <a:pt x="13503" y="15738"/>
                  <a:pt x="10766" y="15738"/>
                </a:cubicBezTo>
                <a:cubicBezTo>
                  <a:pt x="8030" y="15738"/>
                  <a:pt x="5810" y="13517"/>
                  <a:pt x="5810" y="10778"/>
                </a:cubicBezTo>
                <a:cubicBezTo>
                  <a:pt x="5810" y="8039"/>
                  <a:pt x="8030" y="5818"/>
                  <a:pt x="10766" y="5818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5C8F97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25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17A72DE8-318F-710F-5A70-200A9CD3197F}"/>
              </a:ext>
            </a:extLst>
          </p:cNvPr>
          <p:cNvSpPr txBox="1"/>
          <p:nvPr/>
        </p:nvSpPr>
        <p:spPr>
          <a:xfrm>
            <a:off x="492255" y="4697884"/>
            <a:ext cx="3580790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400"/>
            </a:lvl1pPr>
          </a:lstStyle>
          <a:p>
            <a:r>
              <a:rPr sz="1600" dirty="0"/>
              <a:t>Same readout is possible for dual phase or gas TPCs </a:t>
            </a: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63D4F6A2-0C6E-920F-88D9-0442DC450A95}"/>
              </a:ext>
            </a:extLst>
          </p:cNvPr>
          <p:cNvSpPr txBox="1"/>
          <p:nvPr/>
        </p:nvSpPr>
        <p:spPr>
          <a:xfrm>
            <a:off x="1248557" y="1127886"/>
            <a:ext cx="2584362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 u="sng"/>
            </a:lvl1pPr>
          </a:lstStyle>
          <a:p>
            <a:r>
              <a:t>TPX3Cam TPC Benefits  </a:t>
            </a:r>
          </a:p>
        </p:txBody>
      </p:sp>
      <p:sp>
        <p:nvSpPr>
          <p:cNvPr id="28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72053411-D0B8-DAF2-964E-A845D43725D4}"/>
              </a:ext>
            </a:extLst>
          </p:cNvPr>
          <p:cNvSpPr txBox="1"/>
          <p:nvPr/>
        </p:nvSpPr>
        <p:spPr>
          <a:xfrm>
            <a:off x="471141" y="3560464"/>
            <a:ext cx="3421070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400"/>
            </a:lvl1pPr>
          </a:lstStyle>
          <a:p>
            <a:r>
              <a:rPr sz="1600" dirty="0"/>
              <a:t>High resolution with approx. 1 mm per pixel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F383D6-FD6C-C545-E2E7-91039CD95C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17"/>
          <a:stretch/>
        </p:blipFill>
        <p:spPr>
          <a:xfrm>
            <a:off x="9786266" y="1021734"/>
            <a:ext cx="2279671" cy="24783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9035C6-01F6-6C4C-E9AD-4FD6146C3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5" r="21329"/>
          <a:stretch/>
        </p:blipFill>
        <p:spPr>
          <a:xfrm>
            <a:off x="9912329" y="3847370"/>
            <a:ext cx="2279671" cy="2553997"/>
          </a:xfrm>
          <a:prstGeom prst="rect">
            <a:avLst/>
          </a:prstGeom>
        </p:spPr>
      </p:pic>
      <p:sp>
        <p:nvSpPr>
          <p:cNvPr id="3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E700CF19-BD93-136E-A349-2387F288570C}"/>
              </a:ext>
            </a:extLst>
          </p:cNvPr>
          <p:cNvSpPr txBox="1"/>
          <p:nvPr/>
        </p:nvSpPr>
        <p:spPr>
          <a:xfrm>
            <a:off x="4819444" y="5541337"/>
            <a:ext cx="4293565" cy="618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1900" b="1" i="1"/>
            </a:lvl1pPr>
          </a:lstStyle>
          <a:p>
            <a:r>
              <a:rPr lang="en-US" sz="1900" b="1" dirty="0" err="1"/>
              <a:t>ProtoDUNE</a:t>
            </a:r>
            <a:r>
              <a:rPr lang="en-US" sz="1900" b="1" dirty="0"/>
              <a:t> will be the natural platform to perform the next essential step</a:t>
            </a:r>
          </a:p>
        </p:txBody>
      </p:sp>
    </p:spTree>
    <p:extLst>
      <p:ext uri="{BB962C8B-B14F-4D97-AF65-F5344CB8AC3E}">
        <p14:creationId xmlns:p14="http://schemas.microsoft.com/office/powerpoint/2010/main" val="1913660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EGO, rectangle&#10;&#10;Description automatically generated">
            <a:extLst>
              <a:ext uri="{FF2B5EF4-FFF2-40B4-BE49-F238E27FC236}">
                <a16:creationId xmlns:a16="http://schemas.microsoft.com/office/drawing/2014/main" id="{ECD4B292-6CF3-2BC2-3459-483D0FBAE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388" y="673032"/>
            <a:ext cx="6497595" cy="5660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51239-607A-5445-8FAE-C4FA44025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388" y="-11786"/>
            <a:ext cx="864492" cy="949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D84F9-6592-C844-8FA5-684C403D0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017" y="3170109"/>
            <a:ext cx="5051544" cy="1932203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Using </a:t>
            </a:r>
            <a:r>
              <a:rPr lang="en-US" sz="4000" b="1" dirty="0" err="1"/>
              <a:t>ProtoDUNE</a:t>
            </a:r>
            <a:r>
              <a:rPr lang="en-US" sz="4000" b="1" dirty="0"/>
              <a:t> dual phase to test optical readouts for Neutrinos and DM; TPX3Cams, </a:t>
            </a:r>
            <a:r>
              <a:rPr lang="en-US" sz="4000" b="1" dirty="0" err="1"/>
              <a:t>DarkSide</a:t>
            </a:r>
            <a:r>
              <a:rPr lang="en-US" sz="4000" b="1" dirty="0"/>
              <a:t> PDUs &amp; X-</a:t>
            </a:r>
            <a:r>
              <a:rPr lang="en-US" sz="4000" b="1" dirty="0" err="1"/>
              <a:t>Arapucas</a:t>
            </a:r>
            <a:endParaRPr lang="en-US" sz="4000" dirty="0"/>
          </a:p>
        </p:txBody>
      </p:sp>
      <p:pic>
        <p:nvPicPr>
          <p:cNvPr id="4" name="Picture 3" descr="colour_logo_1312">
            <a:extLst>
              <a:ext uri="{FF2B5EF4-FFF2-40B4-BE49-F238E27FC236}">
                <a16:creationId xmlns:a16="http://schemas.microsoft.com/office/drawing/2014/main" id="{F3444AB5-5838-9743-BD6F-2C1C061F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8925180" y="123394"/>
            <a:ext cx="2305278" cy="5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NEW-Logo-ERC-OUTLINE.ai" descr="NEW-Logo-ERC-OUTLINE.ai">
            <a:extLst>
              <a:ext uri="{FF2B5EF4-FFF2-40B4-BE49-F238E27FC236}">
                <a16:creationId xmlns:a16="http://schemas.microsoft.com/office/drawing/2014/main" id="{C5E11BCD-8973-5347-818E-33E4F42806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08" r="7508" b="21077"/>
          <a:stretch>
            <a:fillRect/>
          </a:stretch>
        </p:blipFill>
        <p:spPr>
          <a:xfrm>
            <a:off x="11073143" y="5616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0C911-B41C-6740-9994-71D627481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841" y="110499"/>
            <a:ext cx="1352248" cy="495300"/>
          </a:xfrm>
          <a:prstGeom prst="rect">
            <a:avLst/>
          </a:prstGeom>
        </p:spPr>
      </p:pic>
      <p:pic>
        <p:nvPicPr>
          <p:cNvPr id="8" name="Picture 2" descr="ROYAL HOLLOWAY, UNIVERSITY OF LONDON Jobs | THEunijobs">
            <a:extLst>
              <a:ext uri="{FF2B5EF4-FFF2-40B4-BE49-F238E27FC236}">
                <a16:creationId xmlns:a16="http://schemas.microsoft.com/office/drawing/2014/main" id="{AEB880D8-4EF0-344D-9B3D-4C49E1DF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64" y="140135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F3BA9240-8A21-23B5-EBC5-806EE385F1FC}"/>
              </a:ext>
            </a:extLst>
          </p:cNvPr>
          <p:cNvSpPr txBox="1">
            <a:spLocks/>
          </p:cNvSpPr>
          <p:nvPr/>
        </p:nvSpPr>
        <p:spPr>
          <a:xfrm>
            <a:off x="92353" y="923789"/>
            <a:ext cx="8691562" cy="549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/>
              <a:t>Next Step</a:t>
            </a:r>
          </a:p>
          <a:p>
            <a:pPr algn="l"/>
            <a:r>
              <a:rPr lang="en-US" sz="4400" b="1" dirty="0"/>
              <a:t>Proposal to SPSC: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074203-7916-654F-1690-3064CEDA7E13}"/>
              </a:ext>
            </a:extLst>
          </p:cNvPr>
          <p:cNvSpPr txBox="1"/>
          <p:nvPr/>
        </p:nvSpPr>
        <p:spPr>
          <a:xfrm>
            <a:off x="9973383" y="2196138"/>
            <a:ext cx="1281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TPX Cameras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5E2C6C9-4D2E-E7E2-CD16-CC5976FA4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1831" y="93575"/>
            <a:ext cx="658642" cy="66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73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E55933-B67D-C1F8-6863-6C7093F1C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4" t="11370" r="3995" b="587"/>
          <a:stretch/>
        </p:blipFill>
        <p:spPr>
          <a:xfrm>
            <a:off x="2580208" y="487573"/>
            <a:ext cx="6947807" cy="6034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CB846-0CF5-A4C2-5A68-584246D878A3}"/>
              </a:ext>
            </a:extLst>
          </p:cNvPr>
          <p:cNvSpPr txBox="1"/>
          <p:nvPr/>
        </p:nvSpPr>
        <p:spPr>
          <a:xfrm>
            <a:off x="9542030" y="1699508"/>
            <a:ext cx="2427890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Two LRPs with glass THGEMs, similar to the ARIADNE cold box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3B06C9-C7B3-1EB3-A3AA-744D18626575}"/>
              </a:ext>
            </a:extLst>
          </p:cNvPr>
          <p:cNvSpPr txBox="1"/>
          <p:nvPr/>
        </p:nvSpPr>
        <p:spPr>
          <a:xfrm>
            <a:off x="9812342" y="547718"/>
            <a:ext cx="2220157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TPX3 Cams in the existing cryostat ports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4173F-3706-128B-07CC-E2DF2BFE8444}"/>
              </a:ext>
            </a:extLst>
          </p:cNvPr>
          <p:cNvSpPr txBox="1"/>
          <p:nvPr/>
        </p:nvSpPr>
        <p:spPr>
          <a:xfrm>
            <a:off x="206917" y="335861"/>
            <a:ext cx="1930106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Darkside PDUs, along the beam line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2D841C-DB84-C59A-D628-13E60DBA4500}"/>
              </a:ext>
            </a:extLst>
          </p:cNvPr>
          <p:cNvCxnSpPr>
            <a:cxnSpLocks/>
          </p:cNvCxnSpPr>
          <p:nvPr/>
        </p:nvCxnSpPr>
        <p:spPr>
          <a:xfrm flipH="1">
            <a:off x="8153400" y="2356645"/>
            <a:ext cx="1388630" cy="1970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39E006-3154-B48D-DA49-C1B82D310B1A}"/>
              </a:ext>
            </a:extLst>
          </p:cNvPr>
          <p:cNvCxnSpPr>
            <a:cxnSpLocks/>
          </p:cNvCxnSpPr>
          <p:nvPr/>
        </p:nvCxnSpPr>
        <p:spPr>
          <a:xfrm>
            <a:off x="1700049" y="1739270"/>
            <a:ext cx="2909273" cy="5504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437D92-CB78-B0B5-A20D-9C175F959B19}"/>
              </a:ext>
            </a:extLst>
          </p:cNvPr>
          <p:cNvCxnSpPr>
            <a:cxnSpLocks/>
          </p:cNvCxnSpPr>
          <p:nvPr/>
        </p:nvCxnSpPr>
        <p:spPr>
          <a:xfrm flipH="1">
            <a:off x="7768744" y="797526"/>
            <a:ext cx="2043598" cy="115543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EB9FE7-4EFB-1390-ACA3-67885837D7A7}"/>
              </a:ext>
            </a:extLst>
          </p:cNvPr>
          <p:cNvSpPr txBox="1"/>
          <p:nvPr/>
        </p:nvSpPr>
        <p:spPr>
          <a:xfrm>
            <a:off x="10267536" y="3666704"/>
            <a:ext cx="1702383" cy="28623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Modify partially existing field cage, with embedded X-ARAPUCAS in H shape profile. Low energy threshold S1 (extended collaboration)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F14DE-E76B-639E-550B-08532D8F7F2A}"/>
              </a:ext>
            </a:extLst>
          </p:cNvPr>
          <p:cNvSpPr txBox="1"/>
          <p:nvPr/>
        </p:nvSpPr>
        <p:spPr>
          <a:xfrm>
            <a:off x="2574909" y="-90791"/>
            <a:ext cx="6035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ProtoDUNE</a:t>
            </a:r>
            <a:r>
              <a:rPr lang="en-US" b="1" dirty="0">
                <a:solidFill>
                  <a:schemeClr val="accent2"/>
                </a:solidFill>
              </a:rPr>
              <a:t> dual phase instrumentation with </a:t>
            </a:r>
            <a:r>
              <a:rPr lang="en-US" sz="2000" b="1" dirty="0">
                <a:solidFill>
                  <a:schemeClr val="accent2"/>
                </a:solidFill>
              </a:rPr>
              <a:t>optical</a:t>
            </a:r>
            <a:r>
              <a:rPr lang="en-US" b="1" dirty="0">
                <a:solidFill>
                  <a:schemeClr val="accent2"/>
                </a:solidFill>
              </a:rPr>
              <a:t> readout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18B928-384C-7521-8DEA-2A57E78562C4}"/>
              </a:ext>
            </a:extLst>
          </p:cNvPr>
          <p:cNvCxnSpPr>
            <a:cxnSpLocks/>
          </p:cNvCxnSpPr>
          <p:nvPr/>
        </p:nvCxnSpPr>
        <p:spPr>
          <a:xfrm>
            <a:off x="2143234" y="898366"/>
            <a:ext cx="3240529" cy="57268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149A544-0252-503C-45DD-EFAEA03C6602}"/>
              </a:ext>
            </a:extLst>
          </p:cNvPr>
          <p:cNvSpPr txBox="1"/>
          <p:nvPr/>
        </p:nvSpPr>
        <p:spPr>
          <a:xfrm>
            <a:off x="305679" y="1554604"/>
            <a:ext cx="13697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X-ARAPUCAs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99B0413-FEBE-1D8B-79B4-A10142933C3E}"/>
              </a:ext>
            </a:extLst>
          </p:cNvPr>
          <p:cNvCxnSpPr>
            <a:cxnSpLocks/>
          </p:cNvCxnSpPr>
          <p:nvPr/>
        </p:nvCxnSpPr>
        <p:spPr>
          <a:xfrm flipH="1">
            <a:off x="8675532" y="4304335"/>
            <a:ext cx="15920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C02E317-8027-E165-9B07-C40F3285EE38}"/>
              </a:ext>
            </a:extLst>
          </p:cNvPr>
          <p:cNvSpPr txBox="1"/>
          <p:nvPr/>
        </p:nvSpPr>
        <p:spPr>
          <a:xfrm>
            <a:off x="101729" y="5173044"/>
            <a:ext cx="1930106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Cathode at the bottom for larger drift volume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F35785-7765-A7A8-6114-FEED7408AF36}"/>
              </a:ext>
            </a:extLst>
          </p:cNvPr>
          <p:cNvCxnSpPr>
            <a:cxnSpLocks/>
          </p:cNvCxnSpPr>
          <p:nvPr/>
        </p:nvCxnSpPr>
        <p:spPr>
          <a:xfrm>
            <a:off x="2031835" y="6088072"/>
            <a:ext cx="1722438" cy="83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926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5424C-0286-F73A-4E13-E7C8E8FE7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" t="3616" b="3640"/>
          <a:stretch/>
        </p:blipFill>
        <p:spPr>
          <a:xfrm>
            <a:off x="28779" y="897971"/>
            <a:ext cx="8293484" cy="39441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7F863-79AE-F30A-743A-44087870F0B2}"/>
              </a:ext>
            </a:extLst>
          </p:cNvPr>
          <p:cNvSpPr txBox="1"/>
          <p:nvPr/>
        </p:nvSpPr>
        <p:spPr>
          <a:xfrm>
            <a:off x="8335964" y="799910"/>
            <a:ext cx="341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dark green shade is the </a:t>
            </a:r>
            <a:r>
              <a:rPr lang="en-US" dirty="0" err="1"/>
              <a:t>FoV</a:t>
            </a:r>
            <a:r>
              <a:rPr lang="en-US" dirty="0"/>
              <a:t> of the TPX cameras(1mx1m)  using the current cryostat 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40AFA-8427-46E4-6AF5-CB30751E1197}"/>
              </a:ext>
            </a:extLst>
          </p:cNvPr>
          <p:cNvSpPr txBox="1"/>
          <p:nvPr/>
        </p:nvSpPr>
        <p:spPr>
          <a:xfrm>
            <a:off x="2420631" y="476744"/>
            <a:ext cx="2415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 Darkside-20k PDUs produced in the 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8F6CF-BB45-4C5B-DF59-D010733C0EE3}"/>
              </a:ext>
            </a:extLst>
          </p:cNvPr>
          <p:cNvSpPr txBox="1"/>
          <p:nvPr/>
        </p:nvSpPr>
        <p:spPr>
          <a:xfrm>
            <a:off x="8289205" y="3558029"/>
            <a:ext cx="3645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 </a:t>
            </a:r>
            <a:r>
              <a:rPr lang="en-US" dirty="0" err="1"/>
              <a:t>Arapucas</a:t>
            </a:r>
            <a:r>
              <a:rPr lang="en-US" dirty="0"/>
              <a:t> will be used to cover the field cage (sides only and retain the rest of the field cage). X-</a:t>
            </a:r>
            <a:r>
              <a:rPr lang="en-US" dirty="0" err="1"/>
              <a:t>Arapucas</a:t>
            </a:r>
            <a:r>
              <a:rPr lang="en-US" dirty="0"/>
              <a:t> in the Field cage are of high importance to correlate S2/S1 signals for DM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518ED-8006-C328-D6BD-2C85CDA48E4F}"/>
              </a:ext>
            </a:extLst>
          </p:cNvPr>
          <p:cNvSpPr txBox="1"/>
          <p:nvPr/>
        </p:nvSpPr>
        <p:spPr>
          <a:xfrm>
            <a:off x="8322263" y="2274838"/>
            <a:ext cx="3639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 to test more optical sensors for very low energy  thresholds such as Darkside20k </a:t>
            </a:r>
            <a:r>
              <a:rPr lang="en-US" dirty="0" err="1"/>
              <a:t>SiPMs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6491D-05D9-7B9D-09FA-EA5519701FD0}"/>
              </a:ext>
            </a:extLst>
          </p:cNvPr>
          <p:cNvSpPr txBox="1"/>
          <p:nvPr/>
        </p:nvSpPr>
        <p:spPr>
          <a:xfrm>
            <a:off x="0" y="0"/>
            <a:ext cx="301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TOP VIEW Optical </a:t>
            </a:r>
            <a:r>
              <a:rPr lang="en-US" b="1" dirty="0" err="1"/>
              <a:t>ProtoDUNE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11A64C-1AE6-9F02-E188-4CE93DE3F22F}"/>
              </a:ext>
            </a:extLst>
          </p:cNvPr>
          <p:cNvSpPr txBox="1"/>
          <p:nvPr/>
        </p:nvSpPr>
        <p:spPr>
          <a:xfrm>
            <a:off x="2420631" y="4657416"/>
            <a:ext cx="136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X-ARAPUCAs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5E3FD5-7AF0-099D-98AF-3089139ABB79}"/>
              </a:ext>
            </a:extLst>
          </p:cNvPr>
          <p:cNvSpPr txBox="1"/>
          <p:nvPr/>
        </p:nvSpPr>
        <p:spPr>
          <a:xfrm>
            <a:off x="4372319" y="2308996"/>
            <a:ext cx="170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TPX3Cams ports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DAA22B-9EB4-7298-EF00-36F688A406E7}"/>
              </a:ext>
            </a:extLst>
          </p:cNvPr>
          <p:cNvSpPr txBox="1"/>
          <p:nvPr/>
        </p:nvSpPr>
        <p:spPr>
          <a:xfrm>
            <a:off x="3790430" y="5866353"/>
            <a:ext cx="625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CERN SPSC proposal in preparation with extended collaborators</a:t>
            </a:r>
          </a:p>
        </p:txBody>
      </p:sp>
    </p:spTree>
    <p:extLst>
      <p:ext uri="{BB962C8B-B14F-4D97-AF65-F5344CB8AC3E}">
        <p14:creationId xmlns:p14="http://schemas.microsoft.com/office/powerpoint/2010/main" val="2961808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A3F3-9A40-C809-E2AB-743D8524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927" y="-176930"/>
            <a:ext cx="7049729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Ongoing new ARIADNE 1-ton Run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1DE90-D726-7005-8181-E5D01927F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92C17-2A75-944C-94BA-7DE5ED379D79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C0423-4F42-79D0-C776-9F85B3533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AB917-42D8-DCF0-4E93-D64A4BB9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5EB4B-FD6E-D02F-1992-502F5E30D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199" y="1001607"/>
            <a:ext cx="2743200" cy="5455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5905BA-5D3E-ACDA-ABE0-C6715030B139}"/>
              </a:ext>
            </a:extLst>
          </p:cNvPr>
          <p:cNvSpPr txBox="1"/>
          <p:nvPr/>
        </p:nvSpPr>
        <p:spPr>
          <a:xfrm>
            <a:off x="233448" y="794690"/>
            <a:ext cx="7919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 dirty="0"/>
              <a:t>Meanwhile in Liverpool a new ongoing ARIADNE runs to test some of the proposed instrumentation for </a:t>
            </a:r>
            <a:r>
              <a:rPr lang="en-GB" sz="2000" b="1" dirty="0" err="1"/>
              <a:t>protoDUNE</a:t>
            </a:r>
            <a:r>
              <a:rPr lang="en-GB" sz="2000" b="1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909AC-A018-3198-2B4D-91A2C07F567D}"/>
              </a:ext>
            </a:extLst>
          </p:cNvPr>
          <p:cNvSpPr txBox="1"/>
          <p:nvPr/>
        </p:nvSpPr>
        <p:spPr>
          <a:xfrm>
            <a:off x="2486621" y="1622031"/>
            <a:ext cx="706596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r>
              <a:rPr lang="en-GB" sz="2000" dirty="0"/>
              <a:t>Three TPX cameras installed, with the remaining ¼ of the detector dedicated to Darkside </a:t>
            </a:r>
            <a:r>
              <a:rPr lang="en-GB" sz="2000" dirty="0" err="1"/>
              <a:t>SiPMs</a:t>
            </a:r>
            <a:r>
              <a:rPr lang="en-GB" sz="2000" dirty="0"/>
              <a:t>. </a:t>
            </a:r>
          </a:p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endParaRPr lang="en-GB" sz="2000" dirty="0"/>
          </a:p>
          <a:p>
            <a:pPr>
              <a:buSzPct val="121000"/>
            </a:pPr>
            <a:r>
              <a:rPr lang="en-GB" sz="2000" dirty="0"/>
              <a:t>	Measure the response of Darkside </a:t>
            </a:r>
            <a:r>
              <a:rPr lang="en-GB" sz="2000" dirty="0" err="1"/>
              <a:t>SiPMs</a:t>
            </a:r>
            <a:r>
              <a:rPr lang="en-GB" sz="2000" dirty="0"/>
              <a:t> to varying 	THGEM bias and determine the correct gain for 	</a:t>
            </a:r>
            <a:r>
              <a:rPr lang="en-GB" sz="2000" dirty="0" err="1"/>
              <a:t>ProtoDUNE</a:t>
            </a:r>
            <a:r>
              <a:rPr lang="en-GB" sz="2000" dirty="0"/>
              <a:t> operation (in collaboration with Naples)</a:t>
            </a:r>
          </a:p>
          <a:p>
            <a:pPr>
              <a:buSzPct val="121000"/>
            </a:pPr>
            <a:endParaRPr lang="en-GB" sz="2000" dirty="0"/>
          </a:p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Test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different types of intensifier - one previously used on ARIADNE and the new intensifier on ARIADNE+ </a:t>
            </a:r>
            <a:endParaRPr lang="en-GB" sz="2000" dirty="0">
              <a:latin typeface="Calibri" panose="020F0502020204030204" pitchFamily="34" charset="0"/>
            </a:endParaRPr>
          </a:p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Test</a:t>
            </a:r>
            <a:r>
              <a:rPr lang="en-GB" sz="2000" dirty="0">
                <a:effectLst/>
                <a:latin typeface="Calibri" panose="020F0502020204030204" pitchFamily="34" charset="0"/>
              </a:rPr>
              <a:t> TPB coated glass for WLS instead of PEN - assessing difference in light quantity</a:t>
            </a:r>
          </a:p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Test imaging S1 tracks with VUV </a:t>
            </a:r>
            <a:r>
              <a:rPr lang="en-GB" sz="2000" dirty="0" err="1">
                <a:latin typeface="Calibri" panose="020F0502020204030204" pitchFamily="34" charset="0"/>
              </a:rPr>
              <a:t>Timepix</a:t>
            </a:r>
            <a:r>
              <a:rPr lang="en-GB" sz="2000" dirty="0">
                <a:latin typeface="Calibri" panose="020F0502020204030204" pitchFamily="34" charset="0"/>
              </a:rPr>
              <a:t> cameras</a:t>
            </a:r>
            <a:endParaRPr lang="en-GB" sz="2000" dirty="0">
              <a:effectLst/>
              <a:latin typeface="Calibri" panose="020F0502020204030204" pitchFamily="34" charset="0"/>
            </a:endParaRPr>
          </a:p>
          <a:p>
            <a:pPr>
              <a:buSzPct val="121000"/>
            </a:pPr>
            <a:endParaRPr lang="en-GB" sz="2000" dirty="0">
              <a:effectLst/>
              <a:latin typeface="Calibri" panose="020F0502020204030204" pitchFamily="34" charset="0"/>
            </a:endParaRPr>
          </a:p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r>
              <a:rPr lang="en-GB" sz="2000" dirty="0"/>
              <a:t>Doping studies at the end of the run with 15ppm Isobutylene (photosensitive dopant)</a:t>
            </a:r>
          </a:p>
          <a:p>
            <a:pPr marL="342900" indent="-342900">
              <a:buFontTx/>
              <a:buAutoNum type="arabicParenR"/>
            </a:pPr>
            <a:endParaRPr lang="en-GB" sz="2000" dirty="0">
              <a:effectLst/>
              <a:latin typeface="Calibri" panose="020F0502020204030204" pitchFamily="34" charset="0"/>
            </a:endParaRPr>
          </a:p>
          <a:p>
            <a:pPr marL="342900" indent="-342900">
              <a:buFontTx/>
              <a:buAutoNum type="arabicParenR"/>
            </a:pPr>
            <a:endParaRPr lang="en-GB" sz="20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2" name="Picture 11" descr="A close-up of a solar panel&#10;&#10;Description automatically generated with medium confidence">
            <a:extLst>
              <a:ext uri="{FF2B5EF4-FFF2-40B4-BE49-F238E27FC236}">
                <a16:creationId xmlns:a16="http://schemas.microsoft.com/office/drawing/2014/main" id="{61944F56-2C5B-D628-6CBC-65725E68D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505"/>
          <a:stretch/>
        </p:blipFill>
        <p:spPr>
          <a:xfrm>
            <a:off x="7794156" y="2015186"/>
            <a:ext cx="1381375" cy="59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422FDF-8345-48D9-8313-6B17B7CD10B6}"/>
              </a:ext>
            </a:extLst>
          </p:cNvPr>
          <p:cNvSpPr txBox="1"/>
          <p:nvPr/>
        </p:nvSpPr>
        <p:spPr>
          <a:xfrm>
            <a:off x="2209800" y="6313685"/>
            <a:ext cx="677640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/>
              <a:t>Very happy in the future to accommodate new ideas in ARIADNE</a:t>
            </a:r>
          </a:p>
        </p:txBody>
      </p:sp>
      <p:pic>
        <p:nvPicPr>
          <p:cNvPr id="19" name="Picture 18" descr="A picture containing indoor, engineering, building, steel&#10;&#10;Description automatically generated">
            <a:extLst>
              <a:ext uri="{FF2B5EF4-FFF2-40B4-BE49-F238E27FC236}">
                <a16:creationId xmlns:a16="http://schemas.microsoft.com/office/drawing/2014/main" id="{5923A7B6-BF86-BEDD-BA7A-7073D528C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95" y="1463980"/>
            <a:ext cx="2264812" cy="48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805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E31A-DC2F-ADD8-95E9-D9E92BB3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106" y="624846"/>
            <a:ext cx="4100977" cy="1506999"/>
          </a:xfrm>
        </p:spPr>
        <p:txBody>
          <a:bodyPr>
            <a:normAutofit/>
          </a:bodyPr>
          <a:lstStyle/>
          <a:p>
            <a:r>
              <a:rPr lang="en-US" sz="3600" b="1" dirty="0"/>
              <a:t>Stay tuned more results to come soon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CB506-6E57-16D8-1511-CF555694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E3A9-6572-4040-928D-D0A660FDFC66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0CC3E-6FF0-C669-40CD-B2992D6C3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F4803-DC7C-3606-E57C-0FC5DF11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37</a:t>
            </a:fld>
            <a:endParaRPr lang="en-US"/>
          </a:p>
        </p:txBody>
      </p:sp>
      <p:pic>
        <p:nvPicPr>
          <p:cNvPr id="11" name="Picture 10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E2885996-C715-50B8-5D16-8A295811A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1"/>
          <a:stretch/>
        </p:blipFill>
        <p:spPr>
          <a:xfrm>
            <a:off x="58900" y="942641"/>
            <a:ext cx="3979700" cy="55403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31BDD3-6ADC-AEB3-DAC7-F22FD2C0DCA7}"/>
              </a:ext>
            </a:extLst>
          </p:cNvPr>
          <p:cNvSpPr txBox="1"/>
          <p:nvPr/>
        </p:nvSpPr>
        <p:spPr>
          <a:xfrm>
            <a:off x="4076779" y="5910581"/>
            <a:ext cx="2126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A. Team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03DD7F-FDC6-52EE-488B-7E9DFEA7644B}"/>
              </a:ext>
            </a:extLst>
          </p:cNvPr>
          <p:cNvSpPr txBox="1"/>
          <p:nvPr/>
        </p:nvSpPr>
        <p:spPr>
          <a:xfrm>
            <a:off x="6810526" y="4079825"/>
            <a:ext cx="217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Thank you</a:t>
            </a:r>
          </a:p>
        </p:txBody>
      </p:sp>
      <p:pic>
        <p:nvPicPr>
          <p:cNvPr id="15" name="Picture 14" descr="A close-up of a machine&#10;&#10;Description automatically generated">
            <a:extLst>
              <a:ext uri="{FF2B5EF4-FFF2-40B4-BE49-F238E27FC236}">
                <a16:creationId xmlns:a16="http://schemas.microsoft.com/office/drawing/2014/main" id="{E8BD0258-0175-09D1-1EF6-4770CB415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50030" y="2431173"/>
            <a:ext cx="5659110" cy="264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059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03DF8-63E8-E047-8D66-6EF68109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015600"/>
            <a:ext cx="10515600" cy="1325563"/>
          </a:xfrm>
        </p:spPr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57083-8D5A-7846-8EFF-3701B528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00D8-75A3-9942-8D12-239BBCC6B219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EE58A-824C-924D-B2D7-4793F2807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65767-D75E-6C4A-B24A-A6C7CF73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94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809C1-422B-6B4A-8D09-34C38A27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3248" y="102601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The ARIADNE Advantage - Optical TPCs         </a:t>
            </a:r>
            <a:br>
              <a:rPr lang="en-GB" sz="3600" dirty="0"/>
            </a:b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E87D3-3ACD-0F92-28F9-CC4C7FDF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A080-6902-D74E-AD22-111610D858C5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7B4FD-B525-FF96-536E-426BC1D22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EA45F-3C2A-07AB-F084-DC0FB397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</a:t>
            </a:fld>
            <a:endParaRPr lang="en-US"/>
          </a:p>
        </p:txBody>
      </p:sp>
      <p:sp>
        <p:nvSpPr>
          <p:cNvPr id="7" name="Aims:">
            <a:extLst>
              <a:ext uri="{FF2B5EF4-FFF2-40B4-BE49-F238E27FC236}">
                <a16:creationId xmlns:a16="http://schemas.microsoft.com/office/drawing/2014/main" id="{734B1338-FC4B-DC4C-8484-76FE624BAC7F}"/>
              </a:ext>
            </a:extLst>
          </p:cNvPr>
          <p:cNvSpPr txBox="1"/>
          <p:nvPr/>
        </p:nvSpPr>
        <p:spPr>
          <a:xfrm>
            <a:off x="84487" y="1273761"/>
            <a:ext cx="6396338" cy="440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endParaRPr sz="1750" dirty="0"/>
          </a:p>
          <a:p>
            <a:pPr>
              <a:buSzPct val="100000"/>
            </a:pPr>
            <a:endParaRPr sz="1750" dirty="0"/>
          </a:p>
          <a:p>
            <a:pPr marL="906378" lvl="2" indent="-144378">
              <a:buSzPct val="100000"/>
              <a:buChar char="•"/>
              <a:defRPr sz="2000"/>
            </a:pPr>
            <a:r>
              <a:rPr sz="1750" b="1" dirty="0"/>
              <a:t>High Resolution: </a:t>
            </a:r>
            <a:r>
              <a:rPr sz="1750" dirty="0"/>
              <a:t>For e.g. TPX3 camera has 256 x 256 pixels, imaging 35 x 35 cm area, as on ARIADNE, gives ≈1 mm resolution</a:t>
            </a:r>
          </a:p>
          <a:p>
            <a:pPr marL="906378" lvl="2" indent="-144378">
              <a:buSzPct val="100000"/>
              <a:buChar char="•"/>
              <a:defRPr sz="2000" b="1"/>
            </a:pPr>
            <a:r>
              <a:rPr sz="1750" dirty="0"/>
              <a:t>Sensitivity to low energies: </a:t>
            </a:r>
            <a:r>
              <a:rPr sz="1750" b="0" dirty="0"/>
              <a:t>Gain is generated by the THGEM; a THGEM accelerated electron can generate upwards of 100 photons, cameras can be sensitive to single photons </a:t>
            </a:r>
            <a:endParaRPr sz="1750" dirty="0"/>
          </a:p>
          <a:p>
            <a:pPr marL="906378" lvl="2" indent="-144378">
              <a:buSzPct val="100000"/>
              <a:buFontTx/>
              <a:buChar char="•"/>
              <a:defRPr sz="2000"/>
            </a:pPr>
            <a:r>
              <a:rPr sz="1750" b="1" dirty="0"/>
              <a:t>Very low Noise: </a:t>
            </a:r>
            <a:r>
              <a:rPr lang="en-GB" sz="1750" dirty="0"/>
              <a:t>Externally mounted cameras are decoupled from TPC electronic noise sources/acoustics</a:t>
            </a:r>
            <a:endParaRPr sz="1750" dirty="0"/>
          </a:p>
          <a:p>
            <a:pPr marL="906378" lvl="2" indent="-144378">
              <a:buSzPct val="100000"/>
              <a:buChar char="•"/>
              <a:defRPr sz="2000"/>
            </a:pPr>
            <a:r>
              <a:rPr sz="1750" b="1" dirty="0"/>
              <a:t>Ease of Access: </a:t>
            </a:r>
            <a:r>
              <a:rPr sz="1750" dirty="0"/>
              <a:t>Technology can be swapped in and out even with TPC operating</a:t>
            </a:r>
            <a:r>
              <a:rPr lang="en-US" sz="1750" dirty="0"/>
              <a:t>. First tests EMCCDs.</a:t>
            </a:r>
            <a:endParaRPr sz="1750" dirty="0"/>
          </a:p>
          <a:p>
            <a:pPr marL="906378" lvl="2" indent="-144378">
              <a:buSzPct val="100000"/>
              <a:buChar char="•"/>
              <a:defRPr sz="2000" b="1"/>
            </a:pPr>
            <a:r>
              <a:rPr sz="1750" dirty="0"/>
              <a:t>Cost Efficient: </a:t>
            </a:r>
            <a:r>
              <a:rPr sz="1750" b="0" dirty="0"/>
              <a:t>No need for thousands of internal charge TPC readout channels, pre-amps etc.</a:t>
            </a:r>
            <a:endParaRPr lang="en-US" sz="1750" b="0" dirty="0"/>
          </a:p>
          <a:p>
            <a:pPr marL="906378" lvl="2" indent="-144378">
              <a:buSzPct val="100000"/>
              <a:buChar char="•"/>
              <a:defRPr sz="2000" b="1"/>
            </a:pPr>
            <a:r>
              <a:rPr lang="en-GB" sz="1750" dirty="0"/>
              <a:t>Available NOW</a:t>
            </a:r>
            <a:r>
              <a:rPr sz="1750" b="0" dirty="0"/>
              <a:t> </a:t>
            </a:r>
          </a:p>
        </p:txBody>
      </p:sp>
      <p:sp>
        <p:nvSpPr>
          <p:cNvPr id="8" name="Low energy background analysis">
            <a:extLst>
              <a:ext uri="{FF2B5EF4-FFF2-40B4-BE49-F238E27FC236}">
                <a16:creationId xmlns:a16="http://schemas.microsoft.com/office/drawing/2014/main" id="{55A58B50-3002-DBEC-6F61-422F61F0D18C}"/>
              </a:ext>
            </a:extLst>
          </p:cNvPr>
          <p:cNvSpPr txBox="1"/>
          <p:nvPr/>
        </p:nvSpPr>
        <p:spPr>
          <a:xfrm>
            <a:off x="494366" y="1211262"/>
            <a:ext cx="173044" cy="85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endParaRPr/>
          </a:p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r>
              <a:rPr b="0" i="0"/>
              <a:t> </a:t>
            </a:r>
          </a:p>
        </p:txBody>
      </p:sp>
      <p:sp>
        <p:nvSpPr>
          <p:cNvPr id="9" name="Low energy background analysis">
            <a:extLst>
              <a:ext uri="{FF2B5EF4-FFF2-40B4-BE49-F238E27FC236}">
                <a16:creationId xmlns:a16="http://schemas.microsoft.com/office/drawing/2014/main" id="{D12F0612-1994-250C-CEB9-7B86079C157B}"/>
              </a:ext>
            </a:extLst>
          </p:cNvPr>
          <p:cNvSpPr txBox="1"/>
          <p:nvPr/>
        </p:nvSpPr>
        <p:spPr>
          <a:xfrm>
            <a:off x="494366" y="1211262"/>
            <a:ext cx="92394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 i="1" u="sng"/>
            </a:lvl1pPr>
          </a:lstStyle>
          <a:p>
            <a:endParaRPr dirty="0"/>
          </a:p>
        </p:txBody>
      </p:sp>
      <p:pic>
        <p:nvPicPr>
          <p:cNvPr id="10" name="Picture 9" descr="Picture 9">
            <a:extLst>
              <a:ext uri="{FF2B5EF4-FFF2-40B4-BE49-F238E27FC236}">
                <a16:creationId xmlns:a16="http://schemas.microsoft.com/office/drawing/2014/main" id="{5332AEDA-1693-6C9F-3855-B877C6B57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337" y="916350"/>
            <a:ext cx="3850463" cy="53673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500 µm">
            <a:extLst>
              <a:ext uri="{FF2B5EF4-FFF2-40B4-BE49-F238E27FC236}">
                <a16:creationId xmlns:a16="http://schemas.microsoft.com/office/drawing/2014/main" id="{08B9F5DC-2BE8-87AB-CCE6-A194D4108064}"/>
              </a:ext>
            </a:extLst>
          </p:cNvPr>
          <p:cNvSpPr txBox="1"/>
          <p:nvPr/>
        </p:nvSpPr>
        <p:spPr>
          <a:xfrm>
            <a:off x="6480825" y="6283662"/>
            <a:ext cx="2317570" cy="338550"/>
          </a:xfrm>
          <a:prstGeom prst="rect">
            <a:avLst/>
          </a:prstGeom>
          <a:solidFill>
            <a:srgbClr val="5B8E97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dirty="0"/>
              <a:t>ARIADNE 1-ton detector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2BB9FC-7D56-8D61-17B0-3AD89736B2CE}"/>
              </a:ext>
            </a:extLst>
          </p:cNvPr>
          <p:cNvSpPr txBox="1"/>
          <p:nvPr/>
        </p:nvSpPr>
        <p:spPr>
          <a:xfrm>
            <a:off x="-165992" y="1011207"/>
            <a:ext cx="62466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1473" lvl="1" indent="-180473">
              <a:buSzPct val="100000"/>
              <a:buChar char="•"/>
              <a:defRPr sz="2000"/>
            </a:pPr>
            <a:r>
              <a:rPr lang="en-GB" sz="2200" dirty="0"/>
              <a:t>Benefits over previous charge readout methods: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B3062-8B1F-0343-C7E3-0282083013B5}"/>
              </a:ext>
            </a:extLst>
          </p:cNvPr>
          <p:cNvSpPr txBox="1"/>
          <p:nvPr/>
        </p:nvSpPr>
        <p:spPr>
          <a:xfrm>
            <a:off x="-54491" y="6008975"/>
            <a:ext cx="6023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TDR: </a:t>
            </a:r>
            <a:r>
              <a:rPr lang="en-GB" sz="1400" dirty="0">
                <a:hlinkClick r:id="rId3"/>
              </a:rPr>
              <a:t>https://iopscience.iop.org/article/10.1088/1748-0221/15/03/P03003</a:t>
            </a:r>
            <a:endParaRPr lang="en-GB" sz="1400" dirty="0"/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02454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0873F-0478-BD48-9CBA-28A58266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TPX3 -&gt; TPX4</a:t>
            </a:r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31EAB93B-9526-C64E-8372-879284947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910" y="1695449"/>
            <a:ext cx="7845594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CC249-C48C-C747-AEA9-6CC88612C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AD850-3EDB-6C48-A8E6-FF2D3B07FBA4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85B6E-F1BA-D947-A2C5-9A8440670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8BF3-1815-254E-B450-D880A2AE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39</a:t>
            </a:fld>
            <a:endParaRPr lang="en-US"/>
          </a:p>
        </p:txBody>
      </p:sp>
      <p:pic>
        <p:nvPicPr>
          <p:cNvPr id="10" name="Picture 9" descr="A close-up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632C5C71-2BAD-E143-B739-1ADA3B78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011" y="1344246"/>
            <a:ext cx="3587003" cy="208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682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F145F-BD19-8942-A288-D71C5A2D6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B2BCE-AE11-BB40-AD80-AC550D52936F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47DAC-6273-FB48-9321-FF4D81C1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E0A2D-872D-AA43-A250-0461C3575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FAA33F-BF3F-4449-820C-5B39D429D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3820485"/>
            <a:ext cx="4992462" cy="2798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EC7540F-2D77-BB49-BADD-1FE2DC9F8594}"/>
              </a:ext>
            </a:extLst>
          </p:cNvPr>
          <p:cNvSpPr txBox="1">
            <a:spLocks/>
          </p:cNvSpPr>
          <p:nvPr/>
        </p:nvSpPr>
        <p:spPr>
          <a:xfrm>
            <a:off x="227238" y="238954"/>
            <a:ext cx="6861830" cy="70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THGEM S2 light production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17D2F-1B25-A044-8D5E-42EA5A204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894" y="1114165"/>
            <a:ext cx="2484326" cy="2428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79006F-B92E-134B-BF9F-1755E3C8C1DE}"/>
              </a:ext>
            </a:extLst>
          </p:cNvPr>
          <p:cNvSpPr txBox="1"/>
          <p:nvPr/>
        </p:nvSpPr>
        <p:spPr>
          <a:xfrm>
            <a:off x="227238" y="1065390"/>
            <a:ext cx="86404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VUV (126nm) light produced through de-excitation of Argon gas. </a:t>
            </a:r>
            <a:br>
              <a:rPr lang="en-GB" dirty="0">
                <a:latin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</a:rPr>
              <a:t>TPB Wavelength shifter above THGEM converts to 430nm.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At low field (&lt;2kV/cm), S2 light production is linearly proportional to THGEM field. No charge gain. Very stable operation without discharges. No ion production. 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At higher fields, electron multiplication occurs (Townsend avalanche). </a:t>
            </a:r>
          </a:p>
          <a:p>
            <a:r>
              <a:rPr lang="en-GB" dirty="0">
                <a:latin typeface="Arial" panose="020B0604020202020204" pitchFamily="34" charset="0"/>
              </a:rPr>
              <a:t>Exponentially increasing S2 light production -&gt; Improved sensitivity/threshold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4D6EC5-2E55-3545-B854-A71BF00E5BC0}"/>
              </a:ext>
            </a:extLst>
          </p:cNvPr>
          <p:cNvSpPr txBox="1"/>
          <p:nvPr/>
        </p:nvSpPr>
        <p:spPr>
          <a:xfrm>
            <a:off x="8610600" y="3412433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2298194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A92282-DFE6-D405-CE62-6486988047FE}"/>
              </a:ext>
            </a:extLst>
          </p:cNvPr>
          <p:cNvSpPr txBox="1"/>
          <p:nvPr/>
        </p:nvSpPr>
        <p:spPr>
          <a:xfrm>
            <a:off x="205026" y="0"/>
            <a:ext cx="3739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ProtoDUNE</a:t>
            </a:r>
            <a:r>
              <a:rPr lang="en-US" sz="2000" b="1" dirty="0"/>
              <a:t> optical Run open side</a:t>
            </a:r>
          </a:p>
        </p:txBody>
      </p:sp>
      <p:pic>
        <p:nvPicPr>
          <p:cNvPr id="3" name="Picture 2" descr="A picture containing LEGO, cartoon, cage&#10;&#10;Description automatically generated">
            <a:extLst>
              <a:ext uri="{FF2B5EF4-FFF2-40B4-BE49-F238E27FC236}">
                <a16:creationId xmlns:a16="http://schemas.microsoft.com/office/drawing/2014/main" id="{40E4AFD5-B89B-1F50-A594-1B329BA00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458" y="727588"/>
            <a:ext cx="5469258" cy="587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9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16B3-0E66-9045-B7D9-8FFECAB08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-115521"/>
            <a:ext cx="10515600" cy="1325563"/>
          </a:xfrm>
        </p:spPr>
        <p:txBody>
          <a:bodyPr/>
          <a:lstStyle/>
          <a:p>
            <a:r>
              <a:rPr lang="en-US" dirty="0"/>
              <a:t>PEN WLS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4D2EC-0FB0-D341-A3C5-9EB3EC54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92CAE-95EE-214F-93CD-24B1A04332AC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2C6DD-1C3E-CE49-879E-41693DA4F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8BB5C-830E-D048-BB06-5AE097E10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C2DD7C-4D2D-764A-BB44-659793389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" t="6102" r="8022" b="3417"/>
          <a:stretch/>
        </p:blipFill>
        <p:spPr>
          <a:xfrm>
            <a:off x="5444377" y="1210042"/>
            <a:ext cx="6563188" cy="4891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3BB367-C170-BC40-BE07-0DC04D7EEA0C}"/>
              </a:ext>
            </a:extLst>
          </p:cNvPr>
          <p:cNvSpPr txBox="1"/>
          <p:nvPr/>
        </p:nvSpPr>
        <p:spPr>
          <a:xfrm>
            <a:off x="12700" y="965944"/>
            <a:ext cx="5563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Two grades of TEONEX PEN foil investigated </a:t>
            </a:r>
            <a:r>
              <a:rPr lang="en-GB" b="1" dirty="0"/>
              <a:t>Q51</a:t>
            </a:r>
            <a:r>
              <a:rPr lang="en-GB" dirty="0"/>
              <a:t> and </a:t>
            </a:r>
            <a:r>
              <a:rPr lang="en-GB" b="1" dirty="0"/>
              <a:t>Q53</a:t>
            </a:r>
            <a:r>
              <a:rPr lang="en-GB" dirty="0"/>
              <a:t>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Thinner</a:t>
            </a:r>
            <a:r>
              <a:rPr lang="en-GB" dirty="0"/>
              <a:t> PEN consistently found to have a </a:t>
            </a:r>
            <a:r>
              <a:rPr lang="en-GB" b="1" dirty="0"/>
              <a:t>better conversion efficiency</a:t>
            </a:r>
            <a:r>
              <a:rPr lang="en-GB" dirty="0"/>
              <a:t> than </a:t>
            </a:r>
            <a:r>
              <a:rPr lang="en-GB" b="1" dirty="0"/>
              <a:t>thicker</a:t>
            </a:r>
            <a:r>
              <a:rPr lang="en-GB" dirty="0"/>
              <a:t> sheets (surface interaction).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Q51</a:t>
            </a:r>
            <a:r>
              <a:rPr lang="en-GB" dirty="0"/>
              <a:t> consistently found to have a </a:t>
            </a:r>
            <a:r>
              <a:rPr lang="en-GB" b="1" dirty="0"/>
              <a:t>better conversion efficiency </a:t>
            </a:r>
            <a:r>
              <a:rPr lang="en-GB" dirty="0"/>
              <a:t>than </a:t>
            </a:r>
            <a:r>
              <a:rPr lang="en-GB" b="1" dirty="0"/>
              <a:t>Q53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pic>
        <p:nvPicPr>
          <p:cNvPr id="10" name="Picture 9" descr="A picture containing text, sitting, monitor, electronics&#10;&#10;Description automatically generated">
            <a:extLst>
              <a:ext uri="{FF2B5EF4-FFF2-40B4-BE49-F238E27FC236}">
                <a16:creationId xmlns:a16="http://schemas.microsoft.com/office/drawing/2014/main" id="{904538DF-167F-DB42-AF33-2DFBC046C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45" y="3478035"/>
            <a:ext cx="3698955" cy="2744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4E9D05-B957-144F-84FF-24A33446B7AA}"/>
              </a:ext>
            </a:extLst>
          </p:cNvPr>
          <p:cNvSpPr txBox="1"/>
          <p:nvPr/>
        </p:nvSpPr>
        <p:spPr>
          <a:xfrm>
            <a:off x="174545" y="6222237"/>
            <a:ext cx="520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50cmx50cm Q51 25μm PEN film glued on glass panel</a:t>
            </a:r>
          </a:p>
        </p:txBody>
      </p:sp>
    </p:spTree>
    <p:extLst>
      <p:ext uri="{BB962C8B-B14F-4D97-AF65-F5344CB8AC3E}">
        <p14:creationId xmlns:p14="http://schemas.microsoft.com/office/powerpoint/2010/main" val="918508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F928-8CAF-DC4C-9967-1ABDBAE62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0" y="-115521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/>
              <a:t>Focusing VUV Intensifier using </a:t>
            </a:r>
            <a:r>
              <a:rPr lang="en-US" sz="3500" dirty="0" err="1"/>
              <a:t>GAr</a:t>
            </a:r>
            <a:r>
              <a:rPr lang="en-US" sz="3500" dirty="0"/>
              <a:t> TPC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4F59D-2B48-8D41-A26F-852F5C1B7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8E7C-2688-F141-8C93-9F40CB760A95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1F773-6A6D-494D-826D-504A0C65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4E197-2850-F24F-B6DB-B7455F2B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CE193F-00D0-4A4F-BC43-4DAC3CBC9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" t="3385" r="1094" b="1786"/>
          <a:stretch/>
        </p:blipFill>
        <p:spPr>
          <a:xfrm>
            <a:off x="6096000" y="1377979"/>
            <a:ext cx="6081091" cy="20510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674918-55BE-3C43-93A1-4B6B4A827E6C}"/>
              </a:ext>
            </a:extLst>
          </p:cNvPr>
          <p:cNvGrpSpPr/>
          <p:nvPr/>
        </p:nvGrpSpPr>
        <p:grpSpPr>
          <a:xfrm>
            <a:off x="222814" y="1312509"/>
            <a:ext cx="2756134" cy="2411070"/>
            <a:chOff x="1729409" y="926495"/>
            <a:chExt cx="2756134" cy="2411070"/>
          </a:xfrm>
        </p:grpSpPr>
        <p:pic>
          <p:nvPicPr>
            <p:cNvPr id="9" name="Picture 8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9D1A019-F8FF-3A47-B637-202CE498D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0" t="12751" r="54266" b="11512"/>
            <a:stretch/>
          </p:blipFill>
          <p:spPr>
            <a:xfrm>
              <a:off x="1729409" y="926495"/>
              <a:ext cx="2756134" cy="241107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FA7C27-B10E-4242-A5F6-B7A46CFE2CB4}"/>
                </a:ext>
              </a:extLst>
            </p:cNvPr>
            <p:cNvSpPr txBox="1"/>
            <p:nvPr/>
          </p:nvSpPr>
          <p:spPr>
            <a:xfrm>
              <a:off x="2869387" y="2827867"/>
              <a:ext cx="847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+1mm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9806C6-7B31-4B42-956B-444041CD5904}"/>
              </a:ext>
            </a:extLst>
          </p:cNvPr>
          <p:cNvGrpSpPr/>
          <p:nvPr/>
        </p:nvGrpSpPr>
        <p:grpSpPr>
          <a:xfrm>
            <a:off x="3075844" y="1342925"/>
            <a:ext cx="2708595" cy="2411071"/>
            <a:chOff x="4485543" y="934960"/>
            <a:chExt cx="2708595" cy="2411071"/>
          </a:xfrm>
        </p:grpSpPr>
        <p:pic>
          <p:nvPicPr>
            <p:cNvPr id="12" name="Picture 11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ECC7341C-E637-644F-8A6F-9F13CF95C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6" t="12728" r="54552" b="11513"/>
            <a:stretch/>
          </p:blipFill>
          <p:spPr>
            <a:xfrm>
              <a:off x="4485543" y="934960"/>
              <a:ext cx="2708595" cy="24110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DE1DD9-7DED-B24F-B932-57DAEC9294F7}"/>
                </a:ext>
              </a:extLst>
            </p:cNvPr>
            <p:cNvSpPr txBox="1"/>
            <p:nvPr/>
          </p:nvSpPr>
          <p:spPr>
            <a:xfrm>
              <a:off x="5672260" y="2827867"/>
              <a:ext cx="847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+2mm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F932C5-80DF-7C48-9311-6477E96282B0}"/>
              </a:ext>
            </a:extLst>
          </p:cNvPr>
          <p:cNvGrpSpPr/>
          <p:nvPr/>
        </p:nvGrpSpPr>
        <p:grpSpPr>
          <a:xfrm>
            <a:off x="262944" y="3798953"/>
            <a:ext cx="2670495" cy="2356074"/>
            <a:chOff x="3293127" y="3424767"/>
            <a:chExt cx="2670495" cy="2356074"/>
          </a:xfrm>
        </p:grpSpPr>
        <p:pic>
          <p:nvPicPr>
            <p:cNvPr id="15" name="Picture 14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4E9C38DA-E0E0-F84A-99D2-6C5C36A2B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1" t="12400" r="54514" b="12166"/>
            <a:stretch/>
          </p:blipFill>
          <p:spPr>
            <a:xfrm>
              <a:off x="3293127" y="3424767"/>
              <a:ext cx="2670495" cy="235607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232861-6CFB-8344-9F24-8A63030B1BC5}"/>
                </a:ext>
              </a:extLst>
            </p:cNvPr>
            <p:cNvSpPr txBox="1"/>
            <p:nvPr/>
          </p:nvSpPr>
          <p:spPr>
            <a:xfrm>
              <a:off x="4570144" y="5309480"/>
              <a:ext cx="847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+3mm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E13AC45-E179-B648-96E9-15FFB182DD6E}"/>
              </a:ext>
            </a:extLst>
          </p:cNvPr>
          <p:cNvSpPr txBox="1"/>
          <p:nvPr/>
        </p:nvSpPr>
        <p:spPr>
          <a:xfrm>
            <a:off x="7297877" y="3410055"/>
            <a:ext cx="144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Spacer rings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7FBB26-6776-D545-8544-6E0B952D40F1}"/>
              </a:ext>
            </a:extLst>
          </p:cNvPr>
          <p:cNvCxnSpPr>
            <a:cxnSpLocks/>
          </p:cNvCxnSpPr>
          <p:nvPr/>
        </p:nvCxnSpPr>
        <p:spPr>
          <a:xfrm flipH="1" flipV="1">
            <a:off x="6913175" y="3179615"/>
            <a:ext cx="487751" cy="31966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8C5FF69-C12E-4543-B1C8-15F485F244F8}"/>
              </a:ext>
            </a:extLst>
          </p:cNvPr>
          <p:cNvSpPr txBox="1"/>
          <p:nvPr/>
        </p:nvSpPr>
        <p:spPr>
          <a:xfrm>
            <a:off x="2866619" y="3960177"/>
            <a:ext cx="48146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MgF</a:t>
            </a:r>
            <a:r>
              <a:rPr lang="en-GB" baseline="-25000" dirty="0"/>
              <a:t>2</a:t>
            </a:r>
            <a:r>
              <a:rPr lang="en-GB" dirty="0"/>
              <a:t> </a:t>
            </a:r>
            <a:r>
              <a:rPr lang="en-GB" b="1" dirty="0"/>
              <a:t>objective lens</a:t>
            </a:r>
            <a:r>
              <a:rPr lang="en-GB" dirty="0"/>
              <a:t> position is </a:t>
            </a:r>
            <a:r>
              <a:rPr lang="en-GB" b="1" dirty="0"/>
              <a:t>fixed</a:t>
            </a:r>
            <a:r>
              <a:rPr lang="en-GB" dirty="0"/>
              <a:t> into viewport.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Spacers</a:t>
            </a:r>
            <a:r>
              <a:rPr lang="en-GB" dirty="0"/>
              <a:t> change </a:t>
            </a:r>
            <a:r>
              <a:rPr lang="en-GB" b="1" dirty="0"/>
              <a:t>focal length </a:t>
            </a:r>
            <a:r>
              <a:rPr lang="en-GB" dirty="0"/>
              <a:t>position between </a:t>
            </a:r>
            <a:r>
              <a:rPr lang="en-GB" b="1" dirty="0"/>
              <a:t>objective lens</a:t>
            </a:r>
            <a:r>
              <a:rPr lang="en-GB" dirty="0"/>
              <a:t> and </a:t>
            </a:r>
            <a:r>
              <a:rPr lang="en-GB" b="1" dirty="0"/>
              <a:t>intensifier photocathode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+2mm </a:t>
            </a:r>
            <a:r>
              <a:rPr lang="en-GB" dirty="0"/>
              <a:t>found produce sharpest image (in </a:t>
            </a:r>
            <a:r>
              <a:rPr lang="en-GB" dirty="0" err="1"/>
              <a:t>GAr</a:t>
            </a:r>
            <a:r>
              <a:rPr lang="en-GB" dirty="0"/>
              <a:t>).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7664E2-D3CC-4041-BE24-029EF3F89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1866" y="3821661"/>
            <a:ext cx="3919817" cy="22294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F3E7BC-07AC-5D45-BF25-78DFF1F38C68}"/>
              </a:ext>
            </a:extLst>
          </p:cNvPr>
          <p:cNvSpPr txBox="1"/>
          <p:nvPr/>
        </p:nvSpPr>
        <p:spPr>
          <a:xfrm>
            <a:off x="8415617" y="5868332"/>
            <a:ext cx="3133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Intensifier photocathode QE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27AEBA-9E77-6143-BEDF-E687C14E0FCA}"/>
              </a:ext>
            </a:extLst>
          </p:cNvPr>
          <p:cNvSpPr txBox="1"/>
          <p:nvPr/>
        </p:nvSpPr>
        <p:spPr>
          <a:xfrm>
            <a:off x="262944" y="840087"/>
            <a:ext cx="424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Alphas from Am-241 in 1100mb pure argon</a:t>
            </a:r>
          </a:p>
        </p:txBody>
      </p:sp>
    </p:spTree>
    <p:extLst>
      <p:ext uri="{BB962C8B-B14F-4D97-AF65-F5344CB8AC3E}">
        <p14:creationId xmlns:p14="http://schemas.microsoft.com/office/powerpoint/2010/main" val="28107493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A7275-B77E-E94B-AA2D-BDEB68DC3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8F193-3B67-DB41-A0FB-32B41A0F118A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B87EA-8ED8-9748-BFDC-6BF9E80D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7D734-FE5C-2F46-9E65-4094C90D1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FB4D0-6BF0-4147-9155-7DE4157BC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852" y="905872"/>
            <a:ext cx="7495525" cy="2160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493B3D-5EC8-FC42-A1F3-90C24206B4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229" y="796944"/>
            <a:ext cx="2526295" cy="58710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1A7539-307E-C34D-8D57-65B3BCAF2754}"/>
              </a:ext>
            </a:extLst>
          </p:cNvPr>
          <p:cNvSpPr/>
          <p:nvPr/>
        </p:nvSpPr>
        <p:spPr>
          <a:xfrm>
            <a:off x="227268" y="5215595"/>
            <a:ext cx="56589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https://iopscience.iop.org/article/10.1088/1748-0221/14/06/P06001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02C95C-B482-D244-8643-B9C0AEA38B22}"/>
              </a:ext>
            </a:extLst>
          </p:cNvPr>
          <p:cNvSpPr txBox="1"/>
          <p:nvPr/>
        </p:nvSpPr>
        <p:spPr>
          <a:xfrm>
            <a:off x="64376" y="811408"/>
            <a:ext cx="4253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TPX3Cam coupled with an Image intensifier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DFF4BF-931F-DB4A-9FAB-818DC53FF137}"/>
              </a:ext>
            </a:extLst>
          </p:cNvPr>
          <p:cNvSpPr txBox="1">
            <a:spLocks/>
          </p:cNvSpPr>
          <p:nvPr/>
        </p:nvSpPr>
        <p:spPr>
          <a:xfrm>
            <a:off x="-69850" y="1180740"/>
            <a:ext cx="7302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400" b="1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3C34CC5-2B33-E141-A7EB-8BBB80374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b="1" dirty="0"/>
              <a:t>First Demonstration using Gaseous TPC</a:t>
            </a:r>
            <a:br>
              <a:rPr lang="en-US" sz="3400" b="1" dirty="0"/>
            </a:br>
            <a:endParaRPr lang="en-US" sz="3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36F140-382C-A942-B182-5550946CF447}"/>
              </a:ext>
            </a:extLst>
          </p:cNvPr>
          <p:cNvSpPr txBox="1"/>
          <p:nvPr/>
        </p:nvSpPr>
        <p:spPr>
          <a:xfrm>
            <a:off x="244445" y="3488016"/>
            <a:ext cx="50714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Initial demonstration / testing performed using a gaseous TPC (100mb CF4)</a:t>
            </a:r>
          </a:p>
          <a:p>
            <a:r>
              <a:rPr lang="en-GB" dirty="0">
                <a:latin typeface="Arial" panose="020B0604020202020204" pitchFamily="34" charset="0"/>
              </a:rPr>
              <a:t>Dual THGEMs for increased light output.</a:t>
            </a:r>
          </a:p>
          <a:p>
            <a:r>
              <a:rPr lang="en-GB" dirty="0">
                <a:latin typeface="Arial" panose="020B0604020202020204" pitchFamily="34" charset="0"/>
              </a:rPr>
              <a:t>Am-241 alpha source installed within the TPC.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6AC6AD-FFB6-D346-9367-9A5F4669EEC0}"/>
              </a:ext>
            </a:extLst>
          </p:cNvPr>
          <p:cNvSpPr txBox="1"/>
          <p:nvPr/>
        </p:nvSpPr>
        <p:spPr>
          <a:xfrm>
            <a:off x="5448065" y="2955213"/>
            <a:ext cx="41994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Time-over-threshold (</a:t>
            </a:r>
            <a:r>
              <a:rPr lang="en-GB" dirty="0" err="1">
                <a:latin typeface="Arial" panose="020B0604020202020204" pitchFamily="34" charset="0"/>
              </a:rPr>
              <a:t>ToT</a:t>
            </a:r>
            <a:r>
              <a:rPr lang="en-GB" dirty="0">
                <a:latin typeface="Arial" panose="020B0604020202020204" pitchFamily="34" charset="0"/>
              </a:rPr>
              <a:t>) – TPX3Cam</a:t>
            </a:r>
          </a:p>
        </p:txBody>
      </p:sp>
      <p:pic>
        <p:nvPicPr>
          <p:cNvPr id="20" name="ToTtrim">
            <a:hlinkClick r:id="" action="ppaction://media"/>
            <a:extLst>
              <a:ext uri="{FF2B5EF4-FFF2-40B4-BE49-F238E27FC236}">
                <a16:creationId xmlns:a16="http://schemas.microsoft.com/office/drawing/2014/main" id="{A07E55B2-FC0C-F348-AD07-BE5CBD9F90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9917" t="2123" r="17747" b="5132"/>
          <a:stretch/>
        </p:blipFill>
        <p:spPr>
          <a:xfrm>
            <a:off x="5973503" y="3341656"/>
            <a:ext cx="3589726" cy="30018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A7C8AB-AD6A-9442-8113-D7AD22D2ADEB}"/>
              </a:ext>
            </a:extLst>
          </p:cNvPr>
          <p:cNvSpPr txBox="1"/>
          <p:nvPr/>
        </p:nvSpPr>
        <p:spPr>
          <a:xfrm>
            <a:off x="227268" y="4924907"/>
            <a:ext cx="129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Publication:</a:t>
            </a:r>
          </a:p>
        </p:txBody>
      </p:sp>
    </p:spTree>
    <p:extLst>
      <p:ext uri="{BB962C8B-B14F-4D97-AF65-F5344CB8AC3E}">
        <p14:creationId xmlns:p14="http://schemas.microsoft.com/office/powerpoint/2010/main" val="195122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A7275-B77E-E94B-AA2D-BDEB68DC3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9777A-E0C6-994D-BA17-33D48F744747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B87EA-8ED8-9748-BFDC-6BF9E80D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7D734-FE5C-2F46-9E65-4094C90D1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93B3D-5EC8-FC42-A1F3-90C24206B4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229" y="796944"/>
            <a:ext cx="2526295" cy="58710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1A7539-307E-C34D-8D57-65B3BCAF2754}"/>
              </a:ext>
            </a:extLst>
          </p:cNvPr>
          <p:cNvSpPr/>
          <p:nvPr/>
        </p:nvSpPr>
        <p:spPr>
          <a:xfrm>
            <a:off x="227268" y="5853461"/>
            <a:ext cx="56589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https://iopscience.iop.org/article/10.1088/1748-0221/14/06/P06001</a:t>
            </a:r>
            <a:endParaRPr lang="en-US" dirty="0"/>
          </a:p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DFF4BF-931F-DB4A-9FAB-818DC53FF137}"/>
              </a:ext>
            </a:extLst>
          </p:cNvPr>
          <p:cNvSpPr txBox="1">
            <a:spLocks/>
          </p:cNvSpPr>
          <p:nvPr/>
        </p:nvSpPr>
        <p:spPr>
          <a:xfrm>
            <a:off x="-69850" y="1180740"/>
            <a:ext cx="7302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400" b="1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3C34CC5-2B33-E141-A7EB-8BBB80374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b="1" dirty="0"/>
              <a:t>First Demonstration using Gaseous TPC</a:t>
            </a:r>
            <a:br>
              <a:rPr lang="en-US" sz="3400" b="1" dirty="0"/>
            </a:br>
            <a:endParaRPr lang="en-US" sz="3400" dirty="0"/>
          </a:p>
        </p:txBody>
      </p:sp>
      <p:pic>
        <p:nvPicPr>
          <p:cNvPr id="15" name="ToTtrim">
            <a:hlinkClick r:id="" action="ppaction://media"/>
            <a:extLst>
              <a:ext uri="{FF2B5EF4-FFF2-40B4-BE49-F238E27FC236}">
                <a16:creationId xmlns:a16="http://schemas.microsoft.com/office/drawing/2014/main" id="{C93B2BAF-F17A-DB4A-A868-E4C8E53D1F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9917" t="2123" r="17747" b="5132"/>
          <a:stretch/>
        </p:blipFill>
        <p:spPr>
          <a:xfrm>
            <a:off x="838200" y="2092826"/>
            <a:ext cx="3589726" cy="3001838"/>
          </a:xfrm>
          <a:prstGeom prst="rect">
            <a:avLst/>
          </a:prstGeom>
        </p:spPr>
      </p:pic>
      <p:pic>
        <p:nvPicPr>
          <p:cNvPr id="16" name="ToAtrim">
            <a:hlinkClick r:id="" action="ppaction://media"/>
            <a:extLst>
              <a:ext uri="{FF2B5EF4-FFF2-40B4-BE49-F238E27FC236}">
                <a16:creationId xmlns:a16="http://schemas.microsoft.com/office/drawing/2014/main" id="{5A7FA20E-D0D1-CB4D-A113-03695E93EFD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9832" t="2059" r="17198" b="5235"/>
          <a:stretch/>
        </p:blipFill>
        <p:spPr>
          <a:xfrm>
            <a:off x="4963642" y="2092826"/>
            <a:ext cx="3589726" cy="29704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59FD346-831E-0C43-83D7-A750BB350A3D}"/>
              </a:ext>
            </a:extLst>
          </p:cNvPr>
          <p:cNvSpPr txBox="1"/>
          <p:nvPr/>
        </p:nvSpPr>
        <p:spPr>
          <a:xfrm>
            <a:off x="1046392" y="1466768"/>
            <a:ext cx="2843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Time-over-threshold (</a:t>
            </a:r>
            <a:r>
              <a:rPr lang="en-GB" dirty="0" err="1">
                <a:latin typeface="Arial" panose="020B0604020202020204" pitchFamily="34" charset="0"/>
              </a:rPr>
              <a:t>ToT</a:t>
            </a:r>
            <a:r>
              <a:rPr lang="en-GB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51DA92-15DA-7746-A12A-FD6ACA03AF15}"/>
              </a:ext>
            </a:extLst>
          </p:cNvPr>
          <p:cNvSpPr txBox="1"/>
          <p:nvPr/>
        </p:nvSpPr>
        <p:spPr>
          <a:xfrm>
            <a:off x="4912696" y="1513067"/>
            <a:ext cx="2843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</a:rPr>
              <a:t>Time-of-arrival (</a:t>
            </a:r>
            <a:r>
              <a:rPr lang="en-GB" dirty="0" err="1">
                <a:latin typeface="Arial" panose="020B0604020202020204" pitchFamily="34" charset="0"/>
              </a:rPr>
              <a:t>ToA</a:t>
            </a:r>
            <a:r>
              <a:rPr lang="en-GB" dirty="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46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2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9F31B-DE10-A040-8BF9-7F6797D3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b="1" dirty="0"/>
              <a:t>First Demonstration using Gaseous TPC</a:t>
            </a:r>
            <a:endParaRPr lang="en-US" sz="3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2E69C-92D2-7A4E-8E9D-B75A96C7B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1AA75-5610-6B4B-8183-EB86BAA7B616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EADC1-51E8-4E48-B776-7D57047AD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D31A0-446A-FF4D-9F53-D60F3132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7E458-41E9-0D44-A317-D76A0638C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556" y="3586023"/>
            <a:ext cx="4204938" cy="2736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930BFD-94FA-4E41-9F04-519C61AEDF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r="1" b="1"/>
          <a:stretch/>
        </p:blipFill>
        <p:spPr>
          <a:xfrm>
            <a:off x="7887197" y="3359912"/>
            <a:ext cx="4084423" cy="3293980"/>
          </a:xfrm>
          <a:prstGeom prst="rect">
            <a:avLst/>
          </a:prstGeom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7F1B44-2A11-6043-A27D-01AF9D963AF1}"/>
              </a:ext>
            </a:extLst>
          </p:cNvPr>
          <p:cNvGrpSpPr/>
          <p:nvPr/>
        </p:nvGrpSpPr>
        <p:grpSpPr>
          <a:xfrm>
            <a:off x="205972" y="1127270"/>
            <a:ext cx="4435594" cy="1806430"/>
            <a:chOff x="165899" y="971034"/>
            <a:chExt cx="5599778" cy="22805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25CA1C-425F-224A-8B75-7F9CFB65B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99" y="971035"/>
              <a:ext cx="2730334" cy="22805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3D90F0-77D6-AA4C-9375-F100C7CC0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561" y="971034"/>
              <a:ext cx="2737116" cy="2280553"/>
            </a:xfrm>
            <a:prstGeom prst="rect">
              <a:avLst/>
            </a:prstGeom>
          </p:spPr>
        </p:pic>
      </p:grpSp>
      <p:sp>
        <p:nvSpPr>
          <p:cNvPr id="12" name="Arrow: Right 7">
            <a:extLst>
              <a:ext uri="{FF2B5EF4-FFF2-40B4-BE49-F238E27FC236}">
                <a16:creationId xmlns:a16="http://schemas.microsoft.com/office/drawing/2014/main" id="{73ABFEB5-C8BC-6D46-A404-1300CC4331B5}"/>
              </a:ext>
            </a:extLst>
          </p:cNvPr>
          <p:cNvSpPr/>
          <p:nvPr/>
        </p:nvSpPr>
        <p:spPr>
          <a:xfrm rot="2685389">
            <a:off x="2199840" y="3293393"/>
            <a:ext cx="1112520" cy="2798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1">
            <a:extLst>
              <a:ext uri="{FF2B5EF4-FFF2-40B4-BE49-F238E27FC236}">
                <a16:creationId xmlns:a16="http://schemas.microsoft.com/office/drawing/2014/main" id="{3D28225E-C44B-0442-8CF4-EAA8D2ACD16E}"/>
              </a:ext>
            </a:extLst>
          </p:cNvPr>
          <p:cNvSpPr/>
          <p:nvPr/>
        </p:nvSpPr>
        <p:spPr>
          <a:xfrm>
            <a:off x="6696217" y="4814152"/>
            <a:ext cx="1112520" cy="2798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ECE3AE-67EC-614F-82FB-70F06F4E012A}"/>
              </a:ext>
            </a:extLst>
          </p:cNvPr>
          <p:cNvSpPr txBox="1"/>
          <p:nvPr/>
        </p:nvSpPr>
        <p:spPr>
          <a:xfrm>
            <a:off x="4912706" y="1433258"/>
            <a:ext cx="70733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1.6ns time-of-arrival resolution sufficient for precise Z axis reconstruction even in gaseous TPCs with fast drift. </a:t>
            </a:r>
          </a:p>
        </p:txBody>
      </p:sp>
    </p:spTree>
    <p:extLst>
      <p:ext uri="{BB962C8B-B14F-4D97-AF65-F5344CB8AC3E}">
        <p14:creationId xmlns:p14="http://schemas.microsoft.com/office/powerpoint/2010/main" val="1609354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576A2-7748-A546-92CA-2CCE67B91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ARIADNE at CERN T9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9A639-DB56-C044-9ACD-3C46917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B7BB-83B8-AE4B-BC9C-0276A0096BAD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20453-E19E-6D48-A734-7632F9A7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2E03B-9496-9843-806C-688E20EF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</a:t>
            </a:fld>
            <a:endParaRPr lang="en-US"/>
          </a:p>
        </p:txBody>
      </p:sp>
      <p:pic>
        <p:nvPicPr>
          <p:cNvPr id="7" name="image.png" descr="image.png">
            <a:extLst>
              <a:ext uri="{FF2B5EF4-FFF2-40B4-BE49-F238E27FC236}">
                <a16:creationId xmlns:a16="http://schemas.microsoft.com/office/drawing/2014/main" id="{F5DAC35E-A8E8-B74C-910A-E3B6C8792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09" y="1842160"/>
            <a:ext cx="6255255" cy="469003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853B56-48D3-B24B-8F8B-8DB4C1098C46}"/>
              </a:ext>
            </a:extLst>
          </p:cNvPr>
          <p:cNvSpPr txBox="1"/>
          <p:nvPr/>
        </p:nvSpPr>
        <p:spPr>
          <a:xfrm>
            <a:off x="117539" y="891033"/>
            <a:ext cx="5098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EMCCD data taking 3 weeks April 2018.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T9 Beamline</a:t>
            </a:r>
            <a:r>
              <a:rPr lang="en-GB" dirty="0"/>
              <a:t>, East Area, CERN.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Mix of particles: </a:t>
            </a:r>
            <a:r>
              <a:rPr lang="en-GB" b="1" dirty="0"/>
              <a:t>e</a:t>
            </a:r>
            <a:r>
              <a:rPr lang="en-GB" b="1" baseline="30000" dirty="0"/>
              <a:t> ±</a:t>
            </a:r>
            <a:r>
              <a:rPr lang="en-GB" b="1" dirty="0"/>
              <a:t>, μ</a:t>
            </a:r>
            <a:r>
              <a:rPr lang="en-GB" b="1" baseline="30000" dirty="0"/>
              <a:t> ±</a:t>
            </a:r>
            <a:r>
              <a:rPr lang="en-GB" b="1" dirty="0"/>
              <a:t>, </a:t>
            </a:r>
            <a:r>
              <a:rPr lang="el-GR" b="1" dirty="0"/>
              <a:t>π</a:t>
            </a:r>
            <a:r>
              <a:rPr lang="en-GB" b="1" baseline="30000" dirty="0"/>
              <a:t> ±</a:t>
            </a:r>
            <a:r>
              <a:rPr lang="en-GB" b="1" dirty="0"/>
              <a:t>, p</a:t>
            </a:r>
            <a:r>
              <a:rPr lang="en-GB" b="1" baseline="30000" dirty="0"/>
              <a:t>±</a:t>
            </a:r>
            <a:r>
              <a:rPr lang="en-GB" b="1" dirty="0"/>
              <a:t>. (0.5 – 8 GeV/c.)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EAC0AB-51E8-9840-A36D-2F5A165F00D4}"/>
              </a:ext>
            </a:extLst>
          </p:cNvPr>
          <p:cNvGrpSpPr/>
          <p:nvPr/>
        </p:nvGrpSpPr>
        <p:grpSpPr>
          <a:xfrm>
            <a:off x="6444074" y="1364514"/>
            <a:ext cx="5645084" cy="2664980"/>
            <a:chOff x="83445" y="119063"/>
            <a:chExt cx="6071983" cy="2866514"/>
          </a:xfrm>
        </p:grpSpPr>
        <p:pic>
          <p:nvPicPr>
            <p:cNvPr id="12" name="Picture 11" descr="A picture containing animal, invertebrate&#10;&#10;Description automatically generated">
              <a:extLst>
                <a:ext uri="{FF2B5EF4-FFF2-40B4-BE49-F238E27FC236}">
                  <a16:creationId xmlns:a16="http://schemas.microsoft.com/office/drawing/2014/main" id="{BFADEAD8-3B51-5A43-847A-DE1328A2E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59"/>
            <a:stretch/>
          </p:blipFill>
          <p:spPr>
            <a:xfrm>
              <a:off x="83445" y="119063"/>
              <a:ext cx="6071983" cy="2850253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E8C0EC6-8BDE-8148-A943-3131BE913DEA}"/>
                </a:ext>
              </a:extLst>
            </p:cNvPr>
            <p:cNvCxnSpPr>
              <a:cxnSpLocks/>
            </p:cNvCxnSpPr>
            <p:nvPr/>
          </p:nvCxnSpPr>
          <p:spPr>
            <a:xfrm>
              <a:off x="297111" y="2896710"/>
              <a:ext cx="492840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EE692D-81C3-FF4B-A365-EE8588C583D2}"/>
                </a:ext>
              </a:extLst>
            </p:cNvPr>
            <p:cNvSpPr txBox="1"/>
            <p:nvPr/>
          </p:nvSpPr>
          <p:spPr>
            <a:xfrm>
              <a:off x="2559926" y="2588315"/>
              <a:ext cx="919396" cy="39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43 cm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349F60-962E-CB4C-9B97-345144B3EE4C}"/>
              </a:ext>
            </a:extLst>
          </p:cNvPr>
          <p:cNvGrpSpPr/>
          <p:nvPr/>
        </p:nvGrpSpPr>
        <p:grpSpPr>
          <a:xfrm>
            <a:off x="6444074" y="4149043"/>
            <a:ext cx="5556127" cy="2248484"/>
            <a:chOff x="83445" y="3278051"/>
            <a:chExt cx="6071983" cy="2457243"/>
          </a:xfrm>
        </p:grpSpPr>
        <p:pic>
          <p:nvPicPr>
            <p:cNvPr id="15" name="Picture 14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756F9E3E-E6B1-564F-A114-0215959E1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532"/>
            <a:stretch/>
          </p:blipFill>
          <p:spPr>
            <a:xfrm>
              <a:off x="83445" y="3278051"/>
              <a:ext cx="6071983" cy="2457243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243222E-7EEB-C542-9AEE-B771F6F1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73312" y="5572817"/>
              <a:ext cx="398880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139296-A21C-7143-A1C3-15949A9324C3}"/>
                </a:ext>
              </a:extLst>
            </p:cNvPr>
            <p:cNvSpPr txBox="1"/>
            <p:nvPr/>
          </p:nvSpPr>
          <p:spPr>
            <a:xfrm>
              <a:off x="1974806" y="5253902"/>
              <a:ext cx="1007993" cy="403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35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0749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830627-6A7B-C64F-896F-959393526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741" y="4362809"/>
            <a:ext cx="3748204" cy="211429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4A017-0901-294B-9181-882917AE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0F34-4DC2-224D-9998-CF3A8312CDAA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6E114-B2F7-8D42-8363-7CBCF64F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8F788-DA09-BD4A-9EC0-6F8CD6699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9081E6-6AE0-3946-935F-FAB50056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4135"/>
            <a:ext cx="7514492" cy="1276106"/>
          </a:xfrm>
        </p:spPr>
        <p:txBody>
          <a:bodyPr>
            <a:noAutofit/>
          </a:bodyPr>
          <a:lstStyle/>
          <a:p>
            <a:r>
              <a:rPr lang="en-GB" sz="4000" b="1" dirty="0"/>
              <a:t>2D-&gt; Full 3D Optical Readout</a:t>
            </a:r>
            <a:endParaRPr lang="en-US" sz="4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BF419-C4A0-694D-A4A4-A6C0B6E6D91F}"/>
              </a:ext>
            </a:extLst>
          </p:cNvPr>
          <p:cNvSpPr/>
          <p:nvPr/>
        </p:nvSpPr>
        <p:spPr>
          <a:xfrm>
            <a:off x="41723" y="1101971"/>
            <a:ext cx="5234827" cy="1094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61518">
              <a:lnSpc>
                <a:spcPct val="120000"/>
              </a:lnSpc>
              <a:spcBef>
                <a:spcPts val="1200"/>
              </a:spcBef>
              <a:defRPr sz="2528"/>
            </a:pPr>
            <a:r>
              <a:rPr lang="en-GB" sz="1850" kern="0" dirty="0">
                <a:solidFill>
                  <a:srgbClr val="000000"/>
                </a:solidFill>
                <a:sym typeface="Myriad Pro"/>
              </a:rPr>
              <a:t>Silicon pixel readout chip developed by the </a:t>
            </a:r>
            <a:r>
              <a:rPr lang="en-GB" sz="1850" kern="0" dirty="0" err="1">
                <a:solidFill>
                  <a:srgbClr val="000000"/>
                </a:solidFill>
                <a:sym typeface="Myriad Pro"/>
              </a:rPr>
              <a:t>Medipix</a:t>
            </a:r>
            <a:r>
              <a:rPr lang="en-GB" sz="1850" kern="0" dirty="0">
                <a:solidFill>
                  <a:srgbClr val="000000"/>
                </a:solidFill>
                <a:sym typeface="Myriad Pro"/>
              </a:rPr>
              <a:t> collaboration. </a:t>
            </a:r>
            <a:r>
              <a:rPr lang="en-GB" sz="1850" b="1" kern="0" dirty="0">
                <a:solidFill>
                  <a:srgbClr val="000000"/>
                </a:solidFill>
                <a:sym typeface="Myriad Pro"/>
              </a:rPr>
              <a:t>Very well established </a:t>
            </a:r>
            <a:r>
              <a:rPr lang="en-GB" sz="1850" kern="0" dirty="0">
                <a:solidFill>
                  <a:srgbClr val="000000"/>
                </a:solidFill>
                <a:sym typeface="Myriad Pro"/>
              </a:rPr>
              <a:t>technology at CERN.  </a:t>
            </a: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FC944657-DBD8-0B41-ABF7-7482678B0D5E}"/>
              </a:ext>
            </a:extLst>
          </p:cNvPr>
          <p:cNvSpPr/>
          <p:nvPr/>
        </p:nvSpPr>
        <p:spPr>
          <a:xfrm>
            <a:off x="151851" y="2285350"/>
            <a:ext cx="4956419" cy="1019371"/>
          </a:xfrm>
          <a:prstGeom prst="rect">
            <a:avLst/>
          </a:prstGeom>
          <a:solidFill>
            <a:srgbClr val="49949C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chemeClr val="accent2">
                    <a:hueOff val="-85259"/>
                    <a:satOff val="14347"/>
                    <a:lumOff val="22373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aphicFrame>
        <p:nvGraphicFramePr>
          <p:cNvPr id="10" name="Table">
            <a:extLst>
              <a:ext uri="{FF2B5EF4-FFF2-40B4-BE49-F238E27FC236}">
                <a16:creationId xmlns:a16="http://schemas.microsoft.com/office/drawing/2014/main" id="{1708F1F7-7546-BB4A-89E2-14C34BDA5B14}"/>
              </a:ext>
            </a:extLst>
          </p:cNvPr>
          <p:cNvGraphicFramePr/>
          <p:nvPr/>
        </p:nvGraphicFramePr>
        <p:xfrm>
          <a:off x="8417627" y="3627788"/>
          <a:ext cx="3618442" cy="1830846"/>
        </p:xfrm>
        <a:graphic>
          <a:graphicData uri="http://schemas.openxmlformats.org/drawingml/2006/table">
            <a:tbl>
              <a:tblPr/>
              <a:tblGrid>
                <a:gridCol w="1733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4584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Sensor resolution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256x256 pixels</a:t>
                      </a: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Pixel size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55µm x 55µm</a:t>
                      </a: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584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Max readout rate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sz="2200">
                          <a:latin typeface="Myriad Pro"/>
                          <a:ea typeface="Myriad Pro"/>
                          <a:cs typeface="Myriad Pro"/>
                          <a:sym typeface="Myriad Pro"/>
                        </a:defRPr>
                      </a:pPr>
                      <a:r>
                        <a:rPr sz="1600"/>
                        <a:t>40Mhits•cm</a:t>
                      </a:r>
                      <a:r>
                        <a:rPr sz="1600" baseline="31999"/>
                        <a:t>-2</a:t>
                      </a:r>
                      <a:r>
                        <a:rPr sz="1600"/>
                        <a:t> •sec</a:t>
                      </a:r>
                      <a:r>
                        <a:rPr sz="1600" baseline="31999"/>
                        <a:t>-1</a:t>
                      </a: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Time resolution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en-US"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1.6 ns</a:t>
                      </a:r>
                      <a:endParaRPr sz="1600" dirty="0">
                        <a:latin typeface="Myriad Pro"/>
                        <a:ea typeface="Myriad Pro"/>
                        <a:cs typeface="Myriad Pro"/>
                        <a:sym typeface="Myriad Pro"/>
                      </a:endParaRP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red&#10;&#10;Description automatically generated">
            <a:extLst>
              <a:ext uri="{FF2B5EF4-FFF2-40B4-BE49-F238E27FC236}">
                <a16:creationId xmlns:a16="http://schemas.microsoft.com/office/drawing/2014/main" id="{80024BD6-42FC-C14C-A93C-300E423E3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29" y="1048479"/>
            <a:ext cx="3529141" cy="2354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0FF2BF-E913-D842-BF37-05274EF62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330" y="934830"/>
            <a:ext cx="2637402" cy="26255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3A38FB-052A-DB44-A663-F29456528ED0}"/>
              </a:ext>
            </a:extLst>
          </p:cNvPr>
          <p:cNvSpPr txBox="1"/>
          <p:nvPr/>
        </p:nvSpPr>
        <p:spPr>
          <a:xfrm>
            <a:off x="185245" y="2313335"/>
            <a:ext cx="513302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TPX3 provides simultaneous time-over-threshold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ToT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 and time-of-arrival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ToA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Complete (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x,y,z,E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) event reconstruction using a single device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Time over threshold provides intensity / energy measurement -&gt;10-bit resolution. </a:t>
            </a:r>
          </a:p>
          <a:p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Time of arrival provides z (drift) axis position information -&gt; 1.6 nanosecond resolution.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Data driven readout -&gt; Event streaming with native zero suppression.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Efficient raw data storage. Triggerless operation.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930753-4DA7-1F40-A96D-0620B4D36771}"/>
              </a:ext>
            </a:extLst>
          </p:cNvPr>
          <p:cNvSpPr/>
          <p:nvPr/>
        </p:nvSpPr>
        <p:spPr>
          <a:xfrm>
            <a:off x="5484729" y="1116596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TPX3 ASIC bonded to optical sensor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910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04DA-122E-B648-BD53-0D8DCA59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TPX3Cam Optical Readout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6DA02-31CA-874E-ACD7-4559FE4B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4B646-4A35-7246-AF1F-B47B8CB87BC8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7FC47-277B-5144-B751-1E824948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19970-516F-7D49-ADB3-514F28DD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7A956-2FBB-2944-AD14-2CF4053B3B38}"/>
              </a:ext>
            </a:extLst>
          </p:cNvPr>
          <p:cNvSpPr txBox="1"/>
          <p:nvPr/>
        </p:nvSpPr>
        <p:spPr>
          <a:xfrm>
            <a:off x="90077" y="570930"/>
            <a:ext cx="886651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Single photon sensitivity when combined with image intensifier.</a:t>
            </a:r>
          </a:p>
          <a:p>
            <a:r>
              <a:rPr lang="en-GB" dirty="0">
                <a:latin typeface="Arial" panose="020B0604020202020204" pitchFamily="34" charset="0"/>
              </a:rPr>
              <a:t>Intensifier gain ~1E6 photons/photon.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Relay lens couples intensified image onto light sensitive</a:t>
            </a:r>
          </a:p>
          <a:p>
            <a:r>
              <a:rPr lang="en-GB" dirty="0">
                <a:latin typeface="Arial" panose="020B0604020202020204" pitchFamily="34" charset="0"/>
              </a:rPr>
              <a:t>sensor which is bump bonded onto TPX3 ASIC. </a:t>
            </a:r>
          </a:p>
          <a:p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777D2F-A190-B147-954F-585A701D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069" y="876637"/>
            <a:ext cx="4343454" cy="2687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D63424-29ED-FB4E-AE55-9C4977205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8" y="2429517"/>
            <a:ext cx="3145331" cy="4178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C24724-52BB-734A-820E-2EADA6C69AC9}"/>
              </a:ext>
            </a:extLst>
          </p:cNvPr>
          <p:cNvSpPr txBox="1"/>
          <p:nvPr/>
        </p:nvSpPr>
        <p:spPr>
          <a:xfrm>
            <a:off x="3291363" y="4056013"/>
            <a:ext cx="50231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Timepix3 camera installed in place of an EMCCD camera.</a:t>
            </a:r>
          </a:p>
          <a:p>
            <a:r>
              <a:rPr lang="en-GB" dirty="0">
                <a:latin typeface="Arial" panose="020B0604020202020204" pitchFamily="34" charset="0"/>
              </a:rPr>
              <a:t>~ 30cm x 30cm field of view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</a:rPr>
              <a:t>Photonis</a:t>
            </a:r>
            <a:r>
              <a:rPr lang="en-GB" dirty="0">
                <a:latin typeface="Arial" panose="020B0604020202020204" pitchFamily="34" charset="0"/>
              </a:rPr>
              <a:t> Cricket image intensifier with Hi-QE green photocathode. </a:t>
            </a:r>
          </a:p>
          <a:p>
            <a:r>
              <a:rPr lang="en-GB" dirty="0">
                <a:latin typeface="Arial" panose="020B0604020202020204" pitchFamily="34" charset="0"/>
              </a:rPr>
              <a:t>30% quantum efficiency at 430nm (TPB peak emission)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AF8CD7-0B53-5440-98C5-B39819EAFD74}"/>
              </a:ext>
            </a:extLst>
          </p:cNvPr>
          <p:cNvGrpSpPr/>
          <p:nvPr/>
        </p:nvGrpSpPr>
        <p:grpSpPr>
          <a:xfrm>
            <a:off x="8475566" y="3710251"/>
            <a:ext cx="3690833" cy="2516189"/>
            <a:chOff x="8359415" y="3309191"/>
            <a:chExt cx="3690833" cy="25161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703481-10EE-084F-A08B-CCCB080D9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532"/>
            <a:stretch/>
          </p:blipFill>
          <p:spPr>
            <a:xfrm>
              <a:off x="8359415" y="3309191"/>
              <a:ext cx="3690833" cy="25161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A6F544-8458-084A-8DEB-CF80F94B13B4}"/>
                </a:ext>
              </a:extLst>
            </p:cNvPr>
            <p:cNvSpPr txBox="1"/>
            <p:nvPr/>
          </p:nvSpPr>
          <p:spPr>
            <a:xfrm>
              <a:off x="10260749" y="4207063"/>
              <a:ext cx="1714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326FF"/>
                  </a:solidFill>
                </a:rPr>
                <a:t>ARIADNE results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8575D1-96A2-1046-A447-9CC6365E75E5}"/>
                </a:ext>
              </a:extLst>
            </p:cNvPr>
            <p:cNvSpPr txBox="1"/>
            <p:nvPr/>
          </p:nvSpPr>
          <p:spPr>
            <a:xfrm>
              <a:off x="10079584" y="3732392"/>
              <a:ext cx="1946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9CBB59"/>
                  </a:solidFill>
                </a:rPr>
                <a:t>Coldbox</a:t>
              </a:r>
              <a:r>
                <a:rPr lang="en-US" dirty="0">
                  <a:solidFill>
                    <a:srgbClr val="9CBB59"/>
                  </a:solidFill>
                </a:rPr>
                <a:t> Intensifier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75488D-7872-8645-9B92-B0EE8164FA04}"/>
                </a:ext>
              </a:extLst>
            </p:cNvPr>
            <p:cNvSpPr txBox="1"/>
            <p:nvPr/>
          </p:nvSpPr>
          <p:spPr>
            <a:xfrm>
              <a:off x="10585573" y="4930058"/>
              <a:ext cx="1427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TPB emission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EAF798B-C3DA-F245-A4FC-7A2909810D7B}"/>
              </a:ext>
            </a:extLst>
          </p:cNvPr>
          <p:cNvSpPr/>
          <p:nvPr/>
        </p:nvSpPr>
        <p:spPr>
          <a:xfrm>
            <a:off x="3235409" y="2335948"/>
            <a:ext cx="49179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Intensifier provides flexibility -&gt; Many photocathode options are available to customise spectral sensitivity.</a:t>
            </a:r>
          </a:p>
          <a:p>
            <a:r>
              <a:rPr lang="en-GB" dirty="0">
                <a:latin typeface="Arial" panose="020B0604020202020204" pitchFamily="34" charset="0"/>
              </a:rPr>
              <a:t> – Now also Direct VUV!</a:t>
            </a:r>
          </a:p>
          <a:p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248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EB3AB-B8AD-ED3C-E630-4BDB46923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TPX3Cam Optical Readout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7C41A-D095-F66C-D4C6-BF6621C7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6169A-AA3E-B04E-8EA4-B6DED0A34778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DD468-2A2A-42E9-C331-FC44DF0E5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E557C-DE74-ED82-30BB-4659F53FA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8F3D87-94AB-EFED-4577-38B6D6178DA5}"/>
              </a:ext>
            </a:extLst>
          </p:cNvPr>
          <p:cNvSpPr/>
          <p:nvPr/>
        </p:nvSpPr>
        <p:spPr>
          <a:xfrm>
            <a:off x="-76200" y="904875"/>
            <a:ext cx="12268200" cy="57340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B201C-26A7-0288-02B0-A23886057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47" y="1109791"/>
            <a:ext cx="9052891" cy="53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00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EC6C3-2946-AAB2-BF94-ADC13863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TPX3Cam Optical Readout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80591-92ED-69D5-8A65-E33AABC8F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0827E-D275-014C-8C2E-CE4554166A48}" type="datetime1">
              <a:rPr lang="en-GB" smtClean="0"/>
              <a:t>04/09/2023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21917-466F-28D3-10F3-B5D56FC00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| TIPP23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8B943-D027-772F-13BA-31F2DB969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6A72E0-8F9A-01DF-61AB-6CA664C409C3}"/>
              </a:ext>
            </a:extLst>
          </p:cNvPr>
          <p:cNvSpPr/>
          <p:nvPr/>
        </p:nvSpPr>
        <p:spPr>
          <a:xfrm>
            <a:off x="-66261" y="904875"/>
            <a:ext cx="12268200" cy="57340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F6A2B5-440A-875F-05AA-14E7EA8AF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850" y="904875"/>
            <a:ext cx="4543426" cy="57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09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60023</TotalTime>
  <Words>2622</Words>
  <Application>Microsoft Macintosh PowerPoint</Application>
  <PresentationFormat>Widescreen</PresentationFormat>
  <Paragraphs>508</Paragraphs>
  <Slides>47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Helvetica Neue</vt:lpstr>
      <vt:lpstr>Myriad Pro</vt:lpstr>
      <vt:lpstr>Office Theme</vt:lpstr>
      <vt:lpstr>ARIADNE+: Large scale demonstration of fast optical readout for dual-phase LArTPCs at the CERN Neutrino Platform</vt:lpstr>
      <vt:lpstr>Talk Outline</vt:lpstr>
      <vt:lpstr>ARIADNE Detection Principle  </vt:lpstr>
      <vt:lpstr>The ARIADNE Advantage - Optical TPCs          </vt:lpstr>
      <vt:lpstr>ARIADNE at CERN T9</vt:lpstr>
      <vt:lpstr>2D-&gt; Full 3D Optical Readout</vt:lpstr>
      <vt:lpstr>TPX3Cam Optical Readout</vt:lpstr>
      <vt:lpstr>TPX3Cam Optical Readout</vt:lpstr>
      <vt:lpstr>TPX3Cam Optical Readout</vt:lpstr>
      <vt:lpstr>TPX3Cam 3D Cosmics LAr </vt:lpstr>
      <vt:lpstr>ARIADNE TPX3 Results</vt:lpstr>
      <vt:lpstr>Module of Opportunity Workshops </vt:lpstr>
      <vt:lpstr>PowerPoint Presentation</vt:lpstr>
      <vt:lpstr>ARIADNE+: Cryostat Optical Configuration  </vt:lpstr>
      <vt:lpstr>ARIADNE+: Cryostat Optical Configuration  </vt:lpstr>
      <vt:lpstr>TPX3 Camera System</vt:lpstr>
      <vt:lpstr>Re-entrance Viewport</vt:lpstr>
      <vt:lpstr>Light Readout Plane (LRP) Design</vt:lpstr>
      <vt:lpstr>Light Readout Plane (LRP)</vt:lpstr>
      <vt:lpstr>50cm Glass THGEMs</vt:lpstr>
      <vt:lpstr>Novel G-THGEM Production</vt:lpstr>
      <vt:lpstr>Light Readout Plane</vt:lpstr>
      <vt:lpstr>Cold box Integration </vt:lpstr>
      <vt:lpstr>Cold box Integration</vt:lpstr>
      <vt:lpstr>Closing the Detector</vt:lpstr>
      <vt:lpstr>Closing the Detector</vt:lpstr>
      <vt:lpstr>Detector Closed/Running</vt:lpstr>
      <vt:lpstr>Glass THGEM Light Gain Study </vt:lpstr>
      <vt:lpstr>30 Seconds Integral Cosmics </vt:lpstr>
      <vt:lpstr>Sample Events</vt:lpstr>
      <vt:lpstr>Energy Calibration and Resolution  </vt:lpstr>
      <vt:lpstr>X-ARAPUCAS S1&amp;S2 signals</vt:lpstr>
      <vt:lpstr>ARIADNE+ Conclusions </vt:lpstr>
      <vt:lpstr>Using ProtoDUNE dual phase to test optical readouts for Neutrinos and DM; TPX3Cams, DarkSide PDUs &amp; X-Arapucas</vt:lpstr>
      <vt:lpstr>PowerPoint Presentation</vt:lpstr>
      <vt:lpstr>PowerPoint Presentation</vt:lpstr>
      <vt:lpstr>Ongoing new ARIADNE 1-ton Run</vt:lpstr>
      <vt:lpstr>Stay tuned more results to come soon</vt:lpstr>
      <vt:lpstr>Extra Slides</vt:lpstr>
      <vt:lpstr>TPX3 -&gt; TPX4</vt:lpstr>
      <vt:lpstr>PowerPoint Presentation</vt:lpstr>
      <vt:lpstr>PowerPoint Presentation</vt:lpstr>
      <vt:lpstr>PEN WLS</vt:lpstr>
      <vt:lpstr>Focusing VUV Intensifier using GAr TPC</vt:lpstr>
      <vt:lpstr>First Demonstration using Gaseous TPC </vt:lpstr>
      <vt:lpstr>First Demonstration using Gaseous TPC </vt:lpstr>
      <vt:lpstr>First Demonstration using Gaseous TPC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Mavrokoridis, Konstantinos</dc:creator>
  <cp:lastModifiedBy>Mavrokoridis, Konstantinos</cp:lastModifiedBy>
  <cp:revision>106</cp:revision>
  <dcterms:created xsi:type="dcterms:W3CDTF">2022-05-14T19:29:44Z</dcterms:created>
  <dcterms:modified xsi:type="dcterms:W3CDTF">2023-09-04T08:54:55Z</dcterms:modified>
</cp:coreProperties>
</file>