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3" r:id="rId2"/>
    <p:sldId id="327" r:id="rId3"/>
    <p:sldId id="329" r:id="rId4"/>
    <p:sldId id="338" r:id="rId5"/>
    <p:sldId id="328" r:id="rId6"/>
    <p:sldId id="310" r:id="rId7"/>
    <p:sldId id="331" r:id="rId8"/>
    <p:sldId id="330" r:id="rId9"/>
    <p:sldId id="287" r:id="rId10"/>
    <p:sldId id="332" r:id="rId11"/>
    <p:sldId id="308" r:id="rId12"/>
    <p:sldId id="320" r:id="rId13"/>
    <p:sldId id="336" r:id="rId14"/>
    <p:sldId id="337" r:id="rId15"/>
    <p:sldId id="315" r:id="rId16"/>
    <p:sldId id="316" r:id="rId17"/>
    <p:sldId id="303" r:id="rId18"/>
    <p:sldId id="284" r:id="rId19"/>
    <p:sldId id="339" r:id="rId20"/>
    <p:sldId id="340" r:id="rId21"/>
    <p:sldId id="341" r:id="rId22"/>
    <p:sldId id="342" r:id="rId23"/>
    <p:sldId id="343" r:id="rId24"/>
    <p:sldId id="344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C00CC"/>
    <a:srgbClr val="663300"/>
    <a:srgbClr val="0000CC"/>
    <a:srgbClr val="FFFFCC"/>
    <a:srgbClr val="4F81BD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22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9ECC00-9D05-CC45-8759-E5CD2E5561FA}" type="doc">
      <dgm:prSet loTypeId="urn:microsoft.com/office/officeart/2005/8/layout/chart3" loCatId="" qsTypeId="urn:microsoft.com/office/officeart/2005/8/quickstyle/3d3" qsCatId="3D" csTypeId="urn:microsoft.com/office/officeart/2005/8/colors/colorful4" csCatId="colorful" phldr="1"/>
      <dgm:spPr/>
    </dgm:pt>
    <dgm:pt modelId="{4A56B608-7773-C140-8BA3-74F71665AA87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1200" dirty="0">
              <a:solidFill>
                <a:schemeClr val="tx1"/>
              </a:solidFill>
              <a:latin typeface="Avenir Book" panose="02000503020000020003" pitchFamily="2" charset="0"/>
            </a:rPr>
            <a:t>Personnel with interest and skills in European labs/Univ., local infrastructure. </a:t>
          </a:r>
        </a:p>
        <a:p>
          <a:r>
            <a:rPr lang="en-US" sz="1200" b="1" dirty="0">
              <a:solidFill>
                <a:srgbClr val="FF0000"/>
              </a:solidFill>
              <a:latin typeface="Avenir Book" panose="02000503020000020003" pitchFamily="2" charset="0"/>
            </a:rPr>
            <a:t>See text left</a:t>
          </a:r>
          <a:endParaRPr lang="en-US" sz="1200" b="1" dirty="0">
            <a:latin typeface="Avenir Book" panose="02000503020000020003" pitchFamily="2" charset="0"/>
          </a:endParaRPr>
        </a:p>
      </dgm:t>
    </dgm:pt>
    <dgm:pt modelId="{F7D326A8-0D5A-004B-87E1-1B443A07C5F5}" type="parTrans" cxnId="{E3E0FD6C-31C0-6642-9838-B50C8FC716CA}">
      <dgm:prSet/>
      <dgm:spPr/>
      <dgm:t>
        <a:bodyPr/>
        <a:lstStyle/>
        <a:p>
          <a:endParaRPr lang="en-US"/>
        </a:p>
      </dgm:t>
    </dgm:pt>
    <dgm:pt modelId="{9BD6224C-6576-CB48-9C84-B0671D7DC134}" type="sibTrans" cxnId="{E3E0FD6C-31C0-6642-9838-B50C8FC716CA}">
      <dgm:prSet/>
      <dgm:spPr/>
      <dgm:t>
        <a:bodyPr/>
        <a:lstStyle/>
        <a:p>
          <a:endParaRPr lang="en-US"/>
        </a:p>
      </dgm:t>
    </dgm:pt>
    <dgm:pt modelId="{0C1E769B-FCDF-344C-96B7-33600D59ED92}">
      <dgm:prSet phldrT="[Text]" custT="1"/>
      <dgm:spPr>
        <a:solidFill>
          <a:srgbClr val="FFC000"/>
        </a:solidFill>
      </dgm:spPr>
      <dgm:t>
        <a:bodyPr/>
        <a:lstStyle/>
        <a:p>
          <a:endParaRPr lang="en-US" sz="1200" dirty="0">
            <a:solidFill>
              <a:schemeClr val="tx1"/>
            </a:solidFill>
            <a:latin typeface="Avenir Book" panose="02000503020000020003" pitchFamily="2" charset="0"/>
          </a:endParaRPr>
        </a:p>
        <a:p>
          <a:r>
            <a:rPr lang="en-US" sz="1200" dirty="0">
              <a:solidFill>
                <a:schemeClr val="tx1"/>
              </a:solidFill>
              <a:latin typeface="Avenir Book" panose="02000503020000020003" pitchFamily="2" charset="0"/>
            </a:rPr>
            <a:t>Material funds as estimated (major/core part from KEK), in some cases complemented by local funding.</a:t>
          </a:r>
        </a:p>
        <a:p>
          <a:r>
            <a:rPr lang="en-US" sz="1200" dirty="0">
              <a:solidFill>
                <a:schemeClr val="tx1"/>
              </a:solidFill>
              <a:latin typeface="Avenir Book" panose="02000503020000020003" pitchFamily="2" charset="0"/>
            </a:rPr>
            <a:t> </a:t>
          </a:r>
          <a:r>
            <a:rPr lang="en-US" sz="1200" b="1" dirty="0">
              <a:solidFill>
                <a:srgbClr val="FF0000"/>
              </a:solidFill>
              <a:latin typeface="Avenir Book" panose="02000503020000020003" pitchFamily="2" charset="0"/>
            </a:rPr>
            <a:t>Agreement </a:t>
          </a:r>
          <a:r>
            <a:rPr lang="en-US" sz="1200" b="1" dirty="0" smtClean="0">
              <a:solidFill>
                <a:srgbClr val="FF0000"/>
              </a:solidFill>
              <a:latin typeface="Avenir Book" panose="02000503020000020003" pitchFamily="2" charset="0"/>
            </a:rPr>
            <a:t>between CERN &amp; </a:t>
          </a:r>
          <a:r>
            <a:rPr lang="en-US" sz="1200" b="1" dirty="0">
              <a:solidFill>
                <a:srgbClr val="FF0000"/>
              </a:solidFill>
              <a:latin typeface="Avenir Book" panose="02000503020000020003" pitchFamily="2" charset="0"/>
            </a:rPr>
            <a:t>KEK </a:t>
          </a:r>
          <a:r>
            <a:rPr lang="en-US" sz="1200" b="1" dirty="0" smtClean="0">
              <a:solidFill>
                <a:srgbClr val="FF0000"/>
              </a:solidFill>
              <a:latin typeface="Avenir Book" panose="02000503020000020003" pitchFamily="2" charset="0"/>
            </a:rPr>
            <a:t>signed in </a:t>
          </a:r>
          <a:r>
            <a:rPr lang="en-US" sz="1200" b="1" dirty="0" smtClean="0">
              <a:solidFill>
                <a:srgbClr val="FF0000"/>
              </a:solidFill>
              <a:latin typeface="Avenir Book" panose="02000503020000020003" pitchFamily="2" charset="0"/>
            </a:rPr>
            <a:t>July 2023</a:t>
          </a:r>
          <a:endParaRPr lang="en-US" sz="1200" b="1" dirty="0">
            <a:solidFill>
              <a:srgbClr val="FF0000"/>
            </a:solidFill>
            <a:latin typeface="Avenir Book" panose="02000503020000020003" pitchFamily="2" charset="0"/>
          </a:endParaRPr>
        </a:p>
      </dgm:t>
    </dgm:pt>
    <dgm:pt modelId="{EA7DA9F0-39D8-EA4A-98B4-4EC17A727E2C}" type="parTrans" cxnId="{15BFE27A-2A9E-8F44-BCD5-A1C127C9B2FF}">
      <dgm:prSet/>
      <dgm:spPr/>
      <dgm:t>
        <a:bodyPr/>
        <a:lstStyle/>
        <a:p>
          <a:endParaRPr lang="en-US"/>
        </a:p>
      </dgm:t>
    </dgm:pt>
    <dgm:pt modelId="{722CB0F9-E6EA-6346-88FB-F4402FC835A4}" type="sibTrans" cxnId="{15BFE27A-2A9E-8F44-BCD5-A1C127C9B2FF}">
      <dgm:prSet/>
      <dgm:spPr/>
      <dgm:t>
        <a:bodyPr/>
        <a:lstStyle/>
        <a:p>
          <a:endParaRPr lang="en-US"/>
        </a:p>
      </dgm:t>
    </dgm:pt>
    <dgm:pt modelId="{B9BFFA88-24B2-AA42-9D80-55C4AC81AFB2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200" dirty="0">
              <a:solidFill>
                <a:schemeClr val="tx1"/>
              </a:solidFill>
              <a:latin typeface="Avenir Book" panose="02000503020000020003" pitchFamily="2" charset="0"/>
            </a:rPr>
            <a:t>EAJADE, MC exchange project supporting Higgs factory personnel exchange to Japan and the US. </a:t>
          </a:r>
        </a:p>
        <a:p>
          <a:r>
            <a:rPr lang="en-US" sz="1200" b="1" dirty="0">
              <a:solidFill>
                <a:srgbClr val="FF0000"/>
              </a:solidFill>
              <a:latin typeface="Avenir Book" panose="02000503020000020003" pitchFamily="2" charset="0"/>
            </a:rPr>
            <a:t>Started 1.3.2023</a:t>
          </a:r>
        </a:p>
      </dgm:t>
    </dgm:pt>
    <dgm:pt modelId="{C242709A-8D4A-7E45-9AD1-32696FE1AFA2}" type="parTrans" cxnId="{8F2F9B13-EB6B-A946-94DC-EB81645E2363}">
      <dgm:prSet/>
      <dgm:spPr/>
      <dgm:t>
        <a:bodyPr/>
        <a:lstStyle/>
        <a:p>
          <a:endParaRPr lang="en-US"/>
        </a:p>
      </dgm:t>
    </dgm:pt>
    <dgm:pt modelId="{1DDA4593-7F84-5D42-AE46-799DF2A6272F}" type="sibTrans" cxnId="{8F2F9B13-EB6B-A946-94DC-EB81645E2363}">
      <dgm:prSet/>
      <dgm:spPr/>
      <dgm:t>
        <a:bodyPr/>
        <a:lstStyle/>
        <a:p>
          <a:endParaRPr lang="en-US"/>
        </a:p>
      </dgm:t>
    </dgm:pt>
    <dgm:pt modelId="{28C1B229-02D3-0E4D-9919-C965FBE1A082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200" dirty="0">
              <a:solidFill>
                <a:schemeClr val="tx1"/>
              </a:solidFill>
              <a:latin typeface="Avenir Book" panose="02000503020000020003" pitchFamily="2" charset="0"/>
            </a:rPr>
            <a:t>CERN LC, project office (within existing LC resources at CERN).</a:t>
          </a:r>
          <a:r>
            <a:rPr lang="en-US" sz="1200" b="1" dirty="0">
              <a:solidFill>
                <a:schemeClr val="tx1"/>
              </a:solidFill>
              <a:latin typeface="Avenir Book" panose="02000503020000020003" pitchFamily="2" charset="0"/>
            </a:rPr>
            <a:t> </a:t>
          </a:r>
        </a:p>
        <a:p>
          <a:r>
            <a:rPr lang="en-US" sz="1200" b="1" dirty="0">
              <a:solidFill>
                <a:srgbClr val="FF0000"/>
              </a:solidFill>
              <a:latin typeface="Avenir Book" panose="02000503020000020003" pitchFamily="2" charset="0"/>
            </a:rPr>
            <a:t>LC budget line in MTP until end 2028</a:t>
          </a:r>
        </a:p>
      </dgm:t>
    </dgm:pt>
    <dgm:pt modelId="{CFB39C94-7B1A-324B-81AA-5F681543A926}" type="parTrans" cxnId="{DAA45FAB-07D6-0F4B-855C-FE79829DD3D0}">
      <dgm:prSet/>
      <dgm:spPr/>
      <dgm:t>
        <a:bodyPr/>
        <a:lstStyle/>
        <a:p>
          <a:endParaRPr lang="en-US"/>
        </a:p>
      </dgm:t>
    </dgm:pt>
    <dgm:pt modelId="{B6B43D2E-C1C1-D148-B2B0-E72A87289ACC}" type="sibTrans" cxnId="{DAA45FAB-07D6-0F4B-855C-FE79829DD3D0}">
      <dgm:prSet/>
      <dgm:spPr/>
      <dgm:t>
        <a:bodyPr/>
        <a:lstStyle/>
        <a:p>
          <a:endParaRPr lang="en-US"/>
        </a:p>
      </dgm:t>
    </dgm:pt>
    <dgm:pt modelId="{200B7A50-A81B-8D42-BC35-F40B82ACA0FA}" type="pres">
      <dgm:prSet presAssocID="{1C9ECC00-9D05-CC45-8759-E5CD2E5561FA}" presName="compositeShape" presStyleCnt="0">
        <dgm:presLayoutVars>
          <dgm:chMax val="7"/>
          <dgm:dir/>
          <dgm:resizeHandles val="exact"/>
        </dgm:presLayoutVars>
      </dgm:prSet>
      <dgm:spPr/>
    </dgm:pt>
    <dgm:pt modelId="{332A541A-5269-BD4D-BB96-28DDCFCDD18B}" type="pres">
      <dgm:prSet presAssocID="{1C9ECC00-9D05-CC45-8759-E5CD2E5561FA}" presName="wedge1" presStyleLbl="node1" presStyleIdx="0" presStyleCnt="4" custLinFactNeighborX="-4496" custLinFactNeighborY="4022"/>
      <dgm:spPr/>
      <dgm:t>
        <a:bodyPr/>
        <a:lstStyle/>
        <a:p>
          <a:endParaRPr lang="fr-FR"/>
        </a:p>
      </dgm:t>
    </dgm:pt>
    <dgm:pt modelId="{8129BB5D-3C97-2F48-92D1-560B130EEC1B}" type="pres">
      <dgm:prSet presAssocID="{1C9ECC00-9D05-CC45-8759-E5CD2E5561FA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26162E4-01BC-1C40-8317-97D812D29AD4}" type="pres">
      <dgm:prSet presAssocID="{1C9ECC00-9D05-CC45-8759-E5CD2E5561FA}" presName="wedge2" presStyleLbl="node1" presStyleIdx="1" presStyleCnt="4"/>
      <dgm:spPr/>
      <dgm:t>
        <a:bodyPr/>
        <a:lstStyle/>
        <a:p>
          <a:endParaRPr lang="fr-FR"/>
        </a:p>
      </dgm:t>
    </dgm:pt>
    <dgm:pt modelId="{DD62BAB7-1E9B-3D4D-83FD-9089C2F16787}" type="pres">
      <dgm:prSet presAssocID="{1C9ECC00-9D05-CC45-8759-E5CD2E5561FA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FB7C38D-3E3A-F349-A61D-4EAD3EB886CE}" type="pres">
      <dgm:prSet presAssocID="{1C9ECC00-9D05-CC45-8759-E5CD2E5561FA}" presName="wedge3" presStyleLbl="node1" presStyleIdx="2" presStyleCnt="4"/>
      <dgm:spPr/>
      <dgm:t>
        <a:bodyPr/>
        <a:lstStyle/>
        <a:p>
          <a:endParaRPr lang="fr-FR"/>
        </a:p>
      </dgm:t>
    </dgm:pt>
    <dgm:pt modelId="{C117433B-9961-2547-BC51-F4FDEDF9E5D6}" type="pres">
      <dgm:prSet presAssocID="{1C9ECC00-9D05-CC45-8759-E5CD2E5561FA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73E4FF7-F5C2-6747-A48B-6EB32979DD48}" type="pres">
      <dgm:prSet presAssocID="{1C9ECC00-9D05-CC45-8759-E5CD2E5561FA}" presName="wedge4" presStyleLbl="node1" presStyleIdx="3" presStyleCnt="4"/>
      <dgm:spPr/>
      <dgm:t>
        <a:bodyPr/>
        <a:lstStyle/>
        <a:p>
          <a:endParaRPr lang="fr-FR"/>
        </a:p>
      </dgm:t>
    </dgm:pt>
    <dgm:pt modelId="{B80256C8-A8A8-5340-8C71-5BF2A81A9378}" type="pres">
      <dgm:prSet presAssocID="{1C9ECC00-9D05-CC45-8759-E5CD2E5561FA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F2F9B13-EB6B-A946-94DC-EB81645E2363}" srcId="{1C9ECC00-9D05-CC45-8759-E5CD2E5561FA}" destId="{B9BFFA88-24B2-AA42-9D80-55C4AC81AFB2}" srcOrd="2" destOrd="0" parTransId="{C242709A-8D4A-7E45-9AD1-32696FE1AFA2}" sibTransId="{1DDA4593-7F84-5D42-AE46-799DF2A6272F}"/>
    <dgm:cxn modelId="{B95FFD67-39B6-A549-95AB-A6CB87F1FECF}" type="presOf" srcId="{0C1E769B-FCDF-344C-96B7-33600D59ED92}" destId="{DD62BAB7-1E9B-3D4D-83FD-9089C2F16787}" srcOrd="1" destOrd="0" presId="urn:microsoft.com/office/officeart/2005/8/layout/chart3"/>
    <dgm:cxn modelId="{0F0B1478-D771-8F45-9243-E24FCF6F5CEF}" type="presOf" srcId="{1C9ECC00-9D05-CC45-8759-E5CD2E5561FA}" destId="{200B7A50-A81B-8D42-BC35-F40B82ACA0FA}" srcOrd="0" destOrd="0" presId="urn:microsoft.com/office/officeart/2005/8/layout/chart3"/>
    <dgm:cxn modelId="{FB0B32DD-0827-114D-B359-44CB033FB10C}" type="presOf" srcId="{4A56B608-7773-C140-8BA3-74F71665AA87}" destId="{8129BB5D-3C97-2F48-92D1-560B130EEC1B}" srcOrd="1" destOrd="0" presId="urn:microsoft.com/office/officeart/2005/8/layout/chart3"/>
    <dgm:cxn modelId="{15BFE27A-2A9E-8F44-BCD5-A1C127C9B2FF}" srcId="{1C9ECC00-9D05-CC45-8759-E5CD2E5561FA}" destId="{0C1E769B-FCDF-344C-96B7-33600D59ED92}" srcOrd="1" destOrd="0" parTransId="{EA7DA9F0-39D8-EA4A-98B4-4EC17A727E2C}" sibTransId="{722CB0F9-E6EA-6346-88FB-F4402FC835A4}"/>
    <dgm:cxn modelId="{DAA45FAB-07D6-0F4B-855C-FE79829DD3D0}" srcId="{1C9ECC00-9D05-CC45-8759-E5CD2E5561FA}" destId="{28C1B229-02D3-0E4D-9919-C965FBE1A082}" srcOrd="3" destOrd="0" parTransId="{CFB39C94-7B1A-324B-81AA-5F681543A926}" sibTransId="{B6B43D2E-C1C1-D148-B2B0-E72A87289ACC}"/>
    <dgm:cxn modelId="{E3E0FD6C-31C0-6642-9838-B50C8FC716CA}" srcId="{1C9ECC00-9D05-CC45-8759-E5CD2E5561FA}" destId="{4A56B608-7773-C140-8BA3-74F71665AA87}" srcOrd="0" destOrd="0" parTransId="{F7D326A8-0D5A-004B-87E1-1B443A07C5F5}" sibTransId="{9BD6224C-6576-CB48-9C84-B0671D7DC134}"/>
    <dgm:cxn modelId="{9EB78EE6-7A0F-A842-BC49-9EE66E34E7CE}" type="presOf" srcId="{B9BFFA88-24B2-AA42-9D80-55C4AC81AFB2}" destId="{C117433B-9961-2547-BC51-F4FDEDF9E5D6}" srcOrd="1" destOrd="0" presId="urn:microsoft.com/office/officeart/2005/8/layout/chart3"/>
    <dgm:cxn modelId="{C6E835E2-EAB7-7C4C-BE80-4E13FE0C264C}" type="presOf" srcId="{28C1B229-02D3-0E4D-9919-C965FBE1A082}" destId="{B80256C8-A8A8-5340-8C71-5BF2A81A9378}" srcOrd="1" destOrd="0" presId="urn:microsoft.com/office/officeart/2005/8/layout/chart3"/>
    <dgm:cxn modelId="{E6E32D0E-CCF2-5B46-B80A-F15EA26E3ED9}" type="presOf" srcId="{0C1E769B-FCDF-344C-96B7-33600D59ED92}" destId="{926162E4-01BC-1C40-8317-97D812D29AD4}" srcOrd="0" destOrd="0" presId="urn:microsoft.com/office/officeart/2005/8/layout/chart3"/>
    <dgm:cxn modelId="{5226EB38-9B64-B340-AEFB-9C5ABBAE4015}" type="presOf" srcId="{B9BFFA88-24B2-AA42-9D80-55C4AC81AFB2}" destId="{FFB7C38D-3E3A-F349-A61D-4EAD3EB886CE}" srcOrd="0" destOrd="0" presId="urn:microsoft.com/office/officeart/2005/8/layout/chart3"/>
    <dgm:cxn modelId="{369AAD40-2B46-EE4D-BBFD-5BA88E308AC1}" type="presOf" srcId="{4A56B608-7773-C140-8BA3-74F71665AA87}" destId="{332A541A-5269-BD4D-BB96-28DDCFCDD18B}" srcOrd="0" destOrd="0" presId="urn:microsoft.com/office/officeart/2005/8/layout/chart3"/>
    <dgm:cxn modelId="{58DF3908-3D6F-D54D-95B8-7EA71C81CAB6}" type="presOf" srcId="{28C1B229-02D3-0E4D-9919-C965FBE1A082}" destId="{473E4FF7-F5C2-6747-A48B-6EB32979DD48}" srcOrd="0" destOrd="0" presId="urn:microsoft.com/office/officeart/2005/8/layout/chart3"/>
    <dgm:cxn modelId="{C64A4800-3311-A54E-8219-23479CDC4056}" type="presParOf" srcId="{200B7A50-A81B-8D42-BC35-F40B82ACA0FA}" destId="{332A541A-5269-BD4D-BB96-28DDCFCDD18B}" srcOrd="0" destOrd="0" presId="urn:microsoft.com/office/officeart/2005/8/layout/chart3"/>
    <dgm:cxn modelId="{B7912702-F537-8F4F-BB7B-E3706536CE6C}" type="presParOf" srcId="{200B7A50-A81B-8D42-BC35-F40B82ACA0FA}" destId="{8129BB5D-3C97-2F48-92D1-560B130EEC1B}" srcOrd="1" destOrd="0" presId="urn:microsoft.com/office/officeart/2005/8/layout/chart3"/>
    <dgm:cxn modelId="{D03E3C5E-C310-5441-9800-A16B66607630}" type="presParOf" srcId="{200B7A50-A81B-8D42-BC35-F40B82ACA0FA}" destId="{926162E4-01BC-1C40-8317-97D812D29AD4}" srcOrd="2" destOrd="0" presId="urn:microsoft.com/office/officeart/2005/8/layout/chart3"/>
    <dgm:cxn modelId="{DA69FAE2-2F5B-284A-AE69-4896AD9B37CC}" type="presParOf" srcId="{200B7A50-A81B-8D42-BC35-F40B82ACA0FA}" destId="{DD62BAB7-1E9B-3D4D-83FD-9089C2F16787}" srcOrd="3" destOrd="0" presId="urn:microsoft.com/office/officeart/2005/8/layout/chart3"/>
    <dgm:cxn modelId="{256C019A-E910-C64B-9898-A9C0A73730B3}" type="presParOf" srcId="{200B7A50-A81B-8D42-BC35-F40B82ACA0FA}" destId="{FFB7C38D-3E3A-F349-A61D-4EAD3EB886CE}" srcOrd="4" destOrd="0" presId="urn:microsoft.com/office/officeart/2005/8/layout/chart3"/>
    <dgm:cxn modelId="{C4BE8301-A04B-5A48-ABF4-AB453FBDB61F}" type="presParOf" srcId="{200B7A50-A81B-8D42-BC35-F40B82ACA0FA}" destId="{C117433B-9961-2547-BC51-F4FDEDF9E5D6}" srcOrd="5" destOrd="0" presId="urn:microsoft.com/office/officeart/2005/8/layout/chart3"/>
    <dgm:cxn modelId="{DBD8AB32-CCAC-C94F-8A9D-13AF1C429D58}" type="presParOf" srcId="{200B7A50-A81B-8D42-BC35-F40B82ACA0FA}" destId="{473E4FF7-F5C2-6747-A48B-6EB32979DD48}" srcOrd="6" destOrd="0" presId="urn:microsoft.com/office/officeart/2005/8/layout/chart3"/>
    <dgm:cxn modelId="{8659B26C-B3E6-6A4B-A43B-21CEA3B8A345}" type="presParOf" srcId="{200B7A50-A81B-8D42-BC35-F40B82ACA0FA}" destId="{B80256C8-A8A8-5340-8C71-5BF2A81A9378}" srcOrd="7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A541A-5269-BD4D-BB96-28DDCFCDD18B}">
      <dsp:nvSpPr>
        <dsp:cNvPr id="0" name=""/>
        <dsp:cNvSpPr/>
      </dsp:nvSpPr>
      <dsp:spPr>
        <a:xfrm>
          <a:off x="1571452" y="520651"/>
          <a:ext cx="4551680" cy="4551680"/>
        </a:xfrm>
        <a:prstGeom prst="pie">
          <a:avLst>
            <a:gd name="adj1" fmla="val 16200000"/>
            <a:gd name="adj2" fmla="val 0"/>
          </a:avLst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solidFill>
                <a:schemeClr val="tx1"/>
              </a:solidFill>
              <a:latin typeface="Avenir Book" panose="02000503020000020003" pitchFamily="2" charset="0"/>
            </a:rPr>
            <a:t>Personnel with interest and skills in European labs/Univ., local infrastructure.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FF0000"/>
              </a:solidFill>
              <a:latin typeface="Avenir Book" panose="02000503020000020003" pitchFamily="2" charset="0"/>
            </a:rPr>
            <a:t>See text left</a:t>
          </a:r>
          <a:endParaRPr lang="en-US" sz="1200" b="1" kern="1200" dirty="0">
            <a:latin typeface="Avenir Book" panose="02000503020000020003" pitchFamily="2" charset="0"/>
          </a:endParaRPr>
        </a:p>
      </dsp:txBody>
      <dsp:txXfrm>
        <a:off x="3899311" y="1362712"/>
        <a:ext cx="1679786" cy="1354666"/>
      </dsp:txXfrm>
    </dsp:sp>
    <dsp:sp modelId="{926162E4-01BC-1C40-8317-97D812D29AD4}">
      <dsp:nvSpPr>
        <dsp:cNvPr id="0" name=""/>
        <dsp:cNvSpPr/>
      </dsp:nvSpPr>
      <dsp:spPr>
        <a:xfrm>
          <a:off x="1584274" y="529403"/>
          <a:ext cx="4551680" cy="4551680"/>
        </a:xfrm>
        <a:prstGeom prst="pie">
          <a:avLst>
            <a:gd name="adj1" fmla="val 0"/>
            <a:gd name="adj2" fmla="val 5400000"/>
          </a:avLst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solidFill>
              <a:schemeClr val="tx1"/>
            </a:solidFill>
            <a:latin typeface="Avenir Book" panose="02000503020000020003" pitchFamily="2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solidFill>
                <a:schemeClr val="tx1"/>
              </a:solidFill>
              <a:latin typeface="Avenir Book" panose="02000503020000020003" pitchFamily="2" charset="0"/>
            </a:rPr>
            <a:t>Material funds as estimated (major/core part from KEK), in some cases complemented by local funding.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solidFill>
                <a:schemeClr val="tx1"/>
              </a:solidFill>
              <a:latin typeface="Avenir Book" panose="02000503020000020003" pitchFamily="2" charset="0"/>
            </a:rPr>
            <a:t> </a:t>
          </a:r>
          <a:r>
            <a:rPr lang="en-US" sz="1200" b="1" kern="1200" dirty="0">
              <a:solidFill>
                <a:srgbClr val="FF0000"/>
              </a:solidFill>
              <a:latin typeface="Avenir Book" panose="02000503020000020003" pitchFamily="2" charset="0"/>
            </a:rPr>
            <a:t>Agreement </a:t>
          </a:r>
          <a:r>
            <a:rPr lang="en-US" sz="1200" b="1" kern="1200" dirty="0" smtClean="0">
              <a:solidFill>
                <a:srgbClr val="FF0000"/>
              </a:solidFill>
              <a:latin typeface="Avenir Book" panose="02000503020000020003" pitchFamily="2" charset="0"/>
            </a:rPr>
            <a:t>between CERN &amp; </a:t>
          </a:r>
          <a:r>
            <a:rPr lang="en-US" sz="1200" b="1" kern="1200" dirty="0">
              <a:solidFill>
                <a:srgbClr val="FF0000"/>
              </a:solidFill>
              <a:latin typeface="Avenir Book" panose="02000503020000020003" pitchFamily="2" charset="0"/>
            </a:rPr>
            <a:t>KEK </a:t>
          </a:r>
          <a:r>
            <a:rPr lang="en-US" sz="1200" b="1" kern="1200" dirty="0" smtClean="0">
              <a:solidFill>
                <a:srgbClr val="FF0000"/>
              </a:solidFill>
              <a:latin typeface="Avenir Book" panose="02000503020000020003" pitchFamily="2" charset="0"/>
            </a:rPr>
            <a:t>signed in </a:t>
          </a:r>
          <a:r>
            <a:rPr lang="en-US" sz="1200" b="1" kern="1200" dirty="0" smtClean="0">
              <a:solidFill>
                <a:srgbClr val="FF0000"/>
              </a:solidFill>
              <a:latin typeface="Avenir Book" panose="02000503020000020003" pitchFamily="2" charset="0"/>
            </a:rPr>
            <a:t>July 2023</a:t>
          </a:r>
          <a:endParaRPr lang="en-US" sz="1200" b="1" kern="1200" dirty="0">
            <a:solidFill>
              <a:srgbClr val="FF0000"/>
            </a:solidFill>
            <a:latin typeface="Avenir Book" panose="02000503020000020003" pitchFamily="2" charset="0"/>
          </a:endParaRPr>
        </a:p>
      </dsp:txBody>
      <dsp:txXfrm>
        <a:off x="3941395" y="2886523"/>
        <a:ext cx="1679786" cy="1354666"/>
      </dsp:txXfrm>
    </dsp:sp>
    <dsp:sp modelId="{FFB7C38D-3E3A-F349-A61D-4EAD3EB886CE}">
      <dsp:nvSpPr>
        <dsp:cNvPr id="0" name=""/>
        <dsp:cNvSpPr/>
      </dsp:nvSpPr>
      <dsp:spPr>
        <a:xfrm>
          <a:off x="1584274" y="529403"/>
          <a:ext cx="4551680" cy="4551680"/>
        </a:xfrm>
        <a:prstGeom prst="pie">
          <a:avLst>
            <a:gd name="adj1" fmla="val 5400000"/>
            <a:gd name="adj2" fmla="val 10800000"/>
          </a:avLst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solidFill>
                <a:schemeClr val="tx1"/>
              </a:solidFill>
              <a:latin typeface="Avenir Book" panose="02000503020000020003" pitchFamily="2" charset="0"/>
            </a:rPr>
            <a:t>EAJADE, MC exchange project supporting Higgs factory personnel exchange to Japan and the US.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FF0000"/>
              </a:solidFill>
              <a:latin typeface="Avenir Book" panose="02000503020000020003" pitchFamily="2" charset="0"/>
            </a:rPr>
            <a:t>Started 1.3.2023</a:t>
          </a:r>
        </a:p>
      </dsp:txBody>
      <dsp:txXfrm>
        <a:off x="2099048" y="2886523"/>
        <a:ext cx="1679786" cy="1354666"/>
      </dsp:txXfrm>
    </dsp:sp>
    <dsp:sp modelId="{473E4FF7-F5C2-6747-A48B-6EB32979DD48}">
      <dsp:nvSpPr>
        <dsp:cNvPr id="0" name=""/>
        <dsp:cNvSpPr/>
      </dsp:nvSpPr>
      <dsp:spPr>
        <a:xfrm>
          <a:off x="1584274" y="529403"/>
          <a:ext cx="4551680" cy="4551680"/>
        </a:xfrm>
        <a:prstGeom prst="pie">
          <a:avLst>
            <a:gd name="adj1" fmla="val 10800000"/>
            <a:gd name="adj2" fmla="val 16200000"/>
          </a:avLst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solidFill>
                <a:schemeClr val="tx1"/>
              </a:solidFill>
              <a:latin typeface="Avenir Book" panose="02000503020000020003" pitchFamily="2" charset="0"/>
            </a:rPr>
            <a:t>CERN LC, project office (within existing LC resources at CERN).</a:t>
          </a:r>
          <a:r>
            <a:rPr lang="en-US" sz="1200" b="1" kern="1200" dirty="0">
              <a:solidFill>
                <a:schemeClr val="tx1"/>
              </a:solidFill>
              <a:latin typeface="Avenir Book" panose="02000503020000020003" pitchFamily="2" charset="0"/>
            </a:rPr>
            <a:t>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FF0000"/>
              </a:solidFill>
              <a:latin typeface="Avenir Book" panose="02000503020000020003" pitchFamily="2" charset="0"/>
            </a:rPr>
            <a:t>LC budget line in MTP until end 2028</a:t>
          </a:r>
        </a:p>
      </dsp:txBody>
      <dsp:txXfrm>
        <a:off x="2099048" y="1369297"/>
        <a:ext cx="1679786" cy="13546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B733F-34ED-45DD-AD8F-0DC21476E82A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3CF4B-35A9-4002-BD4B-A893A29808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9017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650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967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598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440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40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497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508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979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266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483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CC98-7D8B-46C4-BF32-BD4A44958553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259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5CC98-7D8B-46C4-BF32-BD4A44958553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A16D-BB29-4BB4-B5E4-9F41AF2923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00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10" Type="http://schemas.openxmlformats.org/officeDocument/2006/relationships/image" Target="../media/image50.emf"/><Relationship Id="rId4" Type="http://schemas.openxmlformats.org/officeDocument/2006/relationships/image" Target="../media/image45.emf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1.jpeg"/><Relationship Id="rId7" Type="http://schemas.openxmlformats.org/officeDocument/2006/relationships/image" Target="../media/image5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emf"/><Relationship Id="rId9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5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76.png"/><Relationship Id="rId7" Type="http://schemas.openxmlformats.org/officeDocument/2006/relationships/image" Target="../media/image79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78.png"/><Relationship Id="rId10" Type="http://schemas.openxmlformats.org/officeDocument/2006/relationships/image" Target="../media/image82.emf"/><Relationship Id="rId4" Type="http://schemas.openxmlformats.org/officeDocument/2006/relationships/image" Target="../media/image77.png"/><Relationship Id="rId9" Type="http://schemas.openxmlformats.org/officeDocument/2006/relationships/image" Target="../media/image8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emf"/><Relationship Id="rId4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png"/><Relationship Id="rId9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png"/><Relationship Id="rId7" Type="http://schemas.openxmlformats.org/officeDocument/2006/relationships/image" Target="../media/image3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Relationship Id="rId9" Type="http://schemas.openxmlformats.org/officeDocument/2006/relationships/image" Target="../media/image4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8558" y="6021288"/>
            <a:ext cx="851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9F9F9"/>
                </a:solidFill>
                <a:latin typeface="ArialMT"/>
              </a:rPr>
              <a:t>6</a:t>
            </a:r>
            <a:r>
              <a:rPr lang="en-US" sz="2000" b="1" baseline="30000" dirty="0" smtClean="0">
                <a:solidFill>
                  <a:srgbClr val="F9F9F9"/>
                </a:solidFill>
                <a:latin typeface="ArialMT"/>
              </a:rPr>
              <a:t>th</a:t>
            </a:r>
            <a:r>
              <a:rPr lang="en-US" sz="2000" b="1" dirty="0">
                <a:solidFill>
                  <a:srgbClr val="F9F9F9"/>
                </a:solidFill>
                <a:latin typeface="ArialMT"/>
              </a:rPr>
              <a:t> Technology and Instrumentation in Particle Physics (TIPP 2023) </a:t>
            </a:r>
            <a:endParaRPr lang="en-US" sz="2000" b="1" dirty="0" smtClean="0">
              <a:solidFill>
                <a:srgbClr val="F9F9F9"/>
              </a:solidFill>
              <a:latin typeface="ArialMT"/>
            </a:endParaRPr>
          </a:p>
          <a:p>
            <a:pPr algn="ctr"/>
            <a:r>
              <a:rPr lang="en-US" sz="2000" b="1" dirty="0" smtClean="0">
                <a:solidFill>
                  <a:srgbClr val="F9F9F9"/>
                </a:solidFill>
                <a:latin typeface="ArialMT"/>
              </a:rPr>
              <a:t>Conference, Cape </a:t>
            </a:r>
            <a:r>
              <a:rPr lang="en-US" sz="2000" b="1" dirty="0">
                <a:solidFill>
                  <a:srgbClr val="F9F9F9"/>
                </a:solidFill>
                <a:latin typeface="ArialMT"/>
              </a:rPr>
              <a:t>Town, South </a:t>
            </a:r>
            <a:r>
              <a:rPr lang="en-US" sz="2000" b="1" dirty="0" smtClean="0">
                <a:solidFill>
                  <a:srgbClr val="F9F9F9"/>
                </a:solidFill>
                <a:latin typeface="ArialMT"/>
              </a:rPr>
              <a:t>Africa, September 4-8, 2023</a:t>
            </a:r>
            <a:endParaRPr lang="fr-FR" sz="2000" b="1" dirty="0" smtClean="0">
              <a:solidFill>
                <a:srgbClr val="F9F9F9"/>
              </a:solidFill>
              <a:latin typeface="Arial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5832" y="404664"/>
            <a:ext cx="8332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FF00"/>
                </a:solidFill>
                <a:latin typeface="ArialMT"/>
              </a:rPr>
              <a:t>New Ideas </a:t>
            </a:r>
            <a:r>
              <a:rPr lang="en-US" sz="2800" b="1" i="1" dirty="0">
                <a:solidFill>
                  <a:srgbClr val="FFFF00"/>
                </a:solidFill>
                <a:latin typeface="ArialMT"/>
              </a:rPr>
              <a:t>on </a:t>
            </a:r>
            <a:r>
              <a:rPr lang="en-US" sz="2800" b="1" i="1" dirty="0" smtClean="0">
                <a:solidFill>
                  <a:srgbClr val="FFFF00"/>
                </a:solidFill>
                <a:latin typeface="ArialMT"/>
              </a:rPr>
              <a:t>ILC Detector Technologies</a:t>
            </a:r>
            <a:endParaRPr lang="en-US" sz="2800" b="1" i="1" dirty="0" smtClean="0">
              <a:solidFill>
                <a:srgbClr val="FFFF00"/>
              </a:solidFill>
              <a:latin typeface="ArialMT"/>
            </a:endParaRPr>
          </a:p>
          <a:p>
            <a:pPr algn="ctr"/>
            <a:r>
              <a:rPr lang="en-US" sz="2800" b="1" i="1" dirty="0" smtClean="0">
                <a:solidFill>
                  <a:srgbClr val="FFFF00"/>
                </a:solidFill>
                <a:latin typeface="ArialMT"/>
              </a:rPr>
              <a:t>&amp; Sustainability Studies for Linear Colliders</a:t>
            </a:r>
            <a:endParaRPr lang="fr-FR" sz="2800" i="1" dirty="0">
              <a:solidFill>
                <a:srgbClr val="FFFF00"/>
              </a:solidFill>
              <a:latin typeface="Arial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4653136"/>
            <a:ext cx="5871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on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behalf of the ILC International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Development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Team Detector and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Physics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Group</a:t>
            </a:r>
            <a:endParaRPr 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7" name="Rectangle 1027"/>
          <p:cNvSpPr txBox="1">
            <a:spLocks noChangeArrowheads="1"/>
          </p:cNvSpPr>
          <p:nvPr/>
        </p:nvSpPr>
        <p:spPr bwMode="auto">
          <a:xfrm>
            <a:off x="-972616" y="1676137"/>
            <a:ext cx="1033264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 </a:t>
            </a:r>
            <a:r>
              <a:rPr lang="en-US" sz="2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Maxim </a:t>
            </a:r>
            <a:r>
              <a:rPr lang="en-US" sz="26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Titov</a:t>
            </a:r>
            <a:r>
              <a:rPr lang="en-US" sz="2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CEA </a:t>
            </a:r>
            <a:r>
              <a:rPr lang="en-US" sz="26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Saclay</a:t>
            </a:r>
            <a:r>
              <a:rPr lang="en-US" sz="2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, </a:t>
            </a:r>
            <a:r>
              <a:rPr lang="en-US" sz="26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Irfu</a:t>
            </a:r>
            <a:r>
              <a:rPr lang="en-US" sz="2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, </a:t>
            </a:r>
            <a:r>
              <a:rPr lang="en-US" sz="2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France / CERN</a:t>
            </a:r>
            <a:endParaRPr lang="en-US" sz="26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10855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7085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-335666" y="-87575"/>
            <a:ext cx="9972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   </a:t>
            </a: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Gaseous Tracking: TPC with MPGD-based Readout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419" y="620688"/>
            <a:ext cx="449033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Three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MPGD options are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foreseen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for the ILC-TPC:</a:t>
            </a:r>
          </a:p>
          <a:p>
            <a:r>
              <a:rPr lang="fr-FR" sz="1400" b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Wet-etched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/ Laser-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etched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GEMs</a:t>
            </a:r>
            <a:endParaRPr lang="fr-FR" sz="1400" dirty="0" smtClean="0">
              <a:solidFill>
                <a:schemeClr val="bg1"/>
              </a:solidFill>
              <a:latin typeface="ArialMT"/>
            </a:endParaRPr>
          </a:p>
          <a:p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Resistive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Micromegas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with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dispersive anode </a:t>
            </a:r>
            <a:endParaRPr lang="fr-FR" sz="1400" dirty="0" smtClean="0">
              <a:solidFill>
                <a:schemeClr val="bg1"/>
              </a:solidFill>
              <a:latin typeface="ArialMT"/>
            </a:endParaRPr>
          </a:p>
          <a:p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GEM 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+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CMOS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ASICs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, « 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GridPix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 » concept</a:t>
            </a:r>
          </a:p>
          <a:p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     (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integrated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Micromegas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grid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with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Timepix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chip)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39443"/>
            <a:ext cx="3888432" cy="111269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34691" y="2215170"/>
            <a:ext cx="3440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chemeClr val="bg1"/>
                </a:solidFill>
                <a:latin typeface="ArialMT"/>
              </a:rPr>
              <a:t>Micromegas</a:t>
            </a:r>
            <a:r>
              <a:rPr lang="fr-FR" sz="1200" b="1" dirty="0" smtClean="0">
                <a:solidFill>
                  <a:schemeClr val="bg1"/>
                </a:solidFill>
                <a:latin typeface="ArialMT"/>
              </a:rPr>
              <a:t>                GEM      </a:t>
            </a:r>
            <a:endParaRPr lang="fr-FR" sz="1200" b="1" dirty="0">
              <a:solidFill>
                <a:srgbClr val="FF0000"/>
              </a:solidFill>
              <a:latin typeface="ArialM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558709" y="1921142"/>
            <a:ext cx="983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FF0000"/>
                </a:solidFill>
                <a:latin typeface="ArialMT"/>
              </a:rPr>
              <a:t>InGrid</a:t>
            </a:r>
            <a:endParaRPr lang="fr-FR" sz="1200" b="1" dirty="0">
              <a:solidFill>
                <a:srgbClr val="FF0000"/>
              </a:solidFill>
              <a:latin typeface="ArialMT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164533"/>
            <a:ext cx="2010023" cy="156872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4135758"/>
            <a:ext cx="2088757" cy="159749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5496" y="3213671"/>
            <a:ext cx="443583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ILC: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gating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scheme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,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based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on large-aperture GEM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2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Machine-</a:t>
            </a:r>
            <a:r>
              <a:rPr lang="fr-FR" sz="12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induced</a:t>
            </a:r>
            <a:r>
              <a:rPr lang="fr-FR" sz="12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background and ions </a:t>
            </a:r>
            <a:r>
              <a:rPr lang="fr-FR" sz="12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from</a:t>
            </a:r>
            <a:r>
              <a:rPr lang="fr-FR" sz="12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gas</a:t>
            </a:r>
            <a:r>
              <a:rPr lang="fr-FR" sz="12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amplific</a:t>
            </a:r>
            <a:r>
              <a:rPr lang="fr-FR" sz="12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2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Exploit ILC </a:t>
            </a:r>
            <a:r>
              <a:rPr lang="fr-FR" sz="12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bunch</a:t>
            </a:r>
            <a:r>
              <a:rPr lang="fr-FR" sz="12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structure (</a:t>
            </a:r>
            <a:r>
              <a:rPr lang="fr-FR" sz="12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gate</a:t>
            </a:r>
            <a:r>
              <a:rPr lang="fr-FR" sz="12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opens 50 us </a:t>
            </a:r>
            <a:r>
              <a:rPr lang="fr-FR" sz="12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before</a:t>
            </a:r>
            <a:r>
              <a:rPr lang="fr-FR" sz="12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br>
              <a:rPr lang="fr-FR" sz="12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r>
              <a:rPr lang="fr-FR" sz="12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the first </a:t>
            </a:r>
            <a:r>
              <a:rPr lang="fr-FR" sz="12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bunch</a:t>
            </a:r>
            <a:r>
              <a:rPr lang="fr-FR" sz="12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and closes 50 us </a:t>
            </a:r>
            <a:r>
              <a:rPr lang="fr-FR" sz="12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after</a:t>
            </a:r>
            <a:r>
              <a:rPr lang="fr-FR" sz="12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the last </a:t>
            </a:r>
            <a:r>
              <a:rPr lang="fr-FR" sz="12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bunch</a:t>
            </a:r>
            <a:r>
              <a:rPr lang="fr-FR" sz="12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)</a:t>
            </a:r>
            <a:endParaRPr lang="fr-FR" sz="1200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656924" y="5054252"/>
            <a:ext cx="1720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latin typeface="ArialMT"/>
              </a:rPr>
              <a:t>Electron </a:t>
            </a:r>
            <a:r>
              <a:rPr lang="fr-FR" sz="1200" i="1" dirty="0" err="1" smtClean="0">
                <a:latin typeface="ArialMT"/>
              </a:rPr>
              <a:t>transparancy</a:t>
            </a:r>
            <a:r>
              <a:rPr lang="fr-FR" sz="1200" i="1" dirty="0" smtClean="0">
                <a:latin typeface="ArialMT"/>
              </a:rPr>
              <a:t> </a:t>
            </a:r>
          </a:p>
          <a:p>
            <a:r>
              <a:rPr lang="fr-FR" sz="1200" i="1" dirty="0" smtClean="0">
                <a:latin typeface="ArialMT"/>
              </a:rPr>
              <a:t>&gt; 80% for </a:t>
            </a:r>
            <a:r>
              <a:rPr lang="fr-FR" sz="1200" i="1" dirty="0">
                <a:latin typeface="Symbol" panose="05050102010706020507" pitchFamily="18" charset="2"/>
              </a:rPr>
              <a:t>D</a:t>
            </a:r>
            <a:r>
              <a:rPr lang="fr-FR" sz="1200" i="1" dirty="0" smtClean="0">
                <a:latin typeface="ArialMT"/>
              </a:rPr>
              <a:t>V ~ 5V</a:t>
            </a:r>
            <a:endParaRPr lang="fr-FR" sz="1200" i="1" dirty="0">
              <a:latin typeface="ArialM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92555" y="62459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ArialMT"/>
              </a:rPr>
              <a:t>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patial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resolution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of </a:t>
            </a:r>
            <a:r>
              <a:rPr lang="fr-FR" sz="1400" dirty="0" smtClean="0">
                <a:solidFill>
                  <a:schemeClr val="bg1"/>
                </a:solidFill>
                <a:latin typeface="Symbol" panose="05050102010706020507" pitchFamily="18" charset="2"/>
              </a:rPr>
              <a:t>s</a:t>
            </a:r>
            <a:r>
              <a:rPr lang="fr-FR" sz="1400" baseline="-25000" dirty="0" smtClean="0">
                <a:solidFill>
                  <a:schemeClr val="bg1"/>
                </a:solidFill>
                <a:latin typeface="ArialMT"/>
              </a:rPr>
              <a:t>T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~ 100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um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and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dE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/dx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res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. &lt; 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5% have been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reached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with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GEM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, MM and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InGrid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)  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0820" y="1144647"/>
            <a:ext cx="2186507" cy="185504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4740" y="1124744"/>
            <a:ext cx="2171756" cy="1874945"/>
          </a:xfrm>
          <a:prstGeom prst="rect">
            <a:avLst/>
          </a:prstGeom>
        </p:spPr>
      </p:pic>
      <p:sp>
        <p:nvSpPr>
          <p:cNvPr id="15" name="TextBox 19"/>
          <p:cNvSpPr txBox="1"/>
          <p:nvPr/>
        </p:nvSpPr>
        <p:spPr>
          <a:xfrm>
            <a:off x="4650634" y="3285984"/>
            <a:ext cx="2082366" cy="52322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see A. </a:t>
            </a:r>
            <a:r>
              <a:rPr lang="en-US" sz="1400" b="1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Bellerive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talk</a:t>
            </a:r>
            <a:endParaRPr lang="en-US" sz="1400" b="1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in parallel session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8750" y="3072062"/>
            <a:ext cx="2174249" cy="1842768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020272" y="3356992"/>
            <a:ext cx="18870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dE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/dx ~ &lt;4 %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can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be</a:t>
            </a:r>
            <a:endParaRPr lang="fr-FR" sz="1400" dirty="0" smtClean="0">
              <a:solidFill>
                <a:schemeClr val="bg1"/>
              </a:solidFill>
              <a:latin typeface="ArialMT"/>
            </a:endParaRPr>
          </a:p>
          <a:p>
            <a:r>
              <a:rPr lang="fr-FR" sz="1400" dirty="0" err="1">
                <a:solidFill>
                  <a:schemeClr val="bg1"/>
                </a:solidFill>
                <a:latin typeface="ArialMT"/>
              </a:rPr>
              <a:t>a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chieved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with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Gridpix</a:t>
            </a:r>
            <a:endParaRPr lang="fr-FR" sz="1400" dirty="0" smtClean="0">
              <a:solidFill>
                <a:schemeClr val="bg1"/>
              </a:solidFill>
              <a:latin typeface="ArialMT"/>
            </a:endParaRPr>
          </a:p>
          <a:p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(cluster-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counting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)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73284" y="4275673"/>
            <a:ext cx="21001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Added value of TIME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  <a:latin typeface="ArialMT"/>
              </a:rPr>
              <a:t>i</a:t>
            </a: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nformation for ILC:</a:t>
            </a:r>
          </a:p>
          <a:p>
            <a:pPr algn="ctr"/>
            <a:r>
              <a:rPr lang="en-US" sz="1400" b="1" dirty="0" err="1" smtClean="0">
                <a:solidFill>
                  <a:schemeClr val="bg1"/>
                </a:solidFill>
                <a:latin typeface="ArialMT"/>
              </a:rPr>
              <a:t>dE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/dx </a:t>
            </a:r>
            <a:r>
              <a:rPr lang="en-US" sz="1400" b="1" dirty="0">
                <a:solidFill>
                  <a:schemeClr val="bg1"/>
                </a:solidFill>
                <a:latin typeface="ArialMT"/>
              </a:rPr>
              <a:t>combined </a:t>
            </a:r>
            <a:endParaRPr lang="en-US" sz="1400" b="1" dirty="0" smtClean="0">
              <a:solidFill>
                <a:schemeClr val="bg1"/>
              </a:solidFill>
              <a:latin typeface="ArialMT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with </a:t>
            </a:r>
            <a:r>
              <a:rPr lang="en-US" sz="1400" b="1" dirty="0" err="1">
                <a:solidFill>
                  <a:schemeClr val="bg1"/>
                </a:solidFill>
                <a:latin typeface="ArialMT"/>
              </a:rPr>
              <a:t>ToF</a:t>
            </a:r>
            <a:r>
              <a:rPr lang="en-US" sz="1400" b="1" dirty="0">
                <a:solidFill>
                  <a:schemeClr val="bg1"/>
                </a:solidFill>
                <a:latin typeface="ArialMT"/>
              </a:rPr>
              <a:t> (</a:t>
            </a:r>
            <a:r>
              <a:rPr lang="en-US" sz="1400" b="1" dirty="0" err="1" smtClean="0">
                <a:solidFill>
                  <a:schemeClr val="bg1"/>
                </a:solidFill>
                <a:latin typeface="ArialMT"/>
              </a:rPr>
              <a:t>SiW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-ECAL)</a:t>
            </a:r>
            <a:br>
              <a:rPr lang="en-US" sz="1400" b="1" dirty="0" smtClean="0">
                <a:solidFill>
                  <a:schemeClr val="bg1"/>
                </a:solidFill>
                <a:latin typeface="ArialMT"/>
              </a:rPr>
            </a:b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for K-PID</a:t>
            </a:r>
            <a:endParaRPr lang="fr-FR" sz="1400" b="1" dirty="0">
              <a:solidFill>
                <a:schemeClr val="bg1"/>
              </a:solidFill>
              <a:latin typeface="ArialMT"/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flipH="1" flipV="1">
            <a:off x="6012161" y="4281514"/>
            <a:ext cx="957780" cy="4523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9864" y="5805264"/>
            <a:ext cx="45015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CHALLENGES / FUTURE PLANS: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Common modules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with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a final design (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with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gating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Optimization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of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cooling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&amp;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material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budget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GridPix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development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(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dN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/dx cluster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counting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)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21" name="Shape 6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60160" y="73588"/>
            <a:ext cx="1176336" cy="5471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cxnSp>
        <p:nvCxnSpPr>
          <p:cNvPr id="22" name="Connecteur droit avec flèche 21"/>
          <p:cNvCxnSpPr/>
          <p:nvPr/>
        </p:nvCxnSpPr>
        <p:spPr>
          <a:xfrm flipV="1">
            <a:off x="8096118" y="2339896"/>
            <a:ext cx="388522" cy="9609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9"/>
          <p:cNvSpPr txBox="1"/>
          <p:nvPr/>
        </p:nvSpPr>
        <p:spPr>
          <a:xfrm>
            <a:off x="6681309" y="3011777"/>
            <a:ext cx="1445331" cy="276999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ArialMT"/>
              </a:rPr>
              <a:t>arXiv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: 2003.01116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876256" y="5660649"/>
            <a:ext cx="21355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3D-printed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m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onolithic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</a:p>
          <a:p>
            <a:pPr algn="ctr"/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cooling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plate  for a </a:t>
            </a:r>
            <a:br>
              <a:rPr lang="fr-FR" sz="1400" dirty="0" smtClean="0">
                <a:solidFill>
                  <a:schemeClr val="bg1"/>
                </a:solidFill>
                <a:latin typeface="ArialMT"/>
              </a:rPr>
            </a:b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TPC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using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2-phase CO2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1" y="4952861"/>
            <a:ext cx="2175326" cy="1801451"/>
          </a:xfrm>
          <a:prstGeom prst="rect">
            <a:avLst/>
          </a:prstGeom>
        </p:spPr>
      </p:pic>
      <p:cxnSp>
        <p:nvCxnSpPr>
          <p:cNvPr id="26" name="Connecteur droit avec flèche 25"/>
          <p:cNvCxnSpPr/>
          <p:nvPr/>
        </p:nvCxnSpPr>
        <p:spPr>
          <a:xfrm flipH="1" flipV="1">
            <a:off x="6012161" y="5618182"/>
            <a:ext cx="957780" cy="2518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9"/>
          <p:cNvSpPr txBox="1"/>
          <p:nvPr/>
        </p:nvSpPr>
        <p:spPr>
          <a:xfrm>
            <a:off x="7082994" y="6441780"/>
            <a:ext cx="1743811" cy="276999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P. Colas @ ILCX2021 </a:t>
            </a:r>
          </a:p>
        </p:txBody>
      </p:sp>
      <p:sp>
        <p:nvSpPr>
          <p:cNvPr id="28" name="TextBox 12"/>
          <p:cNvSpPr txBox="1"/>
          <p:nvPr/>
        </p:nvSpPr>
        <p:spPr>
          <a:xfrm rot="21148751">
            <a:off x="254485" y="4180126"/>
            <a:ext cx="4929991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Huirong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Qi (LCTPC talk) in this session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68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0" y="-19000"/>
            <a:ext cx="79928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   </a:t>
            </a: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Particle Flow Calorimeters: CALICE Collaboration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616" y="79141"/>
            <a:ext cx="990116" cy="58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686" y="1222682"/>
            <a:ext cx="3456384" cy="246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3528" y="611977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MT"/>
              </a:rPr>
              <a:t>Development and study of </a:t>
            </a: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finely segmented / imaging calorimeters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: initially focused on the ILC, now widening to include developments of all imaging calorimeters, e.g. CMS HGCAL for Phase II):</a:t>
            </a:r>
            <a:endParaRPr lang="en-US" sz="1400" b="1" dirty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01" y="4005064"/>
            <a:ext cx="6251569" cy="27018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379" y="1601438"/>
            <a:ext cx="1579292" cy="145030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3418" y="1133039"/>
            <a:ext cx="2884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  <a:latin typeface="ArialMT"/>
              </a:rPr>
              <a:t>Imaging Calorimetry </a:t>
            </a:r>
            <a:r>
              <a:rPr lang="en-US" sz="12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high granularity 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(</a:t>
            </a:r>
            <a:r>
              <a:rPr lang="en-US" sz="12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in </a:t>
            </a:r>
            <a:r>
              <a:rPr lang="en-US" sz="12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4D), efficient software (PFA).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37086" y="3697287"/>
            <a:ext cx="5806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Example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: 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ILD detector for ILC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,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proposing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CALICE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collaboration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tech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.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3418" y="3050956"/>
            <a:ext cx="2680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Issues: </a:t>
            </a:r>
            <a:r>
              <a:rPr lang="en-US" sz="12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overlap between showers, </a:t>
            </a:r>
          </a:p>
          <a:p>
            <a:r>
              <a:rPr lang="en-US" sz="12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complicated topology, </a:t>
            </a:r>
            <a:r>
              <a:rPr lang="en-US" sz="12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sep.</a:t>
            </a:r>
            <a:r>
              <a:rPr lang="en-US" sz="12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“physics</a:t>
            </a:r>
            <a:br>
              <a:rPr lang="en-US" sz="12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2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event” from beam-induced bkg.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398717" y="1273160"/>
            <a:ext cx="2771400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Mixture of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matured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concepts</a:t>
            </a:r>
          </a:p>
          <a:p>
            <a:r>
              <a:rPr lang="fr-FR" sz="1400" b="1" dirty="0">
                <a:solidFill>
                  <a:schemeClr val="bg1"/>
                </a:solidFill>
                <a:latin typeface="ArialMT"/>
              </a:rPr>
              <a:t>a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nd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advanced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ideas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:</a:t>
            </a:r>
          </a:p>
          <a:p>
            <a:endParaRPr lang="fr-FR" sz="1400" dirty="0">
              <a:latin typeface="ArialMT"/>
            </a:endParaRPr>
          </a:p>
          <a:p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MATURED (CALICE):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SiW</a:t>
            </a:r>
            <a:r>
              <a:rPr lang="fr-FR" sz="1400" b="1" dirty="0">
                <a:solidFill>
                  <a:schemeClr val="bg1"/>
                </a:solidFill>
                <a:latin typeface="ArialMT"/>
              </a:rPr>
              <a:t>-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ECAL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SciW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-ECAL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AHCAL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DHCAL (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sDHCAL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)</a:t>
            </a:r>
          </a:p>
          <a:p>
            <a:endParaRPr lang="fr-FR" sz="1400" dirty="0">
              <a:latin typeface="ArialMT"/>
            </a:endParaRPr>
          </a:p>
          <a:p>
            <a:r>
              <a:rPr lang="fr-FR" sz="1400" dirty="0"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(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Almost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)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ready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for </a:t>
            </a:r>
            <a:br>
              <a:rPr lang="fr-FR" sz="1400" dirty="0" smtClean="0">
                <a:solidFill>
                  <a:schemeClr val="bg1"/>
                </a:solidFill>
                <a:latin typeface="ArialMT"/>
              </a:rPr>
            </a:b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    large-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scale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prototype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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Prepare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for quick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realization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/>
            </a:r>
            <a:br>
              <a:rPr lang="fr-FR" sz="1400" dirty="0" smtClean="0">
                <a:solidFill>
                  <a:schemeClr val="bg1"/>
                </a:solidFill>
                <a:latin typeface="ArialMT"/>
              </a:rPr>
            </a:b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     of 4-5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years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to real detector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  <a:p>
            <a:endParaRPr lang="fr-FR" dirty="0"/>
          </a:p>
          <a:p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ADVANCED (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beyond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CALICE):</a:t>
            </a:r>
            <a:br>
              <a:rPr lang="fr-FR" sz="1400" b="1" dirty="0" smtClean="0">
                <a:solidFill>
                  <a:srgbClr val="FFFF00"/>
                </a:solidFill>
                <a:latin typeface="ArialMT"/>
              </a:rPr>
            </a:b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  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MAPS ECAL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Dual-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readout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ECAL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LGAD ECAL (CALICE)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b="1" dirty="0">
              <a:solidFill>
                <a:schemeClr val="bg1"/>
              </a:solidFill>
              <a:latin typeface="ArialMT"/>
            </a:endParaRPr>
          </a:p>
          <a:p>
            <a:r>
              <a:rPr lang="fr-FR" sz="1400" b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Evaluate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additional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physics</a:t>
            </a:r>
            <a:endParaRPr lang="fr-FR" sz="1400" dirty="0" smtClean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r>
              <a:rPr lang="fr-FR" sz="14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impact to ILC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experiment</a:t>
            </a:r>
            <a:endParaRPr lang="fr-FR" sz="1400" dirty="0" smtClean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r>
              <a:rPr lang="fr-FR" sz="14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Needs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intensive R&amp;D effort</a:t>
            </a:r>
          </a:p>
          <a:p>
            <a:r>
              <a:rPr lang="fr-FR" sz="14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to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realize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as real detector</a:t>
            </a:r>
          </a:p>
        </p:txBody>
      </p:sp>
    </p:spTree>
    <p:extLst>
      <p:ext uri="{BB962C8B-B14F-4D97-AF65-F5344CB8AC3E}">
        <p14:creationId xmlns:p14="http://schemas.microsoft.com/office/powerpoint/2010/main" val="17548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0" y="-65112"/>
            <a:ext cx="79928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   </a:t>
            </a: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Particle Flow Calorimeters: CALICE Collaboration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616" y="79141"/>
            <a:ext cx="990116" cy="58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354" y="4431782"/>
            <a:ext cx="4474205" cy="144549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778920" y="4077072"/>
            <a:ext cx="4257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MT"/>
              </a:rPr>
              <a:t>ILC AHCAL &amp; CMS HGCAL common test-beam </a:t>
            </a:r>
            <a:endParaRPr lang="fr-FR" sz="1400" b="1" dirty="0">
              <a:solidFill>
                <a:srgbClr val="FF0000"/>
              </a:solidFill>
              <a:latin typeface="ArialM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5597"/>
            <a:ext cx="5148064" cy="167207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421533" y="801047"/>
            <a:ext cx="3584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FFFF00"/>
                </a:solidFill>
                <a:latin typeface="ArialMT"/>
              </a:rPr>
              <a:t>P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roof-of-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</a:rPr>
              <a:t>principle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with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first</a:t>
            </a:r>
          </a:p>
          <a:p>
            <a:pPr algn="ctr"/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generation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</a:rPr>
              <a:t>physics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 prototypes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(2003-2012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)</a:t>
            </a:r>
            <a:endParaRPr lang="fr-FR" sz="1400" dirty="0">
              <a:solidFill>
                <a:srgbClr val="FFFF00"/>
              </a:solidFill>
              <a:latin typeface="ArialMT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4768" y="1539903"/>
            <a:ext cx="5031464" cy="1673073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flipH="1">
            <a:off x="5262954" y="980728"/>
            <a:ext cx="317158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78693" y="2324663"/>
            <a:ext cx="39260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rgbClr val="FFFF00"/>
                </a:solidFill>
                <a:latin typeface="ArialMT"/>
              </a:rPr>
              <a:t>S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</a:rPr>
              <a:t>calability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 tests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with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2</a:t>
            </a:r>
            <a:r>
              <a:rPr lang="fr-FR" sz="1400" baseline="30000" dirty="0" smtClean="0">
                <a:solidFill>
                  <a:schemeClr val="bg1"/>
                </a:solidFill>
                <a:latin typeface="ArialMT"/>
              </a:rPr>
              <a:t>nd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generation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(&gt;2010)</a:t>
            </a:r>
          </a:p>
          <a:p>
            <a:r>
              <a:rPr lang="fr-FR" sz="1400" dirty="0" err="1" smtClean="0">
                <a:solidFill>
                  <a:srgbClr val="FFFF00"/>
                </a:solidFill>
                <a:latin typeface="ArialMT"/>
              </a:rPr>
              <a:t>technological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 prototypes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(power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pulsing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, </a:t>
            </a:r>
            <a:br>
              <a:rPr lang="fr-FR" sz="1400" dirty="0" smtClean="0">
                <a:solidFill>
                  <a:schemeClr val="bg1"/>
                </a:solidFill>
                <a:latin typeface="ArialMT"/>
              </a:rPr>
            </a:b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compact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mechanical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design,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embedded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br>
              <a:rPr lang="fr-FR" sz="1400" dirty="0" smtClean="0">
                <a:solidFill>
                  <a:schemeClr val="bg1"/>
                </a:solidFill>
                <a:latin typeface="ArialMT"/>
              </a:rPr>
            </a:b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electronics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,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assembly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, calibration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approaches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)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820" y="3284984"/>
            <a:ext cx="940773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FFFF00"/>
                </a:solidFill>
                <a:latin typeface="ArialMT"/>
              </a:rPr>
              <a:t>Timing measurement for shower development (</a:t>
            </a:r>
            <a:r>
              <a:rPr lang="fr-FR" sz="1600" b="1" dirty="0" err="1">
                <a:solidFill>
                  <a:srgbClr val="FFFF00"/>
                </a:solidFill>
                <a:latin typeface="ArialMT"/>
              </a:rPr>
              <a:t>f</a:t>
            </a:r>
            <a:r>
              <a:rPr lang="fr-FR" sz="1600" b="1" dirty="0" err="1" smtClean="0">
                <a:solidFill>
                  <a:srgbClr val="FFFF00"/>
                </a:solidFill>
                <a:latin typeface="ArialMT"/>
              </a:rPr>
              <a:t>rom</a:t>
            </a:r>
            <a:r>
              <a:rPr lang="fr-FR" sz="16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600" b="1" dirty="0">
                <a:solidFill>
                  <a:srgbClr val="FFFF00"/>
                </a:solidFill>
                <a:latin typeface="ArialMT"/>
              </a:rPr>
              <a:t>4D to </a:t>
            </a:r>
            <a:r>
              <a:rPr lang="fr-FR" sz="1600" b="1" dirty="0" smtClean="0">
                <a:solidFill>
                  <a:srgbClr val="FFFF00"/>
                </a:solidFill>
                <a:latin typeface="ArialMT"/>
              </a:rPr>
              <a:t>5D): </a:t>
            </a:r>
            <a:br>
              <a:rPr lang="fr-FR" sz="1600" b="1" dirty="0" smtClean="0">
                <a:solidFill>
                  <a:srgbClr val="FFFF00"/>
                </a:solidFill>
                <a:latin typeface="ArialMT"/>
              </a:rPr>
            </a:b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Today’s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CALICE prototypes (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SiW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ECAL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, AHCAL)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provides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unprecedented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granularity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and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cell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-by-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cell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/>
            </a:r>
            <a:br>
              <a:rPr lang="fr-FR" sz="1400" dirty="0" smtClean="0">
                <a:solidFill>
                  <a:schemeClr val="bg1"/>
                </a:solidFill>
                <a:latin typeface="ArialMT"/>
              </a:rPr>
            </a:b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ns-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level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timing for validation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hadronic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models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on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different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readout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technologies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(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gas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,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silicon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,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schint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.)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  <a:p>
            <a:endParaRPr lang="en-US" sz="1400" dirty="0" smtClean="0">
              <a:solidFill>
                <a:srgbClr val="FFFF00"/>
              </a:solidFill>
              <a:latin typeface="ArialM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0" y="4694673"/>
            <a:ext cx="3042147" cy="207296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1747" y="4149080"/>
            <a:ext cx="2551165" cy="1991083"/>
          </a:xfrm>
          <a:prstGeom prst="rect">
            <a:avLst/>
          </a:prstGeom>
        </p:spPr>
      </p:pic>
      <p:cxnSp>
        <p:nvCxnSpPr>
          <p:cNvPr id="15" name="Connecteur droit avec flèche 14"/>
          <p:cNvCxnSpPr/>
          <p:nvPr/>
        </p:nvCxnSpPr>
        <p:spPr>
          <a:xfrm>
            <a:off x="3491880" y="2707002"/>
            <a:ext cx="404476" cy="88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9"/>
          <p:cNvSpPr txBox="1"/>
          <p:nvPr/>
        </p:nvSpPr>
        <p:spPr>
          <a:xfrm>
            <a:off x="164444" y="4287447"/>
            <a:ext cx="1762021" cy="276999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JINST9 (2014) P07022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216" y="1935804"/>
            <a:ext cx="1338318" cy="123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4692706" y="4631607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663300"/>
                </a:solidFill>
                <a:latin typeface="ArialMT"/>
              </a:rPr>
              <a:t>CMS </a:t>
            </a:r>
          </a:p>
          <a:p>
            <a:pPr algn="ctr"/>
            <a:r>
              <a:rPr lang="fr-FR" sz="1400" b="1" dirty="0" smtClean="0">
                <a:solidFill>
                  <a:srgbClr val="663300"/>
                </a:solidFill>
                <a:latin typeface="ArialMT"/>
              </a:rPr>
              <a:t>HGCAL</a:t>
            </a:r>
            <a:endParaRPr lang="fr-FR" sz="1400" b="1" dirty="0">
              <a:solidFill>
                <a:srgbClr val="663300"/>
              </a:solidFill>
              <a:latin typeface="ArialMT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213689" y="5100922"/>
            <a:ext cx="8130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663300"/>
                </a:solidFill>
                <a:latin typeface="ArialMT"/>
              </a:rPr>
              <a:t>ILC:</a:t>
            </a:r>
          </a:p>
          <a:p>
            <a:pPr algn="ctr"/>
            <a:r>
              <a:rPr lang="fr-FR" sz="1400" b="1" dirty="0" err="1" smtClean="0">
                <a:solidFill>
                  <a:srgbClr val="663300"/>
                </a:solidFill>
                <a:latin typeface="ArialMT"/>
              </a:rPr>
              <a:t>Sci</a:t>
            </a:r>
            <a:r>
              <a:rPr lang="fr-FR" sz="1400" b="1" dirty="0" smtClean="0">
                <a:solidFill>
                  <a:srgbClr val="663300"/>
                </a:solidFill>
                <a:latin typeface="ArialMT"/>
              </a:rPr>
              <a:t>-</a:t>
            </a:r>
          </a:p>
          <a:p>
            <a:pPr algn="ctr"/>
            <a:r>
              <a:rPr lang="fr-FR" sz="1400" b="1" dirty="0" smtClean="0">
                <a:solidFill>
                  <a:srgbClr val="663300"/>
                </a:solidFill>
                <a:latin typeface="ArialMT"/>
              </a:rPr>
              <a:t>AHCAL</a:t>
            </a:r>
            <a:endParaRPr lang="fr-FR" sz="1400" b="1" dirty="0">
              <a:solidFill>
                <a:srgbClr val="663300"/>
              </a:solidFill>
              <a:latin typeface="ArialM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36504" y="594928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ArialMT"/>
              </a:rPr>
              <a:t>CMS HGCAL has 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</a:rPr>
              <a:t>measured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evoluton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>
                <a:solidFill>
                  <a:srgbClr val="FFFF00"/>
                </a:solidFill>
                <a:latin typeface="ArialMT"/>
              </a:rPr>
              <a:t>of </a:t>
            </a:r>
            <a:r>
              <a:rPr lang="fr-FR" sz="1400" b="1" dirty="0" err="1">
                <a:solidFill>
                  <a:srgbClr val="FFFF00"/>
                </a:solidFill>
                <a:latin typeface="ArialMT"/>
              </a:rPr>
              <a:t>hadronic</a:t>
            </a:r>
            <a:r>
              <a:rPr lang="fr-FR" sz="1400" b="1" dirty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showers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in </a:t>
            </a:r>
            <a:r>
              <a:rPr lang="en-US" sz="1400" b="1" dirty="0">
                <a:solidFill>
                  <a:srgbClr val="FFFF00"/>
                </a:solidFill>
                <a:latin typeface="ArialMT"/>
              </a:rPr>
              <a:t>the </a:t>
            </a: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time </a:t>
            </a:r>
            <a:r>
              <a:rPr lang="en-US" sz="1400" b="1" dirty="0">
                <a:solidFill>
                  <a:srgbClr val="FFFF00"/>
                </a:solidFill>
                <a:latin typeface="ArialMT"/>
              </a:rPr>
              <a:t>domain </a:t>
            </a:r>
            <a:r>
              <a:rPr lang="en-US" sz="1400" dirty="0">
                <a:solidFill>
                  <a:srgbClr val="FFFF00"/>
                </a:solidFill>
                <a:latin typeface="ArialMT"/>
              </a:rPr>
              <a:t>with ~80ps</a:t>
            </a:r>
          </a:p>
          <a:p>
            <a:pPr algn="ctr"/>
            <a:r>
              <a:rPr lang="fr-FR" sz="1400" dirty="0" err="1">
                <a:solidFill>
                  <a:schemeClr val="bg1"/>
                </a:solidFill>
                <a:latin typeface="ArialMT"/>
              </a:rPr>
              <a:t>accuracy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(50ps TDC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binning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)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3060702" y="6247421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fr-FR" sz="1200" b="1" dirty="0" err="1" smtClean="0">
                <a:solidFill>
                  <a:schemeClr val="bg1"/>
                </a:solidFill>
                <a:latin typeface="ArialMT"/>
              </a:rPr>
              <a:t>improve</a:t>
            </a:r>
            <a:r>
              <a:rPr lang="fr-FR" sz="1200" b="1" dirty="0" smtClean="0">
                <a:solidFill>
                  <a:schemeClr val="bg1"/>
                </a:solidFill>
                <a:latin typeface="ArialMT"/>
              </a:rPr>
              <a:t> GEANT </a:t>
            </a:r>
            <a:br>
              <a:rPr lang="fr-FR" sz="1200" b="1" dirty="0" smtClean="0">
                <a:solidFill>
                  <a:schemeClr val="bg1"/>
                </a:solidFill>
                <a:latin typeface="ArialMT"/>
              </a:rPr>
            </a:br>
            <a:r>
              <a:rPr lang="fr-FR" sz="1200" b="1" dirty="0" smtClean="0">
                <a:solidFill>
                  <a:schemeClr val="bg1"/>
                </a:solidFill>
                <a:latin typeface="ArialMT"/>
              </a:rPr>
              <a:t>simulation</a:t>
            </a:r>
            <a:r>
              <a:rPr lang="fr-FR" sz="1200" b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200" b="1" dirty="0" err="1" smtClean="0">
                <a:solidFill>
                  <a:schemeClr val="bg1"/>
                </a:solidFill>
                <a:latin typeface="ArialMT"/>
              </a:rPr>
              <a:t>models</a:t>
            </a:r>
            <a:endParaRPr lang="fr-FR" sz="1200" b="1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28" name="TextBox 19"/>
          <p:cNvSpPr txBox="1"/>
          <p:nvPr/>
        </p:nvSpPr>
        <p:spPr>
          <a:xfrm>
            <a:off x="4265838" y="2492896"/>
            <a:ext cx="1026242" cy="646331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J. </a:t>
            </a:r>
            <a:r>
              <a:rPr lang="en-US" sz="1200" b="1" dirty="0" err="1" smtClean="0">
                <a:solidFill>
                  <a:schemeClr val="bg1"/>
                </a:solidFill>
                <a:latin typeface="ArialMT"/>
              </a:rPr>
              <a:t>Nanni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;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F. Morales;</a:t>
            </a:r>
            <a:br>
              <a:rPr lang="en-US" sz="1200" b="1" dirty="0" smtClean="0">
                <a:solidFill>
                  <a:schemeClr val="bg1"/>
                </a:solidFill>
                <a:latin typeface="ArialMT"/>
              </a:rPr>
            </a:b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@ILCX2021</a:t>
            </a:r>
          </a:p>
        </p:txBody>
      </p:sp>
      <p:sp>
        <p:nvSpPr>
          <p:cNvPr id="29" name="TextBox 19"/>
          <p:cNvSpPr txBox="1"/>
          <p:nvPr/>
        </p:nvSpPr>
        <p:spPr>
          <a:xfrm>
            <a:off x="5535326" y="2520632"/>
            <a:ext cx="1097160" cy="646331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MT"/>
              </a:rPr>
              <a:t>T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. Takeshita;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N. Tsuji;</a:t>
            </a:r>
            <a:br>
              <a:rPr lang="en-US" sz="1200" b="1" dirty="0" smtClean="0">
                <a:solidFill>
                  <a:schemeClr val="bg1"/>
                </a:solidFill>
                <a:latin typeface="ArialMT"/>
              </a:rPr>
            </a:b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@ILCX2021</a:t>
            </a:r>
          </a:p>
        </p:txBody>
      </p:sp>
      <p:sp>
        <p:nvSpPr>
          <p:cNvPr id="30" name="TextBox 19"/>
          <p:cNvSpPr txBox="1"/>
          <p:nvPr/>
        </p:nvSpPr>
        <p:spPr>
          <a:xfrm>
            <a:off x="6686907" y="2728677"/>
            <a:ext cx="1083951" cy="461665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A. </a:t>
            </a:r>
            <a:r>
              <a:rPr lang="en-US" sz="1200" b="1" dirty="0" err="1" smtClean="0">
                <a:solidFill>
                  <a:schemeClr val="bg1"/>
                </a:solidFill>
                <a:latin typeface="ArialMT"/>
              </a:rPr>
              <a:t>Laudrain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;</a:t>
            </a:r>
            <a:br>
              <a:rPr lang="en-US" sz="1200" b="1" dirty="0" smtClean="0">
                <a:solidFill>
                  <a:schemeClr val="bg1"/>
                </a:solidFill>
                <a:latin typeface="ArialMT"/>
              </a:rPr>
            </a:b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@ILCX2021</a:t>
            </a:r>
          </a:p>
        </p:txBody>
      </p:sp>
      <p:sp>
        <p:nvSpPr>
          <p:cNvPr id="31" name="TextBox 19"/>
          <p:cNvSpPr txBox="1"/>
          <p:nvPr/>
        </p:nvSpPr>
        <p:spPr>
          <a:xfrm>
            <a:off x="7938246" y="2708920"/>
            <a:ext cx="1026242" cy="461665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MT"/>
              </a:rPr>
              <a:t>B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. </a:t>
            </a:r>
            <a:r>
              <a:rPr lang="en-US" sz="1200" b="1" dirty="0" err="1" smtClean="0">
                <a:solidFill>
                  <a:schemeClr val="bg1"/>
                </a:solidFill>
                <a:latin typeface="ArialMT"/>
              </a:rPr>
              <a:t>Bilki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;</a:t>
            </a:r>
            <a:br>
              <a:rPr lang="en-US" sz="1200" b="1" dirty="0" smtClean="0">
                <a:solidFill>
                  <a:schemeClr val="bg1"/>
                </a:solidFill>
                <a:latin typeface="ArialMT"/>
              </a:rPr>
            </a:b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@ILCX2021</a:t>
            </a:r>
          </a:p>
        </p:txBody>
      </p:sp>
    </p:spTree>
    <p:extLst>
      <p:ext uri="{BB962C8B-B14F-4D97-AF65-F5344CB8AC3E}">
        <p14:creationId xmlns:p14="http://schemas.microsoft.com/office/powerpoint/2010/main" val="93571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7085"/>
            <a:ext cx="9144000" cy="686508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4" name="Rectangle 1027"/>
          <p:cNvSpPr txBox="1">
            <a:spLocks noChangeArrowheads="1"/>
          </p:cNvSpPr>
          <p:nvPr/>
        </p:nvSpPr>
        <p:spPr bwMode="auto">
          <a:xfrm>
            <a:off x="139971" y="0"/>
            <a:ext cx="919131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Particle Flow (Imaging) Calorimeters: The 5</a:t>
            </a:r>
            <a:r>
              <a:rPr lang="en-GB" sz="2400" b="1" kern="0" baseline="3000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th</a:t>
            </a: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 Dimension ? 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39971" y="600943"/>
            <a:ext cx="9117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rialMT"/>
              </a:rPr>
              <a:t>I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mpact of 5D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calorimetry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(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x,y,z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,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energy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, time)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needs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to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be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evaluated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more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deeply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to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undertand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optimal time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acc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.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35" y="2527099"/>
            <a:ext cx="3948925" cy="159427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5496" y="999030"/>
            <a:ext cx="43501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What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are the real goals (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physics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wise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)?</a:t>
            </a:r>
          </a:p>
          <a:p>
            <a:endParaRPr lang="fr-FR" sz="1400" b="1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MT"/>
              </a:rPr>
              <a:t>Mitigation of pile-up (basically all high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rates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Support for full 5D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PFA 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unchartered territory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Calorimeters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with </a:t>
            </a:r>
            <a:r>
              <a:rPr lang="en-US" sz="1400" dirty="0" err="1">
                <a:solidFill>
                  <a:schemeClr val="bg1"/>
                </a:solidFill>
                <a:latin typeface="ArialMT"/>
              </a:rPr>
              <a:t>ToF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 functionality in first layers?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Longitudinally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unsegmented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fibre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calorimeters</a:t>
            </a:r>
            <a:endParaRPr lang="fr-FR" sz="1400" dirty="0" smtClean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2732" y="90872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ArialMT"/>
              </a:rPr>
              <a:t>Replace (part of) ECAL with LGAD for</a:t>
            </a:r>
            <a:br>
              <a:rPr lang="en-US" sz="1600" b="1" dirty="0" smtClean="0">
                <a:solidFill>
                  <a:srgbClr val="FFFF00"/>
                </a:solidFill>
                <a:latin typeface="ArialMT"/>
              </a:rPr>
            </a:br>
            <a:r>
              <a:rPr lang="en-US" sz="1600" b="1" dirty="0" smtClean="0">
                <a:solidFill>
                  <a:srgbClr val="FFFF00"/>
                </a:solidFill>
                <a:latin typeface="ArialMT"/>
              </a:rPr>
              <a:t>O(10 </a:t>
            </a:r>
            <a:r>
              <a:rPr lang="en-US" sz="1600" b="1" dirty="0" err="1" smtClean="0">
                <a:solidFill>
                  <a:srgbClr val="FFFF00"/>
                </a:solidFill>
                <a:latin typeface="ArialMT"/>
              </a:rPr>
              <a:t>ps</a:t>
            </a:r>
            <a:r>
              <a:rPr lang="en-US" sz="1600" b="1" dirty="0" smtClean="0">
                <a:solidFill>
                  <a:srgbClr val="FFFF00"/>
                </a:solidFill>
                <a:latin typeface="ArialMT"/>
              </a:rPr>
              <a:t>) timing measurement</a:t>
            </a:r>
            <a:endParaRPr lang="en-US" sz="1600" b="1" dirty="0">
              <a:solidFill>
                <a:srgbClr val="FFFF00"/>
              </a:solidFill>
              <a:latin typeface="ArialMT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726" y="2057827"/>
            <a:ext cx="2705287" cy="210064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326" y="3217814"/>
            <a:ext cx="1632857" cy="94227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689084" y="1509663"/>
            <a:ext cx="2702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20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ps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TOF per hit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can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separate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</a:p>
          <a:p>
            <a:pPr algn="ctr"/>
            <a:r>
              <a:rPr lang="fr-FR" sz="1400" dirty="0" smtClean="0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/k/p up to 5-10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GeV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4146119" y="1196753"/>
            <a:ext cx="1073953" cy="68320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1427" y="1612554"/>
            <a:ext cx="1690109" cy="111980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404118" y="2744252"/>
            <a:ext cx="1549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  <a:latin typeface="ArialMT"/>
              </a:rPr>
              <a:t>Timing </a:t>
            </a:r>
            <a:r>
              <a:rPr lang="fr-FR" sz="1200" dirty="0" err="1" smtClean="0">
                <a:solidFill>
                  <a:schemeClr val="bg1"/>
                </a:solidFill>
                <a:latin typeface="ArialMT"/>
              </a:rPr>
              <a:t>resolution</a:t>
            </a:r>
            <a:endParaRPr lang="fr-FR" sz="1200" dirty="0" smtClean="0">
              <a:solidFill>
                <a:schemeClr val="bg1"/>
              </a:solidFill>
              <a:latin typeface="ArialMT"/>
            </a:endParaRPr>
          </a:p>
          <a:p>
            <a:pPr algn="ctr"/>
            <a:r>
              <a:rPr lang="fr-FR" sz="1200" dirty="0" smtClean="0">
                <a:solidFill>
                  <a:schemeClr val="bg1"/>
                </a:solidFill>
                <a:latin typeface="ArialMT"/>
              </a:rPr>
              <a:t>Is </a:t>
            </a:r>
            <a:r>
              <a:rPr lang="fr-FR" sz="1200" dirty="0" err="1" smtClean="0">
                <a:solidFill>
                  <a:schemeClr val="bg1"/>
                </a:solidFill>
                <a:latin typeface="ArialMT"/>
              </a:rPr>
              <a:t>affected</a:t>
            </a:r>
            <a:r>
              <a:rPr lang="fr-FR" sz="1200" dirty="0" smtClean="0">
                <a:solidFill>
                  <a:schemeClr val="bg1"/>
                </a:solidFill>
                <a:latin typeface="ArialMT"/>
              </a:rPr>
              <a:t> by noise </a:t>
            </a:r>
            <a:endParaRPr lang="fr-FR" sz="1200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445" y="4128455"/>
            <a:ext cx="432842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Trade-off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between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power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consumption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&amp; </a:t>
            </a:r>
            <a:br>
              <a:rPr lang="fr-FR" sz="1400" b="1" dirty="0" smtClean="0">
                <a:solidFill>
                  <a:srgbClr val="FFFF00"/>
                </a:solidFill>
                <a:latin typeface="ArialMT"/>
              </a:rPr>
            </a:b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timing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capabilities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(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maybe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higher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noise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level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)</a:t>
            </a:r>
          </a:p>
          <a:p>
            <a:endParaRPr lang="fr-FR" sz="1400" b="1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ArialMT"/>
              </a:rPr>
              <a:t>Timing in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calorimeters / energetic showers?</a:t>
            </a:r>
            <a:endParaRPr lang="en-US" sz="1400" dirty="0">
              <a:solidFill>
                <a:schemeClr val="bg1"/>
              </a:solidFill>
              <a:latin typeface="ArialMT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     </a:t>
            </a:r>
            <a:br>
              <a:rPr lang="en-US" sz="1400" dirty="0" smtClean="0">
                <a:solidFill>
                  <a:schemeClr val="bg1"/>
                </a:solidFill>
                <a:latin typeface="ArialMT"/>
              </a:rPr>
            </a:b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      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intelligent reconstruction using O(100) hits &amp;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   NN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can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improve “poor” single cell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timing</a:t>
            </a:r>
            <a:endParaRPr lang="fr-FR" sz="1400" dirty="0" smtClean="0">
              <a:solidFill>
                <a:schemeClr val="bg1"/>
              </a:solidFill>
              <a:latin typeface="ArialMT"/>
            </a:endParaRPr>
          </a:p>
          <a:p>
            <a:endParaRPr lang="fr-FR" sz="1400" dirty="0" smtClean="0">
              <a:solidFill>
                <a:schemeClr val="bg1"/>
              </a:solidFill>
              <a:latin typeface="ArialMT"/>
            </a:endParaRPr>
          </a:p>
          <a:p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    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fr-FR" sz="1400" dirty="0" err="1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c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an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help to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distinguish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particle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types: </a:t>
            </a:r>
            <a:br>
              <a:rPr lang="fr-FR" sz="1400" dirty="0" smtClean="0">
                <a:solidFill>
                  <a:schemeClr val="bg1"/>
                </a:solidFill>
                <a:latin typeface="ArialMT"/>
              </a:rPr>
            </a:b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          usable for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flavour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tagging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(b/c/s), </a:t>
            </a:r>
            <a:br>
              <a:rPr lang="fr-FR" sz="1400" dirty="0" smtClean="0">
                <a:solidFill>
                  <a:schemeClr val="bg1"/>
                </a:solidFill>
                <a:latin typeface="ArialMT"/>
              </a:rPr>
            </a:b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          long-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lived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searches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(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decaying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to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neutrals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) , </a:t>
            </a:r>
            <a:br>
              <a:rPr lang="fr-FR" sz="1400" dirty="0" smtClean="0">
                <a:solidFill>
                  <a:schemeClr val="bg1"/>
                </a:solidFill>
                <a:latin typeface="ArialMT"/>
              </a:rPr>
            </a:b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         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enhance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Symbol" panose="05050102010706020507" pitchFamily="18" charset="2"/>
              </a:rPr>
              <a:t>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(E) / E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16" name="TextBox 19"/>
          <p:cNvSpPr txBox="1"/>
          <p:nvPr/>
        </p:nvSpPr>
        <p:spPr>
          <a:xfrm>
            <a:off x="7254565" y="1487958"/>
            <a:ext cx="1839543" cy="276999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T. </a:t>
            </a:r>
            <a:r>
              <a:rPr lang="en-US" sz="1200" b="1" dirty="0" err="1" smtClean="0">
                <a:solidFill>
                  <a:schemeClr val="bg1"/>
                </a:solidFill>
                <a:latin typeface="ArialMT"/>
              </a:rPr>
              <a:t>Suehara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 @ILCX2021</a:t>
            </a:r>
          </a:p>
        </p:txBody>
      </p:sp>
      <p:sp>
        <p:nvSpPr>
          <p:cNvPr id="17" name="TextBox 19"/>
          <p:cNvSpPr txBox="1"/>
          <p:nvPr/>
        </p:nvSpPr>
        <p:spPr>
          <a:xfrm>
            <a:off x="539552" y="2819774"/>
            <a:ext cx="971741" cy="276999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R. </a:t>
            </a:r>
            <a:r>
              <a:rPr lang="en-US" sz="1200" b="1" dirty="0" err="1" smtClean="0">
                <a:solidFill>
                  <a:schemeClr val="bg1"/>
                </a:solidFill>
                <a:latin typeface="ArialMT"/>
              </a:rPr>
              <a:t>Poeschl</a:t>
            </a:r>
            <a:endParaRPr lang="en-US" sz="1200" b="1" dirty="0" smtClean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6850" y="4557214"/>
            <a:ext cx="4474205" cy="144549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4445943" y="4208028"/>
            <a:ext cx="4773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FFFF00"/>
                </a:solidFill>
                <a:latin typeface="ArialMT"/>
              </a:rPr>
              <a:t>ILC AHCAL &amp; CMS HGCAL common test-beam </a:t>
            </a:r>
            <a:endParaRPr lang="fr-FR" sz="1600" b="1" i="1" dirty="0">
              <a:solidFill>
                <a:srgbClr val="FFFF00"/>
              </a:solidFill>
              <a:latin typeface="ArialM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728202" y="4757039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663300"/>
                </a:solidFill>
                <a:latin typeface="ArialMT"/>
              </a:rPr>
              <a:t>CMS </a:t>
            </a:r>
          </a:p>
          <a:p>
            <a:pPr algn="ctr"/>
            <a:r>
              <a:rPr lang="fr-FR" sz="1400" b="1" dirty="0" smtClean="0">
                <a:solidFill>
                  <a:srgbClr val="663300"/>
                </a:solidFill>
                <a:latin typeface="ArialMT"/>
              </a:rPr>
              <a:t>HGCAL</a:t>
            </a:r>
            <a:endParaRPr lang="fr-FR" sz="1400" b="1" dirty="0">
              <a:solidFill>
                <a:srgbClr val="663300"/>
              </a:solidFill>
              <a:latin typeface="ArialM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249185" y="5226354"/>
            <a:ext cx="8130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663300"/>
                </a:solidFill>
                <a:latin typeface="ArialMT"/>
              </a:rPr>
              <a:t>ILC:</a:t>
            </a:r>
          </a:p>
          <a:p>
            <a:pPr algn="ctr"/>
            <a:r>
              <a:rPr lang="fr-FR" sz="1400" b="1" dirty="0" err="1" smtClean="0">
                <a:solidFill>
                  <a:srgbClr val="663300"/>
                </a:solidFill>
                <a:latin typeface="ArialMT"/>
              </a:rPr>
              <a:t>Sci</a:t>
            </a:r>
            <a:r>
              <a:rPr lang="fr-FR" sz="1400" b="1" dirty="0" smtClean="0">
                <a:solidFill>
                  <a:srgbClr val="663300"/>
                </a:solidFill>
                <a:latin typeface="ArialMT"/>
              </a:rPr>
              <a:t>-</a:t>
            </a:r>
          </a:p>
          <a:p>
            <a:pPr algn="ctr"/>
            <a:r>
              <a:rPr lang="fr-FR" sz="1400" b="1" dirty="0" smtClean="0">
                <a:solidFill>
                  <a:srgbClr val="663300"/>
                </a:solidFill>
                <a:latin typeface="ArialMT"/>
              </a:rPr>
              <a:t>AHCAL</a:t>
            </a:r>
            <a:endParaRPr lang="fr-FR" sz="1400" b="1" dirty="0">
              <a:solidFill>
                <a:srgbClr val="663300"/>
              </a:solidFill>
              <a:latin typeface="ArialM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72000" y="607471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ArialMT"/>
              </a:rPr>
              <a:t>CMS HGCAL has 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</a:rPr>
              <a:t>measured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evoluton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>
                <a:solidFill>
                  <a:srgbClr val="FFFF00"/>
                </a:solidFill>
                <a:latin typeface="ArialMT"/>
              </a:rPr>
              <a:t>of </a:t>
            </a:r>
            <a:r>
              <a:rPr lang="fr-FR" sz="1400" b="1" dirty="0" err="1">
                <a:solidFill>
                  <a:srgbClr val="FFFF00"/>
                </a:solidFill>
                <a:latin typeface="ArialMT"/>
              </a:rPr>
              <a:t>hadronic</a:t>
            </a:r>
            <a:r>
              <a:rPr lang="fr-FR" sz="1400" b="1" dirty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showers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in </a:t>
            </a:r>
            <a:r>
              <a:rPr lang="en-US" sz="1400" b="1" dirty="0">
                <a:solidFill>
                  <a:srgbClr val="FFFF00"/>
                </a:solidFill>
                <a:latin typeface="ArialMT"/>
              </a:rPr>
              <a:t>the </a:t>
            </a: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time </a:t>
            </a:r>
            <a:r>
              <a:rPr lang="en-US" sz="1400" b="1" dirty="0">
                <a:solidFill>
                  <a:srgbClr val="FFFF00"/>
                </a:solidFill>
                <a:latin typeface="ArialMT"/>
              </a:rPr>
              <a:t>domain </a:t>
            </a:r>
            <a:r>
              <a:rPr lang="en-US" sz="1400" dirty="0">
                <a:solidFill>
                  <a:srgbClr val="FFFF00"/>
                </a:solidFill>
                <a:latin typeface="ArialMT"/>
              </a:rPr>
              <a:t>with ~80ps</a:t>
            </a:r>
          </a:p>
          <a:p>
            <a:pPr algn="ctr"/>
            <a:r>
              <a:rPr lang="fr-FR" sz="1400" dirty="0" err="1">
                <a:solidFill>
                  <a:schemeClr val="bg1"/>
                </a:solidFill>
                <a:latin typeface="ArialMT"/>
              </a:rPr>
              <a:t>accuracy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(50ps TDC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binning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)</a:t>
            </a:r>
          </a:p>
        </p:txBody>
      </p:sp>
      <p:cxnSp>
        <p:nvCxnSpPr>
          <p:cNvPr id="23" name="Connecteur droit avec flèche 22"/>
          <p:cNvCxnSpPr>
            <a:endCxn id="19" idx="1"/>
          </p:cNvCxnSpPr>
          <p:nvPr/>
        </p:nvCxnSpPr>
        <p:spPr>
          <a:xfrm>
            <a:off x="3131840" y="3995958"/>
            <a:ext cx="1314103" cy="3813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2"/>
          <p:cNvSpPr txBox="1"/>
          <p:nvPr/>
        </p:nvSpPr>
        <p:spPr>
          <a:xfrm rot="21148751">
            <a:off x="808274" y="2887446"/>
            <a:ext cx="6581161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MT"/>
              </a:rPr>
              <a:t>The added value of </a:t>
            </a:r>
            <a:r>
              <a:rPr lang="en-US" sz="1400" b="1" dirty="0" smtClean="0">
                <a:solidFill>
                  <a:srgbClr val="FF0000"/>
                </a:solidFill>
                <a:latin typeface="ArialMT"/>
              </a:rPr>
              <a:t>timing information is </a:t>
            </a:r>
            <a:r>
              <a:rPr lang="en-US" sz="1400" b="1" dirty="0">
                <a:solidFill>
                  <a:srgbClr val="FF0000"/>
                </a:solidFill>
                <a:latin typeface="ArialMT"/>
              </a:rPr>
              <a:t>recognized in the ILC concepts</a:t>
            </a:r>
          </a:p>
          <a:p>
            <a:r>
              <a:rPr lang="en-US" sz="1400" dirty="0">
                <a:latin typeface="ArialMT"/>
              </a:rPr>
              <a:t>  </a:t>
            </a:r>
            <a:r>
              <a:rPr lang="en-US" sz="1400" dirty="0" smtClean="0">
                <a:latin typeface="ArialMT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0000CC"/>
                </a:solidFill>
                <a:latin typeface="ArialMT"/>
              </a:rPr>
              <a:t>Gain in scientific return of </a:t>
            </a:r>
            <a:r>
              <a:rPr lang="en-US" sz="1400" dirty="0" smtClean="0">
                <a:solidFill>
                  <a:srgbClr val="0000CC"/>
                </a:solidFill>
                <a:latin typeface="ArialMT"/>
              </a:rPr>
              <a:t>complete analysis </a:t>
            </a:r>
            <a:r>
              <a:rPr lang="en-US" sz="1400" dirty="0">
                <a:solidFill>
                  <a:srgbClr val="0000CC"/>
                </a:solidFill>
                <a:latin typeface="ArialMT"/>
              </a:rPr>
              <a:t>still to be quantified</a:t>
            </a:r>
            <a:endParaRPr lang="fr-FR" sz="1400" dirty="0">
              <a:solidFill>
                <a:srgbClr val="0000CC"/>
              </a:solidFill>
              <a:latin typeface="ArialMT"/>
            </a:endParaRPr>
          </a:p>
          <a:p>
            <a:r>
              <a:rPr lang="en-US" sz="1200" dirty="0">
                <a:solidFill>
                  <a:srgbClr val="0000CC"/>
                </a:solidFill>
                <a:latin typeface="ArialMT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0000CC"/>
                </a:solidFill>
                <a:latin typeface="ArialMT"/>
                <a:cs typeface="Arial" panose="020B0604020202020204" pitchFamily="34" charset="0"/>
              </a:rPr>
              <a:t>         (</a:t>
            </a:r>
            <a:r>
              <a:rPr lang="en-US" sz="1200" dirty="0">
                <a:solidFill>
                  <a:srgbClr val="0000CC"/>
                </a:solidFill>
                <a:latin typeface="Montserrat-Regular"/>
              </a:rPr>
              <a:t>Tracking PID ? Calorimetry PID ? Shower development </a:t>
            </a:r>
            <a:r>
              <a:rPr lang="en-US" sz="1200" dirty="0" smtClean="0">
                <a:solidFill>
                  <a:srgbClr val="0000CC"/>
                </a:solidFill>
                <a:latin typeface="Montserrat-Regular"/>
              </a:rPr>
              <a:t>?</a:t>
            </a:r>
            <a:r>
              <a:rPr lang="en-US" sz="1200" dirty="0" smtClean="0">
                <a:solidFill>
                  <a:srgbClr val="0000CC"/>
                </a:solidFill>
                <a:latin typeface="ArialMT"/>
                <a:cs typeface="Arial" panose="020B0604020202020204" pitchFamily="34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80572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1259632" y="-65112"/>
            <a:ext cx="684076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   </a:t>
            </a: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Fast Timing in Higgs Factory Detectors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021" y="669843"/>
            <a:ext cx="7001966" cy="314376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832" y="3969050"/>
            <a:ext cx="4233664" cy="27146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3" y="3969049"/>
            <a:ext cx="4587823" cy="2714608"/>
          </a:xfrm>
          <a:prstGeom prst="rect">
            <a:avLst/>
          </a:prstGeom>
        </p:spPr>
      </p:pic>
      <p:sp>
        <p:nvSpPr>
          <p:cNvPr id="7" name="TextBox 19"/>
          <p:cNvSpPr txBox="1"/>
          <p:nvPr/>
        </p:nvSpPr>
        <p:spPr>
          <a:xfrm>
            <a:off x="7715579" y="1487466"/>
            <a:ext cx="1372492" cy="461665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ArialMT"/>
              </a:rPr>
              <a:t>A. </a:t>
            </a:r>
            <a:r>
              <a:rPr lang="fr-FR" sz="1200" b="1" dirty="0" err="1" smtClean="0">
                <a:solidFill>
                  <a:schemeClr val="bg1"/>
                </a:solidFill>
                <a:latin typeface="ArialMT"/>
              </a:rPr>
              <a:t>Schwartzman</a:t>
            </a:r>
            <a:endParaRPr lang="fr-FR" sz="1200" b="1" dirty="0" smtClean="0">
              <a:solidFill>
                <a:schemeClr val="bg1"/>
              </a:solidFill>
              <a:latin typeface="ArialMT"/>
            </a:endParaRPr>
          </a:p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ArialMT"/>
              </a:rPr>
              <a:t>@LCWS2023</a:t>
            </a:r>
            <a:endParaRPr lang="en-US" sz="1200" b="1" dirty="0" smtClean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8" name="TextBox 19"/>
          <p:cNvSpPr txBox="1"/>
          <p:nvPr/>
        </p:nvSpPr>
        <p:spPr>
          <a:xfrm>
            <a:off x="3988348" y="3644936"/>
            <a:ext cx="1167306" cy="461665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ArialMT"/>
              </a:rPr>
              <a:t>Z. Zhang</a:t>
            </a:r>
          </a:p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ArialMT"/>
              </a:rPr>
              <a:t>@LCWS2023</a:t>
            </a:r>
            <a:endParaRPr lang="en-US" sz="1200" b="1" dirty="0" smtClean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78376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755576" y="-32556"/>
            <a:ext cx="892195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New Trends: Ultra-High Granularity (MAPS ECAL)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8746" y="593426"/>
            <a:ext cx="9126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MT"/>
              </a:rPr>
              <a:t>CMOS Sensors for </a:t>
            </a:r>
            <a:r>
              <a:rPr lang="en-US" sz="1600" b="1" dirty="0" smtClean="0">
                <a:solidFill>
                  <a:schemeClr val="bg1"/>
                </a:solidFill>
                <a:latin typeface="ArialMT"/>
              </a:rPr>
              <a:t>calorimetry</a:t>
            </a:r>
            <a:r>
              <a:rPr lang="en-US" sz="1600" b="1" dirty="0" smtClean="0">
                <a:solidFill>
                  <a:srgbClr val="000000"/>
                </a:solidFill>
                <a:latin typeface="ArialMT"/>
              </a:rPr>
              <a:t>  </a:t>
            </a:r>
            <a:r>
              <a:rPr lang="en-US" sz="1600" b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en-US" sz="1600" b="1" dirty="0" smtClean="0">
                <a:solidFill>
                  <a:schemeClr val="bg1"/>
                </a:solidFill>
                <a:latin typeface="ArialMT"/>
              </a:rPr>
              <a:t>Synergies </a:t>
            </a:r>
            <a:r>
              <a:rPr lang="en-US" sz="1600" b="1" dirty="0">
                <a:solidFill>
                  <a:schemeClr val="bg1"/>
                </a:solidFill>
                <a:latin typeface="ArialMT"/>
              </a:rPr>
              <a:t>between </a:t>
            </a:r>
            <a:r>
              <a:rPr lang="en-US" sz="1600" b="1" dirty="0">
                <a:solidFill>
                  <a:srgbClr val="FFFF00"/>
                </a:solidFill>
                <a:latin typeface="ArialMT"/>
              </a:rPr>
              <a:t>LC Detector R&amp;D </a:t>
            </a:r>
            <a:r>
              <a:rPr lang="en-US" sz="1600" b="1" dirty="0">
                <a:solidFill>
                  <a:schemeClr val="bg1"/>
                </a:solidFill>
                <a:latin typeface="ArialMT"/>
              </a:rPr>
              <a:t>and</a:t>
            </a:r>
            <a:r>
              <a:rPr lang="en-US" sz="1600" b="1" dirty="0">
                <a:solidFill>
                  <a:srgbClr val="FFFF00"/>
                </a:solidFill>
                <a:latin typeface="ArialMT"/>
              </a:rPr>
              <a:t> ALICE </a:t>
            </a:r>
            <a:r>
              <a:rPr lang="en-US" sz="1600" b="1" dirty="0" err="1" smtClean="0">
                <a:solidFill>
                  <a:srgbClr val="FFFF00"/>
                </a:solidFill>
                <a:latin typeface="ArialMT"/>
              </a:rPr>
              <a:t>FoCAL</a:t>
            </a:r>
            <a:r>
              <a:rPr lang="en-US" sz="1600" b="1" dirty="0" smtClean="0">
                <a:solidFill>
                  <a:srgbClr val="FFFF00"/>
                </a:solidFill>
                <a:latin typeface="ArialMT"/>
              </a:rPr>
              <a:t> </a:t>
            </a:r>
            <a:endParaRPr lang="fr-FR" sz="1600" b="1" dirty="0">
              <a:solidFill>
                <a:srgbClr val="FFFF00"/>
              </a:solidFill>
              <a:latin typeface="ArialM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513" y="4221088"/>
            <a:ext cx="3388975" cy="25134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03541" y="6177331"/>
            <a:ext cx="255171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200" b="1" dirty="0" smtClean="0">
                <a:solidFill>
                  <a:srgbClr val="CC00CC"/>
                </a:solidFill>
                <a:latin typeface="ArialMT"/>
              </a:rPr>
              <a:t>2.25 mm</a:t>
            </a:r>
            <a:r>
              <a:rPr lang="fr-FR" sz="1200" b="1" baseline="30000" dirty="0" smtClean="0">
                <a:solidFill>
                  <a:srgbClr val="CC00CC"/>
                </a:solidFill>
                <a:latin typeface="ArialMT"/>
              </a:rPr>
              <a:t>2</a:t>
            </a:r>
            <a:r>
              <a:rPr lang="fr-FR" sz="1200" b="1" dirty="0" smtClean="0">
                <a:solidFill>
                  <a:srgbClr val="CC00CC"/>
                </a:solidFill>
                <a:latin typeface="ArialMT"/>
              </a:rPr>
              <a:t> prototype production</a:t>
            </a:r>
            <a:br>
              <a:rPr lang="fr-FR" sz="1200" b="1" dirty="0" smtClean="0">
                <a:solidFill>
                  <a:srgbClr val="CC00CC"/>
                </a:solidFill>
                <a:latin typeface="ArialMT"/>
              </a:rPr>
            </a:br>
            <a:r>
              <a:rPr lang="fr-FR" sz="1200" b="1" dirty="0" smtClean="0">
                <a:solidFill>
                  <a:srgbClr val="CC00CC"/>
                </a:solidFill>
                <a:latin typeface="ArialMT"/>
              </a:rPr>
              <a:t>in 2022 </a:t>
            </a:r>
            <a:r>
              <a:rPr lang="fr-FR" sz="1200" b="1" dirty="0">
                <a:solidFill>
                  <a:srgbClr val="CC00CC"/>
                </a:solidFill>
                <a:latin typeface="ArialMT"/>
              </a:rPr>
              <a:t>(WP1.2 CERN)</a:t>
            </a:r>
          </a:p>
        </p:txBody>
      </p:sp>
      <p:sp>
        <p:nvSpPr>
          <p:cNvPr id="7" name="Rectangle 6"/>
          <p:cNvSpPr/>
          <p:nvPr/>
        </p:nvSpPr>
        <p:spPr>
          <a:xfrm>
            <a:off x="-677551" y="1052736"/>
            <a:ext cx="9065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FFF00"/>
                </a:solidFill>
                <a:latin typeface="ArialMT"/>
              </a:rPr>
              <a:t>ALICE </a:t>
            </a:r>
            <a:r>
              <a:rPr lang="fr-FR" sz="1600" b="1" dirty="0" err="1" smtClean="0">
                <a:solidFill>
                  <a:srgbClr val="FFFF00"/>
                </a:solidFill>
                <a:latin typeface="ArialMT"/>
              </a:rPr>
              <a:t>FoCAL</a:t>
            </a:r>
            <a:r>
              <a:rPr lang="fr-FR" sz="1600" b="1" dirty="0" smtClean="0">
                <a:solidFill>
                  <a:srgbClr val="FFFF00"/>
                </a:solidFill>
                <a:latin typeface="ArialMT"/>
              </a:rPr>
              <a:t>: 24 </a:t>
            </a:r>
            <a:r>
              <a:rPr lang="fr-FR" sz="1600" b="1" dirty="0">
                <a:solidFill>
                  <a:srgbClr val="FFFF00"/>
                </a:solidFill>
                <a:latin typeface="ArialMT"/>
              </a:rPr>
              <a:t>layer MIMOSA CMOS </a:t>
            </a:r>
            <a:r>
              <a:rPr lang="fr-FR" sz="1600" b="1" dirty="0" err="1">
                <a:solidFill>
                  <a:srgbClr val="FFFF00"/>
                </a:solidFill>
                <a:latin typeface="ArialMT"/>
              </a:rPr>
              <a:t>sensor</a:t>
            </a:r>
            <a:r>
              <a:rPr lang="fr-FR" sz="1600" b="1" dirty="0">
                <a:solidFill>
                  <a:srgbClr val="FFFF00"/>
                </a:solidFill>
                <a:latin typeface="ArialMT"/>
              </a:rPr>
              <a:t>  </a:t>
            </a:r>
            <a:r>
              <a:rPr lang="fr-FR" sz="1600" b="1" dirty="0" err="1" smtClean="0">
                <a:solidFill>
                  <a:srgbClr val="FFFF00"/>
                </a:solidFill>
                <a:latin typeface="ArialMT"/>
              </a:rPr>
              <a:t>calorimeter</a:t>
            </a:r>
            <a:r>
              <a:rPr lang="fr-FR" sz="16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600" b="1" dirty="0">
                <a:solidFill>
                  <a:srgbClr val="FFFF00"/>
                </a:solidFill>
                <a:latin typeface="ArialMT"/>
              </a:rPr>
              <a:t>Si-W </a:t>
            </a:r>
            <a:r>
              <a:rPr lang="fr-FR" sz="1600" b="1" dirty="0" err="1" smtClean="0">
                <a:solidFill>
                  <a:srgbClr val="FFFF00"/>
                </a:solidFill>
                <a:latin typeface="ArialMT"/>
              </a:rPr>
              <a:t>stack</a:t>
            </a:r>
            <a:endParaRPr lang="fr-FR" sz="1600" b="1" dirty="0" smtClean="0">
              <a:solidFill>
                <a:srgbClr val="FFFF00"/>
              </a:solidFill>
              <a:latin typeface="ArialMT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07" y="1557962"/>
            <a:ext cx="2914081" cy="2508004"/>
          </a:xfrm>
          <a:prstGeom prst="rect">
            <a:avLst/>
          </a:prstGeom>
        </p:spPr>
      </p:pic>
      <p:graphicFrame>
        <p:nvGraphicFramePr>
          <p:cNvPr id="9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319003"/>
              </p:ext>
            </p:extLst>
          </p:nvPr>
        </p:nvGraphicFramePr>
        <p:xfrm>
          <a:off x="5680787" y="2693472"/>
          <a:ext cx="2923661" cy="1239584"/>
        </p:xfrm>
        <a:graphic>
          <a:graphicData uri="http://schemas.openxmlformats.org/drawingml/2006/table">
            <a:tbl>
              <a:tblPr/>
              <a:tblGrid>
                <a:gridCol w="951159">
                  <a:extLst>
                    <a:ext uri="{9D8B030D-6E8A-4147-A177-3AD203B41FA5}">
                      <a16:colId xmlns:a16="http://schemas.microsoft.com/office/drawing/2014/main" val="775290006"/>
                    </a:ext>
                  </a:extLst>
                </a:gridCol>
                <a:gridCol w="909258">
                  <a:extLst>
                    <a:ext uri="{9D8B030D-6E8A-4147-A177-3AD203B41FA5}">
                      <a16:colId xmlns:a16="http://schemas.microsoft.com/office/drawing/2014/main" val="310655302"/>
                    </a:ext>
                  </a:extLst>
                </a:gridCol>
                <a:gridCol w="1063244">
                  <a:extLst>
                    <a:ext uri="{9D8B030D-6E8A-4147-A177-3AD203B41FA5}">
                      <a16:colId xmlns:a16="http://schemas.microsoft.com/office/drawing/2014/main" val="3768383899"/>
                    </a:ext>
                  </a:extLst>
                </a:gridCol>
              </a:tblGrid>
              <a:tr h="199049">
                <a:tc>
                  <a:txBody>
                    <a:bodyPr/>
                    <a:lstStyle>
                      <a:lvl1pPr>
                        <a:spcBef>
                          <a:spcPts val="10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ts val="9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ts val="7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0" marR="0" marT="15876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E7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ts val="9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ts val="7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MT"/>
                          <a:ea typeface="ＭＳ Ｐゴシック" panose="020B0600070205080204" pitchFamily="34" charset="-128"/>
                          <a:cs typeface="Helvetica Light" charset="0"/>
                        </a:rPr>
                        <a:t>LG</a:t>
                      </a:r>
                    </a:p>
                  </a:txBody>
                  <a:tcPr marL="0" marR="0" marT="14112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E7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ts val="9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ts val="7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MT"/>
                          <a:ea typeface="ＭＳ Ｐゴシック" panose="020B0600070205080204" pitchFamily="34" charset="-128"/>
                          <a:cs typeface="Helvetica Light" charset="0"/>
                        </a:rPr>
                        <a:t>HG</a:t>
                      </a:r>
                    </a:p>
                  </a:txBody>
                  <a:tcPr marL="0" marR="0" marT="14112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666717"/>
                  </a:ext>
                </a:extLst>
              </a:tr>
              <a:tr h="260129">
                <a:tc>
                  <a:txBody>
                    <a:bodyPr/>
                    <a:lstStyle>
                      <a:lvl1pPr>
                        <a:spcBef>
                          <a:spcPts val="10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ts val="9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ts val="7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MT"/>
                          <a:ea typeface="ＭＳ Ｐゴシック" panose="020B0600070205080204" pitchFamily="34" charset="-128"/>
                          <a:cs typeface="Helvetica Light" charset="0"/>
                        </a:rPr>
                        <a:t>pixel/pad size</a:t>
                      </a:r>
                    </a:p>
                  </a:txBody>
                  <a:tcPr marL="0" marR="0" marT="14112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E7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ts val="9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ts val="7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MT"/>
                          <a:ea typeface="ＭＳ Ｐゴシック" panose="020B0600070205080204" pitchFamily="34" charset="-128"/>
                          <a:cs typeface="Helvetica Light" charset="0"/>
                        </a:rPr>
                        <a:t>≈ 1 cm</a:t>
                      </a:r>
                      <a:r>
                        <a:rPr kumimoji="0" lang="en-US" altLang="fr-FR" sz="1200" b="0" i="0" u="none" strike="noStrike" cap="none" normalizeH="0" baseline="33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MT"/>
                          <a:ea typeface="ＭＳ Ｐゴシック" panose="020B0600070205080204" pitchFamily="34" charset="-128"/>
                          <a:cs typeface="Helvetica Light" charset="0"/>
                        </a:rPr>
                        <a:t>2</a:t>
                      </a:r>
                    </a:p>
                  </a:txBody>
                  <a:tcPr marL="0" marR="0" marT="14112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E7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ts val="9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ts val="7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MT"/>
                          <a:ea typeface="ＭＳ Ｐゴシック" panose="020B0600070205080204" pitchFamily="34" charset="-128"/>
                          <a:cs typeface="Helvetica Light" charset="0"/>
                        </a:rPr>
                        <a:t>≈ 30x30 µm</a:t>
                      </a:r>
                      <a:r>
                        <a:rPr kumimoji="0" lang="en-US" altLang="fr-FR" sz="1200" b="1" i="0" u="none" strike="noStrike" cap="none" normalizeH="0" baseline="33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MT"/>
                          <a:ea typeface="ＭＳ Ｐゴシック" panose="020B0600070205080204" pitchFamily="34" charset="-128"/>
                          <a:cs typeface="Helvetica Light" charset="0"/>
                        </a:rPr>
                        <a:t>2</a:t>
                      </a:r>
                    </a:p>
                  </a:txBody>
                  <a:tcPr marL="0" marR="0" marT="14112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547309"/>
                  </a:ext>
                </a:extLst>
              </a:tr>
              <a:tr h="260155">
                <a:tc>
                  <a:txBody>
                    <a:bodyPr/>
                    <a:lstStyle>
                      <a:lvl1pPr>
                        <a:spcBef>
                          <a:spcPts val="10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ts val="9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ts val="7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MT"/>
                          <a:ea typeface="ＭＳ Ｐゴシック" panose="020B0600070205080204" pitchFamily="34" charset="-128"/>
                          <a:cs typeface="Helvetica Light" charset="0"/>
                        </a:rPr>
                        <a:t>total # pixels/pads</a:t>
                      </a:r>
                    </a:p>
                  </a:txBody>
                  <a:tcPr marL="0" marR="0" marT="14112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E7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ts val="9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ts val="7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MT"/>
                          <a:ea typeface="ＭＳ Ｐゴシック" panose="020B0600070205080204" pitchFamily="34" charset="-128"/>
                          <a:cs typeface="Helvetica Light" charset="0"/>
                        </a:rPr>
                        <a:t>≈ 2.5 x 10</a:t>
                      </a:r>
                      <a:r>
                        <a:rPr kumimoji="0" lang="en-US" altLang="fr-FR" sz="1200" b="0" i="0" u="none" strike="noStrike" cap="none" normalizeH="0" baseline="33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MT"/>
                          <a:ea typeface="ＭＳ Ｐゴシック" panose="020B0600070205080204" pitchFamily="34" charset="-128"/>
                          <a:cs typeface="Helvetica Light" charset="0"/>
                        </a:rPr>
                        <a:t>5</a:t>
                      </a:r>
                    </a:p>
                  </a:txBody>
                  <a:tcPr marL="0" marR="0" marT="14112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E7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ts val="9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ts val="7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MT"/>
                          <a:ea typeface="ＭＳ Ｐゴシック" panose="020B0600070205080204" pitchFamily="34" charset="-128"/>
                          <a:cs typeface="Helvetica Light" charset="0"/>
                        </a:rPr>
                        <a:t>≈ 2.5 x 10</a:t>
                      </a:r>
                      <a:r>
                        <a:rPr kumimoji="0" lang="en-US" altLang="fr-FR" sz="1200" b="1" i="0" u="none" strike="noStrike" cap="none" normalizeH="0" baseline="33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MT"/>
                          <a:ea typeface="ＭＳ Ｐゴシック" panose="020B0600070205080204" pitchFamily="34" charset="-128"/>
                          <a:cs typeface="Helvetica Light" charset="0"/>
                        </a:rPr>
                        <a:t>9</a:t>
                      </a:r>
                    </a:p>
                  </a:txBody>
                  <a:tcPr marL="0" marR="0" marT="14112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818732"/>
                  </a:ext>
                </a:extLst>
              </a:tr>
              <a:tr h="260155">
                <a:tc>
                  <a:txBody>
                    <a:bodyPr/>
                    <a:lstStyle>
                      <a:lvl1pPr>
                        <a:spcBef>
                          <a:spcPts val="10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ts val="9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ts val="7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MT"/>
                          <a:ea typeface="ＭＳ Ｐゴシック" panose="020B0600070205080204" pitchFamily="34" charset="-128"/>
                          <a:cs typeface="Helvetica Light" charset="0"/>
                        </a:rPr>
                        <a:t>readout channels</a:t>
                      </a:r>
                    </a:p>
                  </a:txBody>
                  <a:tcPr marL="0" marR="0" marT="14112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E7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ts val="9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ts val="7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MT"/>
                          <a:ea typeface="ＭＳ Ｐゴシック" panose="020B0600070205080204" pitchFamily="34" charset="-128"/>
                          <a:cs typeface="Helvetica Light" charset="0"/>
                        </a:rPr>
                        <a:t>≈ 5 x 10</a:t>
                      </a:r>
                      <a:r>
                        <a:rPr kumimoji="0" lang="en-US" altLang="fr-FR" sz="1200" b="0" i="0" u="none" strike="noStrike" cap="none" normalizeH="0" baseline="33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MT"/>
                          <a:ea typeface="ＭＳ Ｐゴシック" panose="020B0600070205080204" pitchFamily="34" charset="-128"/>
                          <a:cs typeface="Helvetica Light" charset="0"/>
                        </a:rPr>
                        <a:t>4</a:t>
                      </a:r>
                    </a:p>
                  </a:txBody>
                  <a:tcPr marL="0" marR="0" marT="15876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E7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ts val="9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3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ts val="7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7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ts val="6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6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2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MT"/>
                          <a:ea typeface="ＭＳ Ｐゴシック" panose="020B0600070205080204" pitchFamily="34" charset="-128"/>
                          <a:cs typeface="Helvetica Light" charset="0"/>
                        </a:rPr>
                        <a:t>≈ 2 x 10</a:t>
                      </a:r>
                      <a:r>
                        <a:rPr kumimoji="0" lang="en-US" altLang="fr-FR" sz="1200" b="1" i="0" u="none" strike="noStrike" cap="none" normalizeH="0" baseline="33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MT"/>
                          <a:ea typeface="ＭＳ Ｐゴシック" panose="020B0600070205080204" pitchFamily="34" charset="-128"/>
                          <a:cs typeface="Helvetica Light" charset="0"/>
                        </a:rPr>
                        <a:t>6</a:t>
                      </a:r>
                    </a:p>
                  </a:txBody>
                  <a:tcPr marL="0" marR="0" marT="14112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726525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069614" y="1371704"/>
            <a:ext cx="57856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ArialMT"/>
              </a:rPr>
              <a:t>Forward electromagnetic </a:t>
            </a:r>
            <a:r>
              <a:rPr lang="en-US" sz="1400" dirty="0">
                <a:solidFill>
                  <a:srgbClr val="FFFF00"/>
                </a:solidFill>
                <a:latin typeface="ArialMT"/>
              </a:rPr>
              <a:t>and </a:t>
            </a:r>
            <a:r>
              <a:rPr lang="en-US" sz="1400" b="1" dirty="0">
                <a:solidFill>
                  <a:srgbClr val="FFFF00"/>
                </a:solidFill>
                <a:latin typeface="ArialMT"/>
              </a:rPr>
              <a:t>hadronic </a:t>
            </a: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calorimeters;</a:t>
            </a:r>
            <a:endParaRPr lang="en-US" sz="1400" b="1" dirty="0">
              <a:solidFill>
                <a:srgbClr val="FFFF00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FoCal-E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: high-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granularity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Si-W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sampling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calorimeter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→ direct 𝛄, 𝜋0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 smtClean="0">
                <a:solidFill>
                  <a:schemeClr val="bg1"/>
                </a:solidFill>
                <a:latin typeface="ArialMT"/>
              </a:rPr>
              <a:t>FoCal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-H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: </a:t>
            </a:r>
            <a:r>
              <a:rPr lang="en-US" sz="1400" dirty="0" err="1">
                <a:solidFill>
                  <a:schemeClr val="bg1"/>
                </a:solidFill>
                <a:latin typeface="ArialMT"/>
              </a:rPr>
              <a:t>Pb-Sc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 sampling calorimeter for photon isolation and jets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543" y="2157265"/>
            <a:ext cx="2084798" cy="18669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66461" y="2110368"/>
            <a:ext cx="2170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fr-FR" sz="1400" dirty="0" err="1" smtClean="0">
                <a:solidFill>
                  <a:schemeClr val="bg1"/>
                </a:solidFill>
                <a:latin typeface="ArialMT"/>
                <a:cs typeface="Helvetica Light" charset="0"/>
              </a:rPr>
              <a:t>FoCAL</a:t>
            </a:r>
            <a:r>
              <a:rPr lang="en-US" altLang="fr-FR" sz="1400" dirty="0" smtClean="0">
                <a:solidFill>
                  <a:schemeClr val="bg1"/>
                </a:solidFill>
                <a:latin typeface="ArialMT"/>
                <a:cs typeface="Helvetica Light" charset="0"/>
              </a:rPr>
              <a:t>: assuming </a:t>
            </a:r>
            <a:r>
              <a:rPr lang="en-US" altLang="fr-FR" sz="1400" dirty="0">
                <a:solidFill>
                  <a:schemeClr val="bg1"/>
                </a:solidFill>
                <a:latin typeface="ArialMT"/>
                <a:cs typeface="Helvetica Light" charset="0"/>
              </a:rPr>
              <a:t>≈ 1m</a:t>
            </a:r>
            <a:r>
              <a:rPr lang="en-US" altLang="fr-FR" sz="1400" baseline="33000" dirty="0">
                <a:solidFill>
                  <a:schemeClr val="bg1"/>
                </a:solidFill>
                <a:latin typeface="ArialMT"/>
                <a:cs typeface="Helvetica Light" charset="0"/>
              </a:rPr>
              <a:t>2</a:t>
            </a:r>
            <a:r>
              <a:rPr lang="en-US" altLang="fr-FR" sz="1400" dirty="0">
                <a:solidFill>
                  <a:schemeClr val="bg1"/>
                </a:solidFill>
                <a:latin typeface="ArialMT"/>
                <a:cs typeface="Helvetica Light" charset="0"/>
              </a:rPr>
              <a:t> </a:t>
            </a:r>
            <a:endParaRPr lang="en-US" altLang="fr-FR" sz="1400" dirty="0" smtClean="0">
              <a:solidFill>
                <a:schemeClr val="bg1"/>
              </a:solidFill>
              <a:latin typeface="ArialMT"/>
              <a:cs typeface="Helvetica Light" charset="0"/>
            </a:endParaRPr>
          </a:p>
          <a:p>
            <a:pPr algn="ctr"/>
            <a:r>
              <a:rPr lang="en-US" altLang="fr-FR" sz="1400" dirty="0" smtClean="0">
                <a:solidFill>
                  <a:schemeClr val="bg1"/>
                </a:solidFill>
                <a:latin typeface="ArialMT"/>
                <a:cs typeface="Helvetica Light" charset="0"/>
              </a:rPr>
              <a:t>detector </a:t>
            </a:r>
            <a:r>
              <a:rPr lang="en-US" altLang="fr-FR" sz="1400" dirty="0">
                <a:solidFill>
                  <a:schemeClr val="bg1"/>
                </a:solidFill>
                <a:latin typeface="ArialMT"/>
                <a:cs typeface="Helvetica Light" charset="0"/>
              </a:rPr>
              <a:t>surface</a:t>
            </a:r>
          </a:p>
        </p:txBody>
      </p:sp>
      <p:sp>
        <p:nvSpPr>
          <p:cNvPr id="13" name="TextBox 19"/>
          <p:cNvSpPr txBox="1"/>
          <p:nvPr/>
        </p:nvSpPr>
        <p:spPr>
          <a:xfrm>
            <a:off x="7884368" y="2141145"/>
            <a:ext cx="1037463" cy="461665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A. Rossi @ </a:t>
            </a:r>
            <a:br>
              <a:rPr lang="en-US" sz="1200" b="1" dirty="0" smtClean="0">
                <a:solidFill>
                  <a:schemeClr val="bg1"/>
                </a:solidFill>
                <a:latin typeface="ArialMT"/>
              </a:rPr>
            </a:b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ICHEP2020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17" y="4345851"/>
            <a:ext cx="5252183" cy="241304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6817" y="4030428"/>
            <a:ext cx="54083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MT"/>
              </a:rPr>
              <a:t>Could be a unique tool to improve shower 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simulation …</a:t>
            </a:r>
            <a:endParaRPr lang="fr-FR" sz="1400" b="1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796345" y="4684405"/>
            <a:ext cx="1086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663300"/>
                </a:solidFill>
                <a:latin typeface="ArialMT"/>
              </a:rPr>
              <a:t>MIMOSA HG</a:t>
            </a:r>
          </a:p>
          <a:p>
            <a:pPr algn="ctr"/>
            <a:endParaRPr lang="fr-FR" sz="1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</p:txBody>
      </p:sp>
      <p:sp>
        <p:nvSpPr>
          <p:cNvPr id="17" name="TextBox 19"/>
          <p:cNvSpPr txBox="1"/>
          <p:nvPr/>
        </p:nvSpPr>
        <p:spPr>
          <a:xfrm>
            <a:off x="117807" y="6112562"/>
            <a:ext cx="3576748" cy="646331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MT"/>
              </a:rPr>
              <a:t>T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. </a:t>
            </a:r>
            <a:r>
              <a:rPr lang="en-US" sz="1200" b="1" dirty="0" err="1" smtClean="0">
                <a:solidFill>
                  <a:schemeClr val="bg1"/>
                </a:solidFill>
                <a:latin typeface="ArialMT"/>
              </a:rPr>
              <a:t>Peitzmann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, PH Detector Seminar, 25/10/2019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P. </a:t>
            </a:r>
            <a:r>
              <a:rPr lang="en-US" sz="1200" b="1" dirty="0" err="1" smtClean="0">
                <a:solidFill>
                  <a:schemeClr val="bg1"/>
                </a:solidFill>
                <a:latin typeface="ArialMT"/>
              </a:rPr>
              <a:t>Allport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, PH Detector Seminar, 10/09/2020</a:t>
            </a:r>
          </a:p>
          <a:p>
            <a:pPr marL="342900" indent="-342900" algn="ctr">
              <a:buAutoNum type="alphaUcPeriod"/>
            </a:pP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De Haas, JINST13 (2018) P01014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63344" y="4330033"/>
            <a:ext cx="24979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CC00CC"/>
                </a:solidFill>
                <a:latin typeface="ArialMT"/>
              </a:rPr>
              <a:t>MAPS ECAL (</a:t>
            </a:r>
            <a:r>
              <a:rPr lang="en-US" sz="1200" b="1" dirty="0" err="1" smtClean="0">
                <a:solidFill>
                  <a:srgbClr val="CC00CC"/>
                </a:solidFill>
                <a:latin typeface="ArialMT"/>
              </a:rPr>
              <a:t>SiD</a:t>
            </a:r>
            <a:r>
              <a:rPr lang="en-US" sz="1200" b="1" dirty="0" smtClean="0">
                <a:solidFill>
                  <a:srgbClr val="CC00CC"/>
                </a:solidFill>
                <a:latin typeface="ArialMT"/>
              </a:rPr>
              <a:t>)</a:t>
            </a:r>
          </a:p>
          <a:p>
            <a:r>
              <a:rPr lang="en-US" sz="1200" b="1" dirty="0" smtClean="0">
                <a:solidFill>
                  <a:srgbClr val="CC00CC"/>
                </a:solidFill>
                <a:latin typeface="ArialMT"/>
              </a:rPr>
              <a:t>25 </a:t>
            </a:r>
            <a:r>
              <a:rPr lang="en-US" sz="1200" b="1" dirty="0">
                <a:solidFill>
                  <a:srgbClr val="CC00CC"/>
                </a:solidFill>
                <a:latin typeface="ArialMT"/>
              </a:rPr>
              <a:t>x 100 u</a:t>
            </a:r>
            <a:r>
              <a:rPr lang="en-US" sz="1200" b="1" dirty="0" smtClean="0">
                <a:solidFill>
                  <a:srgbClr val="CC00CC"/>
                </a:solidFill>
                <a:latin typeface="ArialMT"/>
              </a:rPr>
              <a:t>m2 monolithic pixels</a:t>
            </a:r>
          </a:p>
          <a:p>
            <a:r>
              <a:rPr lang="en-US" sz="1200" b="1" dirty="0" smtClean="0">
                <a:solidFill>
                  <a:srgbClr val="CC00CC"/>
                </a:solidFill>
                <a:latin typeface="ArialMT"/>
                <a:sym typeface="Wingdings" panose="05000000000000000000" pitchFamily="2" charset="2"/>
              </a:rPr>
              <a:t>  </a:t>
            </a:r>
            <a:r>
              <a:rPr lang="en-US" sz="1200" b="1" dirty="0" smtClean="0">
                <a:solidFill>
                  <a:srgbClr val="CC00CC"/>
                </a:solidFill>
                <a:latin typeface="ArialMT"/>
              </a:rPr>
              <a:t>Common </a:t>
            </a:r>
            <a:r>
              <a:rPr lang="en-US" sz="1200" b="1" dirty="0">
                <a:solidFill>
                  <a:srgbClr val="CC00CC"/>
                </a:solidFill>
                <a:latin typeface="ArialMT"/>
              </a:rPr>
              <a:t>design to </a:t>
            </a:r>
            <a:r>
              <a:rPr lang="en-US" sz="1200" b="1" dirty="0" smtClean="0">
                <a:solidFill>
                  <a:srgbClr val="CC00CC"/>
                </a:solidFill>
                <a:latin typeface="ArialMT"/>
              </a:rPr>
              <a:t>trackers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73988" y="4251866"/>
            <a:ext cx="1590500" cy="276999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J. </a:t>
            </a:r>
            <a:r>
              <a:rPr lang="en-US" sz="1200" b="1" dirty="0" err="1" smtClean="0">
                <a:solidFill>
                  <a:schemeClr val="bg1"/>
                </a:solidFill>
                <a:latin typeface="ArialMT"/>
              </a:rPr>
              <a:t>Brau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 @ILCX2021</a:t>
            </a:r>
          </a:p>
        </p:txBody>
      </p:sp>
    </p:spTree>
    <p:extLst>
      <p:ext uri="{BB962C8B-B14F-4D97-AF65-F5344CB8AC3E}">
        <p14:creationId xmlns:p14="http://schemas.microsoft.com/office/powerpoint/2010/main" val="422299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401553" y="0"/>
            <a:ext cx="892195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New Ideas: Dual-Readout Calorimetry  + High Granularity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7864" y="620688"/>
            <a:ext cx="56786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Extensive </a:t>
            </a:r>
            <a:r>
              <a:rPr lang="en-US" sz="1400" b="1" dirty="0">
                <a:solidFill>
                  <a:srgbClr val="FFFF00"/>
                </a:solidFill>
                <a:latin typeface="ArialMT"/>
              </a:rPr>
              <a:t>R&amp;D by the </a:t>
            </a: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DREAM/RD52/IDEA collaborations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(Rev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.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Mod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. Phys.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90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,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025002, 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2018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):  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an 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</a:rPr>
              <a:t>old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</a:rPr>
              <a:t>idea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 in 4th ILC concept</a:t>
            </a:r>
          </a:p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en-US" sz="1400" b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Recent technological progress (</a:t>
            </a:r>
            <a:r>
              <a:rPr lang="en-US" sz="1400" b="1" dirty="0" err="1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SiPM</a:t>
            </a:r>
            <a:r>
              <a:rPr lang="en-US" sz="1400" b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, 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3D-printed</a:t>
            </a:r>
            <a:endParaRPr lang="en-US" sz="1400" b="1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absorber material) enables 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highly granular </a:t>
            </a:r>
            <a:r>
              <a:rPr lang="en-US" sz="1400" b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DREAM 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calorimetry</a:t>
            </a:r>
            <a:endParaRPr lang="en-US" sz="1400" b="1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40" y="685800"/>
            <a:ext cx="3267938" cy="36211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96" y="2083842"/>
            <a:ext cx="13380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663300"/>
                </a:solidFill>
                <a:latin typeface="ArialMT"/>
              </a:rPr>
              <a:t>for relativistic </a:t>
            </a:r>
            <a:br>
              <a:rPr lang="en-US" sz="1200" dirty="0" smtClean="0">
                <a:solidFill>
                  <a:srgbClr val="663300"/>
                </a:solidFill>
                <a:latin typeface="ArialMT"/>
              </a:rPr>
            </a:br>
            <a:r>
              <a:rPr lang="en-US" sz="1200" dirty="0" smtClean="0">
                <a:solidFill>
                  <a:srgbClr val="663300"/>
                </a:solidFill>
                <a:latin typeface="ArialMT"/>
              </a:rPr>
              <a:t>(</a:t>
            </a:r>
            <a:r>
              <a:rPr lang="en-US" sz="1200" dirty="0">
                <a:solidFill>
                  <a:srgbClr val="663300"/>
                </a:solidFill>
                <a:latin typeface="ArialMT"/>
              </a:rPr>
              <a:t>EM) component</a:t>
            </a:r>
            <a:endParaRPr lang="fr-FR" sz="1200" dirty="0">
              <a:solidFill>
                <a:srgbClr val="6633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71167" y="2083842"/>
            <a:ext cx="1338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663300"/>
                </a:solidFill>
                <a:latin typeface="ArialMT"/>
              </a:rPr>
              <a:t>for non-relativistic (hadronic)</a:t>
            </a:r>
            <a:endParaRPr lang="fr-FR" sz="1200" dirty="0">
              <a:solidFill>
                <a:srgbClr val="6633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7968" y="2896295"/>
            <a:ext cx="949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ArialMT"/>
              </a:rPr>
              <a:t>Building </a:t>
            </a:r>
          </a:p>
          <a:p>
            <a:pPr algn="ctr"/>
            <a:r>
              <a:rPr lang="fr-FR" sz="1400" b="1" dirty="0" smtClean="0">
                <a:solidFill>
                  <a:srgbClr val="FF0000"/>
                </a:solidFill>
                <a:latin typeface="ArialMT"/>
              </a:rPr>
              <a:t>Blocks: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056294" y="2926685"/>
            <a:ext cx="1378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err="1" smtClean="0">
                <a:solidFill>
                  <a:srgbClr val="CC00CC"/>
                </a:solidFill>
                <a:latin typeface="ArialMT"/>
              </a:rPr>
              <a:t>SiPM</a:t>
            </a:r>
            <a:r>
              <a:rPr lang="fr-FR" sz="1200" dirty="0" smtClean="0">
                <a:solidFill>
                  <a:srgbClr val="CC00CC"/>
                </a:solidFill>
                <a:latin typeface="ArialMT"/>
              </a:rPr>
              <a:t> for </a:t>
            </a:r>
            <a:r>
              <a:rPr lang="fr-FR" sz="1200" dirty="0" err="1" smtClean="0">
                <a:solidFill>
                  <a:srgbClr val="CC00CC"/>
                </a:solidFill>
                <a:latin typeface="ArialMT"/>
              </a:rPr>
              <a:t>much</a:t>
            </a:r>
            <a:r>
              <a:rPr lang="fr-FR" sz="1200" dirty="0" smtClean="0">
                <a:solidFill>
                  <a:srgbClr val="CC00CC"/>
                </a:solidFill>
                <a:latin typeface="ArialMT"/>
              </a:rPr>
              <a:t> </a:t>
            </a:r>
          </a:p>
          <a:p>
            <a:pPr algn="ctr"/>
            <a:r>
              <a:rPr lang="fr-FR" sz="1200" dirty="0" err="1">
                <a:solidFill>
                  <a:srgbClr val="CC00CC"/>
                </a:solidFill>
                <a:latin typeface="ArialMT"/>
              </a:rPr>
              <a:t>b</a:t>
            </a:r>
            <a:r>
              <a:rPr lang="fr-FR" sz="1200" dirty="0" err="1" smtClean="0">
                <a:solidFill>
                  <a:srgbClr val="CC00CC"/>
                </a:solidFill>
                <a:latin typeface="ArialMT"/>
              </a:rPr>
              <a:t>etter</a:t>
            </a:r>
            <a:r>
              <a:rPr lang="fr-FR" sz="1200" dirty="0" smtClean="0">
                <a:solidFill>
                  <a:srgbClr val="CC00CC"/>
                </a:solidFill>
                <a:latin typeface="ArialMT"/>
              </a:rPr>
              <a:t> </a:t>
            </a:r>
            <a:r>
              <a:rPr lang="fr-FR" sz="1200" dirty="0" err="1" smtClean="0">
                <a:solidFill>
                  <a:srgbClr val="CC00CC"/>
                </a:solidFill>
                <a:latin typeface="ArialMT"/>
              </a:rPr>
              <a:t>separation</a:t>
            </a:r>
            <a:r>
              <a:rPr lang="fr-FR" sz="1200" dirty="0" smtClean="0">
                <a:solidFill>
                  <a:srgbClr val="CC00CC"/>
                </a:solidFill>
                <a:latin typeface="ArialMT"/>
              </a:rPr>
              <a:t> </a:t>
            </a:r>
          </a:p>
          <a:p>
            <a:pPr algn="ctr"/>
            <a:r>
              <a:rPr lang="fr-FR" sz="1200" dirty="0" smtClean="0">
                <a:solidFill>
                  <a:srgbClr val="CC00CC"/>
                </a:solidFill>
                <a:latin typeface="ArialMT"/>
              </a:rPr>
              <a:t>of Ch. </a:t>
            </a:r>
            <a:r>
              <a:rPr lang="fr-FR" sz="1200" dirty="0">
                <a:solidFill>
                  <a:srgbClr val="CC00CC"/>
                </a:solidFill>
                <a:latin typeface="ArialMT"/>
              </a:rPr>
              <a:t>&amp;</a:t>
            </a:r>
            <a:r>
              <a:rPr lang="fr-FR" sz="1200" dirty="0" smtClean="0">
                <a:solidFill>
                  <a:srgbClr val="CC00CC"/>
                </a:solidFill>
                <a:latin typeface="ArialMT"/>
              </a:rPr>
              <a:t> </a:t>
            </a:r>
            <a:r>
              <a:rPr lang="fr-FR" sz="1200" dirty="0" err="1" smtClean="0">
                <a:solidFill>
                  <a:srgbClr val="CC00CC"/>
                </a:solidFill>
                <a:latin typeface="ArialMT"/>
              </a:rPr>
              <a:t>Sci</a:t>
            </a:r>
            <a:r>
              <a:rPr lang="fr-FR" sz="1200" dirty="0" smtClean="0">
                <a:solidFill>
                  <a:srgbClr val="CC00CC"/>
                </a:solidFill>
                <a:latin typeface="ArialMT"/>
              </a:rPr>
              <a:t>. light</a:t>
            </a:r>
            <a:endParaRPr lang="fr-FR" sz="1200" dirty="0">
              <a:solidFill>
                <a:srgbClr val="CC00CC"/>
              </a:solidFill>
              <a:latin typeface="ArialM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75905" y="169803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38960" indent="-285750" algn="ctr">
              <a:buFont typeface="Wingdings" panose="05000000000000000000" pitchFamily="2" charset="2"/>
              <a:buChar char="ü"/>
            </a:pPr>
            <a:r>
              <a:rPr lang="fr-FR" sz="1400" b="1" dirty="0">
                <a:solidFill>
                  <a:srgbClr val="FFFF00"/>
                </a:solidFill>
                <a:latin typeface="ArialMT"/>
              </a:rPr>
              <a:t>D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ual-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readout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(DRO)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crystal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ECAL:</a:t>
            </a:r>
            <a:endParaRPr lang="fr-FR" sz="1400" dirty="0">
              <a:solidFill>
                <a:srgbClr val="FFFF00"/>
              </a:solidFill>
              <a:latin typeface="ArialMT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417" y="2083842"/>
            <a:ext cx="5540938" cy="309783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305" y="3441519"/>
            <a:ext cx="2573019" cy="789114"/>
          </a:xfrm>
          <a:prstGeom prst="rect">
            <a:avLst/>
          </a:prstGeom>
        </p:spPr>
      </p:pic>
      <p:sp>
        <p:nvSpPr>
          <p:cNvPr id="17" name="TextBox 19"/>
          <p:cNvSpPr txBox="1"/>
          <p:nvPr/>
        </p:nvSpPr>
        <p:spPr>
          <a:xfrm>
            <a:off x="7164246" y="1713426"/>
            <a:ext cx="1524777" cy="276999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J. Zhu @ILCX2021</a:t>
            </a:r>
          </a:p>
        </p:txBody>
      </p:sp>
      <p:sp>
        <p:nvSpPr>
          <p:cNvPr id="18" name="TextBox 19"/>
          <p:cNvSpPr txBox="1"/>
          <p:nvPr/>
        </p:nvSpPr>
        <p:spPr>
          <a:xfrm>
            <a:off x="7564282" y="4516441"/>
            <a:ext cx="1462260" cy="276999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ArialMT"/>
              </a:rPr>
              <a:t>arXiv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: 2008.00338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09182" y="519519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R="38960" algn="ctr"/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Readout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Detector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Development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R&amp;D:</a:t>
            </a:r>
            <a:endParaRPr lang="fr-FR" sz="1400" dirty="0">
              <a:solidFill>
                <a:srgbClr val="FFFF00"/>
              </a:solidFill>
              <a:latin typeface="ArialM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01203" y="5518034"/>
            <a:ext cx="56296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MT"/>
              </a:rPr>
              <a:t>R&amp;D Focus : Optimal readout technologies for scintillation and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Cherenkov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signals – includes minimization of material between crystals to maximize sampling </a:t>
            </a:r>
            <a:r>
              <a:rPr lang="en-US" sz="1400" i="1" dirty="0">
                <a:solidFill>
                  <a:schemeClr val="bg1"/>
                </a:solidFill>
                <a:latin typeface="ArialMT"/>
              </a:rPr>
              <a:t>(-&gt; homogeneous calorimeter)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286601" y="627613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</a:rPr>
              <a:t>Wavelength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conversion by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</a:rPr>
              <a:t>nanoparticles discussed   </a:t>
            </a:r>
            <a:b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</a:rPr>
              <a:t> for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detection of Cherenkov light</a:t>
            </a:r>
            <a:endParaRPr lang="fr-FR" sz="1400" dirty="0">
              <a:solidFill>
                <a:srgbClr val="FF0000"/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95" y="4430152"/>
            <a:ext cx="3751025" cy="2276733"/>
          </a:xfrm>
          <a:prstGeom prst="rect">
            <a:avLst/>
          </a:prstGeom>
        </p:spPr>
      </p:pic>
      <p:cxnSp>
        <p:nvCxnSpPr>
          <p:cNvPr id="28" name="Connecteur droit avec flèche 27"/>
          <p:cNvCxnSpPr>
            <a:endCxn id="24" idx="1"/>
          </p:cNvCxnSpPr>
          <p:nvPr/>
        </p:nvCxnSpPr>
        <p:spPr>
          <a:xfrm>
            <a:off x="3721692" y="6271763"/>
            <a:ext cx="564909" cy="265986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9"/>
          <p:cNvSpPr txBox="1"/>
          <p:nvPr/>
        </p:nvSpPr>
        <p:spPr>
          <a:xfrm>
            <a:off x="7317721" y="5220973"/>
            <a:ext cx="1696298" cy="276999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MT"/>
              </a:rPr>
              <a:t>S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. Magill @ILCX2021</a:t>
            </a:r>
          </a:p>
        </p:txBody>
      </p:sp>
    </p:spTree>
    <p:extLst>
      <p:ext uri="{BB962C8B-B14F-4D97-AF65-F5344CB8AC3E}">
        <p14:creationId xmlns:p14="http://schemas.microsoft.com/office/powerpoint/2010/main" val="332869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506760" y="-50892"/>
            <a:ext cx="787735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Forward Calorimetry R&amp;D: FCAL Collaboration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8839"/>
            <a:ext cx="2569547" cy="229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549" y="578840"/>
            <a:ext cx="1543779" cy="129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72855"/>
            <a:ext cx="1152128" cy="129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/>
          <p:nvPr/>
        </p:nvSpPr>
        <p:spPr>
          <a:xfrm>
            <a:off x="4094647" y="572855"/>
            <a:ext cx="196720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FF00"/>
                </a:solidFill>
                <a:latin typeface="ArialMT"/>
              </a:rPr>
              <a:t>LumiCal</a:t>
            </a:r>
            <a:r>
              <a:rPr lang="en-US" sz="1600" b="1" dirty="0" smtClean="0">
                <a:solidFill>
                  <a:srgbClr val="FFFF00"/>
                </a:solidFill>
                <a:latin typeface="ArialMT"/>
              </a:rPr>
              <a:t>: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 precise luminosity</a:t>
            </a:r>
          </a:p>
          <a:p>
            <a:r>
              <a:rPr lang="en-US" sz="1400" dirty="0">
                <a:solidFill>
                  <a:schemeClr val="bg1"/>
                </a:solidFill>
                <a:latin typeface="ArialMT"/>
              </a:rPr>
              <a:t>m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easurement</a:t>
            </a:r>
          </a:p>
          <a:p>
            <a:r>
              <a:rPr lang="da-DK" sz="1400" dirty="0" smtClean="0">
                <a:solidFill>
                  <a:schemeClr val="bg1"/>
                </a:solidFill>
                <a:latin typeface="ArialMT"/>
              </a:rPr>
              <a:t>10</a:t>
            </a:r>
            <a:r>
              <a:rPr lang="da-DK" sz="1400" baseline="30000" dirty="0" smtClean="0">
                <a:solidFill>
                  <a:schemeClr val="bg1"/>
                </a:solidFill>
                <a:latin typeface="ArialMT"/>
              </a:rPr>
              <a:t>-3</a:t>
            </a:r>
            <a:r>
              <a:rPr lang="da-DK" sz="1400" dirty="0" smtClean="0">
                <a:solidFill>
                  <a:schemeClr val="bg1"/>
                </a:solidFill>
                <a:latin typeface="ArialMT"/>
              </a:rPr>
              <a:t> - 500 GeV @ ILC </a:t>
            </a:r>
          </a:p>
        </p:txBody>
      </p:sp>
      <p:sp>
        <p:nvSpPr>
          <p:cNvPr id="8" name="Rectangle 7"/>
          <p:cNvSpPr/>
          <p:nvPr/>
        </p:nvSpPr>
        <p:spPr>
          <a:xfrm>
            <a:off x="2734613" y="1916831"/>
            <a:ext cx="63673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FFFF00"/>
                </a:solidFill>
                <a:latin typeface="ArialMT"/>
              </a:rPr>
              <a:t>LumiCal</a:t>
            </a: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: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Two Si-W sandwich EM </a:t>
            </a:r>
            <a:r>
              <a:rPr lang="en-US" sz="1400" dirty="0" err="1" smtClean="0">
                <a:solidFill>
                  <a:schemeClr val="bg1"/>
                </a:solidFill>
                <a:latin typeface="ArialMT"/>
              </a:rPr>
              <a:t>calo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 at a ~ 2.5 m from the IP (both sides)</a:t>
            </a:r>
            <a:endParaRPr lang="fr-FR" sz="1400" dirty="0" smtClean="0">
              <a:solidFill>
                <a:schemeClr val="bg1"/>
              </a:solidFill>
              <a:latin typeface="ArialMT"/>
            </a:endParaRPr>
          </a:p>
          <a:p>
            <a:r>
              <a:rPr lang="en-US" sz="1400" b="1" dirty="0" err="1" smtClean="0">
                <a:solidFill>
                  <a:srgbClr val="FFFF00"/>
                </a:solidFill>
                <a:latin typeface="ArialMT"/>
              </a:rPr>
              <a:t>BeamCal</a:t>
            </a:r>
            <a:r>
              <a:rPr lang="en-US" sz="1400" b="1" dirty="0">
                <a:solidFill>
                  <a:srgbClr val="FFFF00"/>
                </a:solidFill>
                <a:latin typeface="ArialMT"/>
              </a:rPr>
              <a:t>:</a:t>
            </a:r>
            <a:r>
              <a:rPr lang="en-US" sz="1400" b="1" dirty="0">
                <a:latin typeface="ArialMT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very high radiation load (up to 1MGy/ year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) 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similar W-absorber,    </a:t>
            </a:r>
          </a:p>
          <a:p>
            <a:r>
              <a:rPr lang="en-US" sz="14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         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but radiation hard sensors (GaAs, CVD diamond, sapphire)</a:t>
            </a:r>
          </a:p>
          <a:p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LHCAL:   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sampling </a:t>
            </a:r>
            <a:r>
              <a:rPr lang="en-US" sz="1400" dirty="0" err="1" smtClean="0">
                <a:solidFill>
                  <a:schemeClr val="bg1"/>
                </a:solidFill>
                <a:latin typeface="ArialMT"/>
              </a:rPr>
              <a:t>calo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 (tungsten or iron with SI) 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extend HCAL coverage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9" name="TextBox 25"/>
          <p:cNvSpPr txBox="1"/>
          <p:nvPr/>
        </p:nvSpPr>
        <p:spPr>
          <a:xfrm>
            <a:off x="7524328" y="620688"/>
            <a:ext cx="15776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FF00"/>
                </a:solidFill>
                <a:latin typeface="ArialMT"/>
              </a:rPr>
              <a:t>BeamCal</a:t>
            </a:r>
            <a:r>
              <a:rPr lang="en-US" sz="1600" b="1" dirty="0" smtClean="0">
                <a:solidFill>
                  <a:srgbClr val="FFFF00"/>
                </a:solidFill>
                <a:latin typeface="ArialMT"/>
              </a:rPr>
              <a:t>:</a:t>
            </a:r>
          </a:p>
          <a:p>
            <a:pPr marL="285750" indent="-285750">
              <a:buFont typeface="Wingdings" charset="2"/>
              <a:buChar char="à"/>
            </a:pP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inst. </a:t>
            </a:r>
            <a:r>
              <a:rPr lang="en-US" sz="1400" dirty="0" err="1">
                <a:solidFill>
                  <a:schemeClr val="bg1"/>
                </a:solidFill>
                <a:latin typeface="ArialMT"/>
              </a:rPr>
              <a:t>l</a:t>
            </a:r>
            <a:r>
              <a:rPr lang="en-US" sz="1400" dirty="0" err="1" smtClean="0">
                <a:solidFill>
                  <a:schemeClr val="bg1"/>
                </a:solidFill>
                <a:latin typeface="ArialMT"/>
              </a:rPr>
              <a:t>umi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 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measurement / </a:t>
            </a:r>
          </a:p>
          <a:p>
            <a:r>
              <a:rPr lang="en-US" sz="1400" dirty="0">
                <a:solidFill>
                  <a:schemeClr val="bg1"/>
                </a:solidFill>
                <a:latin typeface="ArialMT"/>
              </a:rPr>
              <a:t>b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eam tuning,</a:t>
            </a:r>
          </a:p>
          <a:p>
            <a:r>
              <a:rPr lang="en-US" sz="1400" dirty="0">
                <a:solidFill>
                  <a:schemeClr val="bg1"/>
                </a:solidFill>
                <a:latin typeface="ArialMT"/>
              </a:rPr>
              <a:t>b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eam diagnostics</a:t>
            </a:r>
          </a:p>
        </p:txBody>
      </p:sp>
      <p:pic>
        <p:nvPicPr>
          <p:cNvPr id="20" name="Shape 8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0238" y="58994"/>
            <a:ext cx="972928" cy="57561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3555040"/>
            <a:ext cx="4146651" cy="309864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7064" y="2926983"/>
            <a:ext cx="3325368" cy="1200152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70155" y="2969082"/>
            <a:ext cx="3781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Beam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-test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campaings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:</a:t>
            </a:r>
            <a:br>
              <a:rPr lang="fr-FR" sz="1400" b="1" dirty="0" smtClean="0">
                <a:solidFill>
                  <a:srgbClr val="FFFF00"/>
                </a:solidFill>
                <a:latin typeface="ArialMT"/>
              </a:rPr>
            </a:b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LumiCal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prototypes multi-plane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operation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: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7501" y="3510377"/>
            <a:ext cx="2280069" cy="140608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254155" y="4666505"/>
            <a:ext cx="497845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 smtClean="0">
                <a:solidFill>
                  <a:srgbClr val="FFFF00"/>
                </a:solidFill>
                <a:latin typeface="ArialMT"/>
              </a:rPr>
              <a:t>LumiCal</a:t>
            </a:r>
            <a:r>
              <a:rPr lang="fr-FR" sz="1600" b="1" dirty="0" smtClean="0">
                <a:solidFill>
                  <a:srgbClr val="FFFF00"/>
                </a:solidFill>
                <a:latin typeface="ArialMT"/>
              </a:rPr>
              <a:t> Challenges:</a:t>
            </a:r>
            <a:endParaRPr lang="fr-FR" sz="1600" b="1" dirty="0">
              <a:solidFill>
                <a:srgbClr val="FFFF00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Build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a ultra compact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LumiCal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(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alignment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,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deformation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)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err="1">
                <a:solidFill>
                  <a:schemeClr val="bg1"/>
                </a:solidFill>
                <a:latin typeface="ArialMT"/>
              </a:rPr>
              <a:t>E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dgeless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sensors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(to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avoid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dead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areas)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Milti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-layer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LumiCal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prototype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with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new (FLAME) ASIC;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dirty="0" smtClean="0">
              <a:solidFill>
                <a:schemeClr val="bg1"/>
              </a:solidFill>
              <a:latin typeface="ArialMT"/>
            </a:endParaRPr>
          </a:p>
          <a:p>
            <a:r>
              <a:rPr lang="fr-FR" sz="1600" b="1" dirty="0" err="1" smtClean="0">
                <a:solidFill>
                  <a:srgbClr val="FFFF00"/>
                </a:solidFill>
                <a:latin typeface="ArialMT"/>
              </a:rPr>
              <a:t>BeamCal</a:t>
            </a:r>
            <a:r>
              <a:rPr lang="fr-FR" sz="1600" b="1" dirty="0" smtClean="0">
                <a:solidFill>
                  <a:srgbClr val="FFFF00"/>
                </a:solidFill>
                <a:latin typeface="ArialMT"/>
              </a:rPr>
              <a:t> Challenges: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Development of sapphire sensors with dedicated ASIC; </a:t>
            </a:r>
            <a:endParaRPr lang="en-US" sz="14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Ongoing radiation damage studies (GaAs, Si diode,</a:t>
            </a:r>
          </a:p>
          <a:p>
            <a:r>
              <a:rPr lang="en-US" sz="1400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     CVD diamond, sapphire …) </a:t>
            </a:r>
            <a:endParaRPr lang="en-US" sz="1400" dirty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1437" y="4373211"/>
            <a:ext cx="2390780" cy="187595"/>
          </a:xfrm>
          <a:prstGeom prst="rect">
            <a:avLst/>
          </a:prstGeom>
        </p:spPr>
      </p:pic>
      <p:sp>
        <p:nvSpPr>
          <p:cNvPr id="26" name="TextBox 19"/>
          <p:cNvSpPr txBox="1"/>
          <p:nvPr/>
        </p:nvSpPr>
        <p:spPr>
          <a:xfrm>
            <a:off x="1269362" y="6465166"/>
            <a:ext cx="1822936" cy="276999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MT"/>
              </a:rPr>
              <a:t>A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. </a:t>
            </a:r>
            <a:r>
              <a:rPr lang="en-US" sz="1200" b="1" dirty="0" err="1" smtClean="0">
                <a:solidFill>
                  <a:schemeClr val="bg1"/>
                </a:solidFill>
                <a:latin typeface="ArialMT"/>
              </a:rPr>
              <a:t>Neagu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 @ ILCX2021 </a:t>
            </a:r>
          </a:p>
        </p:txBody>
      </p:sp>
    </p:spTree>
    <p:extLst>
      <p:ext uri="{BB962C8B-B14F-4D97-AF65-F5344CB8AC3E}">
        <p14:creationId xmlns:p14="http://schemas.microsoft.com/office/powerpoint/2010/main" val="359889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1907703" y="0"/>
            <a:ext cx="586816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Muon System / York Instrumentation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47" y="584205"/>
            <a:ext cx="9144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Efficient Muon Identification &amp; Measurement </a:t>
            </a:r>
            <a:r>
              <a:rPr lang="en-US" sz="1600" dirty="0">
                <a:solidFill>
                  <a:schemeClr val="bg1"/>
                </a:solidFill>
                <a:latin typeface="ArialMT"/>
              </a:rPr>
              <a:t>of the Energy Leakage from Hadron </a:t>
            </a: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Calorimeter</a:t>
            </a:r>
            <a:endParaRPr lang="en-US" sz="1600" dirty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14" y="1307679"/>
            <a:ext cx="2881577" cy="23077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7037" y="931451"/>
            <a:ext cx="90110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600" b="1" dirty="0" smtClean="0">
                <a:solidFill>
                  <a:srgbClr val="FFFF00"/>
                </a:solidFill>
                <a:latin typeface="ArialMT"/>
              </a:rPr>
              <a:t>Main technology (compatible with HCAL) – </a:t>
            </a:r>
            <a:r>
              <a:rPr lang="en-GB" altLang="en-US" sz="1600" dirty="0">
                <a:solidFill>
                  <a:schemeClr val="bg1"/>
                </a:solidFill>
                <a:latin typeface="ArialMT"/>
              </a:rPr>
              <a:t>Scintillation strips with WLS and </a:t>
            </a:r>
            <a:r>
              <a:rPr lang="en-GB" altLang="en-US" sz="1600" dirty="0" err="1">
                <a:solidFill>
                  <a:schemeClr val="bg1"/>
                </a:solidFill>
                <a:latin typeface="ArialMT"/>
              </a:rPr>
              <a:t>SiPM</a:t>
            </a:r>
            <a:r>
              <a:rPr lang="en-GB" altLang="en-US" sz="1600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GB" altLang="en-US" sz="1600" dirty="0" smtClean="0">
                <a:solidFill>
                  <a:schemeClr val="bg1"/>
                </a:solidFill>
                <a:latin typeface="ArialMT"/>
              </a:rPr>
              <a:t>readout</a:t>
            </a:r>
            <a:endParaRPr lang="en-GB" altLang="en-US" sz="1600" b="1" dirty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9" name="Picture 2" descr="Sc_strip_photo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033" y="1307679"/>
            <a:ext cx="3270901" cy="230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723309" y="1268760"/>
            <a:ext cx="410527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996633"/>
              </a:buClr>
              <a:defRPr/>
            </a:pPr>
            <a:r>
              <a:rPr lang="en-GB" sz="1000" dirty="0" smtClean="0">
                <a:latin typeface="ArialMT"/>
              </a:rPr>
              <a:t>Number of photons detected from both side by </a:t>
            </a:r>
            <a:r>
              <a:rPr lang="en-GB" sz="1000" dirty="0" err="1" smtClean="0">
                <a:latin typeface="ArialMT"/>
              </a:rPr>
              <a:t>SiPMs</a:t>
            </a:r>
            <a:r>
              <a:rPr lang="en-GB" sz="1000" dirty="0" smtClean="0">
                <a:latin typeface="ArialMT"/>
              </a:rPr>
              <a:t> </a:t>
            </a:r>
          </a:p>
          <a:p>
            <a:pPr eaLnBrk="1" hangingPunct="1">
              <a:buClr>
                <a:srgbClr val="996633"/>
              </a:buClr>
              <a:defRPr/>
            </a:pPr>
            <a:r>
              <a:rPr lang="en-GB" sz="1000" dirty="0" smtClean="0">
                <a:latin typeface="ArialMT"/>
              </a:rPr>
              <a:t>and sum of signals, as function of distance along strip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04" y="2132856"/>
            <a:ext cx="2362773" cy="148259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447" y="1307679"/>
            <a:ext cx="2321869" cy="68116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814" y="4036676"/>
            <a:ext cx="2881577" cy="273539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0" y="3635611"/>
            <a:ext cx="3217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Muon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efficiency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&amp; Pion contamination: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43380" y="3685591"/>
            <a:ext cx="61170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dirty="0" smtClean="0">
                <a:solidFill>
                  <a:srgbClr val="FFFF00"/>
                </a:solidFill>
                <a:latin typeface="ArialMT"/>
              </a:rPr>
              <a:t>Baseline option </a:t>
            </a:r>
            <a:r>
              <a:rPr lang="fr-FR" sz="1600" dirty="0" err="1" smtClean="0">
                <a:solidFill>
                  <a:srgbClr val="FFFF00"/>
                </a:solidFill>
                <a:latin typeface="ArialMT"/>
              </a:rPr>
              <a:t>under</a:t>
            </a:r>
            <a:r>
              <a:rPr lang="fr-FR" sz="1600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600" dirty="0" err="1" smtClean="0">
                <a:solidFill>
                  <a:srgbClr val="FFFF00"/>
                </a:solidFill>
                <a:latin typeface="ArialMT"/>
              </a:rPr>
              <a:t>development</a:t>
            </a:r>
            <a:r>
              <a:rPr lang="fr-FR" sz="1600" dirty="0" smtClean="0">
                <a:solidFill>
                  <a:srgbClr val="FFFF00"/>
                </a:solidFill>
                <a:latin typeface="ArialMT"/>
              </a:rPr>
              <a:t>: </a:t>
            </a:r>
            <a:br>
              <a:rPr lang="fr-FR" sz="1600" dirty="0" smtClean="0">
                <a:solidFill>
                  <a:srgbClr val="FFFF00"/>
                </a:solidFill>
                <a:latin typeface="ArialMT"/>
              </a:rPr>
            </a:br>
            <a:r>
              <a:rPr lang="fr-FR" sz="1600" dirty="0" smtClean="0">
                <a:solidFill>
                  <a:srgbClr val="FFFF00"/>
                </a:solidFill>
                <a:latin typeface="ArialMT"/>
              </a:rPr>
              <a:t>    </a:t>
            </a:r>
            <a:r>
              <a:rPr lang="fr-FR" sz="16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fr-FR" sz="1600" dirty="0" err="1" smtClean="0">
                <a:solidFill>
                  <a:schemeClr val="bg1"/>
                </a:solidFill>
                <a:latin typeface="ArialMT"/>
              </a:rPr>
              <a:t>Scintillator</a:t>
            </a:r>
            <a:r>
              <a:rPr lang="fr-FR" sz="1600" dirty="0" smtClean="0">
                <a:solidFill>
                  <a:schemeClr val="bg1"/>
                </a:solidFill>
                <a:latin typeface="ArialMT"/>
              </a:rPr>
              <a:t> + </a:t>
            </a:r>
            <a:r>
              <a:rPr lang="fr-FR" sz="1600" dirty="0" err="1" smtClean="0">
                <a:solidFill>
                  <a:schemeClr val="bg1"/>
                </a:solidFill>
                <a:latin typeface="ArialMT"/>
              </a:rPr>
              <a:t>WaveLengthShifter</a:t>
            </a:r>
            <a:r>
              <a:rPr lang="fr-FR" sz="1600" dirty="0" smtClean="0">
                <a:solidFill>
                  <a:schemeClr val="bg1"/>
                </a:solidFill>
                <a:latin typeface="ArialMT"/>
              </a:rPr>
              <a:t> + </a:t>
            </a:r>
            <a:r>
              <a:rPr lang="fr-FR" sz="1600" dirty="0" err="1" smtClean="0">
                <a:solidFill>
                  <a:schemeClr val="bg1"/>
                </a:solidFill>
                <a:latin typeface="ArialMT"/>
              </a:rPr>
              <a:t>SiPM</a:t>
            </a:r>
            <a:r>
              <a:rPr lang="fr-FR" sz="1600" dirty="0" smtClean="0">
                <a:solidFill>
                  <a:schemeClr val="bg1"/>
                </a:solidFill>
                <a:latin typeface="ArialMT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6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ArialMT"/>
              </a:rPr>
              <a:t>Development of the Key Elements </a:t>
            </a:r>
            <a:r>
              <a:rPr lang="en-US" sz="1400" dirty="0" err="1">
                <a:solidFill>
                  <a:schemeClr val="bg1"/>
                </a:solidFill>
                <a:latin typeface="ArialMT"/>
              </a:rPr>
              <a:t>Sc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/WLS/</a:t>
            </a:r>
            <a:r>
              <a:rPr lang="en-US" sz="1400" dirty="0" err="1">
                <a:solidFill>
                  <a:schemeClr val="bg1"/>
                </a:solidFill>
                <a:latin typeface="ArialMT"/>
              </a:rPr>
              <a:t>SiPM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 – </a:t>
            </a:r>
            <a:r>
              <a:rPr lang="en-US" sz="1400" dirty="0">
                <a:solidFill>
                  <a:srgbClr val="FFFF00"/>
                </a:solidFill>
                <a:latin typeface="ArialMT"/>
              </a:rPr>
              <a:t>Digital Silicon Photomultiplier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in CMOS technology is in progress;</a:t>
            </a:r>
            <a:endParaRPr lang="fr-FR" sz="1400" dirty="0" smtClean="0">
              <a:solidFill>
                <a:schemeClr val="bg1"/>
              </a:solidFill>
              <a:latin typeface="ArialMT"/>
            </a:endParaRPr>
          </a:p>
          <a:p>
            <a:endParaRPr lang="fr-FR" sz="16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FFFF00"/>
                </a:solidFill>
                <a:latin typeface="ArialMT"/>
              </a:rPr>
              <a:t>Gas </a:t>
            </a:r>
            <a:r>
              <a:rPr lang="en-US" sz="1600" dirty="0" smtClean="0">
                <a:solidFill>
                  <a:srgbClr val="FFFF00"/>
                </a:solidFill>
                <a:latin typeface="ArialMT"/>
              </a:rPr>
              <a:t>Detector  </a:t>
            </a:r>
            <a:r>
              <a:rPr lang="en-US" sz="1600" dirty="0">
                <a:solidFill>
                  <a:srgbClr val="FFFF00"/>
                </a:solidFill>
                <a:latin typeface="ArialMT"/>
              </a:rPr>
              <a:t>- </a:t>
            </a:r>
            <a:r>
              <a:rPr lang="en-US" sz="1600" dirty="0" smtClean="0">
                <a:solidFill>
                  <a:srgbClr val="FFFF00"/>
                </a:solidFill>
                <a:latin typeface="ArialMT"/>
              </a:rPr>
              <a:t>RPC </a:t>
            </a: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(high coordinate resolution, excellent granularity up </a:t>
            </a:r>
            <a:r>
              <a:rPr lang="en-US" sz="1600" dirty="0">
                <a:solidFill>
                  <a:schemeClr val="bg1"/>
                </a:solidFill>
                <a:latin typeface="ArialMT"/>
              </a:rPr>
              <a:t>to 1 x 1 cm</a:t>
            </a:r>
            <a:r>
              <a:rPr lang="en-US" sz="1600" baseline="30000" dirty="0">
                <a:solidFill>
                  <a:schemeClr val="bg1"/>
                </a:solidFill>
                <a:latin typeface="ArialMT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ArialMT"/>
              </a:rPr>
              <a:t> pads</a:t>
            </a:r>
            <a:r>
              <a:rPr lang="en-US" sz="1600" dirty="0" smtClean="0">
                <a:solidFill>
                  <a:schemeClr val="bg1"/>
                </a:solidFill>
                <a:latin typeface="ArialMT"/>
              </a:rPr>
              <a:t>) </a:t>
            </a:r>
            <a:r>
              <a:rPr lang="en-US" sz="16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 not active for now;</a:t>
            </a:r>
            <a:endParaRPr lang="en-US" sz="1600" dirty="0" smtClean="0">
              <a:solidFill>
                <a:srgbClr val="FFFF00"/>
              </a:solidFill>
              <a:latin typeface="ArialMT"/>
            </a:endParaRPr>
          </a:p>
          <a:p>
            <a:endParaRPr lang="fr-FR" sz="1600" dirty="0" smtClean="0"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Not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many groups are participating in the Muon System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Study</a:t>
            </a:r>
          </a:p>
          <a:p>
            <a:endParaRPr lang="en-US" sz="14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No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significant challenges in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terms of particle 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fluxes  and  radiation 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environment 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many technologies feasible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80484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1691680" y="-99392"/>
            <a:ext cx="79928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Sustainable Linear Collider Operation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pic>
        <p:nvPicPr>
          <p:cNvPr id="4" name="図 1">
            <a:extLst>
              <a:ext uri="{FF2B5EF4-FFF2-40B4-BE49-F238E27FC236}">
                <a16:creationId xmlns:a16="http://schemas.microsoft.com/office/drawing/2014/main" id="{71B991AC-A85D-EB3A-F4C2-91B6856D7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59" y="547444"/>
            <a:ext cx="4113627" cy="27472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BAE5AAF-8E71-6491-E484-BD06BC970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 r="6627"/>
          <a:stretch/>
        </p:blipFill>
        <p:spPr bwMode="auto">
          <a:xfrm>
            <a:off x="3563889" y="3212189"/>
            <a:ext cx="5534500" cy="353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154" y="3384030"/>
            <a:ext cx="36215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Whole Lifecycle is Important </a:t>
            </a:r>
            <a:r>
              <a:rPr lang="en-GB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– </a:t>
            </a:r>
          </a:p>
          <a:p>
            <a:r>
              <a:rPr lang="en-GB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Lifecyle</a:t>
            </a:r>
            <a:r>
              <a:rPr lang="en-GB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  <a:r>
              <a:rPr lang="en-GB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Assessment </a:t>
            </a:r>
            <a:r>
              <a:rPr lang="en-GB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(LCA):</a:t>
            </a:r>
          </a:p>
          <a:p>
            <a:endParaRPr lang="en-GB" b="1" i="1" dirty="0">
              <a:solidFill>
                <a:srgbClr val="FFFF00"/>
              </a:solidFill>
              <a:latin typeface="ArialMT"/>
            </a:endParaRPr>
          </a:p>
          <a:p>
            <a:endParaRPr lang="fr-FR" b="1" i="1" dirty="0">
              <a:solidFill>
                <a:srgbClr val="FFFF00"/>
              </a:solidFill>
              <a:latin typeface="ArialMT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5817731" y="5976072"/>
            <a:ext cx="3063660" cy="276999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Lifecycle stages according to EN 15978</a:t>
            </a:r>
          </a:p>
        </p:txBody>
      </p:sp>
      <p:sp>
        <p:nvSpPr>
          <p:cNvPr id="8" name="Rectangle 7"/>
          <p:cNvSpPr/>
          <p:nvPr/>
        </p:nvSpPr>
        <p:spPr>
          <a:xfrm>
            <a:off x="-3988" y="4136331"/>
            <a:ext cx="36349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Ultimate</a:t>
            </a:r>
            <a:r>
              <a:rPr lang="fr-F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Goal: </a:t>
            </a:r>
            <a:endParaRPr lang="fr-FR" sz="16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MT"/>
            </a:endParaRPr>
          </a:p>
          <a:p>
            <a:r>
              <a:rPr lang="fr-FR" sz="1600" b="1" i="1" dirty="0" smtClean="0">
                <a:solidFill>
                  <a:schemeClr val="bg1"/>
                </a:solidFill>
                <a:latin typeface="ArialMT"/>
              </a:rPr>
              <a:t>      - </a:t>
            </a:r>
            <a:r>
              <a:rPr lang="fr-FR" sz="1600" b="1" i="1" dirty="0" err="1" smtClean="0">
                <a:solidFill>
                  <a:schemeClr val="bg1"/>
                </a:solidFill>
                <a:latin typeface="ArialMT"/>
              </a:rPr>
              <a:t>Quantify</a:t>
            </a:r>
            <a:r>
              <a:rPr lang="fr-FR" sz="1600" b="1" i="1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600" b="1" i="1" dirty="0">
                <a:solidFill>
                  <a:schemeClr val="bg1"/>
                </a:solidFill>
                <a:latin typeface="ArialMT"/>
              </a:rPr>
              <a:t>the </a:t>
            </a:r>
            <a:r>
              <a:rPr lang="fr-FR" sz="1600" b="1" i="1" dirty="0" err="1">
                <a:solidFill>
                  <a:schemeClr val="bg1"/>
                </a:solidFill>
                <a:latin typeface="ArialMT"/>
              </a:rPr>
              <a:t>environmental</a:t>
            </a:r>
            <a:r>
              <a:rPr lang="fr-FR" sz="1600" b="1" i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600" b="1" i="1" dirty="0" smtClean="0">
                <a:solidFill>
                  <a:schemeClr val="bg1"/>
                </a:solidFill>
                <a:latin typeface="ArialMT"/>
              </a:rPr>
              <a:t>  </a:t>
            </a:r>
            <a:br>
              <a:rPr lang="fr-FR" sz="1600" b="1" i="1" dirty="0" smtClean="0">
                <a:solidFill>
                  <a:schemeClr val="bg1"/>
                </a:solidFill>
                <a:latin typeface="ArialMT"/>
              </a:rPr>
            </a:br>
            <a:r>
              <a:rPr lang="fr-FR" sz="1600" b="1" i="1" dirty="0" smtClean="0">
                <a:solidFill>
                  <a:schemeClr val="bg1"/>
                </a:solidFill>
                <a:latin typeface="ArialMT"/>
              </a:rPr>
              <a:t>      impact </a:t>
            </a:r>
            <a:r>
              <a:rPr lang="fr-FR" sz="1600" b="1" i="1" dirty="0">
                <a:solidFill>
                  <a:schemeClr val="bg1"/>
                </a:solidFill>
                <a:latin typeface="ArialMT"/>
              </a:rPr>
              <a:t>of a </a:t>
            </a:r>
            <a:r>
              <a:rPr lang="fr-FR" sz="1600" b="1" i="1" dirty="0" err="1">
                <a:solidFill>
                  <a:schemeClr val="bg1"/>
                </a:solidFill>
                <a:latin typeface="ArialMT"/>
              </a:rPr>
              <a:t>whole</a:t>
            </a:r>
            <a:r>
              <a:rPr lang="fr-FR" sz="1600" b="1" i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600" b="1" i="1" dirty="0" err="1">
                <a:solidFill>
                  <a:schemeClr val="bg1"/>
                </a:solidFill>
                <a:latin typeface="ArialMT"/>
              </a:rPr>
              <a:t>accelerator</a:t>
            </a:r>
            <a:r>
              <a:rPr lang="fr-FR" sz="1600" b="1" i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600" b="1" i="1" dirty="0" smtClean="0">
                <a:solidFill>
                  <a:schemeClr val="bg1"/>
                </a:solidFill>
                <a:latin typeface="ArialMT"/>
              </a:rPr>
              <a:t/>
            </a:r>
            <a:br>
              <a:rPr lang="fr-FR" sz="1600" b="1" i="1" dirty="0" smtClean="0">
                <a:solidFill>
                  <a:schemeClr val="bg1"/>
                </a:solidFill>
                <a:latin typeface="ArialMT"/>
              </a:rPr>
            </a:br>
            <a:r>
              <a:rPr lang="fr-FR" sz="1600" b="1" i="1" dirty="0" smtClean="0">
                <a:solidFill>
                  <a:schemeClr val="bg1"/>
                </a:solidFill>
                <a:latin typeface="ArialMT"/>
              </a:rPr>
              <a:t>      </a:t>
            </a:r>
            <a:r>
              <a:rPr lang="fr-FR" sz="1600" b="1" i="1" dirty="0" err="1" smtClean="0">
                <a:solidFill>
                  <a:schemeClr val="bg1"/>
                </a:solidFill>
                <a:latin typeface="ArialMT"/>
              </a:rPr>
              <a:t>project</a:t>
            </a:r>
            <a:r>
              <a:rPr lang="fr-FR" sz="1600" b="1" i="1" dirty="0">
                <a:solidFill>
                  <a:schemeClr val="bg1"/>
                </a:solidFill>
                <a:latin typeface="ArialMT"/>
              </a:rPr>
              <a:t>, i.e., CLIC </a:t>
            </a:r>
            <a:r>
              <a:rPr lang="fr-FR" sz="1600" b="1" i="1" dirty="0" smtClean="0">
                <a:solidFill>
                  <a:schemeClr val="bg1"/>
                </a:solidFill>
                <a:latin typeface="ArialMT"/>
              </a:rPr>
              <a:t>/ ILC</a:t>
            </a:r>
          </a:p>
          <a:p>
            <a:endParaRPr lang="fr-FR" sz="1600" b="1" i="1" dirty="0" smtClean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Accepted</a:t>
            </a:r>
            <a: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  <a:r>
              <a:rPr lang="fr-FR" sz="1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method</a:t>
            </a:r>
            <a: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:</a:t>
            </a:r>
          </a:p>
          <a:p>
            <a:r>
              <a:rPr lang="fr-FR" sz="1600" b="1" i="1" dirty="0" smtClean="0">
                <a:solidFill>
                  <a:schemeClr val="bg1"/>
                </a:solidFill>
                <a:latin typeface="ArialMT"/>
              </a:rPr>
              <a:t>      - LCA </a:t>
            </a:r>
            <a:r>
              <a:rPr lang="fr-FR" sz="1600" b="1" i="1" dirty="0">
                <a:solidFill>
                  <a:schemeClr val="bg1"/>
                </a:solidFill>
                <a:latin typeface="ArialMT"/>
              </a:rPr>
              <a:t>= Life Cycle </a:t>
            </a:r>
            <a:r>
              <a:rPr lang="fr-FR" sz="1600" b="1" i="1" dirty="0" err="1">
                <a:solidFill>
                  <a:schemeClr val="bg1"/>
                </a:solidFill>
                <a:latin typeface="ArialMT"/>
              </a:rPr>
              <a:t>Assessment</a:t>
            </a:r>
            <a:r>
              <a:rPr lang="fr-FR" sz="1600" b="1" i="1" dirty="0">
                <a:solidFill>
                  <a:schemeClr val="bg1"/>
                </a:solidFill>
                <a:latin typeface="ArialMT"/>
              </a:rPr>
              <a:t> </a:t>
            </a:r>
            <a:endParaRPr lang="fr-FR" sz="1600" b="1" i="1" dirty="0" smtClean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Define</a:t>
            </a:r>
            <a: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 </a:t>
            </a:r>
            <a:r>
              <a:rPr lang="fr-F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Scope: </a:t>
            </a:r>
            <a: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/>
            </a:r>
            <a:br>
              <a:rPr lang="fr-FR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</a:br>
            <a:r>
              <a:rPr lang="fr-FR" sz="1600" b="1" i="1" dirty="0" smtClean="0">
                <a:solidFill>
                  <a:schemeClr val="bg1"/>
                </a:solidFill>
                <a:latin typeface="ArialMT"/>
              </a:rPr>
              <a:t> - System </a:t>
            </a:r>
            <a:r>
              <a:rPr lang="fr-FR" sz="1600" b="1" i="1" dirty="0" err="1">
                <a:solidFill>
                  <a:schemeClr val="bg1"/>
                </a:solidFill>
                <a:latin typeface="ArialMT"/>
              </a:rPr>
              <a:t>Boundaries</a:t>
            </a:r>
            <a:r>
              <a:rPr lang="fr-FR" sz="1600" b="1" i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600" b="1" i="1" dirty="0" smtClean="0">
                <a:solidFill>
                  <a:schemeClr val="bg1"/>
                </a:solidFill>
                <a:latin typeface="ArialMT"/>
              </a:rPr>
              <a:t/>
            </a:r>
            <a:br>
              <a:rPr lang="fr-FR" sz="1600" b="1" i="1" dirty="0" smtClean="0">
                <a:solidFill>
                  <a:schemeClr val="bg1"/>
                </a:solidFill>
                <a:latin typeface="ArialMT"/>
              </a:rPr>
            </a:br>
            <a:r>
              <a:rPr lang="fr-FR" sz="1600" b="1" i="1" dirty="0" smtClean="0">
                <a:solidFill>
                  <a:schemeClr val="bg1"/>
                </a:solidFill>
                <a:latin typeface="ArialMT"/>
              </a:rPr>
              <a:t> - </a:t>
            </a:r>
            <a:r>
              <a:rPr lang="fr-FR" sz="1600" b="1" i="1" dirty="0" err="1">
                <a:solidFill>
                  <a:schemeClr val="bg1"/>
                </a:solidFill>
                <a:latin typeface="ArialMT"/>
              </a:rPr>
              <a:t>Lifecycle</a:t>
            </a:r>
            <a:r>
              <a:rPr lang="fr-FR" sz="1600" b="1" i="1" dirty="0">
                <a:solidFill>
                  <a:schemeClr val="bg1"/>
                </a:solidFill>
                <a:latin typeface="ArialMT"/>
              </a:rPr>
              <a:t> Stages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461984" y="476672"/>
            <a:ext cx="44194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smtClean="0">
                <a:solidFill>
                  <a:srgbClr val="FFFF00"/>
                </a:solidFill>
                <a:latin typeface="ArialMT"/>
              </a:rPr>
              <a:t>Data of </a:t>
            </a:r>
            <a:r>
              <a:rPr lang="fr-FR" sz="1600" b="1" i="1" dirty="0" err="1" smtClean="0">
                <a:solidFill>
                  <a:srgbClr val="FFFF00"/>
                </a:solidFill>
                <a:latin typeface="ArialMT"/>
              </a:rPr>
              <a:t>carbon</a:t>
            </a:r>
            <a:r>
              <a:rPr lang="fr-FR" sz="1600" b="1" i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600" b="1" i="1" dirty="0" err="1">
                <a:solidFill>
                  <a:srgbClr val="FFFF00"/>
                </a:solidFill>
                <a:latin typeface="ArialMT"/>
              </a:rPr>
              <a:t>i</a:t>
            </a:r>
            <a:r>
              <a:rPr lang="fr-FR" sz="1600" b="1" i="1" dirty="0" err="1" smtClean="0">
                <a:solidFill>
                  <a:srgbClr val="FFFF00"/>
                </a:solidFill>
                <a:latin typeface="ArialMT"/>
              </a:rPr>
              <a:t>ntensity</a:t>
            </a:r>
            <a:r>
              <a:rPr lang="fr-FR" sz="1600" b="1" i="1" dirty="0" smtClean="0">
                <a:solidFill>
                  <a:srgbClr val="FFFF00"/>
                </a:solidFill>
                <a:latin typeface="ArialMT"/>
              </a:rPr>
              <a:t> of </a:t>
            </a:r>
            <a:r>
              <a:rPr lang="fr-FR" sz="1600" b="1" i="1" dirty="0" err="1" smtClean="0">
                <a:solidFill>
                  <a:srgbClr val="FFFF00"/>
                </a:solidFill>
                <a:latin typeface="ArialMT"/>
              </a:rPr>
              <a:t>electric</a:t>
            </a:r>
            <a:r>
              <a:rPr lang="fr-FR" sz="1600" b="1" i="1" dirty="0" smtClean="0">
                <a:solidFill>
                  <a:srgbClr val="FFFF00"/>
                </a:solidFill>
                <a:latin typeface="ArialMT"/>
              </a:rPr>
              <a:t> power</a:t>
            </a:r>
          </a:p>
          <a:p>
            <a:r>
              <a:rPr lang="fr-FR" sz="1400" b="1" i="1" dirty="0" smtClean="0">
                <a:solidFill>
                  <a:schemeClr val="bg1"/>
                </a:solidFill>
                <a:latin typeface="ArialMT"/>
              </a:rPr>
              <a:t>(</a:t>
            </a:r>
            <a:r>
              <a:rPr lang="en-US" sz="1400" b="1" i="1" dirty="0">
                <a:solidFill>
                  <a:schemeClr val="bg1"/>
                </a:solidFill>
                <a:latin typeface="ArialMT"/>
              </a:rPr>
              <a:t>Nuclear energy remains very important, on the timescale of a future CERN facility</a:t>
            </a:r>
            <a:r>
              <a:rPr lang="fr-FR" sz="1400" b="1" i="1" dirty="0" smtClean="0">
                <a:solidFill>
                  <a:schemeClr val="bg1"/>
                </a:solidFill>
                <a:latin typeface="ArialMT"/>
              </a:rPr>
              <a:t>):</a:t>
            </a:r>
          </a:p>
          <a:p>
            <a:endParaRPr lang="fr-FR" sz="1400" b="1" i="1" dirty="0">
              <a:solidFill>
                <a:schemeClr val="bg1"/>
              </a:solidFill>
              <a:latin typeface="ArialMT"/>
            </a:endParaRPr>
          </a:p>
          <a:p>
            <a:r>
              <a:rPr lang="en-US" sz="1400" b="1" i="1" dirty="0">
                <a:solidFill>
                  <a:schemeClr val="bg1"/>
                </a:solidFill>
                <a:latin typeface="ArialMT"/>
              </a:rPr>
              <a:t>Power Projections </a:t>
            </a:r>
            <a:r>
              <a:rPr lang="en-US" sz="1400" b="1" i="1" dirty="0" smtClean="0">
                <a:solidFill>
                  <a:schemeClr val="bg1"/>
                </a:solidFill>
                <a:latin typeface="ArialMT"/>
              </a:rPr>
              <a:t>Europe </a:t>
            </a:r>
            <a:r>
              <a:rPr lang="en-US" sz="1400" b="1" i="1" dirty="0">
                <a:solidFill>
                  <a:schemeClr val="bg1"/>
                </a:solidFill>
                <a:latin typeface="ArialMT"/>
              </a:rPr>
              <a:t>(2040</a:t>
            </a:r>
            <a:r>
              <a:rPr lang="en-US" sz="1400" b="1" i="1" dirty="0" smtClean="0">
                <a:solidFill>
                  <a:schemeClr val="bg1"/>
                </a:solidFill>
                <a:latin typeface="ArialMT"/>
              </a:rPr>
              <a:t>):</a:t>
            </a:r>
          </a:p>
          <a:p>
            <a:r>
              <a:rPr lang="en-US" sz="1400" b="1" i="1" dirty="0" smtClean="0">
                <a:solidFill>
                  <a:schemeClr val="bg1"/>
                </a:solidFill>
                <a:latin typeface="ArialMT"/>
              </a:rPr>
              <a:t>- 50</a:t>
            </a:r>
            <a:r>
              <a:rPr lang="en-US" sz="1400" b="1" i="1" dirty="0">
                <a:solidFill>
                  <a:schemeClr val="bg1"/>
                </a:solidFill>
                <a:latin typeface="ArialMT"/>
              </a:rPr>
              <a:t>% nuclear at 5g CO</a:t>
            </a:r>
            <a:r>
              <a:rPr lang="en-US" sz="1400" b="1" i="1" baseline="-25000" dirty="0">
                <a:solidFill>
                  <a:schemeClr val="bg1"/>
                </a:solidFill>
                <a:latin typeface="ArialMT"/>
              </a:rPr>
              <a:t>2</a:t>
            </a:r>
            <a:r>
              <a:rPr lang="en-US" sz="1400" b="1" i="1" dirty="0">
                <a:solidFill>
                  <a:schemeClr val="bg1"/>
                </a:solidFill>
                <a:latin typeface="ArialMT"/>
              </a:rPr>
              <a:t>/kWh; </a:t>
            </a:r>
            <a:endParaRPr lang="en-US" sz="1400" b="1" i="1" dirty="0" smtClean="0">
              <a:solidFill>
                <a:schemeClr val="bg1"/>
              </a:solidFill>
              <a:latin typeface="ArialMT"/>
            </a:endParaRPr>
          </a:p>
          <a:p>
            <a:r>
              <a:rPr lang="en-US" sz="1400" b="1" i="1" dirty="0" smtClean="0">
                <a:solidFill>
                  <a:schemeClr val="bg1"/>
                </a:solidFill>
                <a:latin typeface="ArialMT"/>
              </a:rPr>
              <a:t>- 50</a:t>
            </a:r>
            <a:r>
              <a:rPr lang="en-US" sz="1400" b="1" i="1" dirty="0">
                <a:solidFill>
                  <a:schemeClr val="bg1"/>
                </a:solidFill>
                <a:latin typeface="ArialMT"/>
              </a:rPr>
              <a:t>% renewables at 20g </a:t>
            </a:r>
            <a:r>
              <a:rPr lang="en-US" sz="1400" b="1" i="1" dirty="0" smtClean="0">
                <a:solidFill>
                  <a:schemeClr val="bg1"/>
                </a:solidFill>
                <a:latin typeface="ArialMT"/>
              </a:rPr>
              <a:t>CO</a:t>
            </a:r>
            <a:r>
              <a:rPr lang="en-US" sz="1400" b="1" i="1" baseline="-25000" dirty="0" smtClean="0">
                <a:solidFill>
                  <a:schemeClr val="bg1"/>
                </a:solidFill>
                <a:latin typeface="ArialMT"/>
              </a:rPr>
              <a:t>2</a:t>
            </a:r>
            <a:r>
              <a:rPr lang="en-US" sz="1400" b="1" i="1" dirty="0" smtClean="0">
                <a:solidFill>
                  <a:schemeClr val="bg1"/>
                </a:solidFill>
                <a:latin typeface="ArialMT"/>
              </a:rPr>
              <a:t>/kWh</a:t>
            </a:r>
            <a:br>
              <a:rPr lang="en-US" sz="1400" b="1" i="1" dirty="0" smtClean="0">
                <a:solidFill>
                  <a:schemeClr val="bg1"/>
                </a:solidFill>
                <a:latin typeface="ArialMT"/>
              </a:rPr>
            </a:br>
            <a:r>
              <a:rPr lang="en-US" sz="1400" b="1" i="1" dirty="0" smtClean="0">
                <a:solidFill>
                  <a:schemeClr val="bg1"/>
                </a:solidFill>
                <a:latin typeface="ArialMT"/>
              </a:rPr>
              <a:t>  </a:t>
            </a:r>
            <a:r>
              <a:rPr lang="en-US" sz="1400" b="1" i="1" dirty="0">
                <a:solidFill>
                  <a:schemeClr val="bg1"/>
                </a:solidFill>
                <a:latin typeface="ArialMT"/>
              </a:rPr>
              <a:t>(mix sun, wind, </a:t>
            </a:r>
            <a:r>
              <a:rPr lang="en-US" sz="1400" b="1" i="1" dirty="0" smtClean="0">
                <a:solidFill>
                  <a:schemeClr val="bg1"/>
                </a:solidFill>
                <a:latin typeface="ArialMT"/>
              </a:rPr>
              <a:t>hydro,…)</a:t>
            </a:r>
            <a:endParaRPr lang="fr-FR" sz="1400" b="1" i="1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10" name="TextBox 19"/>
          <p:cNvSpPr txBox="1"/>
          <p:nvPr/>
        </p:nvSpPr>
        <p:spPr>
          <a:xfrm>
            <a:off x="4368404" y="2372458"/>
            <a:ext cx="4673388" cy="646331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MT"/>
              </a:rPr>
              <a:t>IEA (2022), World Energy Outlook 2022, IEA, Paris https://www.iea.org/reports/world-energy-outlook-2022, </a:t>
            </a:r>
            <a:endParaRPr lang="en-US" sz="1200" b="1" dirty="0" smtClean="0">
              <a:solidFill>
                <a:schemeClr val="bg1"/>
              </a:solidFill>
              <a:latin typeface="ArialMT"/>
            </a:endParaRP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License</a:t>
            </a:r>
            <a:r>
              <a:rPr lang="en-US" sz="1200" b="1" dirty="0">
                <a:solidFill>
                  <a:schemeClr val="bg1"/>
                </a:solidFill>
                <a:latin typeface="ArialMT"/>
              </a:rPr>
              <a:t>: CC BY 4.0 (report); CC BY NC SA 4.0 (Annex A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)</a:t>
            </a:r>
            <a:endParaRPr lang="en-US" sz="1200" b="1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37856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71" y="620688"/>
            <a:ext cx="5832648" cy="1625627"/>
          </a:xfrm>
          <a:prstGeom prst="rect">
            <a:avLst/>
          </a:prstGeom>
        </p:spPr>
      </p:pic>
      <p:sp>
        <p:nvSpPr>
          <p:cNvPr id="16" name="Rectangle 1027"/>
          <p:cNvSpPr txBox="1">
            <a:spLocks noChangeArrowheads="1"/>
          </p:cNvSpPr>
          <p:nvPr/>
        </p:nvSpPr>
        <p:spPr bwMode="auto">
          <a:xfrm>
            <a:off x="753295" y="-65112"/>
            <a:ext cx="609529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The ILC (250 GeV) Accelerator: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784" y="31867"/>
            <a:ext cx="3002025" cy="2232650"/>
          </a:xfrm>
          <a:prstGeom prst="rect">
            <a:avLst/>
          </a:prstGeom>
        </p:spPr>
      </p:pic>
      <p:sp>
        <p:nvSpPr>
          <p:cNvPr id="18" name="コンテンツ プレースホルダー 1">
            <a:extLst>
              <a:ext uri="{FF2B5EF4-FFF2-40B4-BE49-F238E27FC236}">
                <a16:creationId xmlns:a16="http://schemas.microsoft.com/office/drawing/2014/main" id="{765B4676-DCC2-45E3-A2AD-23A5933C21F6}"/>
              </a:ext>
            </a:extLst>
          </p:cNvPr>
          <p:cNvSpPr txBox="1">
            <a:spLocks/>
          </p:cNvSpPr>
          <p:nvPr/>
        </p:nvSpPr>
        <p:spPr>
          <a:xfrm>
            <a:off x="-36512" y="2420888"/>
            <a:ext cx="5687079" cy="317711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3429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</a:rPr>
              <a:t>Creating particles</a:t>
            </a:r>
            <a:r>
              <a:rPr kumimoji="0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</a:rPr>
              <a:t>		</a:t>
            </a:r>
            <a:endParaRPr kumimoji="0" lang="en-US" altLang="ja-JP" sz="1800" b="1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MT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marR="0" lvl="1" indent="0" algn="l" defTabSz="914400" rtl="0" eaLnBrk="1" fontAlgn="auto" latinLnBrk="0" hangingPunct="1">
              <a:lnSpc>
                <a:spcPts val="19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ja-JP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altLang="ja-JP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</a:rPr>
              <a:t>polarized elections/positrons   </a:t>
            </a:r>
            <a:r>
              <a:rPr kumimoji="0" lang="en-US" altLang="ja-JP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</a:rPr>
              <a:t>Sources</a:t>
            </a:r>
          </a:p>
          <a:p>
            <a:pPr marL="1028700" marR="0" lvl="1" indent="-342900" algn="l" defTabSz="914400" rtl="0" eaLnBrk="1" fontAlgn="auto" latinLnBrk="0" hangingPunct="1">
              <a:lnSpc>
                <a:spcPts val="19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ja-JP" sz="1600" i="1" dirty="0">
              <a:solidFill>
                <a:srgbClr val="FFFF00"/>
              </a:solidFill>
              <a:latin typeface="ArialMT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marL="1028700" marR="0" lvl="1" indent="-342900" algn="l" defTabSz="914400" rtl="0" eaLnBrk="1" fontAlgn="auto" latinLnBrk="0" hangingPunct="1">
              <a:lnSpc>
                <a:spcPts val="19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ja-JP" sz="16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MT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marL="1028700" marR="0" lvl="1" indent="-342900" algn="l" defTabSz="914400" rtl="0" eaLnBrk="1" fontAlgn="auto" latinLnBrk="0" hangingPunct="1">
              <a:lnSpc>
                <a:spcPts val="19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ja-JP" sz="16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MT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marL="1028700" marR="0" lvl="1" indent="-342900" algn="l" defTabSz="914400" rtl="0" eaLnBrk="1" fontAlgn="auto" latinLnBrk="0" hangingPunct="1">
              <a:lnSpc>
                <a:spcPts val="19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ja-JP" sz="1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MT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marL="571500" marR="0" lvl="0" indent="-3429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</a:rPr>
              <a:t>High quality beam                   </a:t>
            </a:r>
            <a:r>
              <a:rPr kumimoji="0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</a:rPr>
              <a:t>Damping ring</a:t>
            </a:r>
          </a:p>
          <a:p>
            <a:pPr marR="0" lvl="1" indent="0" algn="l" defTabSz="914400" rtl="0" eaLnBrk="1" fontAlgn="auto" latinLnBrk="0" hangingPunct="1">
              <a:lnSpc>
                <a:spcPts val="19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ja-JP" sz="1600" i="1" dirty="0" smtClean="0">
                <a:solidFill>
                  <a:schemeClr val="bg1"/>
                </a:solidFill>
                <a:latin typeface="ArialMT"/>
                <a:ea typeface="ＭＳ ゴシック" panose="020B0609070205080204" pitchFamily="49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altLang="ja-JP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</a:rPr>
              <a:t>low </a:t>
            </a:r>
            <a:r>
              <a:rPr kumimoji="0" lang="en-US" altLang="ja-JP" sz="1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</a:rPr>
              <a:t>emittance beams</a:t>
            </a:r>
          </a:p>
          <a:p>
            <a:pPr marL="571500" marR="0" lvl="0" indent="-3429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</a:rPr>
              <a:t>Acceleration </a:t>
            </a:r>
            <a:r>
              <a:rPr kumimoji="0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</a:rPr>
              <a:t>		</a:t>
            </a:r>
            <a:r>
              <a:rPr kumimoji="0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</a:rPr>
              <a:t>Main linac</a:t>
            </a:r>
          </a:p>
          <a:p>
            <a:pPr marR="0" lvl="1" indent="0" algn="l" defTabSz="914400" rtl="0" eaLnBrk="1" fontAlgn="auto" latinLnBrk="0" hangingPunct="1">
              <a:lnSpc>
                <a:spcPts val="19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ja-JP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altLang="ja-JP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</a:rPr>
              <a:t>superconducting </a:t>
            </a:r>
            <a:r>
              <a:rPr kumimoji="0" lang="en-US" altLang="ja-JP" sz="1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</a:rPr>
              <a:t>radio frequency (SRF)</a:t>
            </a:r>
          </a:p>
          <a:p>
            <a:pPr marL="571500" marR="0" lvl="0" indent="-3429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</a:rPr>
              <a:t>Collide them    </a:t>
            </a:r>
            <a:r>
              <a:rPr kumimoji="0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</a:rPr>
              <a:t>	              </a:t>
            </a:r>
            <a:r>
              <a:rPr kumimoji="0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</a:rPr>
              <a:t>Final focus</a:t>
            </a:r>
          </a:p>
          <a:p>
            <a:pPr marR="0" lvl="1" indent="0" algn="l" defTabSz="914400" rtl="0" eaLnBrk="1" fontAlgn="auto" latinLnBrk="0" hangingPunct="1">
              <a:lnSpc>
                <a:spcPts val="19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ja-JP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altLang="ja-JP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</a:rPr>
              <a:t>nano</a:t>
            </a:r>
            <a:r>
              <a:rPr kumimoji="0" lang="en-US" altLang="ja-JP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</a:rPr>
              <a:t>-meter </a:t>
            </a:r>
            <a:r>
              <a:rPr kumimoji="0" lang="en-US" altLang="ja-JP" sz="1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</a:rPr>
              <a:t>beams</a:t>
            </a:r>
          </a:p>
          <a:p>
            <a:pPr marL="571500" marR="0" lvl="0" indent="-342900" algn="l" defTabSz="9144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</a:rPr>
              <a:t>Go to                                       </a:t>
            </a:r>
            <a:r>
              <a:rPr kumimoji="0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MT"/>
                <a:ea typeface="ＭＳ ゴシック" panose="020B0609070205080204" pitchFamily="49" charset="-128"/>
                <a:cs typeface="Arial" panose="020B0604020202020204" pitchFamily="34" charset="0"/>
              </a:rPr>
              <a:t>Beam dumps</a:t>
            </a:r>
            <a:endParaRPr kumimoji="0" lang="ja-JP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MT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pic>
        <p:nvPicPr>
          <p:cNvPr id="19" name="Picture 11" descr="wKvxltH - Imgur.gif">
            <a:extLst>
              <a:ext uri="{FF2B5EF4-FFF2-40B4-BE49-F238E27FC236}">
                <a16:creationId xmlns:a16="http://schemas.microsoft.com/office/drawing/2014/main" id="{0DD0B12B-3528-974C-98ED-D03B54294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198" y="4523827"/>
            <a:ext cx="3295611" cy="205520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790" y="3048929"/>
            <a:ext cx="4248473" cy="1201791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2910626" y="2339588"/>
            <a:ext cx="284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i="1" u="sng" dirty="0" smtClean="0">
                <a:solidFill>
                  <a:srgbClr val="FFFF00"/>
                </a:solidFill>
                <a:latin typeface="ArialMT"/>
              </a:rPr>
              <a:t>ITN focus areas (&gt;2023):</a:t>
            </a:r>
            <a:endParaRPr lang="fr-FR" b="1" i="1" u="sng" dirty="0">
              <a:solidFill>
                <a:srgbClr val="FFFF00"/>
              </a:solidFill>
              <a:latin typeface="ArialMT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5575" y="2363074"/>
            <a:ext cx="3283234" cy="2146046"/>
          </a:xfrm>
          <a:prstGeom prst="rect">
            <a:avLst/>
          </a:prstGeom>
        </p:spPr>
      </p:pic>
      <p:sp>
        <p:nvSpPr>
          <p:cNvPr id="23" name="TextBox 19"/>
          <p:cNvSpPr txBox="1"/>
          <p:nvPr/>
        </p:nvSpPr>
        <p:spPr>
          <a:xfrm>
            <a:off x="5865114" y="6290156"/>
            <a:ext cx="3156185" cy="461665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MT"/>
              </a:rPr>
              <a:t>Recent 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talks (2022 </a:t>
            </a:r>
            <a:r>
              <a:rPr lang="en-US" sz="1200" b="1" dirty="0" err="1" smtClean="0">
                <a:solidFill>
                  <a:schemeClr val="bg1"/>
                </a:solidFill>
                <a:latin typeface="ArialMT"/>
              </a:rPr>
              <a:t>eeFACT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 Symposium):</a:t>
            </a:r>
            <a:r>
              <a:rPr lang="en-US" sz="1200" b="1" dirty="0">
                <a:solidFill>
                  <a:schemeClr val="bg1"/>
                </a:solidFill>
                <a:latin typeface="ArialMT"/>
              </a:rPr>
              <a:t/>
            </a:r>
            <a:br>
              <a:rPr lang="en-US" sz="1200" b="1" dirty="0">
                <a:solidFill>
                  <a:schemeClr val="bg1"/>
                </a:solidFill>
                <a:latin typeface="ArialMT"/>
              </a:rPr>
            </a:br>
            <a:r>
              <a:rPr lang="en-US" sz="1200" b="1" dirty="0">
                <a:solidFill>
                  <a:schemeClr val="bg1"/>
                </a:solidFill>
                <a:latin typeface="ArialMT"/>
              </a:rPr>
              <a:t>https://agenda.infn.it/event/21199/</a:t>
            </a:r>
          </a:p>
        </p:txBody>
      </p:sp>
      <p:sp>
        <p:nvSpPr>
          <p:cNvPr id="24" name="TextBox 19"/>
          <p:cNvSpPr txBox="1"/>
          <p:nvPr/>
        </p:nvSpPr>
        <p:spPr>
          <a:xfrm>
            <a:off x="3694335" y="571708"/>
            <a:ext cx="2297680" cy="276999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http</a:t>
            </a:r>
            <a:r>
              <a:rPr lang="en-US" sz="1200" b="1" dirty="0">
                <a:solidFill>
                  <a:schemeClr val="bg1"/>
                </a:solidFill>
                <a:latin typeface="ArialMT"/>
              </a:rPr>
              <a:t>://www.linearcollider.org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/</a:t>
            </a:r>
            <a:endParaRPr lang="en-US" sz="1200" b="1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25" name="TextBox 12"/>
          <p:cNvSpPr txBox="1"/>
          <p:nvPr/>
        </p:nvSpPr>
        <p:spPr>
          <a:xfrm rot="21148751">
            <a:off x="5838080" y="2505925"/>
            <a:ext cx="3268115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 SRF Collaboration: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partner labs lend their expertize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06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299"/>
            <a:ext cx="9144000" cy="6865085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23A1743-7A96-C235-4AC2-AC6C793BA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0" y="2852936"/>
            <a:ext cx="7427348" cy="387248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648072"/>
            <a:ext cx="6979121" cy="3501008"/>
          </a:xfrm>
          <a:prstGeom prst="rect">
            <a:avLst/>
          </a:prstGeom>
        </p:spPr>
      </p:pic>
      <p:sp>
        <p:nvSpPr>
          <p:cNvPr id="5" name="TextBox 19"/>
          <p:cNvSpPr txBox="1"/>
          <p:nvPr/>
        </p:nvSpPr>
        <p:spPr>
          <a:xfrm>
            <a:off x="3018920" y="913398"/>
            <a:ext cx="4031553" cy="52322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FFFF"/>
                </a:solidFill>
                <a:latin typeface="ArialMT"/>
                <a:cs typeface="Times New Roman"/>
              </a:rPr>
              <a:t>Full ARUP report is now available and public:</a:t>
            </a:r>
          </a:p>
          <a:p>
            <a:pPr algn="ctr"/>
            <a:r>
              <a:rPr lang="en-GB" sz="1400" b="1" dirty="0">
                <a:solidFill>
                  <a:srgbClr val="FFFFFF"/>
                </a:solidFill>
                <a:latin typeface="ArialMT"/>
                <a:cs typeface="Times New Roman"/>
              </a:rPr>
              <a:t>https://edms.cern.ch/document/2917948/1</a:t>
            </a:r>
            <a:endParaRPr lang="en-GB" sz="1400" b="1" dirty="0" smtClean="0">
              <a:solidFill>
                <a:srgbClr val="FFFFFF"/>
              </a:solidFill>
              <a:latin typeface="ArialMT"/>
              <a:cs typeface="Times New Roman"/>
            </a:endParaRPr>
          </a:p>
        </p:txBody>
      </p:sp>
      <p:sp>
        <p:nvSpPr>
          <p:cNvPr id="6" name="TextBox 19"/>
          <p:cNvSpPr txBox="1"/>
          <p:nvPr/>
        </p:nvSpPr>
        <p:spPr>
          <a:xfrm>
            <a:off x="5220072" y="4740890"/>
            <a:ext cx="3530198" cy="954107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MT"/>
                <a:cs typeface="Times New Roman"/>
              </a:rPr>
              <a:t>LCWS2023: ARUP talk –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ArialMT"/>
              </a:rPr>
              <a:t>https://indico.slac.stanford.edu/event/7467/contributions/5902/attachments/2851/7968/ARUP_CERN_LCA_LCWS_-_</a:t>
            </a:r>
            <a:r>
              <a:rPr lang="en-GB" sz="1400" dirty="0" smtClean="0">
                <a:solidFill>
                  <a:schemeClr val="bg1"/>
                </a:solidFill>
                <a:latin typeface="ArialMT"/>
              </a:rPr>
              <a:t>2023.pdf</a:t>
            </a:r>
            <a:endParaRPr lang="en-GB" sz="1400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7" name="Rectangle 1027"/>
          <p:cNvSpPr txBox="1">
            <a:spLocks noChangeArrowheads="1"/>
          </p:cNvSpPr>
          <p:nvPr/>
        </p:nvSpPr>
        <p:spPr bwMode="auto">
          <a:xfrm>
            <a:off x="269184" y="6896"/>
            <a:ext cx="869530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kern="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Sustainable Construction: Life-Cycle Assessment</a:t>
            </a:r>
            <a:endParaRPr lang="en-GB" sz="28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50241" y="2422863"/>
            <a:ext cx="538274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DE" b="1" i="1" dirty="0">
                <a:solidFill>
                  <a:schemeClr val="bg1"/>
                </a:solidFill>
                <a:latin typeface="ArialMT"/>
              </a:rPr>
              <a:t>Inherent tension between invest and </a:t>
            </a:r>
            <a:r>
              <a:rPr lang="en-DE" b="1" i="1" dirty="0" smtClean="0">
                <a:solidFill>
                  <a:schemeClr val="bg1"/>
                </a:solidFill>
                <a:latin typeface="ArialMT"/>
              </a:rPr>
              <a:t>operation</a:t>
            </a:r>
            <a:r>
              <a:rPr lang="fr-FR" b="1" i="1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en-DE" b="1" i="1" dirty="0" smtClean="0">
                <a:solidFill>
                  <a:schemeClr val="bg1"/>
                </a:solidFill>
                <a:latin typeface="ArialMT"/>
              </a:rPr>
              <a:t>requires </a:t>
            </a:r>
            <a:r>
              <a:rPr lang="en-DE" b="1" i="1" dirty="0">
                <a:solidFill>
                  <a:schemeClr val="bg1"/>
                </a:solidFill>
                <a:latin typeface="ArialMT"/>
              </a:rPr>
              <a:t>a quantitative approach: </a:t>
            </a:r>
          </a:p>
          <a:p>
            <a:pPr algn="ctr"/>
            <a:r>
              <a:rPr lang="en-DE" sz="2000" b="1" i="1" dirty="0">
                <a:solidFill>
                  <a:schemeClr val="bg1"/>
                </a:solidFill>
                <a:latin typeface="ArialMT"/>
              </a:rPr>
              <a:t/>
            </a:r>
            <a:br>
              <a:rPr lang="en-DE" sz="2000" b="1" i="1" dirty="0">
                <a:solidFill>
                  <a:schemeClr val="bg1"/>
                </a:solidFill>
                <a:latin typeface="ArialMT"/>
              </a:rPr>
            </a:br>
            <a:r>
              <a:rPr lang="en-DE" sz="2000" b="1" i="1" dirty="0">
                <a:solidFill>
                  <a:srgbClr val="FFFF00"/>
                </a:solidFill>
                <a:latin typeface="ArialMT"/>
              </a:rPr>
              <a:t>Lifecycle Assessment</a:t>
            </a:r>
          </a:p>
        </p:txBody>
      </p:sp>
    </p:spTree>
    <p:extLst>
      <p:ext uri="{BB962C8B-B14F-4D97-AF65-F5344CB8AC3E}">
        <p14:creationId xmlns:p14="http://schemas.microsoft.com/office/powerpoint/2010/main" val="110181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269184" y="6896"/>
            <a:ext cx="869530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kern="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Sustainable Construction: Life-Cycle Assessment</a:t>
            </a:r>
            <a:endParaRPr lang="en-GB" sz="28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4237885-FEE4-0DC1-3B46-AC869F463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22" y="692696"/>
            <a:ext cx="6290215" cy="361036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0D63E3E-E311-F38F-A3DF-45CE3F752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135" y="692696"/>
            <a:ext cx="2686369" cy="3141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4965E6-8613-AA84-7D1E-7C582979F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135" y="3573016"/>
            <a:ext cx="2686369" cy="3154949"/>
          </a:xfrm>
          <a:prstGeom prst="rect">
            <a:avLst/>
          </a:prstGeom>
        </p:spPr>
      </p:pic>
      <p:sp>
        <p:nvSpPr>
          <p:cNvPr id="7" name="TextBox 26">
            <a:extLst>
              <a:ext uri="{FF2B5EF4-FFF2-40B4-BE49-F238E27FC236}">
                <a16:creationId xmlns:a16="http://schemas.microsoft.com/office/drawing/2014/main" id="{9DB8A933-39B7-4864-9AA8-65D65EE415B9}"/>
              </a:ext>
            </a:extLst>
          </p:cNvPr>
          <p:cNvSpPr txBox="1"/>
          <p:nvPr/>
        </p:nvSpPr>
        <p:spPr>
          <a:xfrm>
            <a:off x="503059" y="692696"/>
            <a:ext cx="28448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>
                <a:solidFill>
                  <a:srgbClr val="FF0000"/>
                </a:solidFill>
                <a:effectLst/>
                <a:latin typeface="ArialMT"/>
              </a:rPr>
              <a:t>Ref: ISO 14040:2006</a:t>
            </a:r>
            <a:endParaRPr lang="en-GB" b="1" i="1" dirty="0">
              <a:solidFill>
                <a:srgbClr val="FF0000"/>
              </a:solidFill>
              <a:latin typeface="ArialMT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977D1BF-587D-CFCC-D5D1-69BEC6AC1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0521" y="4303061"/>
            <a:ext cx="3280256" cy="2429015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BF553D7B-9510-C6D8-EB09-8E1B465851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24" y="4315082"/>
            <a:ext cx="3014098" cy="2416994"/>
          </a:xfrm>
          <a:prstGeom prst="rect">
            <a:avLst/>
          </a:prstGeom>
        </p:spPr>
      </p:pic>
      <p:sp>
        <p:nvSpPr>
          <p:cNvPr id="10" name="TextBox 19"/>
          <p:cNvSpPr txBox="1"/>
          <p:nvPr/>
        </p:nvSpPr>
        <p:spPr>
          <a:xfrm>
            <a:off x="3102173" y="781646"/>
            <a:ext cx="3732111" cy="52322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FFFF"/>
                </a:solidFill>
                <a:latin typeface="ArialMT"/>
                <a:cs typeface="Times New Roman"/>
              </a:rPr>
              <a:t>Full ARUP report: </a:t>
            </a:r>
          </a:p>
          <a:p>
            <a:pPr algn="ctr"/>
            <a:r>
              <a:rPr lang="en-GB" sz="1400" b="1" dirty="0" smtClean="0">
                <a:solidFill>
                  <a:srgbClr val="FFFFFF"/>
                </a:solidFill>
                <a:latin typeface="ArialMT"/>
                <a:cs typeface="Times New Roman"/>
              </a:rPr>
              <a:t>https</a:t>
            </a:r>
            <a:r>
              <a:rPr lang="en-GB" sz="1400" b="1" dirty="0">
                <a:solidFill>
                  <a:srgbClr val="FFFFFF"/>
                </a:solidFill>
                <a:latin typeface="ArialMT"/>
                <a:cs typeface="Times New Roman"/>
              </a:rPr>
              <a:t>://edms.cern.ch/document/2917948/1</a:t>
            </a:r>
            <a:endParaRPr lang="en-GB" sz="1400" b="1" dirty="0" smtClean="0">
              <a:solidFill>
                <a:srgbClr val="FFFFFF"/>
              </a:solidFill>
              <a:latin typeface="ArialM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951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4" name="Rectangle 1027"/>
          <p:cNvSpPr txBox="1">
            <a:spLocks noChangeArrowheads="1"/>
          </p:cNvSpPr>
          <p:nvPr/>
        </p:nvSpPr>
        <p:spPr bwMode="auto">
          <a:xfrm>
            <a:off x="269184" y="6896"/>
            <a:ext cx="869530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kern="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Sustainable Construction: Life-Cycle Assessment</a:t>
            </a:r>
            <a:endParaRPr lang="en-GB" sz="28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B14DFC0-8473-408E-A6CA-E00DF7EDF699}"/>
              </a:ext>
            </a:extLst>
          </p:cNvPr>
          <p:cNvSpPr txBox="1">
            <a:spLocks/>
          </p:cNvSpPr>
          <p:nvPr/>
        </p:nvSpPr>
        <p:spPr>
          <a:xfrm>
            <a:off x="-535856" y="868834"/>
            <a:ext cx="10292432" cy="615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i="1" dirty="0">
                <a:solidFill>
                  <a:srgbClr val="FFFFFF"/>
                </a:solidFill>
                <a:latin typeface="ArialMT"/>
                <a:cs typeface="Times New Roman"/>
              </a:rPr>
              <a:t>Comparative environmental footprint for future linear colliders CLIC &amp; ILC</a:t>
            </a:r>
            <a:endParaRPr lang="en-GB" sz="2000" b="1" i="1" dirty="0">
              <a:solidFill>
                <a:schemeClr val="tx1"/>
              </a:solidFill>
              <a:latin typeface="ArialM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45963" y="1635657"/>
            <a:ext cx="42790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 smtClean="0">
                <a:solidFill>
                  <a:schemeClr val="bg1"/>
                </a:solidFill>
                <a:latin typeface="ArialMT"/>
              </a:rPr>
              <a:t>Assuming </a:t>
            </a:r>
            <a:r>
              <a:rPr lang="en-GB" sz="1600" i="1" dirty="0">
                <a:solidFill>
                  <a:schemeClr val="bg1"/>
                </a:solidFill>
                <a:latin typeface="ArialMT"/>
              </a:rPr>
              <a:t>a small </a:t>
            </a:r>
            <a:r>
              <a:rPr lang="en-GB" sz="1600" i="1" dirty="0" smtClean="0">
                <a:solidFill>
                  <a:schemeClr val="bg1"/>
                </a:solidFill>
                <a:latin typeface="ArialMT"/>
              </a:rPr>
              <a:t>CLIC tunnel </a:t>
            </a:r>
            <a:r>
              <a:rPr lang="en-GB" sz="1600" i="1" dirty="0">
                <a:solidFill>
                  <a:schemeClr val="bg1"/>
                </a:solidFill>
                <a:latin typeface="ArialMT"/>
              </a:rPr>
              <a:t>(~5.6m diameter) </a:t>
            </a:r>
            <a:r>
              <a:rPr lang="en-GB" sz="1600" b="1" i="1" dirty="0">
                <a:solidFill>
                  <a:schemeClr val="bg1"/>
                </a:solidFill>
                <a:latin typeface="ArialMT"/>
              </a:rPr>
              <a:t>and</a:t>
            </a:r>
            <a:r>
              <a:rPr lang="en-GB" sz="1600" i="1" dirty="0">
                <a:solidFill>
                  <a:schemeClr val="bg1"/>
                </a:solidFill>
                <a:latin typeface="ArialMT"/>
              </a:rPr>
              <a:t> that the </a:t>
            </a:r>
            <a:r>
              <a:rPr lang="en-GB" sz="1600" i="1" u="sng" dirty="0">
                <a:solidFill>
                  <a:schemeClr val="bg1"/>
                </a:solidFill>
                <a:latin typeface="ArialMT"/>
              </a:rPr>
              <a:t>equipment </a:t>
            </a:r>
            <a:r>
              <a:rPr lang="en-GB" sz="1600" i="1" u="sng" dirty="0" smtClean="0">
                <a:solidFill>
                  <a:schemeClr val="bg1"/>
                </a:solidFill>
                <a:latin typeface="ArialMT"/>
              </a:rPr>
              <a:t>has </a:t>
            </a:r>
            <a:r>
              <a:rPr lang="en-GB" sz="1600" i="1" u="sng" dirty="0">
                <a:solidFill>
                  <a:schemeClr val="bg1"/>
                </a:solidFill>
                <a:latin typeface="ArialMT"/>
              </a:rPr>
              <a:t>the same carbon footprint as the tunnel </a:t>
            </a:r>
            <a:r>
              <a:rPr lang="en-GB" sz="1600" i="1" dirty="0">
                <a:solidFill>
                  <a:schemeClr val="bg1"/>
                </a:solidFill>
                <a:latin typeface="ArialMT"/>
              </a:rPr>
              <a:t>itself, </a:t>
            </a:r>
            <a:r>
              <a:rPr lang="en-GB" sz="1600" i="1" dirty="0" smtClean="0">
                <a:solidFill>
                  <a:srgbClr val="FFFF00"/>
                </a:solidFill>
                <a:latin typeface="ArialMT"/>
              </a:rPr>
              <a:t> </a:t>
            </a:r>
            <a:br>
              <a:rPr lang="en-GB" sz="1600" i="1" dirty="0" smtClean="0">
                <a:solidFill>
                  <a:srgbClr val="FFFF00"/>
                </a:solidFill>
                <a:latin typeface="ArialMT"/>
              </a:rPr>
            </a:br>
            <a:r>
              <a:rPr lang="en-GB" sz="1600" i="1" dirty="0" smtClean="0">
                <a:solidFill>
                  <a:srgbClr val="FFFF00"/>
                </a:solidFill>
                <a:latin typeface="ArialMT"/>
              </a:rPr>
              <a:t>20 km </a:t>
            </a:r>
            <a:r>
              <a:rPr lang="en-GB" sz="1600" i="1" dirty="0">
                <a:solidFill>
                  <a:srgbClr val="FFFF00"/>
                </a:solidFill>
                <a:latin typeface="ArialMT"/>
              </a:rPr>
              <a:t>accelerator (tunnel plus components) correspond to 240 </a:t>
            </a:r>
            <a:r>
              <a:rPr lang="en-GB" sz="1600" i="1" dirty="0" err="1">
                <a:solidFill>
                  <a:srgbClr val="FFFF00"/>
                </a:solidFill>
                <a:latin typeface="ArialMT"/>
              </a:rPr>
              <a:t>kton</a:t>
            </a:r>
            <a:r>
              <a:rPr lang="en-GB" sz="1600" i="1" dirty="0">
                <a:solidFill>
                  <a:srgbClr val="FFFF00"/>
                </a:solidFill>
                <a:latin typeface="ArialMT"/>
              </a:rPr>
              <a:t> CO</a:t>
            </a:r>
            <a:r>
              <a:rPr lang="en-GB" sz="1600" i="1" baseline="-25000" dirty="0">
                <a:solidFill>
                  <a:srgbClr val="FFFF00"/>
                </a:solidFill>
                <a:latin typeface="ArialMT"/>
              </a:rPr>
              <a:t>2</a:t>
            </a:r>
            <a:r>
              <a:rPr lang="en-GB" sz="1600" i="1" dirty="0">
                <a:solidFill>
                  <a:srgbClr val="FFFF00"/>
                </a:solidFill>
                <a:latin typeface="ArialMT"/>
              </a:rPr>
              <a:t> equivalent</a:t>
            </a:r>
          </a:p>
        </p:txBody>
      </p:sp>
      <p:sp>
        <p:nvSpPr>
          <p:cNvPr id="7" name="TextBox 19"/>
          <p:cNvSpPr txBox="1"/>
          <p:nvPr/>
        </p:nvSpPr>
        <p:spPr>
          <a:xfrm>
            <a:off x="1934259" y="661552"/>
            <a:ext cx="5275483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FFFF"/>
                </a:solidFill>
                <a:latin typeface="ArialMT"/>
                <a:cs typeface="Times New Roman"/>
              </a:rPr>
              <a:t>Full ARUP report: https</a:t>
            </a:r>
            <a:r>
              <a:rPr lang="en-GB" sz="1400" b="1" dirty="0">
                <a:solidFill>
                  <a:srgbClr val="FFFFFF"/>
                </a:solidFill>
                <a:latin typeface="ArialMT"/>
                <a:cs typeface="Times New Roman"/>
              </a:rPr>
              <a:t>://edms.cern.ch/document/2917948/1</a:t>
            </a:r>
            <a:endParaRPr lang="en-GB" sz="1400" b="1" dirty="0" smtClean="0">
              <a:solidFill>
                <a:srgbClr val="FFFFFF"/>
              </a:solidFill>
              <a:latin typeface="ArialMT"/>
              <a:cs typeface="Times New Roman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AAFBA01F-F56B-226B-93E8-808BBD1FE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86" y="1412776"/>
            <a:ext cx="4305798" cy="328137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00D0FFA-8517-C902-9F60-06A6B2375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246" y="3432542"/>
            <a:ext cx="4762025" cy="33099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49159" y="3789040"/>
            <a:ext cx="32221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1" dirty="0">
                <a:latin typeface="ArialMT"/>
              </a:rPr>
              <a:t>A1-A3 material only </a:t>
            </a:r>
            <a:endParaRPr lang="en-GB" sz="1400" i="1" dirty="0" smtClean="0">
              <a:latin typeface="ArialMT"/>
            </a:endParaRPr>
          </a:p>
          <a:p>
            <a:r>
              <a:rPr lang="en-GB" sz="1400" i="1" dirty="0" smtClean="0">
                <a:latin typeface="ArialMT"/>
              </a:rPr>
              <a:t>      dominates</a:t>
            </a:r>
            <a:endParaRPr lang="en-GB" sz="1400" i="1" dirty="0"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1" dirty="0">
                <a:latin typeface="ArialMT"/>
              </a:rPr>
              <a:t>Around </a:t>
            </a:r>
            <a:r>
              <a:rPr lang="en-GB" sz="1400" i="1" dirty="0" smtClean="0">
                <a:latin typeface="ArialMT"/>
              </a:rPr>
              <a:t>6 </a:t>
            </a:r>
            <a:r>
              <a:rPr lang="en-GB" sz="1400" i="1" dirty="0" err="1" smtClean="0">
                <a:latin typeface="ArialMT"/>
              </a:rPr>
              <a:t>kton</a:t>
            </a:r>
            <a:r>
              <a:rPr lang="en-GB" sz="1400" i="1" dirty="0" smtClean="0">
                <a:latin typeface="ArialMT"/>
              </a:rPr>
              <a:t>/km </a:t>
            </a:r>
          </a:p>
          <a:p>
            <a:r>
              <a:rPr lang="en-GB" sz="1400" i="1" dirty="0" smtClean="0">
                <a:latin typeface="ArialMT"/>
              </a:rPr>
              <a:t>      for </a:t>
            </a:r>
            <a:r>
              <a:rPr lang="en-GB" sz="1400" i="1" dirty="0">
                <a:latin typeface="ArialMT"/>
              </a:rPr>
              <a:t>CLIC DB &amp;</a:t>
            </a:r>
            <a:r>
              <a:rPr lang="en-GB" sz="1400" i="1" dirty="0" smtClean="0">
                <a:latin typeface="ArialMT"/>
              </a:rPr>
              <a:t> </a:t>
            </a:r>
            <a:r>
              <a:rPr lang="en-GB" sz="1400" i="1" dirty="0">
                <a:latin typeface="ArialMT"/>
              </a:rPr>
              <a:t>ILC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1200E61B-D071-8279-A3E0-2083E1595C11}"/>
              </a:ext>
            </a:extLst>
          </p:cNvPr>
          <p:cNvSpPr txBox="1"/>
          <p:nvPr/>
        </p:nvSpPr>
        <p:spPr>
          <a:xfrm>
            <a:off x="289944" y="4872770"/>
            <a:ext cx="3672408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600" i="1" dirty="0">
                <a:solidFill>
                  <a:schemeClr val="bg1"/>
                </a:solidFill>
                <a:latin typeface="ArialMT"/>
              </a:rPr>
              <a:t>Include all tunnels (access, transfer, damping rings), shafts and caverns. </a:t>
            </a:r>
          </a:p>
          <a:p>
            <a:pPr algn="l"/>
            <a:r>
              <a:rPr lang="en-GB" sz="1600" i="1" dirty="0" smtClean="0">
                <a:solidFill>
                  <a:schemeClr val="bg1"/>
                </a:solidFill>
                <a:latin typeface="ArialMT"/>
              </a:rPr>
              <a:t>     A1-A5</a:t>
            </a:r>
            <a:endParaRPr lang="en-GB" sz="1600" i="1" dirty="0">
              <a:solidFill>
                <a:schemeClr val="bg1"/>
              </a:solidFill>
              <a:latin typeface="ArialMT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en-GB" sz="1600" i="1" dirty="0">
              <a:solidFill>
                <a:schemeClr val="bg1"/>
              </a:solidFill>
              <a:latin typeface="ArialMT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600" i="1" dirty="0">
                <a:solidFill>
                  <a:schemeClr val="bg1"/>
                </a:solidFill>
                <a:latin typeface="ArialMT"/>
              </a:rPr>
              <a:t>Scaling to main linac tunnel lengths we are now at 11-14 </a:t>
            </a:r>
            <a:r>
              <a:rPr lang="en-GB" sz="1600" i="1" dirty="0" err="1">
                <a:solidFill>
                  <a:schemeClr val="bg1"/>
                </a:solidFill>
                <a:latin typeface="ArialMT"/>
              </a:rPr>
              <a:t>kton</a:t>
            </a:r>
            <a:r>
              <a:rPr lang="en-GB" sz="1600" i="1" dirty="0">
                <a:solidFill>
                  <a:schemeClr val="bg1"/>
                </a:solidFill>
                <a:latin typeface="ArialMT"/>
              </a:rPr>
              <a:t>/km for the CLIC DB and ILC 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35EA9E29-7885-8053-4885-FF3BD4FB0F7E}"/>
              </a:ext>
            </a:extLst>
          </p:cNvPr>
          <p:cNvSpPr txBox="1"/>
          <p:nvPr/>
        </p:nvSpPr>
        <p:spPr>
          <a:xfrm>
            <a:off x="755576" y="1700808"/>
            <a:ext cx="66967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i="1" dirty="0">
                <a:solidFill>
                  <a:srgbClr val="663300"/>
                </a:solidFill>
                <a:latin typeface="ArialMT"/>
              </a:rPr>
              <a:t>CLIC around 11km, ILC around 20 km </a:t>
            </a:r>
          </a:p>
        </p:txBody>
      </p:sp>
    </p:spTree>
    <p:extLst>
      <p:ext uri="{BB962C8B-B14F-4D97-AF65-F5344CB8AC3E}">
        <p14:creationId xmlns:p14="http://schemas.microsoft.com/office/powerpoint/2010/main" val="4031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251520" y="-99392"/>
            <a:ext cx="869530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kern="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Sustainable Construction: Life-Cycle Assessment</a:t>
            </a:r>
            <a:endParaRPr lang="en-GB" sz="28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EA0D24F-0CFA-A182-36E6-E0D17A36F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193" y="1954169"/>
            <a:ext cx="6873814" cy="36126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4" y="5664150"/>
            <a:ext cx="90730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If we have energy available at </a:t>
            </a:r>
            <a:r>
              <a:rPr lang="en-US" sz="16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12.5 g CO</a:t>
            </a:r>
            <a:r>
              <a:rPr lang="en-US" sz="1600" b="1" i="1" baseline="-25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 </a:t>
            </a:r>
            <a:r>
              <a:rPr lang="en-US" sz="16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/kWh = </a:t>
            </a:r>
            <a:r>
              <a:rPr lang="en-US" sz="16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12.5 </a:t>
            </a:r>
            <a:r>
              <a:rPr lang="en-US" sz="16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kton</a:t>
            </a:r>
            <a:r>
              <a:rPr lang="en-US" sz="16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CO</a:t>
            </a:r>
            <a:r>
              <a:rPr lang="en-US" sz="1600" b="1" i="1" baseline="-25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n-US" sz="16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/</a:t>
            </a:r>
            <a:r>
              <a:rPr lang="en-US" sz="16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TWh</a:t>
            </a:r>
            <a:r>
              <a:rPr lang="en-US" sz="16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(not unlikely in 2050):</a:t>
            </a:r>
          </a:p>
          <a:p>
            <a:pPr algn="ctr"/>
            <a:endParaRPr lang="en-US" sz="1600" b="1" i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20km </a:t>
            </a:r>
            <a:r>
              <a:rPr lang="en-US" sz="16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accelerator </a:t>
            </a:r>
            <a:r>
              <a:rPr lang="en-US" sz="16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construction ~ </a:t>
            </a:r>
            <a:r>
              <a:rPr lang="en-US" sz="16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20 </a:t>
            </a:r>
            <a:r>
              <a:rPr lang="en-US" sz="16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years </a:t>
            </a:r>
            <a:r>
              <a:rPr lang="en-US" sz="16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of </a:t>
            </a:r>
            <a:r>
              <a:rPr lang="en-US" sz="16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operation.</a:t>
            </a:r>
          </a:p>
          <a:p>
            <a:pPr marL="285750" indent="-285750">
              <a:buFontTx/>
              <a:buChar char="-"/>
            </a:pPr>
            <a:r>
              <a:rPr lang="en-US" sz="1600" b="1" i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 km </a:t>
            </a:r>
            <a:r>
              <a:rPr lang="en-US" sz="1600" b="1" i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accelerator </a:t>
            </a:r>
            <a:r>
              <a:rPr lang="en-US" sz="1600" b="1" i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construction ~ 1 </a:t>
            </a:r>
            <a:r>
              <a:rPr lang="en-US" sz="1600" b="1" i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TWh</a:t>
            </a:r>
            <a:r>
              <a:rPr lang="en-US" sz="1600" b="1" i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600" b="1" i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annual electricity (annual LC operation 0.6 </a:t>
            </a:r>
            <a:r>
              <a:rPr lang="en-US" sz="1600" b="1" i="1" dirty="0" err="1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TWh</a:t>
            </a:r>
            <a:r>
              <a:rPr lang="en-US" sz="1600" b="1" i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n-US" sz="1600" b="1" i="1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EC655F97-BEC4-FFD0-4E40-334AF304421E}"/>
              </a:ext>
            </a:extLst>
          </p:cNvPr>
          <p:cNvSpPr txBox="1"/>
          <p:nvPr/>
        </p:nvSpPr>
        <p:spPr>
          <a:xfrm>
            <a:off x="252101" y="356763"/>
            <a:ext cx="8839999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endParaRPr lang="en-GB" sz="1400" i="1" dirty="0">
              <a:solidFill>
                <a:schemeClr val="bg1"/>
              </a:solidFill>
              <a:latin typeface="ArialMT"/>
            </a:endParaRPr>
          </a:p>
          <a:p>
            <a:pPr algn="l"/>
            <a:r>
              <a:rPr lang="en-GB" sz="1400" i="1" dirty="0">
                <a:solidFill>
                  <a:schemeClr val="bg1"/>
                </a:solidFill>
                <a:latin typeface="ArialMT"/>
              </a:rPr>
              <a:t>Many caveats, first of all </a:t>
            </a:r>
            <a:r>
              <a:rPr lang="en-GB" sz="1400" i="1" dirty="0">
                <a:solidFill>
                  <a:srgbClr val="FFFF00"/>
                </a:solidFill>
                <a:latin typeface="ArialMT"/>
              </a:rPr>
              <a:t>this is a very first indication of the </a:t>
            </a:r>
            <a:r>
              <a:rPr lang="en-GB" sz="1400" i="1" dirty="0" smtClean="0">
                <a:solidFill>
                  <a:srgbClr val="FFFF00"/>
                </a:solidFill>
                <a:latin typeface="ArialMT"/>
              </a:rPr>
              <a:t>scale:</a:t>
            </a:r>
            <a:endParaRPr lang="en-GB" sz="1400" i="1" dirty="0">
              <a:solidFill>
                <a:srgbClr val="FFFF00"/>
              </a:solidFill>
              <a:latin typeface="ArialMT"/>
            </a:endParaRPr>
          </a:p>
          <a:p>
            <a:pPr marL="285750" indent="-285750" algn="l">
              <a:buFont typeface="System Font Regular"/>
              <a:buChar char="+"/>
            </a:pPr>
            <a:r>
              <a:rPr lang="en-GB" sz="1400" i="1" dirty="0">
                <a:solidFill>
                  <a:schemeClr val="bg1"/>
                </a:solidFill>
                <a:latin typeface="ArialMT"/>
              </a:rPr>
              <a:t>many more components in tunnel (also infrastructure), injectors, shafts, detectors, </a:t>
            </a:r>
            <a:r>
              <a:rPr lang="en-GB" sz="1400" i="1" dirty="0" smtClean="0">
                <a:solidFill>
                  <a:schemeClr val="bg1"/>
                </a:solidFill>
                <a:latin typeface="ArialMT"/>
              </a:rPr>
              <a:t>construction, </a:t>
            </a:r>
            <a:r>
              <a:rPr lang="en-GB" sz="1400" i="1" dirty="0">
                <a:solidFill>
                  <a:schemeClr val="bg1"/>
                </a:solidFill>
                <a:latin typeface="ArialMT"/>
              </a:rPr>
              <a:t>spoils, </a:t>
            </a:r>
            <a:r>
              <a:rPr lang="en-GB" sz="1400" i="1" dirty="0" err="1">
                <a:solidFill>
                  <a:schemeClr val="bg1"/>
                </a:solidFill>
                <a:latin typeface="ArialMT"/>
              </a:rPr>
              <a:t>etc</a:t>
            </a:r>
            <a:r>
              <a:rPr lang="en-GB" sz="1400" i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GB" sz="1400" i="1" dirty="0" smtClean="0">
                <a:solidFill>
                  <a:schemeClr val="bg1"/>
                </a:solidFill>
                <a:latin typeface="ArialMT"/>
              </a:rPr>
              <a:t>…</a:t>
            </a:r>
            <a:endParaRPr lang="en-GB" sz="1400" i="1" dirty="0">
              <a:solidFill>
                <a:schemeClr val="bg1"/>
              </a:solidFill>
              <a:latin typeface="ArialMT"/>
            </a:endParaRPr>
          </a:p>
          <a:p>
            <a:pPr marL="285750" indent="-285750" algn="l">
              <a:buFont typeface="System Font Regular"/>
              <a:buChar char="+"/>
            </a:pPr>
            <a:r>
              <a:rPr lang="en-GB" sz="1400" i="1" dirty="0">
                <a:solidFill>
                  <a:srgbClr val="FFFF00"/>
                </a:solidFill>
                <a:latin typeface="ArialMT"/>
              </a:rPr>
              <a:t>upgrades and decommissioning</a:t>
            </a:r>
            <a:r>
              <a:rPr lang="en-GB" sz="1400" i="1" dirty="0">
                <a:solidFill>
                  <a:schemeClr val="bg1"/>
                </a:solidFill>
                <a:latin typeface="ArialMT"/>
              </a:rPr>
              <a:t>, this is not only an initial important contribution </a:t>
            </a:r>
          </a:p>
          <a:p>
            <a:pPr marL="285750" indent="-285750">
              <a:buFont typeface="System Font Regular"/>
              <a:buChar char="-"/>
            </a:pPr>
            <a:r>
              <a:rPr lang="en-GB" sz="1400" i="1" dirty="0">
                <a:solidFill>
                  <a:srgbClr val="FFFF00"/>
                </a:solidFill>
                <a:latin typeface="ArialMT"/>
              </a:rPr>
              <a:t>improvement and optimisations </a:t>
            </a:r>
            <a:r>
              <a:rPr lang="en-GB" sz="1400" i="1" dirty="0">
                <a:solidFill>
                  <a:schemeClr val="bg1"/>
                </a:solidFill>
                <a:latin typeface="ArialMT"/>
              </a:rPr>
              <a:t>(e.g. less and/or better concrete mixes, support structures, steel in </a:t>
            </a:r>
            <a:r>
              <a:rPr lang="en-GB" sz="1400" i="1" dirty="0" smtClean="0">
                <a:solidFill>
                  <a:schemeClr val="bg1"/>
                </a:solidFill>
                <a:latin typeface="ArialMT"/>
              </a:rPr>
              <a:t>tunnels)</a:t>
            </a:r>
          </a:p>
          <a:p>
            <a:pPr marL="285750" indent="-285750">
              <a:buFont typeface="System Font Regular"/>
              <a:buChar char="-"/>
            </a:pPr>
            <a:r>
              <a:rPr lang="en-GB" sz="1400" i="1" dirty="0" smtClean="0">
                <a:solidFill>
                  <a:srgbClr val="FFFF00"/>
                </a:solidFill>
                <a:latin typeface="ArialMT"/>
              </a:rPr>
              <a:t>responsible purchasing</a:t>
            </a:r>
            <a:r>
              <a:rPr lang="en-GB" sz="1400" i="1" dirty="0">
                <a:solidFill>
                  <a:srgbClr val="FFFF00"/>
                </a:solidFill>
                <a:latin typeface="ArialMT"/>
              </a:rPr>
              <a:t> </a:t>
            </a:r>
            <a:r>
              <a:rPr lang="en-GB" sz="1400" i="1" dirty="0" smtClean="0">
                <a:solidFill>
                  <a:schemeClr val="bg1"/>
                </a:solidFill>
                <a:latin typeface="ArialMT"/>
              </a:rPr>
              <a:t>(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</a:rPr>
              <a:t>understanding </a:t>
            </a:r>
            <a:r>
              <a:rPr lang="en-US" sz="1400" i="1" dirty="0">
                <a:solidFill>
                  <a:schemeClr val="bg1"/>
                </a:solidFill>
                <a:latin typeface="ArialMT"/>
              </a:rPr>
              <a:t>the impact of supply chain, costs and potential for changes – will be essential for future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</a:rPr>
              <a:t>projects – CERN implementation information from E. </a:t>
            </a:r>
            <a:r>
              <a:rPr lang="en-US" sz="1400" i="1" dirty="0" err="1" smtClean="0">
                <a:solidFill>
                  <a:schemeClr val="bg1"/>
                </a:solidFill>
                <a:latin typeface="ArialMT"/>
              </a:rPr>
              <a:t>Cennini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</a:rPr>
              <a:t>)</a:t>
            </a:r>
            <a:endParaRPr lang="en-US" sz="1400" i="1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3923928" y="4385690"/>
            <a:ext cx="3732111" cy="52322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FFFF"/>
                </a:solidFill>
                <a:latin typeface="ArialMT"/>
                <a:cs typeface="Times New Roman"/>
              </a:rPr>
              <a:t>Full ARUP report: </a:t>
            </a:r>
          </a:p>
          <a:p>
            <a:pPr algn="ctr"/>
            <a:r>
              <a:rPr lang="en-GB" sz="1400" b="1" dirty="0" smtClean="0">
                <a:solidFill>
                  <a:srgbClr val="FFFFFF"/>
                </a:solidFill>
                <a:latin typeface="ArialMT"/>
                <a:cs typeface="Times New Roman"/>
              </a:rPr>
              <a:t>https</a:t>
            </a:r>
            <a:r>
              <a:rPr lang="en-GB" sz="1400" b="1" dirty="0">
                <a:solidFill>
                  <a:srgbClr val="FFFFFF"/>
                </a:solidFill>
                <a:latin typeface="ArialMT"/>
                <a:cs typeface="Times New Roman"/>
              </a:rPr>
              <a:t>://edms.cern.ch/document/2917948/1</a:t>
            </a:r>
            <a:endParaRPr lang="en-GB" sz="1400" b="1" dirty="0" smtClean="0">
              <a:solidFill>
                <a:srgbClr val="FFFFFF"/>
              </a:solidFill>
              <a:latin typeface="ArialM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856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pic>
        <p:nvPicPr>
          <p:cNvPr id="3" name="Picture 2" descr="Green ILC">
            <a:extLst>
              <a:ext uri="{FF2B5EF4-FFF2-40B4-BE49-F238E27FC236}">
                <a16:creationId xmlns:a16="http://schemas.microsoft.com/office/drawing/2014/main" id="{F2FC7847-CF2A-42E2-BF27-EF095DD53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2" r="2453" b="7446"/>
          <a:stretch/>
        </p:blipFill>
        <p:spPr bwMode="auto">
          <a:xfrm>
            <a:off x="90222" y="620688"/>
            <a:ext cx="8963557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120266" y="6199705"/>
            <a:ext cx="393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latin typeface="ArialMT"/>
              </a:rPr>
              <a:t>ILC </a:t>
            </a:r>
            <a:r>
              <a:rPr lang="fr-FR" b="1" i="1" dirty="0" err="1" smtClean="0">
                <a:latin typeface="ArialMT"/>
              </a:rPr>
              <a:t>Energy</a:t>
            </a:r>
            <a:r>
              <a:rPr lang="fr-FR" b="1" i="1" dirty="0" smtClean="0">
                <a:latin typeface="ArialMT"/>
              </a:rPr>
              <a:t> Center (</a:t>
            </a:r>
            <a:r>
              <a:rPr lang="fr-FR" b="1" i="1" dirty="0" err="1" smtClean="0">
                <a:latin typeface="ArialMT"/>
              </a:rPr>
              <a:t>Arthistic</a:t>
            </a:r>
            <a:r>
              <a:rPr lang="fr-FR" b="1" i="1" dirty="0" smtClean="0">
                <a:latin typeface="ArialMT"/>
              </a:rPr>
              <a:t> </a:t>
            </a:r>
            <a:r>
              <a:rPr lang="fr-FR" b="1" i="1" dirty="0" err="1" smtClean="0">
                <a:latin typeface="ArialMT"/>
              </a:rPr>
              <a:t>View</a:t>
            </a:r>
            <a:r>
              <a:rPr lang="fr-FR" b="1" i="1" dirty="0" smtClean="0">
                <a:latin typeface="ArialMT"/>
              </a:rPr>
              <a:t>)</a:t>
            </a:r>
            <a:endParaRPr lang="fr-FR" b="1" i="1" dirty="0">
              <a:latin typeface="ArialMT"/>
            </a:endParaRP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107504" y="-27384"/>
            <a:ext cx="900100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EAJADE Workshop on Sustainability in Future </a:t>
            </a:r>
            <a:r>
              <a:rPr lang="en-US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Accelerators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36848" y="605692"/>
            <a:ext cx="86797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i="1" dirty="0" err="1" smtClean="0">
                <a:solidFill>
                  <a:srgbClr val="FF0000"/>
                </a:solidFill>
                <a:latin typeface="ArialMT"/>
                <a:sym typeface="Wingdings" panose="05000000000000000000" pitchFamily="2" charset="2"/>
              </a:rPr>
              <a:t>Tohoku</a:t>
            </a:r>
            <a:r>
              <a:rPr lang="fr-FR" sz="2200" b="1" i="1" dirty="0" smtClean="0">
                <a:solidFill>
                  <a:srgbClr val="FF0000"/>
                </a:solidFill>
                <a:latin typeface="ArialMT"/>
                <a:sym typeface="Wingdings" panose="05000000000000000000" pitchFamily="2" charset="2"/>
              </a:rPr>
              <a:t>, </a:t>
            </a:r>
            <a:r>
              <a:rPr lang="fr-FR" sz="2200" b="1" i="1" dirty="0" err="1" smtClean="0">
                <a:solidFill>
                  <a:srgbClr val="FF0000"/>
                </a:solidFill>
                <a:latin typeface="ArialMT"/>
                <a:sym typeface="Wingdings" panose="05000000000000000000" pitchFamily="2" charset="2"/>
              </a:rPr>
              <a:t>Japan</a:t>
            </a:r>
            <a:r>
              <a:rPr lang="fr-FR" sz="2200" b="1" i="1" dirty="0" smtClean="0">
                <a:solidFill>
                  <a:srgbClr val="FF0000"/>
                </a:solidFill>
                <a:latin typeface="ArialMT"/>
                <a:sym typeface="Wingdings" panose="05000000000000000000" pitchFamily="2" charset="2"/>
              </a:rPr>
              <a:t>, </a:t>
            </a:r>
            <a:r>
              <a:rPr lang="fr-FR" sz="2200" b="1" i="1" dirty="0" err="1" smtClean="0">
                <a:solidFill>
                  <a:srgbClr val="FF0000"/>
                </a:solidFill>
                <a:latin typeface="ArialMT"/>
                <a:sym typeface="Wingdings" panose="05000000000000000000" pitchFamily="2" charset="2"/>
              </a:rPr>
              <a:t>September</a:t>
            </a:r>
            <a:r>
              <a:rPr lang="fr-FR" sz="2200" b="1" i="1" dirty="0" smtClean="0">
                <a:solidFill>
                  <a:srgbClr val="FF0000"/>
                </a:solidFill>
                <a:latin typeface="ArialMT"/>
                <a:sym typeface="Wingdings" panose="05000000000000000000" pitchFamily="2" charset="2"/>
              </a:rPr>
              <a:t> 25-27, 2023:</a:t>
            </a:r>
          </a:p>
          <a:p>
            <a:r>
              <a:rPr lang="fr-FR" sz="2200" b="1" i="1" dirty="0">
                <a:solidFill>
                  <a:srgbClr val="FF0000"/>
                </a:solidFill>
                <a:latin typeface="ArialMT"/>
                <a:sym typeface="Wingdings" panose="05000000000000000000" pitchFamily="2" charset="2"/>
              </a:rPr>
              <a:t>https://</a:t>
            </a:r>
            <a:r>
              <a:rPr lang="fr-FR" sz="2200" b="1" i="1" dirty="0" smtClean="0">
                <a:solidFill>
                  <a:srgbClr val="FF0000"/>
                </a:solidFill>
                <a:latin typeface="ArialMT"/>
                <a:sym typeface="Wingdings" panose="05000000000000000000" pitchFamily="2" charset="2"/>
              </a:rPr>
              <a:t>indico.desy.de/event/39980</a:t>
            </a:r>
            <a:r>
              <a:rPr lang="fr-FR" sz="2200" b="1" i="1" dirty="0">
                <a:solidFill>
                  <a:srgbClr val="FF0000"/>
                </a:solidFill>
                <a:latin typeface="ArialMT"/>
                <a:sym typeface="Wingdings" panose="05000000000000000000" pitchFamily="2" charset="2"/>
              </a:rPr>
              <a:t>; https://wsfa2023.huhep.org/</a:t>
            </a:r>
            <a:endParaRPr lang="fr-FR" sz="2200" b="1" i="1" dirty="0" smtClean="0">
              <a:solidFill>
                <a:srgbClr val="FF0000"/>
              </a:solidFill>
              <a:latin typeface="ArialMT"/>
              <a:sym typeface="Wingdings" panose="05000000000000000000" pitchFamily="2" charset="2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564" y="1409613"/>
            <a:ext cx="1338808" cy="173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9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58971" y="-99392"/>
            <a:ext cx="919354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International Development Team (IDT) to Prepare ILC Pre-Lab 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6662" y="1352566"/>
            <a:ext cx="25842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  <a:latin typeface="ArialMT"/>
              </a:rPr>
              <a:t>https://linearcollider.org/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E272C469-B52A-C600-3D4D-2C3EBFBB5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20688"/>
            <a:ext cx="4557213" cy="293427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41351" y="673532"/>
            <a:ext cx="1446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i="1" dirty="0" err="1" smtClean="0">
                <a:solidFill>
                  <a:srgbClr val="FF0000"/>
                </a:solidFill>
                <a:latin typeface="ArialMT"/>
              </a:rPr>
              <a:t>Established</a:t>
            </a:r>
            <a:r>
              <a:rPr lang="fr-FR" sz="1400" b="1" i="1" dirty="0" smtClean="0">
                <a:solidFill>
                  <a:srgbClr val="FF0000"/>
                </a:solidFill>
                <a:latin typeface="ArialMT"/>
              </a:rPr>
              <a:t> in </a:t>
            </a:r>
          </a:p>
          <a:p>
            <a:pPr algn="ctr"/>
            <a:r>
              <a:rPr lang="fr-FR" sz="1400" b="1" i="1" dirty="0" smtClean="0">
                <a:solidFill>
                  <a:srgbClr val="FF0000"/>
                </a:solidFill>
                <a:latin typeface="ArialMT"/>
              </a:rPr>
              <a:t>August 2020</a:t>
            </a:r>
            <a:endParaRPr lang="fr-FR" sz="1400" b="1" i="1" dirty="0">
              <a:solidFill>
                <a:srgbClr val="FF0000"/>
              </a:solidFill>
              <a:latin typeface="ArialM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631918"/>
            <a:ext cx="2566144" cy="3156211"/>
          </a:xfrm>
          <a:prstGeom prst="rect">
            <a:avLst/>
          </a:prstGeom>
        </p:spPr>
      </p:pic>
      <p:sp>
        <p:nvSpPr>
          <p:cNvPr id="8" name="TextBox 19"/>
          <p:cNvSpPr txBox="1"/>
          <p:nvPr/>
        </p:nvSpPr>
        <p:spPr>
          <a:xfrm>
            <a:off x="588359" y="6225685"/>
            <a:ext cx="1869759" cy="276999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arXiv: 2106.00602</a:t>
            </a:r>
          </a:p>
        </p:txBody>
      </p:sp>
      <p:sp>
        <p:nvSpPr>
          <p:cNvPr id="9" name="Rectangle 8"/>
          <p:cNvSpPr/>
          <p:nvPr/>
        </p:nvSpPr>
        <p:spPr>
          <a:xfrm>
            <a:off x="313159" y="4192632"/>
            <a:ext cx="253064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300" b="1" i="1" dirty="0" smtClean="0">
                <a:solidFill>
                  <a:srgbClr val="FF0000"/>
                </a:solidFill>
                <a:latin typeface="ArialMT"/>
              </a:rPr>
              <a:t>ILC Pre-lab </a:t>
            </a:r>
            <a:r>
              <a:rPr lang="fr-FR" sz="1300" b="1" i="1" dirty="0" err="1">
                <a:solidFill>
                  <a:srgbClr val="663300"/>
                </a:solidFill>
                <a:latin typeface="ArialMT"/>
              </a:rPr>
              <a:t>proposal</a:t>
            </a:r>
            <a:r>
              <a:rPr lang="fr-FR" sz="1300" b="1" i="1" dirty="0">
                <a:solidFill>
                  <a:srgbClr val="663300"/>
                </a:solidFill>
                <a:latin typeface="ArialMT"/>
              </a:rPr>
              <a:t> </a:t>
            </a:r>
            <a:r>
              <a:rPr lang="fr-FR" sz="1300" b="1" i="1" dirty="0" err="1">
                <a:solidFill>
                  <a:srgbClr val="663300"/>
                </a:solidFill>
                <a:latin typeface="ArialMT"/>
              </a:rPr>
              <a:t>developed</a:t>
            </a:r>
            <a:r>
              <a:rPr lang="fr-FR" sz="1300" b="1" i="1" dirty="0">
                <a:solidFill>
                  <a:srgbClr val="663300"/>
                </a:solidFill>
                <a:latin typeface="ArialMT"/>
              </a:rPr>
              <a:t> </a:t>
            </a:r>
            <a:r>
              <a:rPr lang="fr-FR" sz="1300" b="1" i="1" dirty="0" smtClean="0">
                <a:solidFill>
                  <a:srgbClr val="663300"/>
                </a:solidFill>
                <a:latin typeface="ArialMT"/>
              </a:rPr>
              <a:t>by</a:t>
            </a:r>
            <a:r>
              <a:rPr lang="fr-FR" sz="1300" b="1" i="1" dirty="0" smtClean="0">
                <a:solidFill>
                  <a:srgbClr val="FF0000"/>
                </a:solidFill>
                <a:latin typeface="ArialMT"/>
              </a:rPr>
              <a:t> IDT-WG1 </a:t>
            </a:r>
            <a:br>
              <a:rPr lang="fr-FR" sz="1300" b="1" i="1" dirty="0" smtClean="0">
                <a:solidFill>
                  <a:srgbClr val="FF0000"/>
                </a:solidFill>
                <a:latin typeface="ArialMT"/>
              </a:rPr>
            </a:br>
            <a:r>
              <a:rPr lang="fr-FR" sz="1300" b="1" i="1" dirty="0" smtClean="0">
                <a:solidFill>
                  <a:srgbClr val="663300"/>
                </a:solidFill>
                <a:latin typeface="ArialMT"/>
              </a:rPr>
              <a:t>and </a:t>
            </a:r>
            <a:r>
              <a:rPr lang="fr-FR" sz="1300" b="1" i="1" dirty="0" err="1" smtClean="0">
                <a:solidFill>
                  <a:srgbClr val="663300"/>
                </a:solidFill>
                <a:latin typeface="ArialMT"/>
              </a:rPr>
              <a:t>submitted</a:t>
            </a:r>
            <a:r>
              <a:rPr lang="fr-FR" sz="1300" b="1" i="1" dirty="0" smtClean="0">
                <a:solidFill>
                  <a:srgbClr val="663300"/>
                </a:solidFill>
                <a:latin typeface="ArialMT"/>
              </a:rPr>
              <a:t> </a:t>
            </a:r>
          </a:p>
          <a:p>
            <a:pPr algn="ctr"/>
            <a:r>
              <a:rPr lang="fr-FR" sz="1300" b="1" i="1" dirty="0" smtClean="0">
                <a:solidFill>
                  <a:srgbClr val="663300"/>
                </a:solidFill>
                <a:latin typeface="ArialMT"/>
              </a:rPr>
              <a:t>to </a:t>
            </a:r>
            <a:r>
              <a:rPr lang="fr-FR" sz="1300" b="1" i="1" dirty="0">
                <a:solidFill>
                  <a:srgbClr val="663300"/>
                </a:solidFill>
                <a:latin typeface="ArialMT"/>
              </a:rPr>
              <a:t>MEXT on Jun. 2, 2021: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6038" y="3631918"/>
            <a:ext cx="5183612" cy="31389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03583" y="4055861"/>
            <a:ext cx="12404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i="1" dirty="0">
                <a:solidFill>
                  <a:srgbClr val="FFFF00"/>
                </a:solidFill>
                <a:latin typeface="ArialMT"/>
              </a:rPr>
              <a:t>IDT - WG2 </a:t>
            </a:r>
            <a:r>
              <a:rPr lang="fr-FR" sz="1200" b="1" i="1" dirty="0" err="1">
                <a:solidFill>
                  <a:schemeClr val="bg1"/>
                </a:solidFill>
                <a:latin typeface="ArialMT"/>
              </a:rPr>
              <a:t>summarized</a:t>
            </a:r>
            <a:r>
              <a:rPr lang="fr-FR" sz="1200" b="1" i="1" dirty="0">
                <a:solidFill>
                  <a:schemeClr val="bg1"/>
                </a:solidFill>
                <a:latin typeface="ArialMT"/>
              </a:rPr>
              <a:t> the </a:t>
            </a:r>
            <a:r>
              <a:rPr lang="fr-FR" sz="1200" b="1" i="1" dirty="0" err="1">
                <a:solidFill>
                  <a:schemeClr val="bg1"/>
                </a:solidFill>
                <a:latin typeface="ArialMT"/>
              </a:rPr>
              <a:t>technical</a:t>
            </a:r>
            <a:r>
              <a:rPr lang="fr-FR" sz="1200" b="1" i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200" b="1" i="1" dirty="0" err="1">
                <a:solidFill>
                  <a:schemeClr val="bg1"/>
                </a:solidFill>
                <a:latin typeface="ArialMT"/>
              </a:rPr>
              <a:t>preparation</a:t>
            </a:r>
            <a:r>
              <a:rPr lang="fr-FR" sz="1200" b="1" i="1" dirty="0">
                <a:solidFill>
                  <a:schemeClr val="bg1"/>
                </a:solidFill>
                <a:latin typeface="ArialMT"/>
              </a:rPr>
              <a:t> as </a:t>
            </a:r>
            <a:r>
              <a:rPr lang="fr-FR" sz="1200" b="1" i="1" dirty="0" err="1">
                <a:solidFill>
                  <a:srgbClr val="FFFF00"/>
                </a:solidFill>
                <a:latin typeface="ArialMT"/>
              </a:rPr>
              <a:t>Work</a:t>
            </a:r>
            <a:r>
              <a:rPr lang="fr-FR" sz="1200" b="1" i="1" dirty="0">
                <a:solidFill>
                  <a:srgbClr val="FFFF00"/>
                </a:solidFill>
                <a:latin typeface="ArialMT"/>
              </a:rPr>
              <a:t> Packages (</a:t>
            </a:r>
            <a:r>
              <a:rPr lang="fr-FR" sz="1200" b="1" i="1" dirty="0" err="1">
                <a:solidFill>
                  <a:srgbClr val="FFFF00"/>
                </a:solidFill>
                <a:latin typeface="ArialMT"/>
              </a:rPr>
              <a:t>WPs</a:t>
            </a:r>
            <a:r>
              <a:rPr lang="fr-FR" sz="1200" b="1" i="1" dirty="0">
                <a:solidFill>
                  <a:srgbClr val="FFFF00"/>
                </a:solidFill>
                <a:latin typeface="ArialMT"/>
              </a:rPr>
              <a:t>) </a:t>
            </a:r>
            <a:r>
              <a:rPr lang="fr-FR" sz="1200" b="1" i="1" dirty="0" smtClean="0">
                <a:solidFill>
                  <a:schemeClr val="bg1"/>
                </a:solidFill>
                <a:latin typeface="ArialMT"/>
              </a:rPr>
              <a:t>for </a:t>
            </a:r>
            <a:r>
              <a:rPr lang="fr-FR" sz="1200" b="1" i="1" dirty="0">
                <a:solidFill>
                  <a:schemeClr val="bg1"/>
                </a:solidFill>
                <a:latin typeface="ArialMT"/>
              </a:rPr>
              <a:t>the Pre-Lab stage in the </a:t>
            </a:r>
            <a:r>
              <a:rPr lang="fr-FR" sz="1200" b="1" i="1" dirty="0" err="1">
                <a:solidFill>
                  <a:srgbClr val="FFFF00"/>
                </a:solidFill>
                <a:latin typeface="ArialMT"/>
              </a:rPr>
              <a:t>Technical</a:t>
            </a:r>
            <a:r>
              <a:rPr lang="fr-FR" sz="1200" b="1" i="1" dirty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200" b="1" i="1" dirty="0" err="1" smtClean="0">
                <a:solidFill>
                  <a:srgbClr val="FFFF00"/>
                </a:solidFill>
                <a:latin typeface="ArialMT"/>
              </a:rPr>
              <a:t>Preparation</a:t>
            </a:r>
            <a:r>
              <a:rPr lang="fr-FR" sz="1200" b="1" i="1" dirty="0" smtClean="0">
                <a:solidFill>
                  <a:srgbClr val="FFFF00"/>
                </a:solidFill>
                <a:latin typeface="ArialMT"/>
              </a:rPr>
              <a:t> (TP) Document</a:t>
            </a:r>
          </a:p>
          <a:p>
            <a:pPr algn="ctr"/>
            <a:endParaRPr lang="fr-FR" sz="1200" b="1" i="1" dirty="0">
              <a:solidFill>
                <a:srgbClr val="FFFF00"/>
              </a:solidFill>
              <a:latin typeface="ArialMT"/>
            </a:endParaRPr>
          </a:p>
        </p:txBody>
      </p:sp>
      <p:sp>
        <p:nvSpPr>
          <p:cNvPr id="12" name="TextBox 19"/>
          <p:cNvSpPr txBox="1"/>
          <p:nvPr/>
        </p:nvSpPr>
        <p:spPr>
          <a:xfrm>
            <a:off x="4716016" y="5301208"/>
            <a:ext cx="3163318" cy="276999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http</a:t>
            </a:r>
            <a:r>
              <a:rPr lang="en-US" sz="1200" b="1" dirty="0">
                <a:solidFill>
                  <a:schemeClr val="bg1"/>
                </a:solidFill>
                <a:latin typeface="ArialMT"/>
              </a:rPr>
              <a:t>://doi.org/10.5281/ zenodo.4742018</a:t>
            </a:r>
            <a:endParaRPr lang="en-US" sz="1200" b="1" dirty="0" smtClean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13" name="図 5" descr="食品 が含まれている画像&#10;&#10;自動的に生成された説明">
            <a:extLst>
              <a:ext uri="{FF2B5EF4-FFF2-40B4-BE49-F238E27FC236}">
                <a16:creationId xmlns:a16="http://schemas.microsoft.com/office/drawing/2014/main" id="{4A793D07-1A1C-4A05-9FCD-6AD00DC9DB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1691" y="711050"/>
            <a:ext cx="862970" cy="58901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812300" y="537061"/>
            <a:ext cx="41490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FFFF00"/>
                </a:solidFill>
                <a:latin typeface="ArialMT"/>
              </a:rPr>
              <a:t>The original timescale to start the ILC Pre-lab 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</a:rPr>
              <a:t>in 2022 was too optimistic:</a:t>
            </a:r>
            <a:endParaRPr lang="en-US" sz="1400" dirty="0">
              <a:solidFill>
                <a:srgbClr val="FFFF00"/>
              </a:solidFill>
              <a:latin typeface="ArialMT"/>
            </a:endParaRPr>
          </a:p>
          <a:p>
            <a:r>
              <a:rPr lang="en-US" sz="1400" dirty="0">
                <a:solidFill>
                  <a:srgbClr val="FFFF00"/>
                </a:solidFill>
                <a:latin typeface="ArialMT"/>
              </a:rPr>
              <a:t> 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there was </a:t>
            </a:r>
            <a:r>
              <a:rPr lang="en-US" sz="1400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no progress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in the “top-down”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</a:t>
            </a:r>
            <a:b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political-governmental </a:t>
            </a:r>
            <a:r>
              <a:rPr lang="en-US" sz="1400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approach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(&gt; 2021)</a:t>
            </a:r>
          </a:p>
          <a:p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 The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IDT Pre-lab plan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was reviewed by a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/>
            </a:r>
            <a:b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MEXT appointed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panel and deemed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</a:t>
            </a:r>
            <a:b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premature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,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referring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to that the </a:t>
            </a:r>
            <a:r>
              <a:rPr lang="en-US" sz="1400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prospects for 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/>
            </a:r>
            <a:b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       ILC international </a:t>
            </a:r>
            <a:r>
              <a:rPr lang="en-US" sz="1400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cost sharing 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are </a:t>
            </a:r>
            <a:r>
              <a:rPr lang="en-US" sz="1400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not clear.   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     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/>
            </a:r>
            <a:b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 increased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support for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technical developments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</a:t>
            </a:r>
            <a:b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&amp; accelerator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R&amp;D was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recommended (these</a:t>
            </a:r>
          </a:p>
          <a:p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plans were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included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MEXT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budget request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/>
            </a:r>
            <a:b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and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has been </a:t>
            </a:r>
            <a:r>
              <a:rPr lang="en-US" sz="1400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approved by the 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JP Finance  </a:t>
            </a:r>
            <a:b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</a:br>
            <a: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       Ministry in FY2023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double KEK resources</a:t>
            </a:r>
          </a:p>
          <a:p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for ILC preparation for the ILC ITN)</a:t>
            </a:r>
            <a:b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</a:br>
            <a:endParaRPr lang="en-US" sz="1400" i="1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803308" y="3599438"/>
            <a:ext cx="21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smtClean="0">
                <a:solidFill>
                  <a:srgbClr val="FF0000"/>
                </a:solidFill>
                <a:latin typeface="ArialMT"/>
              </a:rPr>
              <a:t>IDT-WG2 TP document:</a:t>
            </a:r>
            <a:endParaRPr lang="fr-FR" sz="1400" b="1" i="1" dirty="0">
              <a:solidFill>
                <a:srgbClr val="FF0000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86291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404192" y="-65112"/>
            <a:ext cx="84882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ILC Technology Network (ITN) – European Focus  Areas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52671" y="600862"/>
            <a:ext cx="4518351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 smtClean="0">
                <a:solidFill>
                  <a:schemeClr val="bg1"/>
                </a:solidFill>
                <a:latin typeface="ArialMT"/>
              </a:rPr>
              <a:t>A </a:t>
            </a:r>
            <a:r>
              <a:rPr lang="fr-FR" sz="1400" b="1" i="1" dirty="0" err="1" smtClean="0">
                <a:solidFill>
                  <a:schemeClr val="bg1"/>
                </a:solidFill>
                <a:latin typeface="ArialMT"/>
              </a:rPr>
              <a:t>subset</a:t>
            </a:r>
            <a:r>
              <a:rPr lang="fr-FR" sz="1400" b="1" i="1" dirty="0" smtClean="0">
                <a:solidFill>
                  <a:schemeClr val="bg1"/>
                </a:solidFill>
                <a:latin typeface="ArialMT"/>
              </a:rPr>
              <a:t> of the initial plan for </a:t>
            </a:r>
            <a:r>
              <a:rPr lang="fr-FR" sz="1400" b="1" i="1" dirty="0">
                <a:solidFill>
                  <a:schemeClr val="bg1"/>
                </a:solidFill>
                <a:latin typeface="ArialMT"/>
              </a:rPr>
              <a:t>the ILC </a:t>
            </a:r>
            <a:r>
              <a:rPr lang="fr-FR" sz="1400" b="1" i="1" dirty="0" err="1">
                <a:solidFill>
                  <a:schemeClr val="bg1"/>
                </a:solidFill>
                <a:latin typeface="ArialMT"/>
              </a:rPr>
              <a:t>preparation</a:t>
            </a:r>
            <a:r>
              <a:rPr lang="fr-FR" sz="1400" b="1" i="1" dirty="0">
                <a:solidFill>
                  <a:schemeClr val="bg1"/>
                </a:solidFill>
                <a:latin typeface="ArialMT"/>
              </a:rPr>
              <a:t> phase </a:t>
            </a:r>
            <a:r>
              <a:rPr lang="fr-FR" sz="1400" b="1" i="1" dirty="0" err="1">
                <a:solidFill>
                  <a:schemeClr val="bg1"/>
                </a:solidFill>
                <a:latin typeface="ArialMT"/>
              </a:rPr>
              <a:t>activities</a:t>
            </a:r>
            <a:r>
              <a:rPr lang="fr-FR" sz="1400" b="1" i="1" dirty="0">
                <a:solidFill>
                  <a:schemeClr val="bg1"/>
                </a:solidFill>
                <a:latin typeface="ArialMT"/>
              </a:rPr>
              <a:t> (“Pre-lab</a:t>
            </a:r>
            <a:r>
              <a:rPr lang="fr-FR" sz="1400" b="1" i="1" dirty="0" smtClean="0">
                <a:solidFill>
                  <a:schemeClr val="bg1"/>
                </a:solidFill>
                <a:latin typeface="ArialMT"/>
              </a:rPr>
              <a:t>”) have been </a:t>
            </a:r>
            <a:r>
              <a:rPr lang="fr-FR" sz="1400" b="1" i="1" dirty="0" err="1" smtClean="0">
                <a:solidFill>
                  <a:schemeClr val="bg1"/>
                </a:solidFill>
                <a:latin typeface="ArialMT"/>
              </a:rPr>
              <a:t>identified</a:t>
            </a:r>
            <a:r>
              <a:rPr lang="fr-FR" sz="1400" b="1" i="1" dirty="0" smtClean="0">
                <a:solidFill>
                  <a:schemeClr val="bg1"/>
                </a:solidFill>
                <a:latin typeface="ArialMT"/>
              </a:rPr>
              <a:t> at </a:t>
            </a:r>
            <a:r>
              <a:rPr lang="fr-FR" sz="1400" b="1" i="1" dirty="0" smtClean="0">
                <a:solidFill>
                  <a:srgbClr val="FFFF00"/>
                </a:solidFill>
                <a:latin typeface="ArialMT"/>
              </a:rPr>
              <a:t>the </a:t>
            </a:r>
            <a:r>
              <a:rPr lang="fr-FR" sz="1400" b="1" i="1" dirty="0" err="1" smtClean="0">
                <a:solidFill>
                  <a:srgbClr val="FFFF00"/>
                </a:solidFill>
                <a:latin typeface="ArialMT"/>
              </a:rPr>
              <a:t>most</a:t>
            </a:r>
            <a:r>
              <a:rPr lang="fr-FR" sz="1400" b="1" i="1" dirty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i="1" dirty="0" err="1" smtClean="0">
                <a:solidFill>
                  <a:srgbClr val="FFFF00"/>
                </a:solidFill>
                <a:latin typeface="ArialMT"/>
              </a:rPr>
              <a:t>critical</a:t>
            </a:r>
            <a:r>
              <a:rPr lang="fr-FR" sz="1400" b="1" i="1" dirty="0" smtClean="0">
                <a:solidFill>
                  <a:srgbClr val="FFFF00"/>
                </a:solidFill>
                <a:latin typeface="ArialMT"/>
              </a:rPr>
              <a:t>, and the </a:t>
            </a:r>
            <a:r>
              <a:rPr lang="fr-FR" sz="1400" b="1" i="1" dirty="0" err="1" smtClean="0">
                <a:solidFill>
                  <a:srgbClr val="FFFF00"/>
                </a:solidFill>
                <a:latin typeface="ArialMT"/>
              </a:rPr>
              <a:t>priorities</a:t>
            </a:r>
            <a:r>
              <a:rPr lang="fr-FR" sz="1400" b="1" i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i="1" dirty="0" err="1" smtClean="0">
                <a:solidFill>
                  <a:srgbClr val="FFFF00"/>
                </a:solidFill>
                <a:latin typeface="ArialMT"/>
              </a:rPr>
              <a:t>emphasized</a:t>
            </a:r>
            <a:r>
              <a:rPr lang="fr-FR" sz="1400" b="1" i="1" dirty="0" smtClean="0">
                <a:solidFill>
                  <a:srgbClr val="FFFF00"/>
                </a:solidFill>
                <a:latin typeface="ArialMT"/>
              </a:rPr>
              <a:t> in the ITN:</a:t>
            </a:r>
          </a:p>
          <a:p>
            <a:endParaRPr lang="fr-FR" sz="1400" b="1" i="1" dirty="0" smtClean="0">
              <a:solidFill>
                <a:schemeClr val="bg1"/>
              </a:solidFill>
              <a:latin typeface="ArialMT"/>
            </a:endParaRPr>
          </a:p>
          <a:p>
            <a:r>
              <a:rPr lang="en-US" sz="1400" b="1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 </a:t>
            </a:r>
            <a:r>
              <a:rPr lang="en-US" sz="1400" b="1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European </a:t>
            </a:r>
            <a:r>
              <a:rPr lang="en-US" sz="1400" b="1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Preparation for the ITN (2023 </a:t>
            </a:r>
            <a:r>
              <a:rPr lang="en-US" sz="1400" b="1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-&gt;) </a:t>
            </a:r>
            <a:r>
              <a:rPr lang="en-US" sz="1400" b="1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distributed </a:t>
            </a:r>
            <a:r>
              <a:rPr lang="en-US" sz="1400" b="1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on </a:t>
            </a:r>
            <a:r>
              <a:rPr lang="en-US" sz="1400" b="1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five main activity </a:t>
            </a:r>
            <a:r>
              <a:rPr lang="en-US" sz="1400" b="1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areas, </a:t>
            </a:r>
            <a:r>
              <a:rPr lang="en-US" sz="1400" b="1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and </a:t>
            </a:r>
            <a:r>
              <a:rPr lang="en-US" sz="1400" b="1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foreseen to concentrate </a:t>
            </a:r>
            <a:r>
              <a:rPr lang="en-US" sz="1400" b="1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for </a:t>
            </a:r>
            <a:r>
              <a:rPr lang="en-US" sz="1400" b="1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the </a:t>
            </a:r>
            <a:r>
              <a:rPr lang="en-US" sz="1400" b="1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accelerator </a:t>
            </a:r>
            <a:r>
              <a:rPr lang="en-US" sz="1400" b="1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part (ILD-WG2) </a:t>
            </a:r>
            <a:r>
              <a:rPr lang="en-US" sz="1400" b="1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&amp; technical </a:t>
            </a:r>
            <a:r>
              <a:rPr lang="en-US" sz="1400" b="1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activities :  </a:t>
            </a:r>
            <a:endParaRPr lang="en-US" sz="1400" b="1" i="1" dirty="0" smtClean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endParaRPr lang="en-US" sz="1400" b="1" i="1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A1 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SC </a:t>
            </a:r>
            <a:r>
              <a:rPr lang="en-US" sz="1400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RF 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related: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Cavities, Module, Crab-cavities  </a:t>
            </a:r>
          </a:p>
          <a:p>
            <a:endParaRPr lang="en-US" sz="1400" i="1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A2 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Sources: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Concentrate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on </a:t>
            </a:r>
            <a:r>
              <a:rPr lang="en-US" sz="1400" i="1" dirty="0" err="1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undulator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positron scheme – fast pulses magnet, consult on </a:t>
            </a:r>
            <a:r>
              <a:rPr lang="en-US" sz="1400" i="1" dirty="0" err="1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conventual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one (used by CLIC and FCC-</a:t>
            </a:r>
            <a:r>
              <a:rPr lang="en-US" sz="1400" i="1" dirty="0" err="1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ee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) </a:t>
            </a:r>
            <a:endParaRPr lang="en-US" sz="1400" i="1" dirty="0" smtClean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i="1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A3 </a:t>
            </a:r>
            <a:r>
              <a:rPr lang="en-US" sz="1400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Damping Ring including 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kickers: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low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Emittance Ring community, and also kicker work in CLIC and FCC</a:t>
            </a:r>
          </a:p>
          <a:p>
            <a:endParaRPr lang="en-US" sz="1400" i="1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A4 ATF activities for </a:t>
            </a:r>
            <a:r>
              <a:rPr lang="en-US" sz="1400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final focus and </a:t>
            </a:r>
            <a:r>
              <a:rPr lang="en-US" sz="1400" i="1" dirty="0" err="1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nanobeams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: </a:t>
            </a:r>
            <a:r>
              <a:rPr lang="en-US" sz="1400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many 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European groups active in ATF, more support for its operation expected using the fresh funding </a:t>
            </a:r>
            <a:endParaRPr lang="en-US" sz="1400" i="1" dirty="0" smtClean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i="1" dirty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A5 </a:t>
            </a:r>
            <a:r>
              <a:rPr lang="en-US" sz="1400" i="1" dirty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Implementation including Project 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Office: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Dump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, CE, </a:t>
            </a:r>
            <a:r>
              <a:rPr lang="en-US" sz="1400" i="1" dirty="0" err="1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Cryo</a:t>
            </a:r>
            <a:r>
              <a:rPr lang="en-US" sz="1400" i="1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, Sustainability, MDI, others (many of these are continuations of on-going collaborative activities) </a:t>
            </a:r>
          </a:p>
          <a:p>
            <a:endParaRPr lang="fr-FR" sz="1400" i="1" dirty="0">
              <a:solidFill>
                <a:schemeClr val="bg1"/>
              </a:solidFill>
              <a:latin typeface="ArialMT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0DE947D-BEE0-C1E8-FBAB-26113C0B01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5084380"/>
              </p:ext>
            </p:extLst>
          </p:nvPr>
        </p:nvGraphicFramePr>
        <p:xfrm>
          <a:off x="2915816" y="458605"/>
          <a:ext cx="791205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19"/>
          <p:cNvSpPr txBox="1"/>
          <p:nvPr/>
        </p:nvSpPr>
        <p:spPr>
          <a:xfrm>
            <a:off x="4671022" y="5933576"/>
            <a:ext cx="4320308" cy="646331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S. </a:t>
            </a:r>
            <a:r>
              <a:rPr lang="en-US" sz="1200" b="1" dirty="0" err="1" smtClean="0">
                <a:solidFill>
                  <a:schemeClr val="bg1"/>
                </a:solidFill>
                <a:latin typeface="ArialMT"/>
              </a:rPr>
              <a:t>Stapnes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: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MT"/>
              </a:rPr>
              <a:t>https://indico.cern.ch/event/1297278/contributions/5453722/attachments/2675796/4641399/linear-colliders.pptx </a:t>
            </a:r>
            <a:endParaRPr lang="en-US" sz="1200" b="1" dirty="0" smtClean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46270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7085"/>
            <a:ext cx="9144000" cy="686508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4337" cy="6865085"/>
          </a:xfrm>
          <a:prstGeom prst="rect">
            <a:avLst/>
          </a:prstGeom>
        </p:spPr>
      </p:pic>
      <p:pic>
        <p:nvPicPr>
          <p:cNvPr id="4" name="Shape 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7239" y="883696"/>
            <a:ext cx="1477931" cy="920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69953" y="2930733"/>
            <a:ext cx="1433759" cy="6121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62"/>
          <p:cNvSpPr txBox="1"/>
          <p:nvPr/>
        </p:nvSpPr>
        <p:spPr>
          <a:xfrm>
            <a:off x="4645408" y="3637279"/>
            <a:ext cx="1771800" cy="54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CLICPix</a:t>
            </a:r>
          </a:p>
        </p:txBody>
      </p:sp>
      <p:sp>
        <p:nvSpPr>
          <p:cNvPr id="7" name="Shape 64"/>
          <p:cNvSpPr txBox="1"/>
          <p:nvPr/>
        </p:nvSpPr>
        <p:spPr>
          <a:xfrm>
            <a:off x="3020112" y="1995358"/>
            <a:ext cx="1585799" cy="6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FPCCD</a:t>
            </a:r>
          </a:p>
        </p:txBody>
      </p:sp>
      <p:pic>
        <p:nvPicPr>
          <p:cNvPr id="8" name="Shape 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7392" y="2921308"/>
            <a:ext cx="912310" cy="10122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66"/>
          <p:cNvSpPr txBox="1"/>
          <p:nvPr/>
        </p:nvSpPr>
        <p:spPr>
          <a:xfrm>
            <a:off x="1067678" y="2414970"/>
            <a:ext cx="1217400" cy="6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TPAC</a:t>
            </a:r>
          </a:p>
        </p:txBody>
      </p:sp>
      <p:sp>
        <p:nvSpPr>
          <p:cNvPr id="10" name="Shape 68"/>
          <p:cNvSpPr txBox="1"/>
          <p:nvPr/>
        </p:nvSpPr>
        <p:spPr>
          <a:xfrm>
            <a:off x="4316912" y="520190"/>
            <a:ext cx="1585799" cy="54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LCTPC</a:t>
            </a:r>
          </a:p>
        </p:txBody>
      </p:sp>
      <p:sp>
        <p:nvSpPr>
          <p:cNvPr id="11" name="Shape 69"/>
          <p:cNvSpPr txBox="1"/>
          <p:nvPr/>
        </p:nvSpPr>
        <p:spPr>
          <a:xfrm>
            <a:off x="2251971" y="2371508"/>
            <a:ext cx="1771800" cy="79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DEPFET</a:t>
            </a:r>
          </a:p>
        </p:txBody>
      </p:sp>
      <p:sp>
        <p:nvSpPr>
          <p:cNvPr id="12" name="Shape 70"/>
          <p:cNvSpPr txBox="1"/>
          <p:nvPr/>
        </p:nvSpPr>
        <p:spPr>
          <a:xfrm>
            <a:off x="3685497" y="2367850"/>
            <a:ext cx="917398" cy="65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SOI</a:t>
            </a:r>
          </a:p>
        </p:txBody>
      </p:sp>
      <p:sp>
        <p:nvSpPr>
          <p:cNvPr id="13" name="Shape 71"/>
          <p:cNvSpPr txBox="1"/>
          <p:nvPr/>
        </p:nvSpPr>
        <p:spPr>
          <a:xfrm>
            <a:off x="2623711" y="3561089"/>
            <a:ext cx="2486100" cy="65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ChronoPixel</a:t>
            </a:r>
          </a:p>
        </p:txBody>
      </p:sp>
      <p:sp>
        <p:nvSpPr>
          <p:cNvPr id="14" name="Shape 72"/>
          <p:cNvSpPr txBox="1"/>
          <p:nvPr/>
        </p:nvSpPr>
        <p:spPr>
          <a:xfrm>
            <a:off x="2270092" y="1476575"/>
            <a:ext cx="2537399" cy="65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CMOS MAPS</a:t>
            </a:r>
          </a:p>
        </p:txBody>
      </p:sp>
      <p:sp>
        <p:nvSpPr>
          <p:cNvPr id="15" name="Shape 73"/>
          <p:cNvSpPr txBox="1"/>
          <p:nvPr/>
        </p:nvSpPr>
        <p:spPr>
          <a:xfrm>
            <a:off x="112337" y="1481453"/>
            <a:ext cx="2643298" cy="65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GEM DHCAL</a:t>
            </a:r>
          </a:p>
        </p:txBody>
      </p:sp>
      <p:sp>
        <p:nvSpPr>
          <p:cNvPr id="16" name="Shape 74"/>
          <p:cNvSpPr txBox="1"/>
          <p:nvPr/>
        </p:nvSpPr>
        <p:spPr>
          <a:xfrm>
            <a:off x="60885" y="478523"/>
            <a:ext cx="2863200" cy="71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RPC DHCAL</a:t>
            </a:r>
          </a:p>
        </p:txBody>
      </p:sp>
      <p:sp>
        <p:nvSpPr>
          <p:cNvPr id="17" name="Shape 75"/>
          <p:cNvSpPr txBox="1"/>
          <p:nvPr/>
        </p:nvSpPr>
        <p:spPr>
          <a:xfrm>
            <a:off x="3647075" y="2581289"/>
            <a:ext cx="3239928" cy="54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Scintillator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  <a:r>
              <a:rPr lang="en" sz="2400" b="1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ECAL</a:t>
            </a:r>
          </a:p>
        </p:txBody>
      </p:sp>
      <p:sp>
        <p:nvSpPr>
          <p:cNvPr id="18" name="Shape 76"/>
          <p:cNvSpPr txBox="1"/>
          <p:nvPr/>
        </p:nvSpPr>
        <p:spPr>
          <a:xfrm>
            <a:off x="-70335" y="1998915"/>
            <a:ext cx="2138847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Silicon ECAL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(SiD)</a:t>
            </a:r>
          </a:p>
        </p:txBody>
      </p:sp>
      <p:sp>
        <p:nvSpPr>
          <p:cNvPr id="19" name="Shape 77"/>
          <p:cNvSpPr txBox="1"/>
          <p:nvPr/>
        </p:nvSpPr>
        <p:spPr>
          <a:xfrm>
            <a:off x="2099870" y="447193"/>
            <a:ext cx="24861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Silicon ECAL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(ILD)</a:t>
            </a:r>
          </a:p>
        </p:txBody>
      </p:sp>
      <p:sp>
        <p:nvSpPr>
          <p:cNvPr id="20" name="Shape 78"/>
          <p:cNvSpPr txBox="1"/>
          <p:nvPr/>
        </p:nvSpPr>
        <p:spPr>
          <a:xfrm>
            <a:off x="3979440" y="3148537"/>
            <a:ext cx="2643298" cy="65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Dual Readout</a:t>
            </a:r>
          </a:p>
        </p:txBody>
      </p:sp>
      <p:sp>
        <p:nvSpPr>
          <p:cNvPr id="21" name="Shape 79"/>
          <p:cNvSpPr txBox="1"/>
          <p:nvPr/>
        </p:nvSpPr>
        <p:spPr>
          <a:xfrm>
            <a:off x="4199498" y="1807342"/>
            <a:ext cx="2078098" cy="101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Scintillator HCAL</a:t>
            </a:r>
          </a:p>
        </p:txBody>
      </p:sp>
      <p:sp>
        <p:nvSpPr>
          <p:cNvPr id="22" name="Shape 80"/>
          <p:cNvSpPr txBox="1"/>
          <p:nvPr/>
        </p:nvSpPr>
        <p:spPr>
          <a:xfrm>
            <a:off x="3717671" y="834961"/>
            <a:ext cx="2203199" cy="6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RPC </a:t>
            </a:r>
            <a:endParaRPr lang="en" sz="2400" b="1" i="0" u="none" strike="noStrike" cap="none" baseline="0" dirty="0" smtClean="0">
              <a:solidFill>
                <a:schemeClr val="bg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Muon</a:t>
            </a:r>
            <a:endParaRPr lang="en" sz="2400" b="1" i="0" u="none" strike="noStrike" cap="none" baseline="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3" name="Shape 81"/>
          <p:cNvSpPr txBox="1"/>
          <p:nvPr/>
        </p:nvSpPr>
        <p:spPr>
          <a:xfrm>
            <a:off x="2155589" y="2044779"/>
            <a:ext cx="917398" cy="54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VIP</a:t>
            </a:r>
          </a:p>
        </p:txBody>
      </p:sp>
      <p:pic>
        <p:nvPicPr>
          <p:cNvPr id="24" name="Shape 8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791" y="3292660"/>
            <a:ext cx="906083" cy="70801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83"/>
          <p:cNvSpPr txBox="1"/>
          <p:nvPr/>
        </p:nvSpPr>
        <p:spPr>
          <a:xfrm>
            <a:off x="144791" y="1023525"/>
            <a:ext cx="1217400" cy="54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KPIX</a:t>
            </a:r>
          </a:p>
        </p:txBody>
      </p:sp>
      <p:sp>
        <p:nvSpPr>
          <p:cNvPr id="26" name="Shape 84"/>
          <p:cNvSpPr txBox="1"/>
          <p:nvPr/>
        </p:nvSpPr>
        <p:spPr>
          <a:xfrm>
            <a:off x="110107" y="2820369"/>
            <a:ext cx="1217400" cy="6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FCAL</a:t>
            </a:r>
          </a:p>
        </p:txBody>
      </p:sp>
      <p:sp>
        <p:nvSpPr>
          <p:cNvPr id="27" name="Shape 85"/>
          <p:cNvSpPr txBox="1"/>
          <p:nvPr/>
        </p:nvSpPr>
        <p:spPr>
          <a:xfrm>
            <a:off x="1252061" y="1017791"/>
            <a:ext cx="1771800" cy="49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400" b="1" i="0" u="none" strike="noStrike" cap="none" baseline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SDHCAL</a:t>
            </a:r>
          </a:p>
        </p:txBody>
      </p:sp>
      <p:sp>
        <p:nvSpPr>
          <p:cNvPr id="28" name="Rectangle 1027"/>
          <p:cNvSpPr txBox="1">
            <a:spLocks noChangeArrowheads="1"/>
          </p:cNvSpPr>
          <p:nvPr/>
        </p:nvSpPr>
        <p:spPr bwMode="auto">
          <a:xfrm>
            <a:off x="707043" y="-100138"/>
            <a:ext cx="919354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Many Forms of Linear Collider Detector R&amp;D Efforts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3284" y="465538"/>
            <a:ext cx="2995220" cy="3535138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3268" y="764704"/>
            <a:ext cx="2607363" cy="278784"/>
          </a:xfrm>
          <a:prstGeom prst="rect">
            <a:avLst/>
          </a:prstGeom>
        </p:spPr>
      </p:pic>
      <p:sp>
        <p:nvSpPr>
          <p:cNvPr id="31" name="TextBox 19"/>
          <p:cNvSpPr txBox="1"/>
          <p:nvPr/>
        </p:nvSpPr>
        <p:spPr>
          <a:xfrm>
            <a:off x="6052733" y="1395421"/>
            <a:ext cx="3127779" cy="276999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https</a:t>
            </a:r>
            <a:r>
              <a:rPr lang="en-US" sz="1200" b="1" dirty="0">
                <a:solidFill>
                  <a:schemeClr val="bg1"/>
                </a:solidFill>
                <a:latin typeface="ArialMT"/>
              </a:rPr>
              <a:t>://doi.org/10.5281/zenodo.3749461  </a:t>
            </a:r>
            <a:endParaRPr lang="en-US" sz="1200" b="1" dirty="0" smtClean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705597" y="4559613"/>
            <a:ext cx="55873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i="1" dirty="0">
                <a:solidFill>
                  <a:schemeClr val="bg1"/>
                </a:solidFill>
                <a:latin typeface="ArialMT"/>
              </a:rPr>
              <a:t>Keep 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</a:rPr>
              <a:t>various </a:t>
            </a:r>
            <a:r>
              <a:rPr lang="en-US" sz="1400" i="1" dirty="0">
                <a:solidFill>
                  <a:srgbClr val="FFFF00"/>
                </a:solidFill>
                <a:latin typeface="ArialMT"/>
              </a:rPr>
              <a:t>detector technology </a:t>
            </a:r>
            <a:r>
              <a:rPr lang="en-US" sz="1400" i="1" dirty="0">
                <a:solidFill>
                  <a:schemeClr val="bg1"/>
                </a:solidFill>
                <a:latin typeface="ArialMT"/>
              </a:rPr>
              <a:t>options and </a:t>
            </a:r>
            <a:r>
              <a:rPr lang="en-US" sz="1400" i="1" u="sng" dirty="0">
                <a:solidFill>
                  <a:srgbClr val="FFFF00"/>
                </a:solidFill>
                <a:latin typeface="ArialMT"/>
              </a:rPr>
              <a:t>do not prioritize</a:t>
            </a:r>
            <a:r>
              <a:rPr lang="en-US" sz="1400" i="1" dirty="0">
                <a:solidFill>
                  <a:schemeClr val="bg1"/>
                </a:solidFill>
                <a:latin typeface="ArialMT"/>
              </a:rPr>
              <a:t>. This has the advantage that the technologies can be further developed until specific choices have to made once future </a:t>
            </a:r>
            <a:r>
              <a:rPr lang="en-US" sz="1400" i="1" dirty="0" smtClean="0">
                <a:solidFill>
                  <a:schemeClr val="bg1"/>
                </a:solidFill>
                <a:latin typeface="ArialMT"/>
              </a:rPr>
              <a:t>Higgs  Factory is approved</a:t>
            </a:r>
            <a:r>
              <a:rPr lang="en-US" sz="1400" i="1" dirty="0">
                <a:solidFill>
                  <a:schemeClr val="bg1"/>
                </a:solidFill>
                <a:latin typeface="ArialMT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i="1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i="1" dirty="0">
                <a:solidFill>
                  <a:schemeClr val="bg1"/>
                </a:solidFill>
                <a:latin typeface="ArialMT"/>
              </a:rPr>
              <a:t>Furthermore — and as important — this </a:t>
            </a:r>
            <a:r>
              <a:rPr lang="en-US" sz="1400" i="1" dirty="0">
                <a:solidFill>
                  <a:srgbClr val="FFFF00"/>
                </a:solidFill>
                <a:latin typeface="ArialMT"/>
              </a:rPr>
              <a:t>keeps a broad community </a:t>
            </a:r>
            <a:r>
              <a:rPr lang="en-US" sz="1400" i="1" dirty="0">
                <a:solidFill>
                  <a:schemeClr val="bg1"/>
                </a:solidFill>
                <a:latin typeface="ArialMT"/>
              </a:rPr>
              <a:t>of detector research groups at universities and laboratories </a:t>
            </a:r>
            <a:r>
              <a:rPr lang="en-US" sz="1400" i="1" dirty="0">
                <a:solidFill>
                  <a:srgbClr val="FFFF00"/>
                </a:solidFill>
                <a:latin typeface="ArialMT"/>
              </a:rPr>
              <a:t>involved</a:t>
            </a:r>
            <a:r>
              <a:rPr lang="en-US" sz="1400" i="1" dirty="0">
                <a:solidFill>
                  <a:schemeClr val="bg1"/>
                </a:solidFill>
                <a:latin typeface="ArialMT"/>
              </a:rPr>
              <a:t> and increases the chance to </a:t>
            </a:r>
            <a:r>
              <a:rPr lang="en-US" sz="1400" i="1" dirty="0">
                <a:solidFill>
                  <a:srgbClr val="FFFF00"/>
                </a:solidFill>
                <a:latin typeface="ArialMT"/>
              </a:rPr>
              <a:t>arrive at the best technically possible detector solution </a:t>
            </a:r>
            <a:r>
              <a:rPr lang="en-US" sz="1400" i="1" dirty="0">
                <a:solidFill>
                  <a:schemeClr val="bg1"/>
                </a:solidFill>
                <a:latin typeface="ArialMT"/>
              </a:rPr>
              <a:t>when it has to be built. </a:t>
            </a:r>
            <a:endParaRPr lang="fr-FR" sz="1400" i="1" dirty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33" name="Picture 19">
            <a:extLst>
              <a:ext uri="{FF2B5EF4-FFF2-40B4-BE49-F238E27FC236}">
                <a16:creationId xmlns:a16="http://schemas.microsoft.com/office/drawing/2014/main" id="{92DFF5AA-54C3-B9EA-7427-7C92084FC8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21" y="4410642"/>
            <a:ext cx="4120877" cy="2309241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-36512" y="4089985"/>
            <a:ext cx="9390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 smtClean="0">
                <a:solidFill>
                  <a:srgbClr val="FFFF00"/>
                </a:solidFill>
                <a:latin typeface="ArialMT"/>
              </a:rPr>
              <a:t>IDT-WG3: </a:t>
            </a:r>
            <a:r>
              <a:rPr lang="fr-FR" sz="1600" b="1" i="1" dirty="0" err="1" smtClean="0">
                <a:solidFill>
                  <a:srgbClr val="FFFF00"/>
                </a:solidFill>
                <a:latin typeface="ArialMT"/>
              </a:rPr>
              <a:t>ensure</a:t>
            </a:r>
            <a:r>
              <a:rPr lang="fr-FR" sz="1600" b="1" i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600" b="1" i="1" dirty="0" err="1" smtClean="0">
                <a:solidFill>
                  <a:srgbClr val="FFFF00"/>
                </a:solidFill>
                <a:latin typeface="ArialMT"/>
              </a:rPr>
              <a:t>interplay</a:t>
            </a:r>
            <a:r>
              <a:rPr lang="fr-FR" sz="1600" b="1" i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600" b="1" i="1" dirty="0" err="1" smtClean="0">
                <a:solidFill>
                  <a:srgbClr val="FFFF00"/>
                </a:solidFill>
                <a:latin typeface="ArialMT"/>
              </a:rPr>
              <a:t>between</a:t>
            </a:r>
            <a:r>
              <a:rPr lang="fr-FR" sz="1600" b="1" i="1" dirty="0" smtClean="0">
                <a:solidFill>
                  <a:srgbClr val="FFFF00"/>
                </a:solidFill>
                <a:latin typeface="ArialMT"/>
              </a:rPr>
              <a:t> detector concepts (ILD, </a:t>
            </a:r>
            <a:r>
              <a:rPr lang="fr-FR" sz="1600" b="1" i="1" dirty="0" err="1" smtClean="0">
                <a:solidFill>
                  <a:srgbClr val="FFFF00"/>
                </a:solidFill>
                <a:latin typeface="ArialMT"/>
              </a:rPr>
              <a:t>SiD</a:t>
            </a:r>
            <a:r>
              <a:rPr lang="fr-FR" sz="1600" b="1" i="1" dirty="0" smtClean="0">
                <a:solidFill>
                  <a:srgbClr val="FFFF00"/>
                </a:solidFill>
                <a:latin typeface="ArialMT"/>
              </a:rPr>
              <a:t>, </a:t>
            </a:r>
            <a:r>
              <a:rPr lang="fr-FR" sz="1600" b="1" i="1" dirty="0" err="1" smtClean="0">
                <a:solidFill>
                  <a:srgbClr val="FFFF00"/>
                </a:solidFill>
                <a:latin typeface="ArialMT"/>
              </a:rPr>
              <a:t>Clicdp</a:t>
            </a:r>
            <a:r>
              <a:rPr lang="fr-FR" sz="1600" b="1" i="1" dirty="0" smtClean="0">
                <a:solidFill>
                  <a:srgbClr val="FFFF00"/>
                </a:solidFill>
                <a:latin typeface="ArialMT"/>
              </a:rPr>
              <a:t>) &amp; more </a:t>
            </a:r>
            <a:r>
              <a:rPr lang="fr-FR" sz="1600" b="1" i="1" dirty="0" err="1" smtClean="0">
                <a:solidFill>
                  <a:srgbClr val="FFFF00"/>
                </a:solidFill>
                <a:latin typeface="ArialMT"/>
              </a:rPr>
              <a:t>generic</a:t>
            </a:r>
            <a:r>
              <a:rPr lang="fr-FR" sz="1600" b="1" i="1" dirty="0" smtClean="0">
                <a:solidFill>
                  <a:srgbClr val="FFFF00"/>
                </a:solidFill>
                <a:latin typeface="ArialMT"/>
              </a:rPr>
              <a:t> R&amp;D</a:t>
            </a:r>
            <a:endParaRPr lang="fr-FR" sz="1600" b="1" i="1" dirty="0">
              <a:solidFill>
                <a:srgbClr val="FFFF00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400271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663492"/>
            <a:ext cx="2068269" cy="146936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021" y="671733"/>
            <a:ext cx="2039904" cy="1461123"/>
          </a:xfrm>
          <a:prstGeom prst="rect">
            <a:avLst/>
          </a:prstGeom>
        </p:spPr>
      </p:pic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818790" y="-17385"/>
            <a:ext cx="777686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6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ILC Detector Concept Groups: ILD and </a:t>
            </a:r>
            <a:r>
              <a:rPr lang="en-GB" sz="2600" b="1" kern="0" dirty="0" err="1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SiD</a:t>
            </a:r>
            <a:endParaRPr lang="en-GB" sz="26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graphicFrame>
        <p:nvGraphicFramePr>
          <p:cNvPr id="6" name="表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114385"/>
              </p:ext>
            </p:extLst>
          </p:nvPr>
        </p:nvGraphicFramePr>
        <p:xfrm>
          <a:off x="638281" y="4684593"/>
          <a:ext cx="8111786" cy="20145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55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5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0904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8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ILD</a:t>
                      </a:r>
                      <a:r>
                        <a:rPr kumimoji="1" lang="en-US" altLang="ja-JP" sz="18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(“</a:t>
                      </a:r>
                      <a:r>
                        <a:rPr kumimoji="1" lang="en-US" altLang="ja-JP" sz="18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L”</a:t>
                      </a:r>
                      <a:r>
                        <a:rPr kumimoji="1" lang="en-US" altLang="ja-JP" sz="18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&amp; “S”)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800" b="1" dirty="0" err="1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SiD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115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663300"/>
                          </a:solidFill>
                          <a:latin typeface="Arial"/>
                          <a:cs typeface="Arial"/>
                        </a:rPr>
                        <a:t>Both optimized for PFA Performance:</a:t>
                      </a:r>
                      <a:r>
                        <a:rPr kumimoji="1" lang="en-US" altLang="ja-JP" sz="1600" b="1" baseline="0" dirty="0" smtClean="0">
                          <a:solidFill>
                            <a:srgbClr val="6633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kumimoji="1" lang="en-US" altLang="ja-JP" sz="1600" b="1" dirty="0" smtClean="0">
                          <a:solidFill>
                            <a:srgbClr val="663300"/>
                          </a:solidFill>
                          <a:latin typeface="Arial"/>
                          <a:cs typeface="Arial"/>
                        </a:rPr>
                        <a:t>~ B･R</a:t>
                      </a:r>
                      <a:r>
                        <a:rPr kumimoji="1" lang="en-US" altLang="ja-JP" sz="1600" b="1" baseline="-25000" dirty="0" smtClean="0">
                          <a:solidFill>
                            <a:srgbClr val="663300"/>
                          </a:solidFill>
                          <a:latin typeface="Arial"/>
                          <a:cs typeface="Arial"/>
                        </a:rPr>
                        <a:t>ECAL,inner</a:t>
                      </a:r>
                      <a:r>
                        <a:rPr kumimoji="1" lang="en-US" altLang="ja-JP" sz="1600" b="1" baseline="30000" dirty="0" smtClean="0">
                          <a:solidFill>
                            <a:srgbClr val="66330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kumimoji="1" lang="en-US" altLang="ja-JP" sz="1600" b="1" baseline="0" dirty="0" smtClean="0">
                          <a:solidFill>
                            <a:srgbClr val="6633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kumimoji="1" lang="en-US" altLang="ja-JP" sz="1600" baseline="0" dirty="0" smtClean="0">
                          <a:solidFill>
                            <a:srgbClr val="663300"/>
                          </a:solidFill>
                          <a:latin typeface="Arial"/>
                          <a:cs typeface="Arial"/>
                        </a:rPr>
                        <a:t>(two-track separation @ ECAL)</a:t>
                      </a:r>
                      <a:endParaRPr kumimoji="1" lang="ja-JP" altLang="en-US" sz="1600" b="1" baseline="0" dirty="0" smtClean="0">
                        <a:solidFill>
                          <a:srgbClr val="6633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49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baseline="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B = 3.5 T / 4 T</a:t>
                      </a:r>
                      <a:endParaRPr kumimoji="1" lang="ja-JP" altLang="en-US" sz="16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baseline="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B = 5 T</a:t>
                      </a:r>
                      <a:endParaRPr kumimoji="1" lang="ja-JP" altLang="en-US" sz="1600" b="1" dirty="0" smtClean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49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baseline="0" dirty="0" err="1" smtClean="0">
                          <a:solidFill>
                            <a:srgbClr val="66330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kumimoji="1" lang="en-US" altLang="ja-JP" sz="1600" b="1" baseline="-25000" dirty="0" err="1" smtClean="0">
                          <a:solidFill>
                            <a:srgbClr val="663300"/>
                          </a:solidFill>
                          <a:latin typeface="Arial"/>
                          <a:cs typeface="Arial"/>
                        </a:rPr>
                        <a:t>ECAL,inner</a:t>
                      </a:r>
                      <a:r>
                        <a:rPr kumimoji="1" lang="en-US" altLang="ja-JP" sz="1600" b="1" baseline="0" dirty="0" smtClean="0">
                          <a:solidFill>
                            <a:srgbClr val="663300"/>
                          </a:solidFill>
                          <a:latin typeface="Arial"/>
                          <a:cs typeface="Arial"/>
                        </a:rPr>
                        <a:t> = 1.8 / 1.46 m</a:t>
                      </a:r>
                      <a:endParaRPr kumimoji="1" lang="ja-JP" altLang="en-US" sz="1600" b="1" dirty="0">
                        <a:solidFill>
                          <a:srgbClr val="6633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baseline="0" dirty="0" err="1" smtClean="0">
                          <a:solidFill>
                            <a:srgbClr val="663300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kumimoji="1" lang="en-US" altLang="ja-JP" sz="1600" b="1" baseline="-25000" dirty="0" err="1" smtClean="0">
                          <a:solidFill>
                            <a:srgbClr val="663300"/>
                          </a:solidFill>
                          <a:latin typeface="Arial"/>
                          <a:cs typeface="Arial"/>
                        </a:rPr>
                        <a:t>ECAL,inner</a:t>
                      </a:r>
                      <a:r>
                        <a:rPr kumimoji="1" lang="en-US" altLang="ja-JP" sz="1600" b="1" baseline="0" dirty="0" smtClean="0">
                          <a:solidFill>
                            <a:srgbClr val="663300"/>
                          </a:solidFill>
                          <a:latin typeface="Arial"/>
                          <a:cs typeface="Arial"/>
                        </a:rPr>
                        <a:t> = 1.27 m</a:t>
                      </a:r>
                      <a:endParaRPr kumimoji="1" lang="ja-JP" altLang="en-US" sz="1600" b="1" dirty="0" smtClean="0">
                        <a:solidFill>
                          <a:srgbClr val="6633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7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Si + TPC tracking</a:t>
                      </a:r>
                    </a:p>
                    <a:p>
                      <a:pPr algn="ctr"/>
                      <a:r>
                        <a:rPr kumimoji="1" lang="fr-FR" altLang="ja-JP" sz="16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Outer radius:</a:t>
                      </a:r>
                      <a:r>
                        <a:rPr kumimoji="1" lang="fr-FR" altLang="ja-JP" sz="1600" b="1" baseline="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 1.77 / 1.43 m </a:t>
                      </a:r>
                      <a:endParaRPr kumimoji="1" lang="ja-JP" altLang="en-US" sz="16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Silicon Tracking</a:t>
                      </a:r>
                      <a:r>
                        <a:rPr kumimoji="1" lang="en-US" altLang="ja-JP" sz="16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only</a:t>
                      </a:r>
                    </a:p>
                    <a:p>
                      <a:pPr algn="ctr"/>
                      <a:r>
                        <a:rPr kumimoji="1" lang="fr-FR" altLang="ja-JP" sz="1600" b="1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Outer radius: 1.</a:t>
                      </a:r>
                      <a:r>
                        <a:rPr kumimoji="1" lang="fr-FR" altLang="ja-JP" sz="1600" b="1" baseline="0" dirty="0" smtClean="0">
                          <a:solidFill>
                            <a:srgbClr val="0000CC"/>
                          </a:solidFill>
                          <a:latin typeface="Arial"/>
                          <a:cs typeface="Arial"/>
                        </a:rPr>
                        <a:t>22 m</a:t>
                      </a:r>
                      <a:endParaRPr kumimoji="1" lang="ja-JP" altLang="en-US" sz="1600" b="1" dirty="0">
                        <a:solidFill>
                          <a:srgbClr val="0000CC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457" y="1124743"/>
            <a:ext cx="4638874" cy="339712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18" y="2564903"/>
            <a:ext cx="4121752" cy="20398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18511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ILD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Re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-optimisation</a:t>
            </a:r>
            <a:r>
              <a:rPr lang="fr-FR" sz="1400" b="1" dirty="0">
                <a:solidFill>
                  <a:schemeClr val="bg1"/>
                </a:solidFill>
                <a:latin typeface="ArialMT"/>
              </a:rPr>
              <a:t>: </a:t>
            </a:r>
            <a:r>
              <a:rPr lang="fr-FR" sz="1400" b="1" dirty="0">
                <a:solidFill>
                  <a:srgbClr val="FFFF00"/>
                </a:solidFill>
                <a:latin typeface="ArialMT"/>
              </a:rPr>
              <a:t>Large (L) 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&amp; </a:t>
            </a: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small </a:t>
            </a:r>
            <a:r>
              <a:rPr lang="en-US" sz="1400" b="1" dirty="0">
                <a:solidFill>
                  <a:srgbClr val="FFFF00"/>
                </a:solidFill>
                <a:latin typeface="ArialMT"/>
              </a:rPr>
              <a:t>(S) </a:t>
            </a:r>
            <a:r>
              <a:rPr lang="en-US" sz="1400" b="1" dirty="0">
                <a:solidFill>
                  <a:schemeClr val="bg1"/>
                </a:solidFill>
                <a:latin typeface="ArialMT"/>
              </a:rPr>
              <a:t>options </a:t>
            </a:r>
            <a:endParaRPr lang="fr-FR" sz="1400" b="1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10" name="TextBox 19"/>
          <p:cNvSpPr txBox="1"/>
          <p:nvPr/>
        </p:nvSpPr>
        <p:spPr>
          <a:xfrm>
            <a:off x="2436479" y="4582717"/>
            <a:ext cx="2135521" cy="461665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ILD Interim Design Report:</a:t>
            </a:r>
          </a:p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ArialMT"/>
              </a:rPr>
              <a:t>arXiv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: 2003.01116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343346" y="2649077"/>
            <a:ext cx="1790875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err="1" smtClean="0">
                <a:solidFill>
                  <a:srgbClr val="663300"/>
                </a:solidFill>
                <a:latin typeface="ArialMT"/>
              </a:rPr>
              <a:t>Reduced</a:t>
            </a:r>
            <a:r>
              <a:rPr lang="fr-FR" sz="1100" b="1" dirty="0" smtClean="0">
                <a:solidFill>
                  <a:srgbClr val="663300"/>
                </a:solidFill>
                <a:latin typeface="ArialMT"/>
              </a:rPr>
              <a:t> </a:t>
            </a:r>
            <a:r>
              <a:rPr lang="fr-FR" sz="1100" b="1" dirty="0" err="1" smtClean="0">
                <a:solidFill>
                  <a:srgbClr val="663300"/>
                </a:solidFill>
                <a:latin typeface="ArialMT"/>
              </a:rPr>
              <a:t>tracker</a:t>
            </a:r>
            <a:r>
              <a:rPr lang="fr-FR" sz="1100" b="1" dirty="0" smtClean="0">
                <a:solidFill>
                  <a:srgbClr val="663300"/>
                </a:solidFill>
                <a:latin typeface="ArialMT"/>
              </a:rPr>
              <a:t> radius,</a:t>
            </a:r>
          </a:p>
          <a:p>
            <a:pPr algn="ctr"/>
            <a:r>
              <a:rPr lang="fr-FR" sz="1100" b="1" dirty="0" err="1">
                <a:solidFill>
                  <a:srgbClr val="663300"/>
                </a:solidFill>
                <a:latin typeface="ArialMT"/>
              </a:rPr>
              <a:t>l</a:t>
            </a:r>
            <a:r>
              <a:rPr lang="fr-FR" sz="1100" b="1" dirty="0" err="1" smtClean="0">
                <a:solidFill>
                  <a:srgbClr val="663300"/>
                </a:solidFill>
                <a:latin typeface="ArialMT"/>
              </a:rPr>
              <a:t>ength</a:t>
            </a:r>
            <a:r>
              <a:rPr lang="fr-FR" sz="1100" b="1" dirty="0" smtClean="0">
                <a:solidFill>
                  <a:srgbClr val="663300"/>
                </a:solidFill>
                <a:latin typeface="ArialMT"/>
              </a:rPr>
              <a:t> </a:t>
            </a:r>
            <a:r>
              <a:rPr lang="fr-FR" sz="1100" b="1" dirty="0" err="1" smtClean="0">
                <a:solidFill>
                  <a:srgbClr val="663300"/>
                </a:solidFill>
                <a:latin typeface="ArialMT"/>
              </a:rPr>
              <a:t>unchanged</a:t>
            </a:r>
            <a:endParaRPr lang="fr-FR" sz="1100" b="1" dirty="0">
              <a:solidFill>
                <a:srgbClr val="663300"/>
              </a:solidFill>
              <a:latin typeface="ArialM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8331" y="55515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bg1"/>
                </a:solidFill>
                <a:latin typeface="ArialMT"/>
              </a:rPr>
              <a:t>ILD: International Large Detector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 err="1" smtClean="0">
                <a:solidFill>
                  <a:schemeClr val="bg1"/>
                </a:solidFill>
                <a:latin typeface="ArialMT"/>
              </a:rPr>
              <a:t>SiD</a:t>
            </a:r>
            <a:r>
              <a:rPr lang="en-US" sz="1600" b="1" dirty="0">
                <a:solidFill>
                  <a:schemeClr val="bg1"/>
                </a:solidFill>
                <a:latin typeface="ArialMT"/>
              </a:rPr>
              <a:t>: Silicon Detector</a:t>
            </a:r>
            <a:endParaRPr lang="fr-FR" sz="1600" b="1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28590" y="1368319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ArialMT"/>
              </a:rPr>
              <a:t>ILD</a:t>
            </a:r>
            <a:endParaRPr lang="fr-FR" b="1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551220" y="108352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  <a:latin typeface="ArialMT"/>
              </a:rPr>
              <a:t>SiD</a:t>
            </a:r>
            <a:endParaRPr lang="fr-FR" b="1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52502" y="3187484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0000CC"/>
                </a:solidFill>
                <a:latin typeface="Arial"/>
                <a:cs typeface="Arial"/>
              </a:rPr>
              <a:t>ILD </a:t>
            </a:r>
            <a:r>
              <a:rPr kumimoji="1" lang="en-US" altLang="ja-JP" b="1" dirty="0" smtClean="0">
                <a:solidFill>
                  <a:srgbClr val="0000CC"/>
                </a:solidFill>
                <a:latin typeface="Arial"/>
                <a:cs typeface="Arial"/>
              </a:rPr>
              <a:t>“</a:t>
            </a:r>
            <a:r>
              <a:rPr kumimoji="1" lang="en-US" altLang="ja-JP" b="1" dirty="0">
                <a:solidFill>
                  <a:srgbClr val="0000CC"/>
                </a:solidFill>
                <a:latin typeface="Arial"/>
                <a:cs typeface="Arial"/>
              </a:rPr>
              <a:t>L</a:t>
            </a:r>
            <a:r>
              <a:rPr kumimoji="1" lang="en-US" altLang="ja-JP" b="1" dirty="0" smtClean="0">
                <a:solidFill>
                  <a:srgbClr val="0000CC"/>
                </a:solidFill>
                <a:latin typeface="Arial"/>
                <a:cs typeface="Arial"/>
              </a:rPr>
              <a:t>”</a:t>
            </a:r>
            <a:endParaRPr kumimoji="1" lang="ja-JP" altLang="en-US" b="1" dirty="0">
              <a:solidFill>
                <a:srgbClr val="0000CC"/>
              </a:solidFill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41476" y="3280228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0000"/>
                </a:solidFill>
                <a:latin typeface="Arial"/>
                <a:cs typeface="Arial"/>
              </a:rPr>
              <a:t>ILD </a:t>
            </a:r>
            <a:r>
              <a:rPr kumimoji="1"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“</a:t>
            </a:r>
            <a:r>
              <a:rPr kumimoji="1" lang="en-US" altLang="ja-JP" b="1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kumimoji="1"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”</a:t>
            </a:r>
            <a:endParaRPr kumimoji="1" lang="ja-JP" alt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5601660" y="4701193"/>
            <a:ext cx="2925353" cy="276999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ArialMT"/>
              </a:rPr>
              <a:t>SiD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 Design Update:</a:t>
            </a:r>
            <a:r>
              <a:rPr lang="en-US" sz="1200" b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US" sz="1200" b="1" dirty="0" err="1" smtClean="0">
                <a:solidFill>
                  <a:schemeClr val="bg1"/>
                </a:solidFill>
                <a:latin typeface="ArialMT"/>
              </a:rPr>
              <a:t>arXiv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: 2110.09965</a:t>
            </a:r>
          </a:p>
        </p:txBody>
      </p:sp>
    </p:spTree>
    <p:extLst>
      <p:ext uri="{BB962C8B-B14F-4D97-AF65-F5344CB8AC3E}">
        <p14:creationId xmlns:p14="http://schemas.microsoft.com/office/powerpoint/2010/main" val="237666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252520" cy="6858000"/>
          </a:xfrm>
          <a:prstGeom prst="rect">
            <a:avLst/>
          </a:prstGeom>
        </p:spPr>
      </p:pic>
      <p:sp>
        <p:nvSpPr>
          <p:cNvPr id="3" name="Rectangle 1027"/>
          <p:cNvSpPr txBox="1">
            <a:spLocks noChangeArrowheads="1"/>
          </p:cNvSpPr>
          <p:nvPr/>
        </p:nvSpPr>
        <p:spPr bwMode="auto">
          <a:xfrm>
            <a:off x="179512" y="6896"/>
            <a:ext cx="91805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ILC Tracking (ILD vs </a:t>
            </a:r>
            <a:r>
              <a:rPr lang="en-GB" sz="2400" b="1" kern="0" dirty="0" err="1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SiD</a:t>
            </a: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): Two Complementary Approaches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18486" y="683404"/>
            <a:ext cx="7825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ArialMT"/>
              </a:rPr>
              <a:t>ILD:</a:t>
            </a:r>
            <a:r>
              <a:rPr lang="fr-FR" b="1" dirty="0" smtClean="0">
                <a:solidFill>
                  <a:srgbClr val="FF0000"/>
                </a:solidFill>
                <a:latin typeface="ArialMT"/>
              </a:rPr>
              <a:t> </a:t>
            </a:r>
            <a:r>
              <a:rPr lang="fr-FR" b="1" dirty="0" err="1" smtClean="0">
                <a:solidFill>
                  <a:srgbClr val="FFFF00"/>
                </a:solidFill>
                <a:latin typeface="ArialMT"/>
              </a:rPr>
              <a:t>Silicon</a:t>
            </a:r>
            <a:r>
              <a:rPr lang="fr-FR" b="1" dirty="0" smtClean="0">
                <a:solidFill>
                  <a:srgbClr val="FFFF00"/>
                </a:solidFill>
                <a:latin typeface="ArialMT"/>
              </a:rPr>
              <a:t> + </a:t>
            </a:r>
            <a:r>
              <a:rPr lang="fr-FR" b="1" dirty="0" err="1" smtClean="0">
                <a:solidFill>
                  <a:srgbClr val="FFFF00"/>
                </a:solidFill>
                <a:latin typeface="ArialMT"/>
              </a:rPr>
              <a:t>Gaseous</a:t>
            </a:r>
            <a:r>
              <a:rPr lang="fr-FR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b="1" dirty="0" err="1" smtClean="0">
                <a:solidFill>
                  <a:srgbClr val="FFFF00"/>
                </a:solidFill>
                <a:latin typeface="ArialMT"/>
              </a:rPr>
              <a:t>Tracking</a:t>
            </a:r>
            <a:r>
              <a:rPr lang="fr-FR" b="1" dirty="0" smtClean="0">
                <a:solidFill>
                  <a:srgbClr val="FF0000"/>
                </a:solidFill>
                <a:latin typeface="ArialMT"/>
              </a:rPr>
              <a:t>                       </a:t>
            </a:r>
            <a:r>
              <a:rPr lang="fr-FR" b="1" dirty="0" err="1" smtClean="0">
                <a:solidFill>
                  <a:schemeClr val="bg1"/>
                </a:solidFill>
                <a:latin typeface="ArialMT"/>
              </a:rPr>
              <a:t>SiD</a:t>
            </a:r>
            <a:r>
              <a:rPr lang="fr-FR" b="1" dirty="0" smtClean="0">
                <a:solidFill>
                  <a:schemeClr val="bg1"/>
                </a:solidFill>
                <a:latin typeface="ArialMT"/>
              </a:rPr>
              <a:t>: </a:t>
            </a:r>
            <a:r>
              <a:rPr lang="fr-FR" b="1" dirty="0" smtClean="0">
                <a:solidFill>
                  <a:srgbClr val="FFFF00"/>
                </a:solidFill>
                <a:latin typeface="ArialMT"/>
              </a:rPr>
              <a:t>All-</a:t>
            </a:r>
            <a:r>
              <a:rPr lang="fr-FR" b="1" dirty="0" err="1" smtClean="0">
                <a:solidFill>
                  <a:srgbClr val="FFFF00"/>
                </a:solidFill>
                <a:latin typeface="ArialMT"/>
              </a:rPr>
              <a:t>Silicon</a:t>
            </a:r>
            <a:r>
              <a:rPr lang="fr-FR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b="1" dirty="0" err="1" smtClean="0">
                <a:solidFill>
                  <a:srgbClr val="FFFF00"/>
                </a:solidFill>
                <a:latin typeface="ArialMT"/>
              </a:rPr>
              <a:t>Tracking</a:t>
            </a:r>
            <a:endParaRPr lang="fr-FR" b="1" dirty="0">
              <a:solidFill>
                <a:srgbClr val="FFFF00"/>
              </a:solidFill>
              <a:latin typeface="ArialM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35164" y="1183392"/>
            <a:ext cx="439896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long </a:t>
            </a:r>
            <a:r>
              <a:rPr lang="en-US" sz="1400" b="1" dirty="0">
                <a:solidFill>
                  <a:schemeClr val="bg1"/>
                </a:solidFill>
                <a:latin typeface="ArialMT"/>
              </a:rPr>
              <a:t>barrel of 3 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double layers of Si-pixels</a:t>
            </a:r>
          </a:p>
          <a:p>
            <a:r>
              <a:rPr lang="en-US" sz="1400" b="1" dirty="0">
                <a:solidFill>
                  <a:schemeClr val="bg1"/>
                </a:solidFill>
                <a:latin typeface="ArialMT"/>
              </a:rPr>
              <a:t> </a:t>
            </a:r>
            <a:endParaRPr lang="en-US" sz="1400" b="1" dirty="0" smtClean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Tx/>
              <a:buChar char="-"/>
            </a:pPr>
            <a:endParaRPr lang="en-US" sz="1400" b="1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Tx/>
              <a:buChar char="-"/>
            </a:pPr>
            <a:endParaRPr lang="en-US" sz="1400" b="1" dirty="0" smtClean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Intermediate </a:t>
            </a: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Si-tracker (SIT, SET, FTD)</a:t>
            </a:r>
          </a:p>
          <a:p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       -  SIT/FTD: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silicon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pixel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sensors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(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e.g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. CMOS) </a:t>
            </a:r>
          </a:p>
          <a:p>
            <a:r>
              <a:rPr lang="fr-FR" sz="1400" b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      -   SET: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silicon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strip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sensors</a:t>
            </a:r>
            <a:endParaRPr lang="fr-FR" sz="1400" b="1" dirty="0" smtClean="0">
              <a:solidFill>
                <a:schemeClr val="bg1"/>
              </a:solidFill>
              <a:latin typeface="ArialMT"/>
            </a:endParaRPr>
          </a:p>
          <a:p>
            <a:r>
              <a:rPr lang="fr-FR" sz="1400" b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    </a:t>
            </a:r>
            <a:endParaRPr lang="fr-FR" sz="1400" b="1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Time Projection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Chamber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with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MPGDs</a:t>
            </a:r>
            <a:endParaRPr lang="fr-FR" sz="1400" b="1" dirty="0">
              <a:solidFill>
                <a:srgbClr val="FFFF00"/>
              </a:solidFill>
              <a:latin typeface="ArialMT"/>
            </a:endParaRPr>
          </a:p>
          <a:p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       - High hit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redundancy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(200 hits /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track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) </a:t>
            </a:r>
            <a:br>
              <a:rPr lang="fr-FR" sz="1400" b="1" dirty="0" smtClean="0">
                <a:solidFill>
                  <a:schemeClr val="bg1"/>
                </a:solidFill>
                <a:latin typeface="ArialMT"/>
              </a:rPr>
            </a:b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            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3D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tracking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/ pattern recognition;</a:t>
            </a:r>
          </a:p>
          <a:p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            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dE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/dx information for PID </a:t>
            </a:r>
            <a:endParaRPr lang="fr-FR" sz="1400" b="1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292080" y="1150278"/>
            <a:ext cx="3972562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short </a:t>
            </a:r>
            <a:r>
              <a:rPr lang="en-US" sz="1400" b="1" dirty="0">
                <a:solidFill>
                  <a:schemeClr val="bg1"/>
                </a:solidFill>
                <a:latin typeface="ArialMT"/>
              </a:rPr>
              <a:t>barrel of 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5 single layers of Si-pixels</a:t>
            </a:r>
          </a:p>
          <a:p>
            <a:pPr marL="285750" indent="-285750">
              <a:buFontTx/>
              <a:buChar char="-"/>
            </a:pPr>
            <a:endParaRPr lang="en-US" sz="1400" b="1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Tx/>
              <a:buChar char="-"/>
            </a:pPr>
            <a:endParaRPr lang="en-US" sz="1400" b="1" dirty="0" smtClean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Tx/>
              <a:buChar char="-"/>
            </a:pPr>
            <a:endParaRPr lang="fr-FR" sz="1400" b="1" dirty="0" smtClean="0">
              <a:solidFill>
                <a:srgbClr val="FFFF00"/>
              </a:solidFill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b="1" dirty="0" smtClean="0">
              <a:solidFill>
                <a:srgbClr val="FFFF00"/>
              </a:solidFill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b="1" dirty="0" smtClean="0">
              <a:solidFill>
                <a:srgbClr val="FFFF00"/>
              </a:solidFill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5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layers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Silicon-strip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tracker</a:t>
            </a:r>
            <a:endParaRPr lang="fr-FR" sz="1400" b="1" dirty="0" smtClean="0">
              <a:solidFill>
                <a:srgbClr val="FFFF00"/>
              </a:solidFill>
              <a:latin typeface="ArialMT"/>
            </a:endParaRPr>
          </a:p>
          <a:p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      (25um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strips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, 50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um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readout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pitch)</a:t>
            </a:r>
          </a:p>
          <a:p>
            <a:pPr marL="285750" indent="-285750">
              <a:buFontTx/>
              <a:buChar char="-"/>
            </a:pPr>
            <a:endParaRPr lang="fr-FR" sz="1400" b="1" dirty="0" smtClean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Tx/>
              <a:buChar char="-"/>
            </a:pP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Fewer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highly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precise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hits (max. 12)</a:t>
            </a:r>
          </a:p>
          <a:p>
            <a:pPr marL="285750" indent="-285750">
              <a:buFontTx/>
              <a:buChar char="-"/>
            </a:pP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Robustness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, single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bunch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time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stamping</a:t>
            </a:r>
            <a:endParaRPr lang="fr-FR" sz="1400" b="1" dirty="0" smtClean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108" y="3831918"/>
            <a:ext cx="2394698" cy="208679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809" y="4584182"/>
            <a:ext cx="3032786" cy="227206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1654" y="3820982"/>
            <a:ext cx="2466405" cy="212481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388494" y="5280952"/>
            <a:ext cx="1478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Vertex detector</a:t>
            </a:r>
          </a:p>
          <a:p>
            <a:r>
              <a:rPr lang="fr-FR" sz="1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</a:t>
            </a:r>
            <a:r>
              <a:rPr lang="fr-FR" sz="1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</a:t>
            </a:r>
            <a:endParaRPr lang="fr-FR" sz="1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973" y="1540425"/>
            <a:ext cx="2196751" cy="25723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144" y="1510318"/>
            <a:ext cx="2890242" cy="305407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907954" y="1408955"/>
            <a:ext cx="143661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ArialMT"/>
              </a:rPr>
              <a:t>VERTEXING:</a:t>
            </a:r>
            <a:endParaRPr lang="fr-FR" sz="1600" b="1" dirty="0">
              <a:solidFill>
                <a:srgbClr val="FF0000"/>
              </a:solidFill>
              <a:latin typeface="ArialM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956119" y="2896386"/>
            <a:ext cx="133402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ArialMT"/>
              </a:rPr>
              <a:t>TRACKING:</a:t>
            </a:r>
            <a:endParaRPr lang="fr-FR" sz="1600" b="1" dirty="0">
              <a:solidFill>
                <a:srgbClr val="FF0000"/>
              </a:solidFill>
              <a:latin typeface="ArialM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372200" y="6021288"/>
            <a:ext cx="372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CC00CC"/>
                </a:solidFill>
                <a:latin typeface="ArialMT"/>
              </a:rPr>
              <a:t>X</a:t>
            </a:r>
            <a:r>
              <a:rPr lang="fr-FR" sz="1400" b="1" baseline="-25000" dirty="0" smtClean="0">
                <a:solidFill>
                  <a:srgbClr val="CC00CC"/>
                </a:solidFill>
                <a:latin typeface="ArialMT"/>
              </a:rPr>
              <a:t>0</a:t>
            </a:r>
            <a:endParaRPr lang="fr-FR" sz="1400" b="1" baseline="-25000" dirty="0">
              <a:solidFill>
                <a:srgbClr val="CC00CC"/>
              </a:solidFill>
              <a:latin typeface="ArialM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6049" y="4013914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rgbClr val="FFFF00"/>
                </a:solidFill>
                <a:latin typeface="Arial"/>
                <a:cs typeface="Arial"/>
              </a:rPr>
              <a:t>ILD:</a:t>
            </a:r>
            <a:endParaRPr kumimoji="1" lang="ja-JP" altLang="en-US" b="1" dirty="0">
              <a:solidFill>
                <a:srgbClr val="0000CC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48552" y="393671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b="1" dirty="0" err="1" smtClean="0">
                <a:solidFill>
                  <a:srgbClr val="FFFF00"/>
                </a:solidFill>
                <a:latin typeface="Arial"/>
                <a:cs typeface="Arial"/>
              </a:rPr>
              <a:t>SiD</a:t>
            </a:r>
            <a:r>
              <a:rPr kumimoji="1" lang="en-US" altLang="ja-JP" b="1" dirty="0" smtClean="0">
                <a:solidFill>
                  <a:srgbClr val="FFFF00"/>
                </a:solidFill>
                <a:latin typeface="Arial"/>
                <a:cs typeface="Arial"/>
              </a:rPr>
              <a:t>:</a:t>
            </a:r>
            <a:endParaRPr kumimoji="1" lang="ja-JP" altLang="en-US" b="1" dirty="0">
              <a:solidFill>
                <a:srgbClr val="0000CC"/>
              </a:solidFill>
              <a:latin typeface="Arial"/>
              <a:cs typeface="Arial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6" y="4502754"/>
            <a:ext cx="2443981" cy="222807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673523" y="6011405"/>
            <a:ext cx="33386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FFFF00"/>
                </a:solidFill>
                <a:latin typeface="ArialMT"/>
              </a:rPr>
              <a:t>Still a lot of </a:t>
            </a:r>
            <a:r>
              <a:rPr lang="fr-FR" sz="1400" i="1" dirty="0" err="1">
                <a:solidFill>
                  <a:srgbClr val="FFFF00"/>
                </a:solidFill>
                <a:latin typeface="ArialMT"/>
              </a:rPr>
              <a:t>opportunities</a:t>
            </a:r>
            <a:r>
              <a:rPr lang="fr-FR" sz="1400" i="1" dirty="0">
                <a:solidFill>
                  <a:srgbClr val="FFFF00"/>
                </a:solidFill>
                <a:latin typeface="ArialMT"/>
              </a:rPr>
              <a:t> in ILD/</a:t>
            </a:r>
            <a:r>
              <a:rPr lang="fr-FR" sz="1400" i="1" dirty="0" err="1">
                <a:solidFill>
                  <a:srgbClr val="FFFF00"/>
                </a:solidFill>
                <a:latin typeface="ArialMT"/>
              </a:rPr>
              <a:t>SiD</a:t>
            </a:r>
            <a:r>
              <a:rPr lang="fr-FR" sz="1400" i="1" dirty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i="1" dirty="0" smtClean="0">
                <a:solidFill>
                  <a:srgbClr val="FFFF00"/>
                </a:solidFill>
                <a:latin typeface="ArialMT"/>
              </a:rPr>
              <a:t/>
            </a:r>
            <a:br>
              <a:rPr lang="fr-FR" sz="1400" i="1" dirty="0" smtClean="0">
                <a:solidFill>
                  <a:srgbClr val="FFFF00"/>
                </a:solidFill>
                <a:latin typeface="ArialMT"/>
              </a:rPr>
            </a:br>
            <a:r>
              <a:rPr lang="fr-FR" sz="1400" i="1" dirty="0" err="1" smtClean="0">
                <a:solidFill>
                  <a:srgbClr val="FFFF00"/>
                </a:solidFill>
                <a:latin typeface="ArialMT"/>
              </a:rPr>
              <a:t>optimization</a:t>
            </a:r>
            <a:r>
              <a:rPr lang="fr-FR" sz="1400" i="1" dirty="0" smtClean="0">
                <a:solidFill>
                  <a:srgbClr val="FFFF00"/>
                </a:solidFill>
                <a:latin typeface="ArialMT"/>
              </a:rPr>
              <a:t> : </a:t>
            </a:r>
            <a:r>
              <a:rPr lang="en-US" sz="1400" i="1" dirty="0" smtClean="0">
                <a:solidFill>
                  <a:srgbClr val="FFFF00"/>
                </a:solidFill>
                <a:latin typeface="ArialMT"/>
              </a:rPr>
              <a:t>physics </a:t>
            </a:r>
            <a:r>
              <a:rPr lang="en-US" sz="1400" i="1" dirty="0">
                <a:solidFill>
                  <a:srgbClr val="FFFF00"/>
                </a:solidFill>
                <a:latin typeface="ArialMT"/>
              </a:rPr>
              <a:t>goals, software developments and technology options</a:t>
            </a:r>
            <a:endParaRPr lang="fr-FR" sz="1400" i="1" dirty="0">
              <a:solidFill>
                <a:srgbClr val="FFFF00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8147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7085"/>
            <a:ext cx="9144000" cy="686508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14" y="1597962"/>
            <a:ext cx="8136904" cy="160402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" y="563098"/>
            <a:ext cx="84753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rgbClr val="FFFF00"/>
                </a:solidFill>
                <a:latin typeface="ArialMT"/>
              </a:rPr>
              <a:t>Sensor’s </a:t>
            </a:r>
            <a:r>
              <a:rPr lang="en-US" sz="1400" b="1" dirty="0">
                <a:solidFill>
                  <a:srgbClr val="FFFF00"/>
                </a:solidFill>
                <a:latin typeface="ArialMT"/>
              </a:rPr>
              <a:t>contribution to the total X</a:t>
            </a:r>
            <a:r>
              <a:rPr lang="en-US" sz="1400" b="1" baseline="-25000" dirty="0">
                <a:solidFill>
                  <a:srgbClr val="FFFF00"/>
                </a:solidFill>
                <a:latin typeface="ArialMT"/>
              </a:rPr>
              <a:t>0</a:t>
            </a:r>
            <a:r>
              <a:rPr lang="en-US" sz="1400" b="1" dirty="0">
                <a:solidFill>
                  <a:srgbClr val="FFFF00"/>
                </a:solidFill>
                <a:latin typeface="ArialMT"/>
              </a:rPr>
              <a:t> is 15-30</a:t>
            </a:r>
            <a:r>
              <a:rPr lang="en-US" sz="1400" b="1" dirty="0">
                <a:solidFill>
                  <a:schemeClr val="bg1"/>
                </a:solidFill>
                <a:latin typeface="ArialMT"/>
              </a:rPr>
              <a:t>% (majority cables + cooling + support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)</a:t>
            </a:r>
            <a:endParaRPr lang="fr-FR" sz="1400" b="1" dirty="0" smtClean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Readout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strategies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ArialMT"/>
              </a:rPr>
              <a:t>e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xploiting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the ILC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low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duty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cycle 0(10</a:t>
            </a:r>
            <a:r>
              <a:rPr lang="fr-FR" sz="1400" b="1" baseline="30000" dirty="0" smtClean="0">
                <a:solidFill>
                  <a:schemeClr val="bg1"/>
                </a:solidFill>
                <a:latin typeface="ArialMT"/>
              </a:rPr>
              <a:t>-3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):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triggerless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readout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, power-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pulsing</a:t>
            </a:r>
            <a:endParaRPr lang="fr-FR" sz="1400" b="1" dirty="0" smtClean="0">
              <a:solidFill>
                <a:schemeClr val="bg1"/>
              </a:solidFill>
              <a:latin typeface="ArialMT"/>
            </a:endParaRPr>
          </a:p>
          <a:p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         </a:t>
            </a:r>
            <a:r>
              <a:rPr lang="fr-FR" sz="14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</a:rPr>
              <a:t>continuous</a:t>
            </a:r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during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the train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with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power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cycling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mechanic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. stress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from</a:t>
            </a:r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Lorentz forces in B-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field</a:t>
            </a:r>
            <a:endParaRPr lang="fr-FR" sz="1400" dirty="0" smtClean="0">
              <a:solidFill>
                <a:schemeClr val="bg1"/>
              </a:solidFill>
              <a:latin typeface="ArialMT"/>
              <a:sym typeface="Wingdings" panose="05000000000000000000" pitchFamily="2" charset="2"/>
            </a:endParaRPr>
          </a:p>
          <a:p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         </a:t>
            </a:r>
            <a:r>
              <a:rPr lang="fr-FR" sz="14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fr-FR" sz="1400" dirty="0" err="1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delayed</a:t>
            </a:r>
            <a:r>
              <a:rPr lang="fr-FR" sz="1400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after</a:t>
            </a:r>
            <a:r>
              <a:rPr lang="fr-FR" sz="14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 the train  </a:t>
            </a:r>
            <a:r>
              <a:rPr lang="en-US" sz="14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either ~5μm pitch for occupancy or in-pixel 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time-stamping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179512" y="-99392"/>
            <a:ext cx="932452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   </a:t>
            </a: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Vertex Technologies for Future Linear Colliders (ILC)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788677"/>
            <a:ext cx="5970977" cy="6403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96213" y="4581128"/>
            <a:ext cx="2820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Bending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thin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Si-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layers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(MAPS):</a:t>
            </a:r>
            <a:br>
              <a:rPr lang="fr-FR" sz="1400" b="1" dirty="0" smtClean="0">
                <a:solidFill>
                  <a:srgbClr val="FFFF00"/>
                </a:solidFill>
                <a:latin typeface="ArialMT"/>
              </a:rPr>
            </a:br>
            <a:endParaRPr lang="fr-FR" sz="1400" b="1" dirty="0" smtClean="0">
              <a:solidFill>
                <a:srgbClr val="FFFF00"/>
              </a:solidFill>
              <a:latin typeface="ArialMT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863" y="5423717"/>
            <a:ext cx="2278859" cy="12990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796" y="3572718"/>
            <a:ext cx="38945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FFFF00"/>
                </a:solidFill>
                <a:latin typeface="ArialMT"/>
              </a:rPr>
              <a:t>180 nm 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CMOS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technology</a:t>
            </a:r>
            <a:r>
              <a:rPr lang="fr-FR" sz="1400" b="1" dirty="0">
                <a:solidFill>
                  <a:srgbClr val="FFFF00"/>
                </a:solidFill>
                <a:latin typeface="ArialMT"/>
              </a:rPr>
              <a:t>: 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VALIDATED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471" y="4874659"/>
            <a:ext cx="2254475" cy="17416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63" y="6010108"/>
            <a:ext cx="1095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MT"/>
              </a:rPr>
              <a:t>MIMOSIS @ </a:t>
            </a:r>
            <a:endParaRPr lang="en-US" sz="1200" dirty="0" smtClean="0">
              <a:solidFill>
                <a:schemeClr val="bg1"/>
              </a:solidFill>
              <a:latin typeface="ArialMT"/>
            </a:endParaRP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MT"/>
              </a:rPr>
              <a:t>CBM-MVD</a:t>
            </a:r>
            <a:endParaRPr lang="fr-FR" sz="1200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26186" y="4122222"/>
            <a:ext cx="19267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MT"/>
              </a:rPr>
              <a:t>ALPIDE</a:t>
            </a:r>
            <a:r>
              <a:rPr lang="en-US" sz="1200" dirty="0">
                <a:solidFill>
                  <a:schemeClr val="bg1"/>
                </a:solidFill>
                <a:latin typeface="ArialMT"/>
              </a:rPr>
              <a:t>@ </a:t>
            </a:r>
            <a:r>
              <a:rPr lang="en-US" sz="1200" dirty="0" smtClean="0">
                <a:solidFill>
                  <a:schemeClr val="bg1"/>
                </a:solidFill>
                <a:latin typeface="ArialMT"/>
              </a:rPr>
              <a:t>ALICE </a:t>
            </a:r>
            <a:br>
              <a:rPr lang="en-US" sz="1200" dirty="0" smtClean="0">
                <a:solidFill>
                  <a:schemeClr val="bg1"/>
                </a:solidFill>
                <a:latin typeface="ArialMT"/>
              </a:rPr>
            </a:br>
            <a:r>
              <a:rPr lang="en-US" sz="1200" dirty="0" smtClean="0">
                <a:solidFill>
                  <a:schemeClr val="bg1"/>
                </a:solidFill>
                <a:latin typeface="ArialMT"/>
              </a:rPr>
              <a:t>ITS-3 (bending </a:t>
            </a:r>
            <a:br>
              <a:rPr lang="en-US" sz="1200" dirty="0" smtClean="0">
                <a:solidFill>
                  <a:schemeClr val="bg1"/>
                </a:solidFill>
                <a:latin typeface="ArialMT"/>
              </a:rPr>
            </a:br>
            <a:r>
              <a:rPr lang="en-US" sz="1200" dirty="0" smtClean="0">
                <a:solidFill>
                  <a:schemeClr val="bg1"/>
                </a:solidFill>
                <a:latin typeface="ArialMT"/>
              </a:rPr>
              <a:t>50 um sensor)</a:t>
            </a:r>
            <a:endParaRPr lang="fr-FR" sz="1200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71914" y="4293096"/>
            <a:ext cx="4134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  <a:latin typeface="ArialMT"/>
              </a:rPr>
              <a:t>ALICE-ITS3 upgrade drives the R&amp;D: </a:t>
            </a:r>
            <a:endParaRPr lang="fr-FR" sz="1400" b="1" dirty="0">
              <a:solidFill>
                <a:srgbClr val="FF0000"/>
              </a:solidFill>
              <a:latin typeface="ArialM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37577" y="4509120"/>
            <a:ext cx="28149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Industrial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>
                <a:solidFill>
                  <a:srgbClr val="FFFF00"/>
                </a:solidFill>
                <a:latin typeface="ArialMT"/>
              </a:rPr>
              <a:t>s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titching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&amp;  large surfaces 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for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low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-mass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detect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  <a:sym typeface="Wingdings" panose="05000000000000000000" pitchFamily="2" charset="2"/>
              </a:rPr>
              <a:t>.:</a:t>
            </a:r>
          </a:p>
          <a:p>
            <a:endParaRPr lang="fr-FR" sz="1400" b="1" dirty="0">
              <a:solidFill>
                <a:srgbClr val="FFFF00"/>
              </a:solidFill>
              <a:latin typeface="ArialMT"/>
              <a:sym typeface="Wingdings" panose="05000000000000000000" pitchFamily="2" charset="2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652" y="4115315"/>
            <a:ext cx="1929679" cy="1430045"/>
          </a:xfrm>
          <a:prstGeom prst="rect">
            <a:avLst/>
          </a:prstGeom>
        </p:spPr>
      </p:pic>
      <p:cxnSp>
        <p:nvCxnSpPr>
          <p:cNvPr id="16" name="Connecteur droit avec flèche 15"/>
          <p:cNvCxnSpPr/>
          <p:nvPr/>
        </p:nvCxnSpPr>
        <p:spPr>
          <a:xfrm flipV="1">
            <a:off x="1127491" y="6039725"/>
            <a:ext cx="1233825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9"/>
          <p:cNvSpPr txBox="1"/>
          <p:nvPr/>
        </p:nvSpPr>
        <p:spPr>
          <a:xfrm>
            <a:off x="3779912" y="5445224"/>
            <a:ext cx="1462260" cy="276999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ArialMT"/>
              </a:rPr>
              <a:t>arXiv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: 2105.13000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63888" y="4918901"/>
            <a:ext cx="2787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ArialMT"/>
              </a:rPr>
              <a:t>Truly </a:t>
            </a:r>
            <a:r>
              <a:rPr lang="fr-FR" sz="1200" dirty="0" err="1">
                <a:solidFill>
                  <a:schemeClr val="bg1"/>
                </a:solidFill>
                <a:latin typeface="ArialMT"/>
              </a:rPr>
              <a:t>cylindrical</a:t>
            </a:r>
            <a:r>
              <a:rPr lang="en-US" sz="1200" dirty="0">
                <a:solidFill>
                  <a:schemeClr val="bg1"/>
                </a:solidFill>
                <a:latin typeface="ArialMT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MT"/>
              </a:rPr>
              <a:t>supportless</a:t>
            </a:r>
            <a:r>
              <a:rPr lang="en-US" sz="1200" dirty="0">
                <a:solidFill>
                  <a:schemeClr val="bg1"/>
                </a:solidFill>
                <a:latin typeface="ArialMT"/>
              </a:rPr>
              <a:t> CPS  </a:t>
            </a:r>
            <a:br>
              <a:rPr lang="en-US" sz="1200" dirty="0">
                <a:solidFill>
                  <a:schemeClr val="bg1"/>
                </a:solidFill>
                <a:latin typeface="ArialMT"/>
              </a:rPr>
            </a:br>
            <a:r>
              <a:rPr lang="en-US" sz="1200" dirty="0">
                <a:solidFill>
                  <a:schemeClr val="bg1"/>
                </a:solidFill>
                <a:latin typeface="ArialMT"/>
              </a:rPr>
              <a:t>for </a:t>
            </a:r>
            <a:r>
              <a:rPr lang="en-US" sz="1200" dirty="0" smtClean="0">
                <a:solidFill>
                  <a:schemeClr val="bg1"/>
                </a:solidFill>
                <a:latin typeface="ArialMT"/>
              </a:rPr>
              <a:t>ALICE-ITS3 upgrade </a:t>
            </a:r>
            <a:r>
              <a:rPr lang="en-US" sz="1200" dirty="0">
                <a:solidFill>
                  <a:schemeClr val="bg1"/>
                </a:solidFill>
                <a:latin typeface="ArialMT"/>
              </a:rPr>
              <a:t>(65 </a:t>
            </a:r>
            <a:r>
              <a:rPr lang="en-US" sz="1200" dirty="0" smtClean="0">
                <a:solidFill>
                  <a:schemeClr val="bg1"/>
                </a:solidFill>
                <a:latin typeface="ArialMT"/>
              </a:rPr>
              <a:t>nm)</a:t>
            </a:r>
            <a:endParaRPr lang="fr-FR" sz="1200" dirty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1574" y="5439153"/>
            <a:ext cx="2939575" cy="129468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048051" y="4953556"/>
            <a:ext cx="3060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u</a:t>
            </a:r>
            <a:r>
              <a:rPr lang="en-US" sz="1200" dirty="0">
                <a:solidFill>
                  <a:schemeClr val="bg1"/>
                </a:solidFill>
                <a:latin typeface="ArialMT"/>
              </a:rPr>
              <a:t>sing several reticles </a:t>
            </a:r>
            <a:r>
              <a:rPr lang="en-US" sz="1200" dirty="0" smtClean="0">
                <a:solidFill>
                  <a:schemeClr val="bg1"/>
                </a:solidFill>
                <a:latin typeface="ArialMT"/>
              </a:rPr>
              <a:t>from </a:t>
            </a:r>
            <a:r>
              <a:rPr lang="en-US" sz="1200" dirty="0">
                <a:solidFill>
                  <a:schemeClr val="bg1"/>
                </a:solidFill>
                <a:latin typeface="ArialMT"/>
              </a:rPr>
              <a:t>the same </a:t>
            </a:r>
            <a:r>
              <a:rPr lang="en-US" sz="1200" dirty="0" smtClean="0">
                <a:solidFill>
                  <a:schemeClr val="bg1"/>
                </a:solidFill>
                <a:latin typeface="ArialMT"/>
              </a:rPr>
              <a:t>wafer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MT"/>
              </a:rPr>
              <a:t>(possible with both 180 and 65 nm)</a:t>
            </a:r>
            <a:endParaRPr lang="en-US" sz="1200" dirty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896" y="3272289"/>
            <a:ext cx="1812584" cy="92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9"/>
          <p:cNvSpPr txBox="1"/>
          <p:nvPr/>
        </p:nvSpPr>
        <p:spPr>
          <a:xfrm>
            <a:off x="4838834" y="6454468"/>
            <a:ext cx="2869696" cy="276999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MT"/>
              </a:rPr>
              <a:t>https://indico.cern.ch/event/1071914/</a:t>
            </a:r>
            <a:endParaRPr lang="en-US" sz="1200" b="1" dirty="0" smtClean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671953" y="3480853"/>
            <a:ext cx="32993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FFFF00"/>
                </a:solidFill>
                <a:latin typeface="ArialMT"/>
              </a:rPr>
              <a:t>CMOS (MAPS):</a:t>
            </a:r>
            <a:r>
              <a:rPr lang="fr-FR" sz="1400" dirty="0" smtClean="0">
                <a:latin typeface="ArialM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2-sided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ladders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: </a:t>
            </a:r>
            <a:br>
              <a:rPr lang="fr-FR" sz="1400" dirty="0" smtClean="0">
                <a:solidFill>
                  <a:schemeClr val="bg1"/>
                </a:solidFill>
                <a:latin typeface="ArialMT"/>
              </a:rPr>
            </a:b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« mini-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vectors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 » concept for ILC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with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br>
              <a:rPr lang="fr-FR" sz="1400" dirty="0" smtClean="0">
                <a:solidFill>
                  <a:schemeClr val="bg1"/>
                </a:solidFill>
                <a:latin typeface="ArialMT"/>
              </a:rPr>
            </a:b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high spatial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resolution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&amp; time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stamping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133" y="3548465"/>
            <a:ext cx="3604709" cy="324766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3752983" y="4265236"/>
            <a:ext cx="5318166" cy="2530889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6437577" y="3625277"/>
            <a:ext cx="533800" cy="18576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85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650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298" y="479289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MT"/>
              </a:rPr>
              <a:t>Not much dedicated development work recently on Silicon tracking technologies</a:t>
            </a:r>
          </a:p>
          <a:p>
            <a:r>
              <a:rPr lang="en-US" sz="1400" b="1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ArialMT"/>
              </a:rPr>
              <a:t>  </a:t>
            </a: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Baseline solution: </a:t>
            </a:r>
            <a:r>
              <a:rPr lang="en-US" sz="1400" dirty="0" smtClean="0">
                <a:solidFill>
                  <a:srgbClr val="FFFF00"/>
                </a:solidFill>
                <a:latin typeface="ArialMT"/>
              </a:rPr>
              <a:t>silicon-</a:t>
            </a:r>
            <a:r>
              <a:rPr lang="en-US" sz="1400" dirty="0" err="1" smtClean="0">
                <a:solidFill>
                  <a:srgbClr val="FFFF00"/>
                </a:solidFill>
                <a:latin typeface="ArialMT"/>
              </a:rPr>
              <a:t>microstrip</a:t>
            </a:r>
            <a:r>
              <a:rPr lang="en-US" sz="1400" dirty="0" smtClean="0">
                <a:solidFill>
                  <a:srgbClr val="FFFF00"/>
                </a:solidFill>
                <a:latin typeface="ArialMT"/>
              </a:rPr>
              <a:t> tracker; also some enabling technologies (e.g. based on LGAD concept)</a:t>
            </a:r>
          </a:p>
          <a:p>
            <a:r>
              <a:rPr lang="en-US" sz="1600" dirty="0" smtClean="0">
                <a:solidFill>
                  <a:srgbClr val="FFFF00"/>
                </a:solidFill>
                <a:latin typeface="ArialMT"/>
              </a:rPr>
              <a:t/>
            </a:r>
            <a:br>
              <a:rPr lang="en-US" sz="1600" dirty="0" smtClean="0">
                <a:solidFill>
                  <a:srgbClr val="FFFF00"/>
                </a:solidFill>
                <a:latin typeface="ArialMT"/>
              </a:rPr>
            </a:br>
            <a:endParaRPr lang="fr-FR" sz="1400" dirty="0">
              <a:solidFill>
                <a:srgbClr val="FFFF00"/>
              </a:solidFill>
              <a:latin typeface="ArialM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8669" y="4077072"/>
            <a:ext cx="8465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Readout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ASICs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(power dissipation)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may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limit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the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intrinsic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sensor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performance </a:t>
            </a:r>
          </a:p>
          <a:p>
            <a:pPr algn="ctr"/>
            <a:r>
              <a:rPr lang="fr-FR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power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pulsing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to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reduce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energy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consumprion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or the use of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microchannnels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to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complement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 air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cooling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8" name="Rectangle 1027"/>
          <p:cNvSpPr txBox="1">
            <a:spLocks noChangeArrowheads="1"/>
          </p:cNvSpPr>
          <p:nvPr/>
        </p:nvSpPr>
        <p:spPr bwMode="auto">
          <a:xfrm>
            <a:off x="683568" y="-171400"/>
            <a:ext cx="777686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   </a:t>
            </a:r>
            <a:r>
              <a:rPr lang="en-GB" sz="2400" b="1" kern="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MT"/>
              </a:rPr>
              <a:t>Silicon Tracking Conceptual Studies for ILC</a:t>
            </a:r>
            <a:endParaRPr lang="en-GB" sz="2400" b="1" kern="0" dirty="0">
              <a:solidFill>
                <a:srgbClr val="336699"/>
              </a:solidFill>
              <a:effectLst>
                <a:outerShdw blurRad="38100" dist="38100" dir="2700000">
                  <a:srgbClr val="000000"/>
                </a:outerShdw>
              </a:effectLst>
              <a:latin typeface="ArialM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2049" y="1121974"/>
            <a:ext cx="8886535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Timing Detectors open up 4D (and 5D)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tracking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ATLAS/CMS upgrades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include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  <a:latin typeface="ArialMT"/>
              </a:rPr>
              <a:t>several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m</a:t>
            </a:r>
            <a:r>
              <a:rPr lang="fr-FR" sz="1400" b="1" baseline="30000" dirty="0" smtClean="0">
                <a:solidFill>
                  <a:schemeClr val="bg1"/>
                </a:solidFill>
                <a:latin typeface="ArialMT"/>
              </a:rPr>
              <a:t>2</a:t>
            </a:r>
            <a:r>
              <a:rPr lang="fr-FR" sz="1400" b="1" dirty="0" smtClean="0">
                <a:solidFill>
                  <a:schemeClr val="bg1"/>
                </a:solidFill>
                <a:latin typeface="ArialMT"/>
              </a:rPr>
              <a:t> of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LGADs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: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ArialMT"/>
              </a:rPr>
              <a:t>Large area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detectors</a:t>
            </a:r>
            <a:br>
              <a:rPr lang="en-US" sz="1400" dirty="0" smtClean="0">
                <a:solidFill>
                  <a:schemeClr val="bg1"/>
                </a:solidFill>
                <a:latin typeface="ArialMT"/>
              </a:rPr>
            </a:br>
            <a:endParaRPr lang="en-US" sz="14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ArialMT"/>
              </a:rPr>
              <a:t>High-precision tracking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/>
            </a:r>
            <a:br>
              <a:rPr lang="en-US" sz="1400" dirty="0" smtClean="0">
                <a:solidFill>
                  <a:schemeClr val="bg1"/>
                </a:solidFill>
                <a:latin typeface="ArialMT"/>
              </a:rPr>
            </a:b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a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few um per layer</a:t>
            </a:r>
            <a:endParaRPr lang="en-US" sz="14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ArialMT"/>
              </a:rPr>
              <a:t>High-precision timing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/>
            </a:r>
            <a:br>
              <a:rPr lang="en-US" sz="1400" dirty="0" smtClean="0">
                <a:solidFill>
                  <a:schemeClr val="bg1"/>
                </a:solidFill>
                <a:latin typeface="ArialMT"/>
              </a:rPr>
            </a:br>
            <a:r>
              <a:rPr lang="en-US" sz="1400" dirty="0" smtClean="0">
                <a:solidFill>
                  <a:schemeClr val="bg1"/>
                </a:solidFill>
                <a:latin typeface="ArialMT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tens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of </a:t>
            </a:r>
            <a:r>
              <a:rPr lang="en-US" sz="1400" dirty="0" err="1" smtClean="0">
                <a:solidFill>
                  <a:schemeClr val="bg1"/>
                </a:solidFill>
                <a:latin typeface="ArialMT"/>
              </a:rPr>
              <a:t>ps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per 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layer</a:t>
            </a:r>
            <a:br>
              <a:rPr lang="en-US" sz="1400" dirty="0" smtClean="0">
                <a:solidFill>
                  <a:schemeClr val="bg1"/>
                </a:solidFill>
                <a:latin typeface="ArialMT"/>
              </a:rPr>
            </a:br>
            <a:endParaRPr lang="en-US" sz="1400" dirty="0">
              <a:solidFill>
                <a:schemeClr val="bg1"/>
              </a:solidFill>
              <a:latin typeface="ArialM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rialMT"/>
              </a:rPr>
              <a:t>Optimal </a:t>
            </a:r>
            <a:r>
              <a:rPr lang="fr-FR" sz="1400" dirty="0" err="1">
                <a:solidFill>
                  <a:schemeClr val="bg1"/>
                </a:solidFill>
                <a:latin typeface="ArialMT"/>
              </a:rPr>
              <a:t>geometrical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 </a:t>
            </a:r>
            <a:br>
              <a:rPr lang="fr-FR" sz="1400" dirty="0">
                <a:solidFill>
                  <a:schemeClr val="bg1"/>
                </a:solidFill>
                <a:latin typeface="ArialMT"/>
              </a:rPr>
            </a:b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acc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. (large </a:t>
            </a:r>
            <a:r>
              <a:rPr lang="fr-FR" sz="1400" dirty="0" err="1" smtClean="0">
                <a:solidFill>
                  <a:schemeClr val="bg1"/>
                </a:solidFill>
                <a:latin typeface="ArialMT"/>
              </a:rPr>
              <a:t>fill</a:t>
            </a:r>
            <a:r>
              <a:rPr lang="fr-FR" sz="1400" dirty="0" smtClean="0">
                <a:solidFill>
                  <a:schemeClr val="bg1"/>
                </a:solidFill>
                <a:latin typeface="ArialMT"/>
              </a:rPr>
              <a:t>-factor</a:t>
            </a:r>
            <a:r>
              <a:rPr lang="fr-FR" sz="1400" dirty="0">
                <a:solidFill>
                  <a:schemeClr val="bg1"/>
                </a:solidFill>
                <a:latin typeface="ArialMT"/>
              </a:rPr>
              <a:t>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ArialMT"/>
              </a:rPr>
              <a:t>Low material (50 </a:t>
            </a:r>
            <a:r>
              <a:rPr lang="en-US" sz="1400" dirty="0" err="1" smtClean="0">
                <a:solidFill>
                  <a:schemeClr val="bg1"/>
                </a:solidFill>
                <a:latin typeface="ArialMT"/>
              </a:rPr>
              <a:t>μm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/>
            </a:r>
            <a:br>
              <a:rPr lang="en-US" sz="1400" dirty="0" smtClean="0">
                <a:solidFill>
                  <a:schemeClr val="bg1"/>
                </a:solidFill>
                <a:latin typeface="ArialMT"/>
              </a:rPr>
            </a:b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thickness </a:t>
            </a:r>
            <a:r>
              <a:rPr lang="en-US" sz="1400" dirty="0">
                <a:solidFill>
                  <a:schemeClr val="bg1"/>
                </a:solidFill>
                <a:latin typeface="ArialMT"/>
              </a:rPr>
              <a:t>per plane</a:t>
            </a:r>
            <a:r>
              <a:rPr lang="en-US" sz="1400" dirty="0" smtClean="0">
                <a:solidFill>
                  <a:schemeClr val="bg1"/>
                </a:solidFill>
                <a:latin typeface="ArialMT"/>
              </a:rPr>
              <a:t>).</a:t>
            </a:r>
            <a:endParaRPr lang="fr-FR" sz="1400" dirty="0">
              <a:solidFill>
                <a:schemeClr val="bg1"/>
              </a:solidFill>
              <a:latin typeface="ArialMT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032" y="1710231"/>
            <a:ext cx="4271200" cy="235139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343" y="1739764"/>
            <a:ext cx="1383713" cy="132919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675" y="3134490"/>
            <a:ext cx="2254381" cy="925281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6809068" y="1772816"/>
            <a:ext cx="715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 smtClean="0">
                <a:solidFill>
                  <a:schemeClr val="bg1"/>
                </a:solidFill>
                <a:latin typeface="ArialMT"/>
              </a:rPr>
              <a:t>iLGAD</a:t>
            </a:r>
            <a:r>
              <a:rPr lang="fr-FR" sz="1200" b="1" dirty="0" smtClean="0">
                <a:solidFill>
                  <a:schemeClr val="bg1"/>
                </a:solidFill>
                <a:latin typeface="ArialMT"/>
              </a:rPr>
              <a:t>:</a:t>
            </a:r>
            <a:endParaRPr lang="fr-FR" sz="1200" b="1" dirty="0">
              <a:solidFill>
                <a:schemeClr val="bg1"/>
              </a:solidFill>
              <a:latin typeface="ArialMT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732240" y="2348880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  <a:latin typeface="ArialMT"/>
              </a:rPr>
              <a:t>Trench</a:t>
            </a:r>
          </a:p>
          <a:p>
            <a:r>
              <a:rPr lang="fr-FR" sz="1200" b="1" dirty="0" err="1" smtClean="0">
                <a:solidFill>
                  <a:schemeClr val="bg1"/>
                </a:solidFill>
                <a:latin typeface="ArialMT"/>
              </a:rPr>
              <a:t>iLGAD</a:t>
            </a:r>
            <a:r>
              <a:rPr lang="fr-FR" sz="1200" b="1" dirty="0" smtClean="0">
                <a:solidFill>
                  <a:schemeClr val="bg1"/>
                </a:solidFill>
                <a:latin typeface="ArialMT"/>
              </a:rPr>
              <a:t>:</a:t>
            </a:r>
            <a:endParaRPr lang="fr-FR" sz="1200" b="1" dirty="0">
              <a:solidFill>
                <a:schemeClr val="bg1"/>
              </a:solidFill>
              <a:latin typeface="ArialMT"/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7236296" y="2060848"/>
            <a:ext cx="388654" cy="27179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7164288" y="2780928"/>
            <a:ext cx="388654" cy="27179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9"/>
          <p:cNvSpPr txBox="1"/>
          <p:nvPr/>
        </p:nvSpPr>
        <p:spPr>
          <a:xfrm>
            <a:off x="4353398" y="3792127"/>
            <a:ext cx="1898277" cy="276999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B. </a:t>
            </a:r>
            <a:r>
              <a:rPr lang="en-US" sz="1200" b="1" dirty="0" err="1" smtClean="0">
                <a:solidFill>
                  <a:schemeClr val="bg1"/>
                </a:solidFill>
                <a:latin typeface="ArialMT"/>
              </a:rPr>
              <a:t>Schumm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 @ILCX2021</a:t>
            </a:r>
          </a:p>
        </p:txBody>
      </p:sp>
      <p:sp>
        <p:nvSpPr>
          <p:cNvPr id="24" name="TextBox 19"/>
          <p:cNvSpPr txBox="1"/>
          <p:nvPr/>
        </p:nvSpPr>
        <p:spPr>
          <a:xfrm>
            <a:off x="7238587" y="3806552"/>
            <a:ext cx="1779654" cy="276999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A. </a:t>
            </a:r>
            <a:r>
              <a:rPr lang="en-US" sz="1200" b="1" dirty="0" err="1" smtClean="0">
                <a:solidFill>
                  <a:schemeClr val="bg1"/>
                </a:solidFill>
                <a:latin typeface="ArialMT"/>
              </a:rPr>
              <a:t>Doblas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 @ILCX2021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78" y="4638506"/>
            <a:ext cx="2705854" cy="2048423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532247" y="4771692"/>
            <a:ext cx="868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 smtClean="0">
                <a:solidFill>
                  <a:srgbClr val="663300"/>
                </a:solidFill>
                <a:latin typeface="ArialMT"/>
              </a:rPr>
              <a:t>Forward</a:t>
            </a:r>
            <a:r>
              <a:rPr lang="fr-FR" sz="1200" b="1" dirty="0" smtClean="0">
                <a:solidFill>
                  <a:srgbClr val="663300"/>
                </a:solidFill>
                <a:latin typeface="ArialMT"/>
              </a:rPr>
              <a:t> </a:t>
            </a:r>
          </a:p>
          <a:p>
            <a:r>
              <a:rPr lang="fr-FR" sz="1200" b="1" dirty="0" err="1" smtClean="0">
                <a:solidFill>
                  <a:srgbClr val="663300"/>
                </a:solidFill>
                <a:latin typeface="ArialMT"/>
              </a:rPr>
              <a:t>Tracking</a:t>
            </a:r>
            <a:r>
              <a:rPr lang="fr-FR" sz="1200" b="1" dirty="0" smtClean="0">
                <a:solidFill>
                  <a:srgbClr val="663300"/>
                </a:solidFill>
                <a:latin typeface="ArialMT"/>
              </a:rPr>
              <a:t>:</a:t>
            </a:r>
            <a:endParaRPr lang="fr-FR" sz="1200" b="1" dirty="0">
              <a:solidFill>
                <a:srgbClr val="663300"/>
              </a:solidFill>
              <a:latin typeface="ArialMT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6604" y="4635567"/>
            <a:ext cx="3296056" cy="1817769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3136251" y="6463208"/>
            <a:ext cx="3036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Ultra-light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microchannel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 </a:t>
            </a:r>
            <a:r>
              <a:rPr lang="fr-FR" sz="1400" b="1" dirty="0" err="1" smtClean="0">
                <a:solidFill>
                  <a:srgbClr val="FFFF00"/>
                </a:solidFill>
                <a:latin typeface="ArialMT"/>
              </a:rPr>
              <a:t>cooiling</a:t>
            </a:r>
            <a:r>
              <a:rPr lang="fr-FR" sz="1400" b="1" dirty="0" smtClean="0">
                <a:solidFill>
                  <a:srgbClr val="FFFF00"/>
                </a:solidFill>
                <a:latin typeface="ArialMT"/>
              </a:rPr>
              <a:t>:</a:t>
            </a:r>
            <a:endParaRPr lang="fr-FR" sz="1400" b="1" dirty="0">
              <a:solidFill>
                <a:srgbClr val="FFFF00"/>
              </a:solidFill>
              <a:latin typeface="ArialMT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7722" y="4653136"/>
            <a:ext cx="2764334" cy="1800200"/>
          </a:xfrm>
          <a:prstGeom prst="rect">
            <a:avLst/>
          </a:prstGeom>
        </p:spPr>
      </p:pic>
      <p:sp>
        <p:nvSpPr>
          <p:cNvPr id="32" name="TextBox 19"/>
          <p:cNvSpPr txBox="1"/>
          <p:nvPr/>
        </p:nvSpPr>
        <p:spPr>
          <a:xfrm>
            <a:off x="6641063" y="6309320"/>
            <a:ext cx="1974643" cy="461665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ArialMT"/>
              </a:rPr>
              <a:t>LHCb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 VELO: P. Collins; </a:t>
            </a:r>
            <a:br>
              <a:rPr lang="en-US" sz="1200" b="1" dirty="0" smtClean="0">
                <a:solidFill>
                  <a:schemeClr val="bg1"/>
                </a:solidFill>
                <a:latin typeface="ArialMT"/>
              </a:rPr>
            </a:br>
            <a:r>
              <a:rPr lang="en-US" sz="1200" b="1" dirty="0" err="1" smtClean="0">
                <a:solidFill>
                  <a:schemeClr val="bg1"/>
                </a:solidFill>
                <a:latin typeface="ArialMT"/>
              </a:rPr>
              <a:t>arXiv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: 2112.12763</a:t>
            </a: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3205" y="4654317"/>
            <a:ext cx="3319775" cy="1797632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3803153" y="6009034"/>
            <a:ext cx="2447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  <a:latin typeface="ArialMT"/>
              </a:rPr>
              <a:t>Working </a:t>
            </a:r>
            <a:r>
              <a:rPr lang="en-US" sz="1200" b="1" i="1" dirty="0">
                <a:solidFill>
                  <a:srgbClr val="FF0000"/>
                </a:solidFill>
                <a:latin typeface="ArialMT"/>
              </a:rPr>
              <a:t>MALTA CMOS sensor </a:t>
            </a:r>
            <a:endParaRPr lang="en-US" sz="1200" b="1" i="1" dirty="0" smtClean="0">
              <a:solidFill>
                <a:srgbClr val="FF0000"/>
              </a:solidFill>
              <a:latin typeface="ArialMT"/>
            </a:endParaRPr>
          </a:p>
          <a:p>
            <a:r>
              <a:rPr lang="en-US" sz="1200" b="1" i="1" dirty="0" smtClean="0">
                <a:solidFill>
                  <a:srgbClr val="FF0000"/>
                </a:solidFill>
                <a:latin typeface="ArialMT"/>
              </a:rPr>
              <a:t>with </a:t>
            </a:r>
            <a:r>
              <a:rPr lang="en-US" sz="1200" b="1" i="1" dirty="0">
                <a:solidFill>
                  <a:srgbClr val="FF0000"/>
                </a:solidFill>
                <a:latin typeface="ArialMT"/>
              </a:rPr>
              <a:t>integrated </a:t>
            </a:r>
            <a:r>
              <a:rPr lang="en-US" sz="1200" b="1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200" b="1" i="1" dirty="0" smtClean="0">
                <a:solidFill>
                  <a:srgbClr val="FF0000"/>
                </a:solidFill>
                <a:latin typeface="ArialMT"/>
              </a:rPr>
              <a:t>-channels</a:t>
            </a:r>
            <a:r>
              <a:rPr lang="fr-FR" sz="1200" b="1" dirty="0" smtClean="0">
                <a:solidFill>
                  <a:srgbClr val="FF0000"/>
                </a:solidFill>
                <a:latin typeface="ArialMT"/>
              </a:rPr>
              <a:t>:</a:t>
            </a:r>
            <a:endParaRPr lang="fr-FR" sz="1200" b="1" dirty="0">
              <a:solidFill>
                <a:srgbClr val="FF0000"/>
              </a:solidFill>
              <a:latin typeface="ArialMT"/>
            </a:endParaRPr>
          </a:p>
        </p:txBody>
      </p:sp>
      <p:sp>
        <p:nvSpPr>
          <p:cNvPr id="33" name="TextBox 19"/>
          <p:cNvSpPr txBox="1"/>
          <p:nvPr/>
        </p:nvSpPr>
        <p:spPr>
          <a:xfrm>
            <a:off x="2337089" y="4948975"/>
            <a:ext cx="1598323" cy="276999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M. </a:t>
            </a:r>
            <a:r>
              <a:rPr lang="en-US" sz="1200" b="1" dirty="0" err="1" smtClean="0">
                <a:solidFill>
                  <a:schemeClr val="bg1"/>
                </a:solidFill>
                <a:latin typeface="ArialMT"/>
              </a:rPr>
              <a:t>Vos</a:t>
            </a:r>
            <a:r>
              <a:rPr lang="en-US" sz="1200" b="1" dirty="0" smtClean="0">
                <a:solidFill>
                  <a:schemeClr val="bg1"/>
                </a:solidFill>
                <a:latin typeface="ArialMT"/>
              </a:rPr>
              <a:t> @ ILCX2021</a:t>
            </a:r>
          </a:p>
        </p:txBody>
      </p:sp>
    </p:spTree>
    <p:extLst>
      <p:ext uri="{BB962C8B-B14F-4D97-AF65-F5344CB8AC3E}">
        <p14:creationId xmlns:p14="http://schemas.microsoft.com/office/powerpoint/2010/main" val="307297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8986</TotalTime>
  <Words>3358</Words>
  <Application>Microsoft Office PowerPoint</Application>
  <PresentationFormat>Affichage à l'écran (4:3)</PresentationFormat>
  <Paragraphs>464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7" baseType="lpstr">
      <vt:lpstr>ＭＳ ゴシック</vt:lpstr>
      <vt:lpstr>ＭＳ Ｐゴシック</vt:lpstr>
      <vt:lpstr>Arial</vt:lpstr>
      <vt:lpstr>ArialMT</vt:lpstr>
      <vt:lpstr>Avenir Book</vt:lpstr>
      <vt:lpstr>Calibri</vt:lpstr>
      <vt:lpstr>Helvetica Light</vt:lpstr>
      <vt:lpstr>Montserrat-Regular</vt:lpstr>
      <vt:lpstr>Symbol</vt:lpstr>
      <vt:lpstr>System Font Regular</vt:lpstr>
      <vt:lpstr>Times New Roman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TITOV Maksym</dc:creator>
  <cp:lastModifiedBy>TITOV Maksym</cp:lastModifiedBy>
  <cp:revision>371</cp:revision>
  <dcterms:created xsi:type="dcterms:W3CDTF">2014-10-28T06:43:35Z</dcterms:created>
  <dcterms:modified xsi:type="dcterms:W3CDTF">2023-09-07T04:26:43Z</dcterms:modified>
</cp:coreProperties>
</file>