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1pPr>
    <a:lvl2pPr marL="0" marR="0" indent="914216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2pPr>
    <a:lvl3pPr marL="0" marR="0" indent="1828433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3pPr>
    <a:lvl4pPr marL="0" marR="0" indent="2742651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4pPr>
    <a:lvl5pPr marL="0" marR="0" indent="3656867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5pPr>
    <a:lvl6pPr marL="0" marR="0" indent="4571086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6pPr>
    <a:lvl7pPr marL="0" marR="0" indent="5485303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7pPr>
    <a:lvl8pPr marL="0" marR="0" indent="6399519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8pPr>
    <a:lvl9pPr marL="0" marR="0" indent="7313737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9" name="Shape 3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cosh(x) = 0.5*(e^x+e^(-x))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Tau_g0=generation lifetime = O(70 us)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n_i = O(10^10 cm_3) @300K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When a high electric field is applied to silicon, SRH statistics changes because the rate at which electrons are captured and emitted by a trap is increased significantly by tunneling.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2" name="Shape 7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216">
              <a:lnSpc>
                <a:spcPct val="100000"/>
              </a:lnSpc>
              <a:defRPr sz="24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To change the image behind the Mock up.</a:t>
            </a:r>
          </a:p>
          <a:p>
            <a:pPr defTabSz="914216">
              <a:lnSpc>
                <a:spcPct val="100000"/>
              </a:lnSpc>
              <a:defRPr sz="24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Select the layer - &gt; Right Click -&gt; Send to Back -&gt; Delete the image -&gt; Drag &amp; Drop your Own Picture -&gt; Send to Back (again)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Oval 4"/>
          <p:cNvSpPr/>
          <p:nvPr/>
        </p:nvSpPr>
        <p:spPr>
          <a:xfrm rot="16200000">
            <a:off x="22524567" y="728383"/>
            <a:ext cx="521209" cy="5239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3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/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46926" y="779655"/>
            <a:ext cx="416525" cy="411445"/>
          </a:xfrm>
          <a:prstGeom prst="rect">
            <a:avLst/>
          </a:prstGeom>
        </p:spPr>
        <p:txBody>
          <a:bodyPr lIns="91421" tIns="91421" rIns="91421" bIns="91421"/>
          <a:lstStyle>
            <a:lvl1pPr algn="l" defTabSz="1828433">
              <a:defRPr sz="15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9" name="RP_LogoIdea_scala_di_grigio.png" descr="RP_LogoIdea_scala_di_grigi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0796" y="12616688"/>
            <a:ext cx="1738853" cy="719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Oval 4"/>
          <p:cNvSpPr/>
          <p:nvPr/>
        </p:nvSpPr>
        <p:spPr>
          <a:xfrm rot="16200000">
            <a:off x="21991167" y="728383"/>
            <a:ext cx="521209" cy="5239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3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65926" y="728855"/>
            <a:ext cx="401793" cy="398745"/>
          </a:xfrm>
          <a:prstGeom prst="rect">
            <a:avLst/>
          </a:prstGeom>
        </p:spPr>
        <p:txBody>
          <a:bodyPr lIns="91421" tIns="91421" rIns="91421" bIns="91421"/>
          <a:lstStyle>
            <a:lvl1pPr algn="l" defTabSz="1828433">
              <a:defRPr sz="1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feld 4"/>
          <p:cNvSpPr txBox="1"/>
          <p:nvPr/>
        </p:nvSpPr>
        <p:spPr>
          <a:xfrm>
            <a:off x="945114" y="480957"/>
            <a:ext cx="7971471" cy="802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1828800">
              <a:lnSpc>
                <a:spcPct val="100000"/>
              </a:lnSpc>
              <a:defRPr sz="3600">
                <a:solidFill>
                  <a:srgbClr val="907E6F"/>
                </a:solidFill>
              </a:defRPr>
            </a:pPr>
            <a:r>
              <a:t>FALLING WALLS </a:t>
            </a:r>
            <a:r>
              <a:rPr>
                <a:solidFill>
                  <a:srgbClr val="E2000C"/>
                </a:solidFill>
              </a:rPr>
              <a:t>VENTURE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828800"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Custom Layou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icture Placeholder 8"/>
          <p:cNvSpPr>
            <a:spLocks noGrp="1"/>
          </p:cNvSpPr>
          <p:nvPr>
            <p:ph type="pic" sz="half" idx="21"/>
          </p:nvPr>
        </p:nvSpPr>
        <p:spPr>
          <a:xfrm>
            <a:off x="1819348" y="4017795"/>
            <a:ext cx="20671031" cy="49629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hyperlink" Target="https://www.idquantique.com" TargetMode="External"/><Relationship Id="rId10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xkcd.com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85.png"/><Relationship Id="rId3" Type="http://schemas.openxmlformats.org/officeDocument/2006/relationships/image" Target="../media/image9.png"/><Relationship Id="rId7" Type="http://schemas.openxmlformats.org/officeDocument/2006/relationships/hyperlink" Target="mailto:lorenza.paolucci@randompower.eu" TargetMode="External"/><Relationship Id="rId12" Type="http://schemas.openxmlformats.org/officeDocument/2006/relationships/image" Target="../media/image84.png"/><Relationship Id="rId17" Type="http://schemas.openxmlformats.org/officeDocument/2006/relationships/hyperlink" Target="https://youtu.be/d_zDP7NDLnI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youtu.be/KWCSUcyMAzE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11" Type="http://schemas.openxmlformats.org/officeDocument/2006/relationships/image" Target="../media/image83.png"/><Relationship Id="rId5" Type="http://schemas.openxmlformats.org/officeDocument/2006/relationships/image" Target="../media/image82.png"/><Relationship Id="rId15" Type="http://schemas.openxmlformats.org/officeDocument/2006/relationships/image" Target="../media/image87.png"/><Relationship Id="rId10" Type="http://schemas.openxmlformats.org/officeDocument/2006/relationships/image" Target="../media/image5.png"/><Relationship Id="rId4" Type="http://schemas.openxmlformats.org/officeDocument/2006/relationships/hyperlink" Target="mailto:massimo.caccia@randompower.eu" TargetMode="External"/><Relationship Id="rId9" Type="http://schemas.openxmlformats.org/officeDocument/2006/relationships/hyperlink" Target="http://www.randompower.eu" TargetMode="External"/><Relationship Id="rId1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ornsifecms.usc.edu/assets/sites/520/docs/VonNeumann-ams12p36-38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16"/>
          <p:cNvSpPr txBox="1"/>
          <p:nvPr/>
        </p:nvSpPr>
        <p:spPr>
          <a:xfrm>
            <a:off x="12595379" y="7999524"/>
            <a:ext cx="9112764" cy="197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3000"/>
            </a:pPr>
            <a:r>
              <a:t>Massimo Caccia</a:t>
            </a:r>
          </a:p>
          <a:p>
            <a:pPr algn="ctr">
              <a:lnSpc>
                <a:spcPct val="150000"/>
              </a:lnSpc>
              <a:defRPr sz="3000"/>
            </a:pPr>
            <a:r>
              <a:t>Università dell’Insubria &amp; Random Power s.r.l.</a:t>
            </a:r>
          </a:p>
          <a:p>
            <a:pPr algn="ctr">
              <a:lnSpc>
                <a:spcPct val="150000"/>
              </a:lnSpc>
              <a:defRPr sz="3000"/>
            </a:pPr>
            <a:r>
              <a:t>massimo.caccia@randompower.eu</a:t>
            </a:r>
          </a:p>
        </p:txBody>
      </p:sp>
      <p:sp>
        <p:nvSpPr>
          <p:cNvPr id="153" name="TextBox 20"/>
          <p:cNvSpPr txBox="1"/>
          <p:nvPr/>
        </p:nvSpPr>
        <p:spPr>
          <a:xfrm>
            <a:off x="12265470" y="5779209"/>
            <a:ext cx="10281025" cy="185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00000"/>
              </a:lnSpc>
              <a:defRPr sz="6600" spc="600">
                <a:solidFill>
                  <a:srgbClr val="000000"/>
                </a:solidFill>
              </a:defRPr>
            </a:pPr>
            <a:endParaRPr/>
          </a:p>
          <a:p>
            <a:pPr>
              <a:lnSpc>
                <a:spcPct val="100000"/>
              </a:lnSpc>
              <a:defRPr sz="4800" spc="436">
                <a:solidFill>
                  <a:srgbClr val="000000"/>
                </a:solidFill>
              </a:defRPr>
            </a:pPr>
            <a:r>
              <a:t>the value of unpredictability</a:t>
            </a:r>
          </a:p>
        </p:txBody>
      </p:sp>
      <p:grpSp>
        <p:nvGrpSpPr>
          <p:cNvPr id="156" name="Group 1"/>
          <p:cNvGrpSpPr/>
          <p:nvPr/>
        </p:nvGrpSpPr>
        <p:grpSpPr>
          <a:xfrm>
            <a:off x="3128818" y="3517034"/>
            <a:ext cx="5111753" cy="5111751"/>
            <a:chOff x="0" y="0"/>
            <a:chExt cx="5111751" cy="5111750"/>
          </a:xfrm>
        </p:grpSpPr>
        <p:sp>
          <p:nvSpPr>
            <p:cNvPr id="154" name="Oval 3"/>
            <p:cNvSpPr/>
            <p:nvPr/>
          </p:nvSpPr>
          <p:spPr>
            <a:xfrm>
              <a:off x="0" y="0"/>
              <a:ext cx="5111752" cy="5111750"/>
            </a:xfrm>
            <a:prstGeom prst="ellipse">
              <a:avLst/>
            </a:prstGeom>
            <a:noFill/>
            <a:ln w="1016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6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/>
            </a:p>
          </p:txBody>
        </p:sp>
        <p:sp>
          <p:nvSpPr>
            <p:cNvPr id="155" name="TextBox 23"/>
            <p:cNvSpPr txBox="1"/>
            <p:nvPr/>
          </p:nvSpPr>
          <p:spPr>
            <a:xfrm>
              <a:off x="1383508" y="2171153"/>
              <a:ext cx="2379372" cy="77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lnSpc>
                  <a:spcPct val="100000"/>
                </a:lnSpc>
                <a:defRPr sz="4400" spc="1200">
                  <a:solidFill>
                    <a:srgbClr val="FFFFFF"/>
                  </a:solidFill>
                </a:defRPr>
              </a:lvl1pPr>
            </a:lstStyle>
            <a:p>
              <a:r>
                <a:t>TITLE</a:t>
              </a:r>
            </a:p>
          </p:txBody>
        </p:sp>
      </p:grpSp>
      <p:sp>
        <p:nvSpPr>
          <p:cNvPr id="157" name="TextBox 9"/>
          <p:cNvSpPr txBox="1">
            <a:spLocks noGrp="1"/>
          </p:cNvSpPr>
          <p:nvPr>
            <p:ph type="sldNum" sz="quarter" idx="2"/>
          </p:nvPr>
        </p:nvSpPr>
        <p:spPr>
          <a:xfrm>
            <a:off x="22647052" y="759218"/>
            <a:ext cx="276240" cy="4622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>
              <a:defRPr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rPr/>
              <a:t>1</a:t>
            </a:fld>
            <a:endParaRPr/>
          </a:p>
        </p:txBody>
      </p:sp>
      <p:grpSp>
        <p:nvGrpSpPr>
          <p:cNvPr id="160" name="Group"/>
          <p:cNvGrpSpPr/>
          <p:nvPr/>
        </p:nvGrpSpPr>
        <p:grpSpPr>
          <a:xfrm>
            <a:off x="-6351" y="0"/>
            <a:ext cx="9867991" cy="10613549"/>
            <a:chOff x="0" y="0"/>
            <a:chExt cx="9867989" cy="10613548"/>
          </a:xfrm>
        </p:grpSpPr>
        <p:pic>
          <p:nvPicPr>
            <p:cNvPr id="158" name="Picture Placeholder 4" descr="Picture Placeholder 4"/>
            <p:cNvPicPr>
              <a:picLocks noChangeAspect="1"/>
            </p:cNvPicPr>
            <p:nvPr/>
          </p:nvPicPr>
          <p:blipFill>
            <a:blip r:embed="rId2"/>
            <a:srcRect l="23851" r="23851"/>
            <a:stretch>
              <a:fillRect/>
            </a:stretch>
          </p:blipFill>
          <p:spPr>
            <a:xfrm>
              <a:off x="0" y="0"/>
              <a:ext cx="9867990" cy="10613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francois_morellet_random_distribution_40000_squares_odd_even_numbers_telephone_directory__960_0.jpg" descr="francois_morellet_random_distribution_40000_squares_odd_even_numbers_telephone_directory__960_0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577" y="1145027"/>
              <a:ext cx="8112742" cy="8237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1" name="RP_LogoIdea.jpg" descr="RP_LogoIde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6540" y="3937200"/>
            <a:ext cx="5634659" cy="2332749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extBox 16"/>
          <p:cNvSpPr txBox="1"/>
          <p:nvPr/>
        </p:nvSpPr>
        <p:spPr>
          <a:xfrm>
            <a:off x="43752" y="10827909"/>
            <a:ext cx="9867990" cy="11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00000"/>
              </a:lnSpc>
              <a:defRPr sz="2400">
                <a:solidFill>
                  <a:srgbClr val="444444"/>
                </a:solidFill>
              </a:defRPr>
            </a:pPr>
            <a:r>
              <a:t>François Morellet</a:t>
            </a:r>
          </a:p>
          <a:p>
            <a:pPr defTabSz="457200">
              <a:lnSpc>
                <a:spcPct val="100000"/>
              </a:lnSpc>
              <a:defRPr sz="2400" i="1">
                <a:solidFill>
                  <a:srgbClr val="444444"/>
                </a:solidFill>
              </a:defRPr>
            </a:pPr>
            <a:r>
              <a:t>Random Distribution of 40,000 Squares using the Odd and Even Numbers of a Telephone Directory </a:t>
            </a:r>
            <a:r>
              <a:rPr i="0"/>
              <a:t>1960</a:t>
            </a:r>
          </a:p>
        </p:txBody>
      </p:sp>
      <p:sp>
        <p:nvSpPr>
          <p:cNvPr id="163" name="I"/>
          <p:cNvSpPr txBox="1"/>
          <p:nvPr/>
        </p:nvSpPr>
        <p:spPr>
          <a:xfrm>
            <a:off x="16142110" y="10232538"/>
            <a:ext cx="2019301" cy="2027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defRPr sz="15000">
                <a:solidFill>
                  <a:srgbClr val="000000"/>
                </a:solidFill>
                <a:latin typeface="NIFont"/>
                <a:ea typeface="NIFont"/>
                <a:cs typeface="NIFont"/>
                <a:sym typeface="NIFont"/>
              </a:defRPr>
            </a:lvl1pPr>
          </a:lstStyle>
          <a:p>
            <a:r>
              <a:t>I</a:t>
            </a:r>
          </a:p>
        </p:txBody>
      </p:sp>
      <p:sp>
        <p:nvSpPr>
          <p:cNvPr id="164" name="TIPP 2023…"/>
          <p:cNvSpPr txBox="1"/>
          <p:nvPr/>
        </p:nvSpPr>
        <p:spPr>
          <a:xfrm>
            <a:off x="14219868" y="12117674"/>
            <a:ext cx="5863785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100000"/>
              </a:lnSpc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/>
              <a:t>TIPP 2023 </a:t>
            </a:r>
          </a:p>
          <a:p>
            <a:pPr algn="ctr" defTabSz="825500">
              <a:lnSpc>
                <a:spcPct val="100000"/>
              </a:lnSpc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/>
              <a:t>Cape Town, South Africa, Sept.  6</a:t>
            </a:r>
            <a:endParaRPr baseline="31999" dirty="0"/>
          </a:p>
        </p:txBody>
      </p:sp>
      <p:sp>
        <p:nvSpPr>
          <p:cNvPr id="165" name="In-Silico generation of random bit streams"/>
          <p:cNvSpPr txBox="1"/>
          <p:nvPr/>
        </p:nvSpPr>
        <p:spPr>
          <a:xfrm>
            <a:off x="11056649" y="2392680"/>
            <a:ext cx="12190223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ct val="100000"/>
              </a:lnSpc>
              <a:defRPr sz="45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In-Silico generation of random bit streams</a:t>
            </a:r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8273" y="264401"/>
            <a:ext cx="5352146" cy="2275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Box 20"/>
          <p:cNvSpPr txBox="1"/>
          <p:nvPr/>
        </p:nvSpPr>
        <p:spPr>
          <a:xfrm>
            <a:off x="675561" y="1799064"/>
            <a:ext cx="11645214" cy="112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00000"/>
              </a:lnSpc>
              <a:defRPr sz="6600" spc="600">
                <a:solidFill>
                  <a:srgbClr val="000000"/>
                </a:solidFill>
              </a:defRPr>
            </a:lvl1pPr>
          </a:lstStyle>
          <a:p>
            <a:r>
              <a:t>HOW DO WE DO IT?</a:t>
            </a:r>
          </a:p>
        </p:txBody>
      </p:sp>
      <p:sp>
        <p:nvSpPr>
          <p:cNvPr id="308" name="TextBox 9"/>
          <p:cNvSpPr txBox="1">
            <a:spLocks noGrp="1"/>
          </p:cNvSpPr>
          <p:nvPr>
            <p:ph type="sldNum" sz="quarter" idx="2"/>
          </p:nvPr>
        </p:nvSpPr>
        <p:spPr>
          <a:xfrm>
            <a:off x="22612647" y="759218"/>
            <a:ext cx="426660" cy="4622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309" name="Inspired by Forrest Gump, we say:…"/>
          <p:cNvSpPr txBox="1"/>
          <p:nvPr/>
        </p:nvSpPr>
        <p:spPr>
          <a:xfrm>
            <a:off x="702005" y="3155950"/>
            <a:ext cx="11207984" cy="3622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50000"/>
              </a:lnSpc>
            </a:pPr>
            <a:r>
              <a:t>Inspired by Forrest Gump, we say:</a:t>
            </a:r>
          </a:p>
          <a:p>
            <a:pPr>
              <a:lnSpc>
                <a:spcPct val="150000"/>
              </a:lnSpc>
              <a:defRPr sz="29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RADIOACTIVE IS AS RADIOACTIVE DOES</a:t>
            </a:r>
          </a:p>
          <a:p>
            <a:pPr>
              <a:lnSpc>
                <a:spcPct val="150000"/>
              </a:lnSpc>
              <a:defRPr sz="29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/>
          </a:p>
          <a:p>
            <a:pPr marL="228600" indent="-228600">
              <a:lnSpc>
                <a:spcPct val="150000"/>
              </a:lnSpc>
              <a:buSzPct val="80000"/>
              <a:buBlip>
                <a:blip r:embed="rId2"/>
              </a:buBlip>
              <a:defRPr sz="29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 sz="2400">
                <a:solidFill>
                  <a:srgbClr val="5E5E5E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emission by a radioactive source is due to the quantum laws of Nature</a:t>
            </a:r>
          </a:p>
          <a:p>
            <a:pPr marL="189186" indent="-189186">
              <a:lnSpc>
                <a:spcPct val="150000"/>
              </a:lnSpc>
              <a:buSzPct val="80000"/>
              <a:buBlip>
                <a:blip r:embed="rId2"/>
              </a:buBlip>
              <a:defRPr sz="29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2400">
                <a:solidFill>
                  <a:srgbClr val="5E5E5E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 decays of unstable nuclei are unpredictable </a:t>
            </a:r>
          </a:p>
        </p:txBody>
      </p:sp>
      <p:pic>
        <p:nvPicPr>
          <p:cNvPr id="31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0020" y="1974850"/>
            <a:ext cx="10661606" cy="8540449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equence of pulses by the decay of a radioactive source in a nuclear physics detector"/>
          <p:cNvSpPr txBox="1"/>
          <p:nvPr/>
        </p:nvSpPr>
        <p:spPr>
          <a:xfrm>
            <a:off x="12690805" y="10927828"/>
            <a:ext cx="11218838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r>
              <a:t>Sequence of pulses by the decay of a radioactive source in a nuclear physics detector</a:t>
            </a:r>
          </a:p>
        </p:txBody>
      </p:sp>
      <p:sp>
        <p:nvSpPr>
          <p:cNvPr id="312" name="⇒"/>
          <p:cNvSpPr txBox="1"/>
          <p:nvPr/>
        </p:nvSpPr>
        <p:spPr>
          <a:xfrm>
            <a:off x="620725" y="6527800"/>
            <a:ext cx="951891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7200"/>
            </a:lvl1pPr>
          </a:lstStyle>
          <a:p>
            <a:r>
              <a:t>⇒</a:t>
            </a:r>
          </a:p>
        </p:txBody>
      </p:sp>
      <p:sp>
        <p:nvSpPr>
          <p:cNvPr id="313" name="the sequence of detected decays can be used to generate random bits with different recipes:…"/>
          <p:cNvSpPr txBox="1"/>
          <p:nvPr/>
        </p:nvSpPr>
        <p:spPr>
          <a:xfrm>
            <a:off x="1819605" y="6710680"/>
            <a:ext cx="9796150" cy="293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chemeClr val="accent1"/>
                </a:solidFill>
              </a:defRPr>
            </a:pPr>
            <a:r>
              <a:t>the sequence of detected decays can be used to generate random bits with different recipes:</a:t>
            </a:r>
          </a:p>
          <a:p>
            <a:pPr marL="228600" indent="-228600">
              <a:buSzPct val="80000"/>
              <a:buBlip>
                <a:blip r:embed="rId4"/>
              </a:buBlip>
              <a:defRPr>
                <a:solidFill>
                  <a:schemeClr val="accent1"/>
                </a:solidFill>
              </a:defRPr>
            </a:pPr>
            <a:r>
              <a:t> </a:t>
            </a:r>
            <a:r>
              <a:rPr>
                <a:solidFill>
                  <a:srgbClr val="5E5E5E"/>
                </a:solidFill>
              </a:rPr>
              <a:t>check the parity of the number of pulses in a time window</a:t>
            </a:r>
          </a:p>
          <a:p>
            <a:pPr marL="228600" indent="-228600">
              <a:buSzPct val="80000"/>
              <a:buBlip>
                <a:blip r:embed="rId4"/>
              </a:buBlip>
              <a:defRPr>
                <a:solidFill>
                  <a:schemeClr val="accent1"/>
                </a:solidFill>
              </a:defRPr>
            </a:pPr>
            <a:r>
              <a:rPr>
                <a:solidFill>
                  <a:srgbClr val="5E5E5E"/>
                </a:solidFill>
              </a:rPr>
              <a:t> pre-define the time window in a way that is equally like to have or not to have a single pulse</a:t>
            </a:r>
          </a:p>
        </p:txBody>
      </p:sp>
      <p:sp>
        <p:nvSpPr>
          <p:cNvPr id="314" name="TextBox 21"/>
          <p:cNvSpPr txBox="1"/>
          <p:nvPr/>
        </p:nvSpPr>
        <p:spPr>
          <a:xfrm>
            <a:off x="491907" y="684270"/>
            <a:ext cx="14979143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4. the Random Power principle:</a:t>
            </a:r>
          </a:p>
        </p:txBody>
      </p:sp>
      <p:sp>
        <p:nvSpPr>
          <p:cNvPr id="315" name="The idea behind                                              is to replace a radioactive source with something safer, more handy, cost effective, simple, robust, providing  sequences of pulses mimicking radioactive decays."/>
          <p:cNvSpPr txBox="1"/>
          <p:nvPr/>
        </p:nvSpPr>
        <p:spPr>
          <a:xfrm>
            <a:off x="533555" y="12103021"/>
            <a:ext cx="20804053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The idea behind                                              is to replace a radioactive source with something safer, more handy, cost effective, simple, robust, providing  sequences of pulses mimicking radioactive decays. </a:t>
            </a:r>
          </a:p>
        </p:txBody>
      </p:sp>
      <p:pic>
        <p:nvPicPr>
          <p:cNvPr id="316" name="RP_LogoIdea.png" descr="RP_LogoIde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873" y="11358552"/>
            <a:ext cx="3231561" cy="1337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319" name="The generator, an array of Single Photon Avalanche Diodes, namely p-n junctions operated beyond the breakdown voltage:"/>
          <p:cNvSpPr txBox="1"/>
          <p:nvPr/>
        </p:nvSpPr>
        <p:spPr>
          <a:xfrm>
            <a:off x="751654" y="741420"/>
            <a:ext cx="21606519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4"/>
              </a:buBlip>
              <a:defRPr sz="3000"/>
            </a:pPr>
            <a:r>
              <a:t>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generator, an array of Single Photon Avalanche Diodes, namely p-n junctions operated beyond the breakdown voltage:</a:t>
            </a:r>
          </a:p>
        </p:txBody>
      </p:sp>
      <p:sp>
        <p:nvSpPr>
          <p:cNvPr id="320" name="A pioneering development by Prof. S. Cova at Politecnico di Milano…"/>
          <p:cNvSpPr txBox="1"/>
          <p:nvPr/>
        </p:nvSpPr>
        <p:spPr>
          <a:xfrm>
            <a:off x="964780" y="1931110"/>
            <a:ext cx="16348696" cy="1751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00000"/>
              </a:lnSpc>
              <a:defRPr sz="3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pioneering development by Prof. S. Cova at Politecnico di Milano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defTabSz="457200">
              <a:lnSpc>
                <a:spcPct val="100000"/>
              </a:lnSpc>
              <a:defRPr sz="3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defTabSz="457200">
              <a:lnSpc>
                <a:spcPct val="100000"/>
              </a:lnSpc>
              <a:defRPr sz="2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Cova, S., Ghioni, M., Lacaita, A. L., Samori, C., and Zappa, F. “Avalanche photodiodes and quenching circuits for single-photon detection”, Applied Optics, 35(12), 1956—1976 (1996)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461" y="5458841"/>
            <a:ext cx="5315657" cy="5020343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• Very shallow p-n junction  è ~ 1 μm…"/>
          <p:cNvSpPr txBox="1"/>
          <p:nvPr/>
        </p:nvSpPr>
        <p:spPr>
          <a:xfrm>
            <a:off x="800765" y="10786957"/>
            <a:ext cx="7854531" cy="1599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lnSpc>
                <a:spcPct val="100000"/>
              </a:lnSpc>
              <a:defRPr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• </a:t>
            </a:r>
            <a:r>
              <a:t>Very shallow p-n junction  </a:t>
            </a:r>
            <a:r>
              <a:rPr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è</a:t>
            </a:r>
            <a:r>
              <a:rPr>
                <a:solidFill>
                  <a:srgbClr val="3366FF"/>
                </a:solidFill>
              </a:rPr>
              <a:t> ~ 1 </a:t>
            </a:r>
            <a:r>
              <a:rPr>
                <a:solidFill>
                  <a:srgbClr val="0432FF"/>
                </a:solidFill>
              </a:rPr>
              <a:t>μm</a:t>
            </a:r>
            <a:r>
              <a:rPr>
                <a:solidFill>
                  <a:srgbClr val="3366FF"/>
                </a:solidFill>
              </a:rPr>
              <a:t>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defTabSz="457200">
              <a:lnSpc>
                <a:spcPct val="100000"/>
              </a:lnSpc>
              <a:defRPr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• </a:t>
            </a:r>
            <a:r>
              <a:t>High electric field               </a:t>
            </a:r>
            <a:r>
              <a:rPr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è</a:t>
            </a:r>
            <a:r>
              <a:rPr>
                <a:solidFill>
                  <a:srgbClr val="3366FF"/>
                </a:solidFill>
              </a:rPr>
              <a:t> &gt; 3 x 10</a:t>
            </a:r>
            <a:r>
              <a:rPr baseline="31999">
                <a:solidFill>
                  <a:srgbClr val="3366FF"/>
                </a:solidFill>
              </a:rPr>
              <a:t>5</a:t>
            </a:r>
            <a:r>
              <a:rPr>
                <a:solidFill>
                  <a:srgbClr val="3366FF"/>
                </a:solidFill>
              </a:rPr>
              <a:t> V/cm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defTabSz="457200">
              <a:lnSpc>
                <a:spcPct val="100000"/>
              </a:lnSpc>
              <a:defRPr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• </a:t>
            </a:r>
            <a:r>
              <a:t>Mean free path                  </a:t>
            </a:r>
            <a:r>
              <a:rPr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è</a:t>
            </a:r>
            <a:r>
              <a:t> </a:t>
            </a:r>
            <a:r>
              <a:rPr>
                <a:solidFill>
                  <a:srgbClr val="0432FF"/>
                </a:solidFill>
              </a:rPr>
              <a:t>≈ 0.01 μm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23" name="The essence of a cell"/>
          <p:cNvSpPr txBox="1"/>
          <p:nvPr/>
        </p:nvSpPr>
        <p:spPr>
          <a:xfrm>
            <a:off x="2724948" y="4640527"/>
            <a:ext cx="346557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The essence of a cell</a:t>
            </a:r>
          </a:p>
        </p:txBody>
      </p:sp>
      <p:pic>
        <p:nvPicPr>
          <p:cNvPr id="32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3661" y="2508979"/>
            <a:ext cx="5518567" cy="9992546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Courtesy of Ivan Rech, Politecnico di Milano…"/>
          <p:cNvSpPr txBox="1"/>
          <p:nvPr/>
        </p:nvSpPr>
        <p:spPr>
          <a:xfrm>
            <a:off x="9149768" y="10267908"/>
            <a:ext cx="7274434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Courtesy of Ivan Rech, Politecnico di Milano</a:t>
            </a:r>
          </a:p>
          <a:p>
            <a:r>
              <a:t>[50 μm cell size]</a:t>
            </a:r>
          </a:p>
        </p:txBody>
      </p:sp>
      <p:sp>
        <p:nvSpPr>
          <p:cNvPr id="326" name="Simulation of an avalanche development"/>
          <p:cNvSpPr txBox="1"/>
          <p:nvPr/>
        </p:nvSpPr>
        <p:spPr>
          <a:xfrm>
            <a:off x="9089144" y="4621074"/>
            <a:ext cx="688512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Simulation of an avalanche development</a:t>
            </a:r>
          </a:p>
        </p:txBody>
      </p:sp>
      <p:sp>
        <p:nvSpPr>
          <p:cNvPr id="327" name="Photon induced charge carrier generation"/>
          <p:cNvSpPr txBox="1"/>
          <p:nvPr/>
        </p:nvSpPr>
        <p:spPr>
          <a:xfrm>
            <a:off x="15031670" y="12727710"/>
            <a:ext cx="708622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Photon induced charge carrier generation</a:t>
            </a:r>
          </a:p>
        </p:txBody>
      </p:sp>
      <p:sp>
        <p:nvSpPr>
          <p:cNvPr id="328" name="Multiplication by about 1 000 000"/>
          <p:cNvSpPr txBox="1"/>
          <p:nvPr/>
        </p:nvSpPr>
        <p:spPr>
          <a:xfrm>
            <a:off x="9244406" y="11489676"/>
            <a:ext cx="589518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Multiplication by about 1 000 000</a:t>
            </a:r>
          </a:p>
        </p:txBody>
      </p:sp>
      <p:pic>
        <p:nvPicPr>
          <p:cNvPr id="329" name="S44_border_triggered (Converted).mov" descr="S44_border_triggered (Converted)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6597" y="5350821"/>
            <a:ext cx="7610223" cy="4308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2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961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332" name="Not indexed arrays of SPAD, with a single output node, are nowadays known as Silicon Photomultipliers, the state-of-the-art room T detectors with single photon sensitivity and photon-number resolving capability:"/>
          <p:cNvSpPr txBox="1"/>
          <p:nvPr/>
        </p:nvSpPr>
        <p:spPr>
          <a:xfrm>
            <a:off x="751654" y="741420"/>
            <a:ext cx="21606519" cy="1689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Not indexed arrays of SPAD, with a single output node, are nowadays known as Silicon Photomultipliers, the state-of-the-art room T detectors with single photon sensitivity and photon-number resolving capability:</a:t>
            </a:r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388" y="3723440"/>
            <a:ext cx="7775113" cy="5528969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histogram of the response to a  high statistics of low intensity light pulses"/>
          <p:cNvSpPr txBox="1"/>
          <p:nvPr/>
        </p:nvSpPr>
        <p:spPr>
          <a:xfrm>
            <a:off x="14016480" y="10380922"/>
            <a:ext cx="8911652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 defTabSz="457200">
              <a:lnSpc>
                <a:spcPct val="100000"/>
              </a:lnSpc>
              <a:buSzPct val="80000"/>
              <a:buBlip>
                <a:blip r:embed="rId2"/>
              </a:buBlip>
              <a:defRPr>
                <a:solidFill>
                  <a:srgbClr val="404040"/>
                </a:solidFill>
              </a:defRPr>
            </a:pPr>
            <a:r>
              <a:rPr>
                <a:solidFill>
                  <a:srgbClr val="000000"/>
                </a:solidFill>
              </a:rPr>
              <a:t> </a:t>
            </a:r>
            <a:r>
              <a:t>histogram of the response to a  high statistics of low intensity light pulses</a:t>
            </a:r>
            <a:endParaRPr sz="12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35" name="Line"/>
          <p:cNvSpPr/>
          <p:nvPr/>
        </p:nvSpPr>
        <p:spPr>
          <a:xfrm flipV="1">
            <a:off x="11510591" y="2930860"/>
            <a:ext cx="1" cy="838293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36" name="multi_sovrapp.png" descr="multi_sovrapp.png"/>
          <p:cNvPicPr>
            <a:picLocks noChangeAspect="1"/>
          </p:cNvPicPr>
          <p:nvPr/>
        </p:nvPicPr>
        <p:blipFill>
          <a:blip r:embed="rId4"/>
          <a:srcRect t="4003" r="6120"/>
          <a:stretch>
            <a:fillRect/>
          </a:stretch>
        </p:blipFill>
        <p:spPr>
          <a:xfrm>
            <a:off x="12945683" y="3612356"/>
            <a:ext cx="8464063" cy="6491182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Vover = 2.5V"/>
          <p:cNvSpPr txBox="1"/>
          <p:nvPr/>
        </p:nvSpPr>
        <p:spPr>
          <a:xfrm>
            <a:off x="18300957" y="6207254"/>
            <a:ext cx="2248917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V</a:t>
            </a:r>
            <a:r>
              <a:rPr baseline="-5999"/>
              <a:t>over</a:t>
            </a:r>
            <a:r>
              <a:t> = 2.5V</a:t>
            </a:r>
          </a:p>
        </p:txBody>
      </p:sp>
      <p:sp>
        <p:nvSpPr>
          <p:cNvPr id="338" name="Single fired cell"/>
          <p:cNvSpPr txBox="1"/>
          <p:nvPr/>
        </p:nvSpPr>
        <p:spPr>
          <a:xfrm rot="16200000">
            <a:off x="13250603" y="4358408"/>
            <a:ext cx="264668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Single fired cell</a:t>
            </a:r>
          </a:p>
        </p:txBody>
      </p:sp>
      <p:sp>
        <p:nvSpPr>
          <p:cNvPr id="339" name="Two fired cells"/>
          <p:cNvSpPr txBox="1"/>
          <p:nvPr/>
        </p:nvSpPr>
        <p:spPr>
          <a:xfrm>
            <a:off x="16270977" y="4069967"/>
            <a:ext cx="244790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Two fired cells</a:t>
            </a:r>
          </a:p>
        </p:txBody>
      </p:sp>
      <p:sp>
        <p:nvSpPr>
          <p:cNvPr id="340" name="Three fired cells"/>
          <p:cNvSpPr txBox="1"/>
          <p:nvPr/>
        </p:nvSpPr>
        <p:spPr>
          <a:xfrm>
            <a:off x="17240634" y="4849525"/>
            <a:ext cx="2717344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Three fired cells</a:t>
            </a:r>
          </a:p>
        </p:txBody>
      </p:sp>
      <p:sp>
        <p:nvSpPr>
          <p:cNvPr id="341" name="No fired cell"/>
          <p:cNvSpPr txBox="1"/>
          <p:nvPr/>
        </p:nvSpPr>
        <p:spPr>
          <a:xfrm rot="16200000">
            <a:off x="11192128" y="7898677"/>
            <a:ext cx="264668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No fired cell</a:t>
            </a:r>
          </a:p>
        </p:txBody>
      </p:sp>
      <p:sp>
        <p:nvSpPr>
          <p:cNvPr id="342" name="Line"/>
          <p:cNvSpPr/>
          <p:nvPr/>
        </p:nvSpPr>
        <p:spPr>
          <a:xfrm>
            <a:off x="12945683" y="7908550"/>
            <a:ext cx="142886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3" name="Line"/>
          <p:cNvSpPr/>
          <p:nvPr/>
        </p:nvSpPr>
        <p:spPr>
          <a:xfrm flipH="1">
            <a:off x="15047779" y="4318887"/>
            <a:ext cx="99828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4" name="Line"/>
          <p:cNvSpPr/>
          <p:nvPr/>
        </p:nvSpPr>
        <p:spPr>
          <a:xfrm flipH="1">
            <a:off x="15690453" y="5098445"/>
            <a:ext cx="142886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5" name="SiPM may be seen as a collection of binary cells, fired when a photon in absorbed…"/>
          <p:cNvSpPr txBox="1"/>
          <p:nvPr/>
        </p:nvSpPr>
        <p:spPr>
          <a:xfrm>
            <a:off x="2156822" y="10194240"/>
            <a:ext cx="8062244" cy="189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 defTabSz="457200">
              <a:lnSpc>
                <a:spcPct val="100000"/>
              </a:lnSpc>
              <a:buSzPct val="80000"/>
              <a:buBlip>
                <a:blip r:embed="rId2"/>
              </a:buBlip>
            </a:pPr>
            <a:r>
              <a:t> SiPM may be seen as a collection of binary cells, fired when a photon in absorbed</a:t>
            </a:r>
          </a:p>
          <a:p>
            <a:pPr defTabSz="457200"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endParaRPr/>
          </a:p>
          <a:p>
            <a:pPr defTabSz="457200">
              <a:lnSpc>
                <a:spcPct val="100000"/>
              </a:lnSpc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[in principle, a NATIVE DIGITAL DEVICE]</a:t>
            </a:r>
            <a:endParaRPr sz="1200" b="1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8101" y="2924515"/>
            <a:ext cx="11460570" cy="1834164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TextBox 9"/>
          <p:cNvSpPr txBox="1">
            <a:spLocks noGrp="1"/>
          </p:cNvSpPr>
          <p:nvPr>
            <p:ph type="sldNum" sz="quarter" idx="2"/>
          </p:nvPr>
        </p:nvSpPr>
        <p:spPr>
          <a:xfrm>
            <a:off x="22549147" y="759218"/>
            <a:ext cx="403800" cy="4622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rPr/>
              <a:t>13</a:t>
            </a:fld>
            <a:endParaRPr/>
          </a:p>
        </p:txBody>
      </p:sp>
      <p:pic>
        <p:nvPicPr>
          <p:cNvPr id="349" name="Image" descr="Imag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77288" y="5752582"/>
            <a:ext cx="11917940" cy="4624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2303" y="6581475"/>
            <a:ext cx="7349801" cy="4219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4282" y="10015671"/>
            <a:ext cx="12743772" cy="2330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899" y="7196037"/>
            <a:ext cx="6441821" cy="34632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" name="Group"/>
          <p:cNvGrpSpPr/>
          <p:nvPr/>
        </p:nvGrpSpPr>
        <p:grpSpPr>
          <a:xfrm>
            <a:off x="13404237" y="4097784"/>
            <a:ext cx="676078" cy="562789"/>
            <a:chOff x="0" y="0"/>
            <a:chExt cx="676076" cy="562787"/>
          </a:xfrm>
        </p:grpSpPr>
        <p:sp>
          <p:nvSpPr>
            <p:cNvPr id="353" name="1"/>
            <p:cNvSpPr txBox="1"/>
            <p:nvPr/>
          </p:nvSpPr>
          <p:spPr>
            <a:xfrm>
              <a:off x="226367" y="32473"/>
              <a:ext cx="223343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54" name="Oval"/>
            <p:cNvSpPr/>
            <p:nvPr/>
          </p:nvSpPr>
          <p:spPr>
            <a:xfrm>
              <a:off x="0" y="0"/>
              <a:ext cx="676077" cy="562788"/>
            </a:xfrm>
            <a:prstGeom prst="ellips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58" name="Group"/>
          <p:cNvGrpSpPr/>
          <p:nvPr/>
        </p:nvGrpSpPr>
        <p:grpSpPr>
          <a:xfrm>
            <a:off x="13404237" y="6576606"/>
            <a:ext cx="676078" cy="1017995"/>
            <a:chOff x="0" y="0"/>
            <a:chExt cx="676076" cy="1017993"/>
          </a:xfrm>
        </p:grpSpPr>
        <p:sp>
          <p:nvSpPr>
            <p:cNvPr id="356" name="2"/>
            <p:cNvSpPr txBox="1"/>
            <p:nvPr/>
          </p:nvSpPr>
          <p:spPr>
            <a:xfrm>
              <a:off x="226367" y="32473"/>
              <a:ext cx="439044" cy="985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57" name="Oval"/>
            <p:cNvSpPr/>
            <p:nvPr/>
          </p:nvSpPr>
          <p:spPr>
            <a:xfrm>
              <a:off x="0" y="0"/>
              <a:ext cx="676077" cy="562788"/>
            </a:xfrm>
            <a:prstGeom prst="ellips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61" name="Group"/>
          <p:cNvGrpSpPr/>
          <p:nvPr/>
        </p:nvGrpSpPr>
        <p:grpSpPr>
          <a:xfrm>
            <a:off x="13315312" y="11468583"/>
            <a:ext cx="853928" cy="562789"/>
            <a:chOff x="0" y="0"/>
            <a:chExt cx="853926" cy="562787"/>
          </a:xfrm>
        </p:grpSpPr>
        <p:sp>
          <p:nvSpPr>
            <p:cNvPr id="359" name="3"/>
            <p:cNvSpPr txBox="1"/>
            <p:nvPr/>
          </p:nvSpPr>
          <p:spPr>
            <a:xfrm>
              <a:off x="226367" y="32473"/>
              <a:ext cx="627560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60" name="Oval"/>
            <p:cNvSpPr/>
            <p:nvPr/>
          </p:nvSpPr>
          <p:spPr>
            <a:xfrm>
              <a:off x="0" y="0"/>
              <a:ext cx="676077" cy="562788"/>
            </a:xfrm>
            <a:prstGeom prst="ellips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64" name="Group"/>
          <p:cNvGrpSpPr/>
          <p:nvPr/>
        </p:nvGrpSpPr>
        <p:grpSpPr>
          <a:xfrm>
            <a:off x="2787037" y="11197259"/>
            <a:ext cx="676078" cy="1017995"/>
            <a:chOff x="0" y="0"/>
            <a:chExt cx="676076" cy="1017993"/>
          </a:xfrm>
        </p:grpSpPr>
        <p:sp>
          <p:nvSpPr>
            <p:cNvPr id="362" name="2"/>
            <p:cNvSpPr txBox="1"/>
            <p:nvPr/>
          </p:nvSpPr>
          <p:spPr>
            <a:xfrm>
              <a:off x="226367" y="32473"/>
              <a:ext cx="439044" cy="985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63" name="Oval"/>
            <p:cNvSpPr/>
            <p:nvPr/>
          </p:nvSpPr>
          <p:spPr>
            <a:xfrm>
              <a:off x="0" y="0"/>
              <a:ext cx="676077" cy="562788"/>
            </a:xfrm>
            <a:prstGeom prst="ellips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67" name="Group"/>
          <p:cNvGrpSpPr/>
          <p:nvPr/>
        </p:nvGrpSpPr>
        <p:grpSpPr>
          <a:xfrm>
            <a:off x="9276712" y="11170863"/>
            <a:ext cx="853928" cy="562788"/>
            <a:chOff x="0" y="0"/>
            <a:chExt cx="853926" cy="562787"/>
          </a:xfrm>
        </p:grpSpPr>
        <p:sp>
          <p:nvSpPr>
            <p:cNvPr id="365" name="3"/>
            <p:cNvSpPr txBox="1"/>
            <p:nvPr/>
          </p:nvSpPr>
          <p:spPr>
            <a:xfrm>
              <a:off x="226367" y="32473"/>
              <a:ext cx="627560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66" name="Oval"/>
            <p:cNvSpPr/>
            <p:nvPr/>
          </p:nvSpPr>
          <p:spPr>
            <a:xfrm>
              <a:off x="0" y="0"/>
              <a:ext cx="676077" cy="562788"/>
            </a:xfrm>
            <a:prstGeom prst="ellips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368" name="from paper"/>
          <p:cNvSpPr txBox="1"/>
          <p:nvPr/>
        </p:nvSpPr>
        <p:spPr>
          <a:xfrm>
            <a:off x="549605" y="11203337"/>
            <a:ext cx="2074444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from paper </a:t>
            </a:r>
          </a:p>
        </p:txBody>
      </p:sp>
      <p:sp>
        <p:nvSpPr>
          <p:cNvPr id="369" name="from paper"/>
          <p:cNvSpPr txBox="1"/>
          <p:nvPr/>
        </p:nvSpPr>
        <p:spPr>
          <a:xfrm>
            <a:off x="6980477" y="11203337"/>
            <a:ext cx="2074444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from paper </a:t>
            </a:r>
          </a:p>
        </p:txBody>
      </p:sp>
      <p:sp>
        <p:nvSpPr>
          <p:cNvPr id="370" name="Rounded Rectangle"/>
          <p:cNvSpPr/>
          <p:nvPr/>
        </p:nvSpPr>
        <p:spPr>
          <a:xfrm>
            <a:off x="1397000" y="9842500"/>
            <a:ext cx="4705350" cy="321628"/>
          </a:xfrm>
          <a:prstGeom prst="roundRect">
            <a:avLst>
              <a:gd name="adj" fmla="val 50000"/>
            </a:avLst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1" name="The name of the game: charge carriers can be generated “spontaneously”, also when no light is illuminating the sensor"/>
          <p:cNvSpPr txBox="1"/>
          <p:nvPr/>
        </p:nvSpPr>
        <p:spPr>
          <a:xfrm>
            <a:off x="751654" y="741420"/>
            <a:ext cx="21606519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7"/>
              </a:buBlip>
              <a:defRPr sz="3000"/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name of the game: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charge carriers can be generated “spontaneously”, also when no light is illuminating the sensor</a:t>
            </a:r>
          </a:p>
        </p:txBody>
      </p:sp>
      <p:sp>
        <p:nvSpPr>
          <p:cNvPr id="372" name="A lesson from the past, when this was known since the early days  of the Silicon technology development:"/>
          <p:cNvSpPr txBox="1"/>
          <p:nvPr/>
        </p:nvSpPr>
        <p:spPr>
          <a:xfrm>
            <a:off x="767429" y="3487458"/>
            <a:ext cx="9355383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A lesson from the past, when this was known since the early days  of the Silicon technology development: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375" name="The name of the game: charge carriers can be generated “spontaneously”, also when no light is illuminating the sensor, by quantum tunnelling"/>
          <p:cNvSpPr txBox="1"/>
          <p:nvPr/>
        </p:nvSpPr>
        <p:spPr>
          <a:xfrm>
            <a:off x="751654" y="741420"/>
            <a:ext cx="21606519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3"/>
              </a:buBlip>
              <a:defRPr sz="3000"/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name of the game: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charge carriers can be generated “spontaneously”, also when no light is illuminating the sensor, by quantum tunnelling</a:t>
            </a:r>
          </a:p>
        </p:txBody>
      </p:sp>
      <p:pic>
        <p:nvPicPr>
          <p:cNvPr id="376" name="Screenshot 2022-04-08 at 10.19.17.png" descr="Screenshot 2022-04-08 at 10.19.1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58" y="2238710"/>
            <a:ext cx="12879968" cy="6313710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after A. Gola, C. Piemonte, NIM A926 (2019) 2-15"/>
          <p:cNvSpPr txBox="1"/>
          <p:nvPr/>
        </p:nvSpPr>
        <p:spPr>
          <a:xfrm>
            <a:off x="1070434" y="8924489"/>
            <a:ext cx="776180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after A. Gola, C. Piemonte, NIM A926 (2019) 2-15</a:t>
            </a:r>
          </a:p>
        </p:txBody>
      </p:sp>
      <p:sp>
        <p:nvSpPr>
          <p:cNvPr id="378" name="Thermal generation of carriers by states in the bang-gap (Shockley-Read-Hall statistics), where trapping and de-trapping is increased by the high electric field in the junction. The Generation rate can be written as:"/>
          <p:cNvSpPr txBox="1"/>
          <p:nvPr/>
        </p:nvSpPr>
        <p:spPr>
          <a:xfrm>
            <a:off x="13261668" y="1867207"/>
            <a:ext cx="10929319" cy="196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Thermal generation of carriers by states in the bang-gap </a:t>
            </a:r>
            <a:r>
              <a:t>(Shockley-Read-Hall statistics), where trapping and de-trapping is increased by the high electric field in the junction. The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Generation rate </a:t>
            </a:r>
            <a:r>
              <a:t>can be written as:</a:t>
            </a:r>
          </a:p>
        </p:txBody>
      </p:sp>
      <p:pic>
        <p:nvPicPr>
          <p:cNvPr id="379" name="Screenshot 2022-04-08 at 10.25.12.png" descr="Screenshot 2022-04-08 at 10.25.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8442" y="7128615"/>
            <a:ext cx="3375108" cy="1353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Screenshot 2022-04-08 at 10.20.40.png" descr="Screenshot 2022-04-08 at 10.20.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2824" y="4629190"/>
            <a:ext cx="6278379" cy="1532750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E0 = Fermi level…"/>
          <p:cNvSpPr txBox="1"/>
          <p:nvPr/>
        </p:nvSpPr>
        <p:spPr>
          <a:xfrm>
            <a:off x="19168870" y="4160511"/>
            <a:ext cx="5052607" cy="2588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300"/>
            </a:pPr>
            <a:r>
              <a:t>E</a:t>
            </a:r>
            <a:r>
              <a:rPr baseline="-5999"/>
              <a:t>0</a:t>
            </a:r>
            <a:r>
              <a:t> = Fermi level</a:t>
            </a:r>
          </a:p>
          <a:p>
            <a:pPr>
              <a:defRPr sz="2300"/>
            </a:pPr>
            <a:r>
              <a:t>E</a:t>
            </a:r>
            <a:r>
              <a:rPr baseline="-5999"/>
              <a:t>t</a:t>
            </a:r>
            <a:r>
              <a:t> = trapping level</a:t>
            </a:r>
          </a:p>
          <a:p>
            <a:pPr>
              <a:defRPr sz="2300"/>
            </a:pPr>
            <a:r>
              <a:t>n</a:t>
            </a:r>
            <a:r>
              <a:rPr baseline="-5999"/>
              <a:t>i </a:t>
            </a:r>
            <a:r>
              <a:t>= intrinsic  carrier concentration</a:t>
            </a:r>
          </a:p>
          <a:p>
            <a:pPr>
              <a:defRPr sz="2300"/>
            </a:pPr>
            <a:r>
              <a:t>N</a:t>
            </a:r>
            <a:r>
              <a:rPr baseline="-5999"/>
              <a:t>t </a:t>
            </a:r>
            <a:r>
              <a:t>= trapping concentration</a:t>
            </a:r>
          </a:p>
          <a:p>
            <a:pPr>
              <a:defRPr sz="2300"/>
            </a:pPr>
            <a:r>
              <a:t>σ  = trapping cross section</a:t>
            </a:r>
          </a:p>
          <a:p>
            <a:pPr>
              <a:defRPr sz="2300"/>
            </a:pPr>
            <a:r>
              <a:t>v</a:t>
            </a:r>
            <a:r>
              <a:rPr baseline="-5999"/>
              <a:t>th</a:t>
            </a:r>
            <a:r>
              <a:t> = thermal velocity</a:t>
            </a:r>
          </a:p>
        </p:txBody>
      </p:sp>
      <p:sp>
        <p:nvSpPr>
          <p:cNvPr id="382" name="Γ “boost” by the field"/>
          <p:cNvSpPr txBox="1"/>
          <p:nvPr/>
        </p:nvSpPr>
        <p:spPr>
          <a:xfrm>
            <a:off x="16582837" y="7623154"/>
            <a:ext cx="2879133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Γ “boost” by the field</a:t>
            </a:r>
          </a:p>
        </p:txBody>
      </p:sp>
      <p:sp>
        <p:nvSpPr>
          <p:cNvPr id="383" name="Key issues:…"/>
          <p:cNvSpPr txBox="1"/>
          <p:nvPr/>
        </p:nvSpPr>
        <p:spPr>
          <a:xfrm>
            <a:off x="751654" y="10050202"/>
            <a:ext cx="11156667" cy="3415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/>
              <a:t>Key issues:</a:t>
            </a:r>
          </a:p>
          <a:p>
            <a:pPr marL="457200" indent="-457200">
              <a:buSzPct val="100000"/>
              <a:buFont typeface="Wingdings" pitchFamily="2" charset="2"/>
              <a:buChar char="v"/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/>
              <a:t> in </a:t>
            </a:r>
            <a:r>
              <a:rPr dirty="0" err="1"/>
              <a:t>SiPM</a:t>
            </a:r>
            <a:r>
              <a:rPr dirty="0"/>
              <a:t>, the Dark Count Rate is O(1 </a:t>
            </a:r>
            <a:r>
              <a:rPr dirty="0" err="1"/>
              <a:t>KHz</a:t>
            </a:r>
            <a:r>
              <a:rPr dirty="0"/>
              <a:t>)/cell, 50 </a:t>
            </a:r>
            <a:r>
              <a:rPr dirty="0" err="1"/>
              <a:t>μm</a:t>
            </a:r>
            <a:r>
              <a:rPr dirty="0"/>
              <a:t> pitch (it may be higher for SPAD arrays in CMOS technology)</a:t>
            </a:r>
          </a:p>
          <a:p>
            <a:pPr marL="457200" indent="-457200">
              <a:buSzPct val="100000"/>
              <a:buFont typeface="Wingdings" pitchFamily="2" charset="2"/>
              <a:buChar char="v"/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rPr dirty="0"/>
              <a:t> provided the nature of the Dark Pulses, we have a significant dependence on Temperature </a:t>
            </a:r>
          </a:p>
          <a:p>
            <a:pPr marL="457200" indent="-457200">
              <a:buSzPct val="100000"/>
              <a:buFont typeface="Wingdings" pitchFamily="2" charset="2"/>
              <a:buChar char="v"/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rPr dirty="0"/>
              <a:t> forget-me-not:  the Over-voltage is affecting the triggering probability</a:t>
            </a:r>
          </a:p>
        </p:txBody>
      </p:sp>
      <p:sp>
        <p:nvSpPr>
          <p:cNvPr id="384" name="F. Acerbi, et al., IEEE Trans. Electron Devices 64 (2) (2017) 521–526."/>
          <p:cNvSpPr txBox="1"/>
          <p:nvPr/>
        </p:nvSpPr>
        <p:spPr>
          <a:xfrm rot="16200000">
            <a:off x="17868281" y="10862641"/>
            <a:ext cx="3617504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317500" defTabSz="4572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SzPct val="125000"/>
              <a:buFont typeface="Times Roman"/>
              <a:buChar char="•"/>
              <a:defRPr sz="1600">
                <a:solidFill>
                  <a:srgbClr val="0080AC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solidFill>
                  <a:srgbClr val="000000"/>
                </a:solidFill>
              </a:rPr>
              <a:t> </a:t>
            </a:r>
            <a:r>
              <a:t>F. Acerbi, et al., IEEE Trans. Electron Devices 64 (2) (2017) 521–526. </a:t>
            </a:r>
            <a:br>
              <a:rPr>
                <a:solidFill>
                  <a:srgbClr val="000000"/>
                </a:solidFill>
              </a:rPr>
            </a:br>
            <a:endParaRPr>
              <a:solidFill>
                <a:srgbClr val="000000"/>
              </a:solidFill>
            </a:endParaRPr>
          </a:p>
        </p:txBody>
      </p:sp>
      <p:pic>
        <p:nvPicPr>
          <p:cNvPr id="385" name="Screenshot 2022-04-08 at 10.38.50.png" descr="Screenshot 2022-04-08 at 10.38.5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32989" y="9042389"/>
            <a:ext cx="6098049" cy="469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Screenshot 2022-05-19 at 00.04.58.png" descr="Screenshot 2022-05-19 at 00.04.58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62943" y="6941284"/>
            <a:ext cx="4464459" cy="2842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104768384-ghost-phantom-or-apparition-haunting-halloween-line-art-vector-icon-for-holiday-apps-and-websites.jpg" descr="104768384-ghost-phantom-or-apparition-haunting-halloween-line-art-vector-icon-for-holiday-apps-and-websites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0085" y="3281536"/>
            <a:ext cx="1125221" cy="1125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392" name="The essence: turning unpredictable “Dark Pulses” into bits"/>
          <p:cNvSpPr txBox="1"/>
          <p:nvPr/>
        </p:nvSpPr>
        <p:spPr>
          <a:xfrm>
            <a:off x="751654" y="741420"/>
            <a:ext cx="21606519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essence: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turning unpredictable “Dark Pulses” into bits</a:t>
            </a:r>
          </a:p>
        </p:txBody>
      </p:sp>
      <p:pic>
        <p:nvPicPr>
          <p:cNvPr id="393" name="scope_3.png" descr="scope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6104" y="1654350"/>
            <a:ext cx="7609906" cy="6108733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1. tag &amp; time stamp the occurrences of the random pulses"/>
          <p:cNvSpPr txBox="1"/>
          <p:nvPr/>
        </p:nvSpPr>
        <p:spPr>
          <a:xfrm>
            <a:off x="1095436" y="3981599"/>
            <a:ext cx="1162062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1. tag &amp; time stamp the occurrences of the random pulses</a:t>
            </a:r>
          </a:p>
        </p:txBody>
      </p:sp>
      <p:sp>
        <p:nvSpPr>
          <p:cNvPr id="395" name="2. analyse the time series of the pulses:"/>
          <p:cNvSpPr txBox="1"/>
          <p:nvPr/>
        </p:nvSpPr>
        <p:spPr>
          <a:xfrm>
            <a:off x="1021470" y="8253883"/>
            <a:ext cx="7913117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2. analyse the time series of the pulses:</a:t>
            </a:r>
          </a:p>
        </p:txBody>
      </p:sp>
      <p:grpSp>
        <p:nvGrpSpPr>
          <p:cNvPr id="429" name="Group"/>
          <p:cNvGrpSpPr/>
          <p:nvPr/>
        </p:nvGrpSpPr>
        <p:grpSpPr>
          <a:xfrm>
            <a:off x="1099862" y="9125298"/>
            <a:ext cx="20846504" cy="3120546"/>
            <a:chOff x="0" y="0"/>
            <a:chExt cx="20846503" cy="3120544"/>
          </a:xfrm>
        </p:grpSpPr>
        <p:sp>
          <p:nvSpPr>
            <p:cNvPr id="396" name="Line"/>
            <p:cNvSpPr/>
            <p:nvPr/>
          </p:nvSpPr>
          <p:spPr>
            <a:xfrm>
              <a:off x="441180" y="932180"/>
              <a:ext cx="1591554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7" name="Line"/>
            <p:cNvSpPr/>
            <p:nvPr/>
          </p:nvSpPr>
          <p:spPr>
            <a:xfrm flipV="1">
              <a:off x="2638158" y="9067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8" name="Line"/>
            <p:cNvSpPr/>
            <p:nvPr/>
          </p:nvSpPr>
          <p:spPr>
            <a:xfrm flipV="1">
              <a:off x="4492358" y="9067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9" name="Line"/>
            <p:cNvSpPr/>
            <p:nvPr/>
          </p:nvSpPr>
          <p:spPr>
            <a:xfrm flipV="1">
              <a:off x="6676758" y="9194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0" name="Line"/>
            <p:cNvSpPr/>
            <p:nvPr/>
          </p:nvSpPr>
          <p:spPr>
            <a:xfrm flipV="1">
              <a:off x="10236564" y="9194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1" name="Line"/>
            <p:cNvSpPr/>
            <p:nvPr/>
          </p:nvSpPr>
          <p:spPr>
            <a:xfrm flipV="1">
              <a:off x="5482958" y="9194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2" name="Line"/>
            <p:cNvSpPr/>
            <p:nvPr/>
          </p:nvSpPr>
          <p:spPr>
            <a:xfrm flipV="1">
              <a:off x="12137758" y="9067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3" name="Line"/>
            <p:cNvSpPr/>
            <p:nvPr/>
          </p:nvSpPr>
          <p:spPr>
            <a:xfrm flipV="1">
              <a:off x="13331557" y="9067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4" name="Line"/>
            <p:cNvSpPr/>
            <p:nvPr/>
          </p:nvSpPr>
          <p:spPr>
            <a:xfrm flipV="1">
              <a:off x="453758" y="906780"/>
              <a:ext cx="1" cy="1270001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5" name="Start"/>
            <p:cNvSpPr txBox="1"/>
            <p:nvPr/>
          </p:nvSpPr>
          <p:spPr>
            <a:xfrm>
              <a:off x="0" y="200660"/>
              <a:ext cx="907517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Start</a:t>
              </a:r>
            </a:p>
          </p:txBody>
        </p:sp>
        <p:sp>
          <p:nvSpPr>
            <p:cNvPr id="406" name="1"/>
            <p:cNvSpPr txBox="1"/>
            <p:nvPr/>
          </p:nvSpPr>
          <p:spPr>
            <a:xfrm>
              <a:off x="2552763" y="200660"/>
              <a:ext cx="828930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1       </a:t>
              </a:r>
            </a:p>
          </p:txBody>
        </p:sp>
        <p:sp>
          <p:nvSpPr>
            <p:cNvPr id="407" name="2"/>
            <p:cNvSpPr txBox="1"/>
            <p:nvPr/>
          </p:nvSpPr>
          <p:spPr>
            <a:xfrm>
              <a:off x="4346511" y="200660"/>
              <a:ext cx="291695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2</a:t>
              </a:r>
            </a:p>
          </p:txBody>
        </p:sp>
        <p:sp>
          <p:nvSpPr>
            <p:cNvPr id="408" name="3"/>
            <p:cNvSpPr txBox="1"/>
            <p:nvPr/>
          </p:nvSpPr>
          <p:spPr>
            <a:xfrm>
              <a:off x="5337771" y="200660"/>
              <a:ext cx="29037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3</a:t>
              </a:r>
            </a:p>
          </p:txBody>
        </p:sp>
        <p:sp>
          <p:nvSpPr>
            <p:cNvPr id="409" name="4"/>
            <p:cNvSpPr txBox="1"/>
            <p:nvPr/>
          </p:nvSpPr>
          <p:spPr>
            <a:xfrm>
              <a:off x="6515557" y="200660"/>
              <a:ext cx="322403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4</a:t>
              </a:r>
            </a:p>
          </p:txBody>
        </p:sp>
        <p:sp>
          <p:nvSpPr>
            <p:cNvPr id="410" name="5"/>
            <p:cNvSpPr txBox="1"/>
            <p:nvPr/>
          </p:nvSpPr>
          <p:spPr>
            <a:xfrm>
              <a:off x="10091047" y="200660"/>
              <a:ext cx="29103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5</a:t>
              </a:r>
            </a:p>
          </p:txBody>
        </p:sp>
        <p:sp>
          <p:nvSpPr>
            <p:cNvPr id="411" name="6"/>
            <p:cNvSpPr txBox="1"/>
            <p:nvPr/>
          </p:nvSpPr>
          <p:spPr>
            <a:xfrm>
              <a:off x="11985142" y="200660"/>
              <a:ext cx="30523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6</a:t>
              </a:r>
            </a:p>
          </p:txBody>
        </p:sp>
        <p:sp>
          <p:nvSpPr>
            <p:cNvPr id="412" name="7"/>
            <p:cNvSpPr txBox="1"/>
            <p:nvPr/>
          </p:nvSpPr>
          <p:spPr>
            <a:xfrm>
              <a:off x="13182243" y="200660"/>
              <a:ext cx="298629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7</a:t>
              </a:r>
            </a:p>
          </p:txBody>
        </p:sp>
        <p:sp>
          <p:nvSpPr>
            <p:cNvPr id="413" name="Δt12"/>
            <p:cNvSpPr txBox="1"/>
            <p:nvPr/>
          </p:nvSpPr>
          <p:spPr>
            <a:xfrm>
              <a:off x="3187763" y="2334519"/>
              <a:ext cx="71688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12</a:t>
              </a:r>
            </a:p>
          </p:txBody>
        </p:sp>
        <p:sp>
          <p:nvSpPr>
            <p:cNvPr id="414" name="Δt23"/>
            <p:cNvSpPr txBox="1"/>
            <p:nvPr/>
          </p:nvSpPr>
          <p:spPr>
            <a:xfrm>
              <a:off x="4787963" y="2334519"/>
              <a:ext cx="760909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23</a:t>
              </a:r>
            </a:p>
          </p:txBody>
        </p:sp>
        <p:sp>
          <p:nvSpPr>
            <p:cNvPr id="415" name="Δt34"/>
            <p:cNvSpPr txBox="1"/>
            <p:nvPr/>
          </p:nvSpPr>
          <p:spPr>
            <a:xfrm>
              <a:off x="5803963" y="2334519"/>
              <a:ext cx="78270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34</a:t>
              </a:r>
            </a:p>
          </p:txBody>
        </p:sp>
        <p:sp>
          <p:nvSpPr>
            <p:cNvPr id="416" name="Δt45"/>
            <p:cNvSpPr txBox="1"/>
            <p:nvPr/>
          </p:nvSpPr>
          <p:spPr>
            <a:xfrm>
              <a:off x="8216963" y="2334519"/>
              <a:ext cx="78292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45</a:t>
              </a:r>
            </a:p>
          </p:txBody>
        </p:sp>
        <p:sp>
          <p:nvSpPr>
            <p:cNvPr id="417" name="Δt56"/>
            <p:cNvSpPr txBox="1"/>
            <p:nvPr/>
          </p:nvSpPr>
          <p:spPr>
            <a:xfrm>
              <a:off x="10909363" y="2334519"/>
              <a:ext cx="771916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56</a:t>
              </a:r>
            </a:p>
          </p:txBody>
        </p:sp>
        <p:sp>
          <p:nvSpPr>
            <p:cNvPr id="418" name="Δt67"/>
            <p:cNvSpPr txBox="1"/>
            <p:nvPr/>
          </p:nvSpPr>
          <p:spPr>
            <a:xfrm>
              <a:off x="12433362" y="2334519"/>
              <a:ext cx="776539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67</a:t>
              </a:r>
            </a:p>
          </p:txBody>
        </p:sp>
        <p:sp>
          <p:nvSpPr>
            <p:cNvPr id="419" name="Line"/>
            <p:cNvSpPr/>
            <p:nvPr/>
          </p:nvSpPr>
          <p:spPr>
            <a:xfrm flipV="1">
              <a:off x="14040510" y="9194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0" name="Line"/>
            <p:cNvSpPr/>
            <p:nvPr/>
          </p:nvSpPr>
          <p:spPr>
            <a:xfrm flipV="1">
              <a:off x="15541358" y="9194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1" name="8"/>
            <p:cNvSpPr txBox="1"/>
            <p:nvPr/>
          </p:nvSpPr>
          <p:spPr>
            <a:xfrm>
              <a:off x="13893437" y="200660"/>
              <a:ext cx="314808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8</a:t>
              </a:r>
            </a:p>
          </p:txBody>
        </p:sp>
        <p:sp>
          <p:nvSpPr>
            <p:cNvPr id="422" name="9"/>
            <p:cNvSpPr txBox="1"/>
            <p:nvPr/>
          </p:nvSpPr>
          <p:spPr>
            <a:xfrm>
              <a:off x="15388741" y="200660"/>
              <a:ext cx="305233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9</a:t>
              </a:r>
            </a:p>
          </p:txBody>
        </p:sp>
        <p:sp>
          <p:nvSpPr>
            <p:cNvPr id="423" name="Δt78"/>
            <p:cNvSpPr txBox="1"/>
            <p:nvPr/>
          </p:nvSpPr>
          <p:spPr>
            <a:xfrm>
              <a:off x="13426095" y="2334519"/>
              <a:ext cx="778739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78</a:t>
              </a:r>
            </a:p>
          </p:txBody>
        </p:sp>
        <p:sp>
          <p:nvSpPr>
            <p:cNvPr id="424" name="Δt89"/>
            <p:cNvSpPr txBox="1"/>
            <p:nvPr/>
          </p:nvSpPr>
          <p:spPr>
            <a:xfrm>
              <a:off x="14645295" y="2334519"/>
              <a:ext cx="78622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89</a:t>
              </a:r>
            </a:p>
          </p:txBody>
        </p:sp>
        <p:sp>
          <p:nvSpPr>
            <p:cNvPr id="425" name="bit 1: Δt12 vs Δt34"/>
            <p:cNvSpPr txBox="1"/>
            <p:nvPr/>
          </p:nvSpPr>
          <p:spPr>
            <a:xfrm>
              <a:off x="17437558" y="0"/>
              <a:ext cx="3245438" cy="534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457200" indent="-457200">
                <a:buSzPct val="100000"/>
                <a:buFont typeface="Wingdings" pitchFamily="2" charset="2"/>
                <a:buChar char="v"/>
              </a:pPr>
              <a:r>
                <a:rPr dirty="0"/>
                <a:t>bit 1: </a:t>
              </a:r>
              <a:r>
                <a:rPr dirty="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 dirty="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12</a:t>
              </a:r>
              <a:r>
                <a:rPr baseline="-5999" dirty="0"/>
                <a:t> </a:t>
              </a:r>
              <a:r>
                <a:rPr dirty="0"/>
                <a:t>vs </a:t>
              </a:r>
              <a:r>
                <a:rPr dirty="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 dirty="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34</a:t>
              </a:r>
              <a:r>
                <a:rPr dirty="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 </a:t>
              </a:r>
            </a:p>
          </p:txBody>
        </p:sp>
        <p:sp>
          <p:nvSpPr>
            <p:cNvPr id="426" name="bit 2: Δt23 vs Δt45"/>
            <p:cNvSpPr txBox="1"/>
            <p:nvPr/>
          </p:nvSpPr>
          <p:spPr>
            <a:xfrm>
              <a:off x="17437558" y="812800"/>
              <a:ext cx="3360854" cy="534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457200" indent="-457200">
                <a:buSzPct val="100000"/>
                <a:buFont typeface="Wingdings" pitchFamily="2" charset="2"/>
                <a:buChar char="v"/>
              </a:pPr>
              <a:r>
                <a:rPr dirty="0"/>
                <a:t>bit 2: </a:t>
              </a:r>
              <a:r>
                <a:rPr dirty="0"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 dirty="0"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23</a:t>
              </a:r>
              <a:r>
                <a:rPr baseline="-5999" dirty="0"/>
                <a:t> </a:t>
              </a:r>
              <a:r>
                <a:rPr dirty="0"/>
                <a:t>vs </a:t>
              </a:r>
              <a:r>
                <a:rPr dirty="0"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 dirty="0"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45</a:t>
              </a:r>
              <a:r>
                <a:rPr dirty="0">
                  <a:solidFill>
                    <a:schemeClr val="accent1">
                      <a:lumOff val="-13575"/>
                    </a:schemeClr>
                  </a:solidFill>
                </a:rPr>
                <a:t> </a:t>
              </a:r>
            </a:p>
          </p:txBody>
        </p:sp>
        <p:sp>
          <p:nvSpPr>
            <p:cNvPr id="427" name="bit 3: Δt56 vs Δt78"/>
            <p:cNvSpPr txBox="1"/>
            <p:nvPr/>
          </p:nvSpPr>
          <p:spPr>
            <a:xfrm>
              <a:off x="17437558" y="1625599"/>
              <a:ext cx="3340015" cy="534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457200" indent="-457200">
                <a:buSzPct val="100000"/>
                <a:buFont typeface="Wingdings" pitchFamily="2" charset="2"/>
                <a:buChar char="v"/>
              </a:pPr>
              <a:r>
                <a:rPr dirty="0"/>
                <a:t>bit 3: </a:t>
              </a:r>
              <a:r>
                <a:rPr dirty="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 dirty="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56</a:t>
              </a:r>
              <a:r>
                <a:rPr baseline="-5999" dirty="0"/>
                <a:t> </a:t>
              </a:r>
              <a:r>
                <a:rPr dirty="0"/>
                <a:t>vs</a:t>
              </a:r>
              <a:r>
                <a:rPr baseline="-5999" dirty="0"/>
                <a:t> </a:t>
              </a:r>
              <a:r>
                <a:rPr dirty="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 dirty="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78</a:t>
              </a:r>
              <a:r>
                <a:rPr dirty="0">
                  <a:solidFill>
                    <a:schemeClr val="accent1">
                      <a:lumOff val="-13575"/>
                    </a:schemeClr>
                  </a:solidFill>
                </a:rPr>
                <a:t> </a:t>
              </a:r>
            </a:p>
          </p:txBody>
        </p:sp>
        <p:sp>
          <p:nvSpPr>
            <p:cNvPr id="428" name="bit 4: Δt67 vs Δt89"/>
            <p:cNvSpPr txBox="1"/>
            <p:nvPr/>
          </p:nvSpPr>
          <p:spPr>
            <a:xfrm>
              <a:off x="17437558" y="2585720"/>
              <a:ext cx="3408945" cy="534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457200" indent="-457200">
                <a:buSzPct val="100000"/>
                <a:buFont typeface="Wingdings" pitchFamily="2" charset="2"/>
                <a:buChar char="v"/>
              </a:pPr>
              <a:r>
                <a:rPr dirty="0"/>
                <a:t>bit 4: </a:t>
              </a:r>
              <a:r>
                <a:rPr dirty="0"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 dirty="0">
                  <a:latin typeface="Montserrat Bold"/>
                  <a:ea typeface="Montserrat Bold"/>
                  <a:cs typeface="Montserrat Bold"/>
                  <a:sym typeface="Montserrat Bold"/>
                </a:rPr>
                <a:t>67</a:t>
              </a:r>
              <a:r>
                <a:rPr baseline="-5999" dirty="0"/>
                <a:t> </a:t>
              </a:r>
              <a:r>
                <a:rPr dirty="0"/>
                <a:t>vs </a:t>
              </a:r>
              <a:r>
                <a:rPr dirty="0"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 dirty="0">
                  <a:latin typeface="Montserrat Bold"/>
                  <a:ea typeface="Montserrat Bold"/>
                  <a:cs typeface="Montserrat Bold"/>
                  <a:sym typeface="Montserrat Bold"/>
                </a:rPr>
                <a:t>89</a:t>
              </a:r>
              <a:r>
                <a:rPr dirty="0">
                  <a:solidFill>
                    <a:schemeClr val="accent1">
                      <a:lumOff val="-13575"/>
                    </a:schemeClr>
                  </a:solidFill>
                </a:rPr>
                <a:t> </a:t>
              </a:r>
            </a:p>
          </p:txBody>
        </p: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pic>
        <p:nvPicPr>
          <p:cNvPr id="432" name="RP_LogoIdea_HD.pdf" descr="RP_LogoIdea_H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749" y="3237943"/>
            <a:ext cx="10933917" cy="4527325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A genuine Q(quantum)-True Random Number Generator, namely a Quantum Coin Flipper providing virtually endless streams of…"/>
          <p:cNvSpPr txBox="1"/>
          <p:nvPr/>
        </p:nvSpPr>
        <p:spPr>
          <a:xfrm>
            <a:off x="-143471" y="8939465"/>
            <a:ext cx="24018239" cy="323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3700"/>
            </a:pPr>
            <a:r>
              <a:t>A genuine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Q(quantum)-True Random Number Generator, </a:t>
            </a:r>
            <a:r>
              <a:t>namely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 Quantum Coin Flipper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 </a:t>
            </a:r>
            <a:r>
              <a:t>providing virtually endless streams of </a:t>
            </a:r>
          </a:p>
          <a:p>
            <a:pPr algn="ctr">
              <a:lnSpc>
                <a:spcPct val="150000"/>
              </a:lnSpc>
              <a:defRPr sz="37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RANDOM BITS ➜ CRYPTOGRAPHIC KEYS</a:t>
            </a:r>
          </a:p>
          <a:p>
            <a:pPr algn="ctr">
              <a:lnSpc>
                <a:spcPct val="150000"/>
              </a:lnSpc>
              <a:defRPr sz="37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solidFill>
                  <a:schemeClr val="accent1"/>
                </a:solidFill>
              </a:rPr>
              <a:t>shielded against any bias by the fundamentals of </a:t>
            </a:r>
            <a:r>
              <a:rPr u="sng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Quantum Mechanics</a:t>
            </a:r>
          </a:p>
        </p:txBody>
      </p:sp>
      <p:sp>
        <p:nvSpPr>
          <p:cNvPr id="434" name="This is the essence of"/>
          <p:cNvSpPr txBox="1"/>
          <p:nvPr/>
        </p:nvSpPr>
        <p:spPr>
          <a:xfrm>
            <a:off x="451853" y="2071050"/>
            <a:ext cx="4201796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/>
            </a:lvl1pPr>
          </a:lstStyle>
          <a:p>
            <a:r>
              <a:t>This is the essence of </a:t>
            </a:r>
          </a:p>
        </p:txBody>
      </p:sp>
      <p:sp>
        <p:nvSpPr>
          <p:cNvPr id="435" name="-   Italian Patent granted in Sept. 2020…"/>
          <p:cNvSpPr txBox="1"/>
          <p:nvPr/>
        </p:nvSpPr>
        <p:spPr>
          <a:xfrm>
            <a:off x="16686614" y="4890205"/>
            <a:ext cx="7477283" cy="213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9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-   Italian Patent granted in Sept. 2020</a:t>
            </a:r>
          </a:p>
          <a:p>
            <a:pPr marL="396875" indent="-396875">
              <a:buSzPct val="125000"/>
              <a:buChar char="-"/>
              <a:defRPr sz="29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EU &amp; US patent granted in 2022</a:t>
            </a:r>
          </a:p>
          <a:p>
            <a:pPr marL="396875" indent="-396875">
              <a:buSzPct val="125000"/>
              <a:buChar char="-"/>
              <a:defRPr sz="29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in the examination phase in China, JP, Korea (since April 2021)</a:t>
            </a:r>
          </a:p>
        </p:txBody>
      </p:sp>
      <p:pic>
        <p:nvPicPr>
          <p:cNvPr id="43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2098" y="10231457"/>
            <a:ext cx="1074367" cy="1803401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TextBox 21"/>
          <p:cNvSpPr txBox="1"/>
          <p:nvPr/>
        </p:nvSpPr>
        <p:spPr>
          <a:xfrm>
            <a:off x="491907" y="684270"/>
            <a:ext cx="14979143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4. the Random Power principle: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extBox 21"/>
          <p:cNvSpPr txBox="1"/>
          <p:nvPr/>
        </p:nvSpPr>
        <p:spPr>
          <a:xfrm>
            <a:off x="745907" y="684270"/>
            <a:ext cx="13087859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5. a glance at competitors:</a:t>
            </a:r>
          </a:p>
        </p:txBody>
      </p:sp>
      <p:sp>
        <p:nvSpPr>
          <p:cNvPr id="440" name="TextBox 9"/>
          <p:cNvSpPr txBox="1">
            <a:spLocks noGrp="1"/>
          </p:cNvSpPr>
          <p:nvPr>
            <p:ph type="sldNum" sz="quarter" idx="2"/>
          </p:nvPr>
        </p:nvSpPr>
        <p:spPr>
          <a:xfrm>
            <a:off x="22612647" y="759218"/>
            <a:ext cx="409058" cy="4622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rPr/>
              <a:t>17</a:t>
            </a:fld>
            <a:endParaRPr/>
          </a:p>
        </p:txBody>
      </p:sp>
      <p:pic>
        <p:nvPicPr>
          <p:cNvPr id="441" name="1*JXarOlDM2uhh_Fq8-iCh3A.gif" descr="1*JXarOlDM2uhh_Fq8-iCh3A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521022" y="-227943"/>
            <a:ext cx="4610556" cy="3457918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TextBox 20"/>
          <p:cNvSpPr txBox="1"/>
          <p:nvPr/>
        </p:nvSpPr>
        <p:spPr>
          <a:xfrm>
            <a:off x="675561" y="1402813"/>
            <a:ext cx="19411233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00000"/>
              </a:lnSpc>
              <a:defRPr sz="5600" spc="509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ARE WE ALONE IN THE UNIVERSE?</a:t>
            </a:r>
          </a:p>
        </p:txBody>
      </p:sp>
      <p:graphicFrame>
        <p:nvGraphicFramePr>
          <p:cNvPr id="443" name="Table 1"/>
          <p:cNvGraphicFramePr/>
          <p:nvPr/>
        </p:nvGraphicFramePr>
        <p:xfrm>
          <a:off x="975759" y="2978605"/>
          <a:ext cx="9365513" cy="10439064"/>
        </p:xfrm>
        <a:graphic>
          <a:graphicData uri="http://schemas.openxmlformats.org/drawingml/2006/table">
            <a:tbl>
              <a:tblPr bandRow="1">
                <a:tableStyleId>{C7B018BB-80A7-4F77-B60F-C8B233D01FF8}</a:tableStyleId>
              </a:tblPr>
              <a:tblGrid>
                <a:gridCol w="3844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6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00432">
                <a:tc>
                  <a:txBody>
                    <a:bodyPr/>
                    <a:lstStyle/>
                    <a:p>
                      <a:pPr defTabSz="914400">
                        <a:defRPr sz="27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blipFill rotWithShape="1">
                      <a:blip r:embed="rId3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0432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olidFill>
                            <a:schemeClr val="accent1">
                              <a:lumOff val="-13575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History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Established in 2001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Starting-up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0432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olidFill>
                            <a:schemeClr val="accent1">
                              <a:lumOff val="-13575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Technology floor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QTRNG platform + services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Minimum Viable Product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0432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olidFill>
                            <a:schemeClr val="accent4">
                              <a:hueOff val="-1081314"/>
                              <a:satOff val="4338"/>
                              <a:lumOff val="-8931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Complexity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HIGH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LOW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0432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olidFill>
                            <a:schemeClr val="accent4">
                              <a:hueOff val="-1081314"/>
                              <a:satOff val="4338"/>
                              <a:lumOff val="-8931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Efficiency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LOW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HIGH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0432">
                <a:tc>
                  <a:txBody>
                    <a:bodyPr/>
                    <a:lstStyle/>
                    <a:p>
                      <a:pPr defTabSz="914400">
                        <a:defRPr sz="27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defRPr>
                      </a:pPr>
                      <a:r>
                        <a:rPr>
                          <a:solidFill>
                            <a:schemeClr val="accent4">
                              <a:hueOff val="-1081314"/>
                              <a:satOff val="4338"/>
                              <a:lumOff val="-8931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Robustness</a:t>
                      </a:r>
                      <a:r>
                        <a:t>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LOW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HIGH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00432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olidFill>
                            <a:schemeClr val="accent4">
                              <a:hueOff val="-1081314"/>
                              <a:satOff val="4338"/>
                              <a:lumOff val="-8931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Miniaturisation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BIG chip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SMALL chip viable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00432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olidFill>
                            <a:schemeClr val="accent4">
                              <a:hueOff val="-1081314"/>
                              <a:satOff val="4338"/>
                              <a:lumOff val="-8931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Cost of the single generator board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1000+ EUR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olidFill>
                            <a:schemeClr val="accent3">
                              <a:hueOff val="362282"/>
                              <a:satOff val="31803"/>
                              <a:lumOff val="-18242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500 EUR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44" name="RP_LogoIdea_HD.pdf" descr="RP_LogoIdea_HD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897" y="3181805"/>
            <a:ext cx="2233744" cy="924910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ID Quantique - https://www.idquantique.com"/>
          <p:cNvSpPr txBox="1"/>
          <p:nvPr/>
        </p:nvSpPr>
        <p:spPr>
          <a:xfrm rot="16200000">
            <a:off x="6906135" y="9123679"/>
            <a:ext cx="7935825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I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D Quantique </a:t>
            </a:r>
            <a:r>
              <a:t>- </a:t>
            </a:r>
            <a:r>
              <a:rPr u="sng">
                <a:hlinkClick r:id="rId5"/>
              </a:rPr>
              <a:t>https://www.idquantique.com</a:t>
            </a:r>
          </a:p>
        </p:txBody>
      </p:sp>
      <p:grpSp>
        <p:nvGrpSpPr>
          <p:cNvPr id="454" name="Group"/>
          <p:cNvGrpSpPr/>
          <p:nvPr/>
        </p:nvGrpSpPr>
        <p:grpSpPr>
          <a:xfrm>
            <a:off x="11679871" y="3449025"/>
            <a:ext cx="11797307" cy="4801915"/>
            <a:chOff x="0" y="0"/>
            <a:chExt cx="11797305" cy="4801914"/>
          </a:xfrm>
        </p:grpSpPr>
        <p:sp>
          <p:nvSpPr>
            <p:cNvPr id="446" name="+ a handful of other players:"/>
            <p:cNvSpPr txBox="1"/>
            <p:nvPr/>
          </p:nvSpPr>
          <p:spPr>
            <a:xfrm>
              <a:off x="1207750" y="0"/>
              <a:ext cx="5720182" cy="58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3200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lvl1pPr>
            </a:lstStyle>
            <a:p>
              <a:r>
                <a:t>+ a handful of other players:</a:t>
              </a:r>
            </a:p>
          </p:txBody>
        </p:sp>
        <p:pic>
          <p:nvPicPr>
            <p:cNvPr id="447" name="Screenshot 2020-10-15 at 18.57.04.png" descr="Screenshot 2020-10-15 at 18.57.0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933794"/>
              <a:ext cx="3157646" cy="1835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8" name="Screenshot 2020-10-15 at 19.00.05.png" descr="Screenshot 2020-10-15 at 19.00.05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41380" y="1238670"/>
              <a:ext cx="1845048" cy="14424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" name="Screenshot 2020-10-15 at 19.02.14.png" descr="Screenshot 2020-10-15 at 19.02.14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13056" y="1165975"/>
              <a:ext cx="2455903" cy="13714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0" name="Screenshot 2020-10-15 at 19.04.37.png" descr="Screenshot 2020-10-15 at 19.04.37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67033" y="1310571"/>
              <a:ext cx="3030273" cy="1298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1" name="Screenshot 2020-10-15 at 19.06.33.png" descr="Screenshot 2020-10-15 at 19.06.3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40319" y="3503226"/>
              <a:ext cx="3030272" cy="1111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2" name="Screenshot 2020-10-15 at 19.08.01.png" descr="Screenshot 2020-10-15 at 19.08.01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99802" y="3345791"/>
              <a:ext cx="1756631" cy="14259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3" name="Screenshot 2020-10-15 at 19.10.06.png" descr="Screenshot 2020-10-15 at 19.10.06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7868" y="3503226"/>
              <a:ext cx="2427310" cy="1298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5" name="Rounded Rectangle"/>
          <p:cNvSpPr/>
          <p:nvPr/>
        </p:nvSpPr>
        <p:spPr>
          <a:xfrm>
            <a:off x="696504" y="10616138"/>
            <a:ext cx="9814140" cy="1607272"/>
          </a:xfrm>
          <a:prstGeom prst="roundRect">
            <a:avLst>
              <a:gd name="adj" fmla="val 11852"/>
            </a:avLst>
          </a:prstGeom>
          <a:ln w="635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6" name="Arrow"/>
          <p:cNvSpPr/>
          <p:nvPr/>
        </p:nvSpPr>
        <p:spPr>
          <a:xfrm>
            <a:off x="11603504" y="10641059"/>
            <a:ext cx="664696" cy="1557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4256"/>
                </a:moveTo>
                <a:lnTo>
                  <a:pt x="21600" y="21600"/>
                </a:lnTo>
                <a:lnTo>
                  <a:pt x="0" y="10800"/>
                </a:lnTo>
                <a:lnTo>
                  <a:pt x="21600" y="0"/>
                </a:lnTo>
                <a:lnTo>
                  <a:pt x="21600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7" name="Major advantage of the Random Power technology, fully CMOS compliant, offering the possibility to integrate the device into a custom chip with advanced features"/>
          <p:cNvSpPr txBox="1"/>
          <p:nvPr/>
        </p:nvSpPr>
        <p:spPr>
          <a:xfrm>
            <a:off x="12639705" y="10293284"/>
            <a:ext cx="9877640" cy="225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Major advantage of the Random Power technology, fully CMOS compliant, offering the possibility to integrate the device into a custom chip with advanced features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460" name="TextBox 21"/>
          <p:cNvSpPr txBox="1"/>
          <p:nvPr/>
        </p:nvSpPr>
        <p:spPr>
          <a:xfrm>
            <a:off x="771307" y="691412"/>
            <a:ext cx="946797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6. state-of-the-art:</a:t>
            </a:r>
          </a:p>
        </p:txBody>
      </p:sp>
      <p:sp>
        <p:nvSpPr>
          <p:cNvPr id="461" name="The MINIMUM VIABLE PRODUCT [MVP], the progenitor of a class of Quantum Random Bit Generators:"/>
          <p:cNvSpPr txBox="1"/>
          <p:nvPr/>
        </p:nvSpPr>
        <p:spPr>
          <a:xfrm>
            <a:off x="829005" y="3490917"/>
            <a:ext cx="2104819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100">
                <a:solidFill>
                  <a:schemeClr val="accent1">
                    <a:lumOff val="-13575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The MINIMUM VIABLE PRODUCT [MVP], the progenitor of a class of Quantum Random Bit Generators:</a:t>
            </a:r>
          </a:p>
        </p:txBody>
      </p:sp>
      <p:pic>
        <p:nvPicPr>
          <p:cNvPr id="462" name="NewBoard.jpg" descr="NewBoard.jpg"/>
          <p:cNvPicPr>
            <a:picLocks noChangeAspect="1"/>
          </p:cNvPicPr>
          <p:nvPr/>
        </p:nvPicPr>
        <p:blipFill>
          <a:blip r:embed="rId2"/>
          <a:srcRect l="15671" t="11643" r="15671" b="29263"/>
          <a:stretch>
            <a:fillRect/>
          </a:stretch>
        </p:blipFill>
        <p:spPr>
          <a:xfrm>
            <a:off x="1634680" y="4318494"/>
            <a:ext cx="5299009" cy="8108064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Developed thanks to the seed capital [100 000 €] granted by"/>
          <p:cNvSpPr txBox="1"/>
          <p:nvPr/>
        </p:nvSpPr>
        <p:spPr>
          <a:xfrm>
            <a:off x="8723686" y="5652003"/>
            <a:ext cx="14170469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000"/>
            </a:pPr>
            <a:r>
              <a:t>Developed thanks to the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seed capital [100 000 €]</a:t>
            </a:r>
            <a:r>
              <a:t> granted by </a:t>
            </a:r>
          </a:p>
        </p:txBody>
      </p:sp>
      <p:grpSp>
        <p:nvGrpSpPr>
          <p:cNvPr id="466" name="Group"/>
          <p:cNvGrpSpPr/>
          <p:nvPr/>
        </p:nvGrpSpPr>
        <p:grpSpPr>
          <a:xfrm>
            <a:off x="7936807" y="6689928"/>
            <a:ext cx="10133413" cy="4295313"/>
            <a:chOff x="0" y="0"/>
            <a:chExt cx="10133412" cy="4295312"/>
          </a:xfrm>
        </p:grpSpPr>
        <p:pic>
          <p:nvPicPr>
            <p:cNvPr id="464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102265" cy="4295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5" name="https://attract-eu.com"/>
            <p:cNvSpPr txBox="1"/>
            <p:nvPr/>
          </p:nvSpPr>
          <p:spPr>
            <a:xfrm>
              <a:off x="6220415" y="1029394"/>
              <a:ext cx="3912998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https://attract-eu.com</a:t>
              </a:r>
            </a:p>
          </p:txBody>
        </p:sp>
      </p:grpSp>
      <p:sp>
        <p:nvSpPr>
          <p:cNvPr id="467" name="which selected Random Power as one of 170 “breakthrough projects” out of 1211 submissions [May 2019- October 2020]"/>
          <p:cNvSpPr txBox="1"/>
          <p:nvPr/>
        </p:nvSpPr>
        <p:spPr>
          <a:xfrm>
            <a:off x="8960470" y="11004012"/>
            <a:ext cx="13036501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000"/>
            </a:pPr>
            <a:r>
              <a:t>which selected Random Power as one of 170 “breakthrough projects” out of 1211 submissions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[May 2019- October 2020]</a:t>
            </a:r>
          </a:p>
        </p:txBody>
      </p:sp>
      <p:sp>
        <p:nvSpPr>
          <p:cNvPr id="468" name="TextBox 20"/>
          <p:cNvSpPr txBox="1"/>
          <p:nvPr/>
        </p:nvSpPr>
        <p:spPr>
          <a:xfrm>
            <a:off x="675561" y="1799064"/>
            <a:ext cx="22709692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0000"/>
              </a:lnSpc>
              <a:defRPr sz="5600" spc="509">
                <a:solidFill>
                  <a:srgbClr val="000000"/>
                </a:solidFill>
              </a:defRPr>
            </a:pPr>
            <a:r>
              <a:rPr>
                <a:solidFill>
                  <a:schemeClr val="accent1">
                    <a:lumOff val="-13575"/>
                  </a:schemeClr>
                </a:solidFill>
              </a:rPr>
              <a:t>WHERE ARE WE NOW </a:t>
            </a:r>
            <a:r>
              <a:rPr sz="4000" spc="363">
                <a:solidFill>
                  <a:schemeClr val="accent1">
                    <a:lumOff val="-13575"/>
                  </a:schemeClr>
                </a:solidFill>
              </a:rPr>
              <a:t>- completed developments</a:t>
            </a:r>
          </a:p>
        </p:txBody>
      </p:sp>
      <p:sp>
        <p:nvSpPr>
          <p:cNvPr id="469" name="Qualified according to the NIST standards…"/>
          <p:cNvSpPr txBox="1"/>
          <p:nvPr/>
        </p:nvSpPr>
        <p:spPr>
          <a:xfrm>
            <a:off x="752805" y="12591288"/>
            <a:ext cx="7015557" cy="922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t>Qualified according to the NIST standards</a:t>
            </a:r>
          </a:p>
          <a:p>
            <a:pPr algn="ctr">
              <a:defRPr sz="2200"/>
            </a:pPr>
            <a:r>
              <a:t>(National Institute of Standard &amp; Technology)</a:t>
            </a:r>
          </a:p>
        </p:txBody>
      </p:sp>
      <p:sp>
        <p:nvSpPr>
          <p:cNvPr id="470" name="8 cm"/>
          <p:cNvSpPr txBox="1"/>
          <p:nvPr/>
        </p:nvSpPr>
        <p:spPr>
          <a:xfrm>
            <a:off x="433933" y="8229013"/>
            <a:ext cx="937566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8 cm</a:t>
            </a:r>
          </a:p>
        </p:txBody>
      </p:sp>
      <p:sp>
        <p:nvSpPr>
          <p:cNvPr id="471" name="Line"/>
          <p:cNvSpPr/>
          <p:nvPr/>
        </p:nvSpPr>
        <p:spPr>
          <a:xfrm flipV="1">
            <a:off x="2312697" y="4632094"/>
            <a:ext cx="1" cy="7392057"/>
          </a:xfrm>
          <a:prstGeom prst="line">
            <a:avLst/>
          </a:prstGeom>
          <a:ln w="50800">
            <a:solidFill>
              <a:srgbClr val="D5D5D5"/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2" name="Line"/>
          <p:cNvSpPr/>
          <p:nvPr/>
        </p:nvSpPr>
        <p:spPr>
          <a:xfrm>
            <a:off x="2783618" y="12165380"/>
            <a:ext cx="3356947" cy="1"/>
          </a:xfrm>
          <a:prstGeom prst="line">
            <a:avLst/>
          </a:prstGeom>
          <a:ln w="50800">
            <a:solidFill>
              <a:srgbClr val="D5D5D5"/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3" name="3.5 cm"/>
          <p:cNvSpPr txBox="1"/>
          <p:nvPr/>
        </p:nvSpPr>
        <p:spPr>
          <a:xfrm>
            <a:off x="7196937" y="11916461"/>
            <a:ext cx="117002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3.5 cm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pic>
        <p:nvPicPr>
          <p:cNvPr id="476" name="NewBoard.jpg" descr="NewBoard.jpg"/>
          <p:cNvPicPr>
            <a:picLocks noChangeAspect="1"/>
          </p:cNvPicPr>
          <p:nvPr/>
        </p:nvPicPr>
        <p:blipFill>
          <a:blip r:embed="rId2"/>
          <a:srcRect l="15671" t="11643" r="15671" b="29263"/>
          <a:stretch>
            <a:fillRect/>
          </a:stretch>
        </p:blipFill>
        <p:spPr>
          <a:xfrm>
            <a:off x="1855683" y="2624137"/>
            <a:ext cx="6110838" cy="9350252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Line"/>
          <p:cNvSpPr/>
          <p:nvPr/>
        </p:nvSpPr>
        <p:spPr>
          <a:xfrm>
            <a:off x="3232552" y="11790281"/>
            <a:ext cx="3356947" cy="1"/>
          </a:xfrm>
          <a:prstGeom prst="line">
            <a:avLst/>
          </a:prstGeom>
          <a:ln w="50800">
            <a:solidFill>
              <a:srgbClr val="D5D5D5"/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8" name="Line"/>
          <p:cNvSpPr/>
          <p:nvPr/>
        </p:nvSpPr>
        <p:spPr>
          <a:xfrm flipV="1">
            <a:off x="2494442" y="3283390"/>
            <a:ext cx="1" cy="8031871"/>
          </a:xfrm>
          <a:prstGeom prst="line">
            <a:avLst/>
          </a:prstGeom>
          <a:ln w="50800">
            <a:solidFill>
              <a:srgbClr val="D5D5D5"/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9" name="8 cm"/>
          <p:cNvSpPr txBox="1"/>
          <p:nvPr/>
        </p:nvSpPr>
        <p:spPr>
          <a:xfrm>
            <a:off x="702542" y="7370312"/>
            <a:ext cx="937566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8 cm</a:t>
            </a:r>
          </a:p>
        </p:txBody>
      </p:sp>
      <p:sp>
        <p:nvSpPr>
          <p:cNvPr id="480" name="3.5 cm"/>
          <p:cNvSpPr txBox="1"/>
          <p:nvPr/>
        </p:nvSpPr>
        <p:spPr>
          <a:xfrm>
            <a:off x="4326012" y="12035932"/>
            <a:ext cx="117002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3.5 cm</a:t>
            </a:r>
          </a:p>
        </p:txBody>
      </p:sp>
      <p:grpSp>
        <p:nvGrpSpPr>
          <p:cNvPr id="484" name="Group"/>
          <p:cNvGrpSpPr/>
          <p:nvPr/>
        </p:nvGrpSpPr>
        <p:grpSpPr>
          <a:xfrm>
            <a:off x="5834765" y="10366899"/>
            <a:ext cx="17437673" cy="1549401"/>
            <a:chOff x="0" y="0"/>
            <a:chExt cx="17437672" cy="1549400"/>
          </a:xfrm>
        </p:grpSpPr>
        <p:sp>
          <p:nvSpPr>
            <p:cNvPr id="481" name="Single generator (either 1x1 mm2 or 3x3 mm2 - Bit rate for the smaller area device: O(100 kbps) - operated with overvoltage stabilisation against Temperature variations"/>
            <p:cNvSpPr txBox="1"/>
            <p:nvPr/>
          </p:nvSpPr>
          <p:spPr>
            <a:xfrm>
              <a:off x="5107583" y="0"/>
              <a:ext cx="12330090" cy="154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rPr sz="30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Single generator</a:t>
              </a:r>
              <a:r>
                <a:t> (either 1x1 mm2 or 3x3 mm2 - Bit rate for the smaller area device: O(100 kbps) - operated with overvoltage stabilisation against Temperature variations</a:t>
              </a:r>
            </a:p>
          </p:txBody>
        </p:sp>
        <p:sp>
          <p:nvSpPr>
            <p:cNvPr id="482" name="Line"/>
            <p:cNvSpPr/>
            <p:nvPr/>
          </p:nvSpPr>
          <p:spPr>
            <a:xfrm flipH="1" flipV="1">
              <a:off x="0" y="248919"/>
              <a:ext cx="219191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3" name="Line"/>
            <p:cNvSpPr/>
            <p:nvPr/>
          </p:nvSpPr>
          <p:spPr>
            <a:xfrm>
              <a:off x="2169378" y="248919"/>
              <a:ext cx="219191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88" name="Group"/>
          <p:cNvGrpSpPr/>
          <p:nvPr/>
        </p:nvGrpSpPr>
        <p:grpSpPr>
          <a:xfrm>
            <a:off x="5413017" y="5965520"/>
            <a:ext cx="17691751" cy="1689101"/>
            <a:chOff x="0" y="-83761"/>
            <a:chExt cx="17691749" cy="1689100"/>
          </a:xfrm>
        </p:grpSpPr>
        <p:sp>
          <p:nvSpPr>
            <p:cNvPr id="485" name="Line"/>
            <p:cNvSpPr/>
            <p:nvPr/>
          </p:nvSpPr>
          <p:spPr>
            <a:xfrm flipH="1" flipV="1">
              <a:off x="0" y="562609"/>
              <a:ext cx="2737774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6" name="Line"/>
            <p:cNvSpPr/>
            <p:nvPr/>
          </p:nvSpPr>
          <p:spPr>
            <a:xfrm>
              <a:off x="2225037" y="562609"/>
              <a:ext cx="273777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7" name="FPGA  embedding a proprietary TDC and implementing the bit extraction + real-time sanity checks (MONOBIT&amp;RUNS) + conditioning function (SHA-256)"/>
            <p:cNvSpPr txBox="1"/>
            <p:nvPr/>
          </p:nvSpPr>
          <p:spPr>
            <a:xfrm>
              <a:off x="5361661" y="-83762"/>
              <a:ext cx="12330089" cy="168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rPr sz="30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FPGA </a:t>
              </a:r>
              <a:r>
                <a:t> </a:t>
              </a:r>
              <a:r>
                <a:rPr sz="30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embedding a proprietary TDC and implementing the bit extraction + real-time sanity checks (MONOBIT&amp;RUNS) + conditioning function (SHA-256)</a:t>
              </a:r>
            </a:p>
          </p:txBody>
        </p:sp>
      </p:grpSp>
      <p:grpSp>
        <p:nvGrpSpPr>
          <p:cNvPr id="492" name="Group"/>
          <p:cNvGrpSpPr/>
          <p:nvPr/>
        </p:nvGrpSpPr>
        <p:grpSpPr>
          <a:xfrm>
            <a:off x="5260452" y="8922014"/>
            <a:ext cx="17996881" cy="280671"/>
            <a:chOff x="0" y="0"/>
            <a:chExt cx="17996880" cy="280669"/>
          </a:xfrm>
        </p:grpSpPr>
        <p:sp>
          <p:nvSpPr>
            <p:cNvPr id="489" name="Amplification &amp; discrimination"/>
            <p:cNvSpPr/>
            <p:nvPr/>
          </p:nvSpPr>
          <p:spPr>
            <a:xfrm>
              <a:off x="5666791" y="0"/>
              <a:ext cx="12330090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30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>
                <a:defRPr sz="2600">
                  <a:solidFill>
                    <a:srgbClr val="5E5E5E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rPr sz="30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Amplification &amp; discrimination </a:t>
              </a:r>
            </a:p>
          </p:txBody>
        </p:sp>
        <p:sp>
          <p:nvSpPr>
            <p:cNvPr id="490" name="Line"/>
            <p:cNvSpPr/>
            <p:nvPr/>
          </p:nvSpPr>
          <p:spPr>
            <a:xfrm flipH="1" flipV="1">
              <a:off x="0" y="280669"/>
              <a:ext cx="2737774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1" name="Line"/>
            <p:cNvSpPr/>
            <p:nvPr/>
          </p:nvSpPr>
          <p:spPr>
            <a:xfrm>
              <a:off x="2457013" y="280669"/>
              <a:ext cx="273777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96" name="Group"/>
          <p:cNvGrpSpPr/>
          <p:nvPr/>
        </p:nvGrpSpPr>
        <p:grpSpPr>
          <a:xfrm>
            <a:off x="5994985" y="4136787"/>
            <a:ext cx="17117233" cy="540676"/>
            <a:chOff x="0" y="0"/>
            <a:chExt cx="17117233" cy="540675"/>
          </a:xfrm>
        </p:grpSpPr>
        <p:sp>
          <p:nvSpPr>
            <p:cNvPr id="493" name="Line"/>
            <p:cNvSpPr/>
            <p:nvPr/>
          </p:nvSpPr>
          <p:spPr>
            <a:xfrm flipH="1" flipV="1">
              <a:off x="0" y="540675"/>
              <a:ext cx="2737774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4" name="Line"/>
            <p:cNvSpPr/>
            <p:nvPr/>
          </p:nvSpPr>
          <p:spPr>
            <a:xfrm>
              <a:off x="2225037" y="540675"/>
              <a:ext cx="204008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5" name="FTDI chip for data routing on the USB"/>
            <p:cNvSpPr/>
            <p:nvPr/>
          </p:nvSpPr>
          <p:spPr>
            <a:xfrm>
              <a:off x="4787144" y="0"/>
              <a:ext cx="12330090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30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>
                <a:defRPr sz="2600">
                  <a:solidFill>
                    <a:srgbClr val="5E5E5E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rPr sz="30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FTDI chip for data routing on the USB</a:t>
              </a:r>
            </a:p>
          </p:txBody>
        </p:sp>
      </p:grpSp>
      <p:grpSp>
        <p:nvGrpSpPr>
          <p:cNvPr id="500" name="Group"/>
          <p:cNvGrpSpPr/>
          <p:nvPr/>
        </p:nvGrpSpPr>
        <p:grpSpPr>
          <a:xfrm>
            <a:off x="5012526" y="2838280"/>
            <a:ext cx="18086731" cy="693548"/>
            <a:chOff x="0" y="0"/>
            <a:chExt cx="18086730" cy="693547"/>
          </a:xfrm>
        </p:grpSpPr>
        <p:sp>
          <p:nvSpPr>
            <p:cNvPr id="497" name="Line"/>
            <p:cNvSpPr/>
            <p:nvPr/>
          </p:nvSpPr>
          <p:spPr>
            <a:xfrm flipH="1" flipV="1">
              <a:off x="0" y="693547"/>
              <a:ext cx="2737774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8" name="Line"/>
            <p:cNvSpPr/>
            <p:nvPr/>
          </p:nvSpPr>
          <p:spPr>
            <a:xfrm>
              <a:off x="2457013" y="693547"/>
              <a:ext cx="273777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9" name="Upon request, bits can be routed on pins"/>
            <p:cNvSpPr/>
            <p:nvPr/>
          </p:nvSpPr>
          <p:spPr>
            <a:xfrm>
              <a:off x="5756641" y="0"/>
              <a:ext cx="12330090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30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>
                <a:defRPr sz="2600">
                  <a:solidFill>
                    <a:srgbClr val="5E5E5E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rPr sz="30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Upon request, bits can be routed on pins</a:t>
              </a:r>
            </a:p>
          </p:txBody>
        </p:sp>
      </p:grpSp>
      <p:sp>
        <p:nvSpPr>
          <p:cNvPr id="501" name="TextBox 21"/>
          <p:cNvSpPr txBox="1"/>
          <p:nvPr/>
        </p:nvSpPr>
        <p:spPr>
          <a:xfrm>
            <a:off x="693651" y="466399"/>
            <a:ext cx="946797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6. state-of-the-art:</a:t>
            </a:r>
          </a:p>
        </p:txBody>
      </p:sp>
      <p:sp>
        <p:nvSpPr>
          <p:cNvPr id="502" name="TextBox 20"/>
          <p:cNvSpPr txBox="1"/>
          <p:nvPr/>
        </p:nvSpPr>
        <p:spPr>
          <a:xfrm>
            <a:off x="597905" y="1269251"/>
            <a:ext cx="22709692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00000"/>
              </a:lnSpc>
              <a:defRPr sz="5600" spc="509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>
                    <a:lumOff val="-13575"/>
                  </a:schemeClr>
                </a:solidFill>
              </a:rPr>
              <a:t>WHERE ARE WE NOW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" grpId="1" animBg="1" advAuto="0"/>
      <p:bldP spid="488" grpId="3" animBg="1" advAuto="0"/>
      <p:bldP spid="492" grpId="2" animBg="1" advAuto="0"/>
      <p:bldP spid="496" grpId="4" animBg="1" advAuto="0"/>
      <p:bldP spid="500" grpId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281735_1342370254-coin-flip.gif" descr="281735_1342370254-coin-flip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8254" y="1583269"/>
            <a:ext cx="10598644" cy="77081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2" name="Group"/>
          <p:cNvGrpSpPr/>
          <p:nvPr/>
        </p:nvGrpSpPr>
        <p:grpSpPr>
          <a:xfrm>
            <a:off x="9259428" y="6798885"/>
            <a:ext cx="1874065" cy="5719440"/>
            <a:chOff x="0" y="0"/>
            <a:chExt cx="1874064" cy="5719438"/>
          </a:xfrm>
        </p:grpSpPr>
        <p:pic>
          <p:nvPicPr>
            <p:cNvPr id="169" name="Head&amp;Tail2.png" descr="Head&amp;Tail2.png"/>
            <p:cNvPicPr>
              <a:picLocks noChangeAspect="1"/>
            </p:cNvPicPr>
            <p:nvPr/>
          </p:nvPicPr>
          <p:blipFill>
            <a:blip r:embed="rId3"/>
            <a:srcRect r="50554"/>
            <a:stretch>
              <a:fillRect/>
            </a:stretch>
          </p:blipFill>
          <p:spPr>
            <a:xfrm>
              <a:off x="0" y="0"/>
              <a:ext cx="1874065" cy="197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0" name="Arrow 11"/>
            <p:cNvSpPr/>
            <p:nvPr/>
          </p:nvSpPr>
          <p:spPr>
            <a:xfrm rot="16200000" flipH="1">
              <a:off x="360203" y="2639449"/>
              <a:ext cx="1153902" cy="86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63500" cap="flat">
              <a:solidFill>
                <a:srgbClr val="E20F3C"/>
              </a:solidFill>
              <a:prstDash val="solid"/>
              <a:miter lim="400000"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algn="ctr" defTabSz="3014133">
                <a:lnSpc>
                  <a:spcPct val="100000"/>
                </a:lnSpc>
                <a:defRPr sz="76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171" name="1"/>
            <p:cNvSpPr txBox="1"/>
            <p:nvPr/>
          </p:nvSpPr>
          <p:spPr>
            <a:xfrm>
              <a:off x="366839" y="3913498"/>
              <a:ext cx="1114071" cy="1805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1828800">
                <a:lnSpc>
                  <a:spcPct val="100000"/>
                </a:lnSpc>
                <a:defRPr sz="10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r>
                <a:t>1</a:t>
              </a:r>
            </a:p>
          </p:txBody>
        </p:sp>
      </p:grpSp>
      <p:pic>
        <p:nvPicPr>
          <p:cNvPr id="173" name="281735_1342370254-coin-flip.gif" descr="281735_1342370254-coin-flip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857329" y="2274060"/>
            <a:ext cx="5554764" cy="40398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7" name="Group"/>
          <p:cNvGrpSpPr/>
          <p:nvPr/>
        </p:nvGrpSpPr>
        <p:grpSpPr>
          <a:xfrm>
            <a:off x="11673558" y="6798885"/>
            <a:ext cx="1874065" cy="5719440"/>
            <a:chOff x="0" y="0"/>
            <a:chExt cx="1874064" cy="5719438"/>
          </a:xfrm>
        </p:grpSpPr>
        <p:pic>
          <p:nvPicPr>
            <p:cNvPr id="174" name="Head&amp;Tail2.png" descr="Head&amp;Tail2.png"/>
            <p:cNvPicPr>
              <a:picLocks noChangeAspect="1"/>
            </p:cNvPicPr>
            <p:nvPr/>
          </p:nvPicPr>
          <p:blipFill>
            <a:blip r:embed="rId3"/>
            <a:srcRect r="50554"/>
            <a:stretch>
              <a:fillRect/>
            </a:stretch>
          </p:blipFill>
          <p:spPr>
            <a:xfrm>
              <a:off x="0" y="0"/>
              <a:ext cx="1874065" cy="197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" name="Arrow 11"/>
            <p:cNvSpPr/>
            <p:nvPr/>
          </p:nvSpPr>
          <p:spPr>
            <a:xfrm rot="16200000" flipH="1">
              <a:off x="360203" y="2639449"/>
              <a:ext cx="1153902" cy="86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63500" cap="flat">
              <a:solidFill>
                <a:srgbClr val="E20F3C"/>
              </a:solidFill>
              <a:prstDash val="solid"/>
              <a:miter lim="400000"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algn="ctr" defTabSz="3014133">
                <a:lnSpc>
                  <a:spcPct val="100000"/>
                </a:lnSpc>
                <a:defRPr sz="76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176" name="1"/>
            <p:cNvSpPr txBox="1"/>
            <p:nvPr/>
          </p:nvSpPr>
          <p:spPr>
            <a:xfrm>
              <a:off x="366839" y="3913498"/>
              <a:ext cx="1114071" cy="1805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1828800">
                <a:lnSpc>
                  <a:spcPct val="100000"/>
                </a:lnSpc>
                <a:defRPr sz="10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r>
                <a:t>1</a:t>
              </a:r>
            </a:p>
          </p:txBody>
        </p:sp>
      </p:grpSp>
      <p:pic>
        <p:nvPicPr>
          <p:cNvPr id="178" name="281735_1342370254-coin-flip.gif" descr="281735_1342370254-coin-flip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607" y="2274060"/>
            <a:ext cx="5554763" cy="40398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" name="Group"/>
          <p:cNvGrpSpPr/>
          <p:nvPr/>
        </p:nvGrpSpPr>
        <p:grpSpPr>
          <a:xfrm>
            <a:off x="14087687" y="6798885"/>
            <a:ext cx="1887313" cy="5719440"/>
            <a:chOff x="0" y="0"/>
            <a:chExt cx="1887312" cy="5719438"/>
          </a:xfrm>
        </p:grpSpPr>
        <p:pic>
          <p:nvPicPr>
            <p:cNvPr id="179" name="Head&amp;Tail2.png" descr="Head&amp;Tail2.png"/>
            <p:cNvPicPr>
              <a:picLocks noChangeAspect="1"/>
            </p:cNvPicPr>
            <p:nvPr/>
          </p:nvPicPr>
          <p:blipFill>
            <a:blip r:embed="rId3"/>
            <a:srcRect l="50204"/>
            <a:stretch>
              <a:fillRect/>
            </a:stretch>
          </p:blipFill>
          <p:spPr>
            <a:xfrm>
              <a:off x="0" y="0"/>
              <a:ext cx="1887313" cy="197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" name="Arrow 11"/>
            <p:cNvSpPr/>
            <p:nvPr/>
          </p:nvSpPr>
          <p:spPr>
            <a:xfrm rot="16200000" flipH="1">
              <a:off x="366553" y="2639449"/>
              <a:ext cx="1153902" cy="86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63500" cap="flat">
              <a:solidFill>
                <a:srgbClr val="E20F3C"/>
              </a:solidFill>
              <a:prstDash val="solid"/>
              <a:miter lim="400000"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algn="ctr" defTabSz="3014133">
                <a:lnSpc>
                  <a:spcPct val="100000"/>
                </a:lnSpc>
                <a:defRPr sz="76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181" name="0"/>
            <p:cNvSpPr txBox="1"/>
            <p:nvPr/>
          </p:nvSpPr>
          <p:spPr>
            <a:xfrm>
              <a:off x="373190" y="3913498"/>
              <a:ext cx="1114070" cy="1805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1828800">
                <a:lnSpc>
                  <a:spcPct val="100000"/>
                </a:lnSpc>
                <a:defRPr sz="10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r>
                <a:t>0</a:t>
              </a:r>
            </a:p>
          </p:txBody>
        </p:sp>
      </p:grpSp>
      <p:pic>
        <p:nvPicPr>
          <p:cNvPr id="183" name="281735_1342370254-coin-flip.gif" descr="281735_1342370254-coin-flip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691" y="2274060"/>
            <a:ext cx="5554764" cy="40398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" name="Group"/>
          <p:cNvGrpSpPr/>
          <p:nvPr/>
        </p:nvGrpSpPr>
        <p:grpSpPr>
          <a:xfrm>
            <a:off x="16514641" y="6798885"/>
            <a:ext cx="1874065" cy="5719440"/>
            <a:chOff x="0" y="0"/>
            <a:chExt cx="1874064" cy="5719438"/>
          </a:xfrm>
        </p:grpSpPr>
        <p:pic>
          <p:nvPicPr>
            <p:cNvPr id="184" name="Head&amp;Tail2.png" descr="Head&amp;Tail2.png"/>
            <p:cNvPicPr>
              <a:picLocks noChangeAspect="1"/>
            </p:cNvPicPr>
            <p:nvPr/>
          </p:nvPicPr>
          <p:blipFill>
            <a:blip r:embed="rId3"/>
            <a:srcRect r="50554"/>
            <a:stretch>
              <a:fillRect/>
            </a:stretch>
          </p:blipFill>
          <p:spPr>
            <a:xfrm>
              <a:off x="0" y="0"/>
              <a:ext cx="1874065" cy="197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Arrow 11"/>
            <p:cNvSpPr/>
            <p:nvPr/>
          </p:nvSpPr>
          <p:spPr>
            <a:xfrm rot="16200000" flipH="1">
              <a:off x="360203" y="2639449"/>
              <a:ext cx="1153902" cy="86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63500" cap="flat">
              <a:solidFill>
                <a:srgbClr val="E20F3C"/>
              </a:solidFill>
              <a:prstDash val="solid"/>
              <a:miter lim="400000"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algn="ctr" defTabSz="3014133">
                <a:lnSpc>
                  <a:spcPct val="100000"/>
                </a:lnSpc>
                <a:defRPr sz="76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186" name="1"/>
            <p:cNvSpPr txBox="1"/>
            <p:nvPr/>
          </p:nvSpPr>
          <p:spPr>
            <a:xfrm>
              <a:off x="366839" y="3913498"/>
              <a:ext cx="1114071" cy="1805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1828800">
                <a:lnSpc>
                  <a:spcPct val="100000"/>
                </a:lnSpc>
                <a:defRPr sz="10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r>
                <a:t>1</a:t>
              </a:r>
            </a:p>
          </p:txBody>
        </p:sp>
      </p:grpSp>
      <p:pic>
        <p:nvPicPr>
          <p:cNvPr id="188" name="281735_1342370254-coin-flip.gif" descr="281735_1342370254-coin-flip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860267" y="2274060"/>
            <a:ext cx="5554764" cy="40398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" name="Group"/>
          <p:cNvGrpSpPr/>
          <p:nvPr/>
        </p:nvGrpSpPr>
        <p:grpSpPr>
          <a:xfrm>
            <a:off x="18928588" y="6798885"/>
            <a:ext cx="1887314" cy="5719440"/>
            <a:chOff x="0" y="0"/>
            <a:chExt cx="1887312" cy="5719438"/>
          </a:xfrm>
        </p:grpSpPr>
        <p:pic>
          <p:nvPicPr>
            <p:cNvPr id="189" name="Head&amp;Tail2.png" descr="Head&amp;Tail2.png"/>
            <p:cNvPicPr>
              <a:picLocks noChangeAspect="1"/>
            </p:cNvPicPr>
            <p:nvPr/>
          </p:nvPicPr>
          <p:blipFill>
            <a:blip r:embed="rId3"/>
            <a:srcRect l="50204"/>
            <a:stretch>
              <a:fillRect/>
            </a:stretch>
          </p:blipFill>
          <p:spPr>
            <a:xfrm>
              <a:off x="0" y="0"/>
              <a:ext cx="1887313" cy="197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" name="Arrow 11"/>
            <p:cNvSpPr/>
            <p:nvPr/>
          </p:nvSpPr>
          <p:spPr>
            <a:xfrm rot="16200000" flipH="1">
              <a:off x="366553" y="2639449"/>
              <a:ext cx="1153902" cy="86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63500" cap="flat">
              <a:solidFill>
                <a:srgbClr val="E20F3C"/>
              </a:solidFill>
              <a:prstDash val="solid"/>
              <a:miter lim="400000"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algn="ctr" defTabSz="3014133">
                <a:lnSpc>
                  <a:spcPct val="100000"/>
                </a:lnSpc>
                <a:defRPr sz="76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191" name="0"/>
            <p:cNvSpPr txBox="1"/>
            <p:nvPr/>
          </p:nvSpPr>
          <p:spPr>
            <a:xfrm>
              <a:off x="373190" y="3913498"/>
              <a:ext cx="1114070" cy="1805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1828800">
                <a:lnSpc>
                  <a:spcPct val="100000"/>
                </a:lnSpc>
                <a:defRPr sz="10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r>
                <a:t>0</a:t>
              </a:r>
            </a:p>
          </p:txBody>
        </p:sp>
      </p:grpSp>
      <p:pic>
        <p:nvPicPr>
          <p:cNvPr id="193" name="281735_1342370254-coin-flip.gif" descr="281735_1342370254-coin-flip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469148" y="2274060"/>
            <a:ext cx="5554764" cy="40398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" name="Group"/>
          <p:cNvGrpSpPr/>
          <p:nvPr/>
        </p:nvGrpSpPr>
        <p:grpSpPr>
          <a:xfrm>
            <a:off x="21355724" y="6798885"/>
            <a:ext cx="1887313" cy="5719440"/>
            <a:chOff x="0" y="0"/>
            <a:chExt cx="1887312" cy="5719438"/>
          </a:xfrm>
        </p:grpSpPr>
        <p:pic>
          <p:nvPicPr>
            <p:cNvPr id="194" name="Head&amp;Tail2.png" descr="Head&amp;Tail2.png"/>
            <p:cNvPicPr>
              <a:picLocks noChangeAspect="1"/>
            </p:cNvPicPr>
            <p:nvPr/>
          </p:nvPicPr>
          <p:blipFill>
            <a:blip r:embed="rId3"/>
            <a:srcRect l="50204"/>
            <a:stretch>
              <a:fillRect/>
            </a:stretch>
          </p:blipFill>
          <p:spPr>
            <a:xfrm>
              <a:off x="0" y="0"/>
              <a:ext cx="1887313" cy="197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" name="Arrow 11"/>
            <p:cNvSpPr/>
            <p:nvPr/>
          </p:nvSpPr>
          <p:spPr>
            <a:xfrm rot="16200000" flipH="1">
              <a:off x="366553" y="2639449"/>
              <a:ext cx="1153902" cy="86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63500" cap="flat">
              <a:solidFill>
                <a:srgbClr val="E20F3C"/>
              </a:solidFill>
              <a:prstDash val="solid"/>
              <a:miter lim="400000"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algn="ctr" defTabSz="3014133">
                <a:lnSpc>
                  <a:spcPct val="100000"/>
                </a:lnSpc>
                <a:defRPr sz="76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196" name="0"/>
            <p:cNvSpPr txBox="1"/>
            <p:nvPr/>
          </p:nvSpPr>
          <p:spPr>
            <a:xfrm>
              <a:off x="373190" y="3913498"/>
              <a:ext cx="1114070" cy="1805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1828800">
                <a:lnSpc>
                  <a:spcPct val="100000"/>
                </a:lnSpc>
                <a:defRPr sz="10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r>
                <a:t>0</a:t>
              </a:r>
            </a:p>
          </p:txBody>
        </p:sp>
      </p:grpSp>
      <p:pic>
        <p:nvPicPr>
          <p:cNvPr id="198" name="281735_1342370254-coin-flip.gif" descr="281735_1342370254-coin-flip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822594" y="2274060"/>
            <a:ext cx="5554763" cy="4039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RP_LogoIdea.png" descr="RP_LogoIde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44" y="12517974"/>
            <a:ext cx="1979647" cy="819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 fill="hold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ntr" presetSubtype="16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3" presetClass="entr" presetSubtype="16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3" presetClass="entr" presetSubtype="16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"/>
                            </p:stCondLst>
                            <p:childTnLst>
                              <p:par>
                                <p:cTn id="76" presetID="23" presetClass="entr" presetSubtype="16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1" animBg="1" advAuto="0"/>
      <p:bldP spid="168" grpId="2" animBg="1" advAuto="0"/>
      <p:bldP spid="172" grpId="4" animBg="1" advAuto="0"/>
      <p:bldP spid="173" grpId="3" animBg="1" advAuto="0"/>
      <p:bldP spid="177" grpId="6" animBg="1" advAuto="0"/>
      <p:bldP spid="178" grpId="5" animBg="1" advAuto="0"/>
      <p:bldP spid="182" grpId="8" animBg="1" advAuto="0"/>
      <p:bldP spid="183" grpId="7" animBg="1" advAuto="0"/>
      <p:bldP spid="187" grpId="10" animBg="1" advAuto="0"/>
      <p:bldP spid="188" grpId="9" animBg="1" advAuto="0"/>
      <p:bldP spid="192" grpId="12" animBg="1" advAuto="0"/>
      <p:bldP spid="193" grpId="11" animBg="1" advAuto="0"/>
      <p:bldP spid="197" grpId="14" animBg="1" advAuto="0"/>
      <p:bldP spid="198" grpId="13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215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505" name="TextBox 21"/>
          <p:cNvSpPr txBox="1"/>
          <p:nvPr/>
        </p:nvSpPr>
        <p:spPr>
          <a:xfrm>
            <a:off x="611018" y="410906"/>
            <a:ext cx="946797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6. state-of-the-art:</a:t>
            </a:r>
          </a:p>
        </p:txBody>
      </p:sp>
      <p:sp>
        <p:nvSpPr>
          <p:cNvPr id="506" name="A proto-randomness farm based on 10 boards have been collecting about 1.5 Tb, qualified through the NIST and TESTU01 suites.…"/>
          <p:cNvSpPr txBox="1"/>
          <p:nvPr/>
        </p:nvSpPr>
        <p:spPr>
          <a:xfrm>
            <a:off x="9703700" y="1426901"/>
            <a:ext cx="14021162" cy="2816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2"/>
              </a:buBlip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1"/>
                </a:solidFill>
              </a:rPr>
              <a:t>A proto-randomness farm based on 10 boards have been collecting about 1.5 Tb, qualified through the NIST and TESTU01 suites.</a:t>
            </a:r>
          </a:p>
          <a:p>
            <a: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>
              <a:solidFill>
                <a:schemeClr val="accent1"/>
              </a:solidFill>
            </a:endParaRPr>
          </a:p>
          <a:p>
            <a:pPr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Results show that the stream looks extremely “white”, essentially with no failures on the raw data beside what can be statistically expected.</a:t>
            </a:r>
          </a:p>
        </p:txBody>
      </p:sp>
      <p:pic>
        <p:nvPicPr>
          <p:cNvPr id="507" name="Screenshot 2020-04-10 at 10.31.36.png" descr="Screenshot 2020-04-10 at 10.31.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77" y="6741567"/>
            <a:ext cx="8025430" cy="6994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Screenshot 2020-04-10 at 10.31.16.png" descr="Screenshot 2020-04-10 at 10.31.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77" y="1400210"/>
            <a:ext cx="8025430" cy="4753617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Line"/>
          <p:cNvSpPr/>
          <p:nvPr/>
        </p:nvSpPr>
        <p:spPr>
          <a:xfrm>
            <a:off x="8916941" y="4538224"/>
            <a:ext cx="1" cy="16107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10" name="Line"/>
          <p:cNvSpPr/>
          <p:nvPr/>
        </p:nvSpPr>
        <p:spPr>
          <a:xfrm flipV="1">
            <a:off x="8916941" y="6866595"/>
            <a:ext cx="1" cy="16107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11" name="series of tests on non-overlapping templates"/>
          <p:cNvSpPr txBox="1"/>
          <p:nvPr/>
        </p:nvSpPr>
        <p:spPr>
          <a:xfrm>
            <a:off x="2926345" y="6224031"/>
            <a:ext cx="7641071" cy="960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r>
              <a:t>series of tests on non-overlapping templates</a:t>
            </a:r>
          </a:p>
        </p:txBody>
      </p:sp>
      <p:sp>
        <p:nvSpPr>
          <p:cNvPr id="512" name="Two tests have been implemented in firmware to guarantee real-time sanity checks:…"/>
          <p:cNvSpPr txBox="1"/>
          <p:nvPr/>
        </p:nvSpPr>
        <p:spPr>
          <a:xfrm>
            <a:off x="9703700" y="5981577"/>
            <a:ext cx="14021162" cy="5588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2"/>
              </a:buBlip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/>
              <a:t> </a:t>
            </a:r>
            <a:r>
              <a:rPr dirty="0">
                <a:solidFill>
                  <a:schemeClr val="accent1"/>
                </a:solidFill>
              </a:rPr>
              <a:t>Two tests have been implemented in firmware to guarantee real-time sanity checks:</a:t>
            </a:r>
          </a:p>
          <a:p>
            <a: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dirty="0">
              <a:solidFill>
                <a:schemeClr val="accent1"/>
              </a:solidFill>
            </a:endParaRPr>
          </a:p>
          <a:p>
            <a:pPr marL="457200" indent="-457200">
              <a:buSzPct val="100000"/>
              <a:buFont typeface="Wingdings" pitchFamily="2" charset="2"/>
              <a:buChar char="v"/>
              <a:defRPr sz="3000"/>
            </a:pPr>
            <a:r>
              <a:rPr dirty="0"/>
              <a:t> </a:t>
            </a:r>
            <a:r>
              <a:rPr dirty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MONOBIT</a:t>
            </a:r>
            <a:r>
              <a:rPr dirty="0"/>
              <a:t>: essentially testing the asymmetries between 0’s and 1’s in a bit string:</a:t>
            </a:r>
          </a:p>
          <a:p>
            <a:pPr marL="457200" lvl="1" indent="-457200">
              <a:buFont typeface="Wingdings" pitchFamily="2" charset="2"/>
              <a:buChar char="v"/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/>
              <a:t>1     1     1     1     1     0     1     0     0     1     1     1     0     0     0     1</a:t>
            </a:r>
          </a:p>
          <a:p>
            <a:pPr marL="457200" lvl="1" indent="-457200">
              <a:buFont typeface="Wingdings" pitchFamily="2" charset="2"/>
              <a:buChar char="v"/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dirty="0"/>
          </a:p>
          <a:p>
            <a:pPr marL="457200" indent="-457200">
              <a:buSzPct val="100000"/>
              <a:buFont typeface="Wingdings" pitchFamily="2" charset="2"/>
              <a:buChar char="v"/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/>
              <a:t> </a:t>
            </a:r>
            <a:r>
              <a:rPr dirty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RUNS</a:t>
            </a:r>
            <a:r>
              <a:rPr dirty="0">
                <a:latin typeface="Montserrat Regular"/>
                <a:ea typeface="Montserrat Regular"/>
                <a:cs typeface="Montserrat Regular"/>
                <a:sym typeface="Montserrat Regular"/>
              </a:rPr>
              <a:t>: testing the statistics of the number of sequences of identical bits in a string</a:t>
            </a:r>
          </a:p>
          <a:p>
            <a: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dirty="0">
              <a:latin typeface="Montserrat Regular"/>
              <a:ea typeface="Montserrat Regular"/>
              <a:cs typeface="Montserrat Regular"/>
              <a:sym typeface="Montserrat Regular"/>
            </a:endParaRPr>
          </a:p>
        </p:txBody>
      </p:sp>
      <p:grpSp>
        <p:nvGrpSpPr>
          <p:cNvPr id="527" name="Group"/>
          <p:cNvGrpSpPr/>
          <p:nvPr/>
        </p:nvGrpSpPr>
        <p:grpSpPr>
          <a:xfrm>
            <a:off x="10562684" y="11212297"/>
            <a:ext cx="11576054" cy="1874134"/>
            <a:chOff x="0" y="0"/>
            <a:chExt cx="11576053" cy="1874133"/>
          </a:xfrm>
        </p:grpSpPr>
        <p:sp>
          <p:nvSpPr>
            <p:cNvPr id="513" name="1     1     1     1     1     0     1     0     0     1     1     1     0     0     0     1"/>
            <p:cNvSpPr txBox="1"/>
            <p:nvPr/>
          </p:nvSpPr>
          <p:spPr>
            <a:xfrm>
              <a:off x="88509" y="0"/>
              <a:ext cx="11236580" cy="561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3000"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1     1     1     1     1     0     1     0     0     1     1     1     0     0     0     1</a:t>
              </a:r>
            </a:p>
          </p:txBody>
        </p:sp>
        <p:sp>
          <p:nvSpPr>
            <p:cNvPr id="514" name="Line"/>
            <p:cNvSpPr/>
            <p:nvPr/>
          </p:nvSpPr>
          <p:spPr>
            <a:xfrm>
              <a:off x="0" y="793766"/>
              <a:ext cx="3041433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5" name="Line"/>
            <p:cNvSpPr/>
            <p:nvPr/>
          </p:nvSpPr>
          <p:spPr>
            <a:xfrm>
              <a:off x="4915398" y="793766"/>
              <a:ext cx="1202109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6" name="Line"/>
            <p:cNvSpPr/>
            <p:nvPr/>
          </p:nvSpPr>
          <p:spPr>
            <a:xfrm>
              <a:off x="6661115" y="793766"/>
              <a:ext cx="1555979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7" name="Line"/>
            <p:cNvSpPr/>
            <p:nvPr/>
          </p:nvSpPr>
          <p:spPr>
            <a:xfrm>
              <a:off x="8580695" y="793766"/>
              <a:ext cx="2023932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8" name="Line"/>
            <p:cNvSpPr/>
            <p:nvPr/>
          </p:nvSpPr>
          <p:spPr>
            <a:xfrm flipV="1">
              <a:off x="3680463" y="597319"/>
              <a:ext cx="1" cy="5613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9" name="Line"/>
            <p:cNvSpPr/>
            <p:nvPr/>
          </p:nvSpPr>
          <p:spPr>
            <a:xfrm flipV="1">
              <a:off x="4469353" y="597319"/>
              <a:ext cx="1" cy="5613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20" name="Line"/>
            <p:cNvSpPr/>
            <p:nvPr/>
          </p:nvSpPr>
          <p:spPr>
            <a:xfrm flipV="1">
              <a:off x="11197746" y="597319"/>
              <a:ext cx="1" cy="7198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21" name="5 bits"/>
            <p:cNvSpPr txBox="1"/>
            <p:nvPr/>
          </p:nvSpPr>
          <p:spPr>
            <a:xfrm>
              <a:off x="714223" y="1376293"/>
              <a:ext cx="985775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5 bits</a:t>
              </a:r>
            </a:p>
          </p:txBody>
        </p:sp>
        <p:sp>
          <p:nvSpPr>
            <p:cNvPr id="522" name="1 bit"/>
            <p:cNvSpPr txBox="1"/>
            <p:nvPr/>
          </p:nvSpPr>
          <p:spPr>
            <a:xfrm>
              <a:off x="3640595" y="1376293"/>
              <a:ext cx="756616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1 bit</a:t>
              </a:r>
            </a:p>
          </p:txBody>
        </p:sp>
        <p:sp>
          <p:nvSpPr>
            <p:cNvPr id="523" name="2 bits"/>
            <p:cNvSpPr txBox="1"/>
            <p:nvPr/>
          </p:nvSpPr>
          <p:spPr>
            <a:xfrm>
              <a:off x="5138145" y="1376293"/>
              <a:ext cx="986435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2 bits</a:t>
              </a:r>
            </a:p>
          </p:txBody>
        </p:sp>
        <p:sp>
          <p:nvSpPr>
            <p:cNvPr id="524" name="3 bits"/>
            <p:cNvSpPr txBox="1"/>
            <p:nvPr/>
          </p:nvSpPr>
          <p:spPr>
            <a:xfrm>
              <a:off x="6945887" y="1376293"/>
              <a:ext cx="985115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3 bits</a:t>
              </a:r>
            </a:p>
          </p:txBody>
        </p:sp>
        <p:sp>
          <p:nvSpPr>
            <p:cNvPr id="525" name="3 bits"/>
            <p:cNvSpPr txBox="1"/>
            <p:nvPr/>
          </p:nvSpPr>
          <p:spPr>
            <a:xfrm>
              <a:off x="9381141" y="1376293"/>
              <a:ext cx="98511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3 bits</a:t>
              </a:r>
            </a:p>
          </p:txBody>
        </p:sp>
        <p:sp>
          <p:nvSpPr>
            <p:cNvPr id="526" name="1 bit"/>
            <p:cNvSpPr txBox="1"/>
            <p:nvPr/>
          </p:nvSpPr>
          <p:spPr>
            <a:xfrm>
              <a:off x="10819438" y="1376293"/>
              <a:ext cx="756616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1 bit</a:t>
              </a:r>
            </a:p>
          </p:txBody>
        </p:sp>
      </p:grpSp>
      <p:sp>
        <p:nvSpPr>
          <p:cNvPr id="528" name="A SHA256 vetted conditioning function firmware implemented"/>
          <p:cNvSpPr txBox="1"/>
          <p:nvPr/>
        </p:nvSpPr>
        <p:spPr>
          <a:xfrm>
            <a:off x="9673668" y="5113939"/>
            <a:ext cx="1307554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599" indent="-228599">
              <a:buSzPct val="80000"/>
              <a:buBlip>
                <a:blip r:embed="rId2"/>
              </a:buBlip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A SHA256 vetted conditioning function firmware implemented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pic>
        <p:nvPicPr>
          <p:cNvPr id="53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8" y="569076"/>
            <a:ext cx="17339504" cy="13178023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TextBox 20"/>
          <p:cNvSpPr txBox="1"/>
          <p:nvPr/>
        </p:nvSpPr>
        <p:spPr>
          <a:xfrm>
            <a:off x="17817822" y="8261434"/>
            <a:ext cx="6398854" cy="240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0000"/>
              </a:lnSpc>
              <a:defRPr sz="5600" spc="509">
                <a:solidFill>
                  <a:schemeClr val="accent1">
                    <a:lumOff val="-13575"/>
                  </a:schemeClr>
                </a:solidFill>
              </a:defRPr>
            </a:pPr>
            <a:r>
              <a:t>WHAT’S NEXT?</a:t>
            </a:r>
          </a:p>
          <a:p>
            <a:pPr algn="ctr">
              <a:lnSpc>
                <a:spcPct val="100000"/>
              </a:lnSpc>
              <a:defRPr sz="3100" spc="281">
                <a:solidFill>
                  <a:schemeClr val="accent1">
                    <a:lumOff val="-13575"/>
                  </a:schemeClr>
                </a:solidFill>
              </a:defRPr>
            </a:pPr>
            <a:r>
              <a:t>on-going developments </a:t>
            </a:r>
          </a:p>
          <a:p>
            <a:pPr algn="ctr">
              <a:lnSpc>
                <a:spcPct val="100000"/>
              </a:lnSpc>
              <a:defRPr sz="3100" spc="281">
                <a:solidFill>
                  <a:schemeClr val="accent1">
                    <a:lumOff val="-13575"/>
                  </a:schemeClr>
                </a:solidFill>
              </a:defRPr>
            </a:pPr>
            <a:r>
              <a:t>&amp; </a:t>
            </a:r>
          </a:p>
          <a:p>
            <a:pPr algn="ctr">
              <a:lnSpc>
                <a:spcPct val="100000"/>
              </a:lnSpc>
              <a:defRPr sz="3100" spc="281">
                <a:solidFill>
                  <a:schemeClr val="accent1">
                    <a:lumOff val="-13575"/>
                  </a:schemeClr>
                </a:solidFill>
              </a:defRPr>
            </a:pPr>
            <a:r>
              <a:t>beyond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sp>
        <p:nvSpPr>
          <p:cNvPr id="535" name="BEYOND A PURE TRUE RANDOM NUMBER GENERATOR (TRNG)"/>
          <p:cNvSpPr txBox="1"/>
          <p:nvPr/>
        </p:nvSpPr>
        <p:spPr>
          <a:xfrm>
            <a:off x="580454" y="1351245"/>
            <a:ext cx="23535846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0000"/>
              </a:lnSpc>
              <a:defRPr sz="5600" spc="509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dirty="0"/>
              <a:t>BEYOND A PURE TRUE RANDOM NUMBER GENERATOR (TRNG)</a:t>
            </a:r>
          </a:p>
        </p:txBody>
      </p:sp>
      <p:pic>
        <p:nvPicPr>
          <p:cNvPr id="5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10" y="3797135"/>
            <a:ext cx="9224989" cy="3078039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How to design and test entropy sources to be used to feed Deterministc Random Bit Generators (DRBG)"/>
          <p:cNvSpPr txBox="1"/>
          <p:nvPr/>
        </p:nvSpPr>
        <p:spPr>
          <a:xfrm>
            <a:off x="969895" y="7444054"/>
            <a:ext cx="8427794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How to design and test entropy sources to be used to feed Deterministc Random Bit Generators (DRBG)</a:t>
            </a:r>
          </a:p>
        </p:txBody>
      </p:sp>
      <p:pic>
        <p:nvPicPr>
          <p:cNvPr id="53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625" y="3645263"/>
            <a:ext cx="7412106" cy="3381784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Approved DRBG mechanisms"/>
          <p:cNvSpPr txBox="1"/>
          <p:nvPr/>
        </p:nvSpPr>
        <p:spPr>
          <a:xfrm>
            <a:off x="10240895" y="7444054"/>
            <a:ext cx="675128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Approved DRBG mechanisms</a:t>
            </a:r>
          </a:p>
        </p:txBody>
      </p:sp>
      <p:pic>
        <p:nvPicPr>
          <p:cNvPr id="54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7958" y="4400633"/>
            <a:ext cx="6751280" cy="2382927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Construction of RBG from A+B"/>
          <p:cNvSpPr txBox="1"/>
          <p:nvPr/>
        </p:nvSpPr>
        <p:spPr>
          <a:xfrm>
            <a:off x="17835382" y="7403086"/>
            <a:ext cx="675128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Construction of RBG from A+B</a:t>
            </a:r>
          </a:p>
        </p:txBody>
      </p:sp>
      <p:sp>
        <p:nvSpPr>
          <p:cNvPr id="542" name="pre-requisites for entering the programs eventually leading to the FIPS-140-3 certification…"/>
          <p:cNvSpPr txBox="1"/>
          <p:nvPr/>
        </p:nvSpPr>
        <p:spPr>
          <a:xfrm>
            <a:off x="735579" y="9697510"/>
            <a:ext cx="23535846" cy="1014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Font typeface="Wingdings" pitchFamily="2" charset="2"/>
              <a:buChar char="Ø"/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/>
              <a:t> pre-requisites for entering the programs eventually leading to the FIPS-140-3 certification</a:t>
            </a:r>
          </a:p>
          <a:p>
            <a:pPr marL="457200" indent="-457200">
              <a:buSzPct val="100000"/>
              <a:buFont typeface="Wingdings" pitchFamily="2" charset="2"/>
              <a:buChar char="Ø"/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/>
              <a:t> impacting on the design of both the ASIC, the multiple generator board and its embodiment in a “system” </a:t>
            </a:r>
          </a:p>
        </p:txBody>
      </p:sp>
      <p:sp>
        <p:nvSpPr>
          <p:cNvPr id="543" name="TextBox 21"/>
          <p:cNvSpPr txBox="1"/>
          <p:nvPr/>
        </p:nvSpPr>
        <p:spPr>
          <a:xfrm>
            <a:off x="693651" y="466399"/>
            <a:ext cx="12131930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7.on going developments: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961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grpSp>
        <p:nvGrpSpPr>
          <p:cNvPr id="569" name="Group"/>
          <p:cNvGrpSpPr/>
          <p:nvPr/>
        </p:nvGrpSpPr>
        <p:grpSpPr>
          <a:xfrm>
            <a:off x="735766" y="3109771"/>
            <a:ext cx="14661319" cy="9262588"/>
            <a:chOff x="0" y="0"/>
            <a:chExt cx="14661317" cy="9262586"/>
          </a:xfrm>
        </p:grpSpPr>
        <p:grpSp>
          <p:nvGrpSpPr>
            <p:cNvPr id="566" name="Group"/>
            <p:cNvGrpSpPr/>
            <p:nvPr/>
          </p:nvGrpSpPr>
          <p:grpSpPr>
            <a:xfrm>
              <a:off x="0" y="0"/>
              <a:ext cx="14661318" cy="9262587"/>
              <a:chOff x="0" y="0"/>
              <a:chExt cx="14661317" cy="9262586"/>
            </a:xfrm>
          </p:grpSpPr>
          <p:sp>
            <p:nvSpPr>
              <p:cNvPr id="547" name="Rounded Rectangle"/>
              <p:cNvSpPr/>
              <p:nvPr/>
            </p:nvSpPr>
            <p:spPr>
              <a:xfrm>
                <a:off x="4524278" y="1307802"/>
                <a:ext cx="4074137" cy="6616868"/>
              </a:xfrm>
              <a:prstGeom prst="roundRect">
                <a:avLst>
                  <a:gd name="adj" fmla="val 15000"/>
                </a:avLst>
              </a:prstGeom>
              <a:noFill/>
              <a:ln w="63500" cap="flat">
                <a:solidFill>
                  <a:srgbClr val="FF8B2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1130300">
                  <a:lnSpc>
                    <a:spcPct val="100000"/>
                  </a:lnSpc>
                  <a:defRPr sz="3200">
                    <a:solidFill>
                      <a:srgbClr val="FFFFFF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pPr>
                <a:endParaRPr/>
              </a:p>
            </p:txBody>
          </p:sp>
          <p:sp>
            <p:nvSpPr>
              <p:cNvPr id="548" name="Rounded Rectangle"/>
              <p:cNvSpPr/>
              <p:nvPr/>
            </p:nvSpPr>
            <p:spPr>
              <a:xfrm>
                <a:off x="10587182" y="1307802"/>
                <a:ext cx="4074136" cy="6616868"/>
              </a:xfrm>
              <a:prstGeom prst="roundRect">
                <a:avLst>
                  <a:gd name="adj" fmla="val 15000"/>
                </a:avLst>
              </a:prstGeom>
              <a:noFill/>
              <a:ln w="63500" cap="flat">
                <a:solidFill>
                  <a:srgbClr val="2657A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1130300">
                  <a:lnSpc>
                    <a:spcPct val="100000"/>
                  </a:lnSpc>
                  <a:defRPr sz="3200">
                    <a:solidFill>
                      <a:srgbClr val="FFFFFF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pPr>
                <a:endParaRPr/>
              </a:p>
            </p:txBody>
          </p:sp>
          <p:sp>
            <p:nvSpPr>
              <p:cNvPr id="549" name="Entropy producer"/>
              <p:cNvSpPr txBox="1"/>
              <p:nvPr/>
            </p:nvSpPr>
            <p:spPr>
              <a:xfrm>
                <a:off x="4820748" y="4084182"/>
                <a:ext cx="3481198" cy="571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2438400">
                  <a:lnSpc>
                    <a:spcPct val="90000"/>
                  </a:lnSpc>
                  <a:defRPr sz="3000"/>
                </a:lvl1pPr>
              </a:lstStyle>
              <a:p>
                <a:r>
                  <a:t>Entropy producer</a:t>
                </a:r>
              </a:p>
            </p:txBody>
          </p:sp>
          <p:sp>
            <p:nvSpPr>
              <p:cNvPr id="550" name="Entropy consumer"/>
              <p:cNvSpPr txBox="1"/>
              <p:nvPr/>
            </p:nvSpPr>
            <p:spPr>
              <a:xfrm>
                <a:off x="10791259" y="4084182"/>
                <a:ext cx="3665983" cy="571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2438400">
                  <a:lnSpc>
                    <a:spcPct val="90000"/>
                  </a:lnSpc>
                  <a:defRPr sz="3000"/>
                </a:lvl1pPr>
              </a:lstStyle>
              <a:p>
                <a:r>
                  <a:t>Entropy consumer</a:t>
                </a:r>
              </a:p>
            </p:txBody>
          </p:sp>
          <p:grpSp>
            <p:nvGrpSpPr>
              <p:cNvPr id="553" name="Group"/>
              <p:cNvGrpSpPr/>
              <p:nvPr/>
            </p:nvGrpSpPr>
            <p:grpSpPr>
              <a:xfrm>
                <a:off x="0" y="1459433"/>
                <a:ext cx="4074136" cy="1023010"/>
                <a:chOff x="0" y="0"/>
                <a:chExt cx="4074135" cy="1023009"/>
              </a:xfrm>
            </p:grpSpPr>
            <p:sp>
              <p:nvSpPr>
                <p:cNvPr id="551" name="Bootstrap"/>
                <p:cNvSpPr txBox="1"/>
                <p:nvPr/>
              </p:nvSpPr>
              <p:spPr>
                <a:xfrm>
                  <a:off x="1033322" y="225754"/>
                  <a:ext cx="2007490" cy="5715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ctr" defTabSz="2438400">
                    <a:lnSpc>
                      <a:spcPct val="90000"/>
                    </a:lnSpc>
                    <a:defRPr sz="3000"/>
                  </a:lvl1pPr>
                </a:lstStyle>
                <a:p>
                  <a:r>
                    <a:t>Bootstrap</a:t>
                  </a:r>
                </a:p>
              </p:txBody>
            </p:sp>
            <p:sp>
              <p:nvSpPr>
                <p:cNvPr id="552" name="Rounded Rectangle"/>
                <p:cNvSpPr/>
                <p:nvPr/>
              </p:nvSpPr>
              <p:spPr>
                <a:xfrm>
                  <a:off x="0" y="0"/>
                  <a:ext cx="4074136" cy="1023010"/>
                </a:xfrm>
                <a:prstGeom prst="roundRect">
                  <a:avLst>
                    <a:gd name="adj" fmla="val 50000"/>
                  </a:avLst>
                </a:prstGeom>
                <a:noFill/>
                <a:ln w="63500" cap="flat">
                  <a:solidFill>
                    <a:srgbClr val="008E1B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11303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Graphik"/>
                      <a:ea typeface="Graphik"/>
                      <a:cs typeface="Graphik"/>
                      <a:sym typeface="Graphik"/>
                    </a:defRPr>
                  </a:pPr>
                  <a:endParaRPr/>
                </a:p>
              </p:txBody>
            </p:sp>
          </p:grpSp>
          <p:grpSp>
            <p:nvGrpSpPr>
              <p:cNvPr id="558" name="Group"/>
              <p:cNvGrpSpPr/>
              <p:nvPr/>
            </p:nvGrpSpPr>
            <p:grpSpPr>
              <a:xfrm>
                <a:off x="6145163" y="0"/>
                <a:ext cx="6310995" cy="1054760"/>
                <a:chOff x="0" y="0"/>
                <a:chExt cx="6310994" cy="1054759"/>
              </a:xfrm>
            </p:grpSpPr>
            <p:sp>
              <p:nvSpPr>
                <p:cNvPr id="554" name="Rounded Rectangle"/>
                <p:cNvSpPr/>
                <p:nvPr/>
              </p:nvSpPr>
              <p:spPr>
                <a:xfrm>
                  <a:off x="1092297" y="0"/>
                  <a:ext cx="4074136" cy="1023010"/>
                </a:xfrm>
                <a:prstGeom prst="roundRect">
                  <a:avLst>
                    <a:gd name="adj" fmla="val 50000"/>
                  </a:avLst>
                </a:prstGeom>
                <a:noFill/>
                <a:ln w="63500" cap="flat">
                  <a:solidFill>
                    <a:srgbClr val="008E1B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11303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Graphik"/>
                      <a:ea typeface="Graphik"/>
                      <a:cs typeface="Graphik"/>
                      <a:sym typeface="Graphik"/>
                    </a:defRPr>
                  </a:pPr>
                  <a:endParaRPr/>
                </a:p>
              </p:txBody>
            </p:sp>
            <p:sp>
              <p:nvSpPr>
                <p:cNvPr id="555" name="Queries"/>
                <p:cNvSpPr txBox="1"/>
                <p:nvPr/>
              </p:nvSpPr>
              <p:spPr>
                <a:xfrm>
                  <a:off x="2529843" y="225754"/>
                  <a:ext cx="1589152" cy="5715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ctr" defTabSz="2438400">
                    <a:lnSpc>
                      <a:spcPct val="90000"/>
                    </a:lnSpc>
                    <a:defRPr sz="3000"/>
                  </a:lvl1pPr>
                </a:lstStyle>
                <a:p>
                  <a:r>
                    <a:t>Queries</a:t>
                  </a:r>
                </a:p>
              </p:txBody>
            </p:sp>
            <p:sp>
              <p:nvSpPr>
                <p:cNvPr id="573" name="Connection Line"/>
                <p:cNvSpPr/>
                <p:nvPr/>
              </p:nvSpPr>
              <p:spPr>
                <a:xfrm>
                  <a:off x="5405727" y="280563"/>
                  <a:ext cx="905268" cy="7637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69" h="17019" extrusionOk="0">
                      <a:moveTo>
                        <a:pt x="0" y="5361"/>
                      </a:moveTo>
                      <a:cubicBezTo>
                        <a:pt x="14872" y="-4581"/>
                        <a:pt x="21600" y="-695"/>
                        <a:pt x="20184" y="17019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74" name="Connection Line"/>
                <p:cNvSpPr/>
                <p:nvPr/>
              </p:nvSpPr>
              <p:spPr>
                <a:xfrm>
                  <a:off x="-1" y="290967"/>
                  <a:ext cx="905268" cy="7637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69" h="17019" extrusionOk="0">
                      <a:moveTo>
                        <a:pt x="20369" y="5361"/>
                      </a:moveTo>
                      <a:cubicBezTo>
                        <a:pt x="5497" y="-4581"/>
                        <a:pt x="-1231" y="-695"/>
                        <a:pt x="185" y="17019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/>
                </a:p>
              </p:txBody>
            </p:sp>
          </p:grpSp>
          <p:grpSp>
            <p:nvGrpSpPr>
              <p:cNvPr id="563" name="Group"/>
              <p:cNvGrpSpPr/>
              <p:nvPr/>
            </p:nvGrpSpPr>
            <p:grpSpPr>
              <a:xfrm>
                <a:off x="6075674" y="8171330"/>
                <a:ext cx="6701117" cy="1091257"/>
                <a:chOff x="0" y="0"/>
                <a:chExt cx="6701116" cy="1091255"/>
              </a:xfrm>
            </p:grpSpPr>
            <p:sp>
              <p:nvSpPr>
                <p:cNvPr id="559" name="Output"/>
                <p:cNvSpPr txBox="1"/>
                <p:nvPr/>
              </p:nvSpPr>
              <p:spPr>
                <a:xfrm>
                  <a:off x="2636670" y="294001"/>
                  <a:ext cx="1514476" cy="5715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ctr" defTabSz="2438400">
                    <a:lnSpc>
                      <a:spcPct val="90000"/>
                    </a:lnSpc>
                    <a:defRPr sz="3000"/>
                  </a:lvl1pPr>
                </a:lstStyle>
                <a:p>
                  <a:r>
                    <a:t>Output</a:t>
                  </a:r>
                </a:p>
              </p:txBody>
            </p:sp>
            <p:sp>
              <p:nvSpPr>
                <p:cNvPr id="560" name="Rounded Rectangle"/>
                <p:cNvSpPr/>
                <p:nvPr/>
              </p:nvSpPr>
              <p:spPr>
                <a:xfrm>
                  <a:off x="1161786" y="68246"/>
                  <a:ext cx="4074136" cy="1023010"/>
                </a:xfrm>
                <a:prstGeom prst="roundRect">
                  <a:avLst>
                    <a:gd name="adj" fmla="val 50000"/>
                  </a:avLst>
                </a:prstGeom>
                <a:noFill/>
                <a:ln w="63500" cap="flat">
                  <a:solidFill>
                    <a:srgbClr val="008E1B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11303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Graphik"/>
                      <a:ea typeface="Graphik"/>
                      <a:cs typeface="Graphik"/>
                      <a:sym typeface="Graphik"/>
                    </a:defRPr>
                  </a:pPr>
                  <a:endParaRPr/>
                </a:p>
              </p:txBody>
            </p:sp>
            <p:sp>
              <p:nvSpPr>
                <p:cNvPr id="575" name="Connection Line"/>
                <p:cNvSpPr/>
                <p:nvPr/>
              </p:nvSpPr>
              <p:spPr>
                <a:xfrm>
                  <a:off x="0" y="10893"/>
                  <a:ext cx="990397" cy="9950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7" h="18979" extrusionOk="0">
                      <a:moveTo>
                        <a:pt x="1119" y="0"/>
                      </a:moveTo>
                      <a:cubicBezTo>
                        <a:pt x="-2693" y="15622"/>
                        <a:pt x="3236" y="21600"/>
                        <a:pt x="18907" y="17933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76" name="Connection Line"/>
                <p:cNvSpPr/>
                <p:nvPr/>
              </p:nvSpPr>
              <p:spPr>
                <a:xfrm>
                  <a:off x="5631988" y="0"/>
                  <a:ext cx="1069129" cy="1020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8" h="18884" extrusionOk="0">
                      <a:moveTo>
                        <a:pt x="19016" y="0"/>
                      </a:moveTo>
                      <a:cubicBezTo>
                        <a:pt x="21600" y="15686"/>
                        <a:pt x="15261" y="21600"/>
                        <a:pt x="0" y="17742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564" name="Line"/>
              <p:cNvSpPr/>
              <p:nvPr/>
            </p:nvSpPr>
            <p:spPr>
              <a:xfrm>
                <a:off x="9048558" y="4369932"/>
                <a:ext cx="1158164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2438400">
                  <a:lnSpc>
                    <a:spcPct val="90000"/>
                  </a:lnSpc>
                  <a:defRPr sz="2400">
                    <a:solidFill>
                      <a:srgbClr val="000000"/>
                    </a:solidFill>
                    <a:latin typeface="Canela Text Regular"/>
                    <a:ea typeface="Canela Text Regular"/>
                    <a:cs typeface="Canela Text Regular"/>
                    <a:sym typeface="Canela Text Regular"/>
                  </a:defRPr>
                </a:pPr>
                <a:endParaRPr/>
              </a:p>
            </p:txBody>
          </p:sp>
          <p:sp>
            <p:nvSpPr>
              <p:cNvPr id="565" name="Line"/>
              <p:cNvSpPr/>
              <p:nvPr/>
            </p:nvSpPr>
            <p:spPr>
              <a:xfrm flipH="1">
                <a:off x="9048558" y="4616236"/>
                <a:ext cx="1158163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2438400">
                  <a:lnSpc>
                    <a:spcPct val="90000"/>
                  </a:lnSpc>
                  <a:defRPr sz="2400">
                    <a:solidFill>
                      <a:srgbClr val="000000"/>
                    </a:solidFill>
                    <a:latin typeface="Canela Text Regular"/>
                    <a:ea typeface="Canela Text Regular"/>
                    <a:cs typeface="Canela Text Regular"/>
                    <a:sym typeface="Canela Text Regular"/>
                  </a:defRPr>
                </a:pPr>
                <a:endParaRPr/>
              </a:p>
            </p:txBody>
          </p:sp>
        </p:grpSp>
        <p:pic>
          <p:nvPicPr>
            <p:cNvPr id="567" name="RP_LogoIdea.jpg" descr="RP_LogoIdea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01369" y="5073712"/>
              <a:ext cx="2516986" cy="1042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8" name="A Deterministic Random Bit Generator (DRBG), as of the NIST recipe"/>
            <p:cNvSpPr txBox="1"/>
            <p:nvPr/>
          </p:nvSpPr>
          <p:spPr>
            <a:xfrm>
              <a:off x="10875762" y="5082844"/>
              <a:ext cx="3630792" cy="1960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pPr>
              <a:r>
                <a:t>A Deterministic Random Bit Generator (</a:t>
              </a:r>
              <a:r>
                <a:rPr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DRBG</a:t>
              </a:r>
              <a:r>
                <a:t>), as of the NIST recipe</a:t>
              </a:r>
            </a:p>
          </p:txBody>
        </p:sp>
      </p:grpSp>
      <p:sp>
        <p:nvSpPr>
          <p:cNvPr id="570" name="Essentially, the True Random Bits generated by Random Power are used to seed a NIST approved Pseudo Random Bit Generator…"/>
          <p:cNvSpPr txBox="1"/>
          <p:nvPr/>
        </p:nvSpPr>
        <p:spPr>
          <a:xfrm>
            <a:off x="16468233" y="4780752"/>
            <a:ext cx="7129585" cy="439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</a:pPr>
            <a:r>
              <a:t> Essentially, the True Random Bits generated by Random Power are used to seed a NIST approved Pseudo Random Bit Generator </a:t>
            </a:r>
          </a:p>
          <a:p>
            <a:pPr marL="228600" indent="-228600">
              <a:buSzPct val="80000"/>
              <a:buBlip>
                <a:blip r:embed="rId3"/>
              </a:buBlip>
            </a:pPr>
            <a:endParaRPr/>
          </a:p>
          <a:p>
            <a:pPr marL="228600" indent="-228600">
              <a:buSzPct val="80000"/>
              <a:buBlip>
                <a:blip r:embed="rId3"/>
              </a:buBlip>
            </a:pPr>
            <a:r>
              <a:t> when reseeding occurs after EVERY iteration of the Deterministic machine, you obtain the highest level of security, namely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Prediction Resistance*</a:t>
            </a:r>
          </a:p>
        </p:txBody>
      </p:sp>
      <p:sp>
        <p:nvSpPr>
          <p:cNvPr id="571" name="* QUOTING NIST: Prediction resistance means that a compromise of the DRBG internal state has no effect on the security of future DRBG outputs."/>
          <p:cNvSpPr txBox="1"/>
          <p:nvPr/>
        </p:nvSpPr>
        <p:spPr>
          <a:xfrm>
            <a:off x="16800898" y="10982710"/>
            <a:ext cx="6897811" cy="189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* QUOTING NIST: </a:t>
            </a:r>
            <a:r>
              <a:rPr>
                <a:solidFill>
                  <a:schemeClr val="accent1"/>
                </a:solidFill>
              </a:rPr>
              <a:t>Prediction resistance means that a compromise of the DRBG internal state has no effect on the security of future DRBG outputs. </a:t>
            </a:r>
            <a:endParaRPr sz="1200">
              <a:solidFill>
                <a:schemeClr val="accent1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572" name="TextBox 21"/>
          <p:cNvSpPr txBox="1"/>
          <p:nvPr/>
        </p:nvSpPr>
        <p:spPr>
          <a:xfrm>
            <a:off x="693651" y="466399"/>
            <a:ext cx="12131930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7.on going developments:</a:t>
            </a:r>
          </a:p>
        </p:txBody>
      </p:sp>
      <p:sp>
        <p:nvSpPr>
          <p:cNvPr id="2" name="BEYOND A PURE TRUE RANDOM NUMBER GENERATOR (TRNG)">
            <a:extLst>
              <a:ext uri="{FF2B5EF4-FFF2-40B4-BE49-F238E27FC236}">
                <a16:creationId xmlns:a16="http://schemas.microsoft.com/office/drawing/2014/main" id="{911608D0-888A-6225-4B67-966EFFA49BE9}"/>
              </a:ext>
            </a:extLst>
          </p:cNvPr>
          <p:cNvSpPr txBox="1"/>
          <p:nvPr/>
        </p:nvSpPr>
        <p:spPr>
          <a:xfrm>
            <a:off x="580454" y="1351245"/>
            <a:ext cx="23535846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0000"/>
              </a:lnSpc>
              <a:defRPr sz="5600" spc="509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dirty="0"/>
              <a:t>BEYOND A PURE TRUE RANDOM NUMBER GENERATOR (TRNG)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834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grpSp>
        <p:nvGrpSpPr>
          <p:cNvPr id="582" name="Group"/>
          <p:cNvGrpSpPr/>
          <p:nvPr/>
        </p:nvGrpSpPr>
        <p:grpSpPr>
          <a:xfrm>
            <a:off x="1400462" y="3278807"/>
            <a:ext cx="9310532" cy="6567485"/>
            <a:chOff x="0" y="0"/>
            <a:chExt cx="9310530" cy="6567484"/>
          </a:xfrm>
        </p:grpSpPr>
        <p:pic>
          <p:nvPicPr>
            <p:cNvPr id="57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310531" cy="6567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0" name="Rounded Rectangle"/>
            <p:cNvSpPr/>
            <p:nvPr/>
          </p:nvSpPr>
          <p:spPr>
            <a:xfrm>
              <a:off x="4025543" y="2356778"/>
              <a:ext cx="1279026" cy="1206260"/>
            </a:xfrm>
            <a:prstGeom prst="roundRect">
              <a:avLst>
                <a:gd name="adj" fmla="val 9267"/>
              </a:avLst>
            </a:prstGeom>
            <a:noFill/>
            <a:ln w="63500" cap="flat">
              <a:solidFill>
                <a:schemeClr val="accent3">
                  <a:hueOff val="362282"/>
                  <a:satOff val="31803"/>
                  <a:lumOff val="-18242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81" name="the “generator”"/>
            <p:cNvSpPr txBox="1"/>
            <p:nvPr/>
          </p:nvSpPr>
          <p:spPr>
            <a:xfrm>
              <a:off x="3607236" y="1476935"/>
              <a:ext cx="2096059" cy="905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the “generator”</a:t>
              </a:r>
            </a:p>
          </p:txBody>
        </p:sp>
      </p:grpSp>
      <p:sp>
        <p:nvSpPr>
          <p:cNvPr id="583" name="Line"/>
          <p:cNvSpPr/>
          <p:nvPr/>
        </p:nvSpPr>
        <p:spPr>
          <a:xfrm flipV="1">
            <a:off x="12192000" y="2393952"/>
            <a:ext cx="0" cy="892809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84" name="raw bit rate: 1 Mbps…"/>
          <p:cNvSpPr txBox="1"/>
          <p:nvPr/>
        </p:nvSpPr>
        <p:spPr>
          <a:xfrm>
            <a:off x="378838" y="10345104"/>
            <a:ext cx="11656890" cy="293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endParaRPr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228600" indent="-228600">
              <a:buSzPct val="80000"/>
              <a:buBlip>
                <a:blip r:embed="rId3"/>
              </a:buBlip>
              <a:defRPr>
                <a:solidFill>
                  <a:schemeClr val="accent1"/>
                </a:solidFill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raw bit rate: 1 Mbps</a:t>
            </a:r>
          </a:p>
          <a:p>
            <a:pPr marL="228600" indent="-228600">
              <a:buSzPct val="80000"/>
              <a:buBlip>
                <a:blip r:embed="rId3"/>
              </a:buBlip>
              <a:defRPr>
                <a:solidFill>
                  <a:schemeClr val="accent1"/>
                </a:solidFill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FIPS mode (NIST DRBG):  4096 Bytes in 1050 μs (31.2 Mbps) with prediction resistance</a:t>
            </a:r>
          </a:p>
          <a:p>
            <a:pPr marL="228600" indent="-228600">
              <a:buSzPct val="80000"/>
              <a:buBlip>
                <a:blip r:embed="rId3"/>
              </a:buBlip>
              <a:defRPr>
                <a:solidFill>
                  <a:schemeClr val="accent1"/>
                </a:solidFill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bits delivered in an encrypted stream - expected power: 100 mW</a:t>
            </a:r>
          </a:p>
          <a:p>
            <a:pPr marL="228600" indent="-228600">
              <a:buSzPct val="80000"/>
              <a:buBlip>
                <a:blip r:embed="rId3"/>
              </a:buBlip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expected to be back from the foundry in Dec. 2023</a:t>
            </a:r>
          </a:p>
        </p:txBody>
      </p:sp>
      <p:sp>
        <p:nvSpPr>
          <p:cNvPr id="585" name="design a scalable multi-generator system based on an array of SiPM and a LIROC front end ASIC by LIROC"/>
          <p:cNvSpPr txBox="1"/>
          <p:nvPr/>
        </p:nvSpPr>
        <p:spPr>
          <a:xfrm>
            <a:off x="12710624" y="1862853"/>
            <a:ext cx="10926674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design a scalable multi-generator system based on an array of SiPM and a LIROC front end ASIC by LIROC </a:t>
            </a:r>
          </a:p>
        </p:txBody>
      </p:sp>
      <p:grpSp>
        <p:nvGrpSpPr>
          <p:cNvPr id="592" name="Group"/>
          <p:cNvGrpSpPr/>
          <p:nvPr/>
        </p:nvGrpSpPr>
        <p:grpSpPr>
          <a:xfrm>
            <a:off x="12558275" y="2858934"/>
            <a:ext cx="11826388" cy="8812344"/>
            <a:chOff x="0" y="0"/>
            <a:chExt cx="11826386" cy="8812342"/>
          </a:xfrm>
        </p:grpSpPr>
        <p:pic>
          <p:nvPicPr>
            <p:cNvPr id="58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362" y="149082"/>
              <a:ext cx="3332507" cy="4431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648339"/>
              <a:ext cx="6084924" cy="4164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8" name="Rounded Rectangle"/>
            <p:cNvSpPr/>
            <p:nvPr/>
          </p:nvSpPr>
          <p:spPr>
            <a:xfrm>
              <a:off x="280914" y="5668575"/>
              <a:ext cx="5471057" cy="535200"/>
            </a:xfrm>
            <a:prstGeom prst="roundRect">
              <a:avLst>
                <a:gd name="adj" fmla="val 24308"/>
              </a:avLst>
            </a:prstGeom>
            <a:noFill/>
            <a:ln w="635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89" name="Rounded Rectangle"/>
            <p:cNvSpPr/>
            <p:nvPr/>
          </p:nvSpPr>
          <p:spPr>
            <a:xfrm>
              <a:off x="265838" y="6878874"/>
              <a:ext cx="5471057" cy="627216"/>
            </a:xfrm>
            <a:prstGeom prst="roundRect">
              <a:avLst>
                <a:gd name="adj" fmla="val 20742"/>
              </a:avLst>
            </a:prstGeom>
            <a:noFill/>
            <a:ln w="635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0" name="Rounded Rectangle"/>
            <p:cNvSpPr/>
            <p:nvPr/>
          </p:nvSpPr>
          <p:spPr>
            <a:xfrm>
              <a:off x="257165" y="7564195"/>
              <a:ext cx="5471057" cy="423581"/>
            </a:xfrm>
            <a:prstGeom prst="roundRect">
              <a:avLst>
                <a:gd name="adj" fmla="val 30713"/>
              </a:avLst>
            </a:prstGeom>
            <a:noFill/>
            <a:ln w="635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591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52714" y="0"/>
              <a:ext cx="7973673" cy="4729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3" name="design a FIPS-compliant ASIC embedding a SPAD array in standard CMOS technology:"/>
          <p:cNvSpPr txBox="1"/>
          <p:nvPr/>
        </p:nvSpPr>
        <p:spPr>
          <a:xfrm>
            <a:off x="441585" y="1794475"/>
            <a:ext cx="11531396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design a FIPS-compliant ASIC embedding a SPAD array in standard CMOS technology:</a:t>
            </a:r>
          </a:p>
        </p:txBody>
      </p:sp>
      <p:sp>
        <p:nvSpPr>
          <p:cNvPr id="594" name="raw bit rate: 50 Mbps/board…"/>
          <p:cNvSpPr txBox="1"/>
          <p:nvPr/>
        </p:nvSpPr>
        <p:spPr>
          <a:xfrm>
            <a:off x="18758867" y="7637766"/>
            <a:ext cx="5260444" cy="391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endParaRPr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228600" indent="-228600">
              <a:buSzPct val="80000"/>
              <a:buBlip>
                <a:blip r:embed="rId3"/>
              </a:buBlip>
              <a:defRPr>
                <a:solidFill>
                  <a:schemeClr val="accent1"/>
                </a:solidFill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raw bit rate: 50 Mbps/board</a:t>
            </a:r>
          </a:p>
          <a:p>
            <a:pPr marL="228600" indent="-228600">
              <a:buSzPct val="80000"/>
              <a:buBlip>
                <a:blip r:embed="rId3"/>
              </a:buBlip>
              <a:defRPr>
                <a:solidFill>
                  <a:schemeClr val="accent1"/>
                </a:solidFill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FIPS mode (NIST DRBG):  32x the raw bit stream</a:t>
            </a:r>
          </a:p>
          <a:p>
            <a:pPr marL="228600" indent="-228600">
              <a:buSzPct val="80000"/>
              <a:buBlip>
                <a:blip r:embed="rId3"/>
              </a:buBlip>
              <a:defRPr>
                <a:solidFill>
                  <a:schemeClr val="accent1"/>
                </a:solidFill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DRBG isolated in the Trusted Execution Environment of a KRIA KR26 System-On-chip</a:t>
            </a:r>
          </a:p>
        </p:txBody>
      </p:sp>
      <p:sp>
        <p:nvSpPr>
          <p:cNvPr id="595" name="Hw for the 64 generator board delivered in July 2023"/>
          <p:cNvSpPr txBox="1"/>
          <p:nvPr/>
        </p:nvSpPr>
        <p:spPr>
          <a:xfrm>
            <a:off x="12873838" y="12954491"/>
            <a:ext cx="956756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buSzPct val="80000"/>
              <a:buBlip>
                <a:blip r:embed="rId3"/>
              </a:buBlip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Hw for the 64 generator board delivered in July 2023</a:t>
            </a:r>
          </a:p>
        </p:txBody>
      </p:sp>
      <p:sp>
        <p:nvSpPr>
          <p:cNvPr id="596" name="TextBox 21"/>
          <p:cNvSpPr txBox="1"/>
          <p:nvPr/>
        </p:nvSpPr>
        <p:spPr>
          <a:xfrm>
            <a:off x="693651" y="466399"/>
            <a:ext cx="12131930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7.on going developments: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834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  <p:grpSp>
        <p:nvGrpSpPr>
          <p:cNvPr id="602" name="Group"/>
          <p:cNvGrpSpPr/>
          <p:nvPr/>
        </p:nvGrpSpPr>
        <p:grpSpPr>
          <a:xfrm>
            <a:off x="1400462" y="3278807"/>
            <a:ext cx="9310532" cy="6567486"/>
            <a:chOff x="0" y="0"/>
            <a:chExt cx="9310530" cy="6567484"/>
          </a:xfrm>
        </p:grpSpPr>
        <p:pic>
          <p:nvPicPr>
            <p:cNvPr id="59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310531" cy="6567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0" name="Rounded Rectangle"/>
            <p:cNvSpPr/>
            <p:nvPr/>
          </p:nvSpPr>
          <p:spPr>
            <a:xfrm>
              <a:off x="4025543" y="2356778"/>
              <a:ext cx="1279026" cy="1206260"/>
            </a:xfrm>
            <a:prstGeom prst="roundRect">
              <a:avLst>
                <a:gd name="adj" fmla="val 9267"/>
              </a:avLst>
            </a:prstGeom>
            <a:noFill/>
            <a:ln w="63500" cap="flat">
              <a:solidFill>
                <a:schemeClr val="accent3">
                  <a:hueOff val="362282"/>
                  <a:satOff val="31803"/>
                  <a:lumOff val="-18242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01" name="the “generator”"/>
            <p:cNvSpPr txBox="1"/>
            <p:nvPr/>
          </p:nvSpPr>
          <p:spPr>
            <a:xfrm>
              <a:off x="3607236" y="1476935"/>
              <a:ext cx="2096059" cy="905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the “generator”</a:t>
              </a:r>
            </a:p>
          </p:txBody>
        </p:sp>
      </p:grpSp>
      <p:sp>
        <p:nvSpPr>
          <p:cNvPr id="603" name="Line"/>
          <p:cNvSpPr/>
          <p:nvPr/>
        </p:nvSpPr>
        <p:spPr>
          <a:xfrm flipV="1">
            <a:off x="12192000" y="2393952"/>
            <a:ext cx="0" cy="892809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04" name="raw bit rate: 1 Mbps…"/>
          <p:cNvSpPr txBox="1"/>
          <p:nvPr/>
        </p:nvSpPr>
        <p:spPr>
          <a:xfrm>
            <a:off x="378838" y="10345104"/>
            <a:ext cx="11656890" cy="293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endParaRPr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228600" indent="-228600">
              <a:buSzPct val="80000"/>
              <a:buBlip>
                <a:blip r:embed="rId3"/>
              </a:buBlip>
              <a:defRPr>
                <a:solidFill>
                  <a:schemeClr val="accent1"/>
                </a:solidFill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raw bit rate: 1 Mbps</a:t>
            </a:r>
          </a:p>
          <a:p>
            <a:pPr marL="228600" indent="-228600">
              <a:buSzPct val="80000"/>
              <a:buBlip>
                <a:blip r:embed="rId3"/>
              </a:buBlip>
              <a:defRPr>
                <a:solidFill>
                  <a:schemeClr val="accent1"/>
                </a:solidFill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FIPS mode (NIST DRBG):  4096 Bytes in 1050 μs (31.2 Mbps) with prediction resistance</a:t>
            </a:r>
          </a:p>
          <a:p>
            <a:pPr marL="228600" indent="-228600">
              <a:buSzPct val="80000"/>
              <a:buBlip>
                <a:blip r:embed="rId3"/>
              </a:buBlip>
              <a:defRPr>
                <a:solidFill>
                  <a:schemeClr val="accent1"/>
                </a:solidFill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bits delivered in an encrypted stream - expected power: 100 mW</a:t>
            </a:r>
          </a:p>
          <a:p>
            <a:pPr marL="228600" indent="-228600">
              <a:buSzPct val="80000"/>
              <a:buBlip>
                <a:blip r:embed="rId3"/>
              </a:buBlip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expected to be back from the foundry in Dec. 2023</a:t>
            </a:r>
          </a:p>
        </p:txBody>
      </p:sp>
      <p:sp>
        <p:nvSpPr>
          <p:cNvPr id="605" name="design a scalable multi-generator system based on an array of SiPM and a LIROC front end ASIC by LIROC"/>
          <p:cNvSpPr txBox="1"/>
          <p:nvPr/>
        </p:nvSpPr>
        <p:spPr>
          <a:xfrm>
            <a:off x="12710624" y="1862853"/>
            <a:ext cx="10926674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design a scalable multi-generator system based on an array of SiPM and a LIROC front end ASIC by LIROC </a:t>
            </a:r>
          </a:p>
        </p:txBody>
      </p:sp>
      <p:sp>
        <p:nvSpPr>
          <p:cNvPr id="606" name="design a FIPS-compliant ASIC embedding a SPAD array in standard CMOS technology:"/>
          <p:cNvSpPr txBox="1"/>
          <p:nvPr/>
        </p:nvSpPr>
        <p:spPr>
          <a:xfrm>
            <a:off x="441585" y="1794475"/>
            <a:ext cx="11531396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design a FIPS-compliant ASIC embedding a SPAD array in standard CMOS technology:</a:t>
            </a:r>
          </a:p>
        </p:txBody>
      </p:sp>
      <p:sp>
        <p:nvSpPr>
          <p:cNvPr id="607" name="v1.0 delivered in July 2023, currently under test"/>
          <p:cNvSpPr txBox="1"/>
          <p:nvPr/>
        </p:nvSpPr>
        <p:spPr>
          <a:xfrm>
            <a:off x="13121208" y="11932647"/>
            <a:ext cx="848318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buSzPct val="80000"/>
              <a:buBlip>
                <a:blip r:embed="rId3"/>
              </a:buBlip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v1.0 delivered in July 2023, currently under test</a:t>
            </a:r>
          </a:p>
        </p:txBody>
      </p:sp>
      <p:sp>
        <p:nvSpPr>
          <p:cNvPr id="608" name="TextBox 21"/>
          <p:cNvSpPr txBox="1"/>
          <p:nvPr/>
        </p:nvSpPr>
        <p:spPr>
          <a:xfrm>
            <a:off x="693651" y="466399"/>
            <a:ext cx="12131930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7.on going developments:</a:t>
            </a:r>
          </a:p>
        </p:txBody>
      </p:sp>
      <p:pic>
        <p:nvPicPr>
          <p:cNvPr id="609" name="64xLayout_01.png" descr="64xLayout_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6110" y="3460281"/>
            <a:ext cx="9977760" cy="4917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64xBoardBox.jpg" descr="64xBoardBox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9429" y="7944095"/>
            <a:ext cx="6137323" cy="3452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088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pic>
        <p:nvPicPr>
          <p:cNvPr id="6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818" y="1783800"/>
            <a:ext cx="12302433" cy="5230787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Phase II:…"/>
          <p:cNvSpPr txBox="1"/>
          <p:nvPr/>
        </p:nvSpPr>
        <p:spPr>
          <a:xfrm>
            <a:off x="529855" y="2457762"/>
            <a:ext cx="21926385" cy="4970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0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Phase II:</a:t>
            </a:r>
          </a:p>
          <a:p>
            <a:pPr>
              <a:defRPr sz="3000"/>
            </a:pPr>
            <a:endParaRPr/>
          </a:p>
          <a:p>
            <a:pPr marL="228599" indent="-228599">
              <a:buSzPct val="80000"/>
              <a:buBlip>
                <a:blip r:embed="rId3"/>
              </a:buBlip>
              <a:defRPr sz="3000"/>
            </a:pPr>
            <a:r>
              <a:t> submission Sept. 20th, 2021</a:t>
            </a:r>
          </a:p>
          <a:p>
            <a:pPr marL="228599" indent="-228599">
              <a:buSzPct val="80000"/>
              <a:buBlip>
                <a:blip r:embed="rId3"/>
              </a:buBlip>
              <a:defRPr sz="3000"/>
            </a:pPr>
            <a:r>
              <a:t> notification of approval Jan. 31st, 2022</a:t>
            </a:r>
          </a:p>
          <a:p>
            <a:pPr marL="228599" indent="-228599">
              <a:buSzPct val="80000"/>
              <a:buBlip>
                <a:blip r:embed="rId3"/>
              </a:buBlip>
              <a:defRPr sz="3000"/>
            </a:pPr>
            <a:r>
              <a:t> Duration: May 2022 to August 2024</a:t>
            </a:r>
          </a:p>
          <a:p>
            <a:pPr marL="228599" indent="-228599">
              <a:buSzPct val="80000"/>
              <a:buBlip>
                <a:blip r:embed="rId3"/>
              </a:buBlip>
              <a:defRPr sz="3000"/>
            </a:pPr>
            <a:r>
              <a:t> funding: 2 MEUR</a:t>
            </a:r>
          </a:p>
          <a:p>
            <a:pPr marL="228599" indent="-228599">
              <a:buSzPct val="80000"/>
              <a:buBlip>
                <a:blip r:embed="rId3"/>
              </a:buBlip>
              <a:defRPr sz="3000"/>
            </a:pPr>
            <a:r>
              <a:t> selection &amp; competitiveness:</a:t>
            </a:r>
          </a:p>
          <a:p>
            <a:endParaRPr/>
          </a:p>
          <a:p>
            <a:pPr>
              <a:defRPr sz="29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1211 submissions in Phase 1 ➜ 170 approved ➜ 87 submissions for phase II (68 R&amp;D proposals) ➜ 18 R&amp;D approved  </a:t>
            </a:r>
          </a:p>
        </p:txBody>
      </p:sp>
      <p:pic>
        <p:nvPicPr>
          <p:cNvPr id="615" name="Screenshot 2022-01-11 at 18.33.15.png" descr="Screenshot 2022-01-11 at 18.33.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9" y="8640695"/>
            <a:ext cx="12554086" cy="3591769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combined success rate: 18/1211 = 1.5%, so we did well!"/>
          <p:cNvSpPr txBox="1"/>
          <p:nvPr/>
        </p:nvSpPr>
        <p:spPr>
          <a:xfrm>
            <a:off x="13008689" y="10155908"/>
            <a:ext cx="10540493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combined success rate: 18/1211 = 1.5%, so we did well!</a:t>
            </a:r>
          </a:p>
        </p:txBody>
      </p:sp>
      <p:sp>
        <p:nvSpPr>
          <p:cNvPr id="617" name="Rounded Rectangle"/>
          <p:cNvSpPr/>
          <p:nvPr/>
        </p:nvSpPr>
        <p:spPr>
          <a:xfrm>
            <a:off x="12640733" y="9801579"/>
            <a:ext cx="11118452" cy="1270001"/>
          </a:xfrm>
          <a:prstGeom prst="roundRect">
            <a:avLst>
              <a:gd name="adj" fmla="val 15000"/>
            </a:avLst>
          </a:prstGeom>
          <a:ln w="635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8" name="TextBox 21"/>
          <p:cNvSpPr txBox="1"/>
          <p:nvPr/>
        </p:nvSpPr>
        <p:spPr>
          <a:xfrm>
            <a:off x="745907" y="684270"/>
            <a:ext cx="9797162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8. how do we do it?: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834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27</a:t>
            </a:fld>
            <a:endParaRPr/>
          </a:p>
        </p:txBody>
      </p:sp>
      <p:pic>
        <p:nvPicPr>
          <p:cNvPr id="6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7" y="1931582"/>
            <a:ext cx="7380234" cy="3137951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Our consortium:"/>
          <p:cNvSpPr txBox="1"/>
          <p:nvPr/>
        </p:nvSpPr>
        <p:spPr>
          <a:xfrm>
            <a:off x="841320" y="5451455"/>
            <a:ext cx="3358262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Our consortium:</a:t>
            </a:r>
          </a:p>
        </p:txBody>
      </p:sp>
      <p:grpSp>
        <p:nvGrpSpPr>
          <p:cNvPr id="625" name="Group"/>
          <p:cNvGrpSpPr/>
          <p:nvPr/>
        </p:nvGrpSpPr>
        <p:grpSpPr>
          <a:xfrm>
            <a:off x="12583465" y="2165914"/>
            <a:ext cx="11320200" cy="9535805"/>
            <a:chOff x="0" y="0"/>
            <a:chExt cx="11320198" cy="9535803"/>
          </a:xfrm>
        </p:grpSpPr>
        <p:pic>
          <p:nvPicPr>
            <p:cNvPr id="623" name="Screenshot 2022-01-11 at 18.33.27.png" descr="Screenshot 2022-01-11 at 18.33.2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1320199" cy="9535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4" name="Rounded Rectangle"/>
            <p:cNvSpPr/>
            <p:nvPr/>
          </p:nvSpPr>
          <p:spPr>
            <a:xfrm>
              <a:off x="5792554" y="3294334"/>
              <a:ext cx="407947" cy="514478"/>
            </a:xfrm>
            <a:prstGeom prst="roundRect">
              <a:avLst>
                <a:gd name="adj" fmla="val 25907"/>
              </a:avLst>
            </a:prstGeom>
            <a:noFill/>
            <a:ln w="635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626" name="Screenshot 2021-09-12 at 20.11.25.png" descr="Screenshot 2021-09-12 at 20.11.2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906" y="8669138"/>
            <a:ext cx="2292155" cy="2220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Screenshot 2021-09-12 at 20.11.08.png" descr="Screenshot 2021-09-12 at 20.11.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208" y="11422181"/>
            <a:ext cx="1814594" cy="1720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Screenshot 2021-09-12 at 20.12.16.png" descr="Screenshot 2021-09-12 at 20.12.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133" y="9336682"/>
            <a:ext cx="2867261" cy="1509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9" name="Kudelski_Group_CMYK_a.pdf" descr="Kudelski_Group_CMYK_a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434" y="9369006"/>
            <a:ext cx="3993898" cy="1445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Screenshot 2021-09-12 at 20.22.02.png" descr="Screenshot 2021-09-12 at 20.22.0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124" y="6930606"/>
            <a:ext cx="3284146" cy="1720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InsubriaTrasparente.png" descr="InsubriaTrasparent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5174" y="5153085"/>
            <a:ext cx="2124231" cy="2124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Logo AGH.png" descr="Logo AGH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1465" y="6565019"/>
            <a:ext cx="2451910" cy="2451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Screenshot 2022-02-04 at 13.00.58.png" descr="Screenshot 2022-02-04 at 13.00.58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343" y="12096712"/>
            <a:ext cx="3292216" cy="859972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leading party"/>
          <p:cNvSpPr txBox="1"/>
          <p:nvPr/>
        </p:nvSpPr>
        <p:spPr>
          <a:xfrm>
            <a:off x="8723017" y="5747425"/>
            <a:ext cx="240893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leading party</a:t>
            </a:r>
          </a:p>
        </p:txBody>
      </p:sp>
      <p:pic>
        <p:nvPicPr>
          <p:cNvPr id="635" name="RP_LogoIdea.jpg" descr="RP_LogoIdea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6452" y="11559885"/>
            <a:ext cx="3491133" cy="1445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TextBox 21"/>
          <p:cNvSpPr txBox="1"/>
          <p:nvPr/>
        </p:nvSpPr>
        <p:spPr>
          <a:xfrm>
            <a:off x="745907" y="684270"/>
            <a:ext cx="9797162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8. how do we do it?:</a:t>
            </a:r>
          </a:p>
        </p:txBody>
      </p:sp>
      <p:sp>
        <p:nvSpPr>
          <p:cNvPr id="637" name="18 man-years dedicated to the project"/>
          <p:cNvSpPr txBox="1"/>
          <p:nvPr/>
        </p:nvSpPr>
        <p:spPr>
          <a:xfrm>
            <a:off x="13498315" y="12433324"/>
            <a:ext cx="765175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18 man-years dedicated to the project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TextBox 20"/>
          <p:cNvSpPr txBox="1"/>
          <p:nvPr/>
        </p:nvSpPr>
        <p:spPr>
          <a:xfrm>
            <a:off x="774323" y="1573333"/>
            <a:ext cx="21977954" cy="156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00000"/>
              </a:lnSpc>
              <a:defRPr sz="6600" spc="600">
                <a:solidFill>
                  <a:srgbClr val="000000"/>
                </a:solidFill>
              </a:defRPr>
            </a:lvl1pPr>
          </a:lstStyle>
          <a:p>
            <a:r>
              <a:t>A BIT OF HISTORY</a:t>
            </a:r>
          </a:p>
        </p:txBody>
      </p:sp>
      <p:sp>
        <p:nvSpPr>
          <p:cNvPr id="640" name="TextBox 9"/>
          <p:cNvSpPr txBox="1">
            <a:spLocks noGrp="1"/>
          </p:cNvSpPr>
          <p:nvPr>
            <p:ph type="sldNum" sz="quarter" idx="2"/>
          </p:nvPr>
        </p:nvSpPr>
        <p:spPr>
          <a:xfrm>
            <a:off x="22561847" y="759218"/>
            <a:ext cx="468722" cy="4622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rPr/>
              <a:t>28</a:t>
            </a:fld>
            <a:endParaRPr/>
          </a:p>
        </p:txBody>
      </p:sp>
      <p:sp>
        <p:nvSpPr>
          <p:cNvPr id="641" name="Freeform: Shape 4388"/>
          <p:cNvSpPr/>
          <p:nvPr/>
        </p:nvSpPr>
        <p:spPr>
          <a:xfrm>
            <a:off x="15754179" y="6182962"/>
            <a:ext cx="33323" cy="58315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42" name="Freeform: Shape 4389"/>
          <p:cNvSpPr/>
          <p:nvPr/>
        </p:nvSpPr>
        <p:spPr>
          <a:xfrm>
            <a:off x="14642809" y="5497769"/>
            <a:ext cx="33323" cy="14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47"/>
                </a:moveTo>
                <a:lnTo>
                  <a:pt x="0" y="1947"/>
                </a:lnTo>
                <a:lnTo>
                  <a:pt x="0" y="0"/>
                </a:lnTo>
                <a:lnTo>
                  <a:pt x="21600" y="0"/>
                </a:lnTo>
                <a:close/>
                <a:moveTo>
                  <a:pt x="21600" y="5902"/>
                </a:moveTo>
                <a:lnTo>
                  <a:pt x="0" y="5902"/>
                </a:lnTo>
                <a:lnTo>
                  <a:pt x="0" y="3893"/>
                </a:lnTo>
                <a:lnTo>
                  <a:pt x="21600" y="3893"/>
                </a:lnTo>
                <a:close/>
                <a:moveTo>
                  <a:pt x="21600" y="9795"/>
                </a:moveTo>
                <a:lnTo>
                  <a:pt x="0" y="9795"/>
                </a:lnTo>
                <a:lnTo>
                  <a:pt x="0" y="7849"/>
                </a:lnTo>
                <a:lnTo>
                  <a:pt x="21600" y="7849"/>
                </a:lnTo>
                <a:close/>
                <a:moveTo>
                  <a:pt x="21600" y="13751"/>
                </a:moveTo>
                <a:lnTo>
                  <a:pt x="0" y="13751"/>
                </a:lnTo>
                <a:lnTo>
                  <a:pt x="0" y="11742"/>
                </a:lnTo>
                <a:lnTo>
                  <a:pt x="21600" y="11742"/>
                </a:lnTo>
                <a:close/>
                <a:moveTo>
                  <a:pt x="21600" y="17644"/>
                </a:moveTo>
                <a:lnTo>
                  <a:pt x="0" y="17644"/>
                </a:lnTo>
                <a:lnTo>
                  <a:pt x="0" y="15698"/>
                </a:lnTo>
                <a:lnTo>
                  <a:pt x="21600" y="15698"/>
                </a:lnTo>
                <a:close/>
                <a:moveTo>
                  <a:pt x="21600" y="21600"/>
                </a:moveTo>
                <a:lnTo>
                  <a:pt x="0" y="21600"/>
                </a:lnTo>
                <a:lnTo>
                  <a:pt x="0" y="19591"/>
                </a:lnTo>
                <a:lnTo>
                  <a:pt x="21600" y="19591"/>
                </a:ln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43" name="Freeform: Shape 4390"/>
          <p:cNvSpPr/>
          <p:nvPr/>
        </p:nvSpPr>
        <p:spPr>
          <a:xfrm>
            <a:off x="15754179" y="7936555"/>
            <a:ext cx="33323" cy="58315"/>
          </a:xfrm>
          <a:prstGeom prst="rect">
            <a:avLst/>
          </a:prstGeom>
          <a:solidFill>
            <a:srgbClr val="2D2B3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44" name="Freeform: Shape 4391"/>
          <p:cNvSpPr/>
          <p:nvPr/>
        </p:nvSpPr>
        <p:spPr>
          <a:xfrm>
            <a:off x="12188679" y="8065678"/>
            <a:ext cx="37489" cy="54151"/>
          </a:xfrm>
          <a:prstGeom prst="rect">
            <a:avLst/>
          </a:prstGeom>
          <a:solidFill>
            <a:srgbClr val="2D2B3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45" name="Freeform: Shape 4394"/>
          <p:cNvSpPr/>
          <p:nvPr/>
        </p:nvSpPr>
        <p:spPr>
          <a:xfrm>
            <a:off x="8652335" y="6182962"/>
            <a:ext cx="37489" cy="58315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46" name="Freeform: Shape 4396"/>
          <p:cNvSpPr/>
          <p:nvPr/>
        </p:nvSpPr>
        <p:spPr>
          <a:xfrm>
            <a:off x="8652335" y="7936555"/>
            <a:ext cx="37489" cy="58315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47" name="Freeform: Shape 4397"/>
          <p:cNvSpPr/>
          <p:nvPr/>
        </p:nvSpPr>
        <p:spPr>
          <a:xfrm>
            <a:off x="5091000" y="8065678"/>
            <a:ext cx="37489" cy="54151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48" name="Freeform: Shape 4400"/>
          <p:cNvSpPr/>
          <p:nvPr/>
        </p:nvSpPr>
        <p:spPr>
          <a:xfrm>
            <a:off x="19315515" y="8065678"/>
            <a:ext cx="37489" cy="54151"/>
          </a:xfrm>
          <a:prstGeom prst="rect">
            <a:avLst/>
          </a:prstGeom>
          <a:solidFill>
            <a:srgbClr val="2D2B3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49" name="Freeform: Shape 4401"/>
          <p:cNvSpPr/>
          <p:nvPr/>
        </p:nvSpPr>
        <p:spPr>
          <a:xfrm>
            <a:off x="18173454" y="7378403"/>
            <a:ext cx="37489" cy="14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09"/>
                </a:moveTo>
                <a:lnTo>
                  <a:pt x="0" y="2009"/>
                </a:lnTo>
                <a:lnTo>
                  <a:pt x="0" y="0"/>
                </a:lnTo>
                <a:lnTo>
                  <a:pt x="21600" y="0"/>
                </a:lnTo>
                <a:close/>
                <a:moveTo>
                  <a:pt x="21600" y="5902"/>
                </a:moveTo>
                <a:lnTo>
                  <a:pt x="0" y="5902"/>
                </a:lnTo>
                <a:lnTo>
                  <a:pt x="0" y="3956"/>
                </a:lnTo>
                <a:lnTo>
                  <a:pt x="21600" y="3956"/>
                </a:lnTo>
                <a:close/>
                <a:moveTo>
                  <a:pt x="21600" y="9858"/>
                </a:moveTo>
                <a:lnTo>
                  <a:pt x="0" y="9858"/>
                </a:lnTo>
                <a:lnTo>
                  <a:pt x="0" y="7912"/>
                </a:lnTo>
                <a:lnTo>
                  <a:pt x="21600" y="7912"/>
                </a:lnTo>
                <a:close/>
                <a:moveTo>
                  <a:pt x="21600" y="13751"/>
                </a:moveTo>
                <a:lnTo>
                  <a:pt x="0" y="13751"/>
                </a:lnTo>
                <a:lnTo>
                  <a:pt x="0" y="11805"/>
                </a:lnTo>
                <a:lnTo>
                  <a:pt x="21600" y="11805"/>
                </a:lnTo>
                <a:close/>
                <a:moveTo>
                  <a:pt x="21600" y="17707"/>
                </a:moveTo>
                <a:lnTo>
                  <a:pt x="0" y="17707"/>
                </a:lnTo>
                <a:lnTo>
                  <a:pt x="0" y="15760"/>
                </a:lnTo>
                <a:lnTo>
                  <a:pt x="21600" y="15760"/>
                </a:lnTo>
                <a:close/>
                <a:moveTo>
                  <a:pt x="21600" y="21600"/>
                </a:moveTo>
                <a:lnTo>
                  <a:pt x="0" y="21600"/>
                </a:lnTo>
                <a:lnTo>
                  <a:pt x="0" y="19653"/>
                </a:lnTo>
                <a:lnTo>
                  <a:pt x="21600" y="19653"/>
                </a:ln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50" name="Rectangle 348"/>
          <p:cNvSpPr txBox="1"/>
          <p:nvPr/>
        </p:nvSpPr>
        <p:spPr>
          <a:xfrm>
            <a:off x="14015655" y="8138205"/>
            <a:ext cx="1629665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lnSpc>
                <a:spcPct val="100000"/>
              </a:lnSpc>
              <a:defRPr sz="6000" spc="-15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2019</a:t>
            </a:r>
          </a:p>
        </p:txBody>
      </p:sp>
      <p:grpSp>
        <p:nvGrpSpPr>
          <p:cNvPr id="667" name="Group"/>
          <p:cNvGrpSpPr/>
          <p:nvPr/>
        </p:nvGrpSpPr>
        <p:grpSpPr>
          <a:xfrm>
            <a:off x="3131812" y="5451531"/>
            <a:ext cx="15981130" cy="3606749"/>
            <a:chOff x="0" y="0"/>
            <a:chExt cx="15981128" cy="3606747"/>
          </a:xfrm>
        </p:grpSpPr>
        <p:sp>
          <p:nvSpPr>
            <p:cNvPr id="651" name="Freeform: Shape 4392"/>
            <p:cNvSpPr/>
            <p:nvPr/>
          </p:nvSpPr>
          <p:spPr>
            <a:xfrm>
              <a:off x="7916151" y="1892933"/>
              <a:ext cx="37489" cy="1428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09"/>
                  </a:moveTo>
                  <a:lnTo>
                    <a:pt x="0" y="2009"/>
                  </a:lnTo>
                  <a:lnTo>
                    <a:pt x="0" y="0"/>
                  </a:lnTo>
                  <a:lnTo>
                    <a:pt x="21600" y="0"/>
                  </a:lnTo>
                  <a:close/>
                  <a:moveTo>
                    <a:pt x="21600" y="5902"/>
                  </a:moveTo>
                  <a:lnTo>
                    <a:pt x="0" y="5902"/>
                  </a:lnTo>
                  <a:lnTo>
                    <a:pt x="0" y="3956"/>
                  </a:lnTo>
                  <a:lnTo>
                    <a:pt x="21600" y="3956"/>
                  </a:lnTo>
                  <a:close/>
                  <a:moveTo>
                    <a:pt x="21600" y="9858"/>
                  </a:moveTo>
                  <a:lnTo>
                    <a:pt x="0" y="9858"/>
                  </a:lnTo>
                  <a:lnTo>
                    <a:pt x="0" y="7912"/>
                  </a:lnTo>
                  <a:lnTo>
                    <a:pt x="21600" y="7912"/>
                  </a:lnTo>
                  <a:close/>
                  <a:moveTo>
                    <a:pt x="21600" y="13751"/>
                  </a:moveTo>
                  <a:lnTo>
                    <a:pt x="0" y="13751"/>
                  </a:lnTo>
                  <a:lnTo>
                    <a:pt x="0" y="11805"/>
                  </a:lnTo>
                  <a:lnTo>
                    <a:pt x="21600" y="11805"/>
                  </a:lnTo>
                  <a:close/>
                  <a:moveTo>
                    <a:pt x="21600" y="17707"/>
                  </a:moveTo>
                  <a:lnTo>
                    <a:pt x="0" y="17707"/>
                  </a:lnTo>
                  <a:lnTo>
                    <a:pt x="0" y="15760"/>
                  </a:lnTo>
                  <a:lnTo>
                    <a:pt x="21600" y="15760"/>
                  </a:lnTo>
                  <a:close/>
                  <a:moveTo>
                    <a:pt x="21600" y="21600"/>
                  </a:moveTo>
                  <a:lnTo>
                    <a:pt x="0" y="21600"/>
                  </a:lnTo>
                  <a:lnTo>
                    <a:pt x="0" y="19653"/>
                  </a:lnTo>
                  <a:lnTo>
                    <a:pt x="21600" y="19653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  <a:endParaRPr/>
            </a:p>
          </p:txBody>
        </p:sp>
        <p:sp>
          <p:nvSpPr>
            <p:cNvPr id="652" name="Freeform: Shape 4395"/>
            <p:cNvSpPr/>
            <p:nvPr/>
          </p:nvSpPr>
          <p:spPr>
            <a:xfrm>
              <a:off x="4379807" y="14381"/>
              <a:ext cx="37489" cy="1428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47"/>
                  </a:moveTo>
                  <a:lnTo>
                    <a:pt x="0" y="1947"/>
                  </a:lnTo>
                  <a:lnTo>
                    <a:pt x="0" y="0"/>
                  </a:lnTo>
                  <a:lnTo>
                    <a:pt x="21600" y="0"/>
                  </a:lnTo>
                  <a:close/>
                  <a:moveTo>
                    <a:pt x="21600" y="5902"/>
                  </a:moveTo>
                  <a:lnTo>
                    <a:pt x="0" y="5902"/>
                  </a:lnTo>
                  <a:lnTo>
                    <a:pt x="0" y="3893"/>
                  </a:lnTo>
                  <a:lnTo>
                    <a:pt x="21600" y="3893"/>
                  </a:lnTo>
                  <a:close/>
                  <a:moveTo>
                    <a:pt x="21600" y="9795"/>
                  </a:moveTo>
                  <a:lnTo>
                    <a:pt x="0" y="9795"/>
                  </a:lnTo>
                  <a:lnTo>
                    <a:pt x="0" y="7849"/>
                  </a:lnTo>
                  <a:lnTo>
                    <a:pt x="21600" y="7849"/>
                  </a:lnTo>
                  <a:close/>
                  <a:moveTo>
                    <a:pt x="21600" y="13751"/>
                  </a:moveTo>
                  <a:lnTo>
                    <a:pt x="0" y="13751"/>
                  </a:lnTo>
                  <a:lnTo>
                    <a:pt x="0" y="11742"/>
                  </a:lnTo>
                  <a:lnTo>
                    <a:pt x="21600" y="11742"/>
                  </a:lnTo>
                  <a:close/>
                  <a:moveTo>
                    <a:pt x="21600" y="17644"/>
                  </a:moveTo>
                  <a:lnTo>
                    <a:pt x="0" y="17644"/>
                  </a:lnTo>
                  <a:lnTo>
                    <a:pt x="0" y="15698"/>
                  </a:lnTo>
                  <a:lnTo>
                    <a:pt x="21600" y="15698"/>
                  </a:lnTo>
                  <a:close/>
                  <a:moveTo>
                    <a:pt x="21600" y="21600"/>
                  </a:moveTo>
                  <a:lnTo>
                    <a:pt x="0" y="21600"/>
                  </a:lnTo>
                  <a:lnTo>
                    <a:pt x="0" y="19591"/>
                  </a:lnTo>
                  <a:lnTo>
                    <a:pt x="21600" y="19591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  <a:endParaRPr/>
            </a:p>
          </p:txBody>
        </p:sp>
        <p:sp>
          <p:nvSpPr>
            <p:cNvPr id="653" name="Freeform: Shape 4398"/>
            <p:cNvSpPr/>
            <p:nvPr/>
          </p:nvSpPr>
          <p:spPr>
            <a:xfrm>
              <a:off x="818472" y="1892933"/>
              <a:ext cx="37489" cy="1428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09"/>
                  </a:moveTo>
                  <a:lnTo>
                    <a:pt x="0" y="2009"/>
                  </a:lnTo>
                  <a:lnTo>
                    <a:pt x="0" y="0"/>
                  </a:lnTo>
                  <a:lnTo>
                    <a:pt x="21600" y="0"/>
                  </a:lnTo>
                  <a:close/>
                  <a:moveTo>
                    <a:pt x="21600" y="5902"/>
                  </a:moveTo>
                  <a:lnTo>
                    <a:pt x="0" y="5902"/>
                  </a:lnTo>
                  <a:lnTo>
                    <a:pt x="0" y="3956"/>
                  </a:lnTo>
                  <a:lnTo>
                    <a:pt x="21600" y="3956"/>
                  </a:lnTo>
                  <a:close/>
                  <a:moveTo>
                    <a:pt x="21600" y="9858"/>
                  </a:moveTo>
                  <a:lnTo>
                    <a:pt x="0" y="9858"/>
                  </a:lnTo>
                  <a:lnTo>
                    <a:pt x="0" y="7912"/>
                  </a:lnTo>
                  <a:lnTo>
                    <a:pt x="21600" y="7912"/>
                  </a:lnTo>
                  <a:close/>
                  <a:moveTo>
                    <a:pt x="21600" y="13751"/>
                  </a:moveTo>
                  <a:lnTo>
                    <a:pt x="0" y="13751"/>
                  </a:lnTo>
                  <a:lnTo>
                    <a:pt x="0" y="11805"/>
                  </a:lnTo>
                  <a:lnTo>
                    <a:pt x="21600" y="11805"/>
                  </a:lnTo>
                  <a:close/>
                  <a:moveTo>
                    <a:pt x="21600" y="17707"/>
                  </a:moveTo>
                  <a:lnTo>
                    <a:pt x="0" y="17707"/>
                  </a:lnTo>
                  <a:lnTo>
                    <a:pt x="0" y="15760"/>
                  </a:lnTo>
                  <a:lnTo>
                    <a:pt x="21600" y="15760"/>
                  </a:lnTo>
                  <a:close/>
                  <a:moveTo>
                    <a:pt x="21600" y="21600"/>
                  </a:moveTo>
                  <a:lnTo>
                    <a:pt x="0" y="21600"/>
                  </a:lnTo>
                  <a:lnTo>
                    <a:pt x="0" y="19653"/>
                  </a:lnTo>
                  <a:lnTo>
                    <a:pt x="21600" y="19653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  <a:endParaRPr/>
            </a:p>
          </p:txBody>
        </p:sp>
        <p:sp>
          <p:nvSpPr>
            <p:cNvPr id="654" name="Freeform: Shape 4403"/>
            <p:cNvSpPr/>
            <p:nvPr/>
          </p:nvSpPr>
          <p:spPr>
            <a:xfrm>
              <a:off x="671564" y="1496107"/>
              <a:ext cx="331306" cy="331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54"/>
                    <a:pt x="16754" y="21600"/>
                    <a:pt x="10800" y="21600"/>
                  </a:cubicBezTo>
                  <a:cubicBezTo>
                    <a:pt x="4708" y="21600"/>
                    <a:pt x="0" y="16754"/>
                    <a:pt x="0" y="10800"/>
                  </a:cubicBezTo>
                  <a:cubicBezTo>
                    <a:pt x="0" y="4846"/>
                    <a:pt x="4708" y="0"/>
                    <a:pt x="10800" y="0"/>
                  </a:cubicBezTo>
                  <a:cubicBezTo>
                    <a:pt x="16754" y="0"/>
                    <a:pt x="21600" y="4846"/>
                    <a:pt x="21600" y="108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  <a:endParaRPr/>
            </a:p>
          </p:txBody>
        </p:sp>
        <p:sp>
          <p:nvSpPr>
            <p:cNvPr id="655" name="Freeform: Shape 4404"/>
            <p:cNvSpPr/>
            <p:nvPr/>
          </p:nvSpPr>
          <p:spPr>
            <a:xfrm>
              <a:off x="839299" y="1622177"/>
              <a:ext cx="3536345" cy="7914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  <a:endParaRPr/>
            </a:p>
          </p:txBody>
        </p:sp>
        <p:sp>
          <p:nvSpPr>
            <p:cNvPr id="656" name="Freeform: Shape 4405"/>
            <p:cNvSpPr/>
            <p:nvPr/>
          </p:nvSpPr>
          <p:spPr>
            <a:xfrm>
              <a:off x="4232888" y="1496107"/>
              <a:ext cx="331306" cy="331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54"/>
                    <a:pt x="16754" y="21600"/>
                    <a:pt x="10800" y="21600"/>
                  </a:cubicBezTo>
                  <a:cubicBezTo>
                    <a:pt x="4846" y="21600"/>
                    <a:pt x="0" y="16754"/>
                    <a:pt x="0" y="10800"/>
                  </a:cubicBezTo>
                  <a:cubicBezTo>
                    <a:pt x="0" y="4846"/>
                    <a:pt x="4846" y="0"/>
                    <a:pt x="10800" y="0"/>
                  </a:cubicBezTo>
                  <a:cubicBezTo>
                    <a:pt x="16754" y="0"/>
                    <a:pt x="21600" y="4846"/>
                    <a:pt x="21600" y="10800"/>
                  </a:cubicBezTo>
                  <a:close/>
                </a:path>
              </a:pathLst>
            </a:custGeom>
            <a:solidFill>
              <a:srgbClr val="D4E3E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  <a:endParaRPr/>
            </a:p>
          </p:txBody>
        </p:sp>
        <p:sp>
          <p:nvSpPr>
            <p:cNvPr id="657" name="Freeform: Shape 4406"/>
            <p:cNvSpPr/>
            <p:nvPr/>
          </p:nvSpPr>
          <p:spPr>
            <a:xfrm>
              <a:off x="4400634" y="1622177"/>
              <a:ext cx="3536345" cy="79142"/>
            </a:xfrm>
            <a:prstGeom prst="rect">
              <a:avLst/>
            </a:prstGeom>
            <a:solidFill>
              <a:srgbClr val="D4E3E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  <a:endParaRPr/>
            </a:p>
          </p:txBody>
        </p:sp>
        <p:sp>
          <p:nvSpPr>
            <p:cNvPr id="658" name="Freeform: Shape 4407"/>
            <p:cNvSpPr/>
            <p:nvPr/>
          </p:nvSpPr>
          <p:spPr>
            <a:xfrm>
              <a:off x="7760913" y="1496107"/>
              <a:ext cx="331306" cy="331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54"/>
                    <a:pt x="16754" y="21600"/>
                    <a:pt x="10800" y="21600"/>
                  </a:cubicBezTo>
                  <a:cubicBezTo>
                    <a:pt x="4846" y="21600"/>
                    <a:pt x="0" y="16754"/>
                    <a:pt x="0" y="10800"/>
                  </a:cubicBezTo>
                  <a:cubicBezTo>
                    <a:pt x="0" y="4846"/>
                    <a:pt x="4846" y="0"/>
                    <a:pt x="10800" y="0"/>
                  </a:cubicBezTo>
                  <a:cubicBezTo>
                    <a:pt x="16754" y="0"/>
                    <a:pt x="21600" y="4846"/>
                    <a:pt x="21600" y="108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  <a:endParaRPr/>
            </a:p>
          </p:txBody>
        </p:sp>
        <p:sp>
          <p:nvSpPr>
            <p:cNvPr id="659" name="Freeform: Shape 4408"/>
            <p:cNvSpPr/>
            <p:nvPr/>
          </p:nvSpPr>
          <p:spPr>
            <a:xfrm>
              <a:off x="7928646" y="1622177"/>
              <a:ext cx="3536345" cy="7914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  <a:endParaRPr/>
            </a:p>
          </p:txBody>
        </p:sp>
        <p:sp>
          <p:nvSpPr>
            <p:cNvPr id="660" name="Freeform: Shape 4409"/>
            <p:cNvSpPr/>
            <p:nvPr/>
          </p:nvSpPr>
          <p:spPr>
            <a:xfrm>
              <a:off x="11358721" y="1496107"/>
              <a:ext cx="329170" cy="331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54"/>
                    <a:pt x="16723" y="21600"/>
                    <a:pt x="10730" y="21600"/>
                  </a:cubicBezTo>
                  <a:cubicBezTo>
                    <a:pt x="4738" y="21600"/>
                    <a:pt x="0" y="16754"/>
                    <a:pt x="0" y="10800"/>
                  </a:cubicBezTo>
                  <a:cubicBezTo>
                    <a:pt x="0" y="4846"/>
                    <a:pt x="4738" y="0"/>
                    <a:pt x="10730" y="0"/>
                  </a:cubicBezTo>
                  <a:cubicBezTo>
                    <a:pt x="16723" y="0"/>
                    <a:pt x="21600" y="4846"/>
                    <a:pt x="21600" y="10800"/>
                  </a:cubicBezTo>
                  <a:close/>
                </a:path>
              </a:pathLst>
            </a:custGeom>
            <a:solidFill>
              <a:srgbClr val="9196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  <a:endParaRPr/>
            </a:p>
          </p:txBody>
        </p:sp>
        <p:sp>
          <p:nvSpPr>
            <p:cNvPr id="661" name="Freeform: Shape 4410"/>
            <p:cNvSpPr/>
            <p:nvPr/>
          </p:nvSpPr>
          <p:spPr>
            <a:xfrm>
              <a:off x="11523305" y="1622177"/>
              <a:ext cx="3536344" cy="79142"/>
            </a:xfrm>
            <a:prstGeom prst="rect">
              <a:avLst/>
            </a:prstGeom>
            <a:solidFill>
              <a:srgbClr val="9196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  <a:endParaRPr/>
            </a:p>
          </p:txBody>
        </p:sp>
        <p:sp>
          <p:nvSpPr>
            <p:cNvPr id="662" name="Freeform: Shape 4411"/>
            <p:cNvSpPr/>
            <p:nvPr/>
          </p:nvSpPr>
          <p:spPr>
            <a:xfrm>
              <a:off x="14896068" y="1496107"/>
              <a:ext cx="331306" cy="331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54"/>
                    <a:pt x="16754" y="21600"/>
                    <a:pt x="10800" y="21600"/>
                  </a:cubicBezTo>
                  <a:cubicBezTo>
                    <a:pt x="4846" y="21600"/>
                    <a:pt x="0" y="16754"/>
                    <a:pt x="0" y="10800"/>
                  </a:cubicBezTo>
                  <a:cubicBezTo>
                    <a:pt x="0" y="4846"/>
                    <a:pt x="4846" y="0"/>
                    <a:pt x="10800" y="0"/>
                  </a:cubicBezTo>
                  <a:cubicBezTo>
                    <a:pt x="16754" y="0"/>
                    <a:pt x="21600" y="4846"/>
                    <a:pt x="21600" y="10800"/>
                  </a:cubicBezTo>
                  <a:close/>
                </a:path>
              </a:pathLst>
            </a:custGeom>
            <a:solidFill>
              <a:srgbClr val="4B50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  <a:endParaRPr/>
            </a:p>
          </p:txBody>
        </p:sp>
        <p:sp>
          <p:nvSpPr>
            <p:cNvPr id="663" name="Rectangle 345"/>
            <p:cNvSpPr txBox="1"/>
            <p:nvPr/>
          </p:nvSpPr>
          <p:spPr>
            <a:xfrm>
              <a:off x="0" y="0"/>
              <a:ext cx="1629664" cy="927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lnSpc>
                  <a:spcPct val="100000"/>
                </a:lnSpc>
                <a:defRPr sz="6000" spc="-15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2016</a:t>
              </a:r>
            </a:p>
          </p:txBody>
        </p:sp>
        <p:sp>
          <p:nvSpPr>
            <p:cNvPr id="664" name="Rectangle 346"/>
            <p:cNvSpPr txBox="1"/>
            <p:nvPr/>
          </p:nvSpPr>
          <p:spPr>
            <a:xfrm>
              <a:off x="3587505" y="2679647"/>
              <a:ext cx="1615187" cy="927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lnSpc>
                  <a:spcPct val="100000"/>
                </a:lnSpc>
                <a:defRPr sz="6000" spc="-15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2017</a:t>
              </a:r>
            </a:p>
          </p:txBody>
        </p:sp>
        <p:sp>
          <p:nvSpPr>
            <p:cNvPr id="665" name="Rectangle 347"/>
            <p:cNvSpPr txBox="1"/>
            <p:nvPr/>
          </p:nvSpPr>
          <p:spPr>
            <a:xfrm>
              <a:off x="7113707" y="0"/>
              <a:ext cx="1650239" cy="927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lnSpc>
                  <a:spcPct val="100000"/>
                </a:lnSpc>
                <a:defRPr sz="6000" spc="-15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2018</a:t>
              </a:r>
            </a:p>
          </p:txBody>
        </p:sp>
        <p:sp>
          <p:nvSpPr>
            <p:cNvPr id="666" name="Rectangle 349"/>
            <p:cNvSpPr txBox="1"/>
            <p:nvPr/>
          </p:nvSpPr>
          <p:spPr>
            <a:xfrm>
              <a:off x="14160202" y="0"/>
              <a:ext cx="1820927" cy="927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lnSpc>
                  <a:spcPct val="100000"/>
                </a:lnSpc>
                <a:defRPr sz="6000" spc="-15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2020</a:t>
              </a:r>
            </a:p>
          </p:txBody>
        </p:sp>
      </p:grpSp>
      <p:sp>
        <p:nvSpPr>
          <p:cNvPr id="668" name="TextBox 351"/>
          <p:cNvSpPr txBox="1"/>
          <p:nvPr/>
        </p:nvSpPr>
        <p:spPr>
          <a:xfrm>
            <a:off x="6028391" y="3460363"/>
            <a:ext cx="3685176" cy="1668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Unpredictability of the generated random bit sequence is assessed using the NIST standards</a:t>
            </a:r>
          </a:p>
        </p:txBody>
      </p:sp>
      <p:sp>
        <p:nvSpPr>
          <p:cNvPr id="669" name="TextBox 353"/>
          <p:cNvSpPr txBox="1"/>
          <p:nvPr/>
        </p:nvSpPr>
        <p:spPr>
          <a:xfrm>
            <a:off x="12695180" y="2112445"/>
            <a:ext cx="4270615" cy="345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endParaRPr/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Approval</a:t>
            </a:r>
            <a:r>
              <a:t> &amp;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kick-off </a:t>
            </a:r>
            <a:r>
              <a:t>of the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ATTRACT Phase 1</a:t>
            </a:r>
            <a:r>
              <a:t> proposal (May)</a:t>
            </a: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endParaRPr/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 design, commissioning and production of the single generator board;</a:t>
            </a:r>
          </a:p>
        </p:txBody>
      </p:sp>
      <p:sp>
        <p:nvSpPr>
          <p:cNvPr id="670" name="TextBox 354"/>
          <p:cNvSpPr txBox="1"/>
          <p:nvPr/>
        </p:nvSpPr>
        <p:spPr>
          <a:xfrm>
            <a:off x="9129407" y="8844008"/>
            <a:ext cx="4489603" cy="458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 A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demo board</a:t>
            </a:r>
            <a:r>
              <a:t> is designed, commissioned and qualified;</a:t>
            </a:r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endParaRPr/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 Italian patent filing completed (October)</a:t>
            </a:r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endParaRPr/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 launch at the  CyberSecurity week in Le Hague (October)</a:t>
            </a:r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endParaRPr>
              <a:solidFill>
                <a:schemeClr val="accent3">
                  <a:hueOff val="362282"/>
                  <a:satOff val="31803"/>
                  <a:lumOff val="-18242"/>
                </a:schemeClr>
              </a:solidFill>
            </a:endParaRPr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submission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 of the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ATTRACT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Phase 1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 proposal (October)</a:t>
            </a:r>
            <a:r>
              <a:t> (100 kEUR)</a:t>
            </a:r>
          </a:p>
        </p:txBody>
      </p:sp>
      <p:sp>
        <p:nvSpPr>
          <p:cNvPr id="671" name="TextBox 355"/>
          <p:cNvSpPr txBox="1"/>
          <p:nvPr/>
        </p:nvSpPr>
        <p:spPr>
          <a:xfrm>
            <a:off x="16596184" y="8763368"/>
            <a:ext cx="5868655" cy="4910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/>
            </a:pPr>
            <a:r>
              <a:rPr dirty="0"/>
              <a:t> 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End </a:t>
            </a:r>
            <a:r>
              <a:rPr dirty="0"/>
              <a:t>of the 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ATTRACT Phase 1 </a:t>
            </a:r>
            <a:r>
              <a:rPr dirty="0"/>
              <a:t>project (October)</a:t>
            </a: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/>
            </a:pPr>
            <a:endParaRPr dirty="0"/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/>
            </a:pPr>
            <a:r>
              <a:rPr dirty="0"/>
              <a:t> 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Full </a:t>
            </a:r>
            <a:r>
              <a:rPr dirty="0" err="1">
                <a:latin typeface="Montserrat Bold"/>
                <a:ea typeface="Montserrat Bold"/>
                <a:cs typeface="Montserrat Bold"/>
                <a:sym typeface="Montserrat Bold"/>
              </a:rPr>
              <a:t>characterisation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dirty="0"/>
              <a:t>of the single generator board</a:t>
            </a: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/>
            </a:pPr>
            <a:endParaRPr dirty="0"/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/>
            </a:pPr>
            <a:r>
              <a:rPr dirty="0"/>
              <a:t> 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winner</a:t>
            </a:r>
            <a:r>
              <a:rPr dirty="0"/>
              <a:t> of the 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Start-Cup</a:t>
            </a:r>
            <a:r>
              <a:rPr dirty="0"/>
              <a:t> 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competition</a:t>
            </a:r>
            <a:r>
              <a:rPr dirty="0"/>
              <a:t> (regional level; 20 </a:t>
            </a:r>
            <a:r>
              <a:rPr dirty="0" err="1"/>
              <a:t>kEUR</a:t>
            </a:r>
            <a:r>
              <a:rPr dirty="0"/>
              <a:t>)</a:t>
            </a: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/>
            </a:pPr>
            <a:r>
              <a:rPr dirty="0"/>
              <a:t> 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winner</a:t>
            </a:r>
            <a:r>
              <a:rPr dirty="0"/>
              <a:t> of two special prizes by investors at PNI, start-up competition at 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national level</a:t>
            </a:r>
            <a:endParaRPr lang="it-IT" dirty="0"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/>
            </a:pPr>
            <a:endParaRPr dirty="0"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/>
            </a:pP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 Italian patent granted</a:t>
            </a:r>
          </a:p>
        </p:txBody>
      </p:sp>
      <p:sp>
        <p:nvSpPr>
          <p:cNvPr id="672" name="TextBox 37"/>
          <p:cNvSpPr txBox="1"/>
          <p:nvPr/>
        </p:nvSpPr>
        <p:spPr>
          <a:xfrm>
            <a:off x="2467056" y="8984261"/>
            <a:ext cx="3685176" cy="290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The principle at the base of RandomPower emerges, as result of a genuine serendipity event. Initial tests performed with lab equipment</a:t>
            </a:r>
          </a:p>
        </p:txBody>
      </p:sp>
      <p:sp>
        <p:nvSpPr>
          <p:cNvPr id="673" name="TextBox 21"/>
          <p:cNvSpPr txBox="1"/>
          <p:nvPr/>
        </p:nvSpPr>
        <p:spPr>
          <a:xfrm>
            <a:off x="745907" y="684270"/>
            <a:ext cx="10300844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9. last but not least:</a:t>
            </a:r>
          </a:p>
        </p:txBody>
      </p:sp>
      <p:pic>
        <p:nvPicPr>
          <p:cNvPr id="674" name="20180913-DSC04828.jpg" descr="20180913-DSC048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4552" y="1573333"/>
            <a:ext cx="3685176" cy="3196427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The 2018 Demo Board"/>
          <p:cNvSpPr txBox="1"/>
          <p:nvPr/>
        </p:nvSpPr>
        <p:spPr>
          <a:xfrm rot="16200000">
            <a:off x="21920063" y="2567592"/>
            <a:ext cx="3742945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The 2018 Demo Board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TextBox 9"/>
          <p:cNvSpPr txBox="1">
            <a:spLocks noGrp="1"/>
          </p:cNvSpPr>
          <p:nvPr>
            <p:ph type="sldNum" sz="quarter" idx="2"/>
          </p:nvPr>
        </p:nvSpPr>
        <p:spPr>
          <a:xfrm>
            <a:off x="22587247" y="759218"/>
            <a:ext cx="461864" cy="4622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678" name="Freeform: Shape 4388"/>
          <p:cNvSpPr/>
          <p:nvPr/>
        </p:nvSpPr>
        <p:spPr>
          <a:xfrm>
            <a:off x="15754179" y="6182962"/>
            <a:ext cx="33323" cy="58315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79" name="Freeform: Shape 4390"/>
          <p:cNvSpPr/>
          <p:nvPr/>
        </p:nvSpPr>
        <p:spPr>
          <a:xfrm>
            <a:off x="15754179" y="7936555"/>
            <a:ext cx="33323" cy="58315"/>
          </a:xfrm>
          <a:prstGeom prst="rect">
            <a:avLst/>
          </a:prstGeom>
          <a:solidFill>
            <a:srgbClr val="2D2B3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80" name="Freeform: Shape 4391"/>
          <p:cNvSpPr/>
          <p:nvPr/>
        </p:nvSpPr>
        <p:spPr>
          <a:xfrm>
            <a:off x="12188679" y="8065678"/>
            <a:ext cx="37489" cy="54151"/>
          </a:xfrm>
          <a:prstGeom prst="rect">
            <a:avLst/>
          </a:prstGeom>
          <a:solidFill>
            <a:srgbClr val="2D2B3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81" name="Freeform: Shape 4394"/>
          <p:cNvSpPr/>
          <p:nvPr/>
        </p:nvSpPr>
        <p:spPr>
          <a:xfrm>
            <a:off x="8652335" y="6182962"/>
            <a:ext cx="37489" cy="58315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82" name="Freeform: Shape 4396"/>
          <p:cNvSpPr/>
          <p:nvPr/>
        </p:nvSpPr>
        <p:spPr>
          <a:xfrm>
            <a:off x="8652335" y="7936555"/>
            <a:ext cx="37489" cy="58315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83" name="Freeform: Shape 4397"/>
          <p:cNvSpPr/>
          <p:nvPr/>
        </p:nvSpPr>
        <p:spPr>
          <a:xfrm>
            <a:off x="5091000" y="8065678"/>
            <a:ext cx="37489" cy="54151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84" name="Freeform: Shape 4400"/>
          <p:cNvSpPr/>
          <p:nvPr/>
        </p:nvSpPr>
        <p:spPr>
          <a:xfrm>
            <a:off x="19315515" y="8065678"/>
            <a:ext cx="37489" cy="54151"/>
          </a:xfrm>
          <a:prstGeom prst="rect">
            <a:avLst/>
          </a:prstGeom>
          <a:solidFill>
            <a:srgbClr val="2D2B3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85" name="TextBox 353"/>
          <p:cNvSpPr txBox="1"/>
          <p:nvPr/>
        </p:nvSpPr>
        <p:spPr>
          <a:xfrm>
            <a:off x="15754179" y="850167"/>
            <a:ext cx="7835720" cy="571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endParaRPr/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Chip delivery (February)</a:t>
            </a: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endParaRPr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t>Chip qualification and packaging (May-June)</a:t>
            </a: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endParaRPr/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 v1.0 of the FIPS compliant sw architecture for the multi-age board</a:t>
            </a: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FIPS 140-3 certification started</a:t>
            </a: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endParaRPr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Business plan v2.0</a:t>
            </a: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End of the ATTRACT Phase 2 (August?)</a:t>
            </a: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Execution of the next investment round</a:t>
            </a: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Engineer co-development of applications</a:t>
            </a:r>
            <a:endParaRPr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GO TO MARKET!</a:t>
            </a:r>
          </a:p>
        </p:txBody>
      </p:sp>
      <p:sp>
        <p:nvSpPr>
          <p:cNvPr id="686" name="TextBox 354"/>
          <p:cNvSpPr txBox="1"/>
          <p:nvPr/>
        </p:nvSpPr>
        <p:spPr>
          <a:xfrm>
            <a:off x="9763286" y="8760395"/>
            <a:ext cx="7158819" cy="458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 real-time sanity check implemented</a:t>
            </a:r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endParaRPr/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 design of the multi-gen board completed (April) v1.0</a:t>
            </a:r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endParaRPr/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 commissioning of v1.0 started (July) ; qualification expected by December</a:t>
            </a:r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endParaRPr>
              <a:solidFill>
                <a:schemeClr val="accent3">
                  <a:hueOff val="362282"/>
                  <a:satOff val="31803"/>
                  <a:lumOff val="-18242"/>
                </a:schemeClr>
              </a:solidFill>
            </a:endParaRPr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chip submission expected by mid-September</a:t>
            </a:r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endParaRPr>
              <a:solidFill>
                <a:schemeClr val="accent3">
                  <a:hueOff val="362282"/>
                  <a:satOff val="31803"/>
                  <a:lumOff val="-18242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Engineering of the next investment round (including Exploitation agreements)</a:t>
            </a:r>
          </a:p>
        </p:txBody>
      </p:sp>
      <p:sp>
        <p:nvSpPr>
          <p:cNvPr id="687" name="TextBox 21"/>
          <p:cNvSpPr txBox="1"/>
          <p:nvPr/>
        </p:nvSpPr>
        <p:spPr>
          <a:xfrm>
            <a:off x="525509" y="343656"/>
            <a:ext cx="10300844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9. last but not least:</a:t>
            </a:r>
          </a:p>
        </p:txBody>
      </p:sp>
      <p:sp>
        <p:nvSpPr>
          <p:cNvPr id="688" name="Freeform: Shape 4403"/>
          <p:cNvSpPr/>
          <p:nvPr/>
        </p:nvSpPr>
        <p:spPr>
          <a:xfrm>
            <a:off x="3482799" y="7800059"/>
            <a:ext cx="331306" cy="331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54"/>
                  <a:pt x="16754" y="21600"/>
                  <a:pt x="10800" y="21600"/>
                </a:cubicBezTo>
                <a:cubicBezTo>
                  <a:pt x="4708" y="21600"/>
                  <a:pt x="0" y="16754"/>
                  <a:pt x="0" y="10800"/>
                </a:cubicBezTo>
                <a:cubicBezTo>
                  <a:pt x="0" y="4846"/>
                  <a:pt x="4708" y="0"/>
                  <a:pt x="10800" y="0"/>
                </a:cubicBezTo>
                <a:cubicBezTo>
                  <a:pt x="16754" y="0"/>
                  <a:pt x="21600" y="4846"/>
                  <a:pt x="21600" y="1080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89" name="Freeform: Shape 4405"/>
          <p:cNvSpPr/>
          <p:nvPr/>
        </p:nvSpPr>
        <p:spPr>
          <a:xfrm>
            <a:off x="7762515" y="7800059"/>
            <a:ext cx="331306" cy="331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54"/>
                  <a:pt x="16754" y="21600"/>
                  <a:pt x="10800" y="21600"/>
                </a:cubicBezTo>
                <a:cubicBezTo>
                  <a:pt x="4846" y="21600"/>
                  <a:pt x="0" y="16754"/>
                  <a:pt x="0" y="10800"/>
                </a:cubicBezTo>
                <a:cubicBezTo>
                  <a:pt x="0" y="4846"/>
                  <a:pt x="4846" y="0"/>
                  <a:pt x="10800" y="0"/>
                </a:cubicBezTo>
                <a:cubicBezTo>
                  <a:pt x="16754" y="0"/>
                  <a:pt x="21600" y="4846"/>
                  <a:pt x="21600" y="10800"/>
                </a:cubicBezTo>
                <a:close/>
              </a:path>
            </a:pathLst>
          </a:custGeom>
          <a:solidFill>
            <a:srgbClr val="D4E3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90" name="Freeform: Shape 4389"/>
          <p:cNvSpPr/>
          <p:nvPr/>
        </p:nvSpPr>
        <p:spPr>
          <a:xfrm>
            <a:off x="18097369" y="6289832"/>
            <a:ext cx="33323" cy="14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47"/>
                </a:moveTo>
                <a:lnTo>
                  <a:pt x="0" y="1947"/>
                </a:lnTo>
                <a:lnTo>
                  <a:pt x="0" y="0"/>
                </a:lnTo>
                <a:lnTo>
                  <a:pt x="21600" y="0"/>
                </a:lnTo>
                <a:close/>
                <a:moveTo>
                  <a:pt x="21600" y="5902"/>
                </a:moveTo>
                <a:lnTo>
                  <a:pt x="0" y="5902"/>
                </a:lnTo>
                <a:lnTo>
                  <a:pt x="0" y="3893"/>
                </a:lnTo>
                <a:lnTo>
                  <a:pt x="21600" y="3893"/>
                </a:lnTo>
                <a:close/>
                <a:moveTo>
                  <a:pt x="21600" y="9795"/>
                </a:moveTo>
                <a:lnTo>
                  <a:pt x="0" y="9795"/>
                </a:lnTo>
                <a:lnTo>
                  <a:pt x="0" y="7849"/>
                </a:lnTo>
                <a:lnTo>
                  <a:pt x="21600" y="7849"/>
                </a:lnTo>
                <a:close/>
                <a:moveTo>
                  <a:pt x="21600" y="13751"/>
                </a:moveTo>
                <a:lnTo>
                  <a:pt x="0" y="13751"/>
                </a:lnTo>
                <a:lnTo>
                  <a:pt x="0" y="11742"/>
                </a:lnTo>
                <a:lnTo>
                  <a:pt x="21600" y="11742"/>
                </a:lnTo>
                <a:close/>
                <a:moveTo>
                  <a:pt x="21600" y="17644"/>
                </a:moveTo>
                <a:lnTo>
                  <a:pt x="0" y="17644"/>
                </a:lnTo>
                <a:lnTo>
                  <a:pt x="0" y="15698"/>
                </a:lnTo>
                <a:lnTo>
                  <a:pt x="21600" y="15698"/>
                </a:lnTo>
                <a:close/>
                <a:moveTo>
                  <a:pt x="21600" y="21600"/>
                </a:moveTo>
                <a:lnTo>
                  <a:pt x="0" y="21600"/>
                </a:lnTo>
                <a:lnTo>
                  <a:pt x="0" y="19591"/>
                </a:lnTo>
                <a:lnTo>
                  <a:pt x="21600" y="19591"/>
                </a:ln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91" name="Rectangle 348"/>
          <p:cNvSpPr txBox="1"/>
          <p:nvPr/>
        </p:nvSpPr>
        <p:spPr>
          <a:xfrm>
            <a:off x="17208901" y="8616894"/>
            <a:ext cx="181025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lnSpc>
                <a:spcPct val="100000"/>
              </a:lnSpc>
              <a:defRPr sz="6000" spc="-15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2024</a:t>
            </a:r>
          </a:p>
        </p:txBody>
      </p:sp>
      <p:sp>
        <p:nvSpPr>
          <p:cNvPr id="692" name="Freeform: Shape 4392"/>
          <p:cNvSpPr/>
          <p:nvPr/>
        </p:nvSpPr>
        <p:spPr>
          <a:xfrm>
            <a:off x="12939926" y="8212891"/>
            <a:ext cx="37489" cy="14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09"/>
                </a:moveTo>
                <a:lnTo>
                  <a:pt x="0" y="2009"/>
                </a:lnTo>
                <a:lnTo>
                  <a:pt x="0" y="0"/>
                </a:lnTo>
                <a:lnTo>
                  <a:pt x="21600" y="0"/>
                </a:lnTo>
                <a:close/>
                <a:moveTo>
                  <a:pt x="21600" y="5902"/>
                </a:moveTo>
                <a:lnTo>
                  <a:pt x="0" y="5902"/>
                </a:lnTo>
                <a:lnTo>
                  <a:pt x="0" y="3956"/>
                </a:lnTo>
                <a:lnTo>
                  <a:pt x="21600" y="3956"/>
                </a:lnTo>
                <a:close/>
                <a:moveTo>
                  <a:pt x="21600" y="9858"/>
                </a:moveTo>
                <a:lnTo>
                  <a:pt x="0" y="9858"/>
                </a:lnTo>
                <a:lnTo>
                  <a:pt x="0" y="7912"/>
                </a:lnTo>
                <a:lnTo>
                  <a:pt x="21600" y="7912"/>
                </a:lnTo>
                <a:close/>
                <a:moveTo>
                  <a:pt x="21600" y="13751"/>
                </a:moveTo>
                <a:lnTo>
                  <a:pt x="0" y="13751"/>
                </a:lnTo>
                <a:lnTo>
                  <a:pt x="0" y="11805"/>
                </a:lnTo>
                <a:lnTo>
                  <a:pt x="21600" y="11805"/>
                </a:lnTo>
                <a:close/>
                <a:moveTo>
                  <a:pt x="21600" y="17707"/>
                </a:moveTo>
                <a:lnTo>
                  <a:pt x="0" y="17707"/>
                </a:lnTo>
                <a:lnTo>
                  <a:pt x="0" y="15760"/>
                </a:lnTo>
                <a:lnTo>
                  <a:pt x="21600" y="15760"/>
                </a:lnTo>
                <a:close/>
                <a:moveTo>
                  <a:pt x="21600" y="21600"/>
                </a:moveTo>
                <a:lnTo>
                  <a:pt x="0" y="21600"/>
                </a:lnTo>
                <a:lnTo>
                  <a:pt x="0" y="19653"/>
                </a:lnTo>
                <a:lnTo>
                  <a:pt x="21600" y="19653"/>
                </a:ln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93" name="Freeform: Shape 4395"/>
          <p:cNvSpPr/>
          <p:nvPr/>
        </p:nvSpPr>
        <p:spPr>
          <a:xfrm>
            <a:off x="8029640" y="6319958"/>
            <a:ext cx="37489" cy="14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47"/>
                </a:moveTo>
                <a:lnTo>
                  <a:pt x="0" y="1947"/>
                </a:lnTo>
                <a:lnTo>
                  <a:pt x="0" y="0"/>
                </a:lnTo>
                <a:lnTo>
                  <a:pt x="21600" y="0"/>
                </a:lnTo>
                <a:close/>
                <a:moveTo>
                  <a:pt x="21600" y="5902"/>
                </a:moveTo>
                <a:lnTo>
                  <a:pt x="0" y="5902"/>
                </a:lnTo>
                <a:lnTo>
                  <a:pt x="0" y="3893"/>
                </a:lnTo>
                <a:lnTo>
                  <a:pt x="21600" y="3893"/>
                </a:lnTo>
                <a:close/>
                <a:moveTo>
                  <a:pt x="21600" y="9795"/>
                </a:moveTo>
                <a:lnTo>
                  <a:pt x="0" y="9795"/>
                </a:lnTo>
                <a:lnTo>
                  <a:pt x="0" y="7849"/>
                </a:lnTo>
                <a:lnTo>
                  <a:pt x="21600" y="7849"/>
                </a:lnTo>
                <a:close/>
                <a:moveTo>
                  <a:pt x="21600" y="13751"/>
                </a:moveTo>
                <a:lnTo>
                  <a:pt x="0" y="13751"/>
                </a:lnTo>
                <a:lnTo>
                  <a:pt x="0" y="11742"/>
                </a:lnTo>
                <a:lnTo>
                  <a:pt x="21600" y="11742"/>
                </a:lnTo>
                <a:close/>
                <a:moveTo>
                  <a:pt x="21600" y="17644"/>
                </a:moveTo>
                <a:lnTo>
                  <a:pt x="0" y="17644"/>
                </a:lnTo>
                <a:lnTo>
                  <a:pt x="0" y="15698"/>
                </a:lnTo>
                <a:lnTo>
                  <a:pt x="21600" y="15698"/>
                </a:lnTo>
                <a:close/>
                <a:moveTo>
                  <a:pt x="21600" y="21600"/>
                </a:moveTo>
                <a:lnTo>
                  <a:pt x="0" y="21600"/>
                </a:lnTo>
                <a:lnTo>
                  <a:pt x="0" y="19591"/>
                </a:lnTo>
                <a:lnTo>
                  <a:pt x="21600" y="19591"/>
                </a:ln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94" name="Freeform: Shape 4398"/>
          <p:cNvSpPr/>
          <p:nvPr/>
        </p:nvSpPr>
        <p:spPr>
          <a:xfrm>
            <a:off x="3749924" y="8212891"/>
            <a:ext cx="37489" cy="1428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09"/>
                </a:moveTo>
                <a:lnTo>
                  <a:pt x="0" y="2009"/>
                </a:lnTo>
                <a:lnTo>
                  <a:pt x="0" y="0"/>
                </a:lnTo>
                <a:lnTo>
                  <a:pt x="21600" y="0"/>
                </a:lnTo>
                <a:close/>
                <a:moveTo>
                  <a:pt x="21600" y="5902"/>
                </a:moveTo>
                <a:lnTo>
                  <a:pt x="0" y="5902"/>
                </a:lnTo>
                <a:lnTo>
                  <a:pt x="0" y="3956"/>
                </a:lnTo>
                <a:lnTo>
                  <a:pt x="21600" y="3956"/>
                </a:lnTo>
                <a:close/>
                <a:moveTo>
                  <a:pt x="21600" y="9858"/>
                </a:moveTo>
                <a:lnTo>
                  <a:pt x="0" y="9858"/>
                </a:lnTo>
                <a:lnTo>
                  <a:pt x="0" y="7912"/>
                </a:lnTo>
                <a:lnTo>
                  <a:pt x="21600" y="7912"/>
                </a:lnTo>
                <a:close/>
                <a:moveTo>
                  <a:pt x="21600" y="13751"/>
                </a:moveTo>
                <a:lnTo>
                  <a:pt x="0" y="13751"/>
                </a:lnTo>
                <a:lnTo>
                  <a:pt x="0" y="11805"/>
                </a:lnTo>
                <a:lnTo>
                  <a:pt x="21600" y="11805"/>
                </a:lnTo>
                <a:close/>
                <a:moveTo>
                  <a:pt x="21600" y="17707"/>
                </a:moveTo>
                <a:lnTo>
                  <a:pt x="0" y="17707"/>
                </a:lnTo>
                <a:lnTo>
                  <a:pt x="0" y="15760"/>
                </a:lnTo>
                <a:lnTo>
                  <a:pt x="21600" y="15760"/>
                </a:lnTo>
                <a:close/>
                <a:moveTo>
                  <a:pt x="21600" y="21600"/>
                </a:moveTo>
                <a:lnTo>
                  <a:pt x="0" y="21600"/>
                </a:lnTo>
                <a:lnTo>
                  <a:pt x="0" y="19653"/>
                </a:lnTo>
                <a:lnTo>
                  <a:pt x="21600" y="19653"/>
                </a:ln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95" name="Freeform: Shape 4404"/>
          <p:cNvSpPr/>
          <p:nvPr/>
        </p:nvSpPr>
        <p:spPr>
          <a:xfrm>
            <a:off x="3770751" y="7942136"/>
            <a:ext cx="4197144" cy="5966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96" name="Freeform: Shape 4406"/>
          <p:cNvSpPr/>
          <p:nvPr/>
        </p:nvSpPr>
        <p:spPr>
          <a:xfrm>
            <a:off x="8193092" y="7945999"/>
            <a:ext cx="4610130" cy="79142"/>
          </a:xfrm>
          <a:prstGeom prst="rect">
            <a:avLst/>
          </a:prstGeom>
          <a:solidFill>
            <a:srgbClr val="D4E3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97" name="Freeform: Shape 4407"/>
          <p:cNvSpPr/>
          <p:nvPr/>
        </p:nvSpPr>
        <p:spPr>
          <a:xfrm>
            <a:off x="12793018" y="7819917"/>
            <a:ext cx="331306" cy="331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54"/>
                  <a:pt x="16754" y="21600"/>
                  <a:pt x="10800" y="21600"/>
                </a:cubicBezTo>
                <a:cubicBezTo>
                  <a:pt x="4846" y="21600"/>
                  <a:pt x="0" y="16754"/>
                  <a:pt x="0" y="10800"/>
                </a:cubicBezTo>
                <a:cubicBezTo>
                  <a:pt x="0" y="4846"/>
                  <a:pt x="4846" y="0"/>
                  <a:pt x="10800" y="0"/>
                </a:cubicBezTo>
                <a:cubicBezTo>
                  <a:pt x="16754" y="0"/>
                  <a:pt x="21600" y="4846"/>
                  <a:pt x="21600" y="1080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98" name="Freeform: Shape 4408"/>
          <p:cNvSpPr/>
          <p:nvPr/>
        </p:nvSpPr>
        <p:spPr>
          <a:xfrm>
            <a:off x="13033429" y="7932388"/>
            <a:ext cx="5011160" cy="889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699" name="Freeform: Shape 4409"/>
          <p:cNvSpPr/>
          <p:nvPr/>
        </p:nvSpPr>
        <p:spPr>
          <a:xfrm>
            <a:off x="17949447" y="7816066"/>
            <a:ext cx="329170" cy="331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54"/>
                  <a:pt x="16723" y="21600"/>
                  <a:pt x="10730" y="21600"/>
                </a:cubicBezTo>
                <a:cubicBezTo>
                  <a:pt x="4738" y="21600"/>
                  <a:pt x="0" y="16754"/>
                  <a:pt x="0" y="10800"/>
                </a:cubicBezTo>
                <a:cubicBezTo>
                  <a:pt x="0" y="4846"/>
                  <a:pt x="4738" y="0"/>
                  <a:pt x="10730" y="0"/>
                </a:cubicBezTo>
                <a:cubicBezTo>
                  <a:pt x="16723" y="0"/>
                  <a:pt x="21600" y="4846"/>
                  <a:pt x="21600" y="10800"/>
                </a:cubicBezTo>
                <a:close/>
              </a:path>
            </a:pathLst>
          </a:custGeom>
          <a:solidFill>
            <a:srgbClr val="91969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700" name="Freeform: Shape 4411"/>
          <p:cNvSpPr/>
          <p:nvPr/>
        </p:nvSpPr>
        <p:spPr>
          <a:xfrm>
            <a:off x="21607009" y="7816066"/>
            <a:ext cx="331306" cy="331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54"/>
                  <a:pt x="16754" y="21600"/>
                  <a:pt x="10800" y="21600"/>
                </a:cubicBezTo>
                <a:cubicBezTo>
                  <a:pt x="4846" y="21600"/>
                  <a:pt x="0" y="16754"/>
                  <a:pt x="0" y="10800"/>
                </a:cubicBezTo>
                <a:cubicBezTo>
                  <a:pt x="0" y="4846"/>
                  <a:pt x="4846" y="0"/>
                  <a:pt x="10800" y="0"/>
                </a:cubicBezTo>
                <a:cubicBezTo>
                  <a:pt x="16754" y="0"/>
                  <a:pt x="21600" y="4846"/>
                  <a:pt x="21600" y="10800"/>
                </a:cubicBezTo>
                <a:close/>
              </a:path>
            </a:pathLst>
          </a:custGeom>
          <a:solidFill>
            <a:srgbClr val="4B505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1800">
                <a:solidFill>
                  <a:srgbClr val="7F7F7F"/>
                </a:solidFill>
              </a:defRPr>
            </a:pPr>
            <a:endParaRPr/>
          </a:p>
        </p:txBody>
      </p:sp>
      <p:sp>
        <p:nvSpPr>
          <p:cNvPr id="701" name="Rectangle 345"/>
          <p:cNvSpPr txBox="1"/>
          <p:nvPr/>
        </p:nvSpPr>
        <p:spPr>
          <a:xfrm>
            <a:off x="2970218" y="6465994"/>
            <a:ext cx="159689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lnSpc>
                <a:spcPct val="100000"/>
              </a:lnSpc>
              <a:defRPr sz="6000" spc="-15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2021</a:t>
            </a:r>
          </a:p>
        </p:txBody>
      </p:sp>
      <p:sp>
        <p:nvSpPr>
          <p:cNvPr id="702" name="Rectangle 346"/>
          <p:cNvSpPr txBox="1"/>
          <p:nvPr/>
        </p:nvSpPr>
        <p:spPr>
          <a:xfrm>
            <a:off x="7172211" y="8404801"/>
            <a:ext cx="1752347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lnSpc>
                <a:spcPct val="100000"/>
              </a:lnSpc>
              <a:defRPr sz="6000" spc="-15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2022</a:t>
            </a:r>
          </a:p>
        </p:txBody>
      </p:sp>
      <p:sp>
        <p:nvSpPr>
          <p:cNvPr id="703" name="Rectangle 347"/>
          <p:cNvSpPr txBox="1"/>
          <p:nvPr/>
        </p:nvSpPr>
        <p:spPr>
          <a:xfrm>
            <a:off x="12083259" y="6639238"/>
            <a:ext cx="1750823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lnSpc>
                <a:spcPct val="100000"/>
              </a:lnSpc>
              <a:defRPr sz="6000" spc="-15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2023</a:t>
            </a:r>
          </a:p>
        </p:txBody>
      </p:sp>
      <p:sp>
        <p:nvSpPr>
          <p:cNvPr id="704" name="Line"/>
          <p:cNvSpPr/>
          <p:nvPr/>
        </p:nvSpPr>
        <p:spPr>
          <a:xfrm>
            <a:off x="18267464" y="7965360"/>
            <a:ext cx="3350695" cy="1"/>
          </a:xfrm>
          <a:prstGeom prst="line">
            <a:avLst/>
          </a:prstGeom>
          <a:ln w="889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05" name="TextBox 353"/>
          <p:cNvSpPr txBox="1"/>
          <p:nvPr/>
        </p:nvSpPr>
        <p:spPr>
          <a:xfrm>
            <a:off x="1863396" y="8951557"/>
            <a:ext cx="5011160" cy="5337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endParaRPr/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endParaRPr/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 first implementation of real-time sanity checks</a:t>
            </a: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endParaRPr/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company establishment </a:t>
            </a:r>
            <a:r>
              <a:t>(June)</a:t>
            </a: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endParaRPr/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investment (200 kEUR)</a:t>
            </a:r>
            <a:r>
              <a:t> by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LifTT</a:t>
            </a:r>
            <a:r>
              <a:t>, our VC (June)</a:t>
            </a:r>
          </a:p>
          <a:p>
            <a:pPr>
              <a:lnSpc>
                <a:spcPct val="110000"/>
              </a:lnSpc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endParaRPr/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Submission </a:t>
            </a:r>
            <a:r>
              <a:t>of the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ATTRACT Phase 2</a:t>
            </a:r>
            <a:r>
              <a:t> proposal (September)</a:t>
            </a:r>
          </a:p>
          <a:p>
            <a:pPr marL="228599" indent="-228599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endParaRPr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06" name="TextBox 354"/>
          <p:cNvSpPr txBox="1"/>
          <p:nvPr/>
        </p:nvSpPr>
        <p:spPr>
          <a:xfrm>
            <a:off x="5199479" y="1306433"/>
            <a:ext cx="7730475" cy="6092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1"/>
                </a:solidFill>
              </a:defRPr>
            </a:pPr>
            <a:r>
              <a:t> </a:t>
            </a:r>
            <a:r>
              <a:rPr>
                <a:solidFill>
                  <a:schemeClr val="accent1">
                    <a:lumOff val="-13575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approval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 of the </a:t>
            </a:r>
            <a:r>
              <a:rPr>
                <a:solidFill>
                  <a:schemeClr val="accent1">
                    <a:lumOff val="-13575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ATTRACT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 </a:t>
            </a:r>
            <a:r>
              <a:rPr>
                <a:solidFill>
                  <a:schemeClr val="accent1">
                    <a:lumOff val="-13575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Phase 2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 proposal (January) (</a:t>
            </a:r>
            <a:r>
              <a:rPr>
                <a:solidFill>
                  <a:schemeClr val="accent1">
                    <a:lumOff val="-13575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 MEUR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) </a:t>
            </a:r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1">
                    <a:lumOff val="-13575"/>
                  </a:schemeClr>
                </a:solidFill>
              </a:defRPr>
            </a:pPr>
            <a:endParaRPr>
              <a:solidFill>
                <a:schemeClr val="accent1">
                  <a:lumOff val="-13575"/>
                </a:schemeClr>
              </a:solidFill>
            </a:endParaRPr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1">
                    <a:lumOff val="-13575"/>
                  </a:schemeClr>
                </a:solidFill>
              </a:defRPr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kick-off </a:t>
            </a:r>
            <a:r>
              <a:t>of the ATTRACT Phase 2 (May)</a:t>
            </a:r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1">
                    <a:lumOff val="-13575"/>
                  </a:schemeClr>
                </a:solidFill>
              </a:defRPr>
            </a:pPr>
            <a:endParaRPr/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1">
                    <a:lumOff val="-13575"/>
                  </a:schemeClr>
                </a:solidFill>
              </a:defRPr>
            </a:pPr>
            <a:r>
              <a:t> proto-farm commissioned</a:t>
            </a:r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1">
                    <a:lumOff val="-13575"/>
                  </a:schemeClr>
                </a:solidFill>
              </a:defRPr>
            </a:pPr>
            <a:endParaRPr/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1">
                    <a:lumOff val="-13575"/>
                  </a:schemeClr>
                </a:solidFill>
              </a:defRPr>
            </a:pPr>
            <a:r>
              <a:t> implementation of the TESTU01 suite, complementing the NIST test (1.5 Tb qualified)</a:t>
            </a:r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1">
                    <a:lumOff val="-13575"/>
                  </a:schemeClr>
                </a:solidFill>
              </a:defRPr>
            </a:pPr>
            <a:endParaRPr/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1">
                    <a:lumOff val="-13575"/>
                  </a:schemeClr>
                </a:solidFill>
              </a:defRPr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winner</a:t>
            </a:r>
            <a:r>
              <a:t> of the Falling Walls venture int’l competition (November)</a:t>
            </a:r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1">
                    <a:lumOff val="-13575"/>
                  </a:schemeClr>
                </a:solidFill>
              </a:defRPr>
            </a:pPr>
            <a:endParaRPr/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1">
                    <a:lumOff val="-13575"/>
                  </a:schemeClr>
                </a:solidFill>
              </a:defRPr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US and EU patent granted </a:t>
            </a:r>
          </a:p>
          <a:p>
            <a:pPr marL="228599" indent="-228599" algn="just">
              <a:lnSpc>
                <a:spcPct val="110000"/>
              </a:lnSpc>
              <a:buSzPct val="80000"/>
              <a:buBlip>
                <a:blip r:embed="rId2"/>
              </a:buBlip>
              <a:defRPr sz="2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endParaRPr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Number"/>
          <p:cNvSpPr>
            <a:spLocks noGrp="1"/>
          </p:cNvSpPr>
          <p:nvPr>
            <p:ph type="sldNum" sz="quarter" idx="2"/>
          </p:nvPr>
        </p:nvSpPr>
        <p:spPr>
          <a:xfrm>
            <a:off x="22646926" y="779655"/>
            <a:ext cx="306035" cy="4114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02" name="TextBox 21"/>
          <p:cNvSpPr txBox="1"/>
          <p:nvPr/>
        </p:nvSpPr>
        <p:spPr>
          <a:xfrm>
            <a:off x="745907" y="1102579"/>
            <a:ext cx="6127903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2400" spc="1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1. introduction:</a:t>
            </a:r>
          </a:p>
        </p:txBody>
      </p:sp>
      <p:sp>
        <p:nvSpPr>
          <p:cNvPr id="203" name="TextBox 20"/>
          <p:cNvSpPr txBox="1"/>
          <p:nvPr/>
        </p:nvSpPr>
        <p:spPr>
          <a:xfrm>
            <a:off x="675561" y="1799064"/>
            <a:ext cx="11645214" cy="112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00000"/>
              </a:lnSpc>
              <a:defRPr sz="6600" spc="6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>
                    <a:lumOff val="-13575"/>
                  </a:schemeClr>
                </a:solidFill>
              </a:rPr>
              <a:t>WHAT FOR?</a:t>
            </a:r>
          </a:p>
        </p:txBody>
      </p:sp>
      <p:sp>
        <p:nvSpPr>
          <p:cNvPr id="204" name="Unpredictability to preserve the predictability of our clockwork world"/>
          <p:cNvSpPr txBox="1"/>
          <p:nvPr/>
        </p:nvSpPr>
        <p:spPr>
          <a:xfrm>
            <a:off x="799913" y="3155950"/>
            <a:ext cx="13966826" cy="561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Unpredictability</a:t>
            </a:r>
            <a:r>
              <a:t> to preserve the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predictability</a:t>
            </a:r>
            <a:r>
              <a:t> of our clockwork world</a:t>
            </a:r>
          </a:p>
        </p:txBody>
      </p:sp>
      <p:sp>
        <p:nvSpPr>
          <p:cNvPr id="205" name="the RSA (Rivest–Shamir–Adleman) public key cryptography protocol uses two random prime numbers of length up to 2048 bits to generate the keys"/>
          <p:cNvSpPr txBox="1"/>
          <p:nvPr/>
        </p:nvSpPr>
        <p:spPr>
          <a:xfrm>
            <a:off x="884375" y="5905413"/>
            <a:ext cx="10775113" cy="225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2"/>
              </a:buBlip>
              <a:defRPr sz="3000"/>
            </a:pPr>
            <a:r>
              <a:t> the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RSA</a:t>
            </a:r>
            <a:r>
              <a:t> (Rivest–Shamir–Adleman)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public key cryptography protocol </a:t>
            </a:r>
            <a:r>
              <a:t>uses two random prime numbers of length up to 2048 bits to generate the keys </a:t>
            </a:r>
          </a:p>
        </p:txBody>
      </p:sp>
      <p:grpSp>
        <p:nvGrpSpPr>
          <p:cNvPr id="208" name="Group"/>
          <p:cNvGrpSpPr/>
          <p:nvPr/>
        </p:nvGrpSpPr>
        <p:grpSpPr>
          <a:xfrm>
            <a:off x="12238062" y="4009299"/>
            <a:ext cx="10775114" cy="7982317"/>
            <a:chOff x="0" y="0"/>
            <a:chExt cx="10775113" cy="7982315"/>
          </a:xfrm>
        </p:grpSpPr>
        <p:pic>
          <p:nvPicPr>
            <p:cNvPr id="206" name="Screenshot 2018-12-15 at 00.22.23.png" descr="Screenshot 2018-12-15 at 00.22.2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431286" cy="7982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" name="https://xkcd.com; Randall Munroe"/>
            <p:cNvSpPr txBox="1"/>
            <p:nvPr/>
          </p:nvSpPr>
          <p:spPr>
            <a:xfrm rot="16200000">
              <a:off x="8277623" y="5093911"/>
              <a:ext cx="4583269" cy="411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just" defTabSz="457200">
                <a:lnSpc>
                  <a:spcPct val="100000"/>
                </a:lnSpc>
                <a:defRPr sz="2100">
                  <a:solidFill>
                    <a:srgbClr val="000000"/>
                  </a:solidFill>
                </a:defRPr>
              </a:pPr>
              <a:r>
                <a:rPr u="sng">
                  <a:hlinkClick r:id="rId4"/>
                </a:rPr>
                <a:t>https://xkcd.com</a:t>
              </a:r>
              <a:r>
                <a:t>; Randall Munroe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Rectangle 1"/>
          <p:cNvSpPr/>
          <p:nvPr/>
        </p:nvSpPr>
        <p:spPr>
          <a:xfrm>
            <a:off x="151289" y="-88900"/>
            <a:ext cx="12188826" cy="1389380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grpSp>
        <p:nvGrpSpPr>
          <p:cNvPr id="711" name="Group 40"/>
          <p:cNvGrpSpPr/>
          <p:nvPr/>
        </p:nvGrpSpPr>
        <p:grpSpPr>
          <a:xfrm>
            <a:off x="18369753" y="10234969"/>
            <a:ext cx="981454" cy="587525"/>
            <a:chOff x="0" y="0"/>
            <a:chExt cx="981453" cy="587524"/>
          </a:xfrm>
        </p:grpSpPr>
        <p:sp>
          <p:nvSpPr>
            <p:cNvPr id="709" name="Freeform 226"/>
            <p:cNvSpPr/>
            <p:nvPr/>
          </p:nvSpPr>
          <p:spPr>
            <a:xfrm>
              <a:off x="0" y="0"/>
              <a:ext cx="981454" cy="58752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00000"/>
                </a:lnSpc>
                <a:defRPr sz="3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endParaRPr/>
            </a:p>
          </p:txBody>
        </p:sp>
        <p:sp>
          <p:nvSpPr>
            <p:cNvPr id="710" name="Freeform 227"/>
            <p:cNvSpPr/>
            <p:nvPr/>
          </p:nvSpPr>
          <p:spPr>
            <a:xfrm>
              <a:off x="0" y="0"/>
              <a:ext cx="981454" cy="314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719" y="2160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defRPr sz="360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endParaRPr/>
            </a:p>
          </p:txBody>
        </p:sp>
      </p:grpSp>
      <p:sp>
        <p:nvSpPr>
          <p:cNvPr id="712" name="TextBox 78"/>
          <p:cNvSpPr txBox="1"/>
          <p:nvPr/>
        </p:nvSpPr>
        <p:spPr>
          <a:xfrm>
            <a:off x="12412592" y="10412848"/>
            <a:ext cx="9060732" cy="293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00000"/>
              </a:lnSpc>
              <a:defRPr spc="577">
                <a:solidFill>
                  <a:srgbClr val="000000"/>
                </a:solidFill>
              </a:defRPr>
            </a:pPr>
            <a:r>
              <a:t>CONTACT US at:</a:t>
            </a:r>
          </a:p>
          <a:p>
            <a:pPr>
              <a:lnSpc>
                <a:spcPct val="100000"/>
              </a:lnSpc>
              <a:defRPr spc="577">
                <a:solidFill>
                  <a:srgbClr val="000000"/>
                </a:solidFill>
              </a:defRPr>
            </a:pPr>
            <a:endParaRPr/>
          </a:p>
          <a:p>
            <a:pPr marL="228600" indent="-228600">
              <a:lnSpc>
                <a:spcPct val="100000"/>
              </a:lnSpc>
              <a:buSzPct val="80000"/>
              <a:buBlip>
                <a:blip r:embed="rId3"/>
              </a:buBlip>
              <a:defRPr spc="577">
                <a:solidFill>
                  <a:srgbClr val="000000"/>
                </a:solidFill>
              </a:defRPr>
            </a:pPr>
            <a:r>
              <a:t> </a:t>
            </a:r>
            <a:r>
              <a:rPr u="sng">
                <a:hlinkClick r:id="rId4"/>
              </a:rPr>
              <a:t>massimo.caccia@randompower.eu</a:t>
            </a:r>
          </a:p>
          <a:p>
            <a:pPr marL="228600" indent="-228600">
              <a:lnSpc>
                <a:spcPct val="100000"/>
              </a:lnSpc>
              <a:buSzPct val="80000"/>
              <a:buBlip>
                <a:blip r:embed="rId3"/>
              </a:buBlip>
              <a:defRPr spc="577">
                <a:solidFill>
                  <a:srgbClr val="000000"/>
                </a:solidFill>
              </a:defRPr>
            </a:pPr>
            <a:endParaRPr u="sng">
              <a:hlinkClick r:id="rId4"/>
            </a:endParaRPr>
          </a:p>
          <a:p>
            <a:pPr marL="228600" indent="-228600">
              <a:lnSpc>
                <a:spcPct val="100000"/>
              </a:lnSpc>
              <a:buSzPct val="80000"/>
              <a:buBlip>
                <a:blip r:embed="rId5"/>
              </a:buBlip>
              <a:defRPr spc="577">
                <a:solidFill>
                  <a:srgbClr val="000000"/>
                </a:solidFill>
              </a:defRPr>
            </a:pPr>
            <a:r>
              <a:t> marcello.esposito@randompower.eu</a:t>
            </a:r>
          </a:p>
          <a:p>
            <a:pPr marL="228600" indent="-228600">
              <a:lnSpc>
                <a:spcPct val="100000"/>
              </a:lnSpc>
              <a:buSzPct val="80000"/>
              <a:buBlip>
                <a:blip r:embed="rId5"/>
              </a:buBlip>
              <a:defRPr spc="577">
                <a:solidFill>
                  <a:srgbClr val="000000"/>
                </a:solidFill>
              </a:defRPr>
            </a:pPr>
            <a:endParaRPr/>
          </a:p>
          <a:p>
            <a:pPr marL="228600" indent="-228600">
              <a:lnSpc>
                <a:spcPct val="100000"/>
              </a:lnSpc>
              <a:buSzPct val="80000"/>
              <a:buBlip>
                <a:blip r:embed="rId6"/>
              </a:buBlip>
              <a:defRPr spc="577">
                <a:solidFill>
                  <a:srgbClr val="000000"/>
                </a:solidFill>
              </a:defRPr>
            </a:pPr>
            <a:r>
              <a:t> </a:t>
            </a:r>
            <a:r>
              <a:rPr u="sng">
                <a:hlinkClick r:id="rId7"/>
              </a:rPr>
              <a:t>lorenza.paolucci@randompower.eu</a:t>
            </a:r>
          </a:p>
        </p:txBody>
      </p:sp>
      <p:sp>
        <p:nvSpPr>
          <p:cNvPr id="713" name="Straight Connector 90"/>
          <p:cNvSpPr/>
          <p:nvPr/>
        </p:nvSpPr>
        <p:spPr>
          <a:xfrm flipH="1">
            <a:off x="18350638" y="1097867"/>
            <a:ext cx="1" cy="11520264"/>
          </a:xfrm>
          <a:prstGeom prst="line">
            <a:avLst/>
          </a:prstGeom>
          <a:ln w="3175">
            <a:solidFill>
              <a:srgbClr val="BFBFBF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360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714" name="TextBox 9"/>
          <p:cNvSpPr txBox="1">
            <a:spLocks noGrp="1"/>
          </p:cNvSpPr>
          <p:nvPr>
            <p:ph type="sldNum" sz="quarter" idx="2"/>
          </p:nvPr>
        </p:nvSpPr>
        <p:spPr>
          <a:xfrm>
            <a:off x="22029165" y="766955"/>
            <a:ext cx="473522" cy="4622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>
              <a:defRPr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rPr/>
              <a:t>30</a:t>
            </a:fld>
            <a:endParaRPr/>
          </a:p>
        </p:txBody>
      </p:sp>
      <p:pic>
        <p:nvPicPr>
          <p:cNvPr id="715" name="RP_LogoIdea.jpg" descr="RP_LogoIde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1125" y="2748359"/>
            <a:ext cx="9515987" cy="3939619"/>
          </a:xfrm>
          <a:prstGeom prst="rect">
            <a:avLst/>
          </a:prstGeom>
          <a:ln w="12700">
            <a:miter lim="400000"/>
          </a:ln>
        </p:spPr>
      </p:pic>
      <p:sp>
        <p:nvSpPr>
          <p:cNvPr id="716" name="Join us, we will be happy to walk with you!"/>
          <p:cNvSpPr txBox="1"/>
          <p:nvPr/>
        </p:nvSpPr>
        <p:spPr>
          <a:xfrm>
            <a:off x="12798670" y="1698736"/>
            <a:ext cx="8618729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chemeClr val="accent1">
                    <a:lumOff val="-13575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Join us, we will be happy to walk with you!</a:t>
            </a:r>
          </a:p>
        </p:txBody>
      </p:sp>
      <p:sp>
        <p:nvSpPr>
          <p:cNvPr id="717" name="www.randompower.eu"/>
          <p:cNvSpPr txBox="1"/>
          <p:nvPr/>
        </p:nvSpPr>
        <p:spPr>
          <a:xfrm>
            <a:off x="1336427" y="6990080"/>
            <a:ext cx="3886582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hlinkClick r:id="rId9"/>
              </a:defRPr>
            </a:lvl1pPr>
          </a:lstStyle>
          <a:p>
            <a:pPr>
              <a:defRPr u="none"/>
            </a:pPr>
            <a:r>
              <a:rPr u="sng">
                <a:hlinkClick r:id="rId9"/>
              </a:rPr>
              <a:t>www.randompower.eu</a:t>
            </a:r>
          </a:p>
        </p:txBody>
      </p:sp>
      <p:sp>
        <p:nvSpPr>
          <p:cNvPr id="718" name="This project has received funding from the ATTRACT project funded by the EC under Grant Agreement 777222"/>
          <p:cNvSpPr txBox="1"/>
          <p:nvPr/>
        </p:nvSpPr>
        <p:spPr>
          <a:xfrm>
            <a:off x="803437" y="12184222"/>
            <a:ext cx="10591363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lnSpc>
                <a:spcPts val="7700"/>
              </a:lnSpc>
              <a:defRPr sz="28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This project has received funding from the ATTRACT project funded by the EC under Grant Agreement 777222 </a:t>
            </a:r>
          </a:p>
        </p:txBody>
      </p:sp>
      <p:pic>
        <p:nvPicPr>
          <p:cNvPr id="719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928" y="10609353"/>
            <a:ext cx="3469674" cy="1475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flag_yellow_.pdf" descr="flag_yellow_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7259" y="10582814"/>
            <a:ext cx="1921483" cy="1305184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Shape 2859"/>
          <p:cNvSpPr/>
          <p:nvPr/>
        </p:nvSpPr>
        <p:spPr>
          <a:xfrm>
            <a:off x="12807974" y="538202"/>
            <a:ext cx="1002252" cy="919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5929" y="7018"/>
                </a:moveTo>
                <a:cubicBezTo>
                  <a:pt x="15539" y="7246"/>
                  <a:pt x="15108" y="7411"/>
                  <a:pt x="14650" y="7500"/>
                </a:cubicBezTo>
                <a:cubicBezTo>
                  <a:pt x="14282" y="7114"/>
                  <a:pt x="13759" y="6874"/>
                  <a:pt x="13179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5" y="7236"/>
                </a:cubicBezTo>
                <a:cubicBezTo>
                  <a:pt x="6892" y="7530"/>
                  <a:pt x="6793" y="7869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6" y="9635"/>
                </a:cubicBezTo>
                <a:cubicBezTo>
                  <a:pt x="6776" y="9644"/>
                  <a:pt x="6776" y="9651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5" y="11661"/>
                  <a:pt x="7483" y="11638"/>
                </a:cubicBezTo>
                <a:cubicBezTo>
                  <a:pt x="7739" y="12426"/>
                  <a:pt x="8483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40" y="13855"/>
                  <a:pt x="6382" y="13837"/>
                </a:cubicBezTo>
                <a:cubicBezTo>
                  <a:pt x="7274" y="14398"/>
                  <a:pt x="8332" y="14727"/>
                  <a:pt x="9470" y="14727"/>
                </a:cubicBezTo>
                <a:cubicBezTo>
                  <a:pt x="13175" y="14727"/>
                  <a:pt x="15201" y="11706"/>
                  <a:pt x="15201" y="9086"/>
                </a:cubicBezTo>
                <a:cubicBezTo>
                  <a:pt x="15201" y="9000"/>
                  <a:pt x="15199" y="8915"/>
                  <a:pt x="15195" y="8830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1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457062">
              <a:lnSpc>
                <a:spcPct val="100000"/>
              </a:lnSpc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22" name="Established in June 2021"/>
          <p:cNvSpPr txBox="1"/>
          <p:nvPr/>
        </p:nvSpPr>
        <p:spPr>
          <a:xfrm>
            <a:off x="1413205" y="8399746"/>
            <a:ext cx="5763959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5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Established in June 2021</a:t>
            </a:r>
          </a:p>
        </p:txBody>
      </p:sp>
      <p:pic>
        <p:nvPicPr>
          <p:cNvPr id="723" name="Screenshot 2021-07-01 at 12.52.45.png" descr="Screenshot 2021-07-01 at 12.52.4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42616" y="2728847"/>
            <a:ext cx="1641432" cy="1551078"/>
          </a:xfrm>
          <a:prstGeom prst="rect">
            <a:avLst/>
          </a:prstGeom>
          <a:ln w="12700">
            <a:miter lim="400000"/>
          </a:ln>
        </p:spPr>
      </p:pic>
      <p:sp>
        <p:nvSpPr>
          <p:cNvPr id="724" name="2020 Winner - ICT"/>
          <p:cNvSpPr txBox="1"/>
          <p:nvPr/>
        </p:nvSpPr>
        <p:spPr>
          <a:xfrm>
            <a:off x="12637413" y="4469248"/>
            <a:ext cx="305183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2020 Winner - ICT</a:t>
            </a:r>
          </a:p>
        </p:txBody>
      </p:sp>
      <p:pic>
        <p:nvPicPr>
          <p:cNvPr id="725" name="Screenshot 2021-07-01 at 12.53.52.png" descr="Screenshot 2021-07-01 at 12.53.5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712360" y="3532880"/>
            <a:ext cx="1921017" cy="1637920"/>
          </a:xfrm>
          <a:prstGeom prst="rect">
            <a:avLst/>
          </a:prstGeom>
          <a:ln w="12700">
            <a:miter lim="400000"/>
          </a:ln>
        </p:spPr>
      </p:pic>
      <p:sp>
        <p:nvSpPr>
          <p:cNvPr id="726" name="2020 Winner of 2 “special prizes”"/>
          <p:cNvSpPr txBox="1"/>
          <p:nvPr/>
        </p:nvSpPr>
        <p:spPr>
          <a:xfrm>
            <a:off x="16949810" y="2647558"/>
            <a:ext cx="5446116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2020 Winner of 2 “special prizes”</a:t>
            </a:r>
          </a:p>
        </p:txBody>
      </p:sp>
      <p:pic>
        <p:nvPicPr>
          <p:cNvPr id="727" name="Screenshot 2021-09-27 at 00.37.11.png" descr="Screenshot 2021-09-27 at 00.37.11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70565" y="5547055"/>
            <a:ext cx="4565244" cy="1578815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2021 PoC investment by LifTT, a VC located in Torino (ITALY)"/>
          <p:cNvSpPr txBox="1"/>
          <p:nvPr/>
        </p:nvSpPr>
        <p:spPr>
          <a:xfrm>
            <a:off x="17996602" y="6140349"/>
            <a:ext cx="6629950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2021 PoC investment by LifTT, a VC located in Torino (ITALY)</a:t>
            </a:r>
          </a:p>
        </p:txBody>
      </p:sp>
      <p:pic>
        <p:nvPicPr>
          <p:cNvPr id="729" name="22_Global_Call_Signatures_Winner_Red_1200x300.png" descr="22_Global_Call_Signatures_Winner_Red_1200x300.png"/>
          <p:cNvPicPr>
            <a:picLocks noChangeAspect="1"/>
          </p:cNvPicPr>
          <p:nvPr/>
        </p:nvPicPr>
        <p:blipFill>
          <a:blip r:embed="rId15"/>
          <a:srcRect r="8469"/>
          <a:stretch>
            <a:fillRect/>
          </a:stretch>
        </p:blipFill>
        <p:spPr>
          <a:xfrm>
            <a:off x="18121971" y="7720812"/>
            <a:ext cx="6257564" cy="1709396"/>
          </a:xfrm>
          <a:prstGeom prst="rect">
            <a:avLst/>
          </a:prstGeom>
          <a:ln w="12700">
            <a:miter lim="400000"/>
          </a:ln>
        </p:spPr>
      </p:pic>
      <p:sp>
        <p:nvSpPr>
          <p:cNvPr id="730" name="2022 winner @the Falling Walls venture competition…">
            <a:hlinkClick r:id="rId16"/>
          </p:cNvPr>
          <p:cNvSpPr txBox="1"/>
          <p:nvPr/>
        </p:nvSpPr>
        <p:spPr>
          <a:xfrm>
            <a:off x="12511559" y="7595070"/>
            <a:ext cx="6629951" cy="196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2022 winner @the Falling Walls venture competition</a:t>
            </a:r>
          </a:p>
          <a:p>
            <a:r>
              <a:t>for curious people: </a:t>
            </a:r>
          </a:p>
          <a:p>
            <a:r>
              <a:rPr u="sng">
                <a:hlinkClick r:id="rId17"/>
              </a:rPr>
              <a:t>here</a:t>
            </a:r>
            <a:r>
              <a:t> &amp; and </a:t>
            </a:r>
            <a:r>
              <a:rPr u="sng">
                <a:hlinkClick r:id="" action="ppaction://hlinkshowjump?jump=nextslide"/>
              </a:rPr>
              <a:t>there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Number"/>
          <p:cNvSpPr>
            <a:spLocks noGrp="1"/>
          </p:cNvSpPr>
          <p:nvPr>
            <p:ph type="sldNum" sz="quarter" idx="2"/>
          </p:nvPr>
        </p:nvSpPr>
        <p:spPr>
          <a:xfrm>
            <a:off x="22646926" y="779655"/>
            <a:ext cx="306035" cy="4114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211" name="TextBox 21"/>
          <p:cNvSpPr txBox="1"/>
          <p:nvPr/>
        </p:nvSpPr>
        <p:spPr>
          <a:xfrm>
            <a:off x="745907" y="1102579"/>
            <a:ext cx="7633844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1. introduction:</a:t>
            </a:r>
          </a:p>
        </p:txBody>
      </p:sp>
      <p:sp>
        <p:nvSpPr>
          <p:cNvPr id="212" name="TextBox 20"/>
          <p:cNvSpPr txBox="1"/>
          <p:nvPr/>
        </p:nvSpPr>
        <p:spPr>
          <a:xfrm>
            <a:off x="675561" y="1799064"/>
            <a:ext cx="11645214" cy="112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00000"/>
              </a:lnSpc>
              <a:defRPr sz="6600" spc="6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>
                    <a:lumOff val="-13575"/>
                  </a:schemeClr>
                </a:solidFill>
              </a:rPr>
              <a:t>WHAT FOR?</a:t>
            </a:r>
          </a:p>
        </p:txBody>
      </p:sp>
      <p:sp>
        <p:nvSpPr>
          <p:cNvPr id="213" name="Unpredictability to preserve the predictability of our clockwork world"/>
          <p:cNvSpPr txBox="1"/>
          <p:nvPr/>
        </p:nvSpPr>
        <p:spPr>
          <a:xfrm>
            <a:off x="799913" y="3155950"/>
            <a:ext cx="13966826" cy="561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Unpredictability</a:t>
            </a:r>
            <a:r>
              <a:t> to preserve the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predictability</a:t>
            </a:r>
            <a:r>
              <a:t> of our clockwork world</a:t>
            </a:r>
          </a:p>
        </p:txBody>
      </p:sp>
      <p:sp>
        <p:nvSpPr>
          <p:cNvPr id="214" name="Image encryption is also relying on random single-bit arrays:"/>
          <p:cNvSpPr txBox="1"/>
          <p:nvPr/>
        </p:nvSpPr>
        <p:spPr>
          <a:xfrm>
            <a:off x="748067" y="4389763"/>
            <a:ext cx="1077511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Image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encryption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t>is also relying on random single-bit arrays: </a:t>
            </a:r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536" y="5310920"/>
            <a:ext cx="12521664" cy="8278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6432" y="3954035"/>
            <a:ext cx="7362293" cy="9658317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row scrambling"/>
          <p:cNvSpPr txBox="1"/>
          <p:nvPr/>
        </p:nvSpPr>
        <p:spPr>
          <a:xfrm>
            <a:off x="15281605" y="4186563"/>
            <a:ext cx="144259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7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row scrambling</a:t>
            </a:r>
          </a:p>
        </p:txBody>
      </p:sp>
      <p:sp>
        <p:nvSpPr>
          <p:cNvPr id="218" name="column"/>
          <p:cNvSpPr txBox="1"/>
          <p:nvPr/>
        </p:nvSpPr>
        <p:spPr>
          <a:xfrm>
            <a:off x="17008805" y="4237363"/>
            <a:ext cx="1585871" cy="1100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7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column </a:t>
            </a:r>
          </a:p>
        </p:txBody>
      </p:sp>
      <p:sp>
        <p:nvSpPr>
          <p:cNvPr id="219" name="scrambling"/>
          <p:cNvSpPr txBox="1"/>
          <p:nvPr/>
        </p:nvSpPr>
        <p:spPr>
          <a:xfrm>
            <a:off x="17008805" y="4237363"/>
            <a:ext cx="144259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17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scrambling</a:t>
            </a:r>
          </a:p>
        </p:txBody>
      </p:sp>
      <p:sp>
        <p:nvSpPr>
          <p:cNvPr id="220" name="diffusion"/>
          <p:cNvSpPr txBox="1"/>
          <p:nvPr/>
        </p:nvSpPr>
        <p:spPr>
          <a:xfrm>
            <a:off x="18736005" y="4237363"/>
            <a:ext cx="1442599" cy="1059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7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diffusion </a:t>
            </a:r>
          </a:p>
        </p:txBody>
      </p:sp>
      <p:sp>
        <p:nvSpPr>
          <p:cNvPr id="221" name="Rectangle"/>
          <p:cNvSpPr txBox="1"/>
          <p:nvPr/>
        </p:nvSpPr>
        <p:spPr>
          <a:xfrm>
            <a:off x="18736005" y="4237363"/>
            <a:ext cx="1351032" cy="608968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 sz="17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/>
          </a:p>
        </p:txBody>
      </p:sp>
      <p:sp>
        <p:nvSpPr>
          <p:cNvPr id="222" name="B. Murugan et al., A hybrid image encryption algorithm using chaos and Conway’s game-of-life cellular automata, Security Comm. Networks 2016; 9:634–651, DOI: 10.1002/sec.1386…"/>
          <p:cNvSpPr txBox="1"/>
          <p:nvPr/>
        </p:nvSpPr>
        <p:spPr>
          <a:xfrm rot="16200000">
            <a:off x="15287383" y="5949177"/>
            <a:ext cx="12592671" cy="2202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B. Murugan et al.,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 hybrid image encryption algorithm using chaos and Conway’s game-of-life cellular automata</a:t>
            </a:r>
            <a:r>
              <a:t>, Security Comm. Networks 2016; 9:634–651, DOI: 10.1002/sec.1386 </a:t>
            </a:r>
            <a:endParaRPr sz="1200"/>
          </a:p>
          <a:p>
            <a:endParaRPr sz="1200"/>
          </a:p>
          <a:p>
            <a:r>
              <a:rPr sz="1200"/>
              <a:t>, </a:t>
            </a:r>
          </a:p>
        </p:txBody>
      </p:sp>
      <p:sp>
        <p:nvSpPr>
          <p:cNvPr id="223" name="Rounded Rectangle"/>
          <p:cNvSpPr/>
          <p:nvPr/>
        </p:nvSpPr>
        <p:spPr>
          <a:xfrm>
            <a:off x="990600" y="8018870"/>
            <a:ext cx="2598417" cy="656385"/>
          </a:xfrm>
          <a:prstGeom prst="roundRect">
            <a:avLst>
              <a:gd name="adj" fmla="val 29023"/>
            </a:avLst>
          </a:prstGeom>
          <a:ln w="635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lide Number"/>
          <p:cNvSpPr>
            <a:spLocks noGrp="1"/>
          </p:cNvSpPr>
          <p:nvPr>
            <p:ph type="sldNum" sz="quarter" idx="2"/>
          </p:nvPr>
        </p:nvSpPr>
        <p:spPr>
          <a:xfrm>
            <a:off x="22646926" y="779655"/>
            <a:ext cx="306035" cy="4114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226" name="TextBox 21"/>
          <p:cNvSpPr txBox="1"/>
          <p:nvPr/>
        </p:nvSpPr>
        <p:spPr>
          <a:xfrm>
            <a:off x="745907" y="729200"/>
            <a:ext cx="7313880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00000"/>
              </a:lnSpc>
              <a:defRPr sz="2400" spc="1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1. </a:t>
            </a:r>
            <a:r>
              <a:rPr sz="3000" spc="2250"/>
              <a:t>introduction</a:t>
            </a:r>
            <a:r>
              <a:t>:</a:t>
            </a:r>
          </a:p>
        </p:txBody>
      </p:sp>
      <p:sp>
        <p:nvSpPr>
          <p:cNvPr id="227" name="TextBox 20"/>
          <p:cNvSpPr txBox="1"/>
          <p:nvPr/>
        </p:nvSpPr>
        <p:spPr>
          <a:xfrm>
            <a:off x="675561" y="1425685"/>
            <a:ext cx="11645214" cy="112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00000"/>
              </a:lnSpc>
              <a:defRPr sz="6600" spc="6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>
                    <a:lumOff val="-13575"/>
                  </a:schemeClr>
                </a:solidFill>
              </a:rPr>
              <a:t>WHAT FOR?</a:t>
            </a:r>
          </a:p>
        </p:txBody>
      </p:sp>
      <p:sp>
        <p:nvSpPr>
          <p:cNvPr id="228" name="there is definitely a hype about Random bit streams, not only for crypto but also for gaming, virtual reality , Monte Carlo simulations, IoT, Satellite communication &amp;control and notably Privacy Preservation Procedures"/>
          <p:cNvSpPr txBox="1"/>
          <p:nvPr/>
        </p:nvSpPr>
        <p:spPr>
          <a:xfrm>
            <a:off x="799913" y="2782570"/>
            <a:ext cx="22533528" cy="1156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solidFill>
                  <a:srgbClr val="000000"/>
                </a:solidFill>
              </a:rPr>
              <a:t>there is definitely a hype about Random bit streams, not only for </a:t>
            </a:r>
            <a:r>
              <a:rPr dirty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crypto</a:t>
            </a:r>
            <a:r>
              <a:rPr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but also for</a:t>
            </a:r>
            <a:r>
              <a:rPr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</a:t>
            </a:r>
            <a:r>
              <a:rPr dirty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gaming</a:t>
            </a:r>
            <a:r>
              <a:rPr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, </a:t>
            </a:r>
            <a:r>
              <a:rPr dirty="0">
                <a:solidFill>
                  <a:schemeClr val="accent3"/>
                </a:solidFill>
              </a:rPr>
              <a:t>virtual reality</a:t>
            </a:r>
            <a:r>
              <a:rPr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, </a:t>
            </a:r>
            <a:r>
              <a:rPr dirty="0">
                <a:solidFill>
                  <a:schemeClr val="accent1">
                    <a:lumOff val="-13575"/>
                  </a:schemeClr>
                </a:solidFill>
              </a:rPr>
              <a:t>Monte Carlo simulations, </a:t>
            </a:r>
            <a:r>
              <a:rPr dirty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IoT</a:t>
            </a:r>
            <a:r>
              <a:rPr dirty="0">
                <a:solidFill>
                  <a:schemeClr val="accent1">
                    <a:lumOff val="-13575"/>
                  </a:schemeClr>
                </a:solidFill>
              </a:rPr>
              <a:t>, </a:t>
            </a:r>
            <a:r>
              <a:rPr dirty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Satellite communication &amp;</a:t>
            </a:r>
            <a:r>
              <a:rPr lang="it-IT" dirty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 </a:t>
            </a:r>
            <a:r>
              <a:rPr dirty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control</a:t>
            </a:r>
            <a:r>
              <a:rPr dirty="0">
                <a:solidFill>
                  <a:schemeClr val="accent1">
                    <a:lumOff val="-13575"/>
                  </a:schemeClr>
                </a:solidFill>
              </a:rPr>
              <a:t> and notably </a:t>
            </a:r>
            <a:r>
              <a:rPr dirty="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Privacy Preservation Procedures</a:t>
            </a:r>
          </a:p>
        </p:txBody>
      </p:sp>
      <p:sp>
        <p:nvSpPr>
          <p:cNvPr id="229" name="row scrambling"/>
          <p:cNvSpPr txBox="1"/>
          <p:nvPr/>
        </p:nvSpPr>
        <p:spPr>
          <a:xfrm>
            <a:off x="15281605" y="4186563"/>
            <a:ext cx="144259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7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row scrambling</a:t>
            </a:r>
          </a:p>
        </p:txBody>
      </p:sp>
      <p:pic>
        <p:nvPicPr>
          <p:cNvPr id="230" name="PrivacyPic.png" descr="PrivacyP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14" y="4563308"/>
            <a:ext cx="8312945" cy="4589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DiffPrivacyDef.png" descr="DiffPrivacyDe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36" y="9405594"/>
            <a:ext cx="8851901" cy="260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5333" y="4505137"/>
            <a:ext cx="12632458" cy="260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Screenshot 2023-09-03 at 11.37.54.png" descr="Screenshot 2023-09-03 at 11.37.54.png"/>
          <p:cNvPicPr>
            <a:picLocks noChangeAspect="1"/>
          </p:cNvPicPr>
          <p:nvPr/>
        </p:nvPicPr>
        <p:blipFill>
          <a:blip r:embed="rId5"/>
          <a:srcRect t="27195"/>
          <a:stretch>
            <a:fillRect/>
          </a:stretch>
        </p:blipFill>
        <p:spPr>
          <a:xfrm>
            <a:off x="10947686" y="7396989"/>
            <a:ext cx="10385434" cy="1640138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a 2020 paper by the U.S. Census Bureau:"/>
          <p:cNvSpPr txBox="1"/>
          <p:nvPr/>
        </p:nvSpPr>
        <p:spPr>
          <a:xfrm>
            <a:off x="10874516" y="4338963"/>
            <a:ext cx="924689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SzPct val="80000"/>
              <a:buBlip>
                <a:blip r:embed="rId6"/>
              </a:buBlip>
              <a:defRPr u="sng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a 2020 paper by the U.S. Census Bureau:</a:t>
            </a:r>
          </a:p>
        </p:txBody>
      </p:sp>
      <p:sp>
        <p:nvSpPr>
          <p:cNvPr id="235" name="a 2023 article on FORBES:"/>
          <p:cNvSpPr txBox="1"/>
          <p:nvPr/>
        </p:nvSpPr>
        <p:spPr>
          <a:xfrm>
            <a:off x="11379455" y="9544310"/>
            <a:ext cx="924689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SzPct val="80000"/>
              <a:buBlip>
                <a:blip r:embed="rId6"/>
              </a:buBlip>
              <a:defRPr u="sng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a 2023 article on FORBES:</a:t>
            </a:r>
          </a:p>
        </p:txBody>
      </p:sp>
      <p:pic>
        <p:nvPicPr>
          <p:cNvPr id="236" name="Screenshot 2023-09-03 at 11.43.44.png" descr="Screenshot 2023-09-03 at 11.43.4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5359" y="10362829"/>
            <a:ext cx="8204201" cy="194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ZKPChallenge.png" descr="ZKPChallen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95865" y="12526472"/>
            <a:ext cx="10462978" cy="712649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Rounded Rectangle"/>
          <p:cNvSpPr/>
          <p:nvPr/>
        </p:nvSpPr>
        <p:spPr>
          <a:xfrm>
            <a:off x="11338887" y="12594858"/>
            <a:ext cx="10347326" cy="681786"/>
          </a:xfrm>
          <a:prstGeom prst="roundRect">
            <a:avLst>
              <a:gd name="adj" fmla="val 27941"/>
            </a:avLst>
          </a:prstGeom>
          <a:ln w="381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46926" y="779655"/>
            <a:ext cx="306035" cy="4114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grpSp>
        <p:nvGrpSpPr>
          <p:cNvPr id="253" name="Group"/>
          <p:cNvGrpSpPr/>
          <p:nvPr/>
        </p:nvGrpSpPr>
        <p:grpSpPr>
          <a:xfrm>
            <a:off x="192508" y="1614889"/>
            <a:ext cx="11778783" cy="7277575"/>
            <a:chOff x="0" y="0"/>
            <a:chExt cx="11778781" cy="7277574"/>
          </a:xfrm>
        </p:grpSpPr>
        <p:pic>
          <p:nvPicPr>
            <p:cNvPr id="241" name="StackedBars_RevenuesSquared.png" descr="StackedBars_RevenuesSquared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738088" cy="7277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2" name="Arrow 11"/>
            <p:cNvSpPr/>
            <p:nvPr/>
          </p:nvSpPr>
          <p:spPr>
            <a:xfrm rot="16200000" flipH="1">
              <a:off x="4751365" y="2338180"/>
              <a:ext cx="1127163" cy="84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38100" cap="flat">
              <a:solidFill>
                <a:srgbClr val="FF142A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423862">
                <a:lnSpc>
                  <a:spcPct val="100000"/>
                </a:lnSpc>
                <a:defRPr sz="1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grpSp>
          <p:nvGrpSpPr>
            <p:cNvPr id="247" name="Group"/>
            <p:cNvGrpSpPr/>
            <p:nvPr/>
          </p:nvGrpSpPr>
          <p:grpSpPr>
            <a:xfrm>
              <a:off x="8838780" y="1100993"/>
              <a:ext cx="358260" cy="5411725"/>
              <a:chOff x="0" y="0"/>
              <a:chExt cx="358259" cy="5411724"/>
            </a:xfrm>
          </p:grpSpPr>
          <p:pic>
            <p:nvPicPr>
              <p:cNvPr id="243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827001"/>
                <a:ext cx="324148" cy="15847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4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95" y="2897895"/>
                <a:ext cx="197388" cy="965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5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17" y="1633592"/>
                <a:ext cx="272116" cy="13303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6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111" y="0"/>
                <a:ext cx="324149" cy="15847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48" name="IoT"/>
            <p:cNvSpPr txBox="1"/>
            <p:nvPr/>
          </p:nvSpPr>
          <p:spPr>
            <a:xfrm>
              <a:off x="9399554" y="5369511"/>
              <a:ext cx="926322" cy="8357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85800">
                <a:lnSpc>
                  <a:spcPct val="100000"/>
                </a:lnSpc>
                <a:defRPr sz="3200">
                  <a:solidFill>
                    <a:srgbClr val="535353"/>
                  </a:solidFill>
                </a:defRPr>
              </a:lvl1pPr>
            </a:lstStyle>
            <a:p>
              <a:r>
                <a:t>IoT</a:t>
              </a:r>
            </a:p>
          </p:txBody>
        </p:sp>
        <p:sp>
          <p:nvSpPr>
            <p:cNvPr id="249" name="Mobile"/>
            <p:cNvSpPr txBox="1"/>
            <p:nvPr/>
          </p:nvSpPr>
          <p:spPr>
            <a:xfrm>
              <a:off x="9399554" y="4244713"/>
              <a:ext cx="1746731" cy="8357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85800">
                <a:lnSpc>
                  <a:spcPct val="100000"/>
                </a:lnSpc>
                <a:defRPr sz="3200">
                  <a:solidFill>
                    <a:srgbClr val="535353"/>
                  </a:solidFill>
                </a:defRPr>
              </a:lvl1pPr>
            </a:lstStyle>
            <a:p>
              <a:r>
                <a:t>Mobile</a:t>
              </a:r>
            </a:p>
          </p:txBody>
        </p:sp>
        <p:sp>
          <p:nvSpPr>
            <p:cNvPr id="250" name="Data centres"/>
            <p:cNvSpPr txBox="1"/>
            <p:nvPr/>
          </p:nvSpPr>
          <p:spPr>
            <a:xfrm>
              <a:off x="9399554" y="2582078"/>
              <a:ext cx="2379228" cy="1373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85800">
                <a:lnSpc>
                  <a:spcPct val="100000"/>
                </a:lnSpc>
                <a:defRPr sz="3200">
                  <a:solidFill>
                    <a:srgbClr val="535353"/>
                  </a:solidFill>
                </a:defRPr>
              </a:lvl1pPr>
            </a:lstStyle>
            <a:p>
              <a:r>
                <a:t>Data centres</a:t>
              </a:r>
            </a:p>
          </p:txBody>
        </p:sp>
        <p:sp>
          <p:nvSpPr>
            <p:cNvPr id="251" name="Finance"/>
            <p:cNvSpPr txBox="1"/>
            <p:nvPr/>
          </p:nvSpPr>
          <p:spPr>
            <a:xfrm>
              <a:off x="9399554" y="1457280"/>
              <a:ext cx="1992482" cy="835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85800">
                <a:lnSpc>
                  <a:spcPct val="100000"/>
                </a:lnSpc>
                <a:defRPr sz="3200">
                  <a:solidFill>
                    <a:srgbClr val="535353"/>
                  </a:solidFill>
                </a:defRPr>
              </a:lvl1pPr>
            </a:lstStyle>
            <a:p>
              <a:r>
                <a:t>Finance</a:t>
              </a:r>
            </a:p>
          </p:txBody>
        </p:sp>
        <p:sp>
          <p:nvSpPr>
            <p:cNvPr id="252" name="$7.2B"/>
            <p:cNvSpPr txBox="1"/>
            <p:nvPr/>
          </p:nvSpPr>
          <p:spPr>
            <a:xfrm>
              <a:off x="3970020" y="1454780"/>
              <a:ext cx="2379228" cy="1013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indent="597876">
                <a:defRPr sz="3200">
                  <a:solidFill>
                    <a:srgbClr val="EE0A46"/>
                  </a:solidFill>
                </a:defRPr>
              </a:lvl1pPr>
            </a:lstStyle>
            <a:p>
              <a:r>
                <a:t>$7.2B</a:t>
              </a:r>
            </a:p>
          </p:txBody>
        </p:sp>
      </p:grpSp>
      <p:sp>
        <p:nvSpPr>
          <p:cNvPr id="254" name="TextBox 21"/>
          <p:cNvSpPr txBox="1"/>
          <p:nvPr/>
        </p:nvSpPr>
        <p:spPr>
          <a:xfrm>
            <a:off x="491907" y="684270"/>
            <a:ext cx="9714866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2. market potential:</a:t>
            </a:r>
          </a:p>
        </p:txBody>
      </p:sp>
      <p:pic>
        <p:nvPicPr>
          <p:cNvPr id="255" name="Screenshot 2021-09-26 at 23.46.34.png" descr="Screenshot 2021-09-26 at 23.46.3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2" y="11633613"/>
            <a:ext cx="4706115" cy="19426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" name="Group"/>
          <p:cNvGrpSpPr/>
          <p:nvPr/>
        </p:nvGrpSpPr>
        <p:grpSpPr>
          <a:xfrm>
            <a:off x="11399683" y="1301169"/>
            <a:ext cx="12136293" cy="8215639"/>
            <a:chOff x="0" y="0"/>
            <a:chExt cx="12136292" cy="8215637"/>
          </a:xfrm>
        </p:grpSpPr>
        <p:pic>
          <p:nvPicPr>
            <p:cNvPr id="256" name="InstalledUnits.png" descr="InstalledUnits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1811539" cy="8215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7" name="Arrow 11"/>
            <p:cNvSpPr/>
            <p:nvPr/>
          </p:nvSpPr>
          <p:spPr>
            <a:xfrm rot="16200000" flipH="1">
              <a:off x="6066282" y="1240458"/>
              <a:ext cx="645251" cy="485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38100" cap="flat">
              <a:solidFill>
                <a:srgbClr val="FF142A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423862">
                <a:lnSpc>
                  <a:spcPct val="100000"/>
                </a:lnSpc>
                <a:defRPr sz="1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258" name="Chips"/>
            <p:cNvSpPr txBox="1"/>
            <p:nvPr/>
          </p:nvSpPr>
          <p:spPr>
            <a:xfrm>
              <a:off x="1581208" y="804331"/>
              <a:ext cx="1353822" cy="748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85800">
                <a:lnSpc>
                  <a:spcPct val="100000"/>
                </a:lnSpc>
                <a:defRPr sz="3200">
                  <a:solidFill>
                    <a:srgbClr val="535353"/>
                  </a:solidFill>
                </a:defRPr>
              </a:lvl1pPr>
            </a:lstStyle>
            <a:p>
              <a:r>
                <a:t>Chips</a:t>
              </a:r>
            </a:p>
          </p:txBody>
        </p:sp>
        <p:sp>
          <p:nvSpPr>
            <p:cNvPr id="259" name="Cards"/>
            <p:cNvSpPr txBox="1"/>
            <p:nvPr/>
          </p:nvSpPr>
          <p:spPr>
            <a:xfrm>
              <a:off x="1581208" y="3546219"/>
              <a:ext cx="1362719" cy="748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85800">
                <a:lnSpc>
                  <a:spcPct val="100000"/>
                </a:lnSpc>
                <a:defRPr sz="3200">
                  <a:solidFill>
                    <a:srgbClr val="535353"/>
                  </a:solidFill>
                </a:defRPr>
              </a:lvl1pPr>
            </a:lstStyle>
            <a:p>
              <a:r>
                <a:t>Cards</a:t>
              </a:r>
            </a:p>
          </p:txBody>
        </p:sp>
        <p:sp>
          <p:nvSpPr>
            <p:cNvPr id="260" name="Systems"/>
            <p:cNvSpPr txBox="1"/>
            <p:nvPr/>
          </p:nvSpPr>
          <p:spPr>
            <a:xfrm>
              <a:off x="1797505" y="5881987"/>
              <a:ext cx="1850198" cy="748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685800">
                <a:lnSpc>
                  <a:spcPct val="100000"/>
                </a:lnSpc>
                <a:defRPr sz="3200">
                  <a:solidFill>
                    <a:srgbClr val="535353"/>
                  </a:solidFill>
                </a:defRPr>
              </a:lvl1pPr>
            </a:lstStyle>
            <a:p>
              <a:r>
                <a:t>Systems</a:t>
              </a:r>
            </a:p>
          </p:txBody>
        </p:sp>
        <p:sp>
          <p:nvSpPr>
            <p:cNvPr id="261" name="Arrow 11"/>
            <p:cNvSpPr/>
            <p:nvPr/>
          </p:nvSpPr>
          <p:spPr>
            <a:xfrm rot="16200000" flipH="1">
              <a:off x="6066282" y="3677726"/>
              <a:ext cx="645251" cy="485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38100" cap="flat">
              <a:solidFill>
                <a:srgbClr val="FF142A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423862">
                <a:lnSpc>
                  <a:spcPct val="100000"/>
                </a:lnSpc>
                <a:defRPr sz="1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262" name="Arrow 11"/>
            <p:cNvSpPr/>
            <p:nvPr/>
          </p:nvSpPr>
          <p:spPr>
            <a:xfrm rot="16200000" flipH="1">
              <a:off x="6066282" y="5852095"/>
              <a:ext cx="645251" cy="485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38100" cap="flat">
              <a:solidFill>
                <a:srgbClr val="FF142A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423862">
                <a:lnSpc>
                  <a:spcPct val="100000"/>
                </a:lnSpc>
                <a:defRPr sz="1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263" name="2.3 Billions"/>
            <p:cNvSpPr txBox="1"/>
            <p:nvPr/>
          </p:nvSpPr>
          <p:spPr>
            <a:xfrm>
              <a:off x="5076118" y="671764"/>
              <a:ext cx="4320099" cy="1013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indent="597876">
                <a:defRPr sz="2700">
                  <a:solidFill>
                    <a:srgbClr val="EE0A46"/>
                  </a:solidFill>
                </a:defRPr>
              </a:lvl1pPr>
            </a:lstStyle>
            <a:p>
              <a:r>
                <a:t>2.3 Billions</a:t>
              </a:r>
            </a:p>
          </p:txBody>
        </p:sp>
        <p:sp>
          <p:nvSpPr>
            <p:cNvPr id="264" name="3.5 Millions"/>
            <p:cNvSpPr txBox="1"/>
            <p:nvPr/>
          </p:nvSpPr>
          <p:spPr>
            <a:xfrm>
              <a:off x="4873079" y="3070204"/>
              <a:ext cx="4320099" cy="1013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indent="597876">
                <a:defRPr sz="2700">
                  <a:solidFill>
                    <a:srgbClr val="EE0A46"/>
                  </a:solidFill>
                </a:defRPr>
              </a:lvl1pPr>
            </a:lstStyle>
            <a:p>
              <a:r>
                <a:t>3.5 Millions</a:t>
              </a:r>
            </a:p>
          </p:txBody>
        </p:sp>
        <p:sp>
          <p:nvSpPr>
            <p:cNvPr id="265" name="0.5 Millions"/>
            <p:cNvSpPr txBox="1"/>
            <p:nvPr/>
          </p:nvSpPr>
          <p:spPr>
            <a:xfrm>
              <a:off x="3330474" y="5588021"/>
              <a:ext cx="4320099" cy="1013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indent="597876">
                <a:defRPr sz="2700">
                  <a:solidFill>
                    <a:srgbClr val="EE0A46"/>
                  </a:solidFill>
                </a:defRPr>
              </a:lvl1pPr>
            </a:lstStyle>
            <a:p>
              <a:r>
                <a:t>0.5 Millions</a:t>
              </a:r>
            </a:p>
          </p:txBody>
        </p:sp>
        <p:sp>
          <p:nvSpPr>
            <p:cNvPr id="266" name="Installed Units vs Time"/>
            <p:cNvSpPr txBox="1"/>
            <p:nvPr/>
          </p:nvSpPr>
          <p:spPr>
            <a:xfrm rot="16200000">
              <a:off x="8038086" y="3413652"/>
              <a:ext cx="7182452" cy="1013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indent="597876">
                <a:defRPr sz="3200">
                  <a:solidFill>
                    <a:srgbClr val="EE0A46"/>
                  </a:solidFill>
                </a:defRPr>
              </a:lvl1pPr>
            </a:lstStyle>
            <a:p>
              <a:r>
                <a:t>Installed Units vs Time</a:t>
              </a:r>
            </a:p>
          </p:txBody>
        </p:sp>
      </p:grpSp>
      <p:grpSp>
        <p:nvGrpSpPr>
          <p:cNvPr id="271" name="Group"/>
          <p:cNvGrpSpPr/>
          <p:nvPr/>
        </p:nvGrpSpPr>
        <p:grpSpPr>
          <a:xfrm>
            <a:off x="5224440" y="9567032"/>
            <a:ext cx="19066074" cy="2416827"/>
            <a:chOff x="0" y="0"/>
            <a:chExt cx="19066073" cy="2416826"/>
          </a:xfrm>
        </p:grpSpPr>
        <p:pic>
          <p:nvPicPr>
            <p:cNvPr id="268" name="Screenshot 2023-02-19 at 17.08.22.png" descr="Screenshot 2023-02-19 at 17.08.2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9066074" cy="24168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9" name="Rounded Rectangle"/>
            <p:cNvSpPr/>
            <p:nvPr/>
          </p:nvSpPr>
          <p:spPr>
            <a:xfrm>
              <a:off x="10692563" y="78895"/>
              <a:ext cx="1315579" cy="2259036"/>
            </a:xfrm>
            <a:prstGeom prst="roundRect">
              <a:avLst>
                <a:gd name="adj" fmla="val 14480"/>
              </a:avLst>
            </a:prstGeom>
            <a:noFill/>
            <a:ln w="63500" cap="flat">
              <a:solidFill>
                <a:schemeClr val="accent3">
                  <a:hueOff val="362282"/>
                  <a:satOff val="31803"/>
                  <a:lumOff val="-18242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0" name="Rounded Rectangle"/>
            <p:cNvSpPr/>
            <p:nvPr/>
          </p:nvSpPr>
          <p:spPr>
            <a:xfrm>
              <a:off x="16682594" y="91595"/>
              <a:ext cx="1315578" cy="2259036"/>
            </a:xfrm>
            <a:prstGeom prst="roundRect">
              <a:avLst>
                <a:gd name="adj" fmla="val 14480"/>
              </a:avLst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Box 20"/>
          <p:cNvSpPr txBox="1"/>
          <p:nvPr/>
        </p:nvSpPr>
        <p:spPr>
          <a:xfrm>
            <a:off x="675561" y="2319129"/>
            <a:ext cx="12344035" cy="287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0000"/>
              </a:lnSpc>
              <a:defRPr sz="6000" spc="545">
                <a:solidFill>
                  <a:srgbClr val="000000"/>
                </a:solidFill>
              </a:defRPr>
            </a:pPr>
            <a:r>
              <a:rPr>
                <a:solidFill>
                  <a:schemeClr val="accent1">
                    <a:lumOff val="-13575"/>
                  </a:schemeClr>
                </a:solidFill>
              </a:rPr>
              <a:t>HOW TO</a:t>
            </a:r>
            <a:r>
              <a:t> GENERATE AN UNPREDICTABLE RANDOM NUMBER?</a:t>
            </a:r>
          </a:p>
        </p:txBody>
      </p:sp>
      <p:sp>
        <p:nvSpPr>
          <p:cNvPr id="274" name="TextBox 21"/>
          <p:cNvSpPr txBox="1"/>
          <p:nvPr/>
        </p:nvSpPr>
        <p:spPr>
          <a:xfrm>
            <a:off x="745907" y="1102579"/>
            <a:ext cx="2151634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3. the essence of random number generation:</a:t>
            </a:r>
          </a:p>
        </p:txBody>
      </p:sp>
      <p:sp>
        <p:nvSpPr>
          <p:cNvPr id="275" name="TextBox 9"/>
          <p:cNvSpPr txBox="1">
            <a:spLocks noGrp="1"/>
          </p:cNvSpPr>
          <p:nvPr>
            <p:ph type="sldNum" sz="quarter" idx="2"/>
          </p:nvPr>
        </p:nvSpPr>
        <p:spPr>
          <a:xfrm>
            <a:off x="22612647" y="759218"/>
            <a:ext cx="328362" cy="4622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rPr/>
              <a:t>7</a:t>
            </a:fld>
            <a:endParaRPr/>
          </a:p>
        </p:txBody>
      </p:sp>
      <p:pic>
        <p:nvPicPr>
          <p:cNvPr id="276" name="francois_morellet_random_distribution_40000_squares_odd_even_numbers_telephone_directory__960_0.jpg" descr="francois_morellet_random_distribution_40000_squares_odd_even_numbers_telephone_directory__960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1940" y="2008142"/>
            <a:ext cx="9427648" cy="9572205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TextBox 16"/>
          <p:cNvSpPr txBox="1"/>
          <p:nvPr/>
        </p:nvSpPr>
        <p:spPr>
          <a:xfrm>
            <a:off x="13581952" y="11716909"/>
            <a:ext cx="10403460" cy="156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00000"/>
              </a:lnSpc>
              <a:defRPr sz="2400">
                <a:solidFill>
                  <a:srgbClr val="444444"/>
                </a:solidFill>
              </a:defRPr>
            </a:pPr>
            <a:r>
              <a:t>François Morellet (1926-2016)</a:t>
            </a:r>
          </a:p>
          <a:p>
            <a:pPr defTabSz="457200">
              <a:lnSpc>
                <a:spcPct val="100000"/>
              </a:lnSpc>
              <a:defRPr sz="2400" i="1">
                <a:solidFill>
                  <a:srgbClr val="444444"/>
                </a:solidFill>
              </a:defRPr>
            </a:pPr>
            <a:r>
              <a:t>Random Distribution of 40,000 Squares using the Odd and Even Numbers of a Telephone Directory </a:t>
            </a:r>
            <a:r>
              <a:rPr i="0"/>
              <a:t>1960</a:t>
            </a:r>
          </a:p>
          <a:p>
            <a:pPr defTabSz="457200">
              <a:lnSpc>
                <a:spcPct val="100000"/>
              </a:lnSpc>
              <a:defRPr sz="2400" i="1">
                <a:solidFill>
                  <a:srgbClr val="444444"/>
                </a:solidFill>
              </a:defRPr>
            </a:pPr>
            <a:r>
              <a:rPr i="0"/>
              <a:t>MOMA, New York</a:t>
            </a:r>
          </a:p>
        </p:txBody>
      </p:sp>
      <p:sp>
        <p:nvSpPr>
          <p:cNvPr id="278" name="It is always nice to consider an artist’s point of view:"/>
          <p:cNvSpPr txBox="1"/>
          <p:nvPr/>
        </p:nvSpPr>
        <p:spPr>
          <a:xfrm>
            <a:off x="752805" y="6151879"/>
            <a:ext cx="851928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50000"/>
              </a:lnSpc>
            </a:lvl1pPr>
          </a:lstStyle>
          <a:p>
            <a:r>
              <a:t>It is always nice to consider an artist’s point of view:</a:t>
            </a:r>
          </a:p>
        </p:txBody>
      </p:sp>
      <p:sp>
        <p:nvSpPr>
          <p:cNvPr id="279" name="“With Random Distribution, the purpose of my system was to cause a reaction between two colours of equal intensity. I drew horizontal and vertical lines to make 40,000 squares. Then my wife or my sons would read out the numbers from the phone book (excep"/>
          <p:cNvSpPr txBox="1"/>
          <p:nvPr/>
        </p:nvSpPr>
        <p:spPr>
          <a:xfrm>
            <a:off x="689595" y="6954217"/>
            <a:ext cx="12315967" cy="435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lnSpc>
                <a:spcPct val="130000"/>
              </a:lnSpc>
              <a:defRPr sz="2000">
                <a:solidFill>
                  <a:srgbClr val="444444"/>
                </a:solidFill>
              </a:defRPr>
            </a:pPr>
            <a:r>
              <a:t>“With </a:t>
            </a:r>
            <a:r>
              <a:rPr i="1"/>
              <a:t>Random Distribution</a:t>
            </a:r>
            <a:r>
              <a:t>, the purpose of my system was to cause a reaction between two colours of equal intensity.</a:t>
            </a:r>
            <a:r>
              <a:rPr>
                <a:solidFill>
                  <a:schemeClr val="accent1">
                    <a:lumOff val="-13575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I drew horizontal and vertical lines to make 40,000 squares. Then my wife or my sons would read out the numbers from the phone book (except the first repetitive digits), and I would mark each square for an even number while leaving the odd ones blank. </a:t>
            </a:r>
            <a:r>
              <a:t>The crossed squares were painted blue and the blank ones red. For the 1963 Paris Biennale I made a 3-D version of it that was shown among the Groupe de Recherche d’Art Visuel installations (and re-created it again on different occasions). I wanted to create a dazzling fight between two colours that shared the same luminosity. This balance of colour intensity was hard to adjust because daylight enhances the blue and artificial light boosts the red. I wanted the visitors to have a disturbing experience when they walked into this room – to almost hurt their eyes with the pulsating, flickering balance of two colours. I like that kind of aggression.”</a:t>
            </a:r>
          </a:p>
        </p:txBody>
      </p:sp>
      <p:sp>
        <p:nvSpPr>
          <p:cNvPr id="280" name="excerpt from https://www.tate.org.uk/context-comment/articles/65-38-21-4-72"/>
          <p:cNvSpPr txBox="1"/>
          <p:nvPr/>
        </p:nvSpPr>
        <p:spPr>
          <a:xfrm>
            <a:off x="562238" y="11617355"/>
            <a:ext cx="1187186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r>
              <a:t>excerpt from https://www.tate.org.uk/context-comment/articles/65-38-21-4-72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281735_1342370254-coin-flip.gif" descr="281735_1342370254-coin-flip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974330" y="6599022"/>
            <a:ext cx="7588495" cy="5518906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lide Number"/>
          <p:cNvSpPr>
            <a:spLocks noGrp="1"/>
          </p:cNvSpPr>
          <p:nvPr>
            <p:ph type="sldNum" sz="quarter" idx="2"/>
          </p:nvPr>
        </p:nvSpPr>
        <p:spPr>
          <a:xfrm>
            <a:off x="22646926" y="779655"/>
            <a:ext cx="306035" cy="4114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284" name="TextBox 20"/>
          <p:cNvSpPr txBox="1"/>
          <p:nvPr/>
        </p:nvSpPr>
        <p:spPr>
          <a:xfrm>
            <a:off x="478519" y="1602022"/>
            <a:ext cx="22400427" cy="194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0000"/>
              </a:lnSpc>
              <a:defRPr sz="6000" spc="545">
                <a:solidFill>
                  <a:srgbClr val="000000"/>
                </a:solidFill>
              </a:defRPr>
            </a:pPr>
            <a:r>
              <a:rPr>
                <a:solidFill>
                  <a:schemeClr val="accent1">
                    <a:lumOff val="-13575"/>
                  </a:schemeClr>
                </a:solidFill>
              </a:rPr>
              <a:t>HOW TO</a:t>
            </a:r>
            <a:r>
              <a:t> GENERATE AN UNPREDICTABLE RANDOM NUMBER?</a:t>
            </a:r>
          </a:p>
        </p:txBody>
      </p:sp>
      <p:sp>
        <p:nvSpPr>
          <p:cNvPr id="285" name="Line"/>
          <p:cNvSpPr/>
          <p:nvPr/>
        </p:nvSpPr>
        <p:spPr>
          <a:xfrm flipV="1">
            <a:off x="12191999" y="4800600"/>
            <a:ext cx="1" cy="80489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86" name="PRNG…"/>
          <p:cNvSpPr txBox="1"/>
          <p:nvPr/>
        </p:nvSpPr>
        <p:spPr>
          <a:xfrm>
            <a:off x="760835" y="4496025"/>
            <a:ext cx="10232865" cy="292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00000"/>
              </a:lnSpc>
              <a:defRPr sz="6600" spc="600">
                <a:solidFill>
                  <a:srgbClr val="000000"/>
                </a:solidFill>
              </a:defRPr>
            </a:pPr>
            <a:r>
              <a:rPr sz="3800" spc="345">
                <a:solidFill>
                  <a:schemeClr val="accent1">
                    <a:lumOff val="-13575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PRNG</a:t>
            </a:r>
          </a:p>
          <a:p>
            <a:pPr algn="ctr">
              <a:lnSpc>
                <a:spcPct val="100000"/>
              </a:lnSpc>
              <a:defRPr sz="3300" spc="300">
                <a:solidFill>
                  <a:srgbClr val="000000"/>
                </a:solidFill>
              </a:defRPr>
            </a:pPr>
            <a:r>
              <a:rPr>
                <a:solidFill>
                  <a:schemeClr val="accent1">
                    <a:lumOff val="-13575"/>
                  </a:schemeClr>
                </a:solidFill>
              </a:rPr>
              <a:t>(PseudoRandom Number Generators)</a:t>
            </a:r>
            <a:endParaRPr sz="3800" spc="345">
              <a:solidFill>
                <a:schemeClr val="accent1">
                  <a:lumOff val="-13575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ct val="100000"/>
              </a:lnSpc>
              <a:defRPr sz="6600" spc="600">
                <a:solidFill>
                  <a:srgbClr val="000000"/>
                </a:solidFill>
              </a:defRPr>
            </a:pPr>
            <a:r>
              <a:rPr sz="3000" spc="272"/>
              <a:t>are</a:t>
            </a:r>
            <a:r>
              <a:rPr sz="3800" spc="345">
                <a:solidFill>
                  <a:schemeClr val="accent1">
                    <a:lumOff val="-13575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sz="3000" spc="272"/>
              <a:t>essentially </a:t>
            </a:r>
            <a:r>
              <a:rPr sz="3000" spc="272">
                <a:solidFill>
                  <a:schemeClr val="accent1">
                    <a:lumOff val="-13575"/>
                  </a:schemeClr>
                </a:solidFill>
              </a:rPr>
              <a:t>a piece of software code</a:t>
            </a:r>
            <a:r>
              <a:rPr sz="3000" spc="272"/>
              <a:t> </a:t>
            </a:r>
          </a:p>
          <a:p>
            <a:pPr algn="ctr">
              <a:lnSpc>
                <a:spcPct val="100000"/>
              </a:lnSpc>
              <a:defRPr sz="6600" spc="600">
                <a:solidFill>
                  <a:srgbClr val="000000"/>
                </a:solidFill>
              </a:defRPr>
            </a:pPr>
            <a:r>
              <a:rPr sz="3000" spc="272"/>
              <a:t>⇒ they deterministic and in principle predictable</a:t>
            </a:r>
          </a:p>
        </p:txBody>
      </p:sp>
      <p:pic>
        <p:nvPicPr>
          <p:cNvPr id="287" name="Screenshot 2019-10-03 at 18.27.16.png" descr="Screenshot 2019-10-03 at 18.27.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934" y="7910790"/>
            <a:ext cx="5720666" cy="885342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an example of linear congruential generator"/>
          <p:cNvSpPr txBox="1"/>
          <p:nvPr/>
        </p:nvSpPr>
        <p:spPr>
          <a:xfrm>
            <a:off x="1244213" y="9109555"/>
            <a:ext cx="738835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an example of linear congruential generator</a:t>
            </a:r>
          </a:p>
        </p:txBody>
      </p:sp>
      <p:sp>
        <p:nvSpPr>
          <p:cNvPr id="289" name="J. Von Neumann: Anyone who considers arithmetical methods of producing random digits is, of course, in a state of sin.…"/>
          <p:cNvSpPr txBox="1"/>
          <p:nvPr/>
        </p:nvSpPr>
        <p:spPr>
          <a:xfrm>
            <a:off x="879805" y="10469880"/>
            <a:ext cx="11087299" cy="184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00000"/>
              </a:lnSpc>
              <a:defRPr sz="25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J. Von Neumann: Anyone who considers arithmetical methods of producing random digits is, of course, in a state of sin.</a:t>
            </a:r>
          </a:p>
          <a:p>
            <a:pPr defTabSz="457200">
              <a:lnSpc>
                <a:spcPct val="10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/>
          </a:p>
          <a:p>
            <a:pPr defTabSz="457200">
              <a:lnSpc>
                <a:spcPct val="100000"/>
              </a:lnSpc>
              <a:defRPr sz="2000">
                <a:solidFill>
                  <a:srgbClr val="222222"/>
                </a:solidFill>
              </a:defRPr>
            </a:pPr>
            <a:r>
              <a:t>Von Neumann, John (1951). </a:t>
            </a:r>
            <a:r>
              <a:rPr>
                <a:solidFill>
                  <a:srgbClr val="3366BB"/>
                </a:solidFill>
                <a:hlinkClick r:id="rId4"/>
              </a:rPr>
              <a:t>"Various techniques used in connection with random digits"</a:t>
            </a:r>
            <a:r>
              <a:t> (PDF). </a:t>
            </a:r>
            <a:r>
              <a:rPr i="1"/>
              <a:t>National Bureau of Standards Applied Mathematics Series</a:t>
            </a:r>
            <a:r>
              <a:t>.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12</a:t>
            </a:r>
            <a:r>
              <a:t>: 36–38.</a:t>
            </a:r>
          </a:p>
        </p:txBody>
      </p:sp>
      <p:sp>
        <p:nvSpPr>
          <p:cNvPr id="290" name="TRNG…"/>
          <p:cNvSpPr txBox="1"/>
          <p:nvPr/>
        </p:nvSpPr>
        <p:spPr>
          <a:xfrm>
            <a:off x="12416897" y="4453044"/>
            <a:ext cx="10232864" cy="275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00000"/>
              </a:lnSpc>
              <a:defRPr sz="6600" spc="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rPr sz="3800" spc="345">
                <a:latin typeface="Montserrat Bold"/>
                <a:ea typeface="Montserrat Bold"/>
                <a:cs typeface="Montserrat Bold"/>
                <a:sym typeface="Montserrat Bold"/>
              </a:rPr>
              <a:t>TRNG</a:t>
            </a:r>
          </a:p>
          <a:p>
            <a:pPr algn="ctr">
              <a:lnSpc>
                <a:spcPct val="100000"/>
              </a:lnSpc>
              <a:defRPr sz="3400" spc="309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(True Random Number Generators)</a:t>
            </a:r>
            <a:endParaRPr sz="3800" spc="345">
              <a:solidFill>
                <a:schemeClr val="accent1">
                  <a:lumOff val="-13575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ct val="100000"/>
              </a:lnSpc>
              <a:defRPr sz="6600" spc="600">
                <a:solidFill>
                  <a:srgbClr val="000000"/>
                </a:solidFill>
              </a:defRPr>
            </a:pPr>
            <a:r>
              <a:rPr sz="3000" spc="272"/>
              <a:t>are</a:t>
            </a:r>
            <a:r>
              <a:rPr sz="3800" spc="345">
                <a:solidFill>
                  <a:schemeClr val="accent1">
                    <a:lumOff val="-13575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sz="3000" spc="272"/>
              <a:t>essentially coin flipping,</a:t>
            </a:r>
          </a:p>
          <a:p>
            <a:pPr algn="ctr">
              <a:lnSpc>
                <a:spcPct val="100000"/>
              </a:lnSpc>
              <a:defRPr sz="6600" spc="600">
                <a:solidFill>
                  <a:srgbClr val="000000"/>
                </a:solidFill>
              </a:defRPr>
            </a:pPr>
            <a:r>
              <a:rPr sz="3000" spc="272"/>
              <a:t>namely </a:t>
            </a:r>
            <a:r>
              <a:rPr sz="3000" spc="272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get bits out observing unpredictable natural phenomena</a:t>
            </a:r>
          </a:p>
        </p:txBody>
      </p:sp>
      <p:sp>
        <p:nvSpPr>
          <p:cNvPr id="291" name="http://glee.wikia.com/wiki/File:281735_1342370254-coin-flip.gif.gif"/>
          <p:cNvSpPr txBox="1"/>
          <p:nvPr/>
        </p:nvSpPr>
        <p:spPr>
          <a:xfrm>
            <a:off x="12868605" y="12166986"/>
            <a:ext cx="1062431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http://glee.wikia.com/wiki/File:281735_1342370254-coin-flip.gif.gif</a:t>
            </a:r>
          </a:p>
        </p:txBody>
      </p:sp>
      <p:sp>
        <p:nvSpPr>
          <p:cNvPr id="292" name="TextBox 21"/>
          <p:cNvSpPr txBox="1"/>
          <p:nvPr/>
        </p:nvSpPr>
        <p:spPr>
          <a:xfrm>
            <a:off x="622756" y="732585"/>
            <a:ext cx="2151634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3. the essence of random number generation: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2" animBg="1" advAuto="0"/>
      <p:bldP spid="290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lide Number"/>
          <p:cNvSpPr>
            <a:spLocks noGrp="1"/>
          </p:cNvSpPr>
          <p:nvPr>
            <p:ph type="sldNum" sz="quarter" idx="2"/>
          </p:nvPr>
        </p:nvSpPr>
        <p:spPr>
          <a:xfrm>
            <a:off x="22646926" y="779655"/>
            <a:ext cx="306035" cy="4114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295" name="TextBox 20"/>
          <p:cNvSpPr txBox="1"/>
          <p:nvPr/>
        </p:nvSpPr>
        <p:spPr>
          <a:xfrm>
            <a:off x="675561" y="1799064"/>
            <a:ext cx="23032877" cy="194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0000"/>
              </a:lnSpc>
              <a:defRPr sz="6000" spc="545">
                <a:solidFill>
                  <a:srgbClr val="000000"/>
                </a:solidFill>
              </a:defRPr>
            </a:pPr>
            <a:r>
              <a:rPr>
                <a:solidFill>
                  <a:schemeClr val="accent1">
                    <a:lumOff val="-13575"/>
                  </a:schemeClr>
                </a:solidFill>
              </a:rPr>
              <a:t>HOW TO</a:t>
            </a:r>
            <a:r>
              <a:t> GENERATE AN UNPREDICTABLE RANDOM NUMBER?</a:t>
            </a:r>
          </a:p>
        </p:txBody>
      </p:sp>
      <p:sp>
        <p:nvSpPr>
          <p:cNvPr id="296" name="Line"/>
          <p:cNvSpPr/>
          <p:nvPr/>
        </p:nvSpPr>
        <p:spPr>
          <a:xfrm flipV="1">
            <a:off x="12191999" y="4800600"/>
            <a:ext cx="1" cy="80489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7" name="PRNG…"/>
          <p:cNvSpPr txBox="1"/>
          <p:nvPr/>
        </p:nvSpPr>
        <p:spPr>
          <a:xfrm>
            <a:off x="849117" y="4086778"/>
            <a:ext cx="10232865" cy="179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00000"/>
              </a:lnSpc>
              <a:defRPr sz="6600" spc="600">
                <a:solidFill>
                  <a:srgbClr val="000000"/>
                </a:solidFill>
              </a:defRPr>
            </a:pPr>
            <a:r>
              <a:rPr sz="3800" spc="345">
                <a:solidFill>
                  <a:schemeClr val="accent1">
                    <a:lumOff val="-13575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PRNG</a:t>
            </a:r>
          </a:p>
          <a:p>
            <a:pPr algn="ctr">
              <a:lnSpc>
                <a:spcPct val="100000"/>
              </a:lnSpc>
              <a:defRPr sz="3300" spc="300">
                <a:solidFill>
                  <a:srgbClr val="000000"/>
                </a:solidFill>
              </a:defRPr>
            </a:pPr>
            <a:r>
              <a:rPr>
                <a:solidFill>
                  <a:schemeClr val="accent1">
                    <a:lumOff val="-13575"/>
                  </a:schemeClr>
                </a:solidFill>
              </a:rPr>
              <a:t>(PseudoRandom Number Generators)</a:t>
            </a:r>
            <a:endParaRPr sz="3800" spc="345">
              <a:solidFill>
                <a:schemeClr val="accent1">
                  <a:lumOff val="-13575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98" name="TRNG…"/>
          <p:cNvSpPr txBox="1"/>
          <p:nvPr/>
        </p:nvSpPr>
        <p:spPr>
          <a:xfrm>
            <a:off x="12416493" y="4074078"/>
            <a:ext cx="10232865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00000"/>
              </a:lnSpc>
              <a:defRPr sz="6600" spc="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rPr sz="3800" spc="345">
                <a:latin typeface="Montserrat Bold"/>
                <a:ea typeface="Montserrat Bold"/>
                <a:cs typeface="Montserrat Bold"/>
                <a:sym typeface="Montserrat Bold"/>
              </a:rPr>
              <a:t>TRNG</a:t>
            </a:r>
          </a:p>
          <a:p>
            <a:pPr algn="ctr">
              <a:lnSpc>
                <a:spcPct val="100000"/>
              </a:lnSpc>
              <a:defRPr sz="3400" spc="309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(True Random Number Generators)</a:t>
            </a:r>
            <a:endParaRPr sz="3800" spc="345">
              <a:solidFill>
                <a:schemeClr val="accent1">
                  <a:lumOff val="-13575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99" name="Fast, cheap &amp; reasonably easy. However:…"/>
          <p:cNvSpPr txBox="1"/>
          <p:nvPr/>
        </p:nvSpPr>
        <p:spPr>
          <a:xfrm>
            <a:off x="415705" y="5701151"/>
            <a:ext cx="11099690" cy="296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 </a:t>
            </a:r>
            <a:r>
              <a:rPr sz="3200"/>
              <a:t>Fast, cheap &amp; reasonably easy. However:</a:t>
            </a:r>
          </a:p>
          <a:p>
            <a:endParaRPr sz="3200"/>
          </a:p>
          <a:p>
            <a:pPr marL="509953" indent="-228600">
              <a:buSzPct val="80000"/>
              <a:buBlip>
                <a:blip r:embed="rId2"/>
              </a:buBlip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rPr sz="3200"/>
              <a:t> software Random Number Generation is PSEUDO </a:t>
            </a:r>
          </a:p>
          <a:p>
            <a:pPr marL="509953" indent="-228600">
              <a:buSzPct val="80000"/>
              <a:buBlip>
                <a:blip r:embed="rId2"/>
              </a:buBlip>
            </a:pPr>
            <a:r>
              <a:rPr sz="3200"/>
              <a:t> </a:t>
            </a:r>
            <a:r>
              <a:rPr sz="3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code can be bugged</a:t>
            </a:r>
          </a:p>
          <a:p>
            <a:pPr marL="509953" indent="-228600">
              <a:buSzPct val="80000"/>
              <a:buBlip>
                <a:blip r:embed="rId2"/>
              </a:buBlip>
            </a:pPr>
            <a:r>
              <a:rPr sz="3200"/>
              <a:t> </a:t>
            </a:r>
            <a:r>
              <a:rPr sz="3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and it may have a BACKDOOR</a:t>
            </a:r>
          </a:p>
        </p:txBody>
      </p:sp>
      <p:pic>
        <p:nvPicPr>
          <p:cNvPr id="300" name="NSACampaign.png" descr="NSACampaig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391" y="10001951"/>
            <a:ext cx="6429334" cy="3046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99" y="8887418"/>
            <a:ext cx="4954118" cy="1526171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2006"/>
          <p:cNvSpPr txBox="1"/>
          <p:nvPr/>
        </p:nvSpPr>
        <p:spPr>
          <a:xfrm>
            <a:off x="1206564" y="10836037"/>
            <a:ext cx="95704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2006</a:t>
            </a:r>
          </a:p>
        </p:txBody>
      </p:sp>
      <p:sp>
        <p:nvSpPr>
          <p:cNvPr id="303" name="2013"/>
          <p:cNvSpPr txBox="1"/>
          <p:nvPr/>
        </p:nvSpPr>
        <p:spPr>
          <a:xfrm>
            <a:off x="10958207" y="11763839"/>
            <a:ext cx="84544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2013</a:t>
            </a:r>
          </a:p>
        </p:txBody>
      </p:sp>
      <p:sp>
        <p:nvSpPr>
          <p:cNvPr id="304" name="Extracting bits from the observation of natural phenomena is not trivial and you may suffer from…"/>
          <p:cNvSpPr txBox="1"/>
          <p:nvPr/>
        </p:nvSpPr>
        <p:spPr>
          <a:xfrm>
            <a:off x="12868605" y="5885267"/>
            <a:ext cx="10987693" cy="534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rPr sz="3200"/>
              <a:t>Extracting bits from the observation of natural phenomena is not trivial and you may suffer from</a:t>
            </a:r>
          </a:p>
          <a:p>
            <a:endParaRPr sz="3200"/>
          </a:p>
          <a:p>
            <a:pPr marL="509953" indent="-228600">
              <a:buSzPct val="80000"/>
              <a:buBlip>
                <a:blip r:embed="rId2"/>
              </a:buBlip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rPr sz="3200"/>
              <a:t> “coin bias” by the embodiment of a great principle </a:t>
            </a:r>
          </a:p>
          <a:p>
            <a:pPr marL="509953" indent="-228600">
              <a:buSzPct val="80000"/>
              <a:buBlip>
                <a:blip r:embed="rId2"/>
              </a:buBlip>
            </a:pPr>
            <a:r>
              <a:rPr sz="3200"/>
              <a:t> </a:t>
            </a:r>
            <a:r>
              <a:rPr sz="3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weakness against environmental parameters</a:t>
            </a:r>
          </a:p>
          <a:p>
            <a:pPr marL="509953" indent="-228600">
              <a:buSzPct val="80000"/>
              <a:buBlip>
                <a:blip r:embed="rId2"/>
              </a:buBlip>
            </a:pPr>
            <a:r>
              <a:rPr sz="3200"/>
              <a:t> </a:t>
            </a:r>
            <a:r>
              <a:rPr sz="3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a significant “attack surface”, conditioning the device in use</a:t>
            </a:r>
          </a:p>
          <a:p>
            <a:pPr marL="509953" indent="-228600">
              <a:buSzPct val="80000"/>
              <a:buBlip>
                <a:blip r:embed="rId2"/>
              </a:buBlip>
            </a:pPr>
            <a:r>
              <a:rPr sz="3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 </a:t>
            </a:r>
            <a:r>
              <a:rPr sz="3200">
                <a:solidFill>
                  <a:schemeClr val="accent1"/>
                </a:solidFill>
              </a:rPr>
              <a:t>low bit rate</a:t>
            </a:r>
          </a:p>
        </p:txBody>
      </p:sp>
      <p:sp>
        <p:nvSpPr>
          <p:cNvPr id="305" name="TextBox 21"/>
          <p:cNvSpPr txBox="1"/>
          <p:nvPr/>
        </p:nvSpPr>
        <p:spPr>
          <a:xfrm>
            <a:off x="622756" y="732585"/>
            <a:ext cx="2151634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3. the essence of random number generation: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828433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Montserrat Regular"/>
            <a:ea typeface="Montserrat Regular"/>
            <a:cs typeface="Montserrat Regular"/>
            <a:sym typeface="Montserra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828433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Montserrat Regular"/>
            <a:ea typeface="Montserrat Regular"/>
            <a:cs typeface="Montserrat Regular"/>
            <a:sym typeface="Montserra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3177</Words>
  <Application>Microsoft Macintosh PowerPoint</Application>
  <PresentationFormat>Custom</PresentationFormat>
  <Paragraphs>445</Paragraphs>
  <Slides>30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American Typewriter</vt:lpstr>
      <vt:lpstr>Arial</vt:lpstr>
      <vt:lpstr>Calibri Light</vt:lpstr>
      <vt:lpstr>Canela Text Regular</vt:lpstr>
      <vt:lpstr>Century Gothic</vt:lpstr>
      <vt:lpstr>Gill Sans</vt:lpstr>
      <vt:lpstr>Graphik</vt:lpstr>
      <vt:lpstr>Helvetica Neue</vt:lpstr>
      <vt:lpstr>Helvetica Neue Light</vt:lpstr>
      <vt:lpstr>Helvetica Neue Medium</vt:lpstr>
      <vt:lpstr>Lato Light</vt:lpstr>
      <vt:lpstr>Montserrat Bold</vt:lpstr>
      <vt:lpstr>Montserrat Light</vt:lpstr>
      <vt:lpstr>Montserrat Medium</vt:lpstr>
      <vt:lpstr>Montserrat Regular</vt:lpstr>
      <vt:lpstr>NIFont</vt:lpstr>
      <vt:lpstr>Times Roman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Caccia Massimo Luigi Maria</cp:lastModifiedBy>
  <cp:revision>6</cp:revision>
  <dcterms:modified xsi:type="dcterms:W3CDTF">2023-09-05T20:29:50Z</dcterms:modified>
</cp:coreProperties>
</file>