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20"/>
  </p:notesMasterIdLst>
  <p:sldIdLst>
    <p:sldId id="844" r:id="rId2"/>
    <p:sldId id="926" r:id="rId3"/>
    <p:sldId id="949" r:id="rId4"/>
    <p:sldId id="846" r:id="rId5"/>
    <p:sldId id="872" r:id="rId6"/>
    <p:sldId id="879" r:id="rId7"/>
    <p:sldId id="933" r:id="rId8"/>
    <p:sldId id="902" r:id="rId9"/>
    <p:sldId id="950" r:id="rId10"/>
    <p:sldId id="953" r:id="rId11"/>
    <p:sldId id="937" r:id="rId12"/>
    <p:sldId id="954" r:id="rId13"/>
    <p:sldId id="955" r:id="rId14"/>
    <p:sldId id="956" r:id="rId15"/>
    <p:sldId id="957" r:id="rId16"/>
    <p:sldId id="269" r:id="rId17"/>
    <p:sldId id="291" r:id="rId18"/>
    <p:sldId id="952" r:id="rId19"/>
  </p:sldIdLst>
  <p:sldSz cx="12192000" cy="6858000"/>
  <p:notesSz cx="6797675" cy="9926638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o UI" panose="020B0502040204020203" pitchFamily="34" charset="0"/>
      <p:regular r:id="rId25"/>
      <p:bold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Lato Light" panose="020F0302020204030204" pitchFamily="34" charset="0"/>
      <p:regular r:id="rId31"/>
      <p:italic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4362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1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. ." initials="" lastIdx="20" clrIdx="0"/>
  <p:cmAuthor id="1" name="Goya" initials="G" lastIdx="17" clrIdx="1"/>
  <p:cmAuthor id="2" name="Microsoft Office User" initials="MOU" lastIdx="27" clrIdx="2"/>
  <p:cmAuthor id="3" name="Jörn Erselius" initials="JE" lastIdx="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B2B2B2"/>
    <a:srgbClr val="D40030"/>
    <a:srgbClr val="F08A00"/>
    <a:srgbClr val="6D2178"/>
    <a:srgbClr val="F6A800"/>
    <a:srgbClr val="9F3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97" autoAdjust="0"/>
    <p:restoredTop sz="95374" autoAdjust="0"/>
  </p:normalViewPr>
  <p:slideViewPr>
    <p:cSldViewPr snapToGrid="0" snapToObjects="1">
      <p:cViewPr varScale="1">
        <p:scale>
          <a:sx n="110" d="100"/>
          <a:sy n="110" d="100"/>
        </p:scale>
        <p:origin x="176" y="336"/>
      </p:cViewPr>
      <p:guideLst>
        <p:guide orient="horz" pos="1026"/>
        <p:guide pos="4362"/>
        <p:guide pos="3500"/>
        <p:guide pos="71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DE864-AFD0-42BF-800F-C095B8955AB3}" type="datetimeFigureOut">
              <a:rPr lang="de-DE" smtClean="0"/>
              <a:t>04.09.23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A2FB5-6B0A-44D1-AAE1-3A7D3C3CD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14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9474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920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474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20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743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50585D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3DA5-C9EA-9E48-9530-4961AC3F005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010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506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88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9614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396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184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892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025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057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A2FB5-6B0A-44D1-AAE1-3A7D3C3CDC4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07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527" y="108080"/>
            <a:ext cx="3151803" cy="105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9"/>
          <p:cNvCxnSpPr/>
          <p:nvPr userDrawn="1"/>
        </p:nvCxnSpPr>
        <p:spPr>
          <a:xfrm flipH="1" flipV="1">
            <a:off x="11945645" y="6000284"/>
            <a:ext cx="0" cy="86174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 userDrawn="1"/>
        </p:nvCxnSpPr>
        <p:spPr>
          <a:xfrm flipH="1" flipV="1">
            <a:off x="10986935" y="6000284"/>
            <a:ext cx="0" cy="86174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 flipH="1" flipV="1">
            <a:off x="8444011" y="6000284"/>
            <a:ext cx="0" cy="86174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 flipH="1" flipV="1">
            <a:off x="5837049" y="6000284"/>
            <a:ext cx="0" cy="86174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 flipH="1" flipV="1">
            <a:off x="2367675" y="2949677"/>
            <a:ext cx="1" cy="391235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 flipH="1" flipV="1">
            <a:off x="11561290" y="6000284"/>
            <a:ext cx="0" cy="86174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 flipH="1" flipV="1">
            <a:off x="9993500" y="6007557"/>
            <a:ext cx="0" cy="86174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1085A688-97AA-4C42-B948-D04546C50EDB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847429" y="3467099"/>
            <a:ext cx="8705850" cy="1540447"/>
          </a:xfrm>
        </p:spPr>
        <p:txBody>
          <a:bodyPr lIns="0" tIns="0" rIns="0" bIns="0" anchor="b" anchorCtr="0"/>
          <a:lstStyle>
            <a:lvl1pPr algn="l">
              <a:defRPr sz="5400">
                <a:solidFill>
                  <a:schemeClr val="accent5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3D9F93-3CCE-184A-A663-20495EC6DD8E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847429" y="5375848"/>
            <a:ext cx="8705850" cy="520128"/>
          </a:xfrm>
        </p:spPr>
        <p:txBody>
          <a:bodyPr lIns="0" tIns="0" rIns="0" bIns="0" anchor="t" anchorCtr="0"/>
          <a:lstStyle>
            <a:lvl1pPr marL="0" indent="0" algn="l">
              <a:buNone/>
              <a:defRPr sz="16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DC470231-86DE-4931-8177-79F953760CE7}"/>
              </a:ext>
            </a:extLst>
          </p:cNvPr>
          <p:cNvSpPr txBox="1">
            <a:spLocks/>
          </p:cNvSpPr>
          <p:nvPr userDrawn="1"/>
        </p:nvSpPr>
        <p:spPr>
          <a:xfrm>
            <a:off x="2847429" y="2838326"/>
            <a:ext cx="3800475" cy="2608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buNone/>
            </a:pPr>
            <a:r>
              <a:rPr lang="de-DE" sz="1400" dirty="0" err="1">
                <a:solidFill>
                  <a:schemeClr val="accent3"/>
                </a:solidFill>
                <a:latin typeface="Lato Light" panose="020F0302020204030203" pitchFamily="34" charset="0"/>
              </a:rPr>
              <a:t>Connecting</a:t>
            </a:r>
            <a:r>
              <a:rPr lang="de-DE" sz="1400" dirty="0">
                <a:solidFill>
                  <a:schemeClr val="accent3"/>
                </a:solidFill>
              </a:rPr>
              <a:t>  </a:t>
            </a:r>
            <a:r>
              <a:rPr lang="de-DE" sz="1400" b="1" dirty="0">
                <a:solidFill>
                  <a:schemeClr val="accent3"/>
                </a:solidFill>
              </a:rPr>
              <a:t>Science </a:t>
            </a:r>
            <a:r>
              <a:rPr lang="de-DE" sz="1400" b="1" dirty="0" err="1">
                <a:solidFill>
                  <a:schemeClr val="accent3"/>
                </a:solidFill>
              </a:rPr>
              <a:t>and</a:t>
            </a:r>
            <a:r>
              <a:rPr lang="de-DE" sz="1400" b="1" dirty="0">
                <a:solidFill>
                  <a:schemeClr val="accent3"/>
                </a:solidFill>
              </a:rPr>
              <a:t> Business.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7A2F5E26-9A0E-0E47-B432-7E0B51FCA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946593"/>
            <a:ext cx="2347941" cy="39114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6432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14" y="58604"/>
            <a:ext cx="1744276" cy="5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EB97C9-E5A2-6A49-9821-7069F031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206" y="250826"/>
            <a:ext cx="8646053" cy="892174"/>
          </a:xfrm>
        </p:spPr>
        <p:txBody>
          <a:bodyPr lIns="0" tIns="0" rIns="0" bIns="0" anchor="b" anchorCtr="0">
            <a:noAutofit/>
          </a:bodyPr>
          <a:lstStyle>
            <a:lvl1pPr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091" y="1511488"/>
            <a:ext cx="8661710" cy="4762499"/>
          </a:xfrm>
        </p:spPr>
        <p:txBody>
          <a:bodyPr lIns="0" tIns="0" rIns="0" bIns="0">
            <a:noAutofit/>
          </a:bodyPr>
          <a:lstStyle>
            <a:lvl1pPr marL="228600" indent="-228600">
              <a:buFontTx/>
              <a:buBlip>
                <a:blip r:embed="rId4"/>
              </a:buBlip>
              <a:defRPr sz="1800">
                <a:solidFill>
                  <a:schemeClr val="tx2"/>
                </a:solidFill>
              </a:defRPr>
            </a:lvl1pPr>
            <a:lvl2pPr marL="625475" indent="-168275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2pPr>
            <a:lvl3pPr marL="1073150" indent="-158750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400">
                <a:solidFill>
                  <a:schemeClr val="tx2"/>
                </a:solidFill>
              </a:defRPr>
            </a:lvl3pPr>
            <a:lvl4pPr marL="1522413" indent="-150813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200">
                <a:solidFill>
                  <a:schemeClr val="tx2"/>
                </a:solidFill>
              </a:defRPr>
            </a:lvl4pPr>
            <a:lvl5pPr marL="1970088" indent="-141288">
              <a:spcBef>
                <a:spcPts val="1200"/>
              </a:spcBef>
              <a:buFontTx/>
              <a:buBlip>
                <a:blip r:embed="rId4"/>
              </a:buBlip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39" name="Datumsplatzhalter 3">
            <a:extLst>
              <a:ext uri="{FF2B5EF4-FFF2-40B4-BE49-F238E27FC236}">
                <a16:creationId xmlns:a16="http://schemas.microsoft.com/office/drawing/2014/main" id="{779CB3B5-D674-D540-9C43-A09F96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 lIns="0" bIns="0" anchor="b" anchorCtr="0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ACD4371F-748A-A84B-A4E7-26EFD26842BF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40" name="Fußzeilenplatzhalter 4">
            <a:extLst>
              <a:ext uri="{FF2B5EF4-FFF2-40B4-BE49-F238E27FC236}">
                <a16:creationId xmlns:a16="http://schemas.microsoft.com/office/drawing/2014/main" id="{546684A9-B746-5B4A-9C24-4965AA14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90" y="6487729"/>
            <a:ext cx="7728260" cy="195646"/>
          </a:xfrm>
        </p:spPr>
        <p:txBody>
          <a:bodyPr lIns="0" tIns="0" rIns="0" bIns="0" anchor="b" anchorCtr="0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41" name="Foliennummernplatzhalter 5">
            <a:extLst>
              <a:ext uri="{FF2B5EF4-FFF2-40B4-BE49-F238E27FC236}">
                <a16:creationId xmlns:a16="http://schemas.microsoft.com/office/drawing/2014/main" id="{A63F04D9-12E5-E944-BAF9-51A90E7A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27"/>
            <a:ext cx="590550" cy="196248"/>
          </a:xfrm>
        </p:spPr>
        <p:txBody>
          <a:bodyPr lIns="0" tIns="0" rIns="0" bIns="0" anchor="b" anchorCtr="0"/>
          <a:lstStyle>
            <a:lvl1pPr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47" name="Gruppieren 46"/>
          <p:cNvGrpSpPr/>
          <p:nvPr userDrawn="1"/>
        </p:nvGrpSpPr>
        <p:grpSpPr>
          <a:xfrm rot="5400000" flipV="1">
            <a:off x="6089039" y="-4867628"/>
            <a:ext cx="3305" cy="12202619"/>
            <a:chOff x="-64403" y="3200976"/>
            <a:chExt cx="3305" cy="12202619"/>
          </a:xfrm>
        </p:grpSpPr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311526" y="4448099"/>
              <a:ext cx="2494246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>
              <a:off x="-61098" y="14541853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80591" y="193311"/>
            <a:ext cx="7739760" cy="36713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sz="2000"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sz="1800"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Kapitelüberschrift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60377" y="1504664"/>
            <a:ext cx="2148647" cy="2439063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accent3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8131A3FD-AC1A-1647-8C26-0EA59378FC6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0" y="4407433"/>
            <a:ext cx="2483627" cy="2450567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26703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14" y="58604"/>
            <a:ext cx="1744276" cy="5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EB97C9-E5A2-6A49-9821-7069F031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206" y="250826"/>
            <a:ext cx="8646053" cy="892174"/>
          </a:xfrm>
        </p:spPr>
        <p:txBody>
          <a:bodyPr lIns="0" tIns="0" rIns="0" bIns="0" anchor="b" anchorCtr="0">
            <a:noAutofit/>
          </a:bodyPr>
          <a:lstStyle>
            <a:lvl1pPr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090" y="1511488"/>
            <a:ext cx="8638169" cy="2979751"/>
          </a:xfrm>
        </p:spPr>
        <p:txBody>
          <a:bodyPr lIns="0" tIns="0" rIns="0" bIns="0">
            <a:noAutofit/>
          </a:bodyPr>
          <a:lstStyle>
            <a:lvl1pPr marL="228600" indent="-228600">
              <a:buFontTx/>
              <a:buBlip>
                <a:blip r:embed="rId4"/>
              </a:buBlip>
              <a:defRPr sz="1800">
                <a:solidFill>
                  <a:schemeClr val="tx2"/>
                </a:solidFill>
              </a:defRPr>
            </a:lvl1pPr>
            <a:lvl2pPr marL="625475" indent="-168275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2pPr>
            <a:lvl3pPr marL="1073150" indent="-158750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400">
                <a:solidFill>
                  <a:schemeClr val="tx2"/>
                </a:solidFill>
              </a:defRPr>
            </a:lvl3pPr>
            <a:lvl4pPr marL="1522413" indent="-150813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200">
                <a:solidFill>
                  <a:schemeClr val="tx2"/>
                </a:solidFill>
              </a:defRPr>
            </a:lvl4pPr>
            <a:lvl5pPr marL="1970088" indent="-141288">
              <a:spcBef>
                <a:spcPts val="1200"/>
              </a:spcBef>
              <a:buFontTx/>
              <a:buBlip>
                <a:blip r:embed="rId4"/>
              </a:buBlip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39" name="Datumsplatzhalter 3">
            <a:extLst>
              <a:ext uri="{FF2B5EF4-FFF2-40B4-BE49-F238E27FC236}">
                <a16:creationId xmlns:a16="http://schemas.microsoft.com/office/drawing/2014/main" id="{779CB3B5-D674-D540-9C43-A09F96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 lIns="0" bIns="0" anchor="b" anchorCtr="0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DDF14356-F893-5A48-8D19-38DD5FD5254E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40" name="Fußzeilenplatzhalter 4">
            <a:extLst>
              <a:ext uri="{FF2B5EF4-FFF2-40B4-BE49-F238E27FC236}">
                <a16:creationId xmlns:a16="http://schemas.microsoft.com/office/drawing/2014/main" id="{546684A9-B746-5B4A-9C24-4965AA14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90" y="6487729"/>
            <a:ext cx="7728260" cy="195646"/>
          </a:xfrm>
        </p:spPr>
        <p:txBody>
          <a:bodyPr lIns="0" tIns="0" rIns="0" bIns="0" anchor="b" anchorCtr="0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41" name="Foliennummernplatzhalter 5">
            <a:extLst>
              <a:ext uri="{FF2B5EF4-FFF2-40B4-BE49-F238E27FC236}">
                <a16:creationId xmlns:a16="http://schemas.microsoft.com/office/drawing/2014/main" id="{A63F04D9-12E5-E944-BAF9-51A90E7A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27"/>
            <a:ext cx="590550" cy="196248"/>
          </a:xfrm>
        </p:spPr>
        <p:txBody>
          <a:bodyPr lIns="0" tIns="0" rIns="0" bIns="0" anchor="b" anchorCtr="0"/>
          <a:lstStyle>
            <a:lvl1pPr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47" name="Gruppieren 46"/>
          <p:cNvGrpSpPr/>
          <p:nvPr userDrawn="1"/>
        </p:nvGrpSpPr>
        <p:grpSpPr>
          <a:xfrm rot="5400000" flipV="1">
            <a:off x="6089039" y="-4867628"/>
            <a:ext cx="3305" cy="12202619"/>
            <a:chOff x="-64403" y="3200976"/>
            <a:chExt cx="3305" cy="12202619"/>
          </a:xfrm>
        </p:grpSpPr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311526" y="4448099"/>
              <a:ext cx="2494246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>
              <a:off x="-61098" y="14541853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80591" y="193311"/>
            <a:ext cx="7739760" cy="36713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sz="2000"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sz="1800"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Kapitelüberschrift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0377" y="1504664"/>
            <a:ext cx="2148647" cy="4762499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b="1">
                <a:solidFill>
                  <a:schemeClr val="accent3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884C867A-61F9-DC4D-9C6D-A7E1D6E265C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692090" y="4731026"/>
            <a:ext cx="2823596" cy="1534602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Bild einfügen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473FDF37-B230-9F4E-92A1-151D85205A0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599376" y="4731026"/>
            <a:ext cx="2823596" cy="1534602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Bild einfügen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F865BE4B-88FB-4A4E-80AE-1B13DA0671C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506663" y="4731026"/>
            <a:ext cx="2823596" cy="1534602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Bild einfügen</a:t>
            </a:r>
          </a:p>
        </p:txBody>
      </p: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9F53A2B7-D8AB-9145-8042-69C0A7F570BE}"/>
              </a:ext>
            </a:extLst>
          </p:cNvPr>
          <p:cNvCxnSpPr/>
          <p:nvPr/>
        </p:nvCxnSpPr>
        <p:spPr>
          <a:xfrm rot="5400000" flipV="1">
            <a:off x="3111462" y="4300155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024B6E5F-1208-874F-9CCD-1471D8650AB5}"/>
              </a:ext>
            </a:extLst>
          </p:cNvPr>
          <p:cNvCxnSpPr/>
          <p:nvPr/>
        </p:nvCxnSpPr>
        <p:spPr>
          <a:xfrm rot="5400000" flipV="1">
            <a:off x="6030247" y="4300155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A01E3ECA-3B03-A547-B2D3-B871F2458D90}"/>
              </a:ext>
            </a:extLst>
          </p:cNvPr>
          <p:cNvCxnSpPr/>
          <p:nvPr/>
        </p:nvCxnSpPr>
        <p:spPr>
          <a:xfrm rot="5400000" flipV="1">
            <a:off x="8937534" y="4300155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4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B97C9-E5A2-6A49-9821-7069F031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75" y="250826"/>
            <a:ext cx="9494275" cy="892174"/>
          </a:xfrm>
        </p:spPr>
        <p:txBody>
          <a:bodyPr lIns="0" tIns="0" rIns="0" bIns="0" anchor="b" anchorCtr="0">
            <a:noAutofit/>
          </a:bodyPr>
          <a:lstStyle>
            <a:lvl1pPr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6" y="1476375"/>
            <a:ext cx="10382523" cy="3000210"/>
          </a:xfrm>
        </p:spPr>
        <p:txBody>
          <a:bodyPr lIns="0" tIns="0" rIns="0" bIns="0">
            <a:noAutofit/>
          </a:bodyPr>
          <a:lstStyle>
            <a:lvl1pPr marL="2286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9CB3B5-D674-D540-9C43-A09F96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 lIns="0" bIns="0" anchor="b" anchorCtr="0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9C4697E7-008C-354B-B9B8-ADE96063343B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6684A9-B746-5B4A-9C24-4965AA14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7736" y="6487127"/>
            <a:ext cx="9472614" cy="196248"/>
          </a:xfrm>
        </p:spPr>
        <p:txBody>
          <a:bodyPr lIns="0" tIns="0" rIns="0" bIns="0" anchor="b" anchorCtr="0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3F04D9-12E5-E944-BAF9-51A90E7A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27"/>
            <a:ext cx="590550" cy="196248"/>
          </a:xfrm>
        </p:spPr>
        <p:txBody>
          <a:bodyPr lIns="0" tIns="0" rIns="0" bIns="0" anchor="b" anchorCtr="0"/>
          <a:lstStyle>
            <a:lvl1pPr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29" name="Gruppieren 28"/>
          <p:cNvGrpSpPr/>
          <p:nvPr userDrawn="1"/>
        </p:nvGrpSpPr>
        <p:grpSpPr>
          <a:xfrm rot="5400000" flipV="1">
            <a:off x="6089039" y="-4867628"/>
            <a:ext cx="3305" cy="12202619"/>
            <a:chOff x="-64403" y="3200976"/>
            <a:chExt cx="3305" cy="12202619"/>
          </a:xfrm>
        </p:grpSpPr>
        <p:cxnSp>
          <p:nvCxnSpPr>
            <p:cNvPr id="30" name="Gerade Verbindung 29"/>
            <p:cNvCxnSpPr/>
            <p:nvPr userDrawn="1"/>
          </p:nvCxnSpPr>
          <p:spPr>
            <a:xfrm>
              <a:off x="-64403" y="3200976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61098" y="14541853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26075" y="193311"/>
            <a:ext cx="7840428" cy="36713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sz="2000"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sz="1600"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Kapitelüberschrift</a:t>
            </a:r>
          </a:p>
        </p:txBody>
      </p:sp>
      <p:pic>
        <p:nvPicPr>
          <p:cNvPr id="14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14" y="58604"/>
            <a:ext cx="1744276" cy="5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4078917-6999-F241-AE46-8C442379A11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47736" y="4731026"/>
            <a:ext cx="3406584" cy="1534602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Bild einfügen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224EA80-80B6-5940-A36B-5E0BE32493B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435705" y="4731026"/>
            <a:ext cx="3406584" cy="1534602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Bild einfügen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ABF8E3F2-32E2-4A40-B543-CC6C1AA34D7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923675" y="4731026"/>
            <a:ext cx="3406584" cy="1534602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Bild einfügen</a:t>
            </a:r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7B3B49EA-0EB0-C246-B7B0-44AE70F7DDF9}"/>
              </a:ext>
            </a:extLst>
          </p:cNvPr>
          <p:cNvCxnSpPr/>
          <p:nvPr userDrawn="1"/>
        </p:nvCxnSpPr>
        <p:spPr>
          <a:xfrm rot="5400000" flipV="1">
            <a:off x="8354546" y="4300155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238B519-E082-9F49-BD33-B62F45114631}"/>
              </a:ext>
            </a:extLst>
          </p:cNvPr>
          <p:cNvCxnSpPr/>
          <p:nvPr/>
        </p:nvCxnSpPr>
        <p:spPr>
          <a:xfrm rot="5400000" flipV="1">
            <a:off x="1378607" y="4300155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F0FF1EF2-87CF-7B4B-9DCB-45E87694E66A}"/>
              </a:ext>
            </a:extLst>
          </p:cNvPr>
          <p:cNvCxnSpPr/>
          <p:nvPr/>
        </p:nvCxnSpPr>
        <p:spPr>
          <a:xfrm rot="5400000" flipV="1">
            <a:off x="4866576" y="4300155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929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2C4E8E07-8765-C24F-801B-9A279DE924DC}"/>
              </a:ext>
            </a:extLst>
          </p:cNvPr>
          <p:cNvSpPr txBox="1"/>
          <p:nvPr userDrawn="1"/>
        </p:nvSpPr>
        <p:spPr>
          <a:xfrm>
            <a:off x="14745810" y="1997476"/>
            <a:ext cx="184731" cy="369332"/>
          </a:xfrm>
          <a:prstGeom prst="rect">
            <a:avLst/>
          </a:prstGeom>
          <a:solidFill>
            <a:srgbClr val="50585D"/>
          </a:solidFill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426999D-8939-7B48-A235-048C88E857B6}"/>
              </a:ext>
            </a:extLst>
          </p:cNvPr>
          <p:cNvSpPr txBox="1"/>
          <p:nvPr userDrawn="1"/>
        </p:nvSpPr>
        <p:spPr>
          <a:xfrm>
            <a:off x="11446933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AD98D9-4F86-4349-A76A-876BE908F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2697205"/>
            <a:ext cx="6903721" cy="146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A6FA3-EC67-4845-B35F-3A7A58055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585D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709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14" y="58604"/>
            <a:ext cx="1744276" cy="5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EB97C9-E5A2-6A49-9821-7069F031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206" y="250826"/>
            <a:ext cx="8646053" cy="892174"/>
          </a:xfrm>
        </p:spPr>
        <p:txBody>
          <a:bodyPr lIns="0" tIns="0" rIns="0" bIns="0" anchor="b" anchorCtr="0">
            <a:noAutofit/>
          </a:bodyPr>
          <a:lstStyle>
            <a:lvl1pPr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090" y="1511488"/>
            <a:ext cx="9252259" cy="4762499"/>
          </a:xfrm>
        </p:spPr>
        <p:txBody>
          <a:bodyPr lIns="0" tIns="0" rIns="0" bIns="0">
            <a:noAutofit/>
          </a:bodyPr>
          <a:lstStyle>
            <a:lvl1pPr marL="228600" indent="-228600">
              <a:buFontTx/>
              <a:buBlip>
                <a:blip r:embed="rId4"/>
              </a:buBlip>
              <a:defRPr sz="1800">
                <a:solidFill>
                  <a:schemeClr val="tx2"/>
                </a:solidFill>
              </a:defRPr>
            </a:lvl1pPr>
            <a:lvl2pPr marL="625475" indent="-168275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2pPr>
            <a:lvl3pPr marL="1073150" indent="-158750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400">
                <a:solidFill>
                  <a:schemeClr val="tx2"/>
                </a:solidFill>
              </a:defRPr>
            </a:lvl3pPr>
            <a:lvl4pPr marL="1522413" indent="-150813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200">
                <a:solidFill>
                  <a:schemeClr val="tx2"/>
                </a:solidFill>
              </a:defRPr>
            </a:lvl4pPr>
            <a:lvl5pPr marL="1970088" indent="-141288">
              <a:spcBef>
                <a:spcPts val="1200"/>
              </a:spcBef>
              <a:buFontTx/>
              <a:buBlip>
                <a:blip r:embed="rId4"/>
              </a:buBlip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39" name="Datumsplatzhalter 3">
            <a:extLst>
              <a:ext uri="{FF2B5EF4-FFF2-40B4-BE49-F238E27FC236}">
                <a16:creationId xmlns:a16="http://schemas.microsoft.com/office/drawing/2014/main" id="{779CB3B5-D674-D540-9C43-A09F96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 lIns="0" bIns="0" anchor="b" anchorCtr="0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F9E7119C-E0F2-6B46-962D-6B61B2D5137F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40" name="Fußzeilenplatzhalter 4">
            <a:extLst>
              <a:ext uri="{FF2B5EF4-FFF2-40B4-BE49-F238E27FC236}">
                <a16:creationId xmlns:a16="http://schemas.microsoft.com/office/drawing/2014/main" id="{546684A9-B746-5B4A-9C24-4965AA14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90" y="6487729"/>
            <a:ext cx="7728260" cy="195646"/>
          </a:xfrm>
        </p:spPr>
        <p:txBody>
          <a:bodyPr lIns="0" tIns="0" rIns="0" bIns="0" anchor="b" anchorCtr="0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41" name="Foliennummernplatzhalter 5">
            <a:extLst>
              <a:ext uri="{FF2B5EF4-FFF2-40B4-BE49-F238E27FC236}">
                <a16:creationId xmlns:a16="http://schemas.microsoft.com/office/drawing/2014/main" id="{A63F04D9-12E5-E944-BAF9-51A90E7A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27"/>
            <a:ext cx="590550" cy="196248"/>
          </a:xfrm>
        </p:spPr>
        <p:txBody>
          <a:bodyPr lIns="0" tIns="0" rIns="0" bIns="0" anchor="b" anchorCtr="0"/>
          <a:lstStyle>
            <a:lvl1pPr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47" name="Gruppieren 46"/>
          <p:cNvGrpSpPr/>
          <p:nvPr userDrawn="1"/>
        </p:nvGrpSpPr>
        <p:grpSpPr>
          <a:xfrm rot="5400000" flipV="1">
            <a:off x="6089039" y="-4867628"/>
            <a:ext cx="3305" cy="12202619"/>
            <a:chOff x="-64403" y="3200976"/>
            <a:chExt cx="3305" cy="12202619"/>
          </a:xfrm>
        </p:grpSpPr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311526" y="4448099"/>
              <a:ext cx="2494246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>
              <a:off x="-61098" y="14541853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80591" y="193311"/>
            <a:ext cx="7739760" cy="36713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sz="2000"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sz="1800"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Kapitelüberschrift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60377" y="1504664"/>
            <a:ext cx="2148647" cy="4762499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accent3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73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14" y="58604"/>
            <a:ext cx="1744276" cy="5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EB97C9-E5A2-6A49-9821-7069F031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206" y="250826"/>
            <a:ext cx="8646053" cy="892174"/>
          </a:xfrm>
        </p:spPr>
        <p:txBody>
          <a:bodyPr lIns="0" tIns="0" rIns="0" bIns="0" anchor="b" anchorCtr="0">
            <a:noAutofit/>
          </a:bodyPr>
          <a:lstStyle>
            <a:lvl1pPr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9" name="Datumsplatzhalter 3">
            <a:extLst>
              <a:ext uri="{FF2B5EF4-FFF2-40B4-BE49-F238E27FC236}">
                <a16:creationId xmlns:a16="http://schemas.microsoft.com/office/drawing/2014/main" id="{779CB3B5-D674-D540-9C43-A09F96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 lIns="0" bIns="0" anchor="b" anchorCtr="0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0C683020-E08F-FB45-8A5C-A3134B71C3E9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40" name="Fußzeilenplatzhalter 4">
            <a:extLst>
              <a:ext uri="{FF2B5EF4-FFF2-40B4-BE49-F238E27FC236}">
                <a16:creationId xmlns:a16="http://schemas.microsoft.com/office/drawing/2014/main" id="{546684A9-B746-5B4A-9C24-4965AA14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90" y="6487729"/>
            <a:ext cx="7728260" cy="195646"/>
          </a:xfrm>
        </p:spPr>
        <p:txBody>
          <a:bodyPr lIns="0" tIns="0" rIns="0" bIns="0" anchor="b" anchorCtr="0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41" name="Foliennummernplatzhalter 5">
            <a:extLst>
              <a:ext uri="{FF2B5EF4-FFF2-40B4-BE49-F238E27FC236}">
                <a16:creationId xmlns:a16="http://schemas.microsoft.com/office/drawing/2014/main" id="{A63F04D9-12E5-E944-BAF9-51A90E7A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27"/>
            <a:ext cx="590550" cy="196248"/>
          </a:xfrm>
        </p:spPr>
        <p:txBody>
          <a:bodyPr lIns="0" tIns="0" rIns="0" bIns="0" anchor="b" anchorCtr="0"/>
          <a:lstStyle>
            <a:lvl1pPr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47" name="Gruppieren 46"/>
          <p:cNvGrpSpPr/>
          <p:nvPr userDrawn="1"/>
        </p:nvGrpSpPr>
        <p:grpSpPr>
          <a:xfrm rot="5400000" flipV="1">
            <a:off x="6089039" y="-4867628"/>
            <a:ext cx="3305" cy="12202619"/>
            <a:chOff x="-64403" y="3200976"/>
            <a:chExt cx="3305" cy="12202619"/>
          </a:xfrm>
        </p:grpSpPr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311526" y="4448099"/>
              <a:ext cx="2494246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>
              <a:off x="-61098" y="14541853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80591" y="193311"/>
            <a:ext cx="7739760" cy="36713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sz="2000"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sz="1800"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Kapitelüberschrift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60377" y="1504664"/>
            <a:ext cx="2148647" cy="4762499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accent3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03D4590D-26DE-3044-944B-EC1ACCFCC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4206" y="1490023"/>
            <a:ext cx="4180828" cy="4685274"/>
          </a:xfrm>
        </p:spPr>
        <p:txBody>
          <a:bodyPr lIns="0" tIns="0" rIns="0" bIns="0">
            <a:noAutofit/>
          </a:bodyPr>
          <a:lstStyle>
            <a:lvl1pPr marL="2286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9312FE5-0A75-E141-8211-CCD65425FA6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18375" y="1490023"/>
            <a:ext cx="4135425" cy="4685274"/>
          </a:xfrm>
        </p:spPr>
        <p:txBody>
          <a:bodyPr lIns="0" tIns="0" rIns="0" bIns="0">
            <a:noAutofit/>
          </a:bodyPr>
          <a:lstStyle>
            <a:lvl1pPr marL="2286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472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B97C9-E5A2-6A49-9821-7069F031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75" y="250826"/>
            <a:ext cx="9494275" cy="892174"/>
          </a:xfrm>
        </p:spPr>
        <p:txBody>
          <a:bodyPr lIns="0" tIns="0" rIns="0" bIns="0" anchor="b" anchorCtr="0">
            <a:noAutofit/>
          </a:bodyPr>
          <a:lstStyle>
            <a:lvl1pPr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7736" y="1476374"/>
            <a:ext cx="10996613" cy="4781551"/>
          </a:xfrm>
        </p:spPr>
        <p:txBody>
          <a:bodyPr lIns="0" tIns="0" rIns="0" bIns="0"/>
          <a:lstStyle>
            <a:lvl1pPr marL="2286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9CB3B5-D674-D540-9C43-A09F96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 lIns="0" bIns="0" anchor="b" anchorCtr="0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2AD051E0-A9D3-DB42-9B4E-23C9F322AD41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6684A9-B746-5B4A-9C24-4965AA14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7736" y="6487127"/>
            <a:ext cx="9472614" cy="196248"/>
          </a:xfrm>
        </p:spPr>
        <p:txBody>
          <a:bodyPr lIns="0" tIns="0" rIns="0" bIns="0" anchor="b" anchorCtr="0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3F04D9-12E5-E944-BAF9-51A90E7A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27"/>
            <a:ext cx="590550" cy="196248"/>
          </a:xfrm>
        </p:spPr>
        <p:txBody>
          <a:bodyPr lIns="0" tIns="0" rIns="0" bIns="0" anchor="b" anchorCtr="0"/>
          <a:lstStyle>
            <a:lvl1pPr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29" name="Gruppieren 28"/>
          <p:cNvGrpSpPr/>
          <p:nvPr userDrawn="1"/>
        </p:nvGrpSpPr>
        <p:grpSpPr>
          <a:xfrm rot="5400000" flipV="1">
            <a:off x="6089039" y="-4867628"/>
            <a:ext cx="3305" cy="12202619"/>
            <a:chOff x="-64403" y="3200976"/>
            <a:chExt cx="3305" cy="12202619"/>
          </a:xfrm>
        </p:grpSpPr>
        <p:cxnSp>
          <p:nvCxnSpPr>
            <p:cNvPr id="30" name="Gerade Verbindung 29"/>
            <p:cNvCxnSpPr/>
            <p:nvPr userDrawn="1"/>
          </p:nvCxnSpPr>
          <p:spPr>
            <a:xfrm>
              <a:off x="-64403" y="3200976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61098" y="14541853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26075" y="193311"/>
            <a:ext cx="7840428" cy="36713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sz="2000"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sz="1600"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Kapitelüberschrift</a:t>
            </a:r>
          </a:p>
        </p:txBody>
      </p:sp>
      <p:pic>
        <p:nvPicPr>
          <p:cNvPr id="14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14" y="58604"/>
            <a:ext cx="1744276" cy="5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1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B97C9-E5A2-6A49-9821-7069F031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75" y="250826"/>
            <a:ext cx="9494275" cy="892174"/>
          </a:xfrm>
        </p:spPr>
        <p:txBody>
          <a:bodyPr lIns="0" tIns="0" rIns="0" bIns="0" anchor="b" anchorCtr="0">
            <a:noAutofit/>
          </a:bodyPr>
          <a:lstStyle>
            <a:lvl1pPr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6" y="1476375"/>
            <a:ext cx="5022827" cy="4685274"/>
          </a:xfrm>
        </p:spPr>
        <p:txBody>
          <a:bodyPr lIns="0" tIns="0" rIns="0" bIns="0">
            <a:noAutofit/>
          </a:bodyPr>
          <a:lstStyle>
            <a:lvl1pPr marL="2286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9CB3B5-D674-D540-9C43-A09F96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 lIns="0" bIns="0" anchor="b" anchorCtr="0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3E4900A6-7FA2-344C-92DA-277BEB45968F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6684A9-B746-5B4A-9C24-4965AA14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7736" y="6487127"/>
            <a:ext cx="9472614" cy="196248"/>
          </a:xfrm>
        </p:spPr>
        <p:txBody>
          <a:bodyPr lIns="0" tIns="0" rIns="0" bIns="0" anchor="b" anchorCtr="0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3F04D9-12E5-E944-BAF9-51A90E7A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27"/>
            <a:ext cx="590550" cy="196248"/>
          </a:xfrm>
        </p:spPr>
        <p:txBody>
          <a:bodyPr lIns="0" tIns="0" rIns="0" bIns="0" anchor="b" anchorCtr="0"/>
          <a:lstStyle>
            <a:lvl1pPr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29" name="Gruppieren 28"/>
          <p:cNvGrpSpPr/>
          <p:nvPr userDrawn="1"/>
        </p:nvGrpSpPr>
        <p:grpSpPr>
          <a:xfrm rot="5400000" flipV="1">
            <a:off x="6089039" y="-4867628"/>
            <a:ext cx="3305" cy="12202619"/>
            <a:chOff x="-64403" y="3200976"/>
            <a:chExt cx="3305" cy="12202619"/>
          </a:xfrm>
        </p:grpSpPr>
        <p:cxnSp>
          <p:nvCxnSpPr>
            <p:cNvPr id="30" name="Gerade Verbindung 29"/>
            <p:cNvCxnSpPr/>
            <p:nvPr userDrawn="1"/>
          </p:nvCxnSpPr>
          <p:spPr>
            <a:xfrm>
              <a:off x="-64403" y="3200976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61098" y="14541853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26075" y="193311"/>
            <a:ext cx="7840428" cy="36713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sz="2000"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sz="1600"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Kapitelüberschrift</a:t>
            </a:r>
          </a:p>
        </p:txBody>
      </p:sp>
      <p:pic>
        <p:nvPicPr>
          <p:cNvPr id="14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14" y="58604"/>
            <a:ext cx="1744276" cy="5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5C4E5C84-5B7F-FC43-9D01-468EC7FDF9D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30973" y="1476375"/>
            <a:ext cx="5022827" cy="4685274"/>
          </a:xfrm>
        </p:spPr>
        <p:txBody>
          <a:bodyPr lIns="0" tIns="0" rIns="0" bIns="0">
            <a:noAutofit/>
          </a:bodyPr>
          <a:lstStyle>
            <a:lvl1pPr marL="2286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491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B97C9-E5A2-6A49-9821-7069F031A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3576" y="250826"/>
            <a:ext cx="8758509" cy="892174"/>
          </a:xfrm>
        </p:spPr>
        <p:txBody>
          <a:bodyPr lIns="0" tIns="0" rIns="0" bIns="0" anchor="b" anchorCtr="0">
            <a:noAutofit/>
          </a:bodyPr>
          <a:lstStyle>
            <a:lvl1pPr>
              <a:defRPr sz="2800" b="1" baseline="0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39" name="Datumsplatzhalter 3">
            <a:extLst>
              <a:ext uri="{FF2B5EF4-FFF2-40B4-BE49-F238E27FC236}">
                <a16:creationId xmlns:a16="http://schemas.microsoft.com/office/drawing/2014/main" id="{779CB3B5-D674-D540-9C43-A09F96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 lIns="0" bIns="0" anchor="b" anchorCtr="0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F2E7AC0A-1874-9842-8988-911A8A292737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40" name="Fußzeilenplatzhalter 4">
            <a:extLst>
              <a:ext uri="{FF2B5EF4-FFF2-40B4-BE49-F238E27FC236}">
                <a16:creationId xmlns:a16="http://schemas.microsoft.com/office/drawing/2014/main" id="{546684A9-B746-5B4A-9C24-4965AA14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9923" y="6487127"/>
            <a:ext cx="7840427" cy="196248"/>
          </a:xfrm>
        </p:spPr>
        <p:txBody>
          <a:bodyPr lIns="0" tIns="0" rIns="0" bIns="0" anchor="b" anchorCtr="0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41" name="Foliennummernplatzhalter 5">
            <a:extLst>
              <a:ext uri="{FF2B5EF4-FFF2-40B4-BE49-F238E27FC236}">
                <a16:creationId xmlns:a16="http://schemas.microsoft.com/office/drawing/2014/main" id="{A63F04D9-12E5-E944-BAF9-51A90E7A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27"/>
            <a:ext cx="590550" cy="196248"/>
          </a:xfrm>
        </p:spPr>
        <p:txBody>
          <a:bodyPr lIns="0" tIns="0" rIns="0" bIns="0" anchor="b" anchorCtr="0"/>
          <a:lstStyle>
            <a:lvl1pPr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91749" y="193311"/>
            <a:ext cx="7840428" cy="36713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sz="2000"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sz="1600"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Kapitelüberschrift</a:t>
            </a:r>
          </a:p>
        </p:txBody>
      </p:sp>
      <p:pic>
        <p:nvPicPr>
          <p:cNvPr id="8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14" y="58604"/>
            <a:ext cx="1744276" cy="5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9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2" hasCustomPrompt="1"/>
          </p:nvPr>
        </p:nvSpPr>
        <p:spPr>
          <a:xfrm>
            <a:off x="945808" y="2769960"/>
            <a:ext cx="3209475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9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950768" y="4252265"/>
            <a:ext cx="3209475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2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950768" y="5763892"/>
            <a:ext cx="3209475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EB97C9-E5A2-6A49-9821-7069F031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250826"/>
            <a:ext cx="9494275" cy="892174"/>
          </a:xfrm>
        </p:spPr>
        <p:txBody>
          <a:bodyPr lIns="0" tIns="0" rIns="0" bIns="0" anchor="b" anchorCtr="0">
            <a:noAutofit/>
          </a:bodyPr>
          <a:lstStyle>
            <a:lvl1pPr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9CB3B5-D674-D540-9C43-A09F96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 lIns="0" bIns="0" anchor="b" anchorCtr="0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25531C5B-9112-1B4E-8955-41697FC61EC0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6684A9-B746-5B4A-9C24-4965AA14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7737" y="6487127"/>
            <a:ext cx="9472613" cy="196248"/>
          </a:xfrm>
        </p:spPr>
        <p:txBody>
          <a:bodyPr lIns="0" tIns="0" rIns="0" bIns="0" anchor="b" anchorCtr="0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3F04D9-12E5-E944-BAF9-51A90E7A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27"/>
            <a:ext cx="590550" cy="196248"/>
          </a:xfrm>
        </p:spPr>
        <p:txBody>
          <a:bodyPr lIns="0" tIns="0" rIns="0" bIns="0" anchor="b" anchorCtr="0"/>
          <a:lstStyle>
            <a:lvl1pPr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29" name="Gruppieren 28"/>
          <p:cNvGrpSpPr/>
          <p:nvPr userDrawn="1"/>
        </p:nvGrpSpPr>
        <p:grpSpPr>
          <a:xfrm rot="5400000" flipV="1">
            <a:off x="6089039" y="-4867628"/>
            <a:ext cx="3305" cy="12202619"/>
            <a:chOff x="-64403" y="3200976"/>
            <a:chExt cx="3305" cy="12202619"/>
          </a:xfrm>
        </p:grpSpPr>
        <p:cxnSp>
          <p:nvCxnSpPr>
            <p:cNvPr id="30" name="Gerade Verbindung 29"/>
            <p:cNvCxnSpPr/>
            <p:nvPr userDrawn="1"/>
          </p:nvCxnSpPr>
          <p:spPr>
            <a:xfrm>
              <a:off x="-64403" y="3200976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61098" y="14541853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Bildplatzhalter 6">
            <a:extLst>
              <a:ext uri="{FF2B5EF4-FFF2-40B4-BE49-F238E27FC236}">
                <a16:creationId xmlns:a16="http://schemas.microsoft.com/office/drawing/2014/main" id="{DFF0BADD-9DFE-EE4D-917D-A5B3ACDC7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5246" y="1917328"/>
            <a:ext cx="3209475" cy="855193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33" name="Bildplatzhalter 6">
            <a:extLst>
              <a:ext uri="{FF2B5EF4-FFF2-40B4-BE49-F238E27FC236}">
                <a16:creationId xmlns:a16="http://schemas.microsoft.com/office/drawing/2014/main" id="{7A2F5E26-9A0E-0E47-B432-7E0B51FCA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5246" y="3397072"/>
            <a:ext cx="3209475" cy="85519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52275F82-6A73-7444-81F0-986D7A49DB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246" y="4907510"/>
            <a:ext cx="3209475" cy="85519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9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14" y="58604"/>
            <a:ext cx="1744276" cy="5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7737" y="1476374"/>
            <a:ext cx="10344816" cy="424789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accent3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43" name="Gerade Verbindung 42"/>
          <p:cNvCxnSpPr/>
          <p:nvPr/>
        </p:nvCxnSpPr>
        <p:spPr>
          <a:xfrm rot="5400000" flipV="1">
            <a:off x="1376680" y="2332511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rot="5400000" flipV="1">
            <a:off x="1376680" y="3813050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 rot="5400000" flipV="1">
            <a:off x="1376680" y="5326443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4543118" y="2753795"/>
            <a:ext cx="3209475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6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4548078" y="4236099"/>
            <a:ext cx="3209475" cy="574871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7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4548078" y="5747726"/>
            <a:ext cx="3209475" cy="574871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8" name="Bildplatzhalter 6">
            <a:extLst>
              <a:ext uri="{FF2B5EF4-FFF2-40B4-BE49-F238E27FC236}">
                <a16:creationId xmlns:a16="http://schemas.microsoft.com/office/drawing/2014/main" id="{DFF0BADD-9DFE-EE4D-917D-A5B3ACDC73C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542556" y="1901163"/>
            <a:ext cx="3209475" cy="855193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69" name="Bildplatzhalter 6">
            <a:extLst>
              <a:ext uri="{FF2B5EF4-FFF2-40B4-BE49-F238E27FC236}">
                <a16:creationId xmlns:a16="http://schemas.microsoft.com/office/drawing/2014/main" id="{7A2F5E26-9A0E-0E47-B432-7E0B51FCA0B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542556" y="3380907"/>
            <a:ext cx="3209475" cy="85519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0" name="Bildplatzhalter 6">
            <a:extLst>
              <a:ext uri="{FF2B5EF4-FFF2-40B4-BE49-F238E27FC236}">
                <a16:creationId xmlns:a16="http://schemas.microsoft.com/office/drawing/2014/main" id="{52275F82-6A73-7444-81F0-986D7A49DB8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542556" y="4891345"/>
            <a:ext cx="3209475" cy="85519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cxnSp>
        <p:nvCxnSpPr>
          <p:cNvPr id="71" name="Gerade Verbindung 70"/>
          <p:cNvCxnSpPr/>
          <p:nvPr userDrawn="1"/>
        </p:nvCxnSpPr>
        <p:spPr>
          <a:xfrm rot="5400000" flipV="1">
            <a:off x="4973990" y="2316346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 userDrawn="1"/>
        </p:nvCxnSpPr>
        <p:spPr>
          <a:xfrm rot="5400000" flipV="1">
            <a:off x="4973990" y="3796885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 userDrawn="1"/>
        </p:nvCxnSpPr>
        <p:spPr>
          <a:xfrm rot="5400000" flipV="1">
            <a:off x="4973990" y="5310278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8118479" y="2760821"/>
            <a:ext cx="3209475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5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8123439" y="4243126"/>
            <a:ext cx="3209475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6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8123439" y="5754752"/>
            <a:ext cx="3209475" cy="574871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7" name="Bildplatzhalter 6">
            <a:extLst>
              <a:ext uri="{FF2B5EF4-FFF2-40B4-BE49-F238E27FC236}">
                <a16:creationId xmlns:a16="http://schemas.microsoft.com/office/drawing/2014/main" id="{DFF0BADD-9DFE-EE4D-917D-A5B3ACDC73C2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117917" y="1908189"/>
            <a:ext cx="3209475" cy="855193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78" name="Bildplatzhalter 6">
            <a:extLst>
              <a:ext uri="{FF2B5EF4-FFF2-40B4-BE49-F238E27FC236}">
                <a16:creationId xmlns:a16="http://schemas.microsoft.com/office/drawing/2014/main" id="{7A2F5E26-9A0E-0E47-B432-7E0B51FCA0BC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8117917" y="3387933"/>
            <a:ext cx="3209475" cy="85519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9" name="Bildplatzhalter 6">
            <a:extLst>
              <a:ext uri="{FF2B5EF4-FFF2-40B4-BE49-F238E27FC236}">
                <a16:creationId xmlns:a16="http://schemas.microsoft.com/office/drawing/2014/main" id="{52275F82-6A73-7444-81F0-986D7A49DB80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117917" y="4898371"/>
            <a:ext cx="3209475" cy="85519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cxnSp>
        <p:nvCxnSpPr>
          <p:cNvPr id="80" name="Gerade Verbindung 79"/>
          <p:cNvCxnSpPr/>
          <p:nvPr userDrawn="1"/>
        </p:nvCxnSpPr>
        <p:spPr>
          <a:xfrm rot="5400000" flipV="1">
            <a:off x="8549351" y="2323372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80"/>
          <p:cNvCxnSpPr/>
          <p:nvPr userDrawn="1"/>
        </p:nvCxnSpPr>
        <p:spPr>
          <a:xfrm rot="5400000" flipV="1">
            <a:off x="8549351" y="3803911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81"/>
          <p:cNvCxnSpPr/>
          <p:nvPr userDrawn="1"/>
        </p:nvCxnSpPr>
        <p:spPr>
          <a:xfrm rot="5400000" flipV="1">
            <a:off x="8549351" y="5317304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20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2" hasCustomPrompt="1"/>
          </p:nvPr>
        </p:nvSpPr>
        <p:spPr>
          <a:xfrm>
            <a:off x="939231" y="3319590"/>
            <a:ext cx="3216052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9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939231" y="5648744"/>
            <a:ext cx="3216052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EB97C9-E5A2-6A49-9821-7069F031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250826"/>
            <a:ext cx="9494275" cy="892174"/>
          </a:xfrm>
        </p:spPr>
        <p:txBody>
          <a:bodyPr lIns="0" tIns="0" rIns="0" bIns="0" anchor="b" anchorCtr="0">
            <a:noAutofit/>
          </a:bodyPr>
          <a:lstStyle>
            <a:lvl1pPr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9CB3B5-D674-D540-9C43-A09F96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 lIns="0" bIns="0" anchor="b" anchorCtr="0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CFDC308F-AD40-3F42-B6D0-5D75243A8245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6684A9-B746-5B4A-9C24-4965AA14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7737" y="6487127"/>
            <a:ext cx="9472613" cy="196248"/>
          </a:xfrm>
        </p:spPr>
        <p:txBody>
          <a:bodyPr lIns="0" tIns="0" rIns="0" bIns="0" anchor="b" anchorCtr="0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3F04D9-12E5-E944-BAF9-51A90E7A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27"/>
            <a:ext cx="590550" cy="196248"/>
          </a:xfrm>
        </p:spPr>
        <p:txBody>
          <a:bodyPr lIns="0" tIns="0" rIns="0" bIns="0" anchor="b" anchorCtr="0"/>
          <a:lstStyle>
            <a:lvl1pPr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29" name="Gruppieren 28"/>
          <p:cNvGrpSpPr/>
          <p:nvPr userDrawn="1"/>
        </p:nvGrpSpPr>
        <p:grpSpPr>
          <a:xfrm rot="5400000" flipV="1">
            <a:off x="6089039" y="-4867628"/>
            <a:ext cx="3305" cy="12202619"/>
            <a:chOff x="-64403" y="3200976"/>
            <a:chExt cx="3305" cy="12202619"/>
          </a:xfrm>
        </p:grpSpPr>
        <p:cxnSp>
          <p:nvCxnSpPr>
            <p:cNvPr id="30" name="Gerade Verbindung 29"/>
            <p:cNvCxnSpPr/>
            <p:nvPr userDrawn="1"/>
          </p:nvCxnSpPr>
          <p:spPr>
            <a:xfrm>
              <a:off x="-64403" y="3200976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61098" y="14541853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Bildplatzhalter 6">
            <a:extLst>
              <a:ext uri="{FF2B5EF4-FFF2-40B4-BE49-F238E27FC236}">
                <a16:creationId xmlns:a16="http://schemas.microsoft.com/office/drawing/2014/main" id="{DFF0BADD-9DFE-EE4D-917D-A5B3ACDC7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8669" y="1901164"/>
            <a:ext cx="3216052" cy="1420988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3" name="Bildplatzhalter 6">
            <a:extLst>
              <a:ext uri="{FF2B5EF4-FFF2-40B4-BE49-F238E27FC236}">
                <a16:creationId xmlns:a16="http://schemas.microsoft.com/office/drawing/2014/main" id="{7A2F5E26-9A0E-0E47-B432-7E0B51FCA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709" y="4227757"/>
            <a:ext cx="3216052" cy="142098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9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14" y="58604"/>
            <a:ext cx="1744276" cy="5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7737" y="1476374"/>
            <a:ext cx="10344816" cy="424789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accent3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43" name="Gerade Verbindung 42"/>
          <p:cNvCxnSpPr/>
          <p:nvPr/>
        </p:nvCxnSpPr>
        <p:spPr>
          <a:xfrm rot="5400000" flipV="1">
            <a:off x="1370102" y="2882141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rot="5400000" flipV="1">
            <a:off x="1365142" y="5209529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8118014" y="3319590"/>
            <a:ext cx="3216052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2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8124592" y="5648744"/>
            <a:ext cx="3216052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0" name="Bildplatzhalter 6">
            <a:extLst>
              <a:ext uri="{FF2B5EF4-FFF2-40B4-BE49-F238E27FC236}">
                <a16:creationId xmlns:a16="http://schemas.microsoft.com/office/drawing/2014/main" id="{DFF0BADD-9DFE-EE4D-917D-A5B3ACDC73C2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17452" y="1901164"/>
            <a:ext cx="3216052" cy="1420988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1" name="Bildplatzhalter 6">
            <a:extLst>
              <a:ext uri="{FF2B5EF4-FFF2-40B4-BE49-F238E27FC236}">
                <a16:creationId xmlns:a16="http://schemas.microsoft.com/office/drawing/2014/main" id="{7A2F5E26-9A0E-0E47-B432-7E0B51FCA0B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119070" y="4227757"/>
            <a:ext cx="3216052" cy="142098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cxnSp>
        <p:nvCxnSpPr>
          <p:cNvPr id="52" name="Gerade Verbindung 51"/>
          <p:cNvCxnSpPr/>
          <p:nvPr userDrawn="1"/>
        </p:nvCxnSpPr>
        <p:spPr>
          <a:xfrm rot="5400000" flipV="1">
            <a:off x="8548885" y="2882141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 userDrawn="1"/>
        </p:nvCxnSpPr>
        <p:spPr>
          <a:xfrm rot="5400000" flipV="1">
            <a:off x="8550503" y="5209529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4539354" y="3319590"/>
            <a:ext cx="3216052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6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4539354" y="5648744"/>
            <a:ext cx="3216052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2" name="Bildplatzhalter 6">
            <a:extLst>
              <a:ext uri="{FF2B5EF4-FFF2-40B4-BE49-F238E27FC236}">
                <a16:creationId xmlns:a16="http://schemas.microsoft.com/office/drawing/2014/main" id="{DFF0BADD-9DFE-EE4D-917D-A5B3ACDC73C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38792" y="1901164"/>
            <a:ext cx="3216052" cy="1420988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3" name="Bildplatzhalter 6">
            <a:extLst>
              <a:ext uri="{FF2B5EF4-FFF2-40B4-BE49-F238E27FC236}">
                <a16:creationId xmlns:a16="http://schemas.microsoft.com/office/drawing/2014/main" id="{7A2F5E26-9A0E-0E47-B432-7E0B51FCA0B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533832" y="4227757"/>
            <a:ext cx="3216052" cy="142098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cxnSp>
        <p:nvCxnSpPr>
          <p:cNvPr id="64" name="Gerade Verbindung 63"/>
          <p:cNvCxnSpPr/>
          <p:nvPr userDrawn="1"/>
        </p:nvCxnSpPr>
        <p:spPr>
          <a:xfrm rot="5400000" flipV="1">
            <a:off x="4970225" y="2882141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 userDrawn="1"/>
        </p:nvCxnSpPr>
        <p:spPr>
          <a:xfrm rot="5400000" flipV="1">
            <a:off x="4965265" y="5209529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63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2" hasCustomPrompt="1"/>
          </p:nvPr>
        </p:nvSpPr>
        <p:spPr>
          <a:xfrm>
            <a:off x="948299" y="5151347"/>
            <a:ext cx="3206984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EB97C9-E5A2-6A49-9821-7069F031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250826"/>
            <a:ext cx="9494275" cy="892174"/>
          </a:xfrm>
        </p:spPr>
        <p:txBody>
          <a:bodyPr lIns="0" tIns="0" rIns="0" bIns="0" anchor="b" anchorCtr="0">
            <a:noAutofit/>
          </a:bodyPr>
          <a:lstStyle>
            <a:lvl1pPr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9CB3B5-D674-D540-9C43-A09F96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 lIns="0" bIns="0" anchor="b" anchorCtr="0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580D5FB3-04EC-4943-9830-464EC93E52D4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6684A9-B746-5B4A-9C24-4965AA14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7737" y="6487127"/>
            <a:ext cx="9472613" cy="196248"/>
          </a:xfrm>
        </p:spPr>
        <p:txBody>
          <a:bodyPr lIns="0" tIns="0" rIns="0" bIns="0" anchor="b" anchorCtr="0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3F04D9-12E5-E944-BAF9-51A90E7A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27"/>
            <a:ext cx="590550" cy="196248"/>
          </a:xfrm>
        </p:spPr>
        <p:txBody>
          <a:bodyPr lIns="0" tIns="0" rIns="0" bIns="0" anchor="b" anchorCtr="0"/>
          <a:lstStyle>
            <a:lvl1pPr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29" name="Gruppieren 28"/>
          <p:cNvGrpSpPr/>
          <p:nvPr userDrawn="1"/>
        </p:nvGrpSpPr>
        <p:grpSpPr>
          <a:xfrm rot="5400000" flipV="1">
            <a:off x="6089039" y="-4867628"/>
            <a:ext cx="3305" cy="12202619"/>
            <a:chOff x="-64403" y="3200976"/>
            <a:chExt cx="3305" cy="12202619"/>
          </a:xfrm>
        </p:grpSpPr>
        <p:cxnSp>
          <p:nvCxnSpPr>
            <p:cNvPr id="30" name="Gerade Verbindung 29"/>
            <p:cNvCxnSpPr/>
            <p:nvPr userDrawn="1"/>
          </p:nvCxnSpPr>
          <p:spPr>
            <a:xfrm>
              <a:off x="-64403" y="3200976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61098" y="14541853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Bildplatzhalter 6">
            <a:extLst>
              <a:ext uri="{FF2B5EF4-FFF2-40B4-BE49-F238E27FC236}">
                <a16:creationId xmlns:a16="http://schemas.microsoft.com/office/drawing/2014/main" id="{DFF0BADD-9DFE-EE4D-917D-A5B3ACDC7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7737" y="1901163"/>
            <a:ext cx="3206984" cy="325274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9" name="Picture 2" descr="\\psf\Host\Volumes\K 2020\feschdbladde\form &amp; glanz\Kunden\Evelyn MR +\64_MPI_01\mpi_MAC_100pt_4c_pos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14" y="58604"/>
            <a:ext cx="1744276" cy="5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7737" y="1476374"/>
            <a:ext cx="10344816" cy="424789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accent3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43" name="Gerade Verbindung 42"/>
          <p:cNvCxnSpPr/>
          <p:nvPr/>
        </p:nvCxnSpPr>
        <p:spPr>
          <a:xfrm rot="5400000" flipV="1">
            <a:off x="1379170" y="4713898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4539031" y="5151347"/>
            <a:ext cx="3206984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5" name="Bildplatzhalter 6">
            <a:extLst>
              <a:ext uri="{FF2B5EF4-FFF2-40B4-BE49-F238E27FC236}">
                <a16:creationId xmlns:a16="http://schemas.microsoft.com/office/drawing/2014/main" id="{DFF0BADD-9DFE-EE4D-917D-A5B3ACDC73C2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538469" y="1901163"/>
            <a:ext cx="3206984" cy="325274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26" name="Gerade Verbindung 25"/>
          <p:cNvCxnSpPr/>
          <p:nvPr userDrawn="1"/>
        </p:nvCxnSpPr>
        <p:spPr>
          <a:xfrm rot="5400000" flipV="1">
            <a:off x="4969902" y="4713898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7A5907D0-6BCD-CB48-8127-F825E9BFF317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8142894" y="5151347"/>
            <a:ext cx="3206984" cy="558706"/>
          </a:xfrm>
          <a:solidFill>
            <a:schemeClr val="bg2"/>
          </a:solidFill>
        </p:spPr>
        <p:txBody>
          <a:bodyPr lIns="72000" tIns="72000" rIns="0" bIns="0"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3" name="Bildplatzhalter 6">
            <a:extLst>
              <a:ext uri="{FF2B5EF4-FFF2-40B4-BE49-F238E27FC236}">
                <a16:creationId xmlns:a16="http://schemas.microsoft.com/office/drawing/2014/main" id="{DFF0BADD-9DFE-EE4D-917D-A5B3ACDC73C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142332" y="1901163"/>
            <a:ext cx="3206984" cy="325274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34" name="Gerade Verbindung 33"/>
          <p:cNvCxnSpPr/>
          <p:nvPr userDrawn="1"/>
        </p:nvCxnSpPr>
        <p:spPr>
          <a:xfrm rot="5400000" flipV="1">
            <a:off x="8573765" y="4713898"/>
            <a:ext cx="0" cy="8617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4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09C7EE5-85C6-EA4C-AB6F-3FC7B8B81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D76B25-2D08-B344-AD08-8EB856AFB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61FD88-E60F-8247-AC41-920ACD288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8E8E2EA3-6B53-194A-8695-D10C37E1EBB0}" type="datetime1">
              <a:rPr lang="de-DE" smtClean="0"/>
              <a:t>04.09.23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87A78F-423B-454A-97D3-70C63115B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de-DE"/>
              <a:t>MI presentation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C97EF2-677A-DB4C-A725-5EE2DDD0A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69696"/>
                </a:solidFill>
                <a:latin typeface="Lato Light" panose="020F0302020204030203" pitchFamily="34" charset="77"/>
              </a:defRPr>
            </a:lvl1pPr>
          </a:lstStyle>
          <a:p>
            <a:fld id="{1BF8FDD6-C5B0-024F-9C87-9AFB3F7FD06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38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9" r:id="rId2"/>
    <p:sldLayoutId id="2147483696" r:id="rId3"/>
    <p:sldLayoutId id="2147483683" r:id="rId4"/>
    <p:sldLayoutId id="2147483695" r:id="rId5"/>
    <p:sldLayoutId id="2147483687" r:id="rId6"/>
    <p:sldLayoutId id="2147483688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7" r:id="rId13"/>
    <p:sldLayoutId id="2147483698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100000"/>
        </a:lnSpc>
        <a:spcBef>
          <a:spcPts val="1200"/>
        </a:spcBef>
        <a:buFontTx/>
        <a:buBlip>
          <a:blip r:embed="rId16"/>
        </a:buBlip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FontTx/>
        <a:buBlip>
          <a:blip r:embed="rId16"/>
        </a:buBlip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Tx/>
        <a:buBlip>
          <a:blip r:embed="rId16"/>
        </a:buBlip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522413" indent="-150813" algn="l" defTabSz="914400" rtl="0" eaLnBrk="1" latinLnBrk="0" hangingPunct="1">
        <a:lnSpc>
          <a:spcPct val="100000"/>
        </a:lnSpc>
        <a:spcBef>
          <a:spcPts val="1200"/>
        </a:spcBef>
        <a:buFontTx/>
        <a:buBlip>
          <a:blip r:embed="rId16"/>
        </a:buBlip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2847429" y="4497246"/>
            <a:ext cx="8705850" cy="1540447"/>
          </a:xfrm>
        </p:spPr>
        <p:txBody>
          <a:bodyPr/>
          <a:lstStyle/>
          <a:p>
            <a:br>
              <a:rPr lang="en-US" sz="4000" dirty="0"/>
            </a:br>
            <a:br>
              <a:rPr lang="en-US" sz="4000" dirty="0"/>
            </a:br>
            <a:r>
              <a:rPr lang="en-US" sz="3600" dirty="0"/>
              <a:t>Max Planck Innovation: Patents and Licensing, and Startups – </a:t>
            </a:r>
            <a:br>
              <a:rPr lang="en-US" sz="3600" dirty="0"/>
            </a:br>
            <a:r>
              <a:rPr lang="en-US" sz="3600" dirty="0"/>
              <a:t>A Comprehensive Service for Max Planck Scientists</a:t>
            </a:r>
            <a:br>
              <a:rPr lang="en-US" sz="5400" dirty="0"/>
            </a:br>
            <a:endParaRPr lang="en-US" b="1" dirty="0"/>
          </a:p>
        </p:txBody>
      </p:sp>
      <p:sp>
        <p:nvSpPr>
          <p:cNvPr id="11" name="Untertitel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dirty="0"/>
              <a:t>Wolfgang </a:t>
            </a:r>
            <a:r>
              <a:rPr lang="en-US" dirty="0" err="1"/>
              <a:t>Tröger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/>
              <a:t>September 6, 2023, TIPP 2023, Cape Town, South Africa</a:t>
            </a:r>
          </a:p>
          <a:p>
            <a:pPr>
              <a:spcBef>
                <a:spcPts val="800"/>
              </a:spcBef>
            </a:pPr>
            <a:endParaRPr lang="en-US" dirty="0"/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89E68BAE-EEC7-44CD-85FA-089A8021B6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" y="2949677"/>
            <a:ext cx="2365282" cy="3908323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 flipH="1" flipV="1">
            <a:off x="2367675" y="2949677"/>
            <a:ext cx="1" cy="391235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853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88C60-C1AA-487F-8811-5D11720A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UltraFast</a:t>
            </a:r>
            <a:r>
              <a:rPr lang="de-DE" dirty="0"/>
              <a:t> </a:t>
            </a:r>
            <a:r>
              <a:rPr lang="de-DE" dirty="0" err="1"/>
              <a:t>Innovations</a:t>
            </a:r>
            <a:r>
              <a:rPr lang="de-DE" dirty="0"/>
              <a:t> GmbH 2009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770ED4-FCB0-4F6F-870F-F984A45C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3AD00886-6DB6-4A49-91FC-5949E6B7CB53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5F3E9F-FB0C-4554-85EB-FA49A9C6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F756E5-E217-496D-8D55-9700E986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C311E21-E5C2-4287-9D38-AC4E97866B8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3" descr="Bildschirmfoto 2018-10-02 um 12.24.05.png">
            <a:extLst>
              <a:ext uri="{FF2B5EF4-FFF2-40B4-BE49-F238E27FC236}">
                <a16:creationId xmlns:a16="http://schemas.microsoft.com/office/drawing/2014/main" id="{76CBD3CC-F801-9F7E-6CE6-02937C8B4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11" y="2232162"/>
            <a:ext cx="5394269" cy="3672408"/>
          </a:xfrm>
          <a:prstGeom prst="rect">
            <a:avLst/>
          </a:prstGeom>
        </p:spPr>
      </p:pic>
      <p:pic>
        <p:nvPicPr>
          <p:cNvPr id="21" name="Bild 6" descr="Bildschirmfoto 2018-10-02 um 12.27.51.png">
            <a:extLst>
              <a:ext uri="{FF2B5EF4-FFF2-40B4-BE49-F238E27FC236}">
                <a16:creationId xmlns:a16="http://schemas.microsoft.com/office/drawing/2014/main" id="{B621A49C-30A1-8B82-869A-7D13B4BE8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375726"/>
            <a:ext cx="5400600" cy="82913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84469C06-98CA-F44E-0E20-E2B95747152C}"/>
              </a:ext>
            </a:extLst>
          </p:cNvPr>
          <p:cNvSpPr txBox="1"/>
          <p:nvPr/>
        </p:nvSpPr>
        <p:spPr>
          <a:xfrm>
            <a:off x="288840" y="1604699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Metallic </a:t>
            </a:r>
            <a:r>
              <a:rPr lang="de-DE" dirty="0" err="1"/>
              <a:t>multilayer</a:t>
            </a:r>
            <a:r>
              <a:rPr lang="de-DE" dirty="0"/>
              <a:t> </a:t>
            </a:r>
            <a:r>
              <a:rPr lang="de-DE" dirty="0" err="1"/>
              <a:t>mirrors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creation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ultra</a:t>
            </a:r>
            <a:r>
              <a:rPr lang="de-DE" dirty="0"/>
              <a:t> </a:t>
            </a:r>
            <a:r>
              <a:rPr lang="de-DE" dirty="0" err="1"/>
              <a:t>short</a:t>
            </a:r>
            <a:r>
              <a:rPr lang="de-DE" dirty="0"/>
              <a:t> </a:t>
            </a:r>
          </a:p>
          <a:p>
            <a:r>
              <a:rPr lang="de-DE" dirty="0"/>
              <a:t>high power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pulses</a:t>
            </a:r>
            <a:r>
              <a:rPr lang="de-DE" dirty="0"/>
              <a:t> </a:t>
            </a:r>
          </a:p>
        </p:txBody>
      </p:sp>
      <p:pic>
        <p:nvPicPr>
          <p:cNvPr id="23" name="Bild 2" descr="Bildschirmfoto 2018-10-02 um 11.12.45.png">
            <a:extLst>
              <a:ext uri="{FF2B5EF4-FFF2-40B4-BE49-F238E27FC236}">
                <a16:creationId xmlns:a16="http://schemas.microsoft.com/office/drawing/2014/main" id="{4E5559E5-7734-63A1-6A2F-21C215361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2" y="3096949"/>
            <a:ext cx="3600400" cy="3348976"/>
          </a:xfrm>
          <a:prstGeom prst="rect">
            <a:avLst/>
          </a:prstGeom>
        </p:spPr>
      </p:pic>
      <p:pic>
        <p:nvPicPr>
          <p:cNvPr id="24" name="Inhaltsplatzhalter 24">
            <a:extLst>
              <a:ext uri="{FF2B5EF4-FFF2-40B4-BE49-F238E27FC236}">
                <a16:creationId xmlns:a16="http://schemas.microsoft.com/office/drawing/2014/main" id="{EDD385B3-D5EA-BF35-E3CD-0A46387C3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180" y="447703"/>
            <a:ext cx="3360602" cy="69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4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88C60-C1AA-487F-8811-5D11720A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UltraFast</a:t>
            </a:r>
            <a:r>
              <a:rPr lang="de-DE" dirty="0"/>
              <a:t> </a:t>
            </a:r>
            <a:r>
              <a:rPr lang="de-DE" dirty="0" err="1"/>
              <a:t>Innovations</a:t>
            </a:r>
            <a:r>
              <a:rPr lang="de-DE" dirty="0"/>
              <a:t> GmbH 2009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770ED4-FCB0-4F6F-870F-F984A45C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EE9024B3-FA10-B941-8988-47A5DDAB6911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5F3E9F-FB0C-4554-85EB-FA49A9C6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F756E5-E217-496D-8D55-9700E986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26" name="Inhaltsplatzhalter 25">
            <a:extLst>
              <a:ext uri="{FF2B5EF4-FFF2-40B4-BE49-F238E27FC236}">
                <a16:creationId xmlns:a16="http://schemas.microsoft.com/office/drawing/2014/main" id="{CB6A67B0-F81E-42C9-722C-D3C9E25D0D9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674740" y="339793"/>
            <a:ext cx="3827188" cy="791832"/>
          </a:xfr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A4E8724-942D-3480-D5E4-4201E692F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104" y="1478269"/>
            <a:ext cx="2412840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5000"/>
              </a:lnSpc>
            </a:pPr>
            <a:r>
              <a:rPr lang="en-US" sz="2000" dirty="0">
                <a:latin typeface="+mn-lt"/>
              </a:rPr>
              <a:t>Founding July 2009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BE2D593-2F1C-F250-AB97-3CBEFCD64BEE}"/>
              </a:ext>
            </a:extLst>
          </p:cNvPr>
          <p:cNvGrpSpPr>
            <a:grpSpLocks/>
          </p:cNvGrpSpPr>
          <p:nvPr/>
        </p:nvGrpSpPr>
        <p:grpSpPr bwMode="auto">
          <a:xfrm>
            <a:off x="947736" y="1282299"/>
            <a:ext cx="8947151" cy="3159631"/>
            <a:chOff x="90193" y="2365177"/>
            <a:chExt cx="8947274" cy="3159594"/>
          </a:xfrm>
        </p:grpSpPr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7DFC88CD-B893-858F-4B12-559CA5415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193" y="2365177"/>
              <a:ext cx="3609529" cy="3159594"/>
              <a:chOff x="18184" y="2365177"/>
              <a:chExt cx="3609529" cy="3159594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6BE27DAC-121C-C52A-7142-E3F7883267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532" y="2365177"/>
                <a:ext cx="2667000" cy="2085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B948A6C0-C39A-F4B5-1048-9D0B2B2AE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84" y="4509120"/>
                <a:ext cx="3609529" cy="1015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sz="2000" dirty="0">
                    <a:latin typeface="+mn-lt"/>
                  </a:rPr>
                  <a:t>Max Planck Institute of Quantum Optics (MPQ)</a:t>
                </a:r>
              </a:p>
              <a:p>
                <a:pPr algn="ctr" eaLnBrk="1" hangingPunct="1"/>
                <a:r>
                  <a:rPr lang="en-US" sz="2000" b="1" dirty="0">
                    <a:latin typeface="+mn-lt"/>
                  </a:rPr>
                  <a:t>Max Planck </a:t>
                </a:r>
                <a:r>
                  <a:rPr lang="en-US" sz="2000" b="1" dirty="0" err="1">
                    <a:latin typeface="+mn-lt"/>
                  </a:rPr>
                  <a:t>Gesellschaft</a:t>
                </a:r>
                <a:endParaRPr lang="de-DE" sz="2000" b="1" dirty="0">
                  <a:latin typeface="+mn-lt"/>
                </a:endParaRPr>
              </a:p>
            </p:txBody>
          </p:sp>
        </p:grp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2AE446FD-9761-431D-A2EA-8475D2C8B1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1407" y="2365571"/>
              <a:ext cx="3496060" cy="3158807"/>
              <a:chOff x="5541407" y="2365964"/>
              <a:chExt cx="3496060" cy="3158807"/>
            </a:xfrm>
          </p:grpSpPr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53B69DE2-1566-F029-E3AD-05027779F8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6019" y="2365964"/>
                <a:ext cx="2961448" cy="2087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ectangle 6">
                <a:extLst>
                  <a:ext uri="{FF2B5EF4-FFF2-40B4-BE49-F238E27FC236}">
                    <a16:creationId xmlns:a16="http://schemas.microsoft.com/office/drawing/2014/main" id="{2B6122DF-FD32-C63D-5EA0-84FC8CFA8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1407" y="4509120"/>
                <a:ext cx="3462756" cy="1015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sz="2000" dirty="0">
                    <a:latin typeface="+mn-lt"/>
                  </a:rPr>
                  <a:t>Department of Physics</a:t>
                </a:r>
              </a:p>
              <a:p>
                <a:pPr algn="ctr" eaLnBrk="1" hangingPunct="1"/>
                <a:r>
                  <a:rPr lang="en-US" sz="2000" b="1" dirty="0">
                    <a:latin typeface="+mn-lt"/>
                  </a:rPr>
                  <a:t>Ludwig-</a:t>
                </a:r>
                <a:r>
                  <a:rPr lang="en-US" sz="2000" b="1" dirty="0" err="1">
                    <a:latin typeface="+mn-lt"/>
                  </a:rPr>
                  <a:t>Maximilians</a:t>
                </a:r>
                <a:r>
                  <a:rPr lang="en-US" sz="2000" b="1" dirty="0">
                    <a:latin typeface="+mn-lt"/>
                  </a:rPr>
                  <a:t>-</a:t>
                </a:r>
                <a:r>
                  <a:rPr lang="en-US" sz="2000" b="1" dirty="0" err="1">
                    <a:latin typeface="+mn-lt"/>
                  </a:rPr>
                  <a:t>Universität</a:t>
                </a:r>
                <a:r>
                  <a:rPr lang="en-US" sz="2000" b="1" dirty="0">
                    <a:latin typeface="+mn-lt"/>
                  </a:rPr>
                  <a:t> </a:t>
                </a:r>
                <a:r>
                  <a:rPr lang="en-US" sz="2000" b="1" dirty="0" err="1">
                    <a:latin typeface="+mn-lt"/>
                  </a:rPr>
                  <a:t>München</a:t>
                </a:r>
                <a:endParaRPr lang="de-DE" sz="2000" b="1" dirty="0">
                  <a:latin typeface="+mn-lt"/>
                </a:endParaRPr>
              </a:p>
            </p:txBody>
          </p:sp>
        </p:grpSp>
      </p:grpSp>
      <p:sp>
        <p:nvSpPr>
          <p:cNvPr id="18" name="Rectangle 4">
            <a:extLst>
              <a:ext uri="{FF2B5EF4-FFF2-40B4-BE49-F238E27FC236}">
                <a16:creationId xmlns:a16="http://schemas.microsoft.com/office/drawing/2014/main" id="{1989568D-4F5F-10C0-E15B-7C8FED762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671" y="4660244"/>
            <a:ext cx="5127585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5000"/>
              </a:lnSpc>
            </a:pPr>
            <a:r>
              <a:rPr lang="en-US" sz="2000" dirty="0">
                <a:latin typeface="+mn-lt"/>
              </a:rPr>
              <a:t>Shareholders (50% each)</a:t>
            </a:r>
          </a:p>
          <a:p>
            <a:pPr algn="ctr" eaLnBrk="1" hangingPunct="1">
              <a:lnSpc>
                <a:spcPct val="135000"/>
              </a:lnSpc>
            </a:pPr>
            <a:r>
              <a:rPr lang="en-US" sz="2000" dirty="0">
                <a:latin typeface="+mn-lt"/>
              </a:rPr>
              <a:t>Owners of 3 coating machines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F2EC8B11-5F0C-FDA2-01F8-235B279A26D1}"/>
              </a:ext>
            </a:extLst>
          </p:cNvPr>
          <p:cNvCxnSpPr>
            <a:cxnSpLocks/>
          </p:cNvCxnSpPr>
          <p:nvPr/>
        </p:nvCxnSpPr>
        <p:spPr>
          <a:xfrm flipH="1" flipV="1">
            <a:off x="4487765" y="4409954"/>
            <a:ext cx="1081699" cy="17722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92B19169-D510-F4B5-0818-2737642C7809}"/>
              </a:ext>
            </a:extLst>
          </p:cNvPr>
          <p:cNvCxnSpPr>
            <a:cxnSpLocks/>
          </p:cNvCxnSpPr>
          <p:nvPr/>
        </p:nvCxnSpPr>
        <p:spPr>
          <a:xfrm flipV="1">
            <a:off x="5561339" y="4409954"/>
            <a:ext cx="1013079" cy="177221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28DE3A24-2BB2-924F-0B14-551FD47FE859}"/>
              </a:ext>
            </a:extLst>
          </p:cNvPr>
          <p:cNvSpPr txBox="1"/>
          <p:nvPr/>
        </p:nvSpPr>
        <p:spPr>
          <a:xfrm>
            <a:off x="5333199" y="2871114"/>
            <a:ext cx="460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by</a:t>
            </a:r>
            <a:endParaRPr lang="de-DE" sz="20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AEAADE6-27AC-4C09-7F86-082300AA7116}"/>
              </a:ext>
            </a:extLst>
          </p:cNvPr>
          <p:cNvSpPr txBox="1"/>
          <p:nvPr/>
        </p:nvSpPr>
        <p:spPr>
          <a:xfrm>
            <a:off x="2047331" y="5826132"/>
            <a:ext cx="7592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  2009: 1 CEO and  1-5 </a:t>
            </a:r>
            <a:r>
              <a:rPr lang="de-DE" sz="2000" dirty="0" err="1"/>
              <a:t>part</a:t>
            </a:r>
            <a:r>
              <a:rPr lang="de-DE" sz="2000" dirty="0"/>
              <a:t>-time </a:t>
            </a:r>
            <a:r>
              <a:rPr lang="de-DE" sz="2000" dirty="0" err="1"/>
              <a:t>employees</a:t>
            </a:r>
            <a:r>
              <a:rPr lang="de-DE" sz="2000" dirty="0"/>
              <a:t> (</a:t>
            </a:r>
            <a:r>
              <a:rPr lang="de-DE" sz="2000" dirty="0" err="1"/>
              <a:t>project</a:t>
            </a:r>
            <a:r>
              <a:rPr lang="de-DE" sz="2000" dirty="0"/>
              <a:t> </a:t>
            </a:r>
            <a:r>
              <a:rPr lang="de-DE" sz="2000" dirty="0" err="1"/>
              <a:t>related</a:t>
            </a:r>
            <a:r>
              <a:rPr lang="de-DE" sz="2000" dirty="0"/>
              <a:t>)</a:t>
            </a:r>
          </a:p>
          <a:p>
            <a:r>
              <a:rPr lang="de-DE" sz="2000" dirty="0"/>
              <a:t>  2023: 1 CEO (</a:t>
            </a:r>
            <a:r>
              <a:rPr lang="de-DE" sz="2000" dirty="0" err="1"/>
              <a:t>the</a:t>
            </a:r>
            <a:r>
              <a:rPr lang="de-DE" sz="2000" dirty="0"/>
              <a:t> 5th) and 17 </a:t>
            </a:r>
            <a:r>
              <a:rPr lang="de-DE" sz="2000" dirty="0" err="1"/>
              <a:t>full</a:t>
            </a:r>
            <a:r>
              <a:rPr lang="de-DE" sz="2000" dirty="0"/>
              <a:t>-time </a:t>
            </a:r>
            <a:r>
              <a:rPr lang="de-DE" sz="2000" dirty="0" err="1"/>
              <a:t>employees</a:t>
            </a:r>
            <a:r>
              <a:rPr lang="de-DE" sz="2000" dirty="0"/>
              <a:t> – </a:t>
            </a: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investors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916326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88C60-C1AA-487F-8811-5D11720A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UltraFast</a:t>
            </a:r>
            <a:r>
              <a:rPr lang="de-DE" dirty="0"/>
              <a:t> </a:t>
            </a:r>
            <a:r>
              <a:rPr lang="de-DE" dirty="0" err="1"/>
              <a:t>Innovations</a:t>
            </a:r>
            <a:r>
              <a:rPr lang="de-DE" dirty="0"/>
              <a:t> GmbH 2023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770ED4-FCB0-4F6F-870F-F984A45C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5D44177B-3A02-DA4E-9FD4-C13842E5D3B8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5F3E9F-FB0C-4554-85EB-FA49A9C6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F756E5-E217-496D-8D55-9700E986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25" name="Inhaltsplatzhalter 24">
            <a:extLst>
              <a:ext uri="{FF2B5EF4-FFF2-40B4-BE49-F238E27FC236}">
                <a16:creationId xmlns:a16="http://schemas.microsoft.com/office/drawing/2014/main" id="{75B5F51B-F5EC-E891-C2B9-5CAC3A7BB0D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868659" y="430688"/>
            <a:ext cx="3360602" cy="695297"/>
          </a:xfr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B1990EB-56B3-D118-F1B1-7F2F7B1B2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40481" y="-134315"/>
            <a:ext cx="5793065" cy="819791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33FB30B-4B4C-2E80-5DAE-CC59AC7BE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126" y="1197973"/>
            <a:ext cx="3480971" cy="33856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CDC1CDC-1782-44D5-AEEB-363EDED06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193" y="4532519"/>
            <a:ext cx="3425690" cy="223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4202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88C60-C1AA-487F-8811-5D11720A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75" y="88776"/>
            <a:ext cx="9494275" cy="892174"/>
          </a:xfrm>
        </p:spPr>
        <p:txBody>
          <a:bodyPr/>
          <a:lstStyle/>
          <a:p>
            <a:r>
              <a:rPr lang="de-DE" dirty="0" err="1"/>
              <a:t>terraplasma</a:t>
            </a:r>
            <a:r>
              <a:rPr lang="de-DE" dirty="0"/>
              <a:t> GmbH - 2011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770ED4-FCB0-4F6F-870F-F984A45C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89AC57D7-D3EE-B14D-A2F1-D2250A969F8C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5F3E9F-FB0C-4554-85EB-FA49A9C6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0232" y="6382917"/>
            <a:ext cx="9472614" cy="196248"/>
          </a:xfrm>
        </p:spPr>
        <p:txBody>
          <a:bodyPr/>
          <a:lstStyle/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F756E5-E217-496D-8D55-9700E986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2B3DE0C-1983-9248-DC3E-A417CBF29AF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CC0C986-EA32-C1C5-1266-A743AD4706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472853" y="2115115"/>
            <a:ext cx="1985018" cy="108108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de-DE" sz="1600" dirty="0">
                <a:solidFill>
                  <a:schemeClr val="tx2"/>
                </a:solidFill>
              </a:rPr>
              <a:t>Surface Micro Discharge </a:t>
            </a:r>
            <a:br>
              <a:rPr lang="en-GB" altLang="de-DE" sz="1600" dirty="0">
                <a:solidFill>
                  <a:schemeClr val="tx2"/>
                </a:solidFill>
              </a:rPr>
            </a:br>
            <a:r>
              <a:rPr lang="en-GB" altLang="de-DE" sz="1600" dirty="0">
                <a:solidFill>
                  <a:schemeClr val="tx2"/>
                </a:solidFill>
              </a:rPr>
              <a:t>Plasma (SMD)</a:t>
            </a:r>
            <a:br>
              <a:rPr lang="en-GB" altLang="de-DE" sz="1600" dirty="0">
                <a:solidFill>
                  <a:schemeClr val="tx2"/>
                </a:solidFill>
              </a:rPr>
            </a:br>
            <a:r>
              <a:rPr lang="en-GB" altLang="de-DE" sz="1600" dirty="0"/>
              <a:t> </a:t>
            </a:r>
            <a:r>
              <a:rPr lang="en-GB" altLang="de-DE" sz="1200" b="0" dirty="0">
                <a:solidFill>
                  <a:schemeClr val="tx1"/>
                </a:solidFill>
              </a:rPr>
              <a:t>cheap, scalable, any shape</a:t>
            </a:r>
            <a:r>
              <a:rPr lang="en-GB" altLang="de-DE" sz="1600" dirty="0"/>
              <a:t>	</a:t>
            </a:r>
          </a:p>
        </p:txBody>
      </p:sp>
      <p:pic>
        <p:nvPicPr>
          <p:cNvPr id="10" name="Picture 3" descr="IMG_3132">
            <a:extLst>
              <a:ext uri="{FF2B5EF4-FFF2-40B4-BE49-F238E27FC236}">
                <a16:creationId xmlns:a16="http://schemas.microsoft.com/office/drawing/2014/main" id="{3D80819E-6B81-6E5C-2BC7-72BFE96E9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23" y="2976384"/>
            <a:ext cx="17637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8282B29-D047-4049-479D-E6D705625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659" y="3286690"/>
            <a:ext cx="1203325" cy="99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289C48A-CCDB-52B7-C2D0-9765B6E9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455" y="3093809"/>
            <a:ext cx="1296988" cy="97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7">
            <a:extLst>
              <a:ext uri="{FF2B5EF4-FFF2-40B4-BE49-F238E27FC236}">
                <a16:creationId xmlns:a16="http://schemas.microsoft.com/office/drawing/2014/main" id="{541E6BA8-933A-138E-9EB2-4ED1F2EC5E82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98004" y="2390444"/>
            <a:ext cx="20942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de-DE" sz="1600" dirty="0">
                <a:solidFill>
                  <a:schemeClr val="tx2"/>
                </a:solidFill>
              </a:rPr>
              <a:t>Micro Wave Plasma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de-DE" sz="1200" b="0" dirty="0"/>
              <a:t>Wound Treatment</a:t>
            </a:r>
            <a:endParaRPr lang="en-GB" altLang="de-DE" sz="2200" b="0" dirty="0">
              <a:solidFill>
                <a:schemeClr val="tx2"/>
              </a:solidFill>
              <a:latin typeface="Apple Symbols" panose="02000000000000000000" pitchFamily="2" charset="-79"/>
              <a:sym typeface="Symbol" pitchFamily="2" charset="2"/>
            </a:endParaRPr>
          </a:p>
        </p:txBody>
      </p:sp>
      <p:sp>
        <p:nvSpPr>
          <p:cNvPr id="14" name="Rectangle 70">
            <a:extLst>
              <a:ext uri="{FF2B5EF4-FFF2-40B4-BE49-F238E27FC236}">
                <a16:creationId xmlns:a16="http://schemas.microsoft.com/office/drawing/2014/main" id="{E6F41CA0-9F8C-6E39-5D0A-9A74BE5E22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9244" y="1313729"/>
            <a:ext cx="11377914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2000" tIns="0" rIns="432000" bIns="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7000"/>
              </a:lnSpc>
            </a:pPr>
            <a:r>
              <a:rPr lang="en-GB" altLang="de-DE" sz="2100" b="0" dirty="0">
                <a:solidFill>
                  <a:schemeClr val="tx2"/>
                </a:solidFill>
                <a:sym typeface="Symbol" pitchFamily="2" charset="2"/>
              </a:rPr>
              <a:t>MPI for </a:t>
            </a:r>
            <a:r>
              <a:rPr lang="en-GB" altLang="de-DE" sz="2100" b="0" dirty="0" err="1">
                <a:solidFill>
                  <a:schemeClr val="tx2"/>
                </a:solidFill>
                <a:sym typeface="Symbol" pitchFamily="2" charset="2"/>
              </a:rPr>
              <a:t>extraterrestrial</a:t>
            </a:r>
            <a:r>
              <a:rPr lang="en-GB" altLang="de-DE" sz="2100" b="0" dirty="0">
                <a:solidFill>
                  <a:schemeClr val="tx2"/>
                </a:solidFill>
                <a:sym typeface="Symbol" pitchFamily="2" charset="2"/>
              </a:rPr>
              <a:t> Physics: Dusty Plasmas in space – </a:t>
            </a:r>
          </a:p>
          <a:p>
            <a:pPr eaLnBrk="1" hangingPunct="1">
              <a:lnSpc>
                <a:spcPct val="87000"/>
              </a:lnSpc>
            </a:pPr>
            <a:r>
              <a:rPr lang="en-GB" altLang="de-DE" sz="2100" b="0" dirty="0">
                <a:solidFill>
                  <a:schemeClr val="tx2"/>
                </a:solidFill>
                <a:sym typeface="Symbol" pitchFamily="2" charset="2"/>
              </a:rPr>
              <a:t>“plasma crystals” &amp; creation of cold atmospheric plasma gas by electric discharges – 2004 Plasma Health Care – 2011 </a:t>
            </a:r>
            <a:r>
              <a:rPr lang="en-GB" altLang="de-DE" sz="2100" b="0" dirty="0" err="1">
                <a:solidFill>
                  <a:schemeClr val="tx2"/>
                </a:solidFill>
                <a:sym typeface="Symbol" pitchFamily="2" charset="2"/>
              </a:rPr>
              <a:t>terraplasma</a:t>
            </a:r>
            <a:r>
              <a:rPr lang="en-GB" altLang="de-DE" sz="2100" b="0" dirty="0">
                <a:solidFill>
                  <a:schemeClr val="tx2"/>
                </a:solidFill>
                <a:sym typeface="Symbol" pitchFamily="2" charset="2"/>
              </a:rPr>
              <a:t> GmbH”</a:t>
            </a:r>
          </a:p>
        </p:txBody>
      </p:sp>
      <p:graphicFrame>
        <p:nvGraphicFramePr>
          <p:cNvPr id="15" name="Object 2">
            <a:extLst>
              <a:ext uri="{FF2B5EF4-FFF2-40B4-BE49-F238E27FC236}">
                <a16:creationId xmlns:a16="http://schemas.microsoft.com/office/drawing/2014/main" id="{5391B9DB-D3FB-C93F-5F71-14EFCAEC9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21952"/>
              </p:ext>
            </p:extLst>
          </p:nvPr>
        </p:nvGraphicFramePr>
        <p:xfrm>
          <a:off x="6512908" y="5091955"/>
          <a:ext cx="874712" cy="154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6" imgW="927100" imgH="1638300" progId="Word.Document.8">
                  <p:embed/>
                </p:oleObj>
              </mc:Choice>
              <mc:Fallback>
                <p:oleObj name="Dokument" r:id="rId6" imgW="927100" imgH="1638300" progId="Word.Document.8">
                  <p:embed/>
                  <p:pic>
                    <p:nvPicPr>
                      <p:cNvPr id="9224" name="Object 2">
                        <a:extLst>
                          <a:ext uri="{FF2B5EF4-FFF2-40B4-BE49-F238E27FC236}">
                            <a16:creationId xmlns:a16="http://schemas.microsoft.com/office/drawing/2014/main" id="{AF6FC8F7-6A0C-EF7E-0E03-F0EF377A5B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2908" y="5091955"/>
                        <a:ext cx="874712" cy="154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fik 12" descr="GermanPlaSter3.jpg">
            <a:extLst>
              <a:ext uri="{FF2B5EF4-FFF2-40B4-BE49-F238E27FC236}">
                <a16:creationId xmlns:a16="http://schemas.microsoft.com/office/drawing/2014/main" id="{FB1DA6B3-C58F-D34C-D1D7-21015320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349" y="3946901"/>
            <a:ext cx="12223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5">
            <a:extLst>
              <a:ext uri="{FF2B5EF4-FFF2-40B4-BE49-F238E27FC236}">
                <a16:creationId xmlns:a16="http://schemas.microsoft.com/office/drawing/2014/main" id="{C3C4D2E4-3A37-566A-8F1F-18749976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64508" y="5759167"/>
            <a:ext cx="22606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78">
            <a:extLst>
              <a:ext uri="{FF2B5EF4-FFF2-40B4-BE49-F238E27FC236}">
                <a16:creationId xmlns:a16="http://schemas.microsoft.com/office/drawing/2014/main" id="{FAB84B2D-4143-58E6-B8F7-5F3475B60933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77171" y="5160410"/>
            <a:ext cx="1804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32000" tIns="0" rIns="432000" bIns="0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7000"/>
              </a:lnSpc>
            </a:pPr>
            <a:r>
              <a:rPr lang="en-GB" altLang="de-DE" sz="1600" dirty="0">
                <a:solidFill>
                  <a:schemeClr val="tx2"/>
                </a:solidFill>
              </a:rPr>
              <a:t>Piezo Plasma</a:t>
            </a:r>
            <a:br>
              <a:rPr lang="en-GB" altLang="de-DE" sz="1600" dirty="0">
                <a:solidFill>
                  <a:schemeClr val="tx2"/>
                </a:solidFill>
              </a:rPr>
            </a:br>
            <a:r>
              <a:rPr lang="en-GB" altLang="de-DE" sz="1200" b="0" dirty="0"/>
              <a:t>"power-free" plasma </a:t>
            </a:r>
          </a:p>
          <a:p>
            <a:pPr eaLnBrk="1" hangingPunct="1">
              <a:lnSpc>
                <a:spcPct val="87000"/>
              </a:lnSpc>
            </a:pPr>
            <a:r>
              <a:rPr lang="en-GB" altLang="de-DE" sz="1200" b="0" dirty="0"/>
              <a:t>for small, local applications</a:t>
            </a:r>
          </a:p>
        </p:txBody>
      </p:sp>
      <p:sp>
        <p:nvSpPr>
          <p:cNvPr id="26" name="Rectangle 80">
            <a:extLst>
              <a:ext uri="{FF2B5EF4-FFF2-40B4-BE49-F238E27FC236}">
                <a16:creationId xmlns:a16="http://schemas.microsoft.com/office/drawing/2014/main" id="{9506FC2A-07AF-4600-29E6-1701394E7FE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17770" y="5195730"/>
            <a:ext cx="16560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de-DE" sz="1600" dirty="0">
                <a:solidFill>
                  <a:schemeClr val="tx2"/>
                </a:solidFill>
              </a:rPr>
              <a:t>Venturi Plasma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de-DE" sz="1200" b="0" dirty="0"/>
              <a:t>  Compressed air,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de-DE" sz="1200" b="0" dirty="0"/>
              <a:t>dental technology</a:t>
            </a:r>
            <a:endParaRPr lang="en-GB" altLang="de-DE" sz="2200" b="0" dirty="0">
              <a:solidFill>
                <a:schemeClr val="tx2"/>
              </a:solidFill>
              <a:latin typeface="Apple Symbols" panose="02000000000000000000" pitchFamily="2" charset="-79"/>
              <a:sym typeface="Symbol" pitchFamily="2" charset="2"/>
            </a:endParaRPr>
          </a:p>
        </p:txBody>
      </p:sp>
      <p:pic>
        <p:nvPicPr>
          <p:cNvPr id="27" name="Picture 40" descr="050323_13_2min_1c">
            <a:extLst>
              <a:ext uri="{FF2B5EF4-FFF2-40B4-BE49-F238E27FC236}">
                <a16:creationId xmlns:a16="http://schemas.microsoft.com/office/drawing/2014/main" id="{F96E928F-9E46-5528-3168-16BC0EBD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85" y="3000632"/>
            <a:ext cx="2251435" cy="168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Line 41">
            <a:extLst>
              <a:ext uri="{FF2B5EF4-FFF2-40B4-BE49-F238E27FC236}">
                <a16:creationId xmlns:a16="http://schemas.microsoft.com/office/drawing/2014/main" id="{0EBE80B3-C2F4-EA78-32DA-B0FEF3A54531}"/>
              </a:ext>
            </a:extLst>
          </p:cNvPr>
          <p:cNvSpPr>
            <a:spLocks noChangeShapeType="1"/>
          </p:cNvSpPr>
          <p:nvPr/>
        </p:nvSpPr>
        <p:spPr bwMode="gray">
          <a:xfrm>
            <a:off x="2060294" y="2913664"/>
            <a:ext cx="435256" cy="964986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6EB337E5-DAAE-25B8-21BA-87D95F4F692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19002" y="2148354"/>
            <a:ext cx="29001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600" dirty="0"/>
              <a:t>Reduction of the germ load </a:t>
            </a:r>
          </a:p>
          <a:p>
            <a:pPr eaLnBrk="1" hangingPunct="1"/>
            <a:r>
              <a:rPr lang="en-GB" altLang="de-DE" sz="1600" dirty="0"/>
              <a:t>by 10</a:t>
            </a:r>
            <a:r>
              <a:rPr lang="en-GB" altLang="de-DE" sz="1600" baseline="30000" dirty="0"/>
              <a:t>5</a:t>
            </a:r>
            <a:r>
              <a:rPr lang="en-GB" altLang="de-DE" sz="1600" dirty="0"/>
              <a:t> after 5 seconds</a:t>
            </a:r>
          </a:p>
          <a:p>
            <a:pPr eaLnBrk="1" hangingPunct="1"/>
            <a:r>
              <a:rPr lang="en-GB" altLang="de-DE" sz="1600" dirty="0"/>
              <a:t> (“disinfection”)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19A9AC3-1684-A4B5-AC85-4A3CC8C67A6D}"/>
              </a:ext>
            </a:extLst>
          </p:cNvPr>
          <p:cNvSpPr txBox="1"/>
          <p:nvPr/>
        </p:nvSpPr>
        <p:spPr>
          <a:xfrm>
            <a:off x="1209426" y="4728115"/>
            <a:ext cx="19383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Hygiene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Medical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Cosmetics</a:t>
            </a:r>
          </a:p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Odor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purification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80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88C60-C1AA-487F-8811-5D11720A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terraplasma</a:t>
            </a:r>
            <a:r>
              <a:rPr lang="de-DE" dirty="0"/>
              <a:t> GmbH - 2023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770ED4-FCB0-4F6F-870F-F984A45C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FCF2C42D-A85C-3C42-B475-894BF8429BAC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5F3E9F-FB0C-4554-85EB-FA49A9C6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F756E5-E217-496D-8D55-9700E986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AF29911-E863-0394-D105-AC3FB3A38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97" y="1143000"/>
            <a:ext cx="8708403" cy="5652545"/>
          </a:xfrm>
          <a:prstGeom prst="rect">
            <a:avLst/>
          </a:prstGeom>
        </p:spPr>
      </p:pic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487446B8-99E1-3295-BD74-191D80B9083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2E7EF3A-0D93-839C-E816-B26901C22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568" y="573269"/>
            <a:ext cx="2628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53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88C60-C1AA-487F-8811-5D11720A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terraplasma</a:t>
            </a:r>
            <a:r>
              <a:rPr lang="de-DE" dirty="0"/>
              <a:t> GmbH - 2023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770ED4-FCB0-4F6F-870F-F984A45C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377580ED-EC0F-134B-871E-0A2630B9D7C8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5F3E9F-FB0C-4554-85EB-FA49A9C6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F756E5-E217-496D-8D55-9700E986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85DEC06-F527-8BBF-70CC-5C9016A4408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" y="2092480"/>
            <a:ext cx="6378610" cy="3741162"/>
          </a:xfrm>
        </p:spPr>
      </p:pic>
      <p:pic>
        <p:nvPicPr>
          <p:cNvPr id="3" name="Grafik 18">
            <a:extLst>
              <a:ext uri="{FF2B5EF4-FFF2-40B4-BE49-F238E27FC236}">
                <a16:creationId xmlns:a16="http://schemas.microsoft.com/office/drawing/2014/main" id="{646C1CF4-9F4D-0531-F09D-4EB75D8A7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073" y="576334"/>
            <a:ext cx="2361115" cy="5666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57E5941-954A-244E-B06D-ECF77C725B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21" y="451414"/>
            <a:ext cx="2632734" cy="69570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1C93A58-B15F-EEB1-CD9E-10BAA1731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013" y="3606287"/>
            <a:ext cx="5813387" cy="267531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7AFCA7E-8F43-546C-0C08-51A8B08DF8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5336" y="1426579"/>
            <a:ext cx="2159169" cy="200242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726AD78-4DC6-C53F-82E6-C0BEFC5BF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9457" y="1702526"/>
            <a:ext cx="1803067" cy="175315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92FBAB2-4E43-95D6-B8ED-4809BA8B24BE}"/>
              </a:ext>
            </a:extLst>
          </p:cNvPr>
          <p:cNvSpPr txBox="1"/>
          <p:nvPr/>
        </p:nvSpPr>
        <p:spPr>
          <a:xfrm>
            <a:off x="6350360" y="3569959"/>
            <a:ext cx="28632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Patient </a:t>
            </a:r>
            <a:r>
              <a:rPr lang="de-DE" sz="1200" dirty="0" err="1"/>
              <a:t>with</a:t>
            </a:r>
            <a:r>
              <a:rPr lang="de-DE" sz="1200" dirty="0"/>
              <a:t> a </a:t>
            </a:r>
            <a:r>
              <a:rPr lang="de-DE" sz="1200" dirty="0" err="1"/>
              <a:t>wound</a:t>
            </a:r>
            <a:r>
              <a:rPr lang="de-DE" sz="1200" dirty="0"/>
              <a:t> </a:t>
            </a:r>
            <a:r>
              <a:rPr lang="de-DE" sz="1200" dirty="0" err="1"/>
              <a:t>caused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friction</a:t>
            </a:r>
            <a:endParaRPr lang="de-DE" sz="12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91724D2-1949-439B-FD6D-6997B07D3BA7}"/>
              </a:ext>
            </a:extLst>
          </p:cNvPr>
          <p:cNvSpPr txBox="1"/>
          <p:nvPr/>
        </p:nvSpPr>
        <p:spPr>
          <a:xfrm>
            <a:off x="1215345" y="2116251"/>
            <a:ext cx="40446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A </a:t>
            </a:r>
            <a:r>
              <a:rPr lang="de-DE" sz="1200" dirty="0" err="1"/>
              <a:t>medical</a:t>
            </a:r>
            <a:r>
              <a:rPr lang="de-DE" sz="1200" dirty="0"/>
              <a:t> </a:t>
            </a:r>
            <a:r>
              <a:rPr lang="de-DE" sz="1200" dirty="0" err="1"/>
              <a:t>device</a:t>
            </a:r>
            <a:r>
              <a:rPr lang="de-DE" sz="1200" dirty="0"/>
              <a:t> </a:t>
            </a:r>
            <a:r>
              <a:rPr lang="de-DE" sz="1200" dirty="0" err="1"/>
              <a:t>class</a:t>
            </a:r>
            <a:r>
              <a:rPr lang="de-DE" sz="1200" dirty="0"/>
              <a:t> </a:t>
            </a:r>
            <a:r>
              <a:rPr lang="de-DE" sz="1200" dirty="0" err="1"/>
              <a:t>IIa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treatment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wounds</a:t>
            </a:r>
            <a:endParaRPr lang="de-DE" sz="12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E7B9C23-2A04-3F82-CBA3-1362F6BE5F91}"/>
              </a:ext>
            </a:extLst>
          </p:cNvPr>
          <p:cNvSpPr txBox="1"/>
          <p:nvPr/>
        </p:nvSpPr>
        <p:spPr>
          <a:xfrm>
            <a:off x="2741126" y="2765036"/>
            <a:ext cx="7473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/>
              <a:t>certified</a:t>
            </a:r>
            <a:endParaRPr lang="de-DE" sz="12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8236EB0-3EF2-AC53-3F2E-F1DB2ABC8884}"/>
              </a:ext>
            </a:extLst>
          </p:cNvPr>
          <p:cNvSpPr txBox="1"/>
          <p:nvPr/>
        </p:nvSpPr>
        <p:spPr>
          <a:xfrm>
            <a:off x="2897331" y="3216988"/>
            <a:ext cx="182133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FDA </a:t>
            </a:r>
            <a:r>
              <a:rPr lang="de-DE" sz="1200" dirty="0" err="1"/>
              <a:t>approval</a:t>
            </a:r>
            <a:r>
              <a:rPr lang="de-DE" sz="1200" dirty="0"/>
              <a:t> in </a:t>
            </a:r>
            <a:r>
              <a:rPr lang="de-DE" sz="1200" dirty="0" err="1"/>
              <a:t>process</a:t>
            </a:r>
            <a:endParaRPr lang="de-DE" sz="12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6FA96FF-4158-A245-DDC3-8EC9A77B981B}"/>
              </a:ext>
            </a:extLst>
          </p:cNvPr>
          <p:cNvSpPr txBox="1"/>
          <p:nvPr/>
        </p:nvSpPr>
        <p:spPr>
          <a:xfrm>
            <a:off x="3549102" y="3703898"/>
            <a:ext cx="10375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0" i="0" u="none" strike="noStrike" dirty="0" err="1">
                <a:solidFill>
                  <a:srgbClr val="1B1E25"/>
                </a:solidFill>
                <a:effectLst/>
                <a:latin typeface="-apple-system"/>
              </a:rPr>
              <a:t>clinical</a:t>
            </a:r>
            <a:r>
              <a:rPr lang="de-DE" sz="1200" b="0" i="0" u="none" strike="noStrike" dirty="0">
                <a:solidFill>
                  <a:srgbClr val="1B1E25"/>
                </a:solidFill>
                <a:effectLst/>
                <a:latin typeface="-apple-system"/>
              </a:rPr>
              <a:t> </a:t>
            </a:r>
            <a:r>
              <a:rPr lang="de-DE" sz="1200" b="0" i="0" u="none" strike="noStrike" dirty="0" err="1">
                <a:solidFill>
                  <a:srgbClr val="1B1E25"/>
                </a:solidFill>
                <a:effectLst/>
                <a:latin typeface="-apple-system"/>
              </a:rPr>
              <a:t>tested</a:t>
            </a:r>
            <a:endParaRPr lang="de-DE" sz="1200" b="0" i="0" u="none" strike="noStrike" dirty="0">
              <a:solidFill>
                <a:srgbClr val="1B1E25"/>
              </a:solidFill>
              <a:effectLst/>
              <a:latin typeface="-apple-system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1F9AEC7-DF40-F2E5-CD19-2E1341CADA1B}"/>
              </a:ext>
            </a:extLst>
          </p:cNvPr>
          <p:cNvSpPr txBox="1"/>
          <p:nvPr/>
        </p:nvSpPr>
        <p:spPr>
          <a:xfrm>
            <a:off x="3502808" y="4178458"/>
            <a:ext cx="224131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/>
              <a:t>small</a:t>
            </a:r>
            <a:r>
              <a:rPr lang="de-DE" sz="1200" dirty="0"/>
              <a:t>, </a:t>
            </a:r>
            <a:r>
              <a:rPr lang="de-DE" sz="1200" dirty="0" err="1"/>
              <a:t>handy</a:t>
            </a:r>
            <a:r>
              <a:rPr lang="de-DE" sz="1200" dirty="0"/>
              <a:t>, </a:t>
            </a:r>
            <a:r>
              <a:rPr lang="de-DE" sz="1200" dirty="0" err="1"/>
              <a:t>battery-powered</a:t>
            </a:r>
            <a:endParaRPr lang="de-DE" sz="12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82842FE-3092-C722-21A3-7BBC5654049B}"/>
              </a:ext>
            </a:extLst>
          </p:cNvPr>
          <p:cNvSpPr txBox="1"/>
          <p:nvPr/>
        </p:nvSpPr>
        <p:spPr>
          <a:xfrm>
            <a:off x="3088369" y="4665368"/>
            <a:ext cx="30509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sterile </a:t>
            </a:r>
            <a:r>
              <a:rPr lang="de-DE" sz="1200" dirty="0" err="1"/>
              <a:t>disposable</a:t>
            </a:r>
            <a:r>
              <a:rPr lang="de-DE" sz="1200" dirty="0"/>
              <a:t> </a:t>
            </a:r>
            <a:r>
              <a:rPr lang="de-DE" sz="1200" dirty="0" err="1"/>
              <a:t>attachments</a:t>
            </a:r>
            <a:r>
              <a:rPr lang="de-DE" sz="1200" dirty="0"/>
              <a:t> 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BCB6FE3-1457-BA82-2D56-52AC9CAC566E}"/>
              </a:ext>
            </a:extLst>
          </p:cNvPr>
          <p:cNvSpPr txBox="1"/>
          <p:nvPr/>
        </p:nvSpPr>
        <p:spPr>
          <a:xfrm>
            <a:off x="6525335" y="5396696"/>
            <a:ext cx="541901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0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1170238-1482-E4E3-E3CD-B7264850BBE6}"/>
              </a:ext>
            </a:extLst>
          </p:cNvPr>
          <p:cNvSpPr txBox="1"/>
          <p:nvPr/>
        </p:nvSpPr>
        <p:spPr>
          <a:xfrm>
            <a:off x="6378612" y="5706319"/>
            <a:ext cx="49751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Treatment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plasma</a:t>
            </a:r>
            <a:r>
              <a:rPr lang="de-DE" sz="1200" dirty="0"/>
              <a:t> care: </a:t>
            </a:r>
            <a:r>
              <a:rPr lang="de-DE" sz="1200" dirty="0" err="1"/>
              <a:t>every</a:t>
            </a:r>
            <a:r>
              <a:rPr lang="de-DE" sz="1200" dirty="0"/>
              <a:t> </a:t>
            </a:r>
            <a:r>
              <a:rPr lang="de-DE" sz="1200" dirty="0" err="1"/>
              <a:t>second</a:t>
            </a:r>
            <a:r>
              <a:rPr lang="de-DE" sz="1200" dirty="0"/>
              <a:t> </a:t>
            </a:r>
            <a:r>
              <a:rPr lang="de-DE" sz="1200" dirty="0" err="1"/>
              <a:t>day</a:t>
            </a:r>
            <a:r>
              <a:rPr lang="de-DE" sz="1200" dirty="0"/>
              <a:t> </a:t>
            </a:r>
            <a:r>
              <a:rPr lang="de-DE" sz="1200" dirty="0" err="1"/>
              <a:t>once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2 min,</a:t>
            </a:r>
          </a:p>
          <a:p>
            <a:r>
              <a:rPr lang="de-DE" sz="1200" dirty="0"/>
              <a:t> after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third</a:t>
            </a:r>
            <a:r>
              <a:rPr lang="de-DE" sz="1200" dirty="0"/>
              <a:t> </a:t>
            </a:r>
            <a:r>
              <a:rPr lang="de-DE" sz="1200" dirty="0" err="1"/>
              <a:t>treatment</a:t>
            </a:r>
            <a:r>
              <a:rPr lang="de-DE" sz="1200" dirty="0"/>
              <a:t> (1 </a:t>
            </a:r>
            <a:r>
              <a:rPr lang="de-DE" sz="1200" dirty="0" err="1"/>
              <a:t>week</a:t>
            </a:r>
            <a:r>
              <a:rPr lang="de-DE" sz="1200" dirty="0"/>
              <a:t>) </a:t>
            </a:r>
            <a:r>
              <a:rPr lang="de-DE" sz="1200" dirty="0" err="1"/>
              <a:t>complete</a:t>
            </a:r>
            <a:r>
              <a:rPr lang="de-DE" sz="1200" dirty="0"/>
              <a:t> </a:t>
            </a:r>
            <a:r>
              <a:rPr lang="de-DE" sz="1200" dirty="0" err="1"/>
              <a:t>wound</a:t>
            </a:r>
            <a:r>
              <a:rPr lang="de-DE" sz="1200" dirty="0"/>
              <a:t> </a:t>
            </a:r>
            <a:r>
              <a:rPr lang="de-DE" sz="1200" dirty="0" err="1"/>
              <a:t>closure</a:t>
            </a:r>
            <a:r>
              <a:rPr lang="de-DE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310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532362E-56FF-4F4D-A4CC-268C0939234D}"/>
              </a:ext>
            </a:extLst>
          </p:cNvPr>
          <p:cNvSpPr txBox="1"/>
          <p:nvPr/>
        </p:nvSpPr>
        <p:spPr>
          <a:xfrm>
            <a:off x="733529" y="5466304"/>
            <a:ext cx="1020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0585D"/>
                </a:solidFill>
                <a:latin typeface="Helvetica" pitchFamily="2" charset="0"/>
              </a:rPr>
              <a:t>Start-up Incubation Program for Max Planck Scientists </a:t>
            </a:r>
            <a:endParaRPr lang="de-DE" sz="1600" dirty="0">
              <a:solidFill>
                <a:srgbClr val="50585D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09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chtungspfeil 9">
            <a:extLst>
              <a:ext uri="{FF2B5EF4-FFF2-40B4-BE49-F238E27FC236}">
                <a16:creationId xmlns:a16="http://schemas.microsoft.com/office/drawing/2014/main" id="{CEC44483-EF56-3843-A108-FBE946C83073}"/>
              </a:ext>
            </a:extLst>
          </p:cNvPr>
          <p:cNvSpPr/>
          <p:nvPr/>
        </p:nvSpPr>
        <p:spPr bwMode="auto">
          <a:xfrm>
            <a:off x="6977785" y="2153864"/>
            <a:ext cx="3492929" cy="955718"/>
          </a:xfrm>
          <a:custGeom>
            <a:avLst/>
            <a:gdLst>
              <a:gd name="connsiteX0" fmla="*/ 0 w 2489649"/>
              <a:gd name="connsiteY0" fmla="*/ 0 h 3713546"/>
              <a:gd name="connsiteX1" fmla="*/ 2489649 w 2489649"/>
              <a:gd name="connsiteY1" fmla="*/ 0 h 3713546"/>
              <a:gd name="connsiteX2" fmla="*/ 2489649 w 2489649"/>
              <a:gd name="connsiteY2" fmla="*/ 1856773 h 3713546"/>
              <a:gd name="connsiteX3" fmla="*/ 2489649 w 2489649"/>
              <a:gd name="connsiteY3" fmla="*/ 3713546 h 3713546"/>
              <a:gd name="connsiteX4" fmla="*/ 0 w 2489649"/>
              <a:gd name="connsiteY4" fmla="*/ 3713546 h 3713546"/>
              <a:gd name="connsiteX5" fmla="*/ 0 w 2489649"/>
              <a:gd name="connsiteY5" fmla="*/ 0 h 3713546"/>
              <a:gd name="connsiteX0" fmla="*/ 0 w 2950236"/>
              <a:gd name="connsiteY0" fmla="*/ 0 h 3713546"/>
              <a:gd name="connsiteX1" fmla="*/ 2489649 w 2950236"/>
              <a:gd name="connsiteY1" fmla="*/ 0 h 3713546"/>
              <a:gd name="connsiteX2" fmla="*/ 2950236 w 2950236"/>
              <a:gd name="connsiteY2" fmla="*/ 1863546 h 3713546"/>
              <a:gd name="connsiteX3" fmla="*/ 2489649 w 2950236"/>
              <a:gd name="connsiteY3" fmla="*/ 3713546 h 3713546"/>
              <a:gd name="connsiteX4" fmla="*/ 0 w 2950236"/>
              <a:gd name="connsiteY4" fmla="*/ 3713546 h 3713546"/>
              <a:gd name="connsiteX5" fmla="*/ 0 w 2950236"/>
              <a:gd name="connsiteY5" fmla="*/ 0 h 3713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0236" h="3713546">
                <a:moveTo>
                  <a:pt x="0" y="0"/>
                </a:moveTo>
                <a:lnTo>
                  <a:pt x="2489649" y="0"/>
                </a:lnTo>
                <a:lnTo>
                  <a:pt x="2950236" y="1863546"/>
                </a:lnTo>
                <a:lnTo>
                  <a:pt x="2489649" y="3713546"/>
                </a:lnTo>
                <a:lnTo>
                  <a:pt x="0" y="3713546"/>
                </a:lnTo>
                <a:lnTo>
                  <a:pt x="0" y="0"/>
                </a:lnTo>
                <a:close/>
              </a:path>
            </a:pathLst>
          </a:custGeom>
          <a:solidFill>
            <a:srgbClr val="EC732B"/>
          </a:solidFill>
          <a:ln w="9525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63"/>
              </a:spcAft>
              <a:buClr>
                <a:srgbClr val="50585D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1" name="Richtungspfeil 9">
            <a:extLst>
              <a:ext uri="{FF2B5EF4-FFF2-40B4-BE49-F238E27FC236}">
                <a16:creationId xmlns:a16="http://schemas.microsoft.com/office/drawing/2014/main" id="{B353B0F6-AC5B-C74B-B63D-7880725001E7}"/>
              </a:ext>
            </a:extLst>
          </p:cNvPr>
          <p:cNvSpPr/>
          <p:nvPr/>
        </p:nvSpPr>
        <p:spPr bwMode="auto">
          <a:xfrm>
            <a:off x="4055117" y="2136680"/>
            <a:ext cx="2348244" cy="964310"/>
          </a:xfrm>
          <a:custGeom>
            <a:avLst/>
            <a:gdLst>
              <a:gd name="connsiteX0" fmla="*/ 0 w 2489649"/>
              <a:gd name="connsiteY0" fmla="*/ 0 h 3713546"/>
              <a:gd name="connsiteX1" fmla="*/ 2489649 w 2489649"/>
              <a:gd name="connsiteY1" fmla="*/ 0 h 3713546"/>
              <a:gd name="connsiteX2" fmla="*/ 2489649 w 2489649"/>
              <a:gd name="connsiteY2" fmla="*/ 1856773 h 3713546"/>
              <a:gd name="connsiteX3" fmla="*/ 2489649 w 2489649"/>
              <a:gd name="connsiteY3" fmla="*/ 3713546 h 3713546"/>
              <a:gd name="connsiteX4" fmla="*/ 0 w 2489649"/>
              <a:gd name="connsiteY4" fmla="*/ 3713546 h 3713546"/>
              <a:gd name="connsiteX5" fmla="*/ 0 w 2489649"/>
              <a:gd name="connsiteY5" fmla="*/ 0 h 3713546"/>
              <a:gd name="connsiteX0" fmla="*/ 0 w 2950236"/>
              <a:gd name="connsiteY0" fmla="*/ 0 h 3713546"/>
              <a:gd name="connsiteX1" fmla="*/ 2489649 w 2950236"/>
              <a:gd name="connsiteY1" fmla="*/ 0 h 3713546"/>
              <a:gd name="connsiteX2" fmla="*/ 2950236 w 2950236"/>
              <a:gd name="connsiteY2" fmla="*/ 1863546 h 3713546"/>
              <a:gd name="connsiteX3" fmla="*/ 2489649 w 2950236"/>
              <a:gd name="connsiteY3" fmla="*/ 3713546 h 3713546"/>
              <a:gd name="connsiteX4" fmla="*/ 0 w 2950236"/>
              <a:gd name="connsiteY4" fmla="*/ 3713546 h 3713546"/>
              <a:gd name="connsiteX5" fmla="*/ 0 w 2950236"/>
              <a:gd name="connsiteY5" fmla="*/ 0 h 3713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0236" h="3713546">
                <a:moveTo>
                  <a:pt x="0" y="0"/>
                </a:moveTo>
                <a:lnTo>
                  <a:pt x="2489649" y="0"/>
                </a:lnTo>
                <a:lnTo>
                  <a:pt x="2950236" y="1863546"/>
                </a:lnTo>
                <a:lnTo>
                  <a:pt x="2489649" y="3713546"/>
                </a:lnTo>
                <a:lnTo>
                  <a:pt x="0" y="3713546"/>
                </a:lnTo>
                <a:lnTo>
                  <a:pt x="0" y="0"/>
                </a:lnTo>
                <a:close/>
              </a:path>
            </a:pathLst>
          </a:custGeom>
          <a:solidFill>
            <a:srgbClr val="EC732B"/>
          </a:solidFill>
          <a:ln w="9525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63"/>
              </a:spcAft>
              <a:buClr>
                <a:srgbClr val="50585D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6" name="Richtungspfeil 9">
            <a:extLst>
              <a:ext uri="{FF2B5EF4-FFF2-40B4-BE49-F238E27FC236}">
                <a16:creationId xmlns:a16="http://schemas.microsoft.com/office/drawing/2014/main" id="{6B25A854-36BE-7145-AA0A-1199AE2ED5F9}"/>
              </a:ext>
            </a:extLst>
          </p:cNvPr>
          <p:cNvSpPr/>
          <p:nvPr/>
        </p:nvSpPr>
        <p:spPr bwMode="auto">
          <a:xfrm>
            <a:off x="1828591" y="2145272"/>
            <a:ext cx="1538350" cy="964310"/>
          </a:xfrm>
          <a:custGeom>
            <a:avLst/>
            <a:gdLst>
              <a:gd name="connsiteX0" fmla="*/ 0 w 2489649"/>
              <a:gd name="connsiteY0" fmla="*/ 0 h 3713546"/>
              <a:gd name="connsiteX1" fmla="*/ 2489649 w 2489649"/>
              <a:gd name="connsiteY1" fmla="*/ 0 h 3713546"/>
              <a:gd name="connsiteX2" fmla="*/ 2489649 w 2489649"/>
              <a:gd name="connsiteY2" fmla="*/ 1856773 h 3713546"/>
              <a:gd name="connsiteX3" fmla="*/ 2489649 w 2489649"/>
              <a:gd name="connsiteY3" fmla="*/ 3713546 h 3713546"/>
              <a:gd name="connsiteX4" fmla="*/ 0 w 2489649"/>
              <a:gd name="connsiteY4" fmla="*/ 3713546 h 3713546"/>
              <a:gd name="connsiteX5" fmla="*/ 0 w 2489649"/>
              <a:gd name="connsiteY5" fmla="*/ 0 h 3713546"/>
              <a:gd name="connsiteX0" fmla="*/ 0 w 2950236"/>
              <a:gd name="connsiteY0" fmla="*/ 0 h 3713546"/>
              <a:gd name="connsiteX1" fmla="*/ 2489649 w 2950236"/>
              <a:gd name="connsiteY1" fmla="*/ 0 h 3713546"/>
              <a:gd name="connsiteX2" fmla="*/ 2950236 w 2950236"/>
              <a:gd name="connsiteY2" fmla="*/ 1863546 h 3713546"/>
              <a:gd name="connsiteX3" fmla="*/ 2489649 w 2950236"/>
              <a:gd name="connsiteY3" fmla="*/ 3713546 h 3713546"/>
              <a:gd name="connsiteX4" fmla="*/ 0 w 2950236"/>
              <a:gd name="connsiteY4" fmla="*/ 3713546 h 3713546"/>
              <a:gd name="connsiteX5" fmla="*/ 0 w 2950236"/>
              <a:gd name="connsiteY5" fmla="*/ 0 h 3713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0236" h="3713546">
                <a:moveTo>
                  <a:pt x="0" y="0"/>
                </a:moveTo>
                <a:lnTo>
                  <a:pt x="2489649" y="0"/>
                </a:lnTo>
                <a:lnTo>
                  <a:pt x="2950236" y="1863546"/>
                </a:lnTo>
                <a:lnTo>
                  <a:pt x="2489649" y="3713546"/>
                </a:lnTo>
                <a:lnTo>
                  <a:pt x="0" y="3713546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9000">
                <a:srgbClr val="007367"/>
              </a:gs>
              <a:gs pos="75000">
                <a:srgbClr val="EC732B"/>
              </a:gs>
            </a:gsLst>
            <a:lin ang="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563"/>
              </a:spcAft>
              <a:buClr>
                <a:srgbClr val="50585D"/>
              </a:buClr>
            </a:pPr>
            <a:endParaRPr lang="en-US" sz="1400" dirty="0">
              <a:solidFill>
                <a:srgbClr val="50585D"/>
              </a:solidFill>
              <a:highlight>
                <a:srgbClr val="006B66"/>
              </a:highlight>
              <a:latin typeface="Lato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9D9AF2-7EE2-A348-9FB5-E38587E5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Program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55" name="Grafik 54" descr="Stoppuhr">
            <a:extLst>
              <a:ext uri="{FF2B5EF4-FFF2-40B4-BE49-F238E27FC236}">
                <a16:creationId xmlns:a16="http://schemas.microsoft.com/office/drawing/2014/main" id="{2C12B7B4-EC43-E040-877F-FED8C604B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416" y="4337824"/>
            <a:ext cx="518151" cy="518151"/>
          </a:xfrm>
          <a:prstGeom prst="rect">
            <a:avLst/>
          </a:prstGeom>
        </p:spPr>
      </p:pic>
      <p:pic>
        <p:nvPicPr>
          <p:cNvPr id="57" name="Inhaltsplatzhalter 20" descr="Geld">
            <a:extLst>
              <a:ext uri="{FF2B5EF4-FFF2-40B4-BE49-F238E27FC236}">
                <a16:creationId xmlns:a16="http://schemas.microsoft.com/office/drawing/2014/main" id="{E5AC5F3C-7D75-6A4C-8107-F774855B8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178" y="5021120"/>
            <a:ext cx="494371" cy="494371"/>
          </a:xfrm>
          <a:prstGeom prst="rect">
            <a:avLst/>
          </a:prstGeom>
        </p:spPr>
      </p:pic>
      <p:pic>
        <p:nvPicPr>
          <p:cNvPr id="58" name="Grafik 57" descr="Volltreffer">
            <a:extLst>
              <a:ext uri="{FF2B5EF4-FFF2-40B4-BE49-F238E27FC236}">
                <a16:creationId xmlns:a16="http://schemas.microsoft.com/office/drawing/2014/main" id="{339C6932-6854-7A41-B924-32A46DDF4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78" y="3602852"/>
            <a:ext cx="454060" cy="45406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7CB576C-59A6-B24A-8B2A-B2FFB5BE949F}"/>
              </a:ext>
            </a:extLst>
          </p:cNvPr>
          <p:cNvGrpSpPr/>
          <p:nvPr/>
        </p:nvGrpSpPr>
        <p:grpSpPr>
          <a:xfrm>
            <a:off x="1976961" y="2517565"/>
            <a:ext cx="1464503" cy="2919124"/>
            <a:chOff x="2085164" y="1847971"/>
            <a:chExt cx="1391733" cy="4319528"/>
          </a:xfrm>
        </p:grpSpPr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772C25C6-DC0E-A84C-A9BF-A61896F05E40}"/>
                </a:ext>
              </a:extLst>
            </p:cNvPr>
            <p:cNvSpPr/>
            <p:nvPr/>
          </p:nvSpPr>
          <p:spPr>
            <a:xfrm>
              <a:off x="2250794" y="1847971"/>
              <a:ext cx="720850" cy="2435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chemeClr val="bg1"/>
                  </a:solidFill>
                  <a:latin typeface="Helvetica" pitchFamily="2" charset="0"/>
                </a:rPr>
                <a:t>Bootcamp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6085F351-CDBC-D945-B677-CAF7EF669C1D}"/>
                </a:ext>
              </a:extLst>
            </p:cNvPr>
            <p:cNvSpPr txBox="1"/>
            <p:nvPr/>
          </p:nvSpPr>
          <p:spPr>
            <a:xfrm>
              <a:off x="2085164" y="4782346"/>
              <a:ext cx="1391733" cy="284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0585D"/>
                  </a:solidFill>
                  <a:effectLst/>
                  <a:uLnTx/>
                  <a:uFillTx/>
                  <a:latin typeface="Helvetica" pitchFamily="2" charset="0"/>
                </a:rPr>
                <a:t>3 days</a:t>
              </a: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7F7D0ECF-2B5C-944B-97E4-96F0946CD4D8}"/>
                </a:ext>
              </a:extLst>
            </p:cNvPr>
            <p:cNvSpPr/>
            <p:nvPr/>
          </p:nvSpPr>
          <p:spPr>
            <a:xfrm>
              <a:off x="2085164" y="5704409"/>
              <a:ext cx="1391733" cy="463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  <a:defRPr/>
              </a:pPr>
              <a:r>
                <a:rPr lang="en-US" sz="1000" dirty="0">
                  <a:solidFill>
                    <a:srgbClr val="50585D"/>
                  </a:solidFill>
                  <a:latin typeface="Helvetica" pitchFamily="2" charset="0"/>
                </a:rPr>
                <a:t>Phase 1 (upon success)</a:t>
              </a:r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8D82A353-8ADC-E24D-8664-4A0625BEDCC3}"/>
                </a:ext>
              </a:extLst>
            </p:cNvPr>
            <p:cNvSpPr/>
            <p:nvPr/>
          </p:nvSpPr>
          <p:spPr>
            <a:xfrm>
              <a:off x="2085347" y="3556884"/>
              <a:ext cx="1369752" cy="284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lvl="0" indent="-171450">
                <a:buFont typeface="Wingdings" pitchFamily="2" charset="2"/>
                <a:buChar char="§"/>
                <a:defRPr/>
              </a:pPr>
              <a:r>
                <a:rPr lang="en-US" sz="1000" dirty="0">
                  <a:solidFill>
                    <a:srgbClr val="50585D"/>
                  </a:solidFill>
                  <a:latin typeface="Helvetica" pitchFamily="2" charset="0"/>
                </a:rPr>
                <a:t>Idea stress test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5424EA1-99AA-B348-ACEF-46B46A43DCEC}"/>
              </a:ext>
            </a:extLst>
          </p:cNvPr>
          <p:cNvGrpSpPr/>
          <p:nvPr/>
        </p:nvGrpSpPr>
        <p:grpSpPr>
          <a:xfrm>
            <a:off x="4138851" y="2503192"/>
            <a:ext cx="2350404" cy="2933497"/>
            <a:chOff x="3769036" y="2056235"/>
            <a:chExt cx="2350404" cy="3606574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FFAF470C-8DA3-5047-BC58-C3F495DD37D1}"/>
                </a:ext>
              </a:extLst>
            </p:cNvPr>
            <p:cNvSpPr txBox="1"/>
            <p:nvPr/>
          </p:nvSpPr>
          <p:spPr>
            <a:xfrm>
              <a:off x="3769036" y="4511947"/>
              <a:ext cx="2015208" cy="30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lang="en-US" sz="1000" dirty="0">
                  <a:solidFill>
                    <a:srgbClr val="50585D"/>
                  </a:solidFill>
                  <a:latin typeface="Helvetica" pitchFamily="2" charset="0"/>
                </a:rPr>
                <a:t>M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0585D"/>
                  </a:solidFill>
                  <a:effectLst/>
                  <a:uLnTx/>
                  <a:uFillTx/>
                  <a:latin typeface="Helvetica" pitchFamily="2" charset="0"/>
                </a:rPr>
                <a:t>ax. 6 months </a:t>
              </a: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E51BCAFC-E697-3F4A-9253-699CF5A8D897}"/>
                </a:ext>
              </a:extLst>
            </p:cNvPr>
            <p:cNvSpPr/>
            <p:nvPr/>
          </p:nvSpPr>
          <p:spPr>
            <a:xfrm>
              <a:off x="4012861" y="2056235"/>
              <a:ext cx="1359668" cy="2027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chemeClr val="bg1"/>
                  </a:solidFill>
                  <a:latin typeface="Helvetica" pitchFamily="2" charset="0"/>
                </a:rPr>
                <a:t>Phase 1: Exploration</a:t>
              </a: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B021A700-B266-7B45-9B62-71F85C52F4E1}"/>
                </a:ext>
              </a:extLst>
            </p:cNvPr>
            <p:cNvSpPr/>
            <p:nvPr/>
          </p:nvSpPr>
          <p:spPr>
            <a:xfrm>
              <a:off x="3769036" y="5262699"/>
              <a:ext cx="23504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  <a:defRPr/>
              </a:pPr>
              <a:r>
                <a:rPr lang="en-US" sz="1000" dirty="0">
                  <a:solidFill>
                    <a:srgbClr val="50585D"/>
                  </a:solidFill>
                  <a:latin typeface="Helvetica" pitchFamily="2" charset="0"/>
                </a:rPr>
                <a:t>Max. 50,000 € need-based funding upon jury-decision</a:t>
              </a: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F9650A6B-78AA-104D-AA2A-D3D760BFA85F}"/>
                </a:ext>
              </a:extLst>
            </p:cNvPr>
            <p:cNvSpPr/>
            <p:nvPr/>
          </p:nvSpPr>
          <p:spPr>
            <a:xfrm>
              <a:off x="3793930" y="3475233"/>
              <a:ext cx="217861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lvl="0" indent="-171450">
                <a:buFont typeface="Wingdings" pitchFamily="2" charset="2"/>
                <a:buChar char="§"/>
                <a:defRPr/>
              </a:pPr>
              <a:r>
                <a:rPr lang="en-US" sz="1000" dirty="0">
                  <a:solidFill>
                    <a:srgbClr val="50585D"/>
                  </a:solidFill>
                  <a:latin typeface="Helvetica" pitchFamily="2" charset="0"/>
                </a:rPr>
                <a:t>Validation of venture idea with regards to market, team, product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F577970-C18E-734F-9444-A621F3D14A31}"/>
              </a:ext>
            </a:extLst>
          </p:cNvPr>
          <p:cNvGrpSpPr/>
          <p:nvPr/>
        </p:nvGrpSpPr>
        <p:grpSpPr>
          <a:xfrm>
            <a:off x="7186642" y="2511211"/>
            <a:ext cx="3584467" cy="3443956"/>
            <a:chOff x="6417232" y="1862521"/>
            <a:chExt cx="3584467" cy="5696969"/>
          </a:xfrm>
        </p:grpSpPr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EBA3C9D6-C0F3-9D42-A593-00791284670A}"/>
                </a:ext>
              </a:extLst>
            </p:cNvPr>
            <p:cNvSpPr/>
            <p:nvPr/>
          </p:nvSpPr>
          <p:spPr>
            <a:xfrm>
              <a:off x="6559517" y="1862521"/>
              <a:ext cx="1641796" cy="2462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chemeClr val="bg1"/>
                  </a:solidFill>
                  <a:latin typeface="Helvetica" pitchFamily="2" charset="0"/>
                </a:rPr>
                <a:t>Phase 2: Venture building</a:t>
              </a:r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3A78AC2F-CECB-A749-B48E-CEB0526F5640}"/>
                </a:ext>
              </a:extLst>
            </p:cNvPr>
            <p:cNvSpPr/>
            <p:nvPr/>
          </p:nvSpPr>
          <p:spPr>
            <a:xfrm>
              <a:off x="6417232" y="3779214"/>
              <a:ext cx="2182354" cy="246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lvl="0" indent="-171450">
                <a:buFont typeface="Wingdings" pitchFamily="2" charset="2"/>
                <a:buChar char="§"/>
                <a:defRPr/>
              </a:pPr>
              <a:r>
                <a:rPr lang="en-US" sz="1000" dirty="0">
                  <a:solidFill>
                    <a:srgbClr val="50585D"/>
                  </a:solidFill>
                  <a:latin typeface="Helvetica" pitchFamily="2" charset="0"/>
                </a:rPr>
                <a:t>Venture incorporation</a:t>
              </a: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B38CBD81-A4F8-FC4C-BA7D-E822BD528B91}"/>
                </a:ext>
              </a:extLst>
            </p:cNvPr>
            <p:cNvSpPr txBox="1"/>
            <p:nvPr/>
          </p:nvSpPr>
          <p:spPr>
            <a:xfrm>
              <a:off x="6417232" y="5114745"/>
              <a:ext cx="3584467" cy="66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Font typeface="Wingdings" pitchFamily="2" charset="2"/>
                <a:buChar char="§"/>
                <a:defRPr/>
              </a:pPr>
              <a:r>
                <a:rPr lang="en-US" sz="1000" dirty="0">
                  <a:solidFill>
                    <a:srgbClr val="50585D"/>
                  </a:solidFill>
                  <a:latin typeface="Helvetica" pitchFamily="2" charset="0"/>
                </a:rPr>
                <a:t>M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0585D"/>
                  </a:solidFill>
                  <a:effectLst/>
                  <a:uLnTx/>
                  <a:uFillTx/>
                  <a:latin typeface="Helvetica" pitchFamily="2" charset="0"/>
                </a:rPr>
                <a:t>ax. 18 months  (Market challenge track) </a:t>
              </a:r>
              <a:r>
                <a:rPr lang="en-US" sz="1000" dirty="0">
                  <a:solidFill>
                    <a:srgbClr val="50585D"/>
                  </a:solidFill>
                  <a:latin typeface="Helvetica" pitchFamily="2" charset="0"/>
                </a:rPr>
                <a:t>or from 18-30 months</a:t>
              </a:r>
              <a:r>
                <a:rPr lang="en-US" sz="1000" baseline="30000" dirty="0">
                  <a:solidFill>
                    <a:srgbClr val="50585D"/>
                  </a:solidFill>
                  <a:latin typeface="Helvetica" pitchFamily="2" charset="0"/>
                </a:rPr>
                <a:t>  </a:t>
              </a:r>
              <a:r>
                <a:rPr lang="en-US" sz="1000" dirty="0">
                  <a:solidFill>
                    <a:srgbClr val="50585D"/>
                  </a:solidFill>
                  <a:latin typeface="Helvetica" pitchFamily="2" charset="0"/>
                </a:rPr>
                <a:t>(Development challenge track)</a:t>
              </a:r>
            </a:p>
          </p:txBody>
        </p:sp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4DD2C682-01BE-F24F-A9B0-76A46092981E}"/>
                </a:ext>
              </a:extLst>
            </p:cNvPr>
            <p:cNvSpPr/>
            <p:nvPr/>
          </p:nvSpPr>
          <p:spPr>
            <a:xfrm>
              <a:off x="6417232" y="6133949"/>
              <a:ext cx="3279668" cy="1425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  <a:defRPr/>
              </a:pPr>
              <a:r>
                <a:rPr lang="en-US" sz="1000" dirty="0">
                  <a:solidFill>
                    <a:srgbClr val="50585D"/>
                  </a:solidFill>
                  <a:latin typeface="Helvetica" pitchFamily="2" charset="0"/>
                </a:rPr>
                <a:t>Max. 220,000 € need-based funding upon jury decision (Market challenge track) or </a:t>
              </a:r>
            </a:p>
            <a:p>
              <a:pPr marL="171450" indent="-171450">
                <a:buFont typeface="Wingdings" pitchFamily="2" charset="2"/>
                <a:buChar char="§"/>
                <a:defRPr/>
              </a:pPr>
              <a:endParaRPr lang="en-US" sz="1000" dirty="0">
                <a:solidFill>
                  <a:srgbClr val="50585D"/>
                </a:solidFill>
                <a:latin typeface="Helvetica" pitchFamily="2" charset="0"/>
              </a:endParaRPr>
            </a:p>
            <a:p>
              <a:pPr marL="171450" indent="-171450">
                <a:buFont typeface="Wingdings" pitchFamily="2" charset="2"/>
                <a:buChar char="§"/>
                <a:defRPr/>
              </a:pPr>
              <a:r>
                <a:rPr lang="en-US" sz="1000" dirty="0">
                  <a:solidFill>
                    <a:srgbClr val="50585D"/>
                  </a:solidFill>
                  <a:latin typeface="Helvetica" pitchFamily="2" charset="0"/>
                </a:rPr>
                <a:t>External support program co-funded by MPG (Development challenge track)</a:t>
              </a:r>
            </a:p>
          </p:txBody>
        </p:sp>
      </p:grpSp>
      <p:cxnSp>
        <p:nvCxnSpPr>
          <p:cNvPr id="34" name="Gerader Verbinder 106">
            <a:extLst>
              <a:ext uri="{FF2B5EF4-FFF2-40B4-BE49-F238E27FC236}">
                <a16:creationId xmlns:a16="http://schemas.microsoft.com/office/drawing/2014/main" id="{13A4DA53-72B4-5B4A-B6AF-97AEEF743F91}"/>
              </a:ext>
            </a:extLst>
          </p:cNvPr>
          <p:cNvCxnSpPr>
            <a:cxnSpLocks/>
          </p:cNvCxnSpPr>
          <p:nvPr/>
        </p:nvCxnSpPr>
        <p:spPr bwMode="auto">
          <a:xfrm>
            <a:off x="1828591" y="2145272"/>
            <a:ext cx="0" cy="2160000"/>
          </a:xfrm>
          <a:prstGeom prst="line">
            <a:avLst/>
          </a:prstGeom>
          <a:noFill/>
          <a:ln w="9525" cap="flat" cmpd="sng" algn="ctr">
            <a:solidFill>
              <a:srgbClr val="00736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Gerader Verbinder 106">
            <a:extLst>
              <a:ext uri="{FF2B5EF4-FFF2-40B4-BE49-F238E27FC236}">
                <a16:creationId xmlns:a16="http://schemas.microsoft.com/office/drawing/2014/main" id="{62678365-2575-E741-8BCD-F5C7221B07F5}"/>
              </a:ext>
            </a:extLst>
          </p:cNvPr>
          <p:cNvCxnSpPr>
            <a:cxnSpLocks/>
          </p:cNvCxnSpPr>
          <p:nvPr/>
        </p:nvCxnSpPr>
        <p:spPr bwMode="auto">
          <a:xfrm>
            <a:off x="4054308" y="2136680"/>
            <a:ext cx="0" cy="2160000"/>
          </a:xfrm>
          <a:prstGeom prst="line">
            <a:avLst/>
          </a:prstGeom>
          <a:noFill/>
          <a:ln w="9525" cap="flat" cmpd="sng" algn="ctr">
            <a:solidFill>
              <a:srgbClr val="EC732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r Verbinder 106">
            <a:extLst>
              <a:ext uri="{FF2B5EF4-FFF2-40B4-BE49-F238E27FC236}">
                <a16:creationId xmlns:a16="http://schemas.microsoft.com/office/drawing/2014/main" id="{9AF8F1C2-8D3A-024E-A4B6-1B4C05F02F2B}"/>
              </a:ext>
            </a:extLst>
          </p:cNvPr>
          <p:cNvCxnSpPr>
            <a:cxnSpLocks/>
          </p:cNvCxnSpPr>
          <p:nvPr/>
        </p:nvCxnSpPr>
        <p:spPr bwMode="auto">
          <a:xfrm>
            <a:off x="6977785" y="2153864"/>
            <a:ext cx="0" cy="2160000"/>
          </a:xfrm>
          <a:prstGeom prst="line">
            <a:avLst/>
          </a:prstGeom>
          <a:noFill/>
          <a:ln w="9525" cap="flat" cmpd="sng" algn="ctr">
            <a:solidFill>
              <a:srgbClr val="EC732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76724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BA563-1AD4-4CA4-983D-2951C47D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19A9B55-E4FA-4BFF-B2DF-007EB029B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Open for discussions!</a:t>
            </a:r>
          </a:p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0D3D4F-8054-6B49-8AB3-0F24E19AF05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E81E670-C7F0-406C-AB43-BE8D7283A35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95E06D2-BA5A-4739-9B14-57081E96CA7C}"/>
              </a:ext>
            </a:extLst>
          </p:cNvPr>
          <p:cNvSpPr txBox="1"/>
          <p:nvPr/>
        </p:nvSpPr>
        <p:spPr>
          <a:xfrm>
            <a:off x="2495550" y="2245704"/>
            <a:ext cx="4327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Wolfgang </a:t>
            </a:r>
            <a:r>
              <a:rPr lang="en-US" b="1" dirty="0" err="1">
                <a:solidFill>
                  <a:schemeClr val="accent5"/>
                </a:solidFill>
              </a:rPr>
              <a:t>Tröger</a:t>
            </a:r>
            <a:endParaRPr lang="en-US" b="1" dirty="0">
              <a:solidFill>
                <a:schemeClr val="accent5"/>
              </a:solidFill>
            </a:endParaRPr>
          </a:p>
          <a:p>
            <a:pPr marL="228600" indent="-228600">
              <a:spcBef>
                <a:spcPts val="12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tx2"/>
                </a:solidFill>
              </a:rPr>
              <a:t>Senior Patent &amp; License Manager</a:t>
            </a:r>
          </a:p>
          <a:p>
            <a:pPr marL="228600" indent="-228600">
              <a:spcBef>
                <a:spcPts val="12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tx2"/>
                </a:solidFill>
              </a:rPr>
              <a:t>Phone: +49 (0)89  29 09 19-27</a:t>
            </a:r>
          </a:p>
          <a:p>
            <a:pPr marL="228600" indent="-228600">
              <a:spcBef>
                <a:spcPts val="12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tx2"/>
                </a:solidFill>
              </a:rPr>
              <a:t>E-Mail: </a:t>
            </a:r>
            <a:r>
              <a:rPr lang="en-US" sz="1600" dirty="0" err="1">
                <a:solidFill>
                  <a:schemeClr val="tx2"/>
                </a:solidFill>
              </a:rPr>
              <a:t>troeger@max-planck-innovation.de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37499233-232D-4D4F-B234-B5156689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 presentation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C44926-8563-504D-86F0-22F4220A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5" name="Datumsplatzhalter 7">
            <a:extLst>
              <a:ext uri="{FF2B5EF4-FFF2-40B4-BE49-F238E27FC236}">
                <a16:creationId xmlns:a16="http://schemas.microsoft.com/office/drawing/2014/main" id="{156941E4-5CD1-46B3-AA4D-88A66E22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5B09908E-4990-1B48-856E-6D62A63D46A1}" type="datetime1">
              <a:rPr lang="de-DE" smtClean="0"/>
              <a:t>04.09.23</a:t>
            </a:fld>
            <a:r>
              <a:rPr lang="de-DE"/>
              <a:t> </a:t>
            </a:r>
            <a:r>
              <a:rPr lang="de-DE" dirty="0">
                <a:cs typeface="Arial"/>
              </a:rPr>
              <a:t>│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E1BAFFB-D8A5-42C1-F5C9-797A7D889A0C}"/>
              </a:ext>
            </a:extLst>
          </p:cNvPr>
          <p:cNvSpPr txBox="1"/>
          <p:nvPr/>
        </p:nvSpPr>
        <p:spPr>
          <a:xfrm>
            <a:off x="2505564" y="4364914"/>
            <a:ext cx="43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www.max-planck-innovation.de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3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7B6CE-DE12-4F46-B79A-1B5122AC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Agenda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67B1909-9214-5A4A-9362-9A541C1B9FDA}"/>
              </a:ext>
            </a:extLst>
          </p:cNvPr>
          <p:cNvSpPr txBox="1">
            <a:spLocks/>
          </p:cNvSpPr>
          <p:nvPr/>
        </p:nvSpPr>
        <p:spPr>
          <a:xfrm>
            <a:off x="2671492" y="1559011"/>
            <a:ext cx="8658768" cy="4657720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2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2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2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2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5"/>
                </a:solidFill>
              </a:rPr>
              <a:t>MPG – Max Planck Gesellschaft </a:t>
            </a:r>
            <a:r>
              <a:rPr lang="en-US" dirty="0" err="1">
                <a:solidFill>
                  <a:schemeClr val="accent5"/>
                </a:solidFill>
              </a:rPr>
              <a:t>zur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Föderung</a:t>
            </a:r>
            <a:r>
              <a:rPr lang="en-US" dirty="0">
                <a:solidFill>
                  <a:schemeClr val="accent5"/>
                </a:solidFill>
              </a:rPr>
              <a:t> der </a:t>
            </a:r>
            <a:r>
              <a:rPr lang="en-US" dirty="0" err="1">
                <a:solidFill>
                  <a:schemeClr val="accent5"/>
                </a:solidFill>
              </a:rPr>
              <a:t>Wissenschaften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e.V.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5"/>
                </a:solidFill>
              </a:rPr>
              <a:t>Max Planck Innovation GmbH (MI)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5"/>
                </a:solidFill>
              </a:rPr>
              <a:t>Basic Research – Game Changer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5"/>
                </a:solidFill>
              </a:rPr>
              <a:t>1</a:t>
            </a:r>
            <a:r>
              <a:rPr lang="en-US" baseline="30000" dirty="0">
                <a:solidFill>
                  <a:schemeClr val="accent5"/>
                </a:solidFill>
              </a:rPr>
              <a:t>st</a:t>
            </a:r>
            <a:r>
              <a:rPr lang="en-US" dirty="0">
                <a:solidFill>
                  <a:schemeClr val="accent5"/>
                </a:solidFill>
              </a:rPr>
              <a:t> startup. </a:t>
            </a:r>
            <a:r>
              <a:rPr lang="en-US" dirty="0" err="1">
                <a:solidFill>
                  <a:schemeClr val="accent5"/>
                </a:solidFill>
              </a:rPr>
              <a:t>UltraFast</a:t>
            </a:r>
            <a:r>
              <a:rPr lang="en-US" dirty="0">
                <a:solidFill>
                  <a:schemeClr val="accent5"/>
                </a:solidFill>
              </a:rPr>
              <a:t> Innovations GmbH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5"/>
                </a:solidFill>
              </a:rPr>
              <a:t>2</a:t>
            </a:r>
            <a:r>
              <a:rPr lang="en-US" baseline="30000" dirty="0">
                <a:solidFill>
                  <a:schemeClr val="accent5"/>
                </a:solidFill>
              </a:rPr>
              <a:t>nd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terraplasma</a:t>
            </a:r>
            <a:r>
              <a:rPr lang="en-US" dirty="0">
                <a:solidFill>
                  <a:schemeClr val="accent5"/>
                </a:solidFill>
              </a:rPr>
              <a:t> GmbH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err="1">
                <a:solidFill>
                  <a:schemeClr val="accent5"/>
                </a:solidFill>
              </a:rPr>
              <a:t>Max!mize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Programme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accent5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 rot="5400000" flipV="1">
            <a:off x="6089039" y="-4210402"/>
            <a:ext cx="3305" cy="12202619"/>
            <a:chOff x="-64403" y="3200976"/>
            <a:chExt cx="3305" cy="12202619"/>
          </a:xfrm>
        </p:grpSpPr>
        <p:cxnSp>
          <p:nvCxnSpPr>
            <p:cNvPr id="15" name="Gerade Verbindung 14"/>
            <p:cNvCxnSpPr/>
            <p:nvPr userDrawn="1"/>
          </p:nvCxnSpPr>
          <p:spPr>
            <a:xfrm rot="5400000" flipV="1">
              <a:off x="-1311526" y="4448099"/>
              <a:ext cx="2494246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61098" y="14541853"/>
              <a:ext cx="0" cy="86174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D778DBD-A2AC-9E4B-B021-27070696D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CDDC503-6CDE-CB4A-8094-8AC5DB72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BF208B67-401A-FD41-B9CF-C7E8C32C9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B096244B-BF67-5243-B2F1-DE10E7AD8F3B}" type="datetime1">
              <a:rPr lang="de-DE" smtClean="0"/>
              <a:t>04.09.23</a:t>
            </a:fld>
            <a:r>
              <a:rPr lang="de-DE"/>
              <a:t> </a:t>
            </a:r>
            <a:r>
              <a:rPr lang="de-DE" dirty="0">
                <a:cs typeface="Arial"/>
              </a:rPr>
              <a:t>│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287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629FC3-EF27-1E4D-8B80-EB228363B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Max Planck Gesellschaft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DF5886A-A2C0-E84B-95CB-8D69259AB46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1168F46-5860-DF4D-9654-9C196788F75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0377" y="1600200"/>
            <a:ext cx="2148647" cy="2492829"/>
          </a:xfrm>
        </p:spPr>
        <p:txBody>
          <a:bodyPr/>
          <a:lstStyle/>
          <a:p>
            <a:pPr lvl="0"/>
            <a:r>
              <a:rPr lang="en-US" dirty="0">
                <a:solidFill>
                  <a:srgbClr val="E75113"/>
                </a:solidFill>
              </a:rPr>
              <a:t>"Knowledge must precede application.“ </a:t>
            </a:r>
          </a:p>
          <a:p>
            <a:pPr lvl="0" algn="r"/>
            <a:r>
              <a:rPr lang="en-US" b="0" i="1" dirty="0">
                <a:solidFill>
                  <a:srgbClr val="E75113"/>
                </a:solidFill>
              </a:rPr>
              <a:t>(Max Planck)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3C7ADE2-9664-FC48-BE69-DDD5371076D9}"/>
              </a:ext>
            </a:extLst>
          </p:cNvPr>
          <p:cNvSpPr txBox="1">
            <a:spLocks/>
          </p:cNvSpPr>
          <p:nvPr/>
        </p:nvSpPr>
        <p:spPr>
          <a:xfrm>
            <a:off x="8181975" y="1718872"/>
            <a:ext cx="3652454" cy="15445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70088" indent="-141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de-DE" sz="3200" b="1" dirty="0">
                <a:solidFill>
                  <a:schemeClr val="accent6"/>
                </a:solidFill>
              </a:rPr>
              <a:t>23,969</a:t>
            </a:r>
            <a:r>
              <a:rPr lang="de-DE" sz="2800" b="1" dirty="0">
                <a:solidFill>
                  <a:schemeClr val="accent6"/>
                </a:solidFill>
              </a:rPr>
              <a:t> </a:t>
            </a:r>
            <a:r>
              <a:rPr lang="de-DE" sz="1600" dirty="0">
                <a:solidFill>
                  <a:schemeClr val="accent6"/>
                </a:solidFill>
              </a:rPr>
              <a:t>total </a:t>
            </a:r>
            <a:r>
              <a:rPr lang="en-US" sz="1600" dirty="0">
                <a:solidFill>
                  <a:schemeClr val="accent6"/>
                </a:solidFill>
              </a:rPr>
              <a:t>staff as of Dec 2020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000" dirty="0">
              <a:solidFill>
                <a:srgbClr val="6D2178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6D2178"/>
                </a:solidFill>
              </a:rPr>
              <a:t>21, 187 contractually employed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6D2178"/>
                </a:solidFill>
              </a:rPr>
              <a:t>542 </a:t>
            </a:r>
            <a:r>
              <a:rPr lang="en-US" sz="1600" dirty="0" err="1">
                <a:solidFill>
                  <a:srgbClr val="6D2178"/>
                </a:solidFill>
              </a:rPr>
              <a:t>sholarship</a:t>
            </a:r>
            <a:r>
              <a:rPr lang="de-DE" sz="1600" dirty="0">
                <a:solidFill>
                  <a:srgbClr val="6D2178"/>
                </a:solidFill>
              </a:rPr>
              <a:t> </a:t>
            </a:r>
            <a:r>
              <a:rPr lang="en-US" sz="1600" dirty="0">
                <a:solidFill>
                  <a:srgbClr val="6D2178"/>
                </a:solidFill>
              </a:rPr>
              <a:t>holders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6D2178"/>
                </a:solidFill>
              </a:rPr>
              <a:t>2,240 </a:t>
            </a:r>
            <a:r>
              <a:rPr lang="en-US" sz="1600" dirty="0">
                <a:solidFill>
                  <a:srgbClr val="6D2178"/>
                </a:solidFill>
              </a:rPr>
              <a:t>guest scientists</a:t>
            </a:r>
          </a:p>
          <a:p>
            <a:pPr marL="0" indent="0">
              <a:buNone/>
            </a:pPr>
            <a:endParaRPr lang="de-DE" sz="2800" b="1" dirty="0">
              <a:solidFill>
                <a:schemeClr val="accent6"/>
              </a:solidFill>
            </a:endParaRP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8C9E7FA5-B52A-4445-AE8E-9576FF2FCE1D}"/>
              </a:ext>
            </a:extLst>
          </p:cNvPr>
          <p:cNvSpPr txBox="1">
            <a:spLocks/>
          </p:cNvSpPr>
          <p:nvPr/>
        </p:nvSpPr>
        <p:spPr>
          <a:xfrm>
            <a:off x="2692090" y="3153105"/>
            <a:ext cx="3880160" cy="968900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tabLst>
                <a:tab pos="720725" algn="l"/>
              </a:tabLst>
            </a:pPr>
            <a:r>
              <a:rPr lang="de-DE" sz="3200" b="1" dirty="0">
                <a:solidFill>
                  <a:schemeClr val="accent4"/>
                </a:solidFill>
              </a:rPr>
              <a:t>Top 3 </a:t>
            </a:r>
            <a:r>
              <a:rPr lang="de-DE" sz="1600" dirty="0">
                <a:solidFill>
                  <a:schemeClr val="accent4"/>
                </a:solidFill>
              </a:rPr>
              <a:t>in the global </a:t>
            </a:r>
            <a:r>
              <a:rPr lang="en-US" sz="1600" dirty="0">
                <a:solidFill>
                  <a:schemeClr val="accent4"/>
                </a:solidFill>
              </a:rPr>
              <a:t>list of highly</a:t>
            </a:r>
            <a:r>
              <a:rPr lang="de-DE" sz="1600" dirty="0">
                <a:solidFill>
                  <a:schemeClr val="accent4"/>
                </a:solidFill>
              </a:rPr>
              <a:t> </a:t>
            </a:r>
            <a:r>
              <a:rPr lang="en-US" sz="1600" dirty="0">
                <a:solidFill>
                  <a:schemeClr val="accent4"/>
                </a:solidFill>
              </a:rPr>
              <a:t>cited</a:t>
            </a:r>
            <a:r>
              <a:rPr lang="de-DE" sz="1600" dirty="0">
                <a:solidFill>
                  <a:schemeClr val="accent4"/>
                </a:solidFill>
              </a:rPr>
              <a:t> </a:t>
            </a:r>
            <a:r>
              <a:rPr lang="en-US" sz="1600" dirty="0">
                <a:solidFill>
                  <a:schemeClr val="accent4"/>
                </a:solidFill>
              </a:rPr>
              <a:t>researchers</a:t>
            </a:r>
            <a:r>
              <a:rPr lang="de-DE" sz="1600" dirty="0">
                <a:solidFill>
                  <a:schemeClr val="accent4"/>
                </a:solidFill>
              </a:rPr>
              <a:t> </a:t>
            </a:r>
            <a:r>
              <a:rPr lang="de-DE" sz="1600" i="1" dirty="0">
                <a:solidFill>
                  <a:schemeClr val="accent4"/>
                </a:solidFill>
              </a:rPr>
              <a:t>and</a:t>
            </a:r>
            <a:r>
              <a:rPr lang="de-DE" sz="1600" dirty="0">
                <a:solidFill>
                  <a:schemeClr val="accent4"/>
                </a:solidFill>
              </a:rPr>
              <a:t> in </a:t>
            </a:r>
            <a:r>
              <a:rPr lang="en-US" sz="1600" dirty="0">
                <a:solidFill>
                  <a:schemeClr val="accent4"/>
                </a:solidFill>
              </a:rPr>
              <a:t>nature index</a:t>
            </a:r>
          </a:p>
        </p:txBody>
      </p:sp>
      <p:sp>
        <p:nvSpPr>
          <p:cNvPr id="42" name="Inhaltsplatzhalter 2">
            <a:extLst>
              <a:ext uri="{FF2B5EF4-FFF2-40B4-BE49-F238E27FC236}">
                <a16:creationId xmlns:a16="http://schemas.microsoft.com/office/drawing/2014/main" id="{32F41541-A6F7-704C-B0C5-A3529734A96C}"/>
              </a:ext>
            </a:extLst>
          </p:cNvPr>
          <p:cNvSpPr txBox="1">
            <a:spLocks/>
          </p:cNvSpPr>
          <p:nvPr/>
        </p:nvSpPr>
        <p:spPr>
          <a:xfrm>
            <a:off x="3841160" y="4680949"/>
            <a:ext cx="2051141" cy="15445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70088" indent="-141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de-DE" sz="3200" b="1" dirty="0">
                <a:solidFill>
                  <a:schemeClr val="accent5"/>
                </a:solidFill>
              </a:rPr>
              <a:t>86</a:t>
            </a:r>
            <a:r>
              <a:rPr lang="de-DE" sz="2800" b="1" dirty="0">
                <a:solidFill>
                  <a:schemeClr val="accent5"/>
                </a:solidFill>
              </a:rPr>
              <a:t> </a:t>
            </a:r>
            <a:r>
              <a:rPr lang="de-DE" sz="1600" b="1" dirty="0">
                <a:solidFill>
                  <a:schemeClr val="accent5"/>
                </a:solidFill>
              </a:rPr>
              <a:t>MPIs</a:t>
            </a:r>
            <a:endParaRPr lang="en-US" sz="1600" dirty="0">
              <a:solidFill>
                <a:schemeClr val="accent5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de-DE" sz="1000" dirty="0">
              <a:solidFill>
                <a:schemeClr val="accent5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chemeClr val="accent5"/>
                </a:solidFill>
              </a:rPr>
              <a:t>32 in </a:t>
            </a:r>
            <a:r>
              <a:rPr lang="de-DE" sz="1600" dirty="0" err="1">
                <a:solidFill>
                  <a:schemeClr val="accent5"/>
                </a:solidFill>
              </a:rPr>
              <a:t>natural</a:t>
            </a:r>
            <a:r>
              <a:rPr lang="de-DE" sz="1600" dirty="0">
                <a:solidFill>
                  <a:schemeClr val="accent5"/>
                </a:solidFill>
              </a:rPr>
              <a:t> </a:t>
            </a:r>
            <a:r>
              <a:rPr lang="de-DE" sz="1600" dirty="0" err="1">
                <a:solidFill>
                  <a:schemeClr val="accent5"/>
                </a:solidFill>
              </a:rPr>
              <a:t>sciences</a:t>
            </a:r>
            <a:endParaRPr lang="de-DE" sz="1600" dirty="0">
              <a:solidFill>
                <a:schemeClr val="accent5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chemeClr val="accent5"/>
                </a:solidFill>
              </a:rPr>
              <a:t>29 in </a:t>
            </a:r>
            <a:r>
              <a:rPr lang="de-DE" sz="1600" dirty="0" err="1">
                <a:solidFill>
                  <a:schemeClr val="accent5"/>
                </a:solidFill>
              </a:rPr>
              <a:t>life</a:t>
            </a:r>
            <a:r>
              <a:rPr lang="de-DE" sz="1600" dirty="0">
                <a:solidFill>
                  <a:schemeClr val="accent5"/>
                </a:solidFill>
              </a:rPr>
              <a:t> </a:t>
            </a:r>
            <a:r>
              <a:rPr lang="de-DE" sz="1600" dirty="0" err="1">
                <a:solidFill>
                  <a:schemeClr val="accent5"/>
                </a:solidFill>
              </a:rPr>
              <a:t>sciences</a:t>
            </a:r>
            <a:endParaRPr lang="de-DE" sz="1600" dirty="0">
              <a:solidFill>
                <a:schemeClr val="accent5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chemeClr val="accent5"/>
                </a:solidFill>
              </a:rPr>
              <a:t>22 in </a:t>
            </a:r>
            <a:r>
              <a:rPr lang="de-DE" sz="1600" dirty="0" err="1">
                <a:solidFill>
                  <a:schemeClr val="accent5"/>
                </a:solidFill>
              </a:rPr>
              <a:t>humanities</a:t>
            </a:r>
            <a:endParaRPr lang="de-DE" sz="16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de-DE" sz="2800" b="1" dirty="0">
              <a:solidFill>
                <a:schemeClr val="accent5"/>
              </a:solidFill>
            </a:endParaRPr>
          </a:p>
        </p:txBody>
      </p:sp>
      <p:sp>
        <p:nvSpPr>
          <p:cNvPr id="43" name="Inhaltsplatzhalter 2">
            <a:extLst>
              <a:ext uri="{FF2B5EF4-FFF2-40B4-BE49-F238E27FC236}">
                <a16:creationId xmlns:a16="http://schemas.microsoft.com/office/drawing/2014/main" id="{245D744B-0BB5-E043-97EF-0808A95D8E53}"/>
              </a:ext>
            </a:extLst>
          </p:cNvPr>
          <p:cNvSpPr txBox="1">
            <a:spLocks/>
          </p:cNvSpPr>
          <p:nvPr/>
        </p:nvSpPr>
        <p:spPr>
          <a:xfrm>
            <a:off x="5448300" y="1999603"/>
            <a:ext cx="3506056" cy="756407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720725" algn="l"/>
              </a:tabLst>
            </a:pPr>
            <a:r>
              <a:rPr lang="de-DE" sz="3200" b="1" dirty="0">
                <a:solidFill>
                  <a:schemeClr val="accent3"/>
                </a:solidFill>
              </a:rPr>
              <a:t>30</a:t>
            </a:r>
            <a:r>
              <a:rPr lang="de-DE" sz="4000" b="1" dirty="0">
                <a:solidFill>
                  <a:schemeClr val="accent3"/>
                </a:solidFill>
              </a:rPr>
              <a:t> </a:t>
            </a:r>
            <a:r>
              <a:rPr lang="de-DE" sz="1600" dirty="0">
                <a:solidFill>
                  <a:schemeClr val="accent3"/>
                </a:solidFill>
              </a:rPr>
              <a:t>nobel </a:t>
            </a:r>
            <a:r>
              <a:rPr lang="en-US" sz="1600" dirty="0">
                <a:solidFill>
                  <a:schemeClr val="accent3"/>
                </a:solidFill>
              </a:rPr>
              <a:t>laureates</a:t>
            </a:r>
          </a:p>
        </p:txBody>
      </p:sp>
      <p:sp>
        <p:nvSpPr>
          <p:cNvPr id="44" name="Inhaltsplatzhalter 2">
            <a:extLst>
              <a:ext uri="{FF2B5EF4-FFF2-40B4-BE49-F238E27FC236}">
                <a16:creationId xmlns:a16="http://schemas.microsoft.com/office/drawing/2014/main" id="{A6FBEEC2-FFEB-644B-AA73-FBF23D6194CA}"/>
              </a:ext>
            </a:extLst>
          </p:cNvPr>
          <p:cNvSpPr txBox="1">
            <a:spLocks/>
          </p:cNvSpPr>
          <p:nvPr/>
        </p:nvSpPr>
        <p:spPr>
          <a:xfrm>
            <a:off x="6915151" y="3792774"/>
            <a:ext cx="4919278" cy="20876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70088" indent="-141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dirty="0"/>
              <a:t>ca. </a:t>
            </a:r>
            <a:r>
              <a:rPr lang="de-DE" sz="3200" b="1" dirty="0"/>
              <a:t>€ 2.22B </a:t>
            </a:r>
            <a:r>
              <a:rPr lang="en-US" sz="1600" dirty="0"/>
              <a:t>total subsidy funding in 2020 </a:t>
            </a:r>
          </a:p>
          <a:p>
            <a:pPr marL="0" lvl="0" indent="0">
              <a:spcBef>
                <a:spcPts val="0"/>
              </a:spcBef>
              <a:buNone/>
            </a:pPr>
            <a:endParaRPr lang="de-DE" sz="1000" dirty="0">
              <a:solidFill>
                <a:srgbClr val="6D2178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50585D"/>
                </a:solidFill>
              </a:rPr>
              <a:t>ca. € 1.92B </a:t>
            </a:r>
            <a:r>
              <a:rPr lang="en-US" sz="1600" dirty="0">
                <a:solidFill>
                  <a:srgbClr val="50585D"/>
                </a:solidFill>
              </a:rPr>
              <a:t>institutional funds, mainly from </a:t>
            </a:r>
            <a:r>
              <a:rPr lang="de-DE" sz="1600" dirty="0">
                <a:solidFill>
                  <a:srgbClr val="50585D"/>
                </a:solidFill>
              </a:rPr>
              <a:t>the </a:t>
            </a:r>
            <a:r>
              <a:rPr lang="en-US" sz="1600" dirty="0">
                <a:solidFill>
                  <a:srgbClr val="50585D"/>
                </a:solidFill>
              </a:rPr>
              <a:t>federal government and the federal states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000" dirty="0">
              <a:solidFill>
                <a:srgbClr val="50585D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50585D"/>
                </a:solidFill>
              </a:rPr>
              <a:t>ca. € 300M project funds, governmental and federal, EU, DFG, other</a:t>
            </a:r>
            <a:endParaRPr lang="de-DE" sz="1600" dirty="0">
              <a:solidFill>
                <a:srgbClr val="50585D"/>
              </a:solidFill>
            </a:endParaRPr>
          </a:p>
          <a:p>
            <a:pPr marL="0" indent="0">
              <a:buNone/>
            </a:pPr>
            <a:endParaRPr lang="de-DE" sz="2800" b="1" dirty="0">
              <a:solidFill>
                <a:schemeClr val="accent6"/>
              </a:solidFill>
            </a:endParaRPr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D6F5AAF-6F46-9C40-A8C1-2D89BDFE0C34}"/>
              </a:ext>
            </a:extLst>
          </p:cNvPr>
          <p:cNvCxnSpPr>
            <a:cxnSpLocks/>
          </p:cNvCxnSpPr>
          <p:nvPr/>
        </p:nvCxnSpPr>
        <p:spPr>
          <a:xfrm>
            <a:off x="1" y="3156346"/>
            <a:ext cx="616267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D6F5AAF-6F46-9C40-A8C1-2D89BDFE0C34}"/>
              </a:ext>
            </a:extLst>
          </p:cNvPr>
          <p:cNvCxnSpPr>
            <a:cxnSpLocks/>
          </p:cNvCxnSpPr>
          <p:nvPr/>
        </p:nvCxnSpPr>
        <p:spPr>
          <a:xfrm>
            <a:off x="3200400" y="2114669"/>
            <a:ext cx="431482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2D6F5AAF-6F46-9C40-A8C1-2D89BDFE0C34}"/>
              </a:ext>
            </a:extLst>
          </p:cNvPr>
          <p:cNvCxnSpPr/>
          <p:nvPr/>
        </p:nvCxnSpPr>
        <p:spPr>
          <a:xfrm>
            <a:off x="8181975" y="1652197"/>
            <a:ext cx="4010025" cy="934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2D6F5AAF-6F46-9C40-A8C1-2D89BDFE0C34}"/>
              </a:ext>
            </a:extLst>
          </p:cNvPr>
          <p:cNvCxnSpPr/>
          <p:nvPr/>
        </p:nvCxnSpPr>
        <p:spPr>
          <a:xfrm>
            <a:off x="6915151" y="3726099"/>
            <a:ext cx="5276849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2D6F5AAF-6F46-9C40-A8C1-2D89BDFE0C34}"/>
              </a:ext>
            </a:extLst>
          </p:cNvPr>
          <p:cNvCxnSpPr>
            <a:cxnSpLocks/>
          </p:cNvCxnSpPr>
          <p:nvPr/>
        </p:nvCxnSpPr>
        <p:spPr>
          <a:xfrm>
            <a:off x="2419350" y="4633634"/>
            <a:ext cx="343281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479F098A-C43E-CD41-BB09-55F05BEA2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2668" r="24954" b="456"/>
          <a:stretch/>
        </p:blipFill>
        <p:spPr>
          <a:xfrm>
            <a:off x="1" y="4232569"/>
            <a:ext cx="2481942" cy="26254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578A1BD9-A27F-7543-8AA2-B5DEF337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F4FE019C-C22C-AA4E-BE1F-E8091226CDDA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A9F53666-D301-094E-8E40-7967AD38F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MI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C5D9D3B4-F47A-264E-8255-00ADD359A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640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1A82B-5478-AA49-A70B-973090AF3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game-</a:t>
            </a:r>
            <a:r>
              <a:rPr lang="de-DE" dirty="0" err="1"/>
              <a:t>changing</a:t>
            </a:r>
            <a:r>
              <a:rPr lang="de-DE" dirty="0"/>
              <a:t> potential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/>
              <a:t>Knowledge &amp; technology transfer at the MPG</a:t>
            </a:r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6083A41-A2D2-7E43-BE37-012D35306B2C}"/>
              </a:ext>
            </a:extLst>
          </p:cNvPr>
          <p:cNvSpPr txBox="1">
            <a:spLocks/>
          </p:cNvSpPr>
          <p:nvPr/>
        </p:nvSpPr>
        <p:spPr>
          <a:xfrm>
            <a:off x="3696968" y="1598183"/>
            <a:ext cx="2469539" cy="266854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400" b="1" dirty="0">
                <a:solidFill>
                  <a:schemeClr val="accent3"/>
                </a:solidFill>
              </a:rPr>
              <a:t>Jens Frahm</a:t>
            </a:r>
            <a:br>
              <a:rPr lang="de-DE" sz="1400" dirty="0">
                <a:solidFill>
                  <a:schemeClr val="accent3"/>
                </a:solidFill>
              </a:rPr>
            </a:br>
            <a:r>
              <a:rPr lang="de-DE" sz="1400" dirty="0">
                <a:solidFill>
                  <a:schemeClr val="accent3"/>
                </a:solidFill>
              </a:rPr>
              <a:t>MPI for Biophysical Chemistry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olidFill>
                  <a:schemeClr val="tx2"/>
                </a:solidFill>
              </a:rPr>
              <a:t>FLASH, 1985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olidFill>
                  <a:schemeClr val="tx2"/>
                </a:solidFill>
              </a:rPr>
              <a:t>Magnetic resonance </a:t>
            </a:r>
            <a:br>
              <a:rPr lang="de-DE" sz="1400" dirty="0">
                <a:solidFill>
                  <a:schemeClr val="tx2"/>
                </a:solidFill>
              </a:rPr>
            </a:br>
            <a:r>
              <a:rPr lang="de-DE" sz="1400" dirty="0">
                <a:solidFill>
                  <a:schemeClr val="tx2"/>
                </a:solidFill>
              </a:rPr>
              <a:t>imaging</a:t>
            </a:r>
          </a:p>
          <a:p>
            <a:pPr marL="0" indent="0">
              <a:lnSpc>
                <a:spcPct val="100000"/>
              </a:lnSpc>
              <a:buNone/>
            </a:pPr>
            <a:endParaRPr lang="de-DE" altLang="de-DE" sz="1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 altLang="de-DE" sz="1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de-DE" sz="1400" dirty="0">
                <a:solidFill>
                  <a:schemeClr val="tx2"/>
                </a:solidFill>
              </a:rPr>
              <a:t>€ </a:t>
            </a:r>
            <a:r>
              <a:rPr lang="en-US" altLang="de-DE" sz="1400">
                <a:solidFill>
                  <a:schemeClr val="tx2"/>
                </a:solidFill>
              </a:rPr>
              <a:t>155 m</a:t>
            </a:r>
            <a:endParaRPr lang="de-DE" sz="1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761CAD8-BC09-044E-98B4-5C057448B949}"/>
              </a:ext>
            </a:extLst>
          </p:cNvPr>
          <p:cNvSpPr txBox="1">
            <a:spLocks/>
          </p:cNvSpPr>
          <p:nvPr/>
        </p:nvSpPr>
        <p:spPr>
          <a:xfrm>
            <a:off x="6398693" y="1598183"/>
            <a:ext cx="2626360" cy="266854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400" b="1" dirty="0">
                <a:solidFill>
                  <a:schemeClr val="accent3"/>
                </a:solidFill>
              </a:rPr>
              <a:t>Thomas Tuschl</a:t>
            </a:r>
            <a:br>
              <a:rPr lang="de-DE" sz="1400" dirty="0">
                <a:solidFill>
                  <a:schemeClr val="accent3"/>
                </a:solidFill>
              </a:rPr>
            </a:br>
            <a:r>
              <a:rPr lang="de-DE" sz="1400" dirty="0">
                <a:solidFill>
                  <a:schemeClr val="accent3"/>
                </a:solidFill>
              </a:rPr>
              <a:t>MPI </a:t>
            </a:r>
            <a:r>
              <a:rPr lang="de-DE" sz="1400" dirty="0" err="1">
                <a:solidFill>
                  <a:schemeClr val="accent3"/>
                </a:solidFill>
              </a:rPr>
              <a:t>for</a:t>
            </a:r>
            <a:r>
              <a:rPr lang="de-DE" sz="1400" dirty="0">
                <a:solidFill>
                  <a:schemeClr val="accent3"/>
                </a:solidFill>
              </a:rPr>
              <a:t> </a:t>
            </a:r>
            <a:r>
              <a:rPr lang="de-DE" sz="1400" dirty="0" err="1">
                <a:solidFill>
                  <a:schemeClr val="accent3"/>
                </a:solidFill>
              </a:rPr>
              <a:t>Biophysical</a:t>
            </a:r>
            <a:r>
              <a:rPr lang="de-DE" sz="1400" dirty="0">
                <a:solidFill>
                  <a:schemeClr val="accent3"/>
                </a:solidFill>
              </a:rPr>
              <a:t> Chemistry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olidFill>
                  <a:schemeClr val="tx2"/>
                </a:solidFill>
              </a:rPr>
              <a:t>RNAi, 2000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olidFill>
                  <a:schemeClr val="tx2"/>
                </a:solidFill>
              </a:rPr>
              <a:t>Tools and therapeutics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 err="1">
                <a:solidFill>
                  <a:schemeClr val="tx2"/>
                </a:solidFill>
              </a:rPr>
              <a:t>Alnylam</a:t>
            </a:r>
            <a:r>
              <a:rPr lang="de-DE" sz="1400" dirty="0">
                <a:solidFill>
                  <a:schemeClr val="tx2"/>
                </a:solidFill>
              </a:rPr>
              <a:t> Pharmaceuticals</a:t>
            </a:r>
            <a:br>
              <a:rPr lang="de-DE" sz="1400" dirty="0">
                <a:solidFill>
                  <a:schemeClr val="tx2"/>
                </a:solidFill>
              </a:rPr>
            </a:br>
            <a:endParaRPr lang="de-DE" sz="1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1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olidFill>
                  <a:schemeClr val="tx2"/>
                </a:solidFill>
              </a:rPr>
              <a:t>€ 30  m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400" dirty="0">
              <a:solidFill>
                <a:schemeClr val="tx2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2FC83E0-0C20-6847-9D23-BB546B038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81" y="4336693"/>
            <a:ext cx="2635252" cy="1743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B4A2760-A319-7547-AF63-8CBEC2641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4329378"/>
            <a:ext cx="2639456" cy="17419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FECF0B1-54B4-5D44-AD7E-C20B0959D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68" y="4329378"/>
            <a:ext cx="2624197" cy="1740554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BA1EBD5-3EA0-774E-A0BB-DD8376793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92" y="4336692"/>
            <a:ext cx="2626360" cy="1731773"/>
          </a:xfrm>
          <a:prstGeom prst="rect">
            <a:avLst/>
          </a:prstGeom>
        </p:spPr>
      </p:pic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C9378ED4-F946-634B-B538-D52FA18912AD}"/>
              </a:ext>
            </a:extLst>
          </p:cNvPr>
          <p:cNvSpPr txBox="1">
            <a:spLocks/>
          </p:cNvSpPr>
          <p:nvPr/>
        </p:nvSpPr>
        <p:spPr>
          <a:xfrm>
            <a:off x="842482" y="1572611"/>
            <a:ext cx="2209531" cy="2694113"/>
          </a:xfrm>
          <a:prstGeom prst="rect">
            <a:avLst/>
          </a:prstGeom>
        </p:spPr>
        <p:txBody>
          <a:bodyPr>
            <a:noAutofit/>
          </a:bodyPr>
          <a:lstStyle>
            <a:lvl1pPr marL="176213" indent="-1762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sz="1400" b="1" dirty="0">
                <a:solidFill>
                  <a:schemeClr val="accent3"/>
                </a:solidFill>
              </a:rPr>
              <a:t>Karl Ziegler</a:t>
            </a:r>
            <a:br>
              <a:rPr lang="de-DE" sz="1400" dirty="0">
                <a:solidFill>
                  <a:schemeClr val="accent3"/>
                </a:solidFill>
              </a:rPr>
            </a:br>
            <a:r>
              <a:rPr lang="de-DE" sz="1400" dirty="0">
                <a:solidFill>
                  <a:schemeClr val="accent3"/>
                </a:solidFill>
              </a:rPr>
              <a:t>MPI for Coal Research</a:t>
            </a:r>
          </a:p>
          <a:p>
            <a:pPr marL="0" indent="0">
              <a:buNone/>
            </a:pPr>
            <a:r>
              <a:rPr lang="de-DE" sz="1400" dirty="0"/>
              <a:t>Ziegler-Natta-Catalysts, 1953</a:t>
            </a:r>
          </a:p>
          <a:p>
            <a:pPr marL="0" indent="0">
              <a:buNone/>
            </a:pPr>
            <a:r>
              <a:rPr lang="en-US" sz="1400" dirty="0"/>
              <a:t>Polyethylene production at normal pressure</a:t>
            </a:r>
            <a:endParaRPr lang="de-DE" b="1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€ 500+ m</a:t>
            </a:r>
            <a:endParaRPr lang="de-DE" sz="1400" dirty="0"/>
          </a:p>
          <a:p>
            <a:pPr marL="0" indent="0">
              <a:buFontTx/>
              <a:buNone/>
            </a:pPr>
            <a:endParaRPr lang="de-DE" sz="1400" b="1" dirty="0"/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7463FE96-9B23-E649-96DC-CCA35D1FE557}"/>
              </a:ext>
            </a:extLst>
          </p:cNvPr>
          <p:cNvCxnSpPr/>
          <p:nvPr/>
        </p:nvCxnSpPr>
        <p:spPr>
          <a:xfrm>
            <a:off x="947737" y="3570184"/>
            <a:ext cx="553259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32B7D658-BEED-3B41-997B-98525F5FA9CC}"/>
              </a:ext>
            </a:extLst>
          </p:cNvPr>
          <p:cNvCxnSpPr/>
          <p:nvPr/>
        </p:nvCxnSpPr>
        <p:spPr>
          <a:xfrm>
            <a:off x="3700441" y="3570184"/>
            <a:ext cx="553259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5729BF6E-D6E2-4C42-9AB5-C86F4F226C67}"/>
              </a:ext>
            </a:extLst>
          </p:cNvPr>
          <p:cNvCxnSpPr/>
          <p:nvPr/>
        </p:nvCxnSpPr>
        <p:spPr>
          <a:xfrm>
            <a:off x="6413817" y="3570184"/>
            <a:ext cx="553259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Inhaltsplatzhalter 2">
            <a:extLst>
              <a:ext uri="{FF2B5EF4-FFF2-40B4-BE49-F238E27FC236}">
                <a16:creationId xmlns:a16="http://schemas.microsoft.com/office/drawing/2014/main" id="{EB34A252-D560-D146-B281-3D0AAE227FD9}"/>
              </a:ext>
            </a:extLst>
          </p:cNvPr>
          <p:cNvSpPr txBox="1">
            <a:spLocks/>
          </p:cNvSpPr>
          <p:nvPr/>
        </p:nvSpPr>
        <p:spPr>
          <a:xfrm>
            <a:off x="9111413" y="1598183"/>
            <a:ext cx="2626360" cy="26685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400" b="1" dirty="0">
                <a:solidFill>
                  <a:schemeClr val="accent3"/>
                </a:solidFill>
              </a:rPr>
              <a:t>Igor Ivanov et Qiagen</a:t>
            </a:r>
            <a:br>
              <a:rPr lang="de-DE" sz="1400" dirty="0">
                <a:solidFill>
                  <a:schemeClr val="accent3"/>
                </a:solidFill>
              </a:rPr>
            </a:br>
            <a:r>
              <a:rPr lang="de-DE" sz="1400" dirty="0">
                <a:solidFill>
                  <a:schemeClr val="accent3"/>
                </a:solidFill>
              </a:rPr>
              <a:t>MPI </a:t>
            </a:r>
            <a:r>
              <a:rPr lang="de-DE" sz="1400" dirty="0" err="1">
                <a:solidFill>
                  <a:schemeClr val="accent3"/>
                </a:solidFill>
              </a:rPr>
              <a:t>for</a:t>
            </a:r>
            <a:r>
              <a:rPr lang="de-DE" sz="1400" dirty="0">
                <a:solidFill>
                  <a:schemeClr val="accent3"/>
                </a:solidFill>
              </a:rPr>
              <a:t> </a:t>
            </a:r>
            <a:r>
              <a:rPr lang="de-DE" sz="1400" dirty="0" err="1">
                <a:solidFill>
                  <a:schemeClr val="accent3"/>
                </a:solidFill>
              </a:rPr>
              <a:t>Molecular</a:t>
            </a:r>
            <a:r>
              <a:rPr lang="de-DE" sz="1400" dirty="0">
                <a:solidFill>
                  <a:schemeClr val="accent3"/>
                </a:solidFill>
              </a:rPr>
              <a:t> </a:t>
            </a:r>
            <a:r>
              <a:rPr lang="de-DE" sz="1400" dirty="0" err="1">
                <a:solidFill>
                  <a:schemeClr val="accent3"/>
                </a:solidFill>
              </a:rPr>
              <a:t>Genetics</a:t>
            </a:r>
            <a:endParaRPr lang="de-DE" sz="1400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 err="1">
                <a:solidFill>
                  <a:srgbClr val="50585D"/>
                </a:solidFill>
              </a:rPr>
              <a:t>HotStarTaq</a:t>
            </a:r>
            <a:r>
              <a:rPr lang="de-DE" sz="1400" dirty="0">
                <a:solidFill>
                  <a:schemeClr val="tx2"/>
                </a:solidFill>
              </a:rPr>
              <a:t>, 1998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olidFill>
                  <a:schemeClr val="tx2"/>
                </a:solidFill>
              </a:rPr>
              <a:t>DNA-Polymerase Kit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 err="1">
                <a:solidFill>
                  <a:schemeClr val="tx2"/>
                </a:solidFill>
              </a:rPr>
              <a:t>Qiagen</a:t>
            </a:r>
            <a:br>
              <a:rPr lang="de-DE" sz="1400" dirty="0">
                <a:solidFill>
                  <a:schemeClr val="tx2"/>
                </a:solidFill>
              </a:rPr>
            </a:br>
            <a:endParaRPr lang="de-DE" sz="1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1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olidFill>
                  <a:schemeClr val="tx2"/>
                </a:solidFill>
              </a:rPr>
              <a:t>€  13 m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400" dirty="0">
              <a:solidFill>
                <a:schemeClr val="tx2"/>
              </a:solidFill>
            </a:endParaRPr>
          </a:p>
        </p:txBody>
      </p: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524B77E5-9898-B042-A781-CEAD80C8ABCC}"/>
              </a:ext>
            </a:extLst>
          </p:cNvPr>
          <p:cNvCxnSpPr/>
          <p:nvPr/>
        </p:nvCxnSpPr>
        <p:spPr>
          <a:xfrm>
            <a:off x="9111413" y="3570184"/>
            <a:ext cx="553259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2179243D-2E62-AD42-A348-F5F4F474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8229B349-E717-8D45-8349-1349199F84CE}" type="datetime1">
              <a:rPr lang="de-DE" smtClean="0"/>
              <a:t>04.09.23</a:t>
            </a:fld>
            <a:r>
              <a:rPr lang="de-DE"/>
              <a:t> </a:t>
            </a:r>
            <a:r>
              <a:rPr lang="de-DE" dirty="0">
                <a:cs typeface="Arial"/>
              </a:rPr>
              <a:t>│</a:t>
            </a:r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62DEC077-5172-C342-BD4B-2DBF54F4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2A4EACA-9333-284A-8A56-8463E94B6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de-DE" smtClean="0"/>
              <a:pPr/>
              <a:t>4</a:t>
            </a:fld>
            <a:endParaRPr lang="de-DE" dirty="0"/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28ADB1D9-A161-8C4E-813C-D0E119C061AC}"/>
              </a:ext>
            </a:extLst>
          </p:cNvPr>
          <p:cNvCxnSpPr/>
          <p:nvPr/>
        </p:nvCxnSpPr>
        <p:spPr>
          <a:xfrm>
            <a:off x="947736" y="4324085"/>
            <a:ext cx="553259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D6569C56-4E43-D149-A45E-2A01C548D41F}"/>
              </a:ext>
            </a:extLst>
          </p:cNvPr>
          <p:cNvCxnSpPr/>
          <p:nvPr/>
        </p:nvCxnSpPr>
        <p:spPr>
          <a:xfrm>
            <a:off x="3696968" y="4320457"/>
            <a:ext cx="553259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F9243710-5B54-C54D-AB13-290F28BC5FDA}"/>
              </a:ext>
            </a:extLst>
          </p:cNvPr>
          <p:cNvCxnSpPr/>
          <p:nvPr/>
        </p:nvCxnSpPr>
        <p:spPr>
          <a:xfrm>
            <a:off x="6398692" y="4336693"/>
            <a:ext cx="62031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DF925E2E-DD64-6C43-A51A-566A4E638786}"/>
              </a:ext>
            </a:extLst>
          </p:cNvPr>
          <p:cNvCxnSpPr/>
          <p:nvPr/>
        </p:nvCxnSpPr>
        <p:spPr>
          <a:xfrm>
            <a:off x="9126381" y="4320832"/>
            <a:ext cx="553259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664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C1B84-FE5C-D444-96A4-6E3C2C265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Mandated by the MPG</a:t>
            </a:r>
          </a:p>
        </p:txBody>
      </p:sp>
      <p:sp>
        <p:nvSpPr>
          <p:cNvPr id="106" name="Inhaltsplatzhalter 2">
            <a:extLst>
              <a:ext uri="{FF2B5EF4-FFF2-40B4-BE49-F238E27FC236}">
                <a16:creationId xmlns:a16="http://schemas.microsoft.com/office/drawing/2014/main" id="{7889D1C4-57C5-724C-B093-6276BF76D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090" y="4614056"/>
            <a:ext cx="9252259" cy="1748643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100% MPG subsidiary</a:t>
            </a:r>
          </a:p>
          <a:p>
            <a:r>
              <a:rPr lang="en-US" sz="1600" dirty="0"/>
              <a:t>Central service unit for </a:t>
            </a:r>
            <a:r>
              <a:rPr lang="en-US" sz="1600" b="1" dirty="0"/>
              <a:t>patenting, licensing</a:t>
            </a:r>
            <a:r>
              <a:rPr lang="en-US" sz="1600" dirty="0"/>
              <a:t> and spin-off support</a:t>
            </a:r>
          </a:p>
          <a:p>
            <a:r>
              <a:rPr lang="en-US" sz="1600" dirty="0"/>
              <a:t>Exclusive partner for MPG scientists </a:t>
            </a:r>
          </a:p>
          <a:p>
            <a:r>
              <a:rPr lang="en-US" sz="1600" dirty="0"/>
              <a:t>Service free of charge for MPG scientists </a:t>
            </a:r>
          </a:p>
          <a:p>
            <a:r>
              <a:rPr lang="en-US" sz="1600" dirty="0"/>
              <a:t>All revenues passed through to MPG (33.3%), MPI (36.7%) and inventors (30% inventor’s remuneration)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7E7E03C-BB82-414C-A65A-564C0CD4502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Knowledge &amp; technology transfer at the MPG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56C0A0-54CF-BA48-AE0E-F01C33C7649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We have been helping scientists for more than 50 years to leverage the potential </a:t>
            </a:r>
            <a:br>
              <a:rPr lang="en-US" dirty="0"/>
            </a:br>
            <a:r>
              <a:rPr lang="en-US" dirty="0"/>
              <a:t>of their work.</a:t>
            </a:r>
          </a:p>
          <a:p>
            <a:endParaRPr lang="en-US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2609788" y="1944137"/>
            <a:ext cx="8123922" cy="1956282"/>
            <a:chOff x="2550768" y="4022661"/>
            <a:chExt cx="8123922" cy="1956282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5902BF80-9895-E64C-81AE-FB983210BC1A}"/>
                </a:ext>
              </a:extLst>
            </p:cNvPr>
            <p:cNvGrpSpPr/>
            <p:nvPr/>
          </p:nvGrpSpPr>
          <p:grpSpPr>
            <a:xfrm>
              <a:off x="2625857" y="4623198"/>
              <a:ext cx="7937199" cy="486009"/>
              <a:chOff x="926075" y="4729804"/>
              <a:chExt cx="9132325" cy="559189"/>
            </a:xfrm>
          </p:grpSpPr>
          <p:sp>
            <p:nvSpPr>
              <p:cNvPr id="115" name="Ellipse 15">
                <a:extLst>
                  <a:ext uri="{FF2B5EF4-FFF2-40B4-BE49-F238E27FC236}">
                    <a16:creationId xmlns:a16="http://schemas.microsoft.com/office/drawing/2014/main" id="{9767E953-E541-A441-B86A-EDBED23723D0}"/>
                  </a:ext>
                </a:extLst>
              </p:cNvPr>
              <p:cNvSpPr/>
              <p:nvPr/>
            </p:nvSpPr>
            <p:spPr>
              <a:xfrm>
                <a:off x="2811588" y="4790278"/>
                <a:ext cx="438240" cy="438240"/>
              </a:xfrm>
              <a:prstGeom prst="ellipse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Ellipse 16">
                <a:extLst>
                  <a:ext uri="{FF2B5EF4-FFF2-40B4-BE49-F238E27FC236}">
                    <a16:creationId xmlns:a16="http://schemas.microsoft.com/office/drawing/2014/main" id="{5C1A33BF-B1ED-6B49-9F7A-76C4BACB0B62}"/>
                  </a:ext>
                </a:extLst>
              </p:cNvPr>
              <p:cNvSpPr/>
              <p:nvPr/>
            </p:nvSpPr>
            <p:spPr>
              <a:xfrm>
                <a:off x="2183083" y="4790278"/>
                <a:ext cx="438240" cy="438240"/>
              </a:xfrm>
              <a:prstGeom prst="ellipse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Ellipse 17">
                <a:extLst>
                  <a:ext uri="{FF2B5EF4-FFF2-40B4-BE49-F238E27FC236}">
                    <a16:creationId xmlns:a16="http://schemas.microsoft.com/office/drawing/2014/main" id="{632C8338-64DD-0C48-8BD1-6F6FB0FD0975}"/>
                  </a:ext>
                </a:extLst>
              </p:cNvPr>
              <p:cNvSpPr/>
              <p:nvPr/>
            </p:nvSpPr>
            <p:spPr>
              <a:xfrm>
                <a:off x="1554579" y="4790278"/>
                <a:ext cx="438240" cy="438240"/>
              </a:xfrm>
              <a:prstGeom prst="ellipse">
                <a:avLst/>
              </a:prstGeom>
              <a:solidFill>
                <a:schemeClr val="bg1">
                  <a:lumMod val="9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Ellipse 18">
                <a:extLst>
                  <a:ext uri="{FF2B5EF4-FFF2-40B4-BE49-F238E27FC236}">
                    <a16:creationId xmlns:a16="http://schemas.microsoft.com/office/drawing/2014/main" id="{3F7B38FB-7FFD-2744-A567-BF957C2B3EAF}"/>
                  </a:ext>
                </a:extLst>
              </p:cNvPr>
              <p:cNvSpPr/>
              <p:nvPr/>
            </p:nvSpPr>
            <p:spPr>
              <a:xfrm>
                <a:off x="926075" y="4790278"/>
                <a:ext cx="438240" cy="438240"/>
              </a:xfrm>
              <a:prstGeom prst="ellipse">
                <a:avLst/>
              </a:prstGeom>
              <a:solidFill>
                <a:schemeClr val="bg1">
                  <a:lumMod val="95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9" name="Picture 2" descr="\\psf\Host\Volumes\K 2020\feschdbladde\form &amp; glanz\Kunden\Evelyn MR +\64_MPI_01\mpi_MAC_100pt_4c_pos.jpg">
                <a:extLst>
                  <a:ext uri="{FF2B5EF4-FFF2-40B4-BE49-F238E27FC236}">
                    <a16:creationId xmlns:a16="http://schemas.microsoft.com/office/drawing/2014/main" id="{A9F42300-4A88-BD4A-8B99-88A2B9429A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85" t="21783" r="46467" b="55041"/>
              <a:stretch/>
            </p:blipFill>
            <p:spPr bwMode="auto">
              <a:xfrm>
                <a:off x="3908671" y="4729804"/>
                <a:ext cx="3092246" cy="5591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0" name="Ellipse 7">
                <a:extLst>
                  <a:ext uri="{FF2B5EF4-FFF2-40B4-BE49-F238E27FC236}">
                    <a16:creationId xmlns:a16="http://schemas.microsoft.com/office/drawing/2014/main" id="{8CC2886D-423D-8740-AA60-9781644857CD}"/>
                  </a:ext>
                </a:extLst>
              </p:cNvPr>
              <p:cNvSpPr/>
              <p:nvPr/>
            </p:nvSpPr>
            <p:spPr>
              <a:xfrm>
                <a:off x="3440093" y="4790278"/>
                <a:ext cx="438240" cy="438240"/>
              </a:xfrm>
              <a:prstGeom prst="ellipse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Rechteck 120">
                <a:extLst>
                  <a:ext uri="{FF2B5EF4-FFF2-40B4-BE49-F238E27FC236}">
                    <a16:creationId xmlns:a16="http://schemas.microsoft.com/office/drawing/2014/main" id="{C37B7461-15E6-3A49-A437-2E731608A1B2}"/>
                  </a:ext>
                </a:extLst>
              </p:cNvPr>
              <p:cNvSpPr/>
              <p:nvPr/>
            </p:nvSpPr>
            <p:spPr>
              <a:xfrm>
                <a:off x="7152640" y="4811958"/>
                <a:ext cx="416560" cy="416560"/>
              </a:xfrm>
              <a:prstGeom prst="rect">
                <a:avLst/>
              </a:prstGeom>
              <a:solidFill>
                <a:schemeClr val="bg1">
                  <a:lumMod val="7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Rechteck 121">
                <a:extLst>
                  <a:ext uri="{FF2B5EF4-FFF2-40B4-BE49-F238E27FC236}">
                    <a16:creationId xmlns:a16="http://schemas.microsoft.com/office/drawing/2014/main" id="{C5C8BB4F-B033-394A-A80B-5477101FA09A}"/>
                  </a:ext>
                </a:extLst>
              </p:cNvPr>
              <p:cNvSpPr/>
              <p:nvPr/>
            </p:nvSpPr>
            <p:spPr>
              <a:xfrm>
                <a:off x="7782560" y="4811958"/>
                <a:ext cx="416560" cy="41656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Rechteck 122">
                <a:extLst>
                  <a:ext uri="{FF2B5EF4-FFF2-40B4-BE49-F238E27FC236}">
                    <a16:creationId xmlns:a16="http://schemas.microsoft.com/office/drawing/2014/main" id="{DB5EF2DE-2C00-BA4F-87ED-F59D05A6AC6C}"/>
                  </a:ext>
                </a:extLst>
              </p:cNvPr>
              <p:cNvSpPr/>
              <p:nvPr/>
            </p:nvSpPr>
            <p:spPr>
              <a:xfrm>
                <a:off x="8392160" y="4811958"/>
                <a:ext cx="416560" cy="4165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Rechteck 123">
                <a:extLst>
                  <a:ext uri="{FF2B5EF4-FFF2-40B4-BE49-F238E27FC236}">
                    <a16:creationId xmlns:a16="http://schemas.microsoft.com/office/drawing/2014/main" id="{AB3D6814-B679-9C4A-8F0C-C013D9F2ABD4}"/>
                  </a:ext>
                </a:extLst>
              </p:cNvPr>
              <p:cNvSpPr/>
              <p:nvPr/>
            </p:nvSpPr>
            <p:spPr>
              <a:xfrm>
                <a:off x="9032240" y="4811958"/>
                <a:ext cx="416560" cy="4165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Rechteck 124">
                <a:extLst>
                  <a:ext uri="{FF2B5EF4-FFF2-40B4-BE49-F238E27FC236}">
                    <a16:creationId xmlns:a16="http://schemas.microsoft.com/office/drawing/2014/main" id="{8ECED9AD-663F-984C-B5B4-A8E3EF63F22C}"/>
                  </a:ext>
                </a:extLst>
              </p:cNvPr>
              <p:cNvSpPr/>
              <p:nvPr/>
            </p:nvSpPr>
            <p:spPr>
              <a:xfrm>
                <a:off x="9641840" y="4811958"/>
                <a:ext cx="416560" cy="4165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7739E26E-5A93-6C49-86A0-A7F5114905A9}"/>
                </a:ext>
              </a:extLst>
            </p:cNvPr>
            <p:cNvSpPr txBox="1"/>
            <p:nvPr/>
          </p:nvSpPr>
          <p:spPr>
            <a:xfrm>
              <a:off x="2550768" y="5388054"/>
              <a:ext cx="23700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Insights &amp; ideas</a:t>
              </a:r>
            </a:p>
            <a:p>
              <a:r>
                <a:rPr lang="en-US" sz="1400" dirty="0">
                  <a:solidFill>
                    <a:schemeClr val="tx2"/>
                  </a:solidFill>
                </a:rPr>
                <a:t>by 86 Max Planck Institutes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BEE9F4C5-E26E-6748-8F78-67D318804244}"/>
                </a:ext>
              </a:extLst>
            </p:cNvPr>
            <p:cNvSpPr txBox="1"/>
            <p:nvPr/>
          </p:nvSpPr>
          <p:spPr>
            <a:xfrm>
              <a:off x="8177520" y="5455723"/>
              <a:ext cx="24812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2"/>
                  </a:solidFill>
                </a:rPr>
                <a:t>Valuable products &amp; services</a:t>
              </a:r>
            </a:p>
            <a:p>
              <a:pPr algn="r"/>
              <a:r>
                <a:rPr lang="en-US" sz="1400" dirty="0">
                  <a:solidFill>
                    <a:schemeClr val="tx2"/>
                  </a:solidFill>
                </a:rPr>
                <a:t>New companies &amp; jobs</a:t>
              </a: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AC626334-4ABE-EF4B-ACCE-DCED95CE4EF5}"/>
                </a:ext>
              </a:extLst>
            </p:cNvPr>
            <p:cNvSpPr txBox="1"/>
            <p:nvPr/>
          </p:nvSpPr>
          <p:spPr>
            <a:xfrm>
              <a:off x="2580278" y="4058271"/>
              <a:ext cx="12223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</a:rPr>
                <a:t>MPG</a:t>
              </a: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281579BB-92C3-A54E-86FF-57C43B57FE68}"/>
                </a:ext>
              </a:extLst>
            </p:cNvPr>
            <p:cNvSpPr txBox="1"/>
            <p:nvPr/>
          </p:nvSpPr>
          <p:spPr>
            <a:xfrm>
              <a:off x="8940786" y="4022661"/>
              <a:ext cx="17339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tx2"/>
                  </a:solidFill>
                </a:rPr>
                <a:t>Society</a:t>
              </a:r>
            </a:p>
          </p:txBody>
        </p:sp>
        <p:sp>
          <p:nvSpPr>
            <p:cNvPr id="110" name="Textfeld 109">
              <a:extLst>
                <a:ext uri="{FF2B5EF4-FFF2-40B4-BE49-F238E27FC236}">
                  <a16:creationId xmlns:a16="http://schemas.microsoft.com/office/drawing/2014/main" id="{CDC97532-9950-9E40-96FD-1AB5571843A5}"/>
                </a:ext>
              </a:extLst>
            </p:cNvPr>
            <p:cNvSpPr txBox="1"/>
            <p:nvPr/>
          </p:nvSpPr>
          <p:spPr>
            <a:xfrm>
              <a:off x="5218128" y="4058271"/>
              <a:ext cx="2749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MI</a:t>
              </a:r>
            </a:p>
          </p:txBody>
        </p:sp>
      </p:grpSp>
      <p:cxnSp>
        <p:nvCxnSpPr>
          <p:cNvPr id="13" name="Gerade Verbindung 12"/>
          <p:cNvCxnSpPr/>
          <p:nvPr/>
        </p:nvCxnSpPr>
        <p:spPr>
          <a:xfrm>
            <a:off x="2688438" y="4293374"/>
            <a:ext cx="790412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5DDDFFF-6991-2C42-B3E3-A31FDF74D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4576729-3C52-914A-B6E8-1C69E22CB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8" name="Datumsplatzhalter 12">
            <a:extLst>
              <a:ext uri="{FF2B5EF4-FFF2-40B4-BE49-F238E27FC236}">
                <a16:creationId xmlns:a16="http://schemas.microsoft.com/office/drawing/2014/main" id="{76FEFE89-F17E-47B3-BD06-6F61871BC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1DA11B38-03BA-1245-928C-C6DAED364312}" type="datetime1">
              <a:rPr lang="de-DE" smtClean="0"/>
              <a:t>04.09.23</a:t>
            </a:fld>
            <a:r>
              <a:rPr lang="de-DE"/>
              <a:t> </a:t>
            </a:r>
            <a:r>
              <a:rPr lang="de-DE" dirty="0">
                <a:cs typeface="Arial"/>
              </a:rPr>
              <a:t>│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9235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psf\Host\Volumes\K 2020\feschdbladde\form &amp; glanz\Kunden\Evelyn MR +\64_MPI_01\MASTER\Reni Freitag\Korrekturen\MI_network\MI_netwo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030"/>
            <a:ext cx="12192000" cy="696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0" y="180975"/>
            <a:ext cx="12192000" cy="6677025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B8FC1D-74EE-914D-96D6-3E86165FF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science and business.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099E208-5212-D348-8FB5-63ECC7F7B47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10E8D41-9E95-9145-AA97-171C045CBD8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E75113"/>
                </a:solidFill>
              </a:rPr>
              <a:t>Flexible collaboration with inventors, depending on each project’s needs.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A86AE62-20A8-8A4B-BCFD-9EAC0355C223}"/>
              </a:ext>
            </a:extLst>
          </p:cNvPr>
          <p:cNvSpPr txBox="1"/>
          <p:nvPr/>
        </p:nvSpPr>
        <p:spPr>
          <a:xfrm>
            <a:off x="7057321" y="2280647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o UI"/>
                <a:ea typeface="+mn-ea"/>
                <a:cs typeface="+mn-cs"/>
              </a:rPr>
              <a:t>General managers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B842871-89BC-1B4E-8EA7-1A4A57217CC3}"/>
              </a:ext>
            </a:extLst>
          </p:cNvPr>
          <p:cNvSpPr txBox="1"/>
          <p:nvPr/>
        </p:nvSpPr>
        <p:spPr>
          <a:xfrm>
            <a:off x="5187668" y="4959610"/>
            <a:ext cx="3345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75000"/>
                  </a:schemeClr>
                </a:solidFill>
              </a:rPr>
              <a:t>Patent law firms*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F0B3E4E-F9B6-6445-973D-57F56EB39DFA}"/>
              </a:ext>
            </a:extLst>
          </p:cNvPr>
          <p:cNvSpPr txBox="1">
            <a:spLocks/>
          </p:cNvSpPr>
          <p:nvPr/>
        </p:nvSpPr>
        <p:spPr>
          <a:xfrm>
            <a:off x="5401222" y="2719883"/>
            <a:ext cx="6328498" cy="960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70088" indent="-141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800" b="1" dirty="0">
                <a:solidFill>
                  <a:schemeClr val="accent6"/>
                </a:solidFill>
              </a:rPr>
              <a:t>Start-up &amp; </a:t>
            </a:r>
            <a:r>
              <a:rPr lang="de-DE" sz="2800" b="1" dirty="0" err="1">
                <a:solidFill>
                  <a:schemeClr val="accent6"/>
                </a:solidFill>
              </a:rPr>
              <a:t>portfolio</a:t>
            </a:r>
            <a:r>
              <a:rPr lang="de-DE" sz="2800" b="1" dirty="0">
                <a:solidFill>
                  <a:schemeClr val="accent6"/>
                </a:solidFill>
              </a:rPr>
              <a:t> </a:t>
            </a:r>
            <a:r>
              <a:rPr lang="de-DE" sz="2800" b="1" dirty="0" err="1">
                <a:solidFill>
                  <a:schemeClr val="accent6"/>
                </a:solidFill>
              </a:rPr>
              <a:t>managers</a:t>
            </a:r>
            <a:endParaRPr lang="de-DE" sz="2800" b="1" dirty="0">
              <a:solidFill>
                <a:schemeClr val="accent6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95B5577-7604-644A-8658-BF4E6E291571}"/>
              </a:ext>
            </a:extLst>
          </p:cNvPr>
          <p:cNvSpPr txBox="1">
            <a:spLocks/>
          </p:cNvSpPr>
          <p:nvPr/>
        </p:nvSpPr>
        <p:spPr>
          <a:xfrm>
            <a:off x="7759939" y="4427372"/>
            <a:ext cx="3202456" cy="75437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176213" indent="-1762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000" dirty="0" err="1">
                <a:solidFill>
                  <a:schemeClr val="accent6"/>
                </a:solidFill>
              </a:rPr>
              <a:t>Inhouse</a:t>
            </a:r>
            <a:r>
              <a:rPr lang="de-DE" sz="4000" dirty="0">
                <a:solidFill>
                  <a:schemeClr val="accent6"/>
                </a:solidFill>
              </a:rPr>
              <a:t> </a:t>
            </a:r>
            <a:r>
              <a:rPr lang="de-DE" sz="4000" dirty="0" err="1">
                <a:solidFill>
                  <a:schemeClr val="accent6"/>
                </a:solidFill>
              </a:rPr>
              <a:t>counsels</a:t>
            </a:r>
            <a:endParaRPr lang="de-DE" sz="4000" dirty="0">
              <a:solidFill>
                <a:schemeClr val="accent6"/>
              </a:solidFill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6EB29179-DF04-C746-B58B-123C64AF2F5A}"/>
              </a:ext>
            </a:extLst>
          </p:cNvPr>
          <p:cNvSpPr txBox="1">
            <a:spLocks/>
          </p:cNvSpPr>
          <p:nvPr/>
        </p:nvSpPr>
        <p:spPr>
          <a:xfrm>
            <a:off x="2557610" y="3835377"/>
            <a:ext cx="7902896" cy="9005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70088" indent="-141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accent5"/>
                </a:solidFill>
              </a:rPr>
              <a:t>Patent &amp; licensing managers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CECA664-D558-7F4D-8D99-201BA9A3016C}"/>
              </a:ext>
            </a:extLst>
          </p:cNvPr>
          <p:cNvSpPr txBox="1">
            <a:spLocks/>
          </p:cNvSpPr>
          <p:nvPr/>
        </p:nvSpPr>
        <p:spPr>
          <a:xfrm>
            <a:off x="3069031" y="2178235"/>
            <a:ext cx="3236519" cy="9601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70088" indent="-141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accent2"/>
                </a:solidFill>
              </a:rPr>
              <a:t>Admin professionals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DC4A8771-8D60-5047-8ADB-B04B00B5B53E}"/>
              </a:ext>
            </a:extLst>
          </p:cNvPr>
          <p:cNvSpPr txBox="1">
            <a:spLocks/>
          </p:cNvSpPr>
          <p:nvPr/>
        </p:nvSpPr>
        <p:spPr>
          <a:xfrm>
            <a:off x="3479518" y="3213499"/>
            <a:ext cx="4574134" cy="960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70088" indent="-141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3"/>
                </a:solidFill>
              </a:rPr>
              <a:t>Inventors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2A729ADE-76C7-8740-81C8-7F7C67C0CF44}"/>
              </a:ext>
            </a:extLst>
          </p:cNvPr>
          <p:cNvSpPr txBox="1">
            <a:spLocks/>
          </p:cNvSpPr>
          <p:nvPr/>
        </p:nvSpPr>
        <p:spPr>
          <a:xfrm>
            <a:off x="8675328" y="3301682"/>
            <a:ext cx="4574134" cy="960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70088" indent="-141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3"/>
                </a:solidFill>
              </a:rPr>
              <a:t>Entrepreneurs </a:t>
            </a:r>
          </a:p>
          <a:p>
            <a:pPr marL="0" indent="0">
              <a:buNone/>
            </a:pPr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24" name="Datumsplatzhalter 23">
            <a:extLst>
              <a:ext uri="{FF2B5EF4-FFF2-40B4-BE49-F238E27FC236}">
                <a16:creationId xmlns:a16="http://schemas.microsoft.com/office/drawing/2014/main" id="{158F9914-AC9A-0C41-880A-80892C7E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C3DC2E01-E94E-BA45-8B9B-6974BE5978BF}" type="datetime1">
              <a:rPr lang="de-DE" smtClean="0"/>
              <a:t>04.09.23</a:t>
            </a:fld>
            <a:r>
              <a:rPr lang="de-DE"/>
              <a:t> </a:t>
            </a:r>
            <a:r>
              <a:rPr lang="de-DE">
                <a:cs typeface="Arial"/>
              </a:rPr>
              <a:t>│</a:t>
            </a:r>
            <a:endParaRPr lang="de-DE" dirty="0"/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427DC477-BC9D-6D42-9CC7-8BDDA34CC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F3A9F798-F956-594F-BE01-A938B3C7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0C9274C8-26C1-4063-B122-E3BD7B3F37E6}"/>
              </a:ext>
            </a:extLst>
          </p:cNvPr>
          <p:cNvSpPr txBox="1">
            <a:spLocks/>
          </p:cNvSpPr>
          <p:nvPr/>
        </p:nvSpPr>
        <p:spPr>
          <a:xfrm>
            <a:off x="2676378" y="5037697"/>
            <a:ext cx="4574134" cy="960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70088" indent="-141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Investors*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7A4F102-CCF3-473D-A3DE-94EC7076CA99}"/>
              </a:ext>
            </a:extLst>
          </p:cNvPr>
          <p:cNvSpPr txBox="1">
            <a:spLocks/>
          </p:cNvSpPr>
          <p:nvPr/>
        </p:nvSpPr>
        <p:spPr>
          <a:xfrm>
            <a:off x="7997870" y="5507905"/>
            <a:ext cx="4574134" cy="960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70088" indent="-141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3"/>
                </a:solidFill>
              </a:rPr>
              <a:t>Founders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3143F18-CCBA-974A-974C-972DEB67668D}"/>
              </a:ext>
            </a:extLst>
          </p:cNvPr>
          <p:cNvSpPr txBox="1"/>
          <p:nvPr/>
        </p:nvSpPr>
        <p:spPr>
          <a:xfrm>
            <a:off x="2499360" y="6487127"/>
            <a:ext cx="1363515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* </a:t>
            </a:r>
            <a:r>
              <a:rPr lang="de-DE" sz="1200" dirty="0" err="1">
                <a:solidFill>
                  <a:schemeClr val="tx2"/>
                </a:solidFill>
              </a:rPr>
              <a:t>External</a:t>
            </a:r>
            <a:r>
              <a:rPr lang="de-DE" sz="1200" dirty="0">
                <a:solidFill>
                  <a:schemeClr val="tx2"/>
                </a:solidFill>
              </a:rPr>
              <a:t> </a:t>
            </a:r>
            <a:r>
              <a:rPr lang="de-DE" sz="1200" dirty="0" err="1">
                <a:solidFill>
                  <a:schemeClr val="tx2"/>
                </a:solidFill>
              </a:rPr>
              <a:t>partners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8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ihandform 45"/>
          <p:cNvSpPr/>
          <p:nvPr/>
        </p:nvSpPr>
        <p:spPr>
          <a:xfrm>
            <a:off x="3694754" y="2324100"/>
            <a:ext cx="2115498" cy="1247775"/>
          </a:xfrm>
          <a:custGeom>
            <a:avLst/>
            <a:gdLst>
              <a:gd name="connsiteX0" fmla="*/ 0 w 2028825"/>
              <a:gd name="connsiteY0" fmla="*/ 1247775 h 1247775"/>
              <a:gd name="connsiteX1" fmla="*/ 1238250 w 2028825"/>
              <a:gd name="connsiteY1" fmla="*/ 0 h 1247775"/>
              <a:gd name="connsiteX2" fmla="*/ 2028825 w 2028825"/>
              <a:gd name="connsiteY2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825" h="1247775">
                <a:moveTo>
                  <a:pt x="0" y="1247775"/>
                </a:moveTo>
                <a:lnTo>
                  <a:pt x="1238250" y="0"/>
                </a:lnTo>
                <a:lnTo>
                  <a:pt x="2028825" y="0"/>
                </a:lnTo>
              </a:path>
            </a:pathLst>
          </a:cu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ihandform 34"/>
          <p:cNvSpPr/>
          <p:nvPr/>
        </p:nvSpPr>
        <p:spPr>
          <a:xfrm>
            <a:off x="5810250" y="2324100"/>
            <a:ext cx="2028825" cy="1247775"/>
          </a:xfrm>
          <a:custGeom>
            <a:avLst/>
            <a:gdLst>
              <a:gd name="connsiteX0" fmla="*/ 0 w 2028825"/>
              <a:gd name="connsiteY0" fmla="*/ 1247775 h 1247775"/>
              <a:gd name="connsiteX1" fmla="*/ 1238250 w 2028825"/>
              <a:gd name="connsiteY1" fmla="*/ 0 h 1247775"/>
              <a:gd name="connsiteX2" fmla="*/ 2028825 w 2028825"/>
              <a:gd name="connsiteY2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825" h="1247775">
                <a:moveTo>
                  <a:pt x="0" y="1247775"/>
                </a:moveTo>
                <a:lnTo>
                  <a:pt x="1238250" y="0"/>
                </a:lnTo>
                <a:lnTo>
                  <a:pt x="2028825" y="0"/>
                </a:lnTo>
              </a:path>
            </a:pathLst>
          </a:cu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ihandform 35"/>
          <p:cNvSpPr/>
          <p:nvPr/>
        </p:nvSpPr>
        <p:spPr>
          <a:xfrm flipV="1">
            <a:off x="5810250" y="3586645"/>
            <a:ext cx="2028825" cy="1247775"/>
          </a:xfrm>
          <a:custGeom>
            <a:avLst/>
            <a:gdLst>
              <a:gd name="connsiteX0" fmla="*/ 0 w 2028825"/>
              <a:gd name="connsiteY0" fmla="*/ 1247775 h 1247775"/>
              <a:gd name="connsiteX1" fmla="*/ 1238250 w 2028825"/>
              <a:gd name="connsiteY1" fmla="*/ 0 h 1247775"/>
              <a:gd name="connsiteX2" fmla="*/ 2028825 w 2028825"/>
              <a:gd name="connsiteY2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825" h="1247775">
                <a:moveTo>
                  <a:pt x="0" y="1247775"/>
                </a:moveTo>
                <a:lnTo>
                  <a:pt x="1238250" y="0"/>
                </a:lnTo>
                <a:lnTo>
                  <a:pt x="2028825" y="0"/>
                </a:lnTo>
              </a:path>
            </a:pathLst>
          </a:cu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Gerade Verbindung 30"/>
          <p:cNvCxnSpPr/>
          <p:nvPr/>
        </p:nvCxnSpPr>
        <p:spPr>
          <a:xfrm>
            <a:off x="1350092" y="3567554"/>
            <a:ext cx="4090989" cy="4702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DBA7F54-1C2A-2B4B-B45F-106E00263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A-Z partner on the road to application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EC90B283-B10D-3644-9343-113FA295F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02" y="1924816"/>
            <a:ext cx="1847491" cy="1304857"/>
          </a:xfrm>
        </p:spPr>
        <p:txBody>
          <a:bodyPr/>
          <a:lstStyle/>
          <a:p>
            <a:pPr marL="0" indent="0">
              <a:buNone/>
            </a:pPr>
            <a:r>
              <a:rPr lang="en-US" sz="1400" b="1"/>
              <a:t>Collaboration</a:t>
            </a:r>
          </a:p>
          <a:p>
            <a:pPr>
              <a:spcBef>
                <a:spcPts val="600"/>
              </a:spcBef>
            </a:pPr>
            <a:r>
              <a:rPr lang="en-US" sz="1400"/>
              <a:t>Support the MPG legal team in complex </a:t>
            </a:r>
            <a:br>
              <a:rPr lang="en-US" sz="1400"/>
            </a:br>
            <a:r>
              <a:rPr lang="en-US" sz="1400"/>
              <a:t>deals</a:t>
            </a:r>
          </a:p>
          <a:p>
            <a:endParaRPr lang="en-US" sz="140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1DF872E-F858-4144-A232-EBBFF7C7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 presentation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109D2D-8ABF-7C47-B6D0-CECB4E67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EB638377-DA7E-AC41-BB38-7B999047434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23" y="4438631"/>
            <a:ext cx="723937" cy="72393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06" y="1965098"/>
            <a:ext cx="714412" cy="72711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23" y="1965098"/>
            <a:ext cx="723937" cy="723937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81" y="3212638"/>
            <a:ext cx="723937" cy="72393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4" y="3207937"/>
            <a:ext cx="723937" cy="72393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02" y="3212639"/>
            <a:ext cx="723937" cy="723937"/>
          </a:xfrm>
          <a:prstGeom prst="rect">
            <a:avLst/>
          </a:prstGeom>
        </p:spPr>
      </p:pic>
      <p:grpSp>
        <p:nvGrpSpPr>
          <p:cNvPr id="47" name="Gruppieren 46"/>
          <p:cNvGrpSpPr/>
          <p:nvPr/>
        </p:nvGrpSpPr>
        <p:grpSpPr>
          <a:xfrm>
            <a:off x="10296525" y="2324100"/>
            <a:ext cx="1064142" cy="2510320"/>
            <a:chOff x="7760217" y="2324100"/>
            <a:chExt cx="3600450" cy="2510320"/>
          </a:xfrm>
        </p:grpSpPr>
        <p:cxnSp>
          <p:nvCxnSpPr>
            <p:cNvPr id="37" name="Gerade Verbindung 36"/>
            <p:cNvCxnSpPr/>
            <p:nvPr/>
          </p:nvCxnSpPr>
          <p:spPr>
            <a:xfrm>
              <a:off x="7760217" y="2324100"/>
              <a:ext cx="3600450" cy="0"/>
            </a:xfrm>
            <a:prstGeom prst="line">
              <a:avLst/>
            </a:prstGeom>
            <a:ln w="19050">
              <a:solidFill>
                <a:schemeClr val="accent5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/>
          </p:nvCxnSpPr>
          <p:spPr>
            <a:xfrm>
              <a:off x="7760217" y="4834420"/>
              <a:ext cx="3600450" cy="0"/>
            </a:xfrm>
            <a:prstGeom prst="line">
              <a:avLst/>
            </a:prstGeom>
            <a:ln w="19050">
              <a:solidFill>
                <a:schemeClr val="accent5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Inhaltsplatzhalter 15">
            <a:extLst>
              <a:ext uri="{FF2B5EF4-FFF2-40B4-BE49-F238E27FC236}">
                <a16:creationId xmlns:a16="http://schemas.microsoft.com/office/drawing/2014/main" id="{4641407E-D23F-EE41-B31C-82116F331B8E}"/>
              </a:ext>
            </a:extLst>
          </p:cNvPr>
          <p:cNvSpPr txBox="1">
            <a:spLocks/>
          </p:cNvSpPr>
          <p:nvPr/>
        </p:nvSpPr>
        <p:spPr>
          <a:xfrm>
            <a:off x="8313833" y="1924816"/>
            <a:ext cx="2038765" cy="13048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9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chemeClr val="accent5"/>
                </a:solidFill>
              </a:rPr>
              <a:t>Conclude license agreements</a:t>
            </a:r>
            <a:endParaRPr lang="en-US" sz="1400" b="1"/>
          </a:p>
          <a:p>
            <a:pPr>
              <a:spcBef>
                <a:spcPts val="600"/>
              </a:spcBef>
            </a:pPr>
            <a:r>
              <a:rPr lang="en-US" sz="1400"/>
              <a:t>Attract industry partner</a:t>
            </a:r>
          </a:p>
          <a:p>
            <a:pPr>
              <a:spcBef>
                <a:spcPts val="600"/>
              </a:spcBef>
            </a:pPr>
            <a:r>
              <a:rPr lang="en-US" sz="1400"/>
              <a:t>Negotiate agreement</a:t>
            </a:r>
          </a:p>
          <a:p>
            <a:pPr>
              <a:spcBef>
                <a:spcPts val="600"/>
              </a:spcBef>
            </a:pPr>
            <a:r>
              <a:rPr lang="en-US" sz="1400"/>
              <a:t>Follow compliance / manage law suits</a:t>
            </a:r>
          </a:p>
        </p:txBody>
      </p:sp>
      <p:sp>
        <p:nvSpPr>
          <p:cNvPr id="38" name="Inhaltsplatzhalter 15">
            <a:extLst>
              <a:ext uri="{FF2B5EF4-FFF2-40B4-BE49-F238E27FC236}">
                <a16:creationId xmlns:a16="http://schemas.microsoft.com/office/drawing/2014/main" id="{E45F90B4-425C-BD43-95CA-A8D9E1B26F90}"/>
              </a:ext>
            </a:extLst>
          </p:cNvPr>
          <p:cNvSpPr txBox="1">
            <a:spLocks/>
          </p:cNvSpPr>
          <p:nvPr/>
        </p:nvSpPr>
        <p:spPr>
          <a:xfrm>
            <a:off x="8313833" y="4398334"/>
            <a:ext cx="2106517" cy="13048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9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chemeClr val="accent5"/>
                </a:solidFill>
              </a:rPr>
              <a:t>Support start-ups</a:t>
            </a:r>
          </a:p>
          <a:p>
            <a:pPr>
              <a:spcBef>
                <a:spcPts val="600"/>
              </a:spcBef>
            </a:pPr>
            <a:r>
              <a:rPr lang="en-US" sz="1400"/>
              <a:t>Coach founders</a:t>
            </a:r>
          </a:p>
          <a:p>
            <a:pPr>
              <a:spcBef>
                <a:spcPts val="600"/>
              </a:spcBef>
            </a:pPr>
            <a:r>
              <a:rPr lang="en-US" sz="1400"/>
              <a:t>Attract experts, managers, investors</a:t>
            </a:r>
          </a:p>
          <a:p>
            <a:pPr>
              <a:spcBef>
                <a:spcPts val="600"/>
              </a:spcBef>
            </a:pPr>
            <a:r>
              <a:rPr lang="en-US" sz="1400"/>
              <a:t>Negotiate equity agreement</a:t>
            </a:r>
          </a:p>
          <a:p>
            <a:pPr>
              <a:spcBef>
                <a:spcPts val="600"/>
              </a:spcBef>
            </a:pPr>
            <a:r>
              <a:rPr lang="en-US" sz="1400"/>
              <a:t>Consult / manage equity</a:t>
            </a:r>
          </a:p>
        </p:txBody>
      </p:sp>
      <p:sp>
        <p:nvSpPr>
          <p:cNvPr id="40" name="Inhaltsplatzhalter 15">
            <a:extLst>
              <a:ext uri="{FF2B5EF4-FFF2-40B4-BE49-F238E27FC236}">
                <a16:creationId xmlns:a16="http://schemas.microsoft.com/office/drawing/2014/main" id="{CD23F590-3C4C-BA4A-92CB-E407020C0084}"/>
              </a:ext>
            </a:extLst>
          </p:cNvPr>
          <p:cNvSpPr txBox="1">
            <a:spLocks/>
          </p:cNvSpPr>
          <p:nvPr/>
        </p:nvSpPr>
        <p:spPr>
          <a:xfrm>
            <a:off x="3214602" y="4398334"/>
            <a:ext cx="1651919" cy="13048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9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chemeClr val="accent5"/>
                </a:solidFill>
              </a:rPr>
              <a:t>Secure IP</a:t>
            </a:r>
          </a:p>
          <a:p>
            <a:pPr>
              <a:spcBef>
                <a:spcPts val="600"/>
              </a:spcBef>
            </a:pPr>
            <a:r>
              <a:rPr lang="en-US" sz="1400"/>
              <a:t>Develop IP-Strategy</a:t>
            </a:r>
          </a:p>
          <a:p>
            <a:pPr>
              <a:spcBef>
                <a:spcPts val="600"/>
              </a:spcBef>
            </a:pPr>
            <a:r>
              <a:rPr lang="en-US" sz="1400"/>
              <a:t>Apply for patents</a:t>
            </a:r>
          </a:p>
          <a:p>
            <a:pPr>
              <a:spcBef>
                <a:spcPts val="600"/>
              </a:spcBef>
            </a:pPr>
            <a:r>
              <a:rPr lang="en-US" sz="1400"/>
              <a:t>Manage portfolio</a:t>
            </a:r>
          </a:p>
        </p:txBody>
      </p:sp>
      <p:sp>
        <p:nvSpPr>
          <p:cNvPr id="41" name="Inhaltsplatzhalter 15">
            <a:extLst>
              <a:ext uri="{FF2B5EF4-FFF2-40B4-BE49-F238E27FC236}">
                <a16:creationId xmlns:a16="http://schemas.microsoft.com/office/drawing/2014/main" id="{9C076798-37AE-D049-9230-87E50004C44B}"/>
              </a:ext>
            </a:extLst>
          </p:cNvPr>
          <p:cNvSpPr txBox="1">
            <a:spLocks/>
          </p:cNvSpPr>
          <p:nvPr/>
        </p:nvSpPr>
        <p:spPr>
          <a:xfrm>
            <a:off x="926075" y="4398334"/>
            <a:ext cx="1939904" cy="13048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9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chemeClr val="accent5"/>
                </a:solidFill>
              </a:rPr>
              <a:t>Evaluate ideas</a:t>
            </a:r>
          </a:p>
          <a:p>
            <a:pPr>
              <a:spcBef>
                <a:spcPts val="600"/>
              </a:spcBef>
            </a:pPr>
            <a:r>
              <a:rPr lang="en-US" sz="1400"/>
              <a:t>Educate on IP</a:t>
            </a:r>
          </a:p>
          <a:p>
            <a:pPr>
              <a:spcBef>
                <a:spcPts val="600"/>
              </a:spcBef>
            </a:pPr>
            <a:r>
              <a:rPr lang="en-US" sz="1400"/>
              <a:t>Identify promising inventions</a:t>
            </a:r>
          </a:p>
          <a:p>
            <a:pPr>
              <a:spcBef>
                <a:spcPts val="600"/>
              </a:spcBef>
            </a:pPr>
            <a:r>
              <a:rPr lang="en-US" sz="1400"/>
              <a:t>Evaluate commercial potential</a:t>
            </a:r>
          </a:p>
        </p:txBody>
      </p:sp>
      <p:sp>
        <p:nvSpPr>
          <p:cNvPr id="26" name="Inhaltsplatzhalter 15">
            <a:extLst>
              <a:ext uri="{FF2B5EF4-FFF2-40B4-BE49-F238E27FC236}">
                <a16:creationId xmlns:a16="http://schemas.microsoft.com/office/drawing/2014/main" id="{E0FDFFDA-4C3F-F34A-8E53-4FC7B8DE06F1}"/>
              </a:ext>
            </a:extLst>
          </p:cNvPr>
          <p:cNvSpPr txBox="1">
            <a:spLocks/>
          </p:cNvSpPr>
          <p:nvPr/>
        </p:nvSpPr>
        <p:spPr>
          <a:xfrm>
            <a:off x="5427293" y="4398334"/>
            <a:ext cx="1651919" cy="13048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9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9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chemeClr val="accent5"/>
                </a:solidFill>
              </a:rPr>
              <a:t>Consult on translation</a:t>
            </a:r>
          </a:p>
          <a:p>
            <a:pPr>
              <a:spcBef>
                <a:spcPts val="600"/>
              </a:spcBef>
            </a:pPr>
            <a:r>
              <a:rPr lang="en-US" sz="1400"/>
              <a:t>Help access 3rd party instruments for funding &amp; validation</a:t>
            </a:r>
          </a:p>
        </p:txBody>
      </p:sp>
      <p:sp>
        <p:nvSpPr>
          <p:cNvPr id="27" name="Datumsplatzhalter 7">
            <a:extLst>
              <a:ext uri="{FF2B5EF4-FFF2-40B4-BE49-F238E27FC236}">
                <a16:creationId xmlns:a16="http://schemas.microsoft.com/office/drawing/2014/main" id="{D21EC771-0F90-4C12-BDF7-83DCBF17D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554B696A-C338-4B48-9333-512D1A0471B7}" type="datetime1">
              <a:rPr lang="de-DE" smtClean="0"/>
              <a:t>04.09.23</a:t>
            </a:fld>
            <a:r>
              <a:rPr lang="de-DE"/>
              <a:t> </a:t>
            </a:r>
            <a:r>
              <a:rPr lang="de-DE" dirty="0">
                <a:cs typeface="Arial"/>
              </a:rPr>
              <a:t>│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808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ihandform 34"/>
          <p:cNvSpPr/>
          <p:nvPr/>
        </p:nvSpPr>
        <p:spPr>
          <a:xfrm>
            <a:off x="5810250" y="2324100"/>
            <a:ext cx="2028825" cy="1247775"/>
          </a:xfrm>
          <a:custGeom>
            <a:avLst/>
            <a:gdLst>
              <a:gd name="connsiteX0" fmla="*/ 0 w 2028825"/>
              <a:gd name="connsiteY0" fmla="*/ 1247775 h 1247775"/>
              <a:gd name="connsiteX1" fmla="*/ 1238250 w 2028825"/>
              <a:gd name="connsiteY1" fmla="*/ 0 h 1247775"/>
              <a:gd name="connsiteX2" fmla="*/ 2028825 w 2028825"/>
              <a:gd name="connsiteY2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825" h="1247775">
                <a:moveTo>
                  <a:pt x="0" y="1247775"/>
                </a:moveTo>
                <a:lnTo>
                  <a:pt x="1238250" y="0"/>
                </a:lnTo>
                <a:lnTo>
                  <a:pt x="2028825" y="0"/>
                </a:lnTo>
              </a:path>
            </a:pathLst>
          </a:cu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Freihandform 35"/>
          <p:cNvSpPr/>
          <p:nvPr/>
        </p:nvSpPr>
        <p:spPr>
          <a:xfrm flipV="1">
            <a:off x="5810250" y="3586645"/>
            <a:ext cx="2028825" cy="1247775"/>
          </a:xfrm>
          <a:custGeom>
            <a:avLst/>
            <a:gdLst>
              <a:gd name="connsiteX0" fmla="*/ 0 w 2028825"/>
              <a:gd name="connsiteY0" fmla="*/ 1247775 h 1247775"/>
              <a:gd name="connsiteX1" fmla="*/ 1238250 w 2028825"/>
              <a:gd name="connsiteY1" fmla="*/ 0 h 1247775"/>
              <a:gd name="connsiteX2" fmla="*/ 2028825 w 2028825"/>
              <a:gd name="connsiteY2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825" h="1247775">
                <a:moveTo>
                  <a:pt x="0" y="1247775"/>
                </a:moveTo>
                <a:lnTo>
                  <a:pt x="1238250" y="0"/>
                </a:lnTo>
                <a:lnTo>
                  <a:pt x="2028825" y="0"/>
                </a:lnTo>
              </a:path>
            </a:pathLst>
          </a:cu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Gerade Verbindung 30"/>
          <p:cNvCxnSpPr/>
          <p:nvPr/>
        </p:nvCxnSpPr>
        <p:spPr>
          <a:xfrm>
            <a:off x="1350092" y="3567554"/>
            <a:ext cx="4090989" cy="4702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DBA7F54-1C2A-2B4B-B45F-106E002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75" y="250826"/>
            <a:ext cx="9656201" cy="892174"/>
          </a:xfrm>
        </p:spPr>
        <p:txBody>
          <a:bodyPr/>
          <a:lstStyle/>
          <a:p>
            <a:r>
              <a:rPr lang="de-DE" dirty="0" err="1"/>
              <a:t>Proven</a:t>
            </a:r>
            <a:r>
              <a:rPr lang="de-DE" dirty="0"/>
              <a:t> </a:t>
            </a:r>
            <a:r>
              <a:rPr lang="en-US" dirty="0"/>
              <a:t>approach</a:t>
            </a:r>
            <a:r>
              <a:rPr lang="de-DE" dirty="0"/>
              <a:t>: MI </a:t>
            </a:r>
            <a:r>
              <a:rPr lang="de-DE" dirty="0" err="1"/>
              <a:t>figures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1970</a:t>
            </a:r>
          </a:p>
        </p:txBody>
      </p:sp>
      <p:sp>
        <p:nvSpPr>
          <p:cNvPr id="49" name="Inhaltsplatzhalter 4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Knowledge &amp; technology transfer at the MPG</a:t>
            </a:r>
          </a:p>
          <a:p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23" y="4438631"/>
            <a:ext cx="723937" cy="72393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23" y="1965098"/>
            <a:ext cx="723937" cy="723937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81" y="3212638"/>
            <a:ext cx="723937" cy="72393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4" y="3207937"/>
            <a:ext cx="723937" cy="723937"/>
          </a:xfrm>
          <a:prstGeom prst="rect">
            <a:avLst/>
          </a:prstGeom>
        </p:spPr>
      </p:pic>
      <p:grpSp>
        <p:nvGrpSpPr>
          <p:cNvPr id="47" name="Gruppieren 46"/>
          <p:cNvGrpSpPr/>
          <p:nvPr/>
        </p:nvGrpSpPr>
        <p:grpSpPr>
          <a:xfrm>
            <a:off x="9367529" y="2324100"/>
            <a:ext cx="480837" cy="2510320"/>
            <a:chOff x="7760217" y="2324100"/>
            <a:chExt cx="3600450" cy="2510320"/>
          </a:xfrm>
        </p:grpSpPr>
        <p:cxnSp>
          <p:nvCxnSpPr>
            <p:cNvPr id="37" name="Gerade Verbindung 36"/>
            <p:cNvCxnSpPr/>
            <p:nvPr/>
          </p:nvCxnSpPr>
          <p:spPr>
            <a:xfrm>
              <a:off x="7760217" y="2324100"/>
              <a:ext cx="3600450" cy="0"/>
            </a:xfrm>
            <a:prstGeom prst="line">
              <a:avLst/>
            </a:prstGeom>
            <a:ln w="19050">
              <a:solidFill>
                <a:schemeClr val="accent5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/>
          </p:nvCxnSpPr>
          <p:spPr>
            <a:xfrm>
              <a:off x="7760217" y="4834420"/>
              <a:ext cx="3600450" cy="0"/>
            </a:xfrm>
            <a:prstGeom prst="line">
              <a:avLst/>
            </a:prstGeom>
            <a:ln w="19050">
              <a:solidFill>
                <a:schemeClr val="accent5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CE6DDB6E-A269-4FDF-BA83-BBA0E3263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80" y="2135669"/>
            <a:ext cx="1405769" cy="1059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5"/>
                </a:solidFill>
              </a:rPr>
              <a:t>4,860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1400" dirty="0"/>
            </a:br>
            <a:r>
              <a:rPr lang="en-US" sz="1400" dirty="0"/>
              <a:t>Inventions</a:t>
            </a:r>
            <a:br>
              <a:rPr lang="en-US" sz="1400" dirty="0"/>
            </a:br>
            <a:r>
              <a:rPr lang="en-US" sz="1400" dirty="0"/>
              <a:t>identified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B1E4ABB5-9B62-4FB2-96DC-3BC1AE00F087}"/>
              </a:ext>
            </a:extLst>
          </p:cNvPr>
          <p:cNvSpPr txBox="1">
            <a:spLocks/>
          </p:cNvSpPr>
          <p:nvPr/>
        </p:nvSpPr>
        <p:spPr>
          <a:xfrm>
            <a:off x="3214603" y="2135669"/>
            <a:ext cx="1553776" cy="1059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sz="2400" b="1" dirty="0">
                <a:solidFill>
                  <a:schemeClr val="accent5"/>
                </a:solidFill>
              </a:rPr>
              <a:t>2,600 </a:t>
            </a:r>
            <a:br>
              <a:rPr lang="de-DE" sz="1400" dirty="0"/>
            </a:br>
            <a:r>
              <a:rPr lang="de-DE" sz="1400" dirty="0" err="1"/>
              <a:t>approx</a:t>
            </a:r>
            <a:r>
              <a:rPr lang="de-DE" sz="1400" dirty="0"/>
              <a:t>. patent </a:t>
            </a:r>
            <a:r>
              <a:rPr lang="de-DE" sz="1400" dirty="0" err="1"/>
              <a:t>families</a:t>
            </a:r>
            <a:r>
              <a:rPr lang="en-US" sz="1400" dirty="0"/>
              <a:t> </a:t>
            </a:r>
            <a:r>
              <a:rPr lang="de-DE" sz="1400" dirty="0" err="1"/>
              <a:t>filed</a:t>
            </a:r>
            <a:endParaRPr lang="de-DE" sz="1400" dirty="0"/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0E191656-7DAD-450E-BD33-6CE4D7C88E09}"/>
              </a:ext>
            </a:extLst>
          </p:cNvPr>
          <p:cNvSpPr txBox="1">
            <a:spLocks/>
          </p:cNvSpPr>
          <p:nvPr/>
        </p:nvSpPr>
        <p:spPr>
          <a:xfrm>
            <a:off x="8295734" y="1891937"/>
            <a:ext cx="1646085" cy="1059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5"/>
                </a:solidFill>
              </a:rPr>
              <a:t>2,935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br>
              <a:rPr lang="en-US" sz="1400" dirty="0"/>
            </a:br>
            <a:r>
              <a:rPr lang="en-US" sz="1400" dirty="0"/>
              <a:t>License </a:t>
            </a:r>
            <a:br>
              <a:rPr lang="en-US" sz="1400" dirty="0"/>
            </a:br>
            <a:r>
              <a:rPr lang="en-US" sz="1400" dirty="0"/>
              <a:t>agreements concluded. including 2,650 License </a:t>
            </a:r>
            <a:br>
              <a:rPr lang="en-US" sz="1400" dirty="0"/>
            </a:br>
            <a:r>
              <a:rPr lang="en-US" sz="1400" dirty="0"/>
              <a:t>agreements </a:t>
            </a:r>
          </a:p>
          <a:p>
            <a:pPr marL="0" indent="0">
              <a:buFontTx/>
              <a:buNone/>
            </a:pPr>
            <a:r>
              <a:rPr lang="en-US" sz="1400" dirty="0"/>
              <a:t>50% in Germany,</a:t>
            </a:r>
            <a:br>
              <a:rPr lang="en-US" sz="1400" dirty="0"/>
            </a:br>
            <a:r>
              <a:rPr lang="en-US" sz="1400" dirty="0"/>
              <a:t>50% globally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C932422F-4704-4CB9-B24E-BCF6C3E603BD}"/>
              </a:ext>
            </a:extLst>
          </p:cNvPr>
          <p:cNvSpPr txBox="1">
            <a:spLocks/>
          </p:cNvSpPr>
          <p:nvPr/>
        </p:nvSpPr>
        <p:spPr>
          <a:xfrm>
            <a:off x="8295734" y="4362173"/>
            <a:ext cx="1646085" cy="1059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b="1" dirty="0">
                <a:solidFill>
                  <a:schemeClr val="accent5"/>
                </a:solidFill>
              </a:rPr>
              <a:t>184*</a:t>
            </a:r>
            <a:r>
              <a:rPr lang="de-DE" sz="2000" b="1" dirty="0">
                <a:solidFill>
                  <a:srgbClr val="C00000"/>
                </a:solidFill>
              </a:rPr>
              <a:t> </a:t>
            </a:r>
            <a:br>
              <a:rPr lang="de-DE" sz="1400" dirty="0"/>
            </a:br>
            <a:r>
              <a:rPr lang="de-DE" sz="1400" dirty="0"/>
              <a:t>Start-ups, </a:t>
            </a:r>
            <a:br>
              <a:rPr lang="de-DE" sz="1400" dirty="0"/>
            </a:br>
            <a:r>
              <a:rPr lang="de-DE" sz="1400" dirty="0" err="1"/>
              <a:t>most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which</a:t>
            </a:r>
            <a:r>
              <a:rPr lang="de-DE" sz="1400" dirty="0"/>
              <a:t> </a:t>
            </a:r>
            <a:r>
              <a:rPr lang="de-DE" sz="1400" dirty="0" err="1"/>
              <a:t>were</a:t>
            </a:r>
            <a:r>
              <a:rPr lang="de-DE" sz="1400" dirty="0"/>
              <a:t> </a:t>
            </a:r>
            <a:r>
              <a:rPr lang="de-DE" sz="1400" dirty="0" err="1"/>
              <a:t>supported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MI</a:t>
            </a:r>
            <a:endParaRPr lang="en-US" sz="1400" dirty="0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39AFA6F5-6B92-4AA8-AC84-0332134458E5}"/>
              </a:ext>
            </a:extLst>
          </p:cNvPr>
          <p:cNvSpPr txBox="1">
            <a:spLocks/>
          </p:cNvSpPr>
          <p:nvPr/>
        </p:nvSpPr>
        <p:spPr>
          <a:xfrm>
            <a:off x="10127656" y="4818551"/>
            <a:ext cx="1646085" cy="1059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3"/>
                </a:solidFill>
              </a:rPr>
              <a:t>&gt; 9,000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1400" dirty="0"/>
              <a:t>Jobs created by start-ups </a:t>
            </a:r>
          </a:p>
        </p:txBody>
      </p:sp>
      <p:sp>
        <p:nvSpPr>
          <p:cNvPr id="39" name="Inhaltsplatzhalter 2">
            <a:extLst>
              <a:ext uri="{FF2B5EF4-FFF2-40B4-BE49-F238E27FC236}">
                <a16:creationId xmlns:a16="http://schemas.microsoft.com/office/drawing/2014/main" id="{7E935832-48D9-421B-A487-84EC85CBB7A0}"/>
              </a:ext>
            </a:extLst>
          </p:cNvPr>
          <p:cNvSpPr txBox="1">
            <a:spLocks/>
          </p:cNvSpPr>
          <p:nvPr/>
        </p:nvSpPr>
        <p:spPr>
          <a:xfrm>
            <a:off x="10127656" y="2346497"/>
            <a:ext cx="1646085" cy="1059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3"/>
                </a:solidFill>
              </a:rPr>
              <a:t>thousands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1400" dirty="0"/>
              <a:t>of jobs created by licensing</a:t>
            </a:r>
          </a:p>
        </p:txBody>
      </p:sp>
      <p:sp>
        <p:nvSpPr>
          <p:cNvPr id="41" name="Inhaltsplatzhalter 2">
            <a:extLst>
              <a:ext uri="{FF2B5EF4-FFF2-40B4-BE49-F238E27FC236}">
                <a16:creationId xmlns:a16="http://schemas.microsoft.com/office/drawing/2014/main" id="{D7704A9E-A5DD-408A-87D0-5F150954E34E}"/>
              </a:ext>
            </a:extLst>
          </p:cNvPr>
          <p:cNvSpPr txBox="1">
            <a:spLocks/>
          </p:cNvSpPr>
          <p:nvPr/>
        </p:nvSpPr>
        <p:spPr>
          <a:xfrm>
            <a:off x="10127656" y="1486146"/>
            <a:ext cx="1646085" cy="1059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3"/>
                </a:solidFill>
              </a:rPr>
              <a:t>€ 550M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1400" dirty="0"/>
              <a:t>Revenues from license agreements </a:t>
            </a:r>
          </a:p>
        </p:txBody>
      </p:sp>
      <p:sp>
        <p:nvSpPr>
          <p:cNvPr id="42" name="Inhaltsplatzhalter 2">
            <a:extLst>
              <a:ext uri="{FF2B5EF4-FFF2-40B4-BE49-F238E27FC236}">
                <a16:creationId xmlns:a16="http://schemas.microsoft.com/office/drawing/2014/main" id="{A58DCC08-0B56-4285-91E2-7063D94E5271}"/>
              </a:ext>
            </a:extLst>
          </p:cNvPr>
          <p:cNvSpPr txBox="1">
            <a:spLocks/>
          </p:cNvSpPr>
          <p:nvPr/>
        </p:nvSpPr>
        <p:spPr>
          <a:xfrm>
            <a:off x="10127656" y="3971629"/>
            <a:ext cx="1809608" cy="1059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7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3"/>
                </a:solidFill>
              </a:rPr>
              <a:t>€ 31.4M </a:t>
            </a:r>
            <a:r>
              <a:rPr lang="en-US" sz="1400" dirty="0"/>
              <a:t>Revenues from M&amp;As from 26 spin-offs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C568194-E8ED-3449-B99F-C489E0D2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5FAF2A5A-CD81-E34E-B0FC-CE9C31FA92DB}" type="datetime1">
              <a:rPr lang="de-DE" smtClean="0"/>
              <a:t>04.09.23</a:t>
            </a:fld>
            <a:r>
              <a:rPr lang="de-DE"/>
              <a:t> </a:t>
            </a:r>
            <a:r>
              <a:rPr lang="de-DE" dirty="0">
                <a:cs typeface="Arial"/>
              </a:rPr>
              <a:t>│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689AF05-2092-2A49-A5BD-E4978A5C9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 presentation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F44447D-2142-8A4D-9757-50636DDB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9C8B2C4D-F54D-1441-97B5-29B122D24C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02" y="3212639"/>
            <a:ext cx="723937" cy="723937"/>
          </a:xfrm>
          <a:prstGeom prst="rect">
            <a:avLst/>
          </a:prstGeom>
        </p:spPr>
      </p:pic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9FCB0649-273B-0C4F-8AD3-2C7E13F670DF}"/>
              </a:ext>
            </a:extLst>
          </p:cNvPr>
          <p:cNvCxnSpPr>
            <a:cxnSpLocks/>
          </p:cNvCxnSpPr>
          <p:nvPr/>
        </p:nvCxnSpPr>
        <p:spPr>
          <a:xfrm>
            <a:off x="9975587" y="1542553"/>
            <a:ext cx="0" cy="1652978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6101DFBC-DBFD-1047-A83F-F6E3685CAAE9}"/>
              </a:ext>
            </a:extLst>
          </p:cNvPr>
          <p:cNvCxnSpPr>
            <a:cxnSpLocks/>
          </p:cNvCxnSpPr>
          <p:nvPr/>
        </p:nvCxnSpPr>
        <p:spPr>
          <a:xfrm>
            <a:off x="9975587" y="4023360"/>
            <a:ext cx="0" cy="161411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F599E8D2-7DB8-F624-8685-65511F7D8429}"/>
              </a:ext>
            </a:extLst>
          </p:cNvPr>
          <p:cNvSpPr txBox="1"/>
          <p:nvPr/>
        </p:nvSpPr>
        <p:spPr>
          <a:xfrm>
            <a:off x="8147560" y="5499407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/>
                </a:solidFill>
              </a:rPr>
              <a:t>*</a:t>
            </a:r>
            <a:r>
              <a:rPr lang="de-DE" sz="1400" dirty="0" err="1">
                <a:solidFill>
                  <a:schemeClr val="accent5"/>
                </a:solidFill>
              </a:rPr>
              <a:t>since</a:t>
            </a:r>
            <a:r>
              <a:rPr lang="de-DE" sz="1400" dirty="0">
                <a:solidFill>
                  <a:schemeClr val="accent5"/>
                </a:solidFill>
              </a:rPr>
              <a:t> 1990</a:t>
            </a:r>
          </a:p>
        </p:txBody>
      </p:sp>
    </p:spTree>
    <p:extLst>
      <p:ext uri="{BB962C8B-B14F-4D97-AF65-F5344CB8AC3E}">
        <p14:creationId xmlns:p14="http://schemas.microsoft.com/office/powerpoint/2010/main" val="299980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ihandform 43">
            <a:extLst>
              <a:ext uri="{FF2B5EF4-FFF2-40B4-BE49-F238E27FC236}">
                <a16:creationId xmlns:a16="http://schemas.microsoft.com/office/drawing/2014/main" id="{F35B0C5E-F952-6245-85AF-5D5803EFD042}"/>
              </a:ext>
            </a:extLst>
          </p:cNvPr>
          <p:cNvSpPr/>
          <p:nvPr/>
        </p:nvSpPr>
        <p:spPr>
          <a:xfrm>
            <a:off x="2927617" y="1922678"/>
            <a:ext cx="4215791" cy="3475716"/>
          </a:xfrm>
          <a:custGeom>
            <a:avLst/>
            <a:gdLst>
              <a:gd name="connsiteX0" fmla="*/ 0 w 3519287"/>
              <a:gd name="connsiteY0" fmla="*/ 0 h 2497311"/>
              <a:gd name="connsiteX1" fmla="*/ 0 w 3519287"/>
              <a:gd name="connsiteY1" fmla="*/ 2497311 h 2497311"/>
              <a:gd name="connsiteX2" fmla="*/ 3519287 w 3519287"/>
              <a:gd name="connsiteY2" fmla="*/ 1559859 h 2497311"/>
              <a:gd name="connsiteX3" fmla="*/ 3519287 w 3519287"/>
              <a:gd name="connsiteY3" fmla="*/ 991241 h 2497311"/>
              <a:gd name="connsiteX4" fmla="*/ 0 w 3519287"/>
              <a:gd name="connsiteY4" fmla="*/ 0 h 249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9287" h="2497311">
                <a:moveTo>
                  <a:pt x="0" y="0"/>
                </a:moveTo>
                <a:lnTo>
                  <a:pt x="0" y="2497311"/>
                </a:lnTo>
                <a:lnTo>
                  <a:pt x="3519287" y="1559859"/>
                </a:lnTo>
                <a:lnTo>
                  <a:pt x="3519287" y="99124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1BA438-090D-EE4D-8999-31DE07287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 is a risky business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368CA2A-5027-A94A-B2D4-D756BC55788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810E283-611B-864E-93FB-C26B0CCCAFB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We‘re fully committed to each single project. It might become a blockbuster.</a:t>
            </a:r>
          </a:p>
          <a:p>
            <a:endParaRPr lang="en-US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B888C29-4C5F-4C45-A64D-9CE38864255C}"/>
              </a:ext>
            </a:extLst>
          </p:cNvPr>
          <p:cNvSpPr txBox="1"/>
          <p:nvPr/>
        </p:nvSpPr>
        <p:spPr>
          <a:xfrm>
            <a:off x="2499447" y="5628396"/>
            <a:ext cx="759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Idea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F6D715-CF87-0B4D-90F8-64F8640C6927}"/>
              </a:ext>
            </a:extLst>
          </p:cNvPr>
          <p:cNvSpPr txBox="1"/>
          <p:nvPr/>
        </p:nvSpPr>
        <p:spPr>
          <a:xfrm>
            <a:off x="5074362" y="5511614"/>
            <a:ext cx="271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tx2"/>
                </a:solidFill>
              </a:rPr>
              <a:t>Marketed product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96BF0D9-8775-144B-841F-02A769209810}"/>
              </a:ext>
            </a:extLst>
          </p:cNvPr>
          <p:cNvGrpSpPr/>
          <p:nvPr/>
        </p:nvGrpSpPr>
        <p:grpSpPr>
          <a:xfrm>
            <a:off x="7572586" y="3303578"/>
            <a:ext cx="125202" cy="692751"/>
            <a:chOff x="9858143" y="3369594"/>
            <a:chExt cx="125202" cy="692751"/>
          </a:xfrm>
          <a:solidFill>
            <a:schemeClr val="accent5"/>
          </a:solidFill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5ED9D9D-1E49-9645-B8C4-2C00614AF3A3}"/>
                </a:ext>
              </a:extLst>
            </p:cNvPr>
            <p:cNvSpPr/>
            <p:nvPr/>
          </p:nvSpPr>
          <p:spPr>
            <a:xfrm>
              <a:off x="9858143" y="3558777"/>
              <a:ext cx="125202" cy="1252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6BB1E7BB-A88E-4A4A-99A9-84A0DF68C985}"/>
                </a:ext>
              </a:extLst>
            </p:cNvPr>
            <p:cNvSpPr/>
            <p:nvPr/>
          </p:nvSpPr>
          <p:spPr>
            <a:xfrm>
              <a:off x="9858143" y="3747960"/>
              <a:ext cx="125202" cy="1252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4835ED2-C1E5-D648-A2C3-FFFDB42B8815}"/>
                </a:ext>
              </a:extLst>
            </p:cNvPr>
            <p:cNvSpPr/>
            <p:nvPr/>
          </p:nvSpPr>
          <p:spPr>
            <a:xfrm>
              <a:off x="9858143" y="3937143"/>
              <a:ext cx="125202" cy="1252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0098E1B-D0E5-3944-827B-FF765BA048CB}"/>
                </a:ext>
              </a:extLst>
            </p:cNvPr>
            <p:cNvSpPr/>
            <p:nvPr/>
          </p:nvSpPr>
          <p:spPr>
            <a:xfrm>
              <a:off x="9858143" y="3369594"/>
              <a:ext cx="125202" cy="1252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B9704913-6B99-2F46-86A9-94FFE228C1B1}"/>
              </a:ext>
            </a:extLst>
          </p:cNvPr>
          <p:cNvSpPr txBox="1">
            <a:spLocks/>
          </p:cNvSpPr>
          <p:nvPr/>
        </p:nvSpPr>
        <p:spPr>
          <a:xfrm>
            <a:off x="8575382" y="2066332"/>
            <a:ext cx="3165821" cy="2039487"/>
          </a:xfrm>
          <a:prstGeom prst="rect">
            <a:avLst/>
          </a:prstGeom>
        </p:spPr>
        <p:txBody>
          <a:bodyPr>
            <a:noAutofit/>
          </a:bodyPr>
          <a:lstStyle>
            <a:lvl1pPr marL="176213" indent="-1762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2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2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2"/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2413" indent="-1508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Blip>
                <a:blip r:embed="rId2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5"/>
                </a:solidFill>
              </a:rPr>
              <a:t>About 25% of MPG technologies 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are commercialized</a:t>
            </a:r>
          </a:p>
          <a:p>
            <a:pPr marL="0" indent="0">
              <a:buNone/>
            </a:pPr>
            <a:endParaRPr lang="en-US" b="1" dirty="0">
              <a:solidFill>
                <a:schemeClr val="accent5"/>
              </a:solidFill>
            </a:endParaRPr>
          </a:p>
          <a:p>
            <a:pPr>
              <a:tabLst>
                <a:tab pos="446088" algn="l"/>
              </a:tabLst>
            </a:pPr>
            <a:r>
              <a:rPr lang="en-US" dirty="0"/>
              <a:t>&lt;1%	&gt; € 1M* </a:t>
            </a:r>
          </a:p>
          <a:p>
            <a:pPr>
              <a:tabLst>
                <a:tab pos="446088" algn="l"/>
              </a:tabLst>
            </a:pPr>
            <a:r>
              <a:rPr lang="en-US" dirty="0"/>
              <a:t>3%	€ 0.5 – 1M </a:t>
            </a:r>
          </a:p>
          <a:p>
            <a:pPr>
              <a:tabLst>
                <a:tab pos="446088" algn="l"/>
              </a:tabLst>
            </a:pPr>
            <a:r>
              <a:rPr lang="en-US" dirty="0"/>
              <a:t>20%	€  0.05 – 0.5M</a:t>
            </a:r>
          </a:p>
          <a:p>
            <a:pPr>
              <a:tabLst>
                <a:tab pos="446088" algn="l"/>
              </a:tabLst>
            </a:pPr>
            <a:r>
              <a:rPr lang="en-US" dirty="0"/>
              <a:t>72%	&lt; € 0.05M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31BBA66F-4B02-0041-9CB1-329E3745F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906629A-C855-C649-B2E4-AF89C1BB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D6-C5B0-024F-9C87-9AFB3F7FD06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5" name="Dreieck 44">
            <a:extLst>
              <a:ext uri="{FF2B5EF4-FFF2-40B4-BE49-F238E27FC236}">
                <a16:creationId xmlns:a16="http://schemas.microsoft.com/office/drawing/2014/main" id="{92D481AD-525A-5541-B083-90367D1C2227}"/>
              </a:ext>
            </a:extLst>
          </p:cNvPr>
          <p:cNvSpPr/>
          <p:nvPr/>
        </p:nvSpPr>
        <p:spPr>
          <a:xfrm rot="5400000">
            <a:off x="6651764" y="3533750"/>
            <a:ext cx="1236861" cy="25357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72C4EF5A-C110-9E4E-925B-080B28403019}"/>
              </a:ext>
            </a:extLst>
          </p:cNvPr>
          <p:cNvGrpSpPr/>
          <p:nvPr/>
        </p:nvGrpSpPr>
        <p:grpSpPr>
          <a:xfrm>
            <a:off x="2691843" y="1898417"/>
            <a:ext cx="125999" cy="3499977"/>
            <a:chOff x="2691843" y="1417413"/>
            <a:chExt cx="125999" cy="3499977"/>
          </a:xfrm>
          <a:solidFill>
            <a:schemeClr val="accent5"/>
          </a:solidFill>
        </p:grpSpPr>
        <p:sp>
          <p:nvSpPr>
            <p:cNvPr id="24" name="Ellipse 20">
              <a:extLst>
                <a:ext uri="{FF2B5EF4-FFF2-40B4-BE49-F238E27FC236}">
                  <a16:creationId xmlns:a16="http://schemas.microsoft.com/office/drawing/2014/main" id="{5481ECDE-9CEE-8246-8865-14B1B1E0E9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2317141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0">
              <a:extLst>
                <a:ext uri="{FF2B5EF4-FFF2-40B4-BE49-F238E27FC236}">
                  <a16:creationId xmlns:a16="http://schemas.microsoft.com/office/drawing/2014/main" id="{E1A27D45-A624-AD40-9F97-2959B8834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2542073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0">
              <a:extLst>
                <a:ext uri="{FF2B5EF4-FFF2-40B4-BE49-F238E27FC236}">
                  <a16:creationId xmlns:a16="http://schemas.microsoft.com/office/drawing/2014/main" id="{DA7596CA-C79C-8944-8FE2-E9A3BE3042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2767005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0">
              <a:extLst>
                <a:ext uri="{FF2B5EF4-FFF2-40B4-BE49-F238E27FC236}">
                  <a16:creationId xmlns:a16="http://schemas.microsoft.com/office/drawing/2014/main" id="{64574237-A938-A14F-92A3-A4D2D0CCF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2991937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0">
              <a:extLst>
                <a:ext uri="{FF2B5EF4-FFF2-40B4-BE49-F238E27FC236}">
                  <a16:creationId xmlns:a16="http://schemas.microsoft.com/office/drawing/2014/main" id="{A0C30DDA-EC10-2445-BF68-C1B6FC9D1E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3216869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0">
              <a:extLst>
                <a:ext uri="{FF2B5EF4-FFF2-40B4-BE49-F238E27FC236}">
                  <a16:creationId xmlns:a16="http://schemas.microsoft.com/office/drawing/2014/main" id="{88905A39-AEB8-8148-8E26-23A20BFFA8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3441801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0">
              <a:extLst>
                <a:ext uri="{FF2B5EF4-FFF2-40B4-BE49-F238E27FC236}">
                  <a16:creationId xmlns:a16="http://schemas.microsoft.com/office/drawing/2014/main" id="{C30B963C-78D9-034B-8EFB-3A7AAC47F9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3666733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20">
              <a:extLst>
                <a:ext uri="{FF2B5EF4-FFF2-40B4-BE49-F238E27FC236}">
                  <a16:creationId xmlns:a16="http://schemas.microsoft.com/office/drawing/2014/main" id="{4A72749D-1EE1-C443-8790-E9A27C015E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3891665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llipse 20">
              <a:extLst>
                <a:ext uri="{FF2B5EF4-FFF2-40B4-BE49-F238E27FC236}">
                  <a16:creationId xmlns:a16="http://schemas.microsoft.com/office/drawing/2014/main" id="{1DAAAE23-1CAD-8B43-8788-ADC68AB5B2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4341529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20">
              <a:extLst>
                <a:ext uri="{FF2B5EF4-FFF2-40B4-BE49-F238E27FC236}">
                  <a16:creationId xmlns:a16="http://schemas.microsoft.com/office/drawing/2014/main" id="{C410769B-B5E5-A747-840D-EE8B9A8A82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4566461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llipse 20">
              <a:extLst>
                <a:ext uri="{FF2B5EF4-FFF2-40B4-BE49-F238E27FC236}">
                  <a16:creationId xmlns:a16="http://schemas.microsoft.com/office/drawing/2014/main" id="{0529D405-DBFB-474A-90A3-6E60DF2F12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4116597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llipse 20">
              <a:extLst>
                <a:ext uri="{FF2B5EF4-FFF2-40B4-BE49-F238E27FC236}">
                  <a16:creationId xmlns:a16="http://schemas.microsoft.com/office/drawing/2014/main" id="{30AFFC39-AD67-4546-843E-F575E48D5B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4791391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llipse 20">
              <a:extLst>
                <a:ext uri="{FF2B5EF4-FFF2-40B4-BE49-F238E27FC236}">
                  <a16:creationId xmlns:a16="http://schemas.microsoft.com/office/drawing/2014/main" id="{886DB723-C325-AE4D-81EA-B7230BE8B6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1417413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llipse 20">
              <a:extLst>
                <a:ext uri="{FF2B5EF4-FFF2-40B4-BE49-F238E27FC236}">
                  <a16:creationId xmlns:a16="http://schemas.microsoft.com/office/drawing/2014/main" id="{CB189F2E-7BE3-6A4F-97B5-BE7A32C025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1642345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lipse 20">
              <a:extLst>
                <a:ext uri="{FF2B5EF4-FFF2-40B4-BE49-F238E27FC236}">
                  <a16:creationId xmlns:a16="http://schemas.microsoft.com/office/drawing/2014/main" id="{D94BF13C-5F83-8240-8530-A7204A814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1867277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llipse 20">
              <a:extLst>
                <a:ext uri="{FF2B5EF4-FFF2-40B4-BE49-F238E27FC236}">
                  <a16:creationId xmlns:a16="http://schemas.microsoft.com/office/drawing/2014/main" id="{197522BC-3B9A-B44B-A581-9207D574D2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843" y="2092209"/>
              <a:ext cx="125999" cy="125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356BD2A4-FEBA-A24E-A081-1D762D032AD1}"/>
              </a:ext>
            </a:extLst>
          </p:cNvPr>
          <p:cNvSpPr txBox="1"/>
          <p:nvPr/>
        </p:nvSpPr>
        <p:spPr>
          <a:xfrm>
            <a:off x="3161693" y="3291204"/>
            <a:ext cx="3871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93763" algn="l"/>
              </a:tabLst>
            </a:pPr>
            <a:r>
              <a:rPr lang="en-US" sz="1400" b="1" dirty="0">
                <a:solidFill>
                  <a:srgbClr val="C00000"/>
                </a:solidFill>
              </a:rPr>
              <a:t>10 – 90 % </a:t>
            </a:r>
            <a:r>
              <a:rPr lang="en-US" sz="1400" dirty="0">
                <a:solidFill>
                  <a:schemeClr val="tx2"/>
                </a:solidFill>
              </a:rPr>
              <a:t>attrition rate,</a:t>
            </a:r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rgbClr val="C00000"/>
                </a:solidFill>
              </a:rPr>
              <a:t>2 – 20 </a:t>
            </a:r>
            <a:r>
              <a:rPr lang="en-US" sz="1400" dirty="0">
                <a:solidFill>
                  <a:schemeClr val="tx2"/>
                </a:solidFill>
              </a:rPr>
              <a:t>years development time, </a:t>
            </a:r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depending on the project type and sector</a:t>
            </a:r>
          </a:p>
        </p:txBody>
      </p:sp>
      <p:sp>
        <p:nvSpPr>
          <p:cNvPr id="36" name="Datumsplatzhalter 7">
            <a:extLst>
              <a:ext uri="{FF2B5EF4-FFF2-40B4-BE49-F238E27FC236}">
                <a16:creationId xmlns:a16="http://schemas.microsoft.com/office/drawing/2014/main" id="{CD1FDC15-09FD-4902-8F01-B13C52C4B4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124" y="6487729"/>
            <a:ext cx="1019176" cy="195646"/>
          </a:xfrm>
        </p:spPr>
        <p:txBody>
          <a:bodyPr/>
          <a:lstStyle/>
          <a:p>
            <a:r>
              <a:rPr lang="de-DE">
                <a:cs typeface="Arial"/>
              </a:rPr>
              <a:t>│</a:t>
            </a:r>
            <a:r>
              <a:rPr lang="de-DE"/>
              <a:t> </a:t>
            </a:r>
            <a:fld id="{54B27E38-F995-9A46-8696-C58B2C00FFBF}" type="datetime1">
              <a:rPr lang="de-DE" smtClean="0"/>
              <a:t>04.09.23</a:t>
            </a:fld>
            <a:r>
              <a:rPr lang="de-DE"/>
              <a:t> </a:t>
            </a:r>
            <a:r>
              <a:rPr lang="de-DE" dirty="0">
                <a:cs typeface="Arial"/>
              </a:rPr>
              <a:t>│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879AFA8-49B2-BA5B-3D22-A88C1359B7F5}"/>
              </a:ext>
            </a:extLst>
          </p:cNvPr>
          <p:cNvSpPr txBox="1"/>
          <p:nvPr/>
        </p:nvSpPr>
        <p:spPr>
          <a:xfrm>
            <a:off x="8702370" y="5373114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</a:t>
            </a:r>
            <a:r>
              <a:rPr lang="de-DE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numbers</a:t>
            </a:r>
            <a:r>
              <a:rPr lang="de-DE" sz="1400">
                <a:solidFill>
                  <a:schemeClr val="tx2">
                    <a:lumMod val="60000"/>
                    <a:lumOff val="40000"/>
                  </a:schemeClr>
                </a:solidFill>
              </a:rPr>
              <a:t> until</a:t>
            </a:r>
            <a:r>
              <a:rPr lang="de-DE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080981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34">
      <a:dk1>
        <a:sysClr val="windowText" lastClr="000000"/>
      </a:dk1>
      <a:lt1>
        <a:sysClr val="window" lastClr="FFFFFF"/>
      </a:lt1>
      <a:dk2>
        <a:srgbClr val="50585D"/>
      </a:dk2>
      <a:lt2>
        <a:srgbClr val="EBEAEB"/>
      </a:lt2>
      <a:accent1>
        <a:srgbClr val="F6A800"/>
      </a:accent1>
      <a:accent2>
        <a:srgbClr val="F08A00"/>
      </a:accent2>
      <a:accent3>
        <a:srgbClr val="E75113"/>
      </a:accent3>
      <a:accent4>
        <a:srgbClr val="D40030"/>
      </a:accent4>
      <a:accent5>
        <a:srgbClr val="BD0B43"/>
      </a:accent5>
      <a:accent6>
        <a:srgbClr val="6D2178"/>
      </a:accent6>
      <a:hlink>
        <a:srgbClr val="802666"/>
      </a:hlink>
      <a:folHlink>
        <a:srgbClr val="8F9093"/>
      </a:folHlink>
    </a:clrScheme>
    <a:fontScheme name="MI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1B6F9224-F3F9-514B-B9EA-42E36ECD2687}" vid="{7146E204-7744-AD4A-B5D1-E5C5C87D613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1168</Words>
  <Application>Microsoft Macintosh PowerPoint</Application>
  <PresentationFormat>Breitbild</PresentationFormat>
  <Paragraphs>261</Paragraphs>
  <Slides>18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9" baseType="lpstr">
      <vt:lpstr>Apple Symbols</vt:lpstr>
      <vt:lpstr>Calibri</vt:lpstr>
      <vt:lpstr>-apple-system</vt:lpstr>
      <vt:lpstr>Lato</vt:lpstr>
      <vt:lpstr>Wingdings</vt:lpstr>
      <vt:lpstr>Lato Light</vt:lpstr>
      <vt:lpstr>Arial</vt:lpstr>
      <vt:lpstr>Lao UI</vt:lpstr>
      <vt:lpstr>Helvetica</vt:lpstr>
      <vt:lpstr>Office</vt:lpstr>
      <vt:lpstr>Dokument</vt:lpstr>
      <vt:lpstr>  Max Planck Innovation: Patents and Licensing, and Startups –  A Comprehensive Service for Max Planck Scientists </vt:lpstr>
      <vt:lpstr>Agenda</vt:lpstr>
      <vt:lpstr>Max Planck Gesellschaft</vt:lpstr>
      <vt:lpstr>Basic research has game-changing potential</vt:lpstr>
      <vt:lpstr>Mandated by the MPG</vt:lpstr>
      <vt:lpstr>Connecting science and business.</vt:lpstr>
      <vt:lpstr>A-Z partner on the road to application</vt:lpstr>
      <vt:lpstr>Proven approach: MI figures since 1970</vt:lpstr>
      <vt:lpstr>Innovation is a risky business</vt:lpstr>
      <vt:lpstr>UltraFast Innovations GmbH 2009 </vt:lpstr>
      <vt:lpstr>UltraFast Innovations GmbH 2009 </vt:lpstr>
      <vt:lpstr>UltraFast Innovations GmbH 2023</vt:lpstr>
      <vt:lpstr>terraplasma GmbH - 2011</vt:lpstr>
      <vt:lpstr>terraplasma GmbH - 2023</vt:lpstr>
      <vt:lpstr>terraplasma GmbH - 2023</vt:lpstr>
      <vt:lpstr>PowerPoint-Präsentation</vt:lpstr>
      <vt:lpstr>Program overview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Wolfgang Tröger</cp:lastModifiedBy>
  <cp:revision>84</cp:revision>
  <cp:lastPrinted>2020-02-28T08:06:32Z</cp:lastPrinted>
  <dcterms:created xsi:type="dcterms:W3CDTF">2020-06-29T01:46:18Z</dcterms:created>
  <dcterms:modified xsi:type="dcterms:W3CDTF">2023-09-06T08:18:36Z</dcterms:modified>
</cp:coreProperties>
</file>