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83" r:id="rId4"/>
    <p:sldId id="258" r:id="rId5"/>
    <p:sldId id="259" r:id="rId6"/>
    <p:sldId id="260" r:id="rId7"/>
    <p:sldId id="262" r:id="rId8"/>
    <p:sldId id="263" r:id="rId9"/>
    <p:sldId id="284" r:id="rId10"/>
    <p:sldId id="287" r:id="rId11"/>
    <p:sldId id="269" r:id="rId12"/>
    <p:sldId id="265" r:id="rId13"/>
    <p:sldId id="266" r:id="rId14"/>
    <p:sldId id="267" r:id="rId15"/>
    <p:sldId id="268" r:id="rId16"/>
    <p:sldId id="271" r:id="rId17"/>
    <p:sldId id="274" r:id="rId18"/>
    <p:sldId id="270" r:id="rId19"/>
    <p:sldId id="288" r:id="rId20"/>
    <p:sldId id="273" r:id="rId21"/>
    <p:sldId id="276" r:id="rId22"/>
    <p:sldId id="278" r:id="rId23"/>
    <p:sldId id="277" r:id="rId24"/>
    <p:sldId id="279" r:id="rId25"/>
    <p:sldId id="280" r:id="rId26"/>
    <p:sldId id="281" r:id="rId27"/>
    <p:sldId id="285" r:id="rId28"/>
    <p:sldId id="286" r:id="rId29"/>
    <p:sldId id="275" r:id="rId30"/>
    <p:sldId id="27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084"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CCD1D-6C27-4C1F-B4A3-D64962451CA3}" type="datetimeFigureOut">
              <a:rPr lang="ru-RU" smtClean="0"/>
              <a:t>05.09.2023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EF294-EEBE-4F31-98B6-57BC2DCAA917}" type="slidenum">
              <a:rPr lang="ru-RU" smtClean="0"/>
              <a:t>‹#›</a:t>
            </a:fld>
            <a:endParaRPr lang="ru-RU"/>
          </a:p>
        </p:txBody>
      </p:sp>
    </p:spTree>
    <p:extLst>
      <p:ext uri="{BB962C8B-B14F-4D97-AF65-F5344CB8AC3E}">
        <p14:creationId xmlns:p14="http://schemas.microsoft.com/office/powerpoint/2010/main" val="25825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33612A-C254-4F85-A800-C9F1F32687A4}" type="datetime1">
              <a:rPr lang="ru-RU" smtClean="0"/>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66512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7B157-5D9C-4406-A50A-47025E115D05}" type="datetime1">
              <a:rPr lang="ru-RU" smtClean="0"/>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376356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A99429-A366-46E6-AEA6-01F2496D0C4D}" type="datetime1">
              <a:rPr lang="ru-RU" smtClean="0"/>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417774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9DDCB-CA8D-4E59-80F6-9470D9DA4EC9}" type="datetime1">
              <a:rPr lang="ru-RU" smtClean="0"/>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83618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F45BB-17F6-4B80-9FF0-54C901769B11}" type="datetime1">
              <a:rPr lang="ru-RU" smtClean="0"/>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11302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00A606-1CFD-4935-A3B2-340638293BEB}" type="datetime1">
              <a:rPr lang="ru-RU" smtClean="0"/>
              <a:t>05.09.2023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145031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979C6-87AB-4E5B-9737-ABFAE4F4991C}" type="datetime1">
              <a:rPr lang="ru-RU" smtClean="0"/>
              <a:t>05.09.2023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138909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8EA5C-AE4D-4FD9-AA40-3BFA08FAAE5D}" type="datetime1">
              <a:rPr lang="ru-RU" smtClean="0"/>
              <a:t>05.09.2023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13320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B6F32-605A-4006-974A-5A424BF14CE1}" type="datetime1">
              <a:rPr lang="ru-RU" smtClean="0"/>
              <a:t>05.09.2023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134154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B1C99E-B2DD-430E-B131-B03536D0E287}" type="datetime1">
              <a:rPr lang="ru-RU" smtClean="0"/>
              <a:t>05.09.2023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337895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30CBF7-C184-4854-9DBA-5FB41AA28A43}" type="datetime1">
              <a:rPr lang="ru-RU" smtClean="0"/>
              <a:t>05.09.2023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80CC9-4994-481D-AB1E-19066B37D197}" type="slidenum">
              <a:rPr lang="ru-RU" smtClean="0"/>
              <a:t>‹#›</a:t>
            </a:fld>
            <a:endParaRPr lang="ru-RU"/>
          </a:p>
        </p:txBody>
      </p:sp>
    </p:spTree>
    <p:extLst>
      <p:ext uri="{BB962C8B-B14F-4D97-AF65-F5344CB8AC3E}">
        <p14:creationId xmlns:p14="http://schemas.microsoft.com/office/powerpoint/2010/main" val="267211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9DC9D-5AA8-47B4-88F2-9882CAB15A27}" type="datetime1">
              <a:rPr lang="ru-RU" smtClean="0"/>
              <a:t>05.09.2023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80CC9-4994-481D-AB1E-19066B37D197}" type="slidenum">
              <a:rPr lang="ru-RU" smtClean="0"/>
              <a:t>‹#›</a:t>
            </a:fld>
            <a:endParaRPr lang="ru-RU"/>
          </a:p>
        </p:txBody>
      </p:sp>
    </p:spTree>
    <p:extLst>
      <p:ext uri="{BB962C8B-B14F-4D97-AF65-F5344CB8AC3E}">
        <p14:creationId xmlns:p14="http://schemas.microsoft.com/office/powerpoint/2010/main" val="3676533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6.xml"/><Relationship Id="rId4" Type="http://schemas.openxmlformats.org/officeDocument/2006/relationships/image" Target="../media/image37.gif"/></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dx.doi.org/10.1088/1748-0221/11/06/P0600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6.xml"/><Relationship Id="rId5" Type="http://schemas.openxmlformats.org/officeDocument/2006/relationships/image" Target="../media/image55.gif"/><Relationship Id="rId4" Type="http://schemas.openxmlformats.org/officeDocument/2006/relationships/image" Target="../media/image5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54DE-FDE0-8F01-EA82-23F4EA1C7913}"/>
              </a:ext>
            </a:extLst>
          </p:cNvPr>
          <p:cNvSpPr>
            <a:spLocks noGrp="1"/>
          </p:cNvSpPr>
          <p:nvPr>
            <p:ph type="ctrTitle"/>
          </p:nvPr>
        </p:nvSpPr>
        <p:spPr>
          <a:xfrm>
            <a:off x="647700" y="512763"/>
            <a:ext cx="7772400" cy="2387600"/>
          </a:xfrm>
        </p:spPr>
        <p:txBody>
          <a:bodyPr>
            <a:normAutofit/>
          </a:bodyPr>
          <a:lstStyle/>
          <a:p>
            <a:r>
              <a:rPr lang="en-US" sz="4900" dirty="0">
                <a:solidFill>
                  <a:srgbClr val="C00000"/>
                </a:solidFill>
              </a:rPr>
              <a:t>KEDR </a:t>
            </a:r>
            <a:r>
              <a:rPr lang="en-US" sz="4900" dirty="0" err="1">
                <a:solidFill>
                  <a:srgbClr val="C00000"/>
                </a:solidFill>
              </a:rPr>
              <a:t>LKr</a:t>
            </a:r>
            <a:r>
              <a:rPr lang="en-US" sz="4900" dirty="0">
                <a:solidFill>
                  <a:srgbClr val="C00000"/>
                </a:solidFill>
              </a:rPr>
              <a:t> calorimeter operation and performance</a:t>
            </a:r>
            <a:br>
              <a:rPr lang="en-US" dirty="0"/>
            </a:br>
            <a:endParaRPr lang="ru-RU" dirty="0"/>
          </a:p>
        </p:txBody>
      </p:sp>
      <p:sp>
        <p:nvSpPr>
          <p:cNvPr id="3" name="Subtitle 2">
            <a:extLst>
              <a:ext uri="{FF2B5EF4-FFF2-40B4-BE49-F238E27FC236}">
                <a16:creationId xmlns:a16="http://schemas.microsoft.com/office/drawing/2014/main" id="{ACAA8757-3FDC-EAB2-43EC-776EC0D8123E}"/>
              </a:ext>
            </a:extLst>
          </p:cNvPr>
          <p:cNvSpPr>
            <a:spLocks noGrp="1"/>
          </p:cNvSpPr>
          <p:nvPr>
            <p:ph type="subTitle" idx="1"/>
          </p:nvPr>
        </p:nvSpPr>
        <p:spPr>
          <a:xfrm>
            <a:off x="435864" y="2913062"/>
            <a:ext cx="7854696" cy="2890837"/>
          </a:xfrm>
        </p:spPr>
        <p:txBody>
          <a:bodyPr>
            <a:normAutofit/>
          </a:bodyPr>
          <a:lstStyle/>
          <a:p>
            <a:r>
              <a:rPr lang="en-US" sz="2800" dirty="0">
                <a:solidFill>
                  <a:srgbClr val="C00000"/>
                </a:solidFill>
              </a:rPr>
              <a:t>By </a:t>
            </a:r>
            <a:r>
              <a:rPr lang="en-US" sz="2800" dirty="0" err="1">
                <a:solidFill>
                  <a:srgbClr val="C00000"/>
                </a:solidFill>
              </a:rPr>
              <a:t>Yuriy</a:t>
            </a:r>
            <a:r>
              <a:rPr lang="en-US" sz="2800" dirty="0">
                <a:solidFill>
                  <a:srgbClr val="C00000"/>
                </a:solidFill>
              </a:rPr>
              <a:t> Tikhonov</a:t>
            </a:r>
          </a:p>
          <a:p>
            <a:r>
              <a:rPr lang="en-US" dirty="0"/>
              <a:t>(KEDR collaboration at </a:t>
            </a:r>
            <a:r>
              <a:rPr lang="en-US" dirty="0" err="1"/>
              <a:t>Budker</a:t>
            </a:r>
            <a:r>
              <a:rPr lang="en-US" dirty="0"/>
              <a:t> INP, Novosibirsk, Russia) </a:t>
            </a:r>
          </a:p>
          <a:p>
            <a:endParaRPr lang="en-US" dirty="0"/>
          </a:p>
          <a:p>
            <a:endParaRPr lang="en-US" dirty="0"/>
          </a:p>
          <a:p>
            <a:r>
              <a:rPr lang="en-US" dirty="0"/>
              <a:t>With participation of institutes: </a:t>
            </a:r>
            <a:r>
              <a:rPr lang="en-US" i="1" dirty="0" err="1">
                <a:solidFill>
                  <a:srgbClr val="C00000"/>
                </a:solidFill>
              </a:rPr>
              <a:t>Budker</a:t>
            </a:r>
            <a:r>
              <a:rPr lang="en-US" i="1" dirty="0">
                <a:solidFill>
                  <a:srgbClr val="C00000"/>
                </a:solidFill>
              </a:rPr>
              <a:t> INP, IHEP </a:t>
            </a:r>
            <a:r>
              <a:rPr lang="en-US" i="1" dirty="0" err="1">
                <a:solidFill>
                  <a:srgbClr val="C00000"/>
                </a:solidFill>
              </a:rPr>
              <a:t>Protvino</a:t>
            </a:r>
            <a:r>
              <a:rPr lang="en-US" i="1" dirty="0">
                <a:solidFill>
                  <a:srgbClr val="C00000"/>
                </a:solidFill>
              </a:rPr>
              <a:t>, </a:t>
            </a:r>
          </a:p>
          <a:p>
            <a:r>
              <a:rPr lang="en-US" i="1" dirty="0">
                <a:solidFill>
                  <a:srgbClr val="C00000"/>
                </a:solidFill>
              </a:rPr>
              <a:t>INFN Milano, INFN Pavia, INFN Bologna</a:t>
            </a:r>
            <a:r>
              <a:rPr lang="ru-RU" i="1" dirty="0">
                <a:solidFill>
                  <a:srgbClr val="C00000"/>
                </a:solidFill>
              </a:rPr>
              <a:t> </a:t>
            </a:r>
            <a:r>
              <a:rPr lang="ru-RU" i="1" dirty="0" err="1">
                <a:solidFill>
                  <a:srgbClr val="C00000"/>
                </a:solidFill>
              </a:rPr>
              <a:t>and</a:t>
            </a:r>
            <a:r>
              <a:rPr lang="en-US" i="1" dirty="0">
                <a:solidFill>
                  <a:srgbClr val="C00000"/>
                </a:solidFill>
              </a:rPr>
              <a:t> BNL Upton NY  </a:t>
            </a:r>
            <a:endParaRPr lang="ru-RU" i="1" dirty="0">
              <a:solidFill>
                <a:srgbClr val="C00000"/>
              </a:solidFill>
            </a:endParaRPr>
          </a:p>
        </p:txBody>
      </p:sp>
      <p:sp>
        <p:nvSpPr>
          <p:cNvPr id="4" name="Slide Number Placeholder 3">
            <a:extLst>
              <a:ext uri="{FF2B5EF4-FFF2-40B4-BE49-F238E27FC236}">
                <a16:creationId xmlns:a16="http://schemas.microsoft.com/office/drawing/2014/main" id="{0D24EF54-B72A-42B4-99EE-23214E426119}"/>
              </a:ext>
            </a:extLst>
          </p:cNvPr>
          <p:cNvSpPr>
            <a:spLocks noGrp="1"/>
          </p:cNvSpPr>
          <p:nvPr>
            <p:ph type="sldNum" sz="quarter" idx="12"/>
          </p:nvPr>
        </p:nvSpPr>
        <p:spPr/>
        <p:txBody>
          <a:bodyPr/>
          <a:lstStyle/>
          <a:p>
            <a:fld id="{B5580CC9-4994-481D-AB1E-19066B37D197}" type="slidenum">
              <a:rPr lang="ru-RU" smtClean="0"/>
              <a:t>1</a:t>
            </a:fld>
            <a:endParaRPr lang="ru-RU"/>
          </a:p>
        </p:txBody>
      </p:sp>
      <p:sp>
        <p:nvSpPr>
          <p:cNvPr id="6" name="TextBox 5">
            <a:extLst>
              <a:ext uri="{FF2B5EF4-FFF2-40B4-BE49-F238E27FC236}">
                <a16:creationId xmlns:a16="http://schemas.microsoft.com/office/drawing/2014/main" id="{A4E2765D-F1D5-02F5-6B09-0D4822A15E45}"/>
              </a:ext>
            </a:extLst>
          </p:cNvPr>
          <p:cNvSpPr txBox="1"/>
          <p:nvPr/>
        </p:nvSpPr>
        <p:spPr>
          <a:xfrm>
            <a:off x="2599787" y="6356351"/>
            <a:ext cx="4572000" cy="369332"/>
          </a:xfrm>
          <a:prstGeom prst="rect">
            <a:avLst/>
          </a:prstGeom>
          <a:noFill/>
        </p:spPr>
        <p:txBody>
          <a:bodyPr wrap="square">
            <a:spAutoFit/>
          </a:bodyPr>
          <a:lstStyle/>
          <a:p>
            <a:r>
              <a:rPr lang="en-ZA" dirty="0">
                <a:solidFill>
                  <a:srgbClr val="000000"/>
                </a:solidFill>
                <a:latin typeface="Calibri" panose="020F0502020204030204" pitchFamily="34" charset="0"/>
                <a:ea typeface="Calibri" panose="020F0502020204030204" pitchFamily="34" charset="0"/>
              </a:rPr>
              <a:t>TIPP2023, Cape Town,  06/09/2023</a:t>
            </a:r>
            <a:endParaRPr lang="en-GB" dirty="0"/>
          </a:p>
        </p:txBody>
      </p:sp>
    </p:spTree>
    <p:extLst>
      <p:ext uri="{BB962C8B-B14F-4D97-AF65-F5344CB8AC3E}">
        <p14:creationId xmlns:p14="http://schemas.microsoft.com/office/powerpoint/2010/main" val="44754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337DF-4C91-4C8A-BE68-EB17AF308593}"/>
              </a:ext>
            </a:extLst>
          </p:cNvPr>
          <p:cNvSpPr>
            <a:spLocks noGrp="1"/>
          </p:cNvSpPr>
          <p:nvPr>
            <p:ph type="title"/>
          </p:nvPr>
        </p:nvSpPr>
        <p:spPr>
          <a:xfrm>
            <a:off x="628650" y="56496"/>
            <a:ext cx="7886700" cy="667608"/>
          </a:xfrm>
        </p:spPr>
        <p:txBody>
          <a:bodyPr>
            <a:normAutofit/>
          </a:bodyPr>
          <a:lstStyle/>
          <a:p>
            <a:r>
              <a:rPr lang="en-US" sz="3200" b="1" dirty="0">
                <a:solidFill>
                  <a:srgbClr val="C00000"/>
                </a:solidFill>
              </a:rPr>
              <a:t>                                 Trigger</a:t>
            </a:r>
            <a:endParaRPr lang="ru-RU" sz="3200" b="1" dirty="0">
              <a:solidFill>
                <a:srgbClr val="C00000"/>
              </a:solidFill>
            </a:endParaRPr>
          </a:p>
        </p:txBody>
      </p:sp>
      <p:pic>
        <p:nvPicPr>
          <p:cNvPr id="6" name="Рисунок 5" descr="Изображение выглядит как диаграмма, текст, План, Технический чертеж&#10;&#10;Автоматически созданное описание">
            <a:extLst>
              <a:ext uri="{FF2B5EF4-FFF2-40B4-BE49-F238E27FC236}">
                <a16:creationId xmlns:a16="http://schemas.microsoft.com/office/drawing/2014/main" id="{5A86F565-60E9-0233-8E3E-531F1C601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6" y="3603810"/>
            <a:ext cx="4413753" cy="3340249"/>
          </a:xfrm>
          <a:prstGeom prst="rect">
            <a:avLst/>
          </a:prstGeom>
        </p:spPr>
      </p:pic>
      <p:sp>
        <p:nvSpPr>
          <p:cNvPr id="7" name="TextBox 6">
            <a:extLst>
              <a:ext uri="{FF2B5EF4-FFF2-40B4-BE49-F238E27FC236}">
                <a16:creationId xmlns:a16="http://schemas.microsoft.com/office/drawing/2014/main" id="{F0434055-743D-C46C-84F2-028500FD0CD5}"/>
              </a:ext>
            </a:extLst>
          </p:cNvPr>
          <p:cNvSpPr txBox="1"/>
          <p:nvPr/>
        </p:nvSpPr>
        <p:spPr>
          <a:xfrm>
            <a:off x="172953" y="1014985"/>
            <a:ext cx="4304119" cy="2646878"/>
          </a:xfrm>
          <a:prstGeom prst="rect">
            <a:avLst/>
          </a:prstGeom>
          <a:noFill/>
        </p:spPr>
        <p:txBody>
          <a:bodyPr wrap="square" rtlCol="0">
            <a:spAutoFit/>
          </a:bodyPr>
          <a:lstStyle/>
          <a:p>
            <a:pPr algn="l"/>
            <a:r>
              <a:rPr lang="en-US" sz="1800" b="0" i="0" u="none" strike="noStrike" baseline="0" dirty="0">
                <a:latin typeface="NewtonA"/>
              </a:rPr>
              <a:t>The KEDR has a two-level hardware trigger.</a:t>
            </a:r>
          </a:p>
          <a:p>
            <a:pPr algn="l"/>
            <a:endParaRPr lang="en-US" dirty="0">
              <a:latin typeface="NewtonA"/>
            </a:endParaRPr>
          </a:p>
          <a:p>
            <a:pPr algn="l"/>
            <a:r>
              <a:rPr lang="en-US" sz="1400" b="0" i="0" u="none" strike="noStrike" baseline="0" dirty="0">
                <a:latin typeface="NewtonA"/>
              </a:rPr>
              <a:t>The towers of the first two layers of the </a:t>
            </a:r>
            <a:r>
              <a:rPr lang="en-US" sz="1400" b="0" i="0" u="none" strike="noStrike" baseline="0" dirty="0" err="1">
                <a:latin typeface="NewtonA"/>
              </a:rPr>
              <a:t>LKr</a:t>
            </a:r>
            <a:r>
              <a:rPr lang="en-US" sz="1400" b="0" i="0" u="none" strike="noStrike" baseline="0" dirty="0">
                <a:latin typeface="NewtonA"/>
              </a:rPr>
              <a:t> calorimeter are combined into super-towers for use in the trigger. There are 192 super-towers in the calorimeter, each consisting of eight </a:t>
            </a:r>
            <a:r>
              <a:rPr lang="en-US" sz="1400" b="0" i="0" u="none" strike="noStrike" baseline="0" dirty="0" err="1">
                <a:latin typeface="NewtonA"/>
              </a:rPr>
              <a:t>LKr</a:t>
            </a:r>
            <a:r>
              <a:rPr lang="en-US" sz="1400" b="0" i="0" u="none" strike="noStrike" baseline="0" dirty="0">
                <a:latin typeface="NewtonA"/>
              </a:rPr>
              <a:t> towers – </a:t>
            </a:r>
          </a:p>
          <a:p>
            <a:pPr algn="l"/>
            <a:r>
              <a:rPr lang="en-US" sz="1400" b="0" i="0" u="none" strike="noStrike" baseline="0" dirty="0">
                <a:latin typeface="NewtonA"/>
              </a:rPr>
              <a:t>2 × 2 × 2 for all coordinates (r, ϕ, z). The signals from the super-towers arrive at the discriminators with adjustable thresholds, and their logical sum goes to the 1</a:t>
            </a:r>
            <a:r>
              <a:rPr lang="en-US" sz="1400" b="0" i="0" u="none" strike="noStrike" baseline="30000" dirty="0">
                <a:latin typeface="NewtonA"/>
              </a:rPr>
              <a:t>st</a:t>
            </a:r>
            <a:r>
              <a:rPr lang="en-US" sz="1400" b="0" i="0" u="none" strike="noStrike" dirty="0">
                <a:latin typeface="NewtonA"/>
              </a:rPr>
              <a:t> </a:t>
            </a:r>
            <a:r>
              <a:rPr lang="en-US" sz="1400" b="0" i="0" u="none" strike="noStrike" baseline="0" dirty="0">
                <a:latin typeface="NewtonA"/>
              </a:rPr>
              <a:t>level trigger.</a:t>
            </a:r>
            <a:endParaRPr lang="ru-RU" sz="1400" dirty="0"/>
          </a:p>
        </p:txBody>
      </p:sp>
      <p:sp>
        <p:nvSpPr>
          <p:cNvPr id="8" name="TextBox 7">
            <a:extLst>
              <a:ext uri="{FF2B5EF4-FFF2-40B4-BE49-F238E27FC236}">
                <a16:creationId xmlns:a16="http://schemas.microsoft.com/office/drawing/2014/main" id="{0C39F1E1-83C8-0778-C6A8-4E31DE174DE1}"/>
              </a:ext>
            </a:extLst>
          </p:cNvPr>
          <p:cNvSpPr txBox="1"/>
          <p:nvPr/>
        </p:nvSpPr>
        <p:spPr>
          <a:xfrm>
            <a:off x="4572001" y="3915784"/>
            <a:ext cx="4329996" cy="1815882"/>
          </a:xfrm>
          <a:prstGeom prst="rect">
            <a:avLst/>
          </a:prstGeom>
          <a:noFill/>
        </p:spPr>
        <p:txBody>
          <a:bodyPr wrap="square" rtlCol="0">
            <a:spAutoFit/>
          </a:bodyPr>
          <a:lstStyle/>
          <a:p>
            <a:r>
              <a:rPr lang="en-US" sz="1400" dirty="0"/>
              <a:t>The 2</a:t>
            </a:r>
            <a:r>
              <a:rPr lang="en-US" sz="1400" baseline="30000" dirty="0"/>
              <a:t>nd</a:t>
            </a:r>
            <a:r>
              <a:rPr lang="en-US" sz="1400" dirty="0"/>
              <a:t> level trigger receives 192 analog signals from the super-towers of the calorimeter, which are fed to discriminators with two computer-controlled thresholds - thr1 and thr2 (thr1 &lt; thr2). The output signals from the discriminators are fed to the cluster finder (CF). The CF separately counts the number of clusters with thresholds of thr1 and thr2 and forms the corresponding arguments to be passed to the decision block of the 2</a:t>
            </a:r>
            <a:r>
              <a:rPr lang="en-US" sz="1400" baseline="30000" dirty="0"/>
              <a:t>nd</a:t>
            </a:r>
            <a:r>
              <a:rPr lang="en-US" sz="1400" dirty="0"/>
              <a:t> level trigger.</a:t>
            </a:r>
            <a:endParaRPr lang="ru-RU" sz="1400" dirty="0"/>
          </a:p>
        </p:txBody>
      </p:sp>
      <p:pic>
        <p:nvPicPr>
          <p:cNvPr id="4" name="Рисунок 3" descr="Изображение выглядит как текст, диаграмма, План, Технический чертеж&#10;&#10;Автоматически созданное описание">
            <a:extLst>
              <a:ext uri="{FF2B5EF4-FFF2-40B4-BE49-F238E27FC236}">
                <a16:creationId xmlns:a16="http://schemas.microsoft.com/office/drawing/2014/main" id="{B291062A-C541-7D4B-4229-B6215715C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072" y="580595"/>
            <a:ext cx="4424925" cy="3023215"/>
          </a:xfrm>
          <a:prstGeom prst="rect">
            <a:avLst/>
          </a:prstGeom>
        </p:spPr>
      </p:pic>
      <p:sp>
        <p:nvSpPr>
          <p:cNvPr id="3" name="Slide Number Placeholder 2">
            <a:extLst>
              <a:ext uri="{FF2B5EF4-FFF2-40B4-BE49-F238E27FC236}">
                <a16:creationId xmlns:a16="http://schemas.microsoft.com/office/drawing/2014/main" id="{BF708A81-EA3A-9F76-A142-492D8E4154A8}"/>
              </a:ext>
            </a:extLst>
          </p:cNvPr>
          <p:cNvSpPr>
            <a:spLocks noGrp="1"/>
          </p:cNvSpPr>
          <p:nvPr>
            <p:ph type="sldNum" sz="quarter" idx="12"/>
          </p:nvPr>
        </p:nvSpPr>
        <p:spPr/>
        <p:txBody>
          <a:bodyPr/>
          <a:lstStyle/>
          <a:p>
            <a:fld id="{B5580CC9-4994-481D-AB1E-19066B37D197}" type="slidenum">
              <a:rPr lang="ru-RU" smtClean="0"/>
              <a:t>10</a:t>
            </a:fld>
            <a:endParaRPr lang="ru-RU"/>
          </a:p>
        </p:txBody>
      </p:sp>
    </p:spTree>
    <p:extLst>
      <p:ext uri="{BB962C8B-B14F-4D97-AF65-F5344CB8AC3E}">
        <p14:creationId xmlns:p14="http://schemas.microsoft.com/office/powerpoint/2010/main" val="422513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A8FD-FB3F-B828-3283-5AC64E020BD8}"/>
              </a:ext>
            </a:extLst>
          </p:cNvPr>
          <p:cNvSpPr>
            <a:spLocks noGrp="1"/>
          </p:cNvSpPr>
          <p:nvPr>
            <p:ph type="title"/>
          </p:nvPr>
        </p:nvSpPr>
        <p:spPr>
          <a:xfrm>
            <a:off x="628650" y="136527"/>
            <a:ext cx="7886700" cy="575650"/>
          </a:xfrm>
        </p:spPr>
        <p:txBody>
          <a:bodyPr>
            <a:normAutofit/>
          </a:bodyPr>
          <a:lstStyle/>
          <a:p>
            <a:r>
              <a:rPr lang="en-US" sz="3200" b="1" dirty="0">
                <a:solidFill>
                  <a:srgbClr val="C00000"/>
                </a:solidFill>
              </a:rPr>
              <a:t>          Electronic noise and radioactivity</a:t>
            </a:r>
            <a:endParaRPr lang="ru-RU" sz="3200" b="1" dirty="0">
              <a:solidFill>
                <a:srgbClr val="C00000"/>
              </a:solidFill>
            </a:endParaRPr>
          </a:p>
        </p:txBody>
      </p:sp>
      <p:pic>
        <p:nvPicPr>
          <p:cNvPr id="3" name="Объект 6">
            <a:extLst>
              <a:ext uri="{FF2B5EF4-FFF2-40B4-BE49-F238E27FC236}">
                <a16:creationId xmlns:a16="http://schemas.microsoft.com/office/drawing/2014/main" id="{FED345CD-A46E-E5B8-C121-894FA77F4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79" y="905602"/>
            <a:ext cx="3228755" cy="2167171"/>
          </a:xfrm>
          <a:prstGeom prst="rect">
            <a:avLst/>
          </a:prstGeom>
        </p:spPr>
      </p:pic>
      <p:pic>
        <p:nvPicPr>
          <p:cNvPr id="4" name="Рисунок 8">
            <a:extLst>
              <a:ext uri="{FF2B5EF4-FFF2-40B4-BE49-F238E27FC236}">
                <a16:creationId xmlns:a16="http://schemas.microsoft.com/office/drawing/2014/main" id="{6AAAA7FD-3BF8-3EE0-A070-4EE063EDF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3" y="905602"/>
            <a:ext cx="3338927" cy="2241120"/>
          </a:xfrm>
          <a:prstGeom prst="rect">
            <a:avLst/>
          </a:prstGeom>
        </p:spPr>
      </p:pic>
      <p:sp>
        <p:nvSpPr>
          <p:cNvPr id="5" name="TextBox 4">
            <a:extLst>
              <a:ext uri="{FF2B5EF4-FFF2-40B4-BE49-F238E27FC236}">
                <a16:creationId xmlns:a16="http://schemas.microsoft.com/office/drawing/2014/main" id="{2792CE47-7919-7D56-C9F8-9539F524C139}"/>
              </a:ext>
            </a:extLst>
          </p:cNvPr>
          <p:cNvSpPr txBox="1"/>
          <p:nvPr/>
        </p:nvSpPr>
        <p:spPr>
          <a:xfrm>
            <a:off x="628650" y="3149788"/>
            <a:ext cx="3338927" cy="307777"/>
          </a:xfrm>
          <a:prstGeom prst="rect">
            <a:avLst/>
          </a:prstGeom>
          <a:noFill/>
        </p:spPr>
        <p:txBody>
          <a:bodyPr wrap="none" rtlCol="0">
            <a:spAutoFit/>
          </a:bodyPr>
          <a:lstStyle/>
          <a:p>
            <a:r>
              <a:rPr lang="en-US" sz="1400" b="1" dirty="0"/>
              <a:t>N = 0.5 MeV;  N+R = 0.8 MeV;  R = 0.6 MeV</a:t>
            </a:r>
            <a:endParaRPr lang="ru-RU" sz="1400" b="1" dirty="0"/>
          </a:p>
        </p:txBody>
      </p:sp>
      <p:sp>
        <p:nvSpPr>
          <p:cNvPr id="6" name="TextBox 5">
            <a:extLst>
              <a:ext uri="{FF2B5EF4-FFF2-40B4-BE49-F238E27FC236}">
                <a16:creationId xmlns:a16="http://schemas.microsoft.com/office/drawing/2014/main" id="{56B4D790-E4B9-D56D-FAF1-400A52D6D6F5}"/>
              </a:ext>
            </a:extLst>
          </p:cNvPr>
          <p:cNvSpPr txBox="1"/>
          <p:nvPr/>
        </p:nvSpPr>
        <p:spPr>
          <a:xfrm>
            <a:off x="4903211" y="3149788"/>
            <a:ext cx="3338927" cy="307777"/>
          </a:xfrm>
          <a:prstGeom prst="rect">
            <a:avLst/>
          </a:prstGeom>
          <a:noFill/>
        </p:spPr>
        <p:txBody>
          <a:bodyPr wrap="none" rtlCol="0">
            <a:spAutoFit/>
          </a:bodyPr>
          <a:lstStyle/>
          <a:p>
            <a:r>
              <a:rPr lang="en-US" sz="1400" b="1" dirty="0"/>
              <a:t>N = 0.3 MeV;  N+R = 0.4 MeV;  R = 0.3 MeV</a:t>
            </a:r>
            <a:endParaRPr lang="ru-RU" sz="1400" b="1" dirty="0"/>
          </a:p>
        </p:txBody>
      </p:sp>
      <p:pic>
        <p:nvPicPr>
          <p:cNvPr id="7" name="Рисунок 9">
            <a:extLst>
              <a:ext uri="{FF2B5EF4-FFF2-40B4-BE49-F238E27FC236}">
                <a16:creationId xmlns:a16="http://schemas.microsoft.com/office/drawing/2014/main" id="{FB27FA8A-9CD0-D053-CD8E-FB50A93F66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9393" y="3919870"/>
            <a:ext cx="4128308" cy="1958580"/>
          </a:xfrm>
          <a:prstGeom prst="rect">
            <a:avLst/>
          </a:prstGeom>
        </p:spPr>
      </p:pic>
      <p:pic>
        <p:nvPicPr>
          <p:cNvPr id="8" name="Рисунок 8">
            <a:extLst>
              <a:ext uri="{FF2B5EF4-FFF2-40B4-BE49-F238E27FC236}">
                <a16:creationId xmlns:a16="http://schemas.microsoft.com/office/drawing/2014/main" id="{D5679C48-1843-464F-92E5-6E5CDDDA96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72000" y="3903324"/>
            <a:ext cx="4193930" cy="1989712"/>
          </a:xfrm>
          <a:prstGeom prst="rect">
            <a:avLst/>
          </a:prstGeom>
        </p:spPr>
      </p:pic>
      <p:sp>
        <p:nvSpPr>
          <p:cNvPr id="9" name="TextBox 8">
            <a:extLst>
              <a:ext uri="{FF2B5EF4-FFF2-40B4-BE49-F238E27FC236}">
                <a16:creationId xmlns:a16="http://schemas.microsoft.com/office/drawing/2014/main" id="{F543DF48-6650-6CDF-C089-D04CC5C97923}"/>
              </a:ext>
            </a:extLst>
          </p:cNvPr>
          <p:cNvSpPr txBox="1"/>
          <p:nvPr/>
        </p:nvSpPr>
        <p:spPr>
          <a:xfrm>
            <a:off x="1802422" y="6101850"/>
            <a:ext cx="841705" cy="369332"/>
          </a:xfrm>
          <a:prstGeom prst="rect">
            <a:avLst/>
          </a:prstGeom>
          <a:noFill/>
        </p:spPr>
        <p:txBody>
          <a:bodyPr wrap="none" rtlCol="0">
            <a:spAutoFit/>
          </a:bodyPr>
          <a:lstStyle/>
          <a:p>
            <a:r>
              <a:rPr lang="en-US" dirty="0"/>
              <a:t>Towers</a:t>
            </a:r>
            <a:endParaRPr lang="ru-RU" dirty="0"/>
          </a:p>
        </p:txBody>
      </p:sp>
      <p:sp>
        <p:nvSpPr>
          <p:cNvPr id="11" name="TextBox 10">
            <a:extLst>
              <a:ext uri="{FF2B5EF4-FFF2-40B4-BE49-F238E27FC236}">
                <a16:creationId xmlns:a16="http://schemas.microsoft.com/office/drawing/2014/main" id="{52DEB9E8-D2DB-2193-BEE2-05CCDDD0B288}"/>
              </a:ext>
            </a:extLst>
          </p:cNvPr>
          <p:cNvSpPr txBox="1"/>
          <p:nvPr/>
        </p:nvSpPr>
        <p:spPr>
          <a:xfrm>
            <a:off x="6248112" y="6101850"/>
            <a:ext cx="710900" cy="369332"/>
          </a:xfrm>
          <a:prstGeom prst="rect">
            <a:avLst/>
          </a:prstGeom>
          <a:noFill/>
        </p:spPr>
        <p:txBody>
          <a:bodyPr wrap="none" rtlCol="0">
            <a:spAutoFit/>
          </a:bodyPr>
          <a:lstStyle/>
          <a:p>
            <a:r>
              <a:rPr lang="en-US"/>
              <a:t>Strips</a:t>
            </a:r>
            <a:endParaRPr lang="ru-RU" dirty="0"/>
          </a:p>
        </p:txBody>
      </p:sp>
      <p:sp>
        <p:nvSpPr>
          <p:cNvPr id="10" name="Slide Number Placeholder 9">
            <a:extLst>
              <a:ext uri="{FF2B5EF4-FFF2-40B4-BE49-F238E27FC236}">
                <a16:creationId xmlns:a16="http://schemas.microsoft.com/office/drawing/2014/main" id="{E9FBF6DA-6F6B-E946-59A3-FC6A96F39697}"/>
              </a:ext>
            </a:extLst>
          </p:cNvPr>
          <p:cNvSpPr>
            <a:spLocks noGrp="1"/>
          </p:cNvSpPr>
          <p:nvPr>
            <p:ph type="sldNum" sz="quarter" idx="12"/>
          </p:nvPr>
        </p:nvSpPr>
        <p:spPr/>
        <p:txBody>
          <a:bodyPr/>
          <a:lstStyle/>
          <a:p>
            <a:fld id="{B5580CC9-4994-481D-AB1E-19066B37D197}" type="slidenum">
              <a:rPr lang="ru-RU" smtClean="0"/>
              <a:t>11</a:t>
            </a:fld>
            <a:endParaRPr lang="ru-RU"/>
          </a:p>
        </p:txBody>
      </p:sp>
    </p:spTree>
    <p:extLst>
      <p:ext uri="{BB962C8B-B14F-4D97-AF65-F5344CB8AC3E}">
        <p14:creationId xmlns:p14="http://schemas.microsoft.com/office/powerpoint/2010/main" val="391873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42977-DCD0-A639-A65E-8B044BDE9152}"/>
              </a:ext>
            </a:extLst>
          </p:cNvPr>
          <p:cNvSpPr>
            <a:spLocks noGrp="1"/>
          </p:cNvSpPr>
          <p:nvPr>
            <p:ph type="title"/>
          </p:nvPr>
        </p:nvSpPr>
        <p:spPr>
          <a:xfrm>
            <a:off x="628650" y="171490"/>
            <a:ext cx="7886700" cy="538516"/>
          </a:xfrm>
        </p:spPr>
        <p:txBody>
          <a:bodyPr>
            <a:normAutofit/>
          </a:bodyPr>
          <a:lstStyle/>
          <a:p>
            <a:r>
              <a:rPr lang="en-US" sz="3200" b="1" dirty="0">
                <a:solidFill>
                  <a:srgbClr val="C00000"/>
                </a:solidFill>
              </a:rPr>
              <a:t>                  Krypton Purification </a:t>
            </a:r>
            <a:endParaRPr lang="ru-RU" sz="3200" b="1" dirty="0">
              <a:solidFill>
                <a:srgbClr val="C00000"/>
              </a:solidFill>
            </a:endParaRPr>
          </a:p>
        </p:txBody>
      </p:sp>
      <p:sp>
        <p:nvSpPr>
          <p:cNvPr id="3" name="TextBox 2">
            <a:extLst>
              <a:ext uri="{FF2B5EF4-FFF2-40B4-BE49-F238E27FC236}">
                <a16:creationId xmlns:a16="http://schemas.microsoft.com/office/drawing/2014/main" id="{FB06FC42-EC4F-E422-F12B-1A3C8143FF68}"/>
              </a:ext>
            </a:extLst>
          </p:cNvPr>
          <p:cNvSpPr txBox="1"/>
          <p:nvPr/>
        </p:nvSpPr>
        <p:spPr>
          <a:xfrm>
            <a:off x="628650" y="1032733"/>
            <a:ext cx="7418070" cy="1477328"/>
          </a:xfrm>
          <a:prstGeom prst="rect">
            <a:avLst/>
          </a:prstGeom>
          <a:noFill/>
        </p:spPr>
        <p:txBody>
          <a:bodyPr wrap="square" rtlCol="0">
            <a:spAutoFit/>
          </a:bodyPr>
          <a:lstStyle/>
          <a:p>
            <a:r>
              <a:rPr lang="en-US" dirty="0"/>
              <a:t>The </a:t>
            </a:r>
            <a:r>
              <a:rPr lang="en-US" dirty="0" err="1"/>
              <a:t>LKr</a:t>
            </a:r>
            <a:r>
              <a:rPr lang="en-US" dirty="0"/>
              <a:t> calorimeter does not have a system to permanently purify the krypton from electronegative impurities. Therefore, the signal amplitude in the calorimeter decreases with time. When the amplitude falls below a certain level, the krypton was completely purified during a technical shutdown.</a:t>
            </a:r>
            <a:endParaRPr lang="ru-RU" dirty="0"/>
          </a:p>
        </p:txBody>
      </p:sp>
      <p:pic>
        <p:nvPicPr>
          <p:cNvPr id="5" name="Рисунок 4" descr="Изображение выглядит как текст, линия, График, диаграмма&#10;&#10;Автоматически созданное описание">
            <a:extLst>
              <a:ext uri="{FF2B5EF4-FFF2-40B4-BE49-F238E27FC236}">
                <a16:creationId xmlns:a16="http://schemas.microsoft.com/office/drawing/2014/main" id="{E9AFB302-36C2-7E54-A509-758950182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39" y="2968141"/>
            <a:ext cx="5878691" cy="2857126"/>
          </a:xfrm>
          <a:prstGeom prst="rect">
            <a:avLst/>
          </a:prstGeom>
        </p:spPr>
      </p:pic>
      <p:sp>
        <p:nvSpPr>
          <p:cNvPr id="6" name="TextBox 5">
            <a:extLst>
              <a:ext uri="{FF2B5EF4-FFF2-40B4-BE49-F238E27FC236}">
                <a16:creationId xmlns:a16="http://schemas.microsoft.com/office/drawing/2014/main" id="{99E21F4F-488E-B7EE-F291-144F70F89984}"/>
              </a:ext>
            </a:extLst>
          </p:cNvPr>
          <p:cNvSpPr txBox="1"/>
          <p:nvPr/>
        </p:nvSpPr>
        <p:spPr>
          <a:xfrm>
            <a:off x="831937" y="2629587"/>
            <a:ext cx="4794711" cy="338554"/>
          </a:xfrm>
          <a:prstGeom prst="rect">
            <a:avLst/>
          </a:prstGeom>
          <a:noFill/>
        </p:spPr>
        <p:txBody>
          <a:bodyPr wrap="none" rtlCol="0">
            <a:spAutoFit/>
          </a:bodyPr>
          <a:lstStyle/>
          <a:p>
            <a:r>
              <a:rPr lang="en-US" sz="1600" b="1" dirty="0"/>
              <a:t>Amplitude of M.I.P. as a function of time (2003 - 2023)</a:t>
            </a:r>
            <a:endParaRPr lang="ru-RU" sz="1600" b="1" dirty="0"/>
          </a:p>
        </p:txBody>
      </p:sp>
      <p:sp>
        <p:nvSpPr>
          <p:cNvPr id="7" name="TextBox 6">
            <a:extLst>
              <a:ext uri="{FF2B5EF4-FFF2-40B4-BE49-F238E27FC236}">
                <a16:creationId xmlns:a16="http://schemas.microsoft.com/office/drawing/2014/main" id="{FD397051-0025-7FB6-A3EC-F8796BE0B230}"/>
              </a:ext>
            </a:extLst>
          </p:cNvPr>
          <p:cNvSpPr txBox="1"/>
          <p:nvPr/>
        </p:nvSpPr>
        <p:spPr>
          <a:xfrm>
            <a:off x="6400800" y="3204809"/>
            <a:ext cx="2506532" cy="2062103"/>
          </a:xfrm>
          <a:prstGeom prst="rect">
            <a:avLst/>
          </a:prstGeom>
          <a:noFill/>
        </p:spPr>
        <p:txBody>
          <a:bodyPr wrap="square" rtlCol="0">
            <a:spAutoFit/>
          </a:bodyPr>
          <a:lstStyle/>
          <a:p>
            <a:r>
              <a:rPr lang="en-US" sz="1600" dirty="0"/>
              <a:t>Reconstruction of events </a:t>
            </a:r>
          </a:p>
          <a:p>
            <a:r>
              <a:rPr lang="en-US" sz="1600" dirty="0"/>
              <a:t>in the </a:t>
            </a:r>
            <a:r>
              <a:rPr lang="en-US" sz="1600" dirty="0" err="1"/>
              <a:t>LKr</a:t>
            </a:r>
            <a:r>
              <a:rPr lang="en-US" sz="1600" dirty="0"/>
              <a:t> calorimeter takes this time dependence of the amplitude into account. All signals are normalized to the average amplitude of the minimum ionizing particle.</a:t>
            </a:r>
            <a:endParaRPr lang="ru-RU" sz="1600" dirty="0"/>
          </a:p>
        </p:txBody>
      </p:sp>
      <p:sp>
        <p:nvSpPr>
          <p:cNvPr id="4" name="Slide Number Placeholder 3">
            <a:extLst>
              <a:ext uri="{FF2B5EF4-FFF2-40B4-BE49-F238E27FC236}">
                <a16:creationId xmlns:a16="http://schemas.microsoft.com/office/drawing/2014/main" id="{19064419-8955-9073-9947-7F88111F7CFE}"/>
              </a:ext>
            </a:extLst>
          </p:cNvPr>
          <p:cNvSpPr>
            <a:spLocks noGrp="1"/>
          </p:cNvSpPr>
          <p:nvPr>
            <p:ph type="sldNum" sz="quarter" idx="12"/>
          </p:nvPr>
        </p:nvSpPr>
        <p:spPr/>
        <p:txBody>
          <a:bodyPr/>
          <a:lstStyle/>
          <a:p>
            <a:fld id="{B5580CC9-4994-481D-AB1E-19066B37D197}" type="slidenum">
              <a:rPr lang="ru-RU" smtClean="0"/>
              <a:t>12</a:t>
            </a:fld>
            <a:endParaRPr lang="ru-RU"/>
          </a:p>
        </p:txBody>
      </p:sp>
    </p:spTree>
    <p:extLst>
      <p:ext uri="{BB962C8B-B14F-4D97-AF65-F5344CB8AC3E}">
        <p14:creationId xmlns:p14="http://schemas.microsoft.com/office/powerpoint/2010/main" val="303017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152B8B-E506-D898-01A5-E42413AAEF28}"/>
              </a:ext>
            </a:extLst>
          </p:cNvPr>
          <p:cNvSpPr>
            <a:spLocks noGrp="1"/>
          </p:cNvSpPr>
          <p:nvPr>
            <p:ph type="title"/>
          </p:nvPr>
        </p:nvSpPr>
        <p:spPr>
          <a:xfrm>
            <a:off x="628650" y="129092"/>
            <a:ext cx="7886700" cy="527124"/>
          </a:xfrm>
        </p:spPr>
        <p:txBody>
          <a:bodyPr>
            <a:noAutofit/>
          </a:bodyPr>
          <a:lstStyle/>
          <a:p>
            <a:r>
              <a:rPr lang="en-US" sz="3200" b="1" dirty="0">
                <a:solidFill>
                  <a:srgbClr val="C00000"/>
                </a:solidFill>
              </a:rPr>
              <a:t>                     Krypton Purification </a:t>
            </a:r>
            <a:endParaRPr lang="ru-RU" sz="3200" b="1" dirty="0">
              <a:solidFill>
                <a:srgbClr val="C00000"/>
              </a:solidFill>
            </a:endParaRPr>
          </a:p>
        </p:txBody>
      </p:sp>
      <p:sp>
        <p:nvSpPr>
          <p:cNvPr id="3" name="TextBox 2">
            <a:extLst>
              <a:ext uri="{FF2B5EF4-FFF2-40B4-BE49-F238E27FC236}">
                <a16:creationId xmlns:a16="http://schemas.microsoft.com/office/drawing/2014/main" id="{9E7B6CA1-B50F-EB5B-01C8-03EA25716BD4}"/>
              </a:ext>
            </a:extLst>
          </p:cNvPr>
          <p:cNvSpPr txBox="1"/>
          <p:nvPr/>
        </p:nvSpPr>
        <p:spPr>
          <a:xfrm>
            <a:off x="520300" y="774552"/>
            <a:ext cx="8214909" cy="584775"/>
          </a:xfrm>
          <a:prstGeom prst="rect">
            <a:avLst/>
          </a:prstGeom>
          <a:noFill/>
        </p:spPr>
        <p:txBody>
          <a:bodyPr wrap="square" rtlCol="0">
            <a:spAutoFit/>
          </a:bodyPr>
          <a:lstStyle/>
          <a:p>
            <a:r>
              <a:rPr lang="en-US" sz="1600" dirty="0"/>
              <a:t>The UTOA-40/A industrial purifier with two large cartridges is used for krypton purification. The purification system could only operate with gaseous krypton at room temperature.</a:t>
            </a:r>
            <a:endParaRPr lang="ru-RU" sz="1600" dirty="0"/>
          </a:p>
        </p:txBody>
      </p:sp>
      <p:pic>
        <p:nvPicPr>
          <p:cNvPr id="5" name="Рисунок 4" descr="Изображение выглядит как текст, диаграмма, План, снимок экрана&#10;&#10;Автоматически созданное описание">
            <a:extLst>
              <a:ext uri="{FF2B5EF4-FFF2-40B4-BE49-F238E27FC236}">
                <a16:creationId xmlns:a16="http://schemas.microsoft.com/office/drawing/2014/main" id="{DDDD7E24-FE40-6D85-779F-6E06710325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990" y="1418495"/>
            <a:ext cx="4671801" cy="3303401"/>
          </a:xfrm>
          <a:prstGeom prst="rect">
            <a:avLst/>
          </a:prstGeom>
        </p:spPr>
      </p:pic>
      <p:pic>
        <p:nvPicPr>
          <p:cNvPr id="7" name="Рисунок 6" descr="Изображение выглядит как диаграмма, зарисовка, рисунок, Технический чертеж&#10;&#10;Автоматически созданное описание">
            <a:extLst>
              <a:ext uri="{FF2B5EF4-FFF2-40B4-BE49-F238E27FC236}">
                <a16:creationId xmlns:a16="http://schemas.microsoft.com/office/drawing/2014/main" id="{284FE180-3158-A598-3DDF-1FF14D1D7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4679" y="2250874"/>
            <a:ext cx="2159762" cy="2159762"/>
          </a:xfrm>
          <a:prstGeom prst="rect">
            <a:avLst/>
          </a:prstGeom>
        </p:spPr>
      </p:pic>
      <p:sp>
        <p:nvSpPr>
          <p:cNvPr id="8" name="TextBox 7">
            <a:extLst>
              <a:ext uri="{FF2B5EF4-FFF2-40B4-BE49-F238E27FC236}">
                <a16:creationId xmlns:a16="http://schemas.microsoft.com/office/drawing/2014/main" id="{0BDCC20D-D51C-B53E-AA32-611A671248AF}"/>
              </a:ext>
            </a:extLst>
          </p:cNvPr>
          <p:cNvSpPr txBox="1"/>
          <p:nvPr/>
        </p:nvSpPr>
        <p:spPr>
          <a:xfrm>
            <a:off x="6122035" y="1712990"/>
            <a:ext cx="1433021" cy="338554"/>
          </a:xfrm>
          <a:prstGeom prst="rect">
            <a:avLst/>
          </a:prstGeom>
          <a:noFill/>
        </p:spPr>
        <p:txBody>
          <a:bodyPr wrap="none" rtlCol="0">
            <a:spAutoFit/>
          </a:bodyPr>
          <a:lstStyle/>
          <a:p>
            <a:r>
              <a:rPr lang="en-US" sz="1600" b="1" dirty="0">
                <a:latin typeface="TeXGyreHeros-Bold"/>
              </a:rPr>
              <a:t>P</a:t>
            </a:r>
            <a:r>
              <a:rPr lang="en-US" sz="1600" b="1" i="0" u="none" strike="noStrike" baseline="0" dirty="0">
                <a:latin typeface="TeXGyreHeros-Bold"/>
              </a:rPr>
              <a:t>urity monitor</a:t>
            </a:r>
            <a:endParaRPr lang="ru-RU" sz="1600" dirty="0"/>
          </a:p>
        </p:txBody>
      </p:sp>
      <p:pic>
        <p:nvPicPr>
          <p:cNvPr id="10" name="Рисунок 9" descr="Изображение выглядит как текст, диаграмма, линия, снимок экрана&#10;&#10;Автоматически созданное описание">
            <a:extLst>
              <a:ext uri="{FF2B5EF4-FFF2-40B4-BE49-F238E27FC236}">
                <a16:creationId xmlns:a16="http://schemas.microsoft.com/office/drawing/2014/main" id="{2B6982A5-1B40-7581-2F8E-B9C9EF586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22" y="4689920"/>
            <a:ext cx="3657916" cy="1711201"/>
          </a:xfrm>
          <a:prstGeom prst="rect">
            <a:avLst/>
          </a:prstGeom>
        </p:spPr>
      </p:pic>
      <p:sp>
        <p:nvSpPr>
          <p:cNvPr id="11" name="TextBox 10">
            <a:extLst>
              <a:ext uri="{FF2B5EF4-FFF2-40B4-BE49-F238E27FC236}">
                <a16:creationId xmlns:a16="http://schemas.microsoft.com/office/drawing/2014/main" id="{9923E979-75A2-04BF-B463-59A8186F9230}"/>
              </a:ext>
            </a:extLst>
          </p:cNvPr>
          <p:cNvSpPr txBox="1"/>
          <p:nvPr/>
        </p:nvSpPr>
        <p:spPr>
          <a:xfrm>
            <a:off x="5874691" y="4410636"/>
            <a:ext cx="1970026" cy="338554"/>
          </a:xfrm>
          <a:prstGeom prst="rect">
            <a:avLst/>
          </a:prstGeom>
          <a:noFill/>
        </p:spPr>
        <p:txBody>
          <a:bodyPr wrap="none" rtlCol="0">
            <a:spAutoFit/>
          </a:bodyPr>
          <a:lstStyle/>
          <a:p>
            <a:r>
              <a:rPr lang="en-US" sz="1600" b="1" dirty="0">
                <a:latin typeface="TeXGyreHeros-Bold"/>
              </a:rPr>
              <a:t>P</a:t>
            </a:r>
            <a:r>
              <a:rPr lang="en-US" sz="1600" b="1" i="0" u="none" strike="noStrike" baseline="0" dirty="0">
                <a:latin typeface="TeXGyreHeros-Bold"/>
              </a:rPr>
              <a:t>urity monitor</a:t>
            </a:r>
            <a:r>
              <a:rPr lang="ru-RU" sz="1600" b="1" i="0" u="none" strike="noStrike" baseline="0" dirty="0">
                <a:latin typeface="TeXGyreHeros-Bold"/>
              </a:rPr>
              <a:t> </a:t>
            </a:r>
            <a:r>
              <a:rPr lang="en-US" sz="1600" b="1" i="0" u="none" strike="noStrike" baseline="0" dirty="0">
                <a:latin typeface="TeXGyreHeros-Bold"/>
              </a:rPr>
              <a:t>signal</a:t>
            </a:r>
            <a:endParaRPr lang="ru-RU" sz="1600" dirty="0"/>
          </a:p>
        </p:txBody>
      </p:sp>
      <p:pic>
        <p:nvPicPr>
          <p:cNvPr id="13" name="Рисунок 12" descr="Изображение выглядит как текст, диаграмма, линия, График&#10;&#10;Автоматически созданное описание">
            <a:extLst>
              <a:ext uri="{FF2B5EF4-FFF2-40B4-BE49-F238E27FC236}">
                <a16:creationId xmlns:a16="http://schemas.microsoft.com/office/drawing/2014/main" id="{0F1DBEB9-239A-CA91-2EA1-FF214F8C01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298" y="4818345"/>
            <a:ext cx="3528508" cy="1802538"/>
          </a:xfrm>
          <a:prstGeom prst="rect">
            <a:avLst/>
          </a:prstGeom>
        </p:spPr>
      </p:pic>
      <p:sp>
        <p:nvSpPr>
          <p:cNvPr id="4" name="Slide Number Placeholder 3">
            <a:extLst>
              <a:ext uri="{FF2B5EF4-FFF2-40B4-BE49-F238E27FC236}">
                <a16:creationId xmlns:a16="http://schemas.microsoft.com/office/drawing/2014/main" id="{9A558527-69EA-2B7E-93E7-21A5B2A16033}"/>
              </a:ext>
            </a:extLst>
          </p:cNvPr>
          <p:cNvSpPr>
            <a:spLocks noGrp="1"/>
          </p:cNvSpPr>
          <p:nvPr>
            <p:ph type="sldNum" sz="quarter" idx="12"/>
          </p:nvPr>
        </p:nvSpPr>
        <p:spPr/>
        <p:txBody>
          <a:bodyPr/>
          <a:lstStyle/>
          <a:p>
            <a:fld id="{B5580CC9-4994-481D-AB1E-19066B37D197}" type="slidenum">
              <a:rPr lang="ru-RU" smtClean="0"/>
              <a:t>13</a:t>
            </a:fld>
            <a:endParaRPr lang="ru-RU"/>
          </a:p>
        </p:txBody>
      </p:sp>
    </p:spTree>
    <p:extLst>
      <p:ext uri="{BB962C8B-B14F-4D97-AF65-F5344CB8AC3E}">
        <p14:creationId xmlns:p14="http://schemas.microsoft.com/office/powerpoint/2010/main" val="313064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AF7D2F-C840-8DFF-A5D0-4323BE5E4E23}"/>
              </a:ext>
            </a:extLst>
          </p:cNvPr>
          <p:cNvSpPr>
            <a:spLocks noGrp="1"/>
          </p:cNvSpPr>
          <p:nvPr>
            <p:ph type="title"/>
          </p:nvPr>
        </p:nvSpPr>
        <p:spPr>
          <a:xfrm>
            <a:off x="628650" y="149974"/>
            <a:ext cx="7886700" cy="527758"/>
          </a:xfrm>
        </p:spPr>
        <p:txBody>
          <a:bodyPr>
            <a:noAutofit/>
          </a:bodyPr>
          <a:lstStyle/>
          <a:p>
            <a:r>
              <a:rPr lang="en-US" sz="3200" b="1" dirty="0">
                <a:solidFill>
                  <a:srgbClr val="C00000"/>
                </a:solidFill>
              </a:rPr>
              <a:t>             Linearity and Long-term stability</a:t>
            </a:r>
            <a:endParaRPr lang="ru-RU" sz="3200" b="1" dirty="0">
              <a:solidFill>
                <a:srgbClr val="C00000"/>
              </a:solidFill>
            </a:endParaRPr>
          </a:p>
        </p:txBody>
      </p:sp>
      <p:pic>
        <p:nvPicPr>
          <p:cNvPr id="4" name="Рисунок 3" descr="Изображение выглядит как текст, линия, График, Шрифт&#10;&#10;Автоматически созданное описание">
            <a:extLst>
              <a:ext uri="{FF2B5EF4-FFF2-40B4-BE49-F238E27FC236}">
                <a16:creationId xmlns:a16="http://schemas.microsoft.com/office/drawing/2014/main" id="{DF0100CD-2066-E84A-9DDA-F2FF8CC17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57" y="838312"/>
            <a:ext cx="4781857" cy="3711834"/>
          </a:xfrm>
          <a:prstGeom prst="rect">
            <a:avLst/>
          </a:prstGeom>
        </p:spPr>
      </p:pic>
      <p:pic>
        <p:nvPicPr>
          <p:cNvPr id="6" name="Рисунок 5" descr="Изображение выглядит как текст, диаграмма, линия&#10;&#10;Автоматически созданное описание">
            <a:extLst>
              <a:ext uri="{FF2B5EF4-FFF2-40B4-BE49-F238E27FC236}">
                <a16:creationId xmlns:a16="http://schemas.microsoft.com/office/drawing/2014/main" id="{C47441E4-E37E-2F22-A7B5-7A81D8052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16" y="4208440"/>
            <a:ext cx="4888431" cy="2499586"/>
          </a:xfrm>
          <a:prstGeom prst="rect">
            <a:avLst/>
          </a:prstGeom>
        </p:spPr>
      </p:pic>
      <p:sp>
        <p:nvSpPr>
          <p:cNvPr id="7" name="TextBox 6">
            <a:extLst>
              <a:ext uri="{FF2B5EF4-FFF2-40B4-BE49-F238E27FC236}">
                <a16:creationId xmlns:a16="http://schemas.microsoft.com/office/drawing/2014/main" id="{9AF5A779-A152-CFFE-0BE8-8E0AD45AE042}"/>
              </a:ext>
            </a:extLst>
          </p:cNvPr>
          <p:cNvSpPr txBox="1"/>
          <p:nvPr/>
        </p:nvSpPr>
        <p:spPr>
          <a:xfrm>
            <a:off x="5265381" y="972120"/>
            <a:ext cx="3738956" cy="4031873"/>
          </a:xfrm>
          <a:prstGeom prst="rect">
            <a:avLst/>
          </a:prstGeom>
          <a:noFill/>
        </p:spPr>
        <p:txBody>
          <a:bodyPr wrap="square" rtlCol="0">
            <a:spAutoFit/>
          </a:bodyPr>
          <a:lstStyle/>
          <a:p>
            <a:r>
              <a:rPr lang="en-US" sz="1600" dirty="0"/>
              <a:t>KEDR has performed a series of experiments in 2015-2022 to measure the R value (the ratio of the hadron production cross section to the muon pair production cross section) over a wide energy range from 1.84 GeV to 7.0 GeV. </a:t>
            </a:r>
          </a:p>
          <a:p>
            <a:r>
              <a:rPr lang="en-US" sz="1600" dirty="0"/>
              <a:t>These experiments provide an opportunity to study the linearity and long-term stability of the calorimeter response over a wide range of cluster energies using electron-positron scattering events.</a:t>
            </a:r>
          </a:p>
          <a:p>
            <a:endParaRPr lang="en-US" sz="1600" dirty="0"/>
          </a:p>
          <a:p>
            <a:r>
              <a:rPr lang="en-US" sz="1600" dirty="0"/>
              <a:t>The dependence of the cluster energy in the </a:t>
            </a:r>
            <a:r>
              <a:rPr lang="en-US" sz="1600" dirty="0" err="1"/>
              <a:t>LKr</a:t>
            </a:r>
            <a:r>
              <a:rPr lang="en-US" sz="1600" dirty="0"/>
              <a:t> calorimeter on the beam energy in the collider is shown, as well as the deviation from the linear fit.</a:t>
            </a:r>
            <a:endParaRPr lang="ru-RU" sz="1600" dirty="0"/>
          </a:p>
        </p:txBody>
      </p:sp>
      <p:sp>
        <p:nvSpPr>
          <p:cNvPr id="3" name="Slide Number Placeholder 2">
            <a:extLst>
              <a:ext uri="{FF2B5EF4-FFF2-40B4-BE49-F238E27FC236}">
                <a16:creationId xmlns:a16="http://schemas.microsoft.com/office/drawing/2014/main" id="{1E93103B-37B9-9D3A-19B6-5F1C14F1A9E0}"/>
              </a:ext>
            </a:extLst>
          </p:cNvPr>
          <p:cNvSpPr>
            <a:spLocks noGrp="1"/>
          </p:cNvSpPr>
          <p:nvPr>
            <p:ph type="sldNum" sz="quarter" idx="12"/>
          </p:nvPr>
        </p:nvSpPr>
        <p:spPr/>
        <p:txBody>
          <a:bodyPr/>
          <a:lstStyle/>
          <a:p>
            <a:fld id="{B5580CC9-4994-481D-AB1E-19066B37D197}" type="slidenum">
              <a:rPr lang="ru-RU" smtClean="0"/>
              <a:t>14</a:t>
            </a:fld>
            <a:endParaRPr lang="ru-RU"/>
          </a:p>
        </p:txBody>
      </p:sp>
    </p:spTree>
    <p:extLst>
      <p:ext uri="{BB962C8B-B14F-4D97-AF65-F5344CB8AC3E}">
        <p14:creationId xmlns:p14="http://schemas.microsoft.com/office/powerpoint/2010/main" val="418889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BB6B-E0D9-E96C-3670-D5FC49AFADE4}"/>
              </a:ext>
            </a:extLst>
          </p:cNvPr>
          <p:cNvSpPr>
            <a:spLocks noGrp="1"/>
          </p:cNvSpPr>
          <p:nvPr>
            <p:ph type="title"/>
          </p:nvPr>
        </p:nvSpPr>
        <p:spPr>
          <a:xfrm>
            <a:off x="628650" y="215657"/>
            <a:ext cx="7886700" cy="619611"/>
          </a:xfrm>
        </p:spPr>
        <p:txBody>
          <a:bodyPr>
            <a:normAutofit/>
          </a:bodyPr>
          <a:lstStyle/>
          <a:p>
            <a:r>
              <a:rPr lang="en-US" sz="3200" b="1" dirty="0">
                <a:solidFill>
                  <a:srgbClr val="C00000"/>
                </a:solidFill>
              </a:rPr>
              <a:t>Energy resolution with electrons (positrons)</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A3F6D1EE-351E-F38E-DA40-AA607826CAAC}"/>
              </a:ext>
            </a:extLst>
          </p:cNvPr>
          <p:cNvSpPr>
            <a:spLocks noGrp="1"/>
          </p:cNvSpPr>
          <p:nvPr>
            <p:ph type="sldNum" sz="quarter" idx="12"/>
          </p:nvPr>
        </p:nvSpPr>
        <p:spPr/>
        <p:txBody>
          <a:bodyPr/>
          <a:lstStyle/>
          <a:p>
            <a:fld id="{B5580CC9-4994-481D-AB1E-19066B37D197}" type="slidenum">
              <a:rPr lang="ru-RU" smtClean="0"/>
              <a:t>15</a:t>
            </a:fld>
            <a:endParaRPr lang="ru-RU"/>
          </a:p>
        </p:txBody>
      </p:sp>
      <p:pic>
        <p:nvPicPr>
          <p:cNvPr id="4" name="Объект 9">
            <a:extLst>
              <a:ext uri="{FF2B5EF4-FFF2-40B4-BE49-F238E27FC236}">
                <a16:creationId xmlns:a16="http://schemas.microsoft.com/office/drawing/2014/main" id="{7A27CB0B-997C-8164-963C-D201B5C14C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4584" y="4038972"/>
            <a:ext cx="3611181" cy="2423860"/>
          </a:xfrm>
          <a:prstGeom prst="rect">
            <a:avLst/>
          </a:prstGeom>
        </p:spPr>
      </p:pic>
      <p:sp>
        <p:nvSpPr>
          <p:cNvPr id="5" name="TextBox 4">
            <a:extLst>
              <a:ext uri="{FF2B5EF4-FFF2-40B4-BE49-F238E27FC236}">
                <a16:creationId xmlns:a16="http://schemas.microsoft.com/office/drawing/2014/main" id="{4E5707D1-4D52-3261-4E2A-BF276DDD0C30}"/>
              </a:ext>
            </a:extLst>
          </p:cNvPr>
          <p:cNvSpPr txBox="1"/>
          <p:nvPr/>
        </p:nvSpPr>
        <p:spPr>
          <a:xfrm>
            <a:off x="5267352" y="3655801"/>
            <a:ext cx="3247998" cy="307777"/>
          </a:xfrm>
          <a:prstGeom prst="rect">
            <a:avLst/>
          </a:prstGeom>
          <a:noFill/>
        </p:spPr>
        <p:txBody>
          <a:bodyPr wrap="square" rtlCol="0">
            <a:spAutoFit/>
          </a:bodyPr>
          <a:lstStyle/>
          <a:p>
            <a:r>
              <a:rPr lang="en-US" sz="1400" b="1" dirty="0"/>
              <a:t> </a:t>
            </a:r>
            <a:r>
              <a:rPr lang="en-US" sz="1400" b="1" dirty="0" err="1"/>
              <a:t>E</a:t>
            </a:r>
            <a:r>
              <a:rPr lang="en-US" sz="1400" b="1" baseline="-25000" dirty="0" err="1"/>
              <a:t>beam</a:t>
            </a:r>
            <a:r>
              <a:rPr lang="en-US" sz="1400" b="1" dirty="0"/>
              <a:t> = 3.4 GeV     </a:t>
            </a:r>
            <a:r>
              <a:rPr lang="el-GR" sz="1400" b="1" dirty="0"/>
              <a:t>σ</a:t>
            </a:r>
            <a:r>
              <a:rPr lang="ru-RU" sz="1400" b="1" baseline="-25000" dirty="0"/>
              <a:t>Е</a:t>
            </a:r>
            <a:r>
              <a:rPr lang="ru-RU" sz="1400" b="1" dirty="0"/>
              <a:t>/Е = (2.91 ± 0.03)%</a:t>
            </a:r>
          </a:p>
        </p:txBody>
      </p:sp>
      <p:pic>
        <p:nvPicPr>
          <p:cNvPr id="6" name="Объект 10">
            <a:extLst>
              <a:ext uri="{FF2B5EF4-FFF2-40B4-BE49-F238E27FC236}">
                <a16:creationId xmlns:a16="http://schemas.microsoft.com/office/drawing/2014/main" id="{A32E38CC-6E1E-0CF7-3108-116A889DE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088" y="1187493"/>
            <a:ext cx="3559085" cy="2423860"/>
          </a:xfrm>
          <a:prstGeom prst="rect">
            <a:avLst/>
          </a:prstGeom>
        </p:spPr>
      </p:pic>
      <p:sp>
        <p:nvSpPr>
          <p:cNvPr id="7" name="TextBox 6">
            <a:extLst>
              <a:ext uri="{FF2B5EF4-FFF2-40B4-BE49-F238E27FC236}">
                <a16:creationId xmlns:a16="http://schemas.microsoft.com/office/drawing/2014/main" id="{CA91FBDB-5C3D-8BB5-E8D0-B8078937B41F}"/>
              </a:ext>
            </a:extLst>
          </p:cNvPr>
          <p:cNvSpPr txBox="1"/>
          <p:nvPr/>
        </p:nvSpPr>
        <p:spPr>
          <a:xfrm>
            <a:off x="5267352" y="857492"/>
            <a:ext cx="3247998" cy="307777"/>
          </a:xfrm>
          <a:prstGeom prst="rect">
            <a:avLst/>
          </a:prstGeom>
          <a:noFill/>
        </p:spPr>
        <p:txBody>
          <a:bodyPr wrap="square" rtlCol="0">
            <a:spAutoFit/>
          </a:bodyPr>
          <a:lstStyle/>
          <a:p>
            <a:r>
              <a:rPr lang="en-US" sz="1400" b="1" dirty="0"/>
              <a:t> </a:t>
            </a:r>
            <a:r>
              <a:rPr lang="en-US" sz="1400" b="1" dirty="0" err="1"/>
              <a:t>E</a:t>
            </a:r>
            <a:r>
              <a:rPr lang="en-US" sz="1400" b="1" baseline="-25000" dirty="0" err="1"/>
              <a:t>beam</a:t>
            </a:r>
            <a:r>
              <a:rPr lang="en-US" sz="1400" b="1" dirty="0"/>
              <a:t> = 1.75 GeV    </a:t>
            </a:r>
            <a:r>
              <a:rPr lang="el-GR" sz="1400" b="1" dirty="0"/>
              <a:t>σ</a:t>
            </a:r>
            <a:r>
              <a:rPr lang="en-US" sz="1400" b="1" baseline="-25000" dirty="0"/>
              <a:t>E</a:t>
            </a:r>
            <a:r>
              <a:rPr lang="en-US" sz="1400" b="1" dirty="0"/>
              <a:t>/E = </a:t>
            </a:r>
            <a:r>
              <a:rPr lang="ru-RU" sz="1400" b="1" dirty="0"/>
              <a:t>(</a:t>
            </a:r>
            <a:r>
              <a:rPr lang="en-US" sz="1400" b="1" dirty="0"/>
              <a:t>3.36 ± 0.02</a:t>
            </a:r>
            <a:r>
              <a:rPr lang="ru-RU" sz="1400" b="1" dirty="0"/>
              <a:t>)%</a:t>
            </a:r>
          </a:p>
        </p:txBody>
      </p:sp>
      <p:pic>
        <p:nvPicPr>
          <p:cNvPr id="8" name="Объект 6">
            <a:extLst>
              <a:ext uri="{FF2B5EF4-FFF2-40B4-BE49-F238E27FC236}">
                <a16:creationId xmlns:a16="http://schemas.microsoft.com/office/drawing/2014/main" id="{E9BB80AC-74D0-8BB8-1877-E586C7E9B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05" y="3089131"/>
            <a:ext cx="4560983" cy="3106186"/>
          </a:xfrm>
          <a:prstGeom prst="rect">
            <a:avLst/>
          </a:prstGeom>
        </p:spPr>
      </p:pic>
      <p:sp>
        <p:nvSpPr>
          <p:cNvPr id="9" name="TextBox 8">
            <a:extLst>
              <a:ext uri="{FF2B5EF4-FFF2-40B4-BE49-F238E27FC236}">
                <a16:creationId xmlns:a16="http://schemas.microsoft.com/office/drawing/2014/main" id="{CEC770BF-716C-2910-28B3-D29C0D447E1F}"/>
              </a:ext>
            </a:extLst>
          </p:cNvPr>
          <p:cNvSpPr txBox="1"/>
          <p:nvPr/>
        </p:nvSpPr>
        <p:spPr>
          <a:xfrm>
            <a:off x="1128793" y="2781354"/>
            <a:ext cx="3247998" cy="307777"/>
          </a:xfrm>
          <a:prstGeom prst="rect">
            <a:avLst/>
          </a:prstGeom>
          <a:noFill/>
        </p:spPr>
        <p:txBody>
          <a:bodyPr wrap="square" rtlCol="0">
            <a:spAutoFit/>
          </a:bodyPr>
          <a:lstStyle/>
          <a:p>
            <a:r>
              <a:rPr lang="en-US" sz="1400" b="1" dirty="0"/>
              <a:t> </a:t>
            </a:r>
            <a:r>
              <a:rPr lang="en-US" sz="1400" b="1" dirty="0" err="1"/>
              <a:t>E</a:t>
            </a:r>
            <a:r>
              <a:rPr lang="en-US" sz="1400" b="1" baseline="-25000" dirty="0" err="1"/>
              <a:t>beam</a:t>
            </a:r>
            <a:r>
              <a:rPr lang="en-US" sz="1400" b="1" dirty="0"/>
              <a:t> = 2.7 GeV     </a:t>
            </a:r>
            <a:r>
              <a:rPr lang="el-GR" sz="1400" b="1" dirty="0"/>
              <a:t>σ</a:t>
            </a:r>
            <a:r>
              <a:rPr lang="ru-RU" sz="1400" b="1" baseline="-25000" dirty="0"/>
              <a:t>Е</a:t>
            </a:r>
            <a:r>
              <a:rPr lang="ru-RU" sz="1400" b="1" dirty="0"/>
              <a:t>/Е = (</a:t>
            </a:r>
            <a:r>
              <a:rPr lang="en-US" sz="1400" b="1" dirty="0"/>
              <a:t>3.0</a:t>
            </a:r>
            <a:r>
              <a:rPr lang="ru-RU" sz="1400" b="1" dirty="0"/>
              <a:t>2</a:t>
            </a:r>
            <a:r>
              <a:rPr lang="en-US" sz="1400" b="1" dirty="0"/>
              <a:t> ± 0.0</a:t>
            </a:r>
            <a:r>
              <a:rPr lang="ru-RU" sz="1400" b="1" dirty="0"/>
              <a:t>3)%</a:t>
            </a:r>
          </a:p>
        </p:txBody>
      </p:sp>
      <p:sp>
        <p:nvSpPr>
          <p:cNvPr id="10" name="TextBox 9">
            <a:extLst>
              <a:ext uri="{FF2B5EF4-FFF2-40B4-BE49-F238E27FC236}">
                <a16:creationId xmlns:a16="http://schemas.microsoft.com/office/drawing/2014/main" id="{D4B3A108-7221-B1E4-8019-90154833998F}"/>
              </a:ext>
            </a:extLst>
          </p:cNvPr>
          <p:cNvSpPr txBox="1"/>
          <p:nvPr/>
        </p:nvSpPr>
        <p:spPr>
          <a:xfrm>
            <a:off x="863029" y="1068512"/>
            <a:ext cx="4181582" cy="1323439"/>
          </a:xfrm>
          <a:prstGeom prst="rect">
            <a:avLst/>
          </a:prstGeom>
          <a:noFill/>
        </p:spPr>
        <p:txBody>
          <a:bodyPr wrap="square" rtlCol="0">
            <a:spAutoFit/>
          </a:bodyPr>
          <a:lstStyle/>
          <a:p>
            <a:r>
              <a:rPr lang="en-US" sz="1600" dirty="0"/>
              <a:t>The energy resolution for electron-positron scattering events was measured on the same data</a:t>
            </a:r>
            <a:r>
              <a:rPr lang="ru-RU" sz="1600" dirty="0"/>
              <a:t> </a:t>
            </a:r>
            <a:r>
              <a:rPr lang="en-US" sz="1600" dirty="0"/>
              <a:t>set. </a:t>
            </a:r>
          </a:p>
          <a:p>
            <a:r>
              <a:rPr lang="en-US" sz="1600" dirty="0"/>
              <a:t>Several spectra for the energy of the cluster in the </a:t>
            </a:r>
            <a:r>
              <a:rPr lang="en-US" sz="1600" dirty="0" err="1"/>
              <a:t>LKr</a:t>
            </a:r>
            <a:r>
              <a:rPr lang="en-US" sz="1600" dirty="0"/>
              <a:t> calorimeter are given as examples.</a:t>
            </a:r>
            <a:endParaRPr lang="ru-RU" sz="1600" dirty="0"/>
          </a:p>
        </p:txBody>
      </p:sp>
    </p:spTree>
    <p:extLst>
      <p:ext uri="{BB962C8B-B14F-4D97-AF65-F5344CB8AC3E}">
        <p14:creationId xmlns:p14="http://schemas.microsoft.com/office/powerpoint/2010/main" val="56912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BB6B-E0D9-E96C-3670-D5FC49AFADE4}"/>
              </a:ext>
            </a:extLst>
          </p:cNvPr>
          <p:cNvSpPr>
            <a:spLocks noGrp="1"/>
          </p:cNvSpPr>
          <p:nvPr>
            <p:ph type="title"/>
          </p:nvPr>
        </p:nvSpPr>
        <p:spPr>
          <a:xfrm>
            <a:off x="1257300" y="18049"/>
            <a:ext cx="7886700" cy="619611"/>
          </a:xfrm>
        </p:spPr>
        <p:txBody>
          <a:bodyPr>
            <a:normAutofit/>
          </a:bodyPr>
          <a:lstStyle/>
          <a:p>
            <a:r>
              <a:rPr lang="en-US" sz="3200" b="1" dirty="0">
                <a:solidFill>
                  <a:srgbClr val="C00000"/>
                </a:solidFill>
              </a:rPr>
              <a:t>Energy resolution with photons</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A3F6D1EE-351E-F38E-DA40-AA607826CAAC}"/>
              </a:ext>
            </a:extLst>
          </p:cNvPr>
          <p:cNvSpPr>
            <a:spLocks noGrp="1"/>
          </p:cNvSpPr>
          <p:nvPr>
            <p:ph type="sldNum" sz="quarter" idx="12"/>
          </p:nvPr>
        </p:nvSpPr>
        <p:spPr/>
        <p:txBody>
          <a:bodyPr/>
          <a:lstStyle/>
          <a:p>
            <a:fld id="{B5580CC9-4994-481D-AB1E-19066B37D197}" type="slidenum">
              <a:rPr lang="ru-RU" smtClean="0"/>
              <a:t>16</a:t>
            </a:fld>
            <a:endParaRPr lang="ru-RU"/>
          </a:p>
        </p:txBody>
      </p:sp>
      <p:sp>
        <p:nvSpPr>
          <p:cNvPr id="5" name="TextBox 4">
            <a:extLst>
              <a:ext uri="{FF2B5EF4-FFF2-40B4-BE49-F238E27FC236}">
                <a16:creationId xmlns:a16="http://schemas.microsoft.com/office/drawing/2014/main" id="{4E5707D1-4D52-3261-4E2A-BF276DDD0C30}"/>
              </a:ext>
            </a:extLst>
          </p:cNvPr>
          <p:cNvSpPr txBox="1"/>
          <p:nvPr/>
        </p:nvSpPr>
        <p:spPr>
          <a:xfrm>
            <a:off x="5267352" y="3404808"/>
            <a:ext cx="3247998" cy="307777"/>
          </a:xfrm>
          <a:prstGeom prst="rect">
            <a:avLst/>
          </a:prstGeom>
          <a:noFill/>
        </p:spPr>
        <p:txBody>
          <a:bodyPr wrap="square" rtlCol="0">
            <a:spAutoFit/>
          </a:bodyPr>
          <a:lstStyle/>
          <a:p>
            <a:r>
              <a:rPr lang="en-US" sz="1400" b="1" dirty="0"/>
              <a:t> </a:t>
            </a:r>
            <a:r>
              <a:rPr lang="en-US" sz="1400" b="1" dirty="0" err="1"/>
              <a:t>E</a:t>
            </a:r>
            <a:r>
              <a:rPr lang="en-US" sz="1400" b="1" baseline="-25000" dirty="0" err="1"/>
              <a:t>beam</a:t>
            </a:r>
            <a:r>
              <a:rPr lang="en-US" sz="1400" b="1" dirty="0"/>
              <a:t> = 3.4 GeV     </a:t>
            </a:r>
            <a:r>
              <a:rPr lang="el-GR" sz="1400" b="1" dirty="0"/>
              <a:t>σ</a:t>
            </a:r>
            <a:r>
              <a:rPr lang="ru-RU" sz="1400" b="1" baseline="-25000" dirty="0"/>
              <a:t>Е</a:t>
            </a:r>
            <a:r>
              <a:rPr lang="ru-RU" sz="1400" b="1" dirty="0"/>
              <a:t>/Е = (</a:t>
            </a:r>
            <a:r>
              <a:rPr lang="en-US" sz="1400" b="1" dirty="0"/>
              <a:t>3</a:t>
            </a:r>
            <a:r>
              <a:rPr lang="ru-RU" sz="1400" b="1" dirty="0"/>
              <a:t>.</a:t>
            </a:r>
            <a:r>
              <a:rPr lang="en-US" sz="1400" b="1" dirty="0"/>
              <a:t>27</a:t>
            </a:r>
            <a:r>
              <a:rPr lang="ru-RU" sz="1400" b="1" dirty="0"/>
              <a:t> ± 0.</a:t>
            </a:r>
            <a:r>
              <a:rPr lang="en-US" sz="1400" b="1" dirty="0"/>
              <a:t>10</a:t>
            </a:r>
            <a:r>
              <a:rPr lang="ru-RU" sz="1400" b="1" dirty="0"/>
              <a:t>)%</a:t>
            </a:r>
          </a:p>
        </p:txBody>
      </p:sp>
      <p:pic>
        <p:nvPicPr>
          <p:cNvPr id="6" name="Объект 10">
            <a:extLst>
              <a:ext uri="{FF2B5EF4-FFF2-40B4-BE49-F238E27FC236}">
                <a16:creationId xmlns:a16="http://schemas.microsoft.com/office/drawing/2014/main" id="{A32E38CC-6E1E-0CF7-3108-116A889DEE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6265" y="883846"/>
            <a:ext cx="3559085" cy="2423859"/>
          </a:xfrm>
          <a:prstGeom prst="rect">
            <a:avLst/>
          </a:prstGeom>
        </p:spPr>
      </p:pic>
      <p:sp>
        <p:nvSpPr>
          <p:cNvPr id="7" name="TextBox 6">
            <a:extLst>
              <a:ext uri="{FF2B5EF4-FFF2-40B4-BE49-F238E27FC236}">
                <a16:creationId xmlns:a16="http://schemas.microsoft.com/office/drawing/2014/main" id="{CA91FBDB-5C3D-8BB5-E8D0-B8078937B41F}"/>
              </a:ext>
            </a:extLst>
          </p:cNvPr>
          <p:cNvSpPr txBox="1"/>
          <p:nvPr/>
        </p:nvSpPr>
        <p:spPr>
          <a:xfrm>
            <a:off x="5267352" y="578846"/>
            <a:ext cx="3247998" cy="307777"/>
          </a:xfrm>
          <a:prstGeom prst="rect">
            <a:avLst/>
          </a:prstGeom>
          <a:noFill/>
        </p:spPr>
        <p:txBody>
          <a:bodyPr wrap="square" rtlCol="0">
            <a:spAutoFit/>
          </a:bodyPr>
          <a:lstStyle/>
          <a:p>
            <a:r>
              <a:rPr lang="en-US" sz="1400" b="1" dirty="0"/>
              <a:t> </a:t>
            </a:r>
            <a:r>
              <a:rPr lang="en-US" sz="1400" b="1" dirty="0" err="1"/>
              <a:t>E</a:t>
            </a:r>
            <a:r>
              <a:rPr lang="en-US" sz="1400" b="1" baseline="-25000" dirty="0" err="1"/>
              <a:t>beam</a:t>
            </a:r>
            <a:r>
              <a:rPr lang="en-US" sz="1400" b="1" dirty="0"/>
              <a:t> = 1.8 GeV    </a:t>
            </a:r>
            <a:r>
              <a:rPr lang="el-GR" sz="1400" b="1" dirty="0"/>
              <a:t>σ</a:t>
            </a:r>
            <a:r>
              <a:rPr lang="en-US" sz="1400" b="1" baseline="-25000" dirty="0"/>
              <a:t>E</a:t>
            </a:r>
            <a:r>
              <a:rPr lang="en-US" sz="1400" b="1" dirty="0"/>
              <a:t>/E = </a:t>
            </a:r>
            <a:r>
              <a:rPr lang="ru-RU" sz="1400" b="1" dirty="0"/>
              <a:t>(</a:t>
            </a:r>
            <a:r>
              <a:rPr lang="en-US" sz="1400" b="1" dirty="0"/>
              <a:t>3.50 ± 0.08</a:t>
            </a:r>
            <a:r>
              <a:rPr lang="ru-RU" sz="1400" b="1" dirty="0"/>
              <a:t>)%</a:t>
            </a:r>
          </a:p>
        </p:txBody>
      </p:sp>
      <p:sp>
        <p:nvSpPr>
          <p:cNvPr id="9" name="TextBox 8">
            <a:extLst>
              <a:ext uri="{FF2B5EF4-FFF2-40B4-BE49-F238E27FC236}">
                <a16:creationId xmlns:a16="http://schemas.microsoft.com/office/drawing/2014/main" id="{CEC770BF-716C-2910-28B3-D29C0D447E1F}"/>
              </a:ext>
            </a:extLst>
          </p:cNvPr>
          <p:cNvSpPr txBox="1"/>
          <p:nvPr/>
        </p:nvSpPr>
        <p:spPr>
          <a:xfrm>
            <a:off x="1128793" y="2781354"/>
            <a:ext cx="3247998" cy="307777"/>
          </a:xfrm>
          <a:prstGeom prst="rect">
            <a:avLst/>
          </a:prstGeom>
          <a:noFill/>
        </p:spPr>
        <p:txBody>
          <a:bodyPr wrap="square" rtlCol="0">
            <a:spAutoFit/>
          </a:bodyPr>
          <a:lstStyle/>
          <a:p>
            <a:r>
              <a:rPr lang="en-US" sz="1400" b="1" dirty="0"/>
              <a:t> </a:t>
            </a:r>
            <a:r>
              <a:rPr lang="en-US" sz="1400" b="1" dirty="0" err="1"/>
              <a:t>E</a:t>
            </a:r>
            <a:r>
              <a:rPr lang="en-US" sz="1400" b="1" baseline="-25000" dirty="0" err="1"/>
              <a:t>beam</a:t>
            </a:r>
            <a:r>
              <a:rPr lang="en-US" sz="1400" b="1" dirty="0"/>
              <a:t> = 2.7 GeV     </a:t>
            </a:r>
            <a:r>
              <a:rPr lang="el-GR" sz="1400" b="1" dirty="0"/>
              <a:t>σ</a:t>
            </a:r>
            <a:r>
              <a:rPr lang="ru-RU" sz="1400" b="1" baseline="-25000" dirty="0"/>
              <a:t>Е</a:t>
            </a:r>
            <a:r>
              <a:rPr lang="ru-RU" sz="1400" b="1" dirty="0"/>
              <a:t>/Е = (</a:t>
            </a:r>
            <a:r>
              <a:rPr lang="en-US" sz="1400" b="1" dirty="0"/>
              <a:t>3.16 ± 0.15</a:t>
            </a:r>
            <a:r>
              <a:rPr lang="ru-RU" sz="1400" b="1" dirty="0"/>
              <a:t>)%</a:t>
            </a:r>
          </a:p>
        </p:txBody>
      </p:sp>
      <p:sp>
        <p:nvSpPr>
          <p:cNvPr id="10" name="TextBox 9">
            <a:extLst>
              <a:ext uri="{FF2B5EF4-FFF2-40B4-BE49-F238E27FC236}">
                <a16:creationId xmlns:a16="http://schemas.microsoft.com/office/drawing/2014/main" id="{D4B3A108-7221-B1E4-8019-90154833998F}"/>
              </a:ext>
            </a:extLst>
          </p:cNvPr>
          <p:cNvSpPr txBox="1"/>
          <p:nvPr/>
        </p:nvSpPr>
        <p:spPr>
          <a:xfrm>
            <a:off x="873078" y="1223535"/>
            <a:ext cx="3503713" cy="584775"/>
          </a:xfrm>
          <a:prstGeom prst="rect">
            <a:avLst/>
          </a:prstGeom>
          <a:noFill/>
        </p:spPr>
        <p:txBody>
          <a:bodyPr wrap="square" rtlCol="0">
            <a:spAutoFit/>
          </a:bodyPr>
          <a:lstStyle/>
          <a:p>
            <a:r>
              <a:rPr lang="en-US" sz="1600" dirty="0"/>
              <a:t>The same for photons in </a:t>
            </a:r>
            <a:r>
              <a:rPr lang="ru-RU" sz="1600" b="1" dirty="0"/>
              <a:t>е</a:t>
            </a:r>
            <a:r>
              <a:rPr lang="en-US" sz="1600" b="1" baseline="30000" dirty="0"/>
              <a:t>+</a:t>
            </a:r>
            <a:r>
              <a:rPr lang="ru-RU" sz="1600" b="1" dirty="0"/>
              <a:t>е</a:t>
            </a:r>
            <a:r>
              <a:rPr lang="en-US" sz="1600" b="1" baseline="30000" dirty="0"/>
              <a:t>-</a:t>
            </a:r>
            <a:r>
              <a:rPr lang="en-US" sz="1600" b="1" dirty="0"/>
              <a:t> </a:t>
            </a:r>
            <a:r>
              <a:rPr lang="ru-RU" sz="1600" b="1" dirty="0"/>
              <a:t>-</a:t>
            </a:r>
            <a:r>
              <a:rPr lang="en-US" sz="1600" b="1" dirty="0"/>
              <a:t>&gt; </a:t>
            </a:r>
            <a:r>
              <a:rPr lang="el-GR" sz="1600" b="1" dirty="0"/>
              <a:t>γγ</a:t>
            </a:r>
            <a:r>
              <a:rPr lang="ru-RU" sz="1600" b="1" dirty="0"/>
              <a:t> </a:t>
            </a:r>
            <a:r>
              <a:rPr lang="en-US" sz="1600" dirty="0"/>
              <a:t>events.</a:t>
            </a:r>
            <a:endParaRPr lang="ru-RU" sz="1600" dirty="0"/>
          </a:p>
        </p:txBody>
      </p:sp>
      <p:pic>
        <p:nvPicPr>
          <p:cNvPr id="11" name="Объект 10">
            <a:extLst>
              <a:ext uri="{FF2B5EF4-FFF2-40B4-BE49-F238E27FC236}">
                <a16:creationId xmlns:a16="http://schemas.microsoft.com/office/drawing/2014/main" id="{CD6F28C4-8068-9D11-CBE4-91AF91A31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0" y="3144471"/>
            <a:ext cx="4238344" cy="2886459"/>
          </a:xfrm>
          <a:prstGeom prst="rect">
            <a:avLst/>
          </a:prstGeom>
        </p:spPr>
      </p:pic>
      <p:pic>
        <p:nvPicPr>
          <p:cNvPr id="12" name="Объект 10">
            <a:extLst>
              <a:ext uri="{FF2B5EF4-FFF2-40B4-BE49-F238E27FC236}">
                <a16:creationId xmlns:a16="http://schemas.microsoft.com/office/drawing/2014/main" id="{BEE237FE-DAB7-7C1E-0CDB-5F3B62FE0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265" y="3809689"/>
            <a:ext cx="3827688" cy="2606787"/>
          </a:xfrm>
          <a:prstGeom prst="rect">
            <a:avLst/>
          </a:prstGeom>
        </p:spPr>
      </p:pic>
    </p:spTree>
    <p:extLst>
      <p:ext uri="{BB962C8B-B14F-4D97-AF65-F5344CB8AC3E}">
        <p14:creationId xmlns:p14="http://schemas.microsoft.com/office/powerpoint/2010/main" val="399588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9B94-4D7B-7EFB-DC30-91A2C96591F1}"/>
              </a:ext>
            </a:extLst>
          </p:cNvPr>
          <p:cNvSpPr>
            <a:spLocks noGrp="1"/>
          </p:cNvSpPr>
          <p:nvPr>
            <p:ph type="title"/>
          </p:nvPr>
        </p:nvSpPr>
        <p:spPr>
          <a:xfrm>
            <a:off x="628650" y="355602"/>
            <a:ext cx="7886700" cy="473074"/>
          </a:xfrm>
        </p:spPr>
        <p:txBody>
          <a:bodyPr>
            <a:noAutofit/>
          </a:bodyPr>
          <a:lstStyle/>
          <a:p>
            <a:r>
              <a:rPr lang="en-US" sz="3200" b="1" dirty="0">
                <a:solidFill>
                  <a:srgbClr val="C00000"/>
                </a:solidFill>
              </a:rPr>
              <a:t>Invariant mass of two photons</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0AE09B8D-F990-FD70-247A-7EE74CC099E0}"/>
              </a:ext>
            </a:extLst>
          </p:cNvPr>
          <p:cNvSpPr>
            <a:spLocks noGrp="1"/>
          </p:cNvSpPr>
          <p:nvPr>
            <p:ph type="sldNum" sz="quarter" idx="12"/>
          </p:nvPr>
        </p:nvSpPr>
        <p:spPr/>
        <p:txBody>
          <a:bodyPr/>
          <a:lstStyle/>
          <a:p>
            <a:fld id="{B5580CC9-4994-481D-AB1E-19066B37D197}" type="slidenum">
              <a:rPr lang="ru-RU" smtClean="0"/>
              <a:t>17</a:t>
            </a:fld>
            <a:endParaRPr lang="ru-RU"/>
          </a:p>
        </p:txBody>
      </p:sp>
      <p:pic>
        <p:nvPicPr>
          <p:cNvPr id="4" name="Объект 9">
            <a:extLst>
              <a:ext uri="{FF2B5EF4-FFF2-40B4-BE49-F238E27FC236}">
                <a16:creationId xmlns:a16="http://schemas.microsoft.com/office/drawing/2014/main" id="{2ACF5FC3-2BD0-DD0F-51B6-15361385F7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62809"/>
            <a:ext cx="4574656" cy="3070553"/>
          </a:xfrm>
          <a:prstGeom prst="rect">
            <a:avLst/>
          </a:prstGeom>
        </p:spPr>
      </p:pic>
      <p:pic>
        <p:nvPicPr>
          <p:cNvPr id="5" name="Объект 9">
            <a:extLst>
              <a:ext uri="{FF2B5EF4-FFF2-40B4-BE49-F238E27FC236}">
                <a16:creationId xmlns:a16="http://schemas.microsoft.com/office/drawing/2014/main" id="{82EC2C10-51F1-A498-1B25-6E21AFCEA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95800" y="2050612"/>
            <a:ext cx="4572000" cy="3068769"/>
          </a:xfrm>
          <a:prstGeom prst="rect">
            <a:avLst/>
          </a:prstGeom>
        </p:spPr>
      </p:pic>
      <p:sp>
        <p:nvSpPr>
          <p:cNvPr id="6" name="TextBox 5">
            <a:extLst>
              <a:ext uri="{FF2B5EF4-FFF2-40B4-BE49-F238E27FC236}">
                <a16:creationId xmlns:a16="http://schemas.microsoft.com/office/drawing/2014/main" id="{E9FEA894-3211-EAB6-CE7B-A36FB2CC1D68}"/>
              </a:ext>
            </a:extLst>
          </p:cNvPr>
          <p:cNvSpPr txBox="1"/>
          <p:nvPr/>
        </p:nvSpPr>
        <p:spPr>
          <a:xfrm>
            <a:off x="5658702" y="5119381"/>
            <a:ext cx="3049201" cy="338554"/>
          </a:xfrm>
          <a:prstGeom prst="rect">
            <a:avLst/>
          </a:prstGeom>
          <a:noFill/>
        </p:spPr>
        <p:txBody>
          <a:bodyPr wrap="square" rtlCol="0">
            <a:spAutoFit/>
          </a:bodyPr>
          <a:lstStyle/>
          <a:p>
            <a:r>
              <a:rPr lang="el-GR" sz="1600" b="1" dirty="0"/>
              <a:t>σ</a:t>
            </a:r>
            <a:r>
              <a:rPr lang="en-US" sz="1600" b="1" baseline="-25000" dirty="0"/>
              <a:t>M</a:t>
            </a:r>
            <a:r>
              <a:rPr lang="ru-RU" sz="1600" b="1" dirty="0"/>
              <a:t>/</a:t>
            </a:r>
            <a:r>
              <a:rPr lang="en-US" sz="1600" b="1" dirty="0"/>
              <a:t>M</a:t>
            </a:r>
            <a:r>
              <a:rPr lang="ru-RU" sz="1600" b="1" dirty="0"/>
              <a:t> = (6.17 ± 0.12)%</a:t>
            </a:r>
          </a:p>
        </p:txBody>
      </p:sp>
      <p:sp>
        <p:nvSpPr>
          <p:cNvPr id="7" name="TextBox 6">
            <a:extLst>
              <a:ext uri="{FF2B5EF4-FFF2-40B4-BE49-F238E27FC236}">
                <a16:creationId xmlns:a16="http://schemas.microsoft.com/office/drawing/2014/main" id="{5844973C-CD76-E227-E6F0-98B657385B8E}"/>
              </a:ext>
            </a:extLst>
          </p:cNvPr>
          <p:cNvSpPr txBox="1"/>
          <p:nvPr/>
        </p:nvSpPr>
        <p:spPr>
          <a:xfrm>
            <a:off x="1134327" y="5133362"/>
            <a:ext cx="3049201" cy="338554"/>
          </a:xfrm>
          <a:prstGeom prst="rect">
            <a:avLst/>
          </a:prstGeom>
          <a:noFill/>
        </p:spPr>
        <p:txBody>
          <a:bodyPr wrap="square" rtlCol="0">
            <a:spAutoFit/>
          </a:bodyPr>
          <a:lstStyle/>
          <a:p>
            <a:r>
              <a:rPr lang="el-GR" sz="1600" b="1" dirty="0"/>
              <a:t>σ</a:t>
            </a:r>
            <a:r>
              <a:rPr lang="en-US" sz="1600" b="1" baseline="-25000" dirty="0"/>
              <a:t>M</a:t>
            </a:r>
            <a:r>
              <a:rPr lang="ru-RU" sz="1600" b="1" dirty="0"/>
              <a:t>/</a:t>
            </a:r>
            <a:r>
              <a:rPr lang="en-US" sz="1600" b="1" dirty="0"/>
              <a:t>M</a:t>
            </a:r>
            <a:r>
              <a:rPr lang="ru-RU" sz="1600" b="1" dirty="0"/>
              <a:t> = (6.2</a:t>
            </a:r>
            <a:r>
              <a:rPr lang="en-US" sz="1600" b="1" dirty="0"/>
              <a:t>4</a:t>
            </a:r>
            <a:r>
              <a:rPr lang="ru-RU" sz="1600" b="1" dirty="0"/>
              <a:t> ± 0.09)%</a:t>
            </a:r>
          </a:p>
        </p:txBody>
      </p:sp>
      <p:sp>
        <p:nvSpPr>
          <p:cNvPr id="8" name="TextBox 7">
            <a:extLst>
              <a:ext uri="{FF2B5EF4-FFF2-40B4-BE49-F238E27FC236}">
                <a16:creationId xmlns:a16="http://schemas.microsoft.com/office/drawing/2014/main" id="{742060AF-815B-C9C2-6C49-80C680B36581}"/>
              </a:ext>
            </a:extLst>
          </p:cNvPr>
          <p:cNvSpPr txBox="1"/>
          <p:nvPr/>
        </p:nvSpPr>
        <p:spPr>
          <a:xfrm>
            <a:off x="796789" y="1016644"/>
            <a:ext cx="3699011" cy="923330"/>
          </a:xfrm>
          <a:prstGeom prst="rect">
            <a:avLst/>
          </a:prstGeom>
          <a:noFill/>
        </p:spPr>
        <p:txBody>
          <a:bodyPr wrap="square" rtlCol="0">
            <a:spAutoFit/>
          </a:bodyPr>
          <a:lstStyle/>
          <a:p>
            <a:r>
              <a:rPr lang="en-US" dirty="0"/>
              <a:t>The peak from </a:t>
            </a:r>
            <a:r>
              <a:rPr lang="el-GR" sz="1800" b="1" dirty="0"/>
              <a:t>π</a:t>
            </a:r>
            <a:r>
              <a:rPr lang="ru-RU" sz="1800" b="1" baseline="30000" dirty="0"/>
              <a:t>0</a:t>
            </a:r>
            <a:r>
              <a:rPr lang="en-US" baseline="30000" dirty="0"/>
              <a:t> </a:t>
            </a:r>
            <a:r>
              <a:rPr lang="en-US" dirty="0"/>
              <a:t>decay.</a:t>
            </a:r>
          </a:p>
          <a:p>
            <a:endParaRPr lang="en-US" dirty="0"/>
          </a:p>
          <a:p>
            <a:r>
              <a:rPr lang="en-US" dirty="0"/>
              <a:t>Experimental data at the </a:t>
            </a:r>
            <a:r>
              <a:rPr lang="ru-RU" b="1" dirty="0"/>
              <a:t>Ψ</a:t>
            </a:r>
            <a:r>
              <a:rPr lang="en-US" b="1" dirty="0"/>
              <a:t>(2S) </a:t>
            </a:r>
            <a:r>
              <a:rPr lang="en-US" dirty="0"/>
              <a:t>peak.</a:t>
            </a:r>
            <a:endParaRPr lang="ru-RU" dirty="0"/>
          </a:p>
        </p:txBody>
      </p:sp>
      <p:sp>
        <p:nvSpPr>
          <p:cNvPr id="9" name="TextBox 8">
            <a:extLst>
              <a:ext uri="{FF2B5EF4-FFF2-40B4-BE49-F238E27FC236}">
                <a16:creationId xmlns:a16="http://schemas.microsoft.com/office/drawing/2014/main" id="{8175FA29-CCB8-25C1-A74C-BEA6C8A0B45A}"/>
              </a:ext>
            </a:extLst>
          </p:cNvPr>
          <p:cNvSpPr txBox="1"/>
          <p:nvPr/>
        </p:nvSpPr>
        <p:spPr>
          <a:xfrm>
            <a:off x="6678035" y="1570642"/>
            <a:ext cx="505267" cy="369332"/>
          </a:xfrm>
          <a:prstGeom prst="rect">
            <a:avLst/>
          </a:prstGeom>
          <a:noFill/>
        </p:spPr>
        <p:txBody>
          <a:bodyPr wrap="none" rtlCol="0">
            <a:spAutoFit/>
          </a:bodyPr>
          <a:lstStyle/>
          <a:p>
            <a:r>
              <a:rPr lang="en-US" dirty="0"/>
              <a:t>MC</a:t>
            </a:r>
            <a:endParaRPr lang="ru-RU" dirty="0"/>
          </a:p>
        </p:txBody>
      </p:sp>
    </p:spTree>
    <p:extLst>
      <p:ext uri="{BB962C8B-B14F-4D97-AF65-F5344CB8AC3E}">
        <p14:creationId xmlns:p14="http://schemas.microsoft.com/office/powerpoint/2010/main" val="31203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3387-95E6-5387-DBAF-A48C1C7AD7C5}"/>
              </a:ext>
            </a:extLst>
          </p:cNvPr>
          <p:cNvSpPr>
            <a:spLocks noGrp="1"/>
          </p:cNvSpPr>
          <p:nvPr>
            <p:ph type="title"/>
          </p:nvPr>
        </p:nvSpPr>
        <p:spPr>
          <a:xfrm>
            <a:off x="628650" y="261257"/>
            <a:ext cx="7886700" cy="542612"/>
          </a:xfrm>
        </p:spPr>
        <p:txBody>
          <a:bodyPr>
            <a:normAutofit/>
          </a:bodyPr>
          <a:lstStyle/>
          <a:p>
            <a:r>
              <a:rPr lang="en-US" sz="3200" b="1" dirty="0">
                <a:solidFill>
                  <a:srgbClr val="C00000"/>
                </a:solidFill>
              </a:rPr>
              <a:t>           Energy resolution at low energies </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9C88CD3C-58A9-A0FA-9457-3570776D8C3C}"/>
              </a:ext>
            </a:extLst>
          </p:cNvPr>
          <p:cNvSpPr>
            <a:spLocks noGrp="1"/>
          </p:cNvSpPr>
          <p:nvPr>
            <p:ph type="sldNum" sz="quarter" idx="12"/>
          </p:nvPr>
        </p:nvSpPr>
        <p:spPr/>
        <p:txBody>
          <a:bodyPr/>
          <a:lstStyle/>
          <a:p>
            <a:fld id="{B5580CC9-4994-481D-AB1E-19066B37D197}" type="slidenum">
              <a:rPr lang="ru-RU" smtClean="0"/>
              <a:t>18</a:t>
            </a:fld>
            <a:endParaRPr lang="ru-RU"/>
          </a:p>
        </p:txBody>
      </p:sp>
      <p:pic>
        <p:nvPicPr>
          <p:cNvPr id="4" name="Объект 6">
            <a:extLst>
              <a:ext uri="{FF2B5EF4-FFF2-40B4-BE49-F238E27FC236}">
                <a16:creationId xmlns:a16="http://schemas.microsoft.com/office/drawing/2014/main" id="{72D2A37C-A4C8-F629-0093-1D52D761F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92" y="1210930"/>
            <a:ext cx="5318051" cy="3621775"/>
          </a:xfrm>
          <a:prstGeom prst="rect">
            <a:avLst/>
          </a:prstGeom>
        </p:spPr>
      </p:pic>
      <p:sp>
        <p:nvSpPr>
          <p:cNvPr id="6" name="Text Box 10">
            <a:extLst>
              <a:ext uri="{FF2B5EF4-FFF2-40B4-BE49-F238E27FC236}">
                <a16:creationId xmlns:a16="http://schemas.microsoft.com/office/drawing/2014/main" id="{8408018E-6AC3-0207-1A06-325952C589E7}"/>
              </a:ext>
            </a:extLst>
          </p:cNvPr>
          <p:cNvSpPr txBox="1">
            <a:spLocks noChangeArrowheads="1"/>
          </p:cNvSpPr>
          <p:nvPr/>
        </p:nvSpPr>
        <p:spPr bwMode="auto">
          <a:xfrm>
            <a:off x="1426314" y="4832705"/>
            <a:ext cx="5517411"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altLang="ru-RU" sz="1600" dirty="0"/>
              <a:t>	</a:t>
            </a:r>
            <a:r>
              <a:rPr lang="en-US" altLang="ru-RU" sz="1600" dirty="0"/>
              <a:t>		     </a:t>
            </a:r>
            <a:r>
              <a:rPr lang="el-GR" altLang="ru-RU" sz="1600" dirty="0"/>
              <a:t>χ</a:t>
            </a:r>
            <a:r>
              <a:rPr lang="ru-RU" altLang="ru-RU" sz="1600" baseline="-25000" dirty="0"/>
              <a:t>с0		 </a:t>
            </a:r>
            <a:r>
              <a:rPr lang="en-US" altLang="ru-RU" sz="1600" baseline="-25000" dirty="0"/>
              <a:t>	     </a:t>
            </a:r>
            <a:r>
              <a:rPr lang="el-GR" altLang="ru-RU" sz="1600" dirty="0"/>
              <a:t> χ</a:t>
            </a:r>
            <a:r>
              <a:rPr lang="ru-RU" altLang="ru-RU" sz="1600" baseline="-25000" dirty="0"/>
              <a:t>с1</a:t>
            </a:r>
            <a:r>
              <a:rPr lang="ru-RU" altLang="ru-RU" sz="1600" dirty="0"/>
              <a:t>	</a:t>
            </a:r>
            <a:r>
              <a:rPr lang="en-US" altLang="ru-RU" sz="1600" dirty="0"/>
              <a:t>	</a:t>
            </a:r>
            <a:r>
              <a:rPr lang="ru-RU" altLang="ru-RU" sz="1600" dirty="0"/>
              <a:t>	</a:t>
            </a:r>
            <a:r>
              <a:rPr lang="en-US" altLang="ru-RU" sz="1600" dirty="0"/>
              <a:t>  </a:t>
            </a:r>
            <a:r>
              <a:rPr lang="ru-RU" altLang="ru-RU" sz="1600" dirty="0"/>
              <a:t> </a:t>
            </a:r>
            <a:r>
              <a:rPr lang="el-GR" altLang="ru-RU" sz="1600" dirty="0"/>
              <a:t>χ</a:t>
            </a:r>
            <a:r>
              <a:rPr lang="ru-RU" altLang="ru-RU" sz="1600" baseline="-25000" dirty="0"/>
              <a:t>с2</a:t>
            </a:r>
          </a:p>
          <a:p>
            <a:r>
              <a:rPr lang="el-GR" altLang="ru-RU" sz="1600" dirty="0">
                <a:cs typeface="Arial" panose="020B0604020202020204" pitchFamily="34" charset="0"/>
              </a:rPr>
              <a:t>Δ</a:t>
            </a:r>
            <a:r>
              <a:rPr lang="en-US" altLang="ru-RU" sz="1600" dirty="0">
                <a:cs typeface="Arial" panose="020B0604020202020204" pitchFamily="34" charset="0"/>
              </a:rPr>
              <a:t>M, MeV		   271.4		175.4		1</a:t>
            </a:r>
            <a:r>
              <a:rPr lang="ru-RU" altLang="ru-RU" sz="1600" dirty="0">
                <a:cs typeface="Arial" panose="020B0604020202020204" pitchFamily="34" charset="0"/>
              </a:rPr>
              <a:t>29</a:t>
            </a:r>
            <a:r>
              <a:rPr lang="en-US" altLang="ru-RU" sz="1600" dirty="0">
                <a:cs typeface="Arial" panose="020B0604020202020204" pitchFamily="34" charset="0"/>
              </a:rPr>
              <a:t>.9</a:t>
            </a:r>
          </a:p>
          <a:p>
            <a:r>
              <a:rPr lang="el-GR" altLang="ru-RU" sz="1600" dirty="0">
                <a:cs typeface="Arial" panose="020B0604020202020204" pitchFamily="34" charset="0"/>
              </a:rPr>
              <a:t>Γ</a:t>
            </a:r>
            <a:r>
              <a:rPr lang="en-US" altLang="ru-RU" sz="1600" dirty="0">
                <a:cs typeface="Arial" panose="020B0604020202020204" pitchFamily="34" charset="0"/>
              </a:rPr>
              <a:t>, MeV		10.</a:t>
            </a:r>
            <a:r>
              <a:rPr lang="ru-RU" altLang="ru-RU" sz="1600" dirty="0">
                <a:cs typeface="Arial" panose="020B0604020202020204" pitchFamily="34" charset="0"/>
              </a:rPr>
              <a:t>8</a:t>
            </a:r>
            <a:r>
              <a:rPr lang="en-US" altLang="ru-RU" sz="1600" dirty="0">
                <a:cs typeface="Arial" panose="020B0604020202020204" pitchFamily="34" charset="0"/>
              </a:rPr>
              <a:t>±0.</a:t>
            </a:r>
            <a:r>
              <a:rPr lang="ru-RU" altLang="ru-RU" sz="1600" dirty="0">
                <a:cs typeface="Arial" panose="020B0604020202020204" pitchFamily="34" charset="0"/>
              </a:rPr>
              <a:t>6</a:t>
            </a:r>
            <a:r>
              <a:rPr lang="en-US" altLang="ru-RU" sz="1600" dirty="0">
                <a:cs typeface="Arial" panose="020B0604020202020204" pitchFamily="34" charset="0"/>
              </a:rPr>
              <a:t>		</a:t>
            </a:r>
            <a:r>
              <a:rPr lang="en-US" altLang="ru-RU" sz="1600" dirty="0"/>
              <a:t>0.</a:t>
            </a:r>
            <a:r>
              <a:rPr lang="ru-RU" altLang="ru-RU" sz="1600" dirty="0"/>
              <a:t>84</a:t>
            </a:r>
            <a:r>
              <a:rPr lang="en-US" altLang="ru-RU" sz="1600" dirty="0"/>
              <a:t>±0.</a:t>
            </a:r>
            <a:r>
              <a:rPr lang="ru-RU" altLang="ru-RU" sz="1600" dirty="0"/>
              <a:t>04</a:t>
            </a:r>
            <a:r>
              <a:rPr lang="en-US" altLang="ru-RU" sz="1600" dirty="0"/>
              <a:t>		</a:t>
            </a:r>
            <a:r>
              <a:rPr lang="ru-RU" altLang="ru-RU" sz="1600" dirty="0"/>
              <a:t>1</a:t>
            </a:r>
            <a:r>
              <a:rPr lang="en-US" altLang="ru-RU" sz="1600" dirty="0"/>
              <a:t>.</a:t>
            </a:r>
            <a:r>
              <a:rPr lang="ru-RU" altLang="ru-RU" sz="1600" dirty="0"/>
              <a:t>97</a:t>
            </a:r>
            <a:r>
              <a:rPr lang="en-US" altLang="ru-RU" sz="1600" dirty="0"/>
              <a:t>±0.</a:t>
            </a:r>
            <a:r>
              <a:rPr lang="ru-RU" altLang="ru-RU" sz="1600" dirty="0"/>
              <a:t>09</a:t>
            </a:r>
            <a:endParaRPr lang="en-US" altLang="ru-RU" sz="1600" dirty="0"/>
          </a:p>
          <a:p>
            <a:r>
              <a:rPr lang="el-GR" altLang="ru-RU" sz="1600" b="1" dirty="0"/>
              <a:t>σ</a:t>
            </a:r>
            <a:r>
              <a:rPr lang="en-US" altLang="ru-RU" sz="1600" b="1" baseline="-25000" dirty="0"/>
              <a:t>exp			 </a:t>
            </a:r>
            <a:r>
              <a:rPr lang="en-US" altLang="ru-RU" sz="1600" b="1" dirty="0"/>
              <a:t>17.</a:t>
            </a:r>
            <a:r>
              <a:rPr lang="ru-RU" altLang="ru-RU" sz="1600" b="1" dirty="0"/>
              <a:t>6</a:t>
            </a:r>
            <a:r>
              <a:rPr lang="en-US" altLang="ru-RU" sz="1600" b="1" dirty="0"/>
              <a:t>±1.</a:t>
            </a:r>
            <a:r>
              <a:rPr lang="ru-RU" altLang="ru-RU" sz="1600" b="1" dirty="0"/>
              <a:t>4</a:t>
            </a:r>
            <a:r>
              <a:rPr lang="en-US" altLang="ru-RU" sz="1600" b="1" dirty="0"/>
              <a:t>		  9.4±0.6		11.1±0.9</a:t>
            </a:r>
          </a:p>
          <a:p>
            <a:r>
              <a:rPr lang="el-GR" altLang="ru-RU" sz="1600" b="1" dirty="0"/>
              <a:t>σ</a:t>
            </a:r>
            <a:r>
              <a:rPr lang="en-US" altLang="ru-RU" sz="1600" b="1" baseline="-25000" dirty="0"/>
              <a:t>MC</a:t>
            </a:r>
            <a:r>
              <a:rPr lang="en-US" altLang="ru-RU" sz="1600" b="1" dirty="0"/>
              <a:t>			 </a:t>
            </a:r>
            <a:r>
              <a:rPr lang="ru-RU" altLang="ru-RU" sz="1600" b="1" dirty="0"/>
              <a:t>1</a:t>
            </a:r>
            <a:r>
              <a:rPr lang="en-US" altLang="ru-RU" sz="1600" b="1" dirty="0"/>
              <a:t>6.7±2.1		10.0±0.8		  7.4±0.7</a:t>
            </a:r>
            <a:endParaRPr lang="el-GR" altLang="ru-RU" sz="1600" b="1" dirty="0"/>
          </a:p>
        </p:txBody>
      </p:sp>
      <p:sp>
        <p:nvSpPr>
          <p:cNvPr id="7" name="TextBox 6">
            <a:extLst>
              <a:ext uri="{FF2B5EF4-FFF2-40B4-BE49-F238E27FC236}">
                <a16:creationId xmlns:a16="http://schemas.microsoft.com/office/drawing/2014/main" id="{1279E012-2402-A5C7-B542-410BBA02623C}"/>
              </a:ext>
            </a:extLst>
          </p:cNvPr>
          <p:cNvSpPr txBox="1"/>
          <p:nvPr/>
        </p:nvSpPr>
        <p:spPr>
          <a:xfrm>
            <a:off x="5551968" y="1377009"/>
            <a:ext cx="3592031" cy="2308324"/>
          </a:xfrm>
          <a:prstGeom prst="rect">
            <a:avLst/>
          </a:prstGeom>
          <a:noFill/>
        </p:spPr>
        <p:txBody>
          <a:bodyPr wrap="square" rtlCol="0">
            <a:spAutoFit/>
          </a:bodyPr>
          <a:lstStyle/>
          <a:p>
            <a:r>
              <a:rPr lang="en-US" dirty="0"/>
              <a:t>Experimental data collected at the </a:t>
            </a:r>
            <a:r>
              <a:rPr lang="ru-RU" b="1" dirty="0"/>
              <a:t>Ψ</a:t>
            </a:r>
            <a:r>
              <a:rPr lang="en-US" b="1" dirty="0"/>
              <a:t>(2S) </a:t>
            </a:r>
            <a:r>
              <a:rPr lang="en-US" dirty="0"/>
              <a:t>peak.</a:t>
            </a:r>
          </a:p>
          <a:p>
            <a:r>
              <a:rPr lang="en-US" dirty="0"/>
              <a:t>Inclusive photon spectrum. </a:t>
            </a:r>
          </a:p>
          <a:p>
            <a:r>
              <a:rPr lang="en-US" dirty="0"/>
              <a:t>Photons from π</a:t>
            </a:r>
            <a:r>
              <a:rPr lang="en-US" baseline="30000" dirty="0"/>
              <a:t>0</a:t>
            </a:r>
            <a:r>
              <a:rPr lang="en-US" dirty="0"/>
              <a:t> decays are excluded.</a:t>
            </a:r>
          </a:p>
          <a:p>
            <a:endParaRPr lang="ru-RU" dirty="0"/>
          </a:p>
          <a:p>
            <a:r>
              <a:rPr lang="en-US" dirty="0"/>
              <a:t>The peaks are photons from radiative transitions</a:t>
            </a:r>
            <a:r>
              <a:rPr lang="ru-RU" dirty="0"/>
              <a:t> </a:t>
            </a:r>
            <a:r>
              <a:rPr lang="ru-RU" b="1" dirty="0"/>
              <a:t>Ψ(2</a:t>
            </a:r>
            <a:r>
              <a:rPr lang="en-US" b="1" dirty="0"/>
              <a:t>s</a:t>
            </a:r>
            <a:r>
              <a:rPr lang="ru-RU" b="1" dirty="0"/>
              <a:t>)</a:t>
            </a:r>
            <a:r>
              <a:rPr lang="el-GR" b="1" dirty="0"/>
              <a:t>→</a:t>
            </a:r>
            <a:r>
              <a:rPr lang="en-US" b="1" dirty="0"/>
              <a:t> γ</a:t>
            </a:r>
            <a:r>
              <a:rPr lang="el-GR" b="1" dirty="0"/>
              <a:t>χ</a:t>
            </a:r>
            <a:r>
              <a:rPr lang="en-US" b="1" baseline="-25000" dirty="0"/>
              <a:t>c0,1,2</a:t>
            </a:r>
            <a:endParaRPr lang="ru-RU" dirty="0"/>
          </a:p>
        </p:txBody>
      </p:sp>
    </p:spTree>
    <p:extLst>
      <p:ext uri="{BB962C8B-B14F-4D97-AF65-F5344CB8AC3E}">
        <p14:creationId xmlns:p14="http://schemas.microsoft.com/office/powerpoint/2010/main" val="118259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4C697F-BBAD-3735-9B65-C8448FA1FF65}"/>
              </a:ext>
            </a:extLst>
          </p:cNvPr>
          <p:cNvSpPr>
            <a:spLocks noGrp="1"/>
          </p:cNvSpPr>
          <p:nvPr>
            <p:ph type="sldNum" sz="quarter" idx="12"/>
          </p:nvPr>
        </p:nvSpPr>
        <p:spPr/>
        <p:txBody>
          <a:bodyPr/>
          <a:lstStyle/>
          <a:p>
            <a:fld id="{B5580CC9-4994-481D-AB1E-19066B37D197}" type="slidenum">
              <a:rPr lang="ru-RU" smtClean="0"/>
              <a:t>19</a:t>
            </a:fld>
            <a:endParaRPr lang="ru-RU"/>
          </a:p>
        </p:txBody>
      </p:sp>
      <p:sp>
        <p:nvSpPr>
          <p:cNvPr id="4" name="Title 1">
            <a:extLst>
              <a:ext uri="{FF2B5EF4-FFF2-40B4-BE49-F238E27FC236}">
                <a16:creationId xmlns:a16="http://schemas.microsoft.com/office/drawing/2014/main" id="{F53360A2-57A9-C7FD-DBF8-1EA2C2A18782}"/>
              </a:ext>
            </a:extLst>
          </p:cNvPr>
          <p:cNvSpPr>
            <a:spLocks noGrp="1"/>
          </p:cNvSpPr>
          <p:nvPr>
            <p:ph type="title"/>
          </p:nvPr>
        </p:nvSpPr>
        <p:spPr>
          <a:xfrm>
            <a:off x="628650" y="136524"/>
            <a:ext cx="7886700" cy="577851"/>
          </a:xfrm>
        </p:spPr>
        <p:txBody>
          <a:bodyPr>
            <a:normAutofit/>
          </a:bodyPr>
          <a:lstStyle/>
          <a:p>
            <a:r>
              <a:rPr lang="en-US" sz="3200" b="1" dirty="0">
                <a:solidFill>
                  <a:srgbClr val="C00000"/>
                </a:solidFill>
              </a:rPr>
              <a:t>Energy resolution for electrons (positrons)</a:t>
            </a:r>
            <a:endParaRPr lang="ru-RU" sz="3200" b="1" dirty="0">
              <a:solidFill>
                <a:srgbClr val="C00000"/>
              </a:solidFill>
            </a:endParaRPr>
          </a:p>
        </p:txBody>
      </p:sp>
      <p:pic>
        <p:nvPicPr>
          <p:cNvPr id="5" name="Объект 6">
            <a:extLst>
              <a:ext uri="{FF2B5EF4-FFF2-40B4-BE49-F238E27FC236}">
                <a16:creationId xmlns:a16="http://schemas.microsoft.com/office/drawing/2014/main" id="{6DFA7F64-78E1-A6E4-6841-3F9CE65D56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48342"/>
            <a:ext cx="5481499" cy="3414232"/>
          </a:xfrm>
          <a:prstGeom prst="rect">
            <a:avLst/>
          </a:prstGeom>
        </p:spPr>
      </p:pic>
      <p:sp>
        <p:nvSpPr>
          <p:cNvPr id="6" name="TextBox 5">
            <a:extLst>
              <a:ext uri="{FF2B5EF4-FFF2-40B4-BE49-F238E27FC236}">
                <a16:creationId xmlns:a16="http://schemas.microsoft.com/office/drawing/2014/main" id="{D406A12A-451A-6E9B-0D99-26CF14315A16}"/>
              </a:ext>
            </a:extLst>
          </p:cNvPr>
          <p:cNvSpPr txBox="1"/>
          <p:nvPr/>
        </p:nvSpPr>
        <p:spPr>
          <a:xfrm>
            <a:off x="628650" y="1038971"/>
            <a:ext cx="6055889" cy="584775"/>
          </a:xfrm>
          <a:prstGeom prst="rect">
            <a:avLst/>
          </a:prstGeom>
          <a:noFill/>
        </p:spPr>
        <p:txBody>
          <a:bodyPr wrap="none" rtlCol="0">
            <a:spAutoFit/>
          </a:bodyPr>
          <a:lstStyle/>
          <a:p>
            <a:r>
              <a:rPr lang="en-US" sz="1600" dirty="0"/>
              <a:t>The energy resolution of the </a:t>
            </a:r>
            <a:r>
              <a:rPr lang="en-US" sz="1600" dirty="0" err="1"/>
              <a:t>LKr</a:t>
            </a:r>
            <a:r>
              <a:rPr lang="en-US" sz="1600" dirty="0"/>
              <a:t> calorimeter for </a:t>
            </a:r>
            <a:r>
              <a:rPr lang="en-US" sz="1600" b="1" dirty="0"/>
              <a:t>electrons</a:t>
            </a:r>
            <a:r>
              <a:rPr lang="ru-RU" sz="1600" b="1" dirty="0"/>
              <a:t> (</a:t>
            </a:r>
            <a:r>
              <a:rPr lang="en-US" sz="1600" b="1" dirty="0"/>
              <a:t>positrons)</a:t>
            </a:r>
            <a:r>
              <a:rPr lang="en-US" sz="1600" dirty="0"/>
              <a:t>. </a:t>
            </a:r>
          </a:p>
          <a:p>
            <a:r>
              <a:rPr lang="en-US" sz="1600" b="1" dirty="0"/>
              <a:t>Black</a:t>
            </a:r>
            <a:r>
              <a:rPr lang="en-US" sz="1600" dirty="0"/>
              <a:t> points – experiment, </a:t>
            </a:r>
            <a:r>
              <a:rPr lang="en-US" sz="1600" dirty="0">
                <a:solidFill>
                  <a:srgbClr val="FF0000"/>
                </a:solidFill>
              </a:rPr>
              <a:t>Red</a:t>
            </a:r>
            <a:r>
              <a:rPr lang="en-US" sz="1600" dirty="0"/>
              <a:t> points – MC.</a:t>
            </a:r>
            <a:endParaRPr lang="ru-RU" sz="16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3B7ED0-9907-EA8C-F6D0-A41D0F16AEDA}"/>
                  </a:ext>
                </a:extLst>
              </p:cNvPr>
              <p:cNvSpPr txBox="1"/>
              <p:nvPr/>
            </p:nvSpPr>
            <p:spPr>
              <a:xfrm>
                <a:off x="5187462" y="2264161"/>
                <a:ext cx="4088423" cy="2329677"/>
              </a:xfrm>
              <a:prstGeom prst="rect">
                <a:avLst/>
              </a:prstGeom>
              <a:noFill/>
            </p:spPr>
            <p:txBody>
              <a:bodyPr wrap="square" rtlCol="0">
                <a:spAutoFit/>
              </a:bodyPr>
              <a:lstStyle/>
              <a:p>
                <a:r>
                  <a:rPr lang="en-US" sz="1600" dirty="0"/>
                  <a:t>	Fit function</a:t>
                </a:r>
                <a:r>
                  <a:rPr lang="ru-RU" sz="1600" dirty="0"/>
                  <a:t>: </a:t>
                </a:r>
              </a:p>
              <a:p>
                <a:pPr/>
                <a14:m>
                  <m:oMathPara xmlns:m="http://schemas.openxmlformats.org/officeDocument/2006/math">
                    <m:oMathParaPr>
                      <m:jc m:val="centerGroup"/>
                    </m:oMathParaPr>
                    <m:oMath xmlns:m="http://schemas.openxmlformats.org/officeDocument/2006/math">
                      <m:f>
                        <m:fPr>
                          <m:ctrlPr>
                            <a:rPr lang="en-US" sz="1600" b="1" i="1" dirty="0" smtClean="0">
                              <a:latin typeface="Cambria Math" panose="02040503050406030204" pitchFamily="18" charset="0"/>
                            </a:rPr>
                          </m:ctrlPr>
                        </m:fPr>
                        <m:num>
                          <m:r>
                            <a:rPr lang="el-GR" sz="1600" b="1" i="1" dirty="0" smtClean="0">
                              <a:latin typeface="Cambria Math" panose="02040503050406030204" pitchFamily="18" charset="0"/>
                            </a:rPr>
                            <m:t>𝝈</m:t>
                          </m:r>
                          <m:r>
                            <a:rPr lang="en-US" sz="1600" b="1" i="1" baseline="-25000" dirty="0" smtClean="0">
                              <a:latin typeface="Cambria Math" panose="02040503050406030204" pitchFamily="18" charset="0"/>
                            </a:rPr>
                            <m:t>𝑬</m:t>
                          </m:r>
                        </m:num>
                        <m:den>
                          <m:r>
                            <a:rPr lang="en-US" sz="1600" b="1" i="1" dirty="0" smtClean="0">
                              <a:latin typeface="Cambria Math" panose="02040503050406030204" pitchFamily="18" charset="0"/>
                            </a:rPr>
                            <m:t>𝑬</m:t>
                          </m:r>
                        </m:den>
                      </m:f>
                      <m:r>
                        <a:rPr lang="en-US" sz="1600" b="1" i="1" dirty="0" smtClean="0">
                          <a:latin typeface="Cambria Math" panose="02040503050406030204" pitchFamily="18" charset="0"/>
                        </a:rPr>
                        <m:t>=</m:t>
                      </m:r>
                      <m:f>
                        <m:fPr>
                          <m:ctrlPr>
                            <a:rPr lang="en-US" sz="1600" b="1" i="1" dirty="0" smtClean="0">
                              <a:latin typeface="Cambria Math" panose="02040503050406030204" pitchFamily="18" charset="0"/>
                            </a:rPr>
                          </m:ctrlPr>
                        </m:fPr>
                        <m:num>
                          <m:r>
                            <a:rPr lang="en-US" sz="1600" b="1" i="1" dirty="0" smtClean="0">
                              <a:latin typeface="Cambria Math" panose="02040503050406030204" pitchFamily="18" charset="0"/>
                            </a:rPr>
                            <m:t>𝒂</m:t>
                          </m:r>
                        </m:num>
                        <m:den>
                          <m:r>
                            <a:rPr lang="en-US" sz="1600" b="1" i="1" dirty="0" smtClean="0">
                              <a:latin typeface="Cambria Math" panose="02040503050406030204" pitchFamily="18" charset="0"/>
                            </a:rPr>
                            <m:t>𝑬</m:t>
                          </m:r>
                        </m:den>
                      </m:f>
                      <m:r>
                        <a:rPr lang="en-US" sz="1600" b="1" i="1" dirty="0" smtClean="0">
                          <a:latin typeface="Cambria Math" panose="02040503050406030204" pitchFamily="18" charset="0"/>
                        </a:rPr>
                        <m:t> ⊕</m:t>
                      </m:r>
                      <m:r>
                        <a:rPr lang="en-US" sz="1600" b="1" i="1" dirty="0">
                          <a:latin typeface="Cambria Math" panose="02040503050406030204" pitchFamily="18" charset="0"/>
                        </a:rPr>
                        <m:t> </m:t>
                      </m:r>
                      <m:f>
                        <m:fPr>
                          <m:ctrlPr>
                            <a:rPr lang="en-US" sz="1600" b="1" i="1" dirty="0" smtClean="0">
                              <a:latin typeface="Cambria Math" panose="02040503050406030204" pitchFamily="18" charset="0"/>
                            </a:rPr>
                          </m:ctrlPr>
                        </m:fPr>
                        <m:num>
                          <m:r>
                            <a:rPr lang="en-US" sz="1600" b="1" i="1" dirty="0" smtClean="0">
                              <a:latin typeface="Cambria Math" panose="02040503050406030204" pitchFamily="18" charset="0"/>
                            </a:rPr>
                            <m:t>𝒃</m:t>
                          </m:r>
                        </m:num>
                        <m:den>
                          <m:rad>
                            <m:radPr>
                              <m:degHide m:val="on"/>
                              <m:ctrlPr>
                                <a:rPr lang="en-US" sz="1600" b="1" i="1" dirty="0" smtClean="0">
                                  <a:latin typeface="Cambria Math" panose="02040503050406030204" pitchFamily="18" charset="0"/>
                                </a:rPr>
                              </m:ctrlPr>
                            </m:radPr>
                            <m:deg/>
                            <m:e>
                              <m:r>
                                <a:rPr lang="en-US" sz="1600" b="1" i="1" dirty="0" smtClean="0">
                                  <a:latin typeface="Cambria Math" panose="02040503050406030204" pitchFamily="18" charset="0"/>
                                </a:rPr>
                                <m:t>𝑬</m:t>
                              </m:r>
                            </m:e>
                          </m:rad>
                        </m:den>
                      </m:f>
                      <m:r>
                        <a:rPr lang="en-US" sz="1600" b="1" i="1" dirty="0" smtClean="0">
                          <a:latin typeface="Cambria Math" panose="02040503050406030204" pitchFamily="18" charset="0"/>
                        </a:rPr>
                        <m:t>⊕</m:t>
                      </m:r>
                      <m:r>
                        <a:rPr lang="en-US" sz="1600" b="1" i="1" dirty="0" smtClean="0">
                          <a:latin typeface="Cambria Math" panose="02040503050406030204" pitchFamily="18" charset="0"/>
                        </a:rPr>
                        <m:t>𝒄</m:t>
                      </m:r>
                    </m:oMath>
                  </m:oMathPara>
                </a14:m>
                <a:endParaRPr lang="en-US" sz="1600" dirty="0"/>
              </a:p>
              <a:p>
                <a:endParaRPr lang="ru-RU" sz="1600" dirty="0"/>
              </a:p>
              <a:p>
                <a:r>
                  <a:rPr lang="en-US" sz="1600" dirty="0"/>
                  <a:t>Experiment</a:t>
                </a:r>
                <a:r>
                  <a:rPr lang="ru-RU" sz="1600" dirty="0"/>
                  <a:t>:</a:t>
                </a:r>
                <a:endParaRPr lang="en-US" sz="1600" dirty="0"/>
              </a:p>
              <a:p>
                <a:r>
                  <a:rPr lang="en-US" sz="1600" b="1" dirty="0"/>
                  <a:t>a </a:t>
                </a:r>
                <a:r>
                  <a:rPr lang="ru-RU" sz="1600" b="1" dirty="0"/>
                  <a:t>≈</a:t>
                </a:r>
                <a:r>
                  <a:rPr lang="en-US" sz="1600" b="1" dirty="0"/>
                  <a:t> 0; b = 2.83 ± 0.07; c = 2.62 ± 0.03</a:t>
                </a:r>
                <a:endParaRPr lang="ru-RU" sz="1600" b="1" dirty="0"/>
              </a:p>
              <a:p>
                <a:endParaRPr lang="en-US" sz="1600" b="1" dirty="0"/>
              </a:p>
              <a:p>
                <a:r>
                  <a:rPr lang="en-US" sz="1600" b="1" dirty="0"/>
                  <a:t>MC:</a:t>
                </a:r>
                <a:endParaRPr lang="ru-RU" sz="1600" b="1" dirty="0"/>
              </a:p>
              <a:p>
                <a:r>
                  <a:rPr lang="en-US" sz="1600" b="1" dirty="0"/>
                  <a:t>a = 2.42 ± 0.11; b = 1.15 ± 0.</a:t>
                </a:r>
                <a:r>
                  <a:rPr lang="ru-RU" sz="1600" b="1" dirty="0"/>
                  <a:t>3</a:t>
                </a:r>
                <a:r>
                  <a:rPr lang="en-US" sz="1600" b="1" dirty="0"/>
                  <a:t>1; c = 2</a:t>
                </a:r>
                <a:r>
                  <a:rPr lang="ru-RU" sz="1600" b="1" dirty="0"/>
                  <a:t>.</a:t>
                </a:r>
                <a:r>
                  <a:rPr lang="en-US" sz="1600" b="1" dirty="0"/>
                  <a:t>23</a:t>
                </a:r>
                <a:r>
                  <a:rPr lang="ru-RU" sz="1600" b="1" dirty="0"/>
                  <a:t> </a:t>
                </a:r>
                <a:r>
                  <a:rPr lang="en-US" sz="1600" b="1" dirty="0"/>
                  <a:t>± 0.0</a:t>
                </a:r>
                <a:r>
                  <a:rPr lang="ru-RU" sz="1600" b="1" dirty="0"/>
                  <a:t>2</a:t>
                </a:r>
                <a:endParaRPr lang="ru-RU" sz="1600" dirty="0"/>
              </a:p>
            </p:txBody>
          </p:sp>
        </mc:Choice>
        <mc:Fallback xmlns="">
          <p:sp>
            <p:nvSpPr>
              <p:cNvPr id="7" name="TextBox 6">
                <a:extLst>
                  <a:ext uri="{FF2B5EF4-FFF2-40B4-BE49-F238E27FC236}">
                    <a16:creationId xmlns:a16="http://schemas.microsoft.com/office/drawing/2014/main" id="{213B7ED0-9907-EA8C-F6D0-A41D0F16AEDA}"/>
                  </a:ext>
                </a:extLst>
              </p:cNvPr>
              <p:cNvSpPr txBox="1">
                <a:spLocks noRot="1" noChangeAspect="1" noMove="1" noResize="1" noEditPoints="1" noAdjustHandles="1" noChangeArrowheads="1" noChangeShapeType="1" noTextEdit="1"/>
              </p:cNvSpPr>
              <p:nvPr/>
            </p:nvSpPr>
            <p:spPr>
              <a:xfrm>
                <a:off x="5187462" y="2264161"/>
                <a:ext cx="4088423" cy="2329677"/>
              </a:xfrm>
              <a:prstGeom prst="rect">
                <a:avLst/>
              </a:prstGeom>
              <a:blipFill>
                <a:blip r:embed="rId3"/>
                <a:stretch>
                  <a:fillRect l="-894" t="-783" b="-2350"/>
                </a:stretch>
              </a:blipFill>
            </p:spPr>
            <p:txBody>
              <a:bodyPr/>
              <a:lstStyle/>
              <a:p>
                <a:r>
                  <a:rPr lang="ru-RU">
                    <a:noFill/>
                  </a:rPr>
                  <a:t> </a:t>
                </a:r>
              </a:p>
            </p:txBody>
          </p:sp>
        </mc:Fallback>
      </mc:AlternateContent>
    </p:spTree>
    <p:extLst>
      <p:ext uri="{BB962C8B-B14F-4D97-AF65-F5344CB8AC3E}">
        <p14:creationId xmlns:p14="http://schemas.microsoft.com/office/powerpoint/2010/main" val="416885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6A3F-5B60-F97A-271F-66256001FE47}"/>
              </a:ext>
            </a:extLst>
          </p:cNvPr>
          <p:cNvSpPr>
            <a:spLocks noGrp="1"/>
          </p:cNvSpPr>
          <p:nvPr>
            <p:ph type="title"/>
          </p:nvPr>
        </p:nvSpPr>
        <p:spPr>
          <a:xfrm>
            <a:off x="336685" y="218479"/>
            <a:ext cx="7886700" cy="637196"/>
          </a:xfrm>
        </p:spPr>
        <p:txBody>
          <a:bodyPr>
            <a:normAutofit fontScale="90000"/>
          </a:bodyPr>
          <a:lstStyle/>
          <a:p>
            <a:r>
              <a:rPr lang="en-US" dirty="0">
                <a:solidFill>
                  <a:srgbClr val="C00000"/>
                </a:solidFill>
              </a:rPr>
              <a:t>Introduction</a:t>
            </a:r>
            <a:endParaRPr lang="ru-RU" dirty="0">
              <a:solidFill>
                <a:srgbClr val="C00000"/>
              </a:solidFill>
            </a:endParaRPr>
          </a:p>
        </p:txBody>
      </p:sp>
      <p:sp>
        <p:nvSpPr>
          <p:cNvPr id="3" name="Content Placeholder 2">
            <a:extLst>
              <a:ext uri="{FF2B5EF4-FFF2-40B4-BE49-F238E27FC236}">
                <a16:creationId xmlns:a16="http://schemas.microsoft.com/office/drawing/2014/main" id="{A7B6B8D0-9A0A-A8F5-B5D1-6BF3243359FA}"/>
              </a:ext>
            </a:extLst>
          </p:cNvPr>
          <p:cNvSpPr>
            <a:spLocks noGrp="1"/>
          </p:cNvSpPr>
          <p:nvPr>
            <p:ph idx="1"/>
          </p:nvPr>
        </p:nvSpPr>
        <p:spPr>
          <a:xfrm>
            <a:off x="114300" y="826476"/>
            <a:ext cx="9029700" cy="6031524"/>
          </a:xfrm>
        </p:spPr>
        <p:txBody>
          <a:bodyPr>
            <a:noAutofit/>
          </a:bodyPr>
          <a:lstStyle/>
          <a:p>
            <a:pPr marL="0" indent="0">
              <a:buNone/>
            </a:pPr>
            <a:r>
              <a:rPr lang="en-US" sz="2400" i="1" dirty="0"/>
              <a:t>Liquid noble gases are widely use</a:t>
            </a:r>
            <a:r>
              <a:rPr lang="ru-RU" sz="2400" i="1" dirty="0" err="1"/>
              <a:t>d</a:t>
            </a:r>
            <a:r>
              <a:rPr lang="en-US" sz="2400" i="1" dirty="0"/>
              <a:t> for </a:t>
            </a:r>
            <a:r>
              <a:rPr lang="en-US" sz="2400" i="1" dirty="0" err="1"/>
              <a:t>calorimetry</a:t>
            </a:r>
            <a:r>
              <a:rPr lang="en-US" sz="2400" i="1" dirty="0"/>
              <a:t> in particle physics: </a:t>
            </a:r>
          </a:p>
          <a:p>
            <a:r>
              <a:rPr lang="en-US" sz="1600" dirty="0"/>
              <a:t>Ease of calibration (no intrinsic amplification, uniformity)</a:t>
            </a:r>
          </a:p>
          <a:p>
            <a:r>
              <a:rPr lang="en-US" sz="1600" dirty="0"/>
              <a:t>Stability </a:t>
            </a:r>
          </a:p>
          <a:p>
            <a:r>
              <a:rPr lang="en-US" sz="1600" dirty="0"/>
              <a:t>High level of segmentation </a:t>
            </a:r>
          </a:p>
          <a:p>
            <a:r>
              <a:rPr lang="en-US" sz="1600" dirty="0"/>
              <a:t>Radiation hardness</a:t>
            </a:r>
          </a:p>
          <a:p>
            <a:pPr marL="0" indent="0">
              <a:buNone/>
            </a:pPr>
            <a:endParaRPr lang="en-US"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en-US" sz="1600" dirty="0"/>
              <a:t>Krypton is much more accessible and significantly cheaper (by 10 times) than xenon.</a:t>
            </a:r>
            <a:endParaRPr lang="ru-RU" sz="1600" dirty="0"/>
          </a:p>
          <a:p>
            <a:pPr marL="0" indent="0">
              <a:buNone/>
            </a:pPr>
            <a:r>
              <a:rPr lang="ru-RU" sz="1600" dirty="0" err="1"/>
              <a:t>N</a:t>
            </a:r>
            <a:r>
              <a:rPr lang="en-US" sz="1600" dirty="0" err="1"/>
              <a:t>atural</a:t>
            </a:r>
            <a:r>
              <a:rPr lang="en-US" sz="1600" dirty="0"/>
              <a:t> krypton  contains β-radioactive isotope </a:t>
            </a:r>
            <a:r>
              <a:rPr lang="en-US" sz="1600" baseline="30000" dirty="0"/>
              <a:t>85</a:t>
            </a:r>
            <a:r>
              <a:rPr lang="en-US" sz="1600" dirty="0"/>
              <a:t>Kr with the  spectrum edge energy of 0.67 MeV. For this reason, liquid krypton was considered unsuitable for calorimetry. </a:t>
            </a:r>
          </a:p>
          <a:p>
            <a:pPr marL="0" indent="0">
              <a:buNone/>
            </a:pPr>
            <a:r>
              <a:rPr lang="en-US" sz="1600" dirty="0"/>
              <a:t>Experiments with prototypes  based on liquid krypton at the B</a:t>
            </a:r>
            <a:r>
              <a:rPr lang="ru-RU" sz="1600" dirty="0" err="1"/>
              <a:t>udker</a:t>
            </a:r>
            <a:r>
              <a:rPr lang="ru-RU" sz="1600" dirty="0"/>
              <a:t> </a:t>
            </a:r>
            <a:r>
              <a:rPr lang="en-US" sz="1600" dirty="0"/>
              <a:t>INP (Novosibirsk) in early 1990s, showed that the energy resolution can be comparable to that of crystal calorimeters. The spatial resolution of the </a:t>
            </a:r>
            <a:r>
              <a:rPr lang="en-US" sz="1600" dirty="0" err="1"/>
              <a:t>LKr</a:t>
            </a:r>
            <a:r>
              <a:rPr lang="en-US" sz="1600" dirty="0"/>
              <a:t> calorimeter for photons  is much better (by ~5 times)  than in crystal calorimeters due to the possibility of measuring the photon conversion point. </a:t>
            </a:r>
          </a:p>
          <a:p>
            <a:pPr marL="0" indent="0">
              <a:buNone/>
            </a:pPr>
            <a:r>
              <a:rPr lang="en-US" sz="1600" dirty="0"/>
              <a:t>As a result of the experiments with the prototypes, the </a:t>
            </a:r>
            <a:r>
              <a:rPr lang="en-US" sz="1600" dirty="0" err="1"/>
              <a:t>LKr</a:t>
            </a:r>
            <a:r>
              <a:rPr lang="en-US" sz="1600" dirty="0"/>
              <a:t> calorimeter for the KEDR experiment was designed and built and </a:t>
            </a:r>
            <a:r>
              <a:rPr lang="en-US" sz="1600" dirty="0" err="1"/>
              <a:t>LKr</a:t>
            </a:r>
            <a:r>
              <a:rPr lang="en-US" sz="1600" dirty="0"/>
              <a:t> was used in some other projects.</a:t>
            </a:r>
          </a:p>
        </p:txBody>
      </p:sp>
      <p:sp>
        <p:nvSpPr>
          <p:cNvPr id="4" name="Slide Number Placeholder 3">
            <a:extLst>
              <a:ext uri="{FF2B5EF4-FFF2-40B4-BE49-F238E27FC236}">
                <a16:creationId xmlns:a16="http://schemas.microsoft.com/office/drawing/2014/main" id="{66AB840D-9516-E156-3B25-2D3E73A2C526}"/>
              </a:ext>
            </a:extLst>
          </p:cNvPr>
          <p:cNvSpPr>
            <a:spLocks noGrp="1"/>
          </p:cNvSpPr>
          <p:nvPr>
            <p:ph type="sldNum" sz="quarter" idx="12"/>
          </p:nvPr>
        </p:nvSpPr>
        <p:spPr/>
        <p:txBody>
          <a:bodyPr/>
          <a:lstStyle/>
          <a:p>
            <a:fld id="{B5580CC9-4994-481D-AB1E-19066B37D197}" type="slidenum">
              <a:rPr lang="ru-RU" smtClean="0"/>
              <a:t>2</a:t>
            </a:fld>
            <a:endParaRPr lang="ru-RU" dirty="0"/>
          </a:p>
        </p:txBody>
      </p:sp>
      <p:pic>
        <p:nvPicPr>
          <p:cNvPr id="5" name="table"/>
          <p:cNvPicPr>
            <a:picLocks noChangeAspect="1"/>
          </p:cNvPicPr>
          <p:nvPr/>
        </p:nvPicPr>
        <p:blipFill>
          <a:blip r:embed="rId2"/>
          <a:stretch>
            <a:fillRect/>
          </a:stretch>
        </p:blipFill>
        <p:spPr>
          <a:xfrm>
            <a:off x="131385" y="2569882"/>
            <a:ext cx="3795553" cy="1621158"/>
          </a:xfrm>
          <a:prstGeom prst="rect">
            <a:avLst/>
          </a:prstGeom>
        </p:spPr>
      </p:pic>
      <p:pic>
        <p:nvPicPr>
          <p:cNvPr id="6" name="table"/>
          <p:cNvPicPr>
            <a:picLocks noChangeAspect="1"/>
          </p:cNvPicPr>
          <p:nvPr/>
        </p:nvPicPr>
        <p:blipFill>
          <a:blip r:embed="rId3"/>
          <a:stretch>
            <a:fillRect/>
          </a:stretch>
        </p:blipFill>
        <p:spPr>
          <a:xfrm>
            <a:off x="3965586" y="2569882"/>
            <a:ext cx="5139765" cy="1658470"/>
          </a:xfrm>
          <a:prstGeom prst="rect">
            <a:avLst/>
          </a:prstGeom>
        </p:spPr>
      </p:pic>
    </p:spTree>
    <p:extLst>
      <p:ext uri="{BB962C8B-B14F-4D97-AF65-F5344CB8AC3E}">
        <p14:creationId xmlns:p14="http://schemas.microsoft.com/office/powerpoint/2010/main" val="378123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4C697F-BBAD-3735-9B65-C8448FA1FF65}"/>
              </a:ext>
            </a:extLst>
          </p:cNvPr>
          <p:cNvSpPr>
            <a:spLocks noGrp="1"/>
          </p:cNvSpPr>
          <p:nvPr>
            <p:ph type="sldNum" sz="quarter" idx="12"/>
          </p:nvPr>
        </p:nvSpPr>
        <p:spPr/>
        <p:txBody>
          <a:bodyPr/>
          <a:lstStyle/>
          <a:p>
            <a:fld id="{B5580CC9-4994-481D-AB1E-19066B37D197}" type="slidenum">
              <a:rPr lang="ru-RU" smtClean="0"/>
              <a:t>20</a:t>
            </a:fld>
            <a:endParaRPr lang="ru-RU"/>
          </a:p>
        </p:txBody>
      </p:sp>
      <p:sp>
        <p:nvSpPr>
          <p:cNvPr id="4" name="Title 1">
            <a:extLst>
              <a:ext uri="{FF2B5EF4-FFF2-40B4-BE49-F238E27FC236}">
                <a16:creationId xmlns:a16="http://schemas.microsoft.com/office/drawing/2014/main" id="{F53360A2-57A9-C7FD-DBF8-1EA2C2A18782}"/>
              </a:ext>
            </a:extLst>
          </p:cNvPr>
          <p:cNvSpPr>
            <a:spLocks noGrp="1"/>
          </p:cNvSpPr>
          <p:nvPr>
            <p:ph type="title"/>
          </p:nvPr>
        </p:nvSpPr>
        <p:spPr>
          <a:xfrm>
            <a:off x="1103103" y="185828"/>
            <a:ext cx="7886700" cy="577851"/>
          </a:xfrm>
        </p:spPr>
        <p:txBody>
          <a:bodyPr>
            <a:normAutofit/>
          </a:bodyPr>
          <a:lstStyle/>
          <a:p>
            <a:r>
              <a:rPr lang="en-US" sz="3200" b="1" dirty="0">
                <a:solidFill>
                  <a:srgbClr val="C00000"/>
                </a:solidFill>
              </a:rPr>
              <a:t>    Energy resolution for photons</a:t>
            </a:r>
            <a:endParaRPr lang="ru-RU" sz="3200" b="1" dirty="0">
              <a:solidFill>
                <a:srgbClr val="C00000"/>
              </a:solidFill>
            </a:endParaRPr>
          </a:p>
        </p:txBody>
      </p:sp>
      <p:sp>
        <p:nvSpPr>
          <p:cNvPr id="6" name="TextBox 5">
            <a:extLst>
              <a:ext uri="{FF2B5EF4-FFF2-40B4-BE49-F238E27FC236}">
                <a16:creationId xmlns:a16="http://schemas.microsoft.com/office/drawing/2014/main" id="{D406A12A-451A-6E9B-0D99-26CF14315A16}"/>
              </a:ext>
            </a:extLst>
          </p:cNvPr>
          <p:cNvSpPr txBox="1"/>
          <p:nvPr/>
        </p:nvSpPr>
        <p:spPr>
          <a:xfrm>
            <a:off x="628650" y="1038971"/>
            <a:ext cx="5000921" cy="584775"/>
          </a:xfrm>
          <a:prstGeom prst="rect">
            <a:avLst/>
          </a:prstGeom>
          <a:noFill/>
        </p:spPr>
        <p:txBody>
          <a:bodyPr wrap="none" rtlCol="0">
            <a:spAutoFit/>
          </a:bodyPr>
          <a:lstStyle/>
          <a:p>
            <a:r>
              <a:rPr lang="en-US" sz="1600" dirty="0"/>
              <a:t>The energy resolution of the </a:t>
            </a:r>
            <a:r>
              <a:rPr lang="en-US" sz="1600" dirty="0" err="1"/>
              <a:t>LKr</a:t>
            </a:r>
            <a:r>
              <a:rPr lang="en-US" sz="1600" dirty="0"/>
              <a:t> calorimeter for </a:t>
            </a:r>
            <a:r>
              <a:rPr lang="en-US" sz="1600" b="1" dirty="0"/>
              <a:t>photons</a:t>
            </a:r>
            <a:r>
              <a:rPr lang="en-US" sz="1600" dirty="0"/>
              <a:t>. </a:t>
            </a:r>
          </a:p>
          <a:p>
            <a:r>
              <a:rPr lang="en-US" sz="1600" b="1" dirty="0"/>
              <a:t>Black</a:t>
            </a:r>
            <a:r>
              <a:rPr lang="en-US" sz="1600" dirty="0"/>
              <a:t> points – experiment, </a:t>
            </a:r>
            <a:r>
              <a:rPr lang="en-US" sz="1600" dirty="0">
                <a:solidFill>
                  <a:srgbClr val="FF0000"/>
                </a:solidFill>
              </a:rPr>
              <a:t>Red</a:t>
            </a:r>
            <a:r>
              <a:rPr lang="en-US" sz="1600" dirty="0"/>
              <a:t> points – MC.</a:t>
            </a:r>
            <a:endParaRPr lang="ru-RU" sz="16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3B7ED0-9907-EA8C-F6D0-A41D0F16AEDA}"/>
                  </a:ext>
                </a:extLst>
              </p:cNvPr>
              <p:cNvSpPr txBox="1"/>
              <p:nvPr/>
            </p:nvSpPr>
            <p:spPr>
              <a:xfrm>
                <a:off x="5757862" y="2264161"/>
                <a:ext cx="3386137" cy="2329677"/>
              </a:xfrm>
              <a:prstGeom prst="rect">
                <a:avLst/>
              </a:prstGeom>
              <a:noFill/>
            </p:spPr>
            <p:txBody>
              <a:bodyPr wrap="square" rtlCol="0">
                <a:spAutoFit/>
              </a:bodyPr>
              <a:lstStyle/>
              <a:p>
                <a:r>
                  <a:rPr lang="en-US" sz="1600" dirty="0"/>
                  <a:t>Fit function</a:t>
                </a:r>
                <a:r>
                  <a:rPr lang="ru-RU" sz="1600" dirty="0"/>
                  <a:t>: </a:t>
                </a:r>
              </a:p>
              <a:p>
                <a:pPr/>
                <a14:m>
                  <m:oMathPara xmlns:m="http://schemas.openxmlformats.org/officeDocument/2006/math">
                    <m:oMathParaPr>
                      <m:jc m:val="centerGroup"/>
                    </m:oMathParaPr>
                    <m:oMath xmlns:m="http://schemas.openxmlformats.org/officeDocument/2006/math">
                      <m:f>
                        <m:fPr>
                          <m:ctrlPr>
                            <a:rPr lang="en-US" sz="1600" b="1" i="1" dirty="0" smtClean="0">
                              <a:latin typeface="Cambria Math" panose="02040503050406030204" pitchFamily="18" charset="0"/>
                            </a:rPr>
                          </m:ctrlPr>
                        </m:fPr>
                        <m:num>
                          <m:r>
                            <a:rPr lang="el-GR" sz="1600" b="1" i="1" dirty="0" smtClean="0">
                              <a:latin typeface="Cambria Math" panose="02040503050406030204" pitchFamily="18" charset="0"/>
                            </a:rPr>
                            <m:t>𝝈</m:t>
                          </m:r>
                          <m:r>
                            <a:rPr lang="en-US" sz="1600" b="1" i="1" baseline="-25000" dirty="0" smtClean="0">
                              <a:latin typeface="Cambria Math" panose="02040503050406030204" pitchFamily="18" charset="0"/>
                            </a:rPr>
                            <m:t>𝑬</m:t>
                          </m:r>
                        </m:num>
                        <m:den>
                          <m:r>
                            <a:rPr lang="en-US" sz="1600" b="1" i="1" dirty="0" smtClean="0">
                              <a:latin typeface="Cambria Math" panose="02040503050406030204" pitchFamily="18" charset="0"/>
                            </a:rPr>
                            <m:t>𝑬</m:t>
                          </m:r>
                        </m:den>
                      </m:f>
                      <m:r>
                        <a:rPr lang="en-US" sz="1600" b="1" i="1" dirty="0" smtClean="0">
                          <a:latin typeface="Cambria Math" panose="02040503050406030204" pitchFamily="18" charset="0"/>
                        </a:rPr>
                        <m:t>=</m:t>
                      </m:r>
                      <m:f>
                        <m:fPr>
                          <m:ctrlPr>
                            <a:rPr lang="en-US" sz="1600" b="1" i="1" dirty="0" smtClean="0">
                              <a:latin typeface="Cambria Math" panose="02040503050406030204" pitchFamily="18" charset="0"/>
                            </a:rPr>
                          </m:ctrlPr>
                        </m:fPr>
                        <m:num>
                          <m:r>
                            <a:rPr lang="en-US" sz="1600" b="1" i="1" dirty="0" smtClean="0">
                              <a:latin typeface="Cambria Math" panose="02040503050406030204" pitchFamily="18" charset="0"/>
                            </a:rPr>
                            <m:t>𝒂</m:t>
                          </m:r>
                        </m:num>
                        <m:den>
                          <m:r>
                            <a:rPr lang="en-US" sz="1600" b="1" i="1" dirty="0" smtClean="0">
                              <a:latin typeface="Cambria Math" panose="02040503050406030204" pitchFamily="18" charset="0"/>
                            </a:rPr>
                            <m:t>𝑬</m:t>
                          </m:r>
                        </m:den>
                      </m:f>
                      <m:r>
                        <a:rPr lang="en-US" sz="1600" b="1" i="1" dirty="0" smtClean="0">
                          <a:latin typeface="Cambria Math" panose="02040503050406030204" pitchFamily="18" charset="0"/>
                        </a:rPr>
                        <m:t> ⊕</m:t>
                      </m:r>
                      <m:r>
                        <a:rPr lang="en-US" sz="1600" b="1" i="1" dirty="0">
                          <a:latin typeface="Cambria Math" panose="02040503050406030204" pitchFamily="18" charset="0"/>
                        </a:rPr>
                        <m:t> </m:t>
                      </m:r>
                      <m:f>
                        <m:fPr>
                          <m:ctrlPr>
                            <a:rPr lang="en-US" sz="1600" b="1" i="1" dirty="0" smtClean="0">
                              <a:latin typeface="Cambria Math" panose="02040503050406030204" pitchFamily="18" charset="0"/>
                            </a:rPr>
                          </m:ctrlPr>
                        </m:fPr>
                        <m:num>
                          <m:r>
                            <a:rPr lang="en-US" sz="1600" b="1" i="1" dirty="0" smtClean="0">
                              <a:latin typeface="Cambria Math" panose="02040503050406030204" pitchFamily="18" charset="0"/>
                            </a:rPr>
                            <m:t>𝒃</m:t>
                          </m:r>
                        </m:num>
                        <m:den>
                          <m:rad>
                            <m:radPr>
                              <m:degHide m:val="on"/>
                              <m:ctrlPr>
                                <a:rPr lang="en-US" sz="1600" b="1" i="1" dirty="0" smtClean="0">
                                  <a:latin typeface="Cambria Math" panose="02040503050406030204" pitchFamily="18" charset="0"/>
                                </a:rPr>
                              </m:ctrlPr>
                            </m:radPr>
                            <m:deg/>
                            <m:e>
                              <m:r>
                                <a:rPr lang="en-US" sz="1600" b="1" i="1" dirty="0" smtClean="0">
                                  <a:latin typeface="Cambria Math" panose="02040503050406030204" pitchFamily="18" charset="0"/>
                                </a:rPr>
                                <m:t>𝑬</m:t>
                              </m:r>
                            </m:e>
                          </m:rad>
                        </m:den>
                      </m:f>
                      <m:r>
                        <a:rPr lang="en-US" sz="1600" b="1" i="1" dirty="0" smtClean="0">
                          <a:latin typeface="Cambria Math" panose="02040503050406030204" pitchFamily="18" charset="0"/>
                        </a:rPr>
                        <m:t>⊕</m:t>
                      </m:r>
                      <m:r>
                        <a:rPr lang="en-US" sz="1600" b="1" i="1" dirty="0" smtClean="0">
                          <a:latin typeface="Cambria Math" panose="02040503050406030204" pitchFamily="18" charset="0"/>
                        </a:rPr>
                        <m:t>𝒄</m:t>
                      </m:r>
                    </m:oMath>
                  </m:oMathPara>
                </a14:m>
                <a:endParaRPr lang="en-US" sz="1600" dirty="0"/>
              </a:p>
              <a:p>
                <a:endParaRPr lang="ru-RU" sz="1600" dirty="0"/>
              </a:p>
              <a:p>
                <a:r>
                  <a:rPr lang="en-US" sz="1600" dirty="0"/>
                  <a:t>Experiment</a:t>
                </a:r>
                <a:r>
                  <a:rPr lang="ru-RU" sz="1600" dirty="0"/>
                  <a:t>:</a:t>
                </a:r>
                <a:endParaRPr lang="en-US" sz="1600" dirty="0"/>
              </a:p>
              <a:p>
                <a:r>
                  <a:rPr lang="en-US" sz="1600" b="1" dirty="0"/>
                  <a:t>a </a:t>
                </a:r>
                <a:r>
                  <a:rPr lang="ru-RU" sz="1600" b="1" dirty="0"/>
                  <a:t>≈</a:t>
                </a:r>
                <a:r>
                  <a:rPr lang="en-US" sz="1600" b="1" dirty="0"/>
                  <a:t> 0; b = 2.</a:t>
                </a:r>
                <a:r>
                  <a:rPr lang="ru-RU" sz="1600" b="1" dirty="0"/>
                  <a:t>26</a:t>
                </a:r>
                <a:r>
                  <a:rPr lang="en-US" sz="1600" b="1" dirty="0"/>
                  <a:t> ± 0.</a:t>
                </a:r>
                <a:r>
                  <a:rPr lang="ru-RU" sz="1600" b="1" dirty="0"/>
                  <a:t>15</a:t>
                </a:r>
                <a:r>
                  <a:rPr lang="en-US" sz="1600" b="1" dirty="0"/>
                  <a:t>; c = 2.</a:t>
                </a:r>
                <a:r>
                  <a:rPr lang="ru-RU" sz="1600" b="1" dirty="0"/>
                  <a:t>91</a:t>
                </a:r>
                <a:r>
                  <a:rPr lang="en-US" sz="1600" b="1" dirty="0"/>
                  <a:t> ± 0.0</a:t>
                </a:r>
                <a:r>
                  <a:rPr lang="ru-RU" sz="1600" b="1" dirty="0"/>
                  <a:t>8</a:t>
                </a:r>
              </a:p>
              <a:p>
                <a:endParaRPr lang="en-US" sz="1600" b="1" dirty="0"/>
              </a:p>
              <a:p>
                <a:r>
                  <a:rPr lang="en-US" sz="1600" b="1" dirty="0"/>
                  <a:t>MC:</a:t>
                </a:r>
                <a:endParaRPr lang="ru-RU" sz="1600" b="1" dirty="0"/>
              </a:p>
              <a:p>
                <a:r>
                  <a:rPr lang="en-US" sz="1600" b="1" dirty="0"/>
                  <a:t>a = </a:t>
                </a:r>
                <a:r>
                  <a:rPr lang="ru-RU" sz="1600" b="1" dirty="0"/>
                  <a:t>0</a:t>
                </a:r>
                <a:r>
                  <a:rPr lang="en-US" sz="1600" b="1" dirty="0"/>
                  <a:t>; b = 2.54 ± 0.</a:t>
                </a:r>
                <a:r>
                  <a:rPr lang="ru-RU" sz="1600" b="1" dirty="0"/>
                  <a:t>0</a:t>
                </a:r>
                <a:r>
                  <a:rPr lang="en-US" sz="1600" b="1" dirty="0"/>
                  <a:t>2; c = </a:t>
                </a:r>
                <a:r>
                  <a:rPr lang="ru-RU" sz="1600" b="1" dirty="0"/>
                  <a:t>2.</a:t>
                </a:r>
                <a:r>
                  <a:rPr lang="en-US" sz="1600" b="1" dirty="0"/>
                  <a:t>07</a:t>
                </a:r>
                <a:r>
                  <a:rPr lang="ru-RU" sz="1600" b="1" dirty="0"/>
                  <a:t> </a:t>
                </a:r>
                <a:r>
                  <a:rPr lang="en-US" sz="1600" b="1" dirty="0"/>
                  <a:t>± 0.02</a:t>
                </a:r>
                <a:endParaRPr lang="ru-RU" sz="1600" b="1" dirty="0"/>
              </a:p>
            </p:txBody>
          </p:sp>
        </mc:Choice>
        <mc:Fallback xmlns="">
          <p:sp>
            <p:nvSpPr>
              <p:cNvPr id="7" name="TextBox 6">
                <a:extLst>
                  <a:ext uri="{FF2B5EF4-FFF2-40B4-BE49-F238E27FC236}">
                    <a16:creationId xmlns:a16="http://schemas.microsoft.com/office/drawing/2014/main" id="{213B7ED0-9907-EA8C-F6D0-A41D0F16AEDA}"/>
                  </a:ext>
                </a:extLst>
              </p:cNvPr>
              <p:cNvSpPr txBox="1">
                <a:spLocks noRot="1" noChangeAspect="1" noMove="1" noResize="1" noEditPoints="1" noAdjustHandles="1" noChangeArrowheads="1" noChangeShapeType="1" noTextEdit="1"/>
              </p:cNvSpPr>
              <p:nvPr/>
            </p:nvSpPr>
            <p:spPr>
              <a:xfrm>
                <a:off x="5757862" y="2264161"/>
                <a:ext cx="3386137" cy="2329677"/>
              </a:xfrm>
              <a:prstGeom prst="rect">
                <a:avLst/>
              </a:prstGeom>
              <a:blipFill>
                <a:blip r:embed="rId2"/>
                <a:stretch>
                  <a:fillRect l="-1081" t="-783" b="-2350"/>
                </a:stretch>
              </a:blipFill>
            </p:spPr>
            <p:txBody>
              <a:bodyPr/>
              <a:lstStyle/>
              <a:p>
                <a:r>
                  <a:rPr lang="ru-RU">
                    <a:noFill/>
                  </a:rPr>
                  <a:t> </a:t>
                </a:r>
              </a:p>
            </p:txBody>
          </p:sp>
        </mc:Fallback>
      </mc:AlternateContent>
      <p:pic>
        <p:nvPicPr>
          <p:cNvPr id="2" name="Объект 6">
            <a:extLst>
              <a:ext uri="{FF2B5EF4-FFF2-40B4-BE49-F238E27FC236}">
                <a16:creationId xmlns:a16="http://schemas.microsoft.com/office/drawing/2014/main" id="{89EEEEEA-20C0-5039-DABA-4E0E98AF6D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57" y="1948341"/>
            <a:ext cx="5762420" cy="3414233"/>
          </a:xfrm>
          <a:prstGeom prst="rect">
            <a:avLst/>
          </a:prstGeom>
        </p:spPr>
      </p:pic>
    </p:spTree>
    <p:extLst>
      <p:ext uri="{BB962C8B-B14F-4D97-AF65-F5344CB8AC3E}">
        <p14:creationId xmlns:p14="http://schemas.microsoft.com/office/powerpoint/2010/main" val="98305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C012-34A7-EDD3-625C-F11A784E2E0D}"/>
              </a:ext>
            </a:extLst>
          </p:cNvPr>
          <p:cNvSpPr>
            <a:spLocks noGrp="1"/>
          </p:cNvSpPr>
          <p:nvPr>
            <p:ph type="title"/>
          </p:nvPr>
        </p:nvSpPr>
        <p:spPr>
          <a:xfrm>
            <a:off x="628650" y="246064"/>
            <a:ext cx="7886700" cy="492124"/>
          </a:xfrm>
        </p:spPr>
        <p:txBody>
          <a:bodyPr>
            <a:noAutofit/>
          </a:bodyPr>
          <a:lstStyle/>
          <a:p>
            <a:r>
              <a:rPr lang="ru-RU" sz="3200" b="1" dirty="0">
                <a:solidFill>
                  <a:srgbClr val="C00000"/>
                </a:solidFill>
              </a:rPr>
              <a:t>                     </a:t>
            </a:r>
            <a:r>
              <a:rPr lang="en-US" sz="3200" b="1" dirty="0">
                <a:solidFill>
                  <a:srgbClr val="C00000"/>
                </a:solidFill>
              </a:rPr>
              <a:t>Spatial resolution for MIP</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127D0905-0794-68EE-49CA-B6D278059FC4}"/>
              </a:ext>
            </a:extLst>
          </p:cNvPr>
          <p:cNvSpPr>
            <a:spLocks noGrp="1"/>
          </p:cNvSpPr>
          <p:nvPr>
            <p:ph type="sldNum" sz="quarter" idx="12"/>
          </p:nvPr>
        </p:nvSpPr>
        <p:spPr/>
        <p:txBody>
          <a:bodyPr/>
          <a:lstStyle/>
          <a:p>
            <a:fld id="{B5580CC9-4994-481D-AB1E-19066B37D197}" type="slidenum">
              <a:rPr lang="ru-RU" smtClean="0"/>
              <a:t>21</a:t>
            </a:fld>
            <a:endParaRPr lang="ru-RU"/>
          </a:p>
        </p:txBody>
      </p:sp>
      <p:sp>
        <p:nvSpPr>
          <p:cNvPr id="6" name="TextBox 5">
            <a:extLst>
              <a:ext uri="{FF2B5EF4-FFF2-40B4-BE49-F238E27FC236}">
                <a16:creationId xmlns:a16="http://schemas.microsoft.com/office/drawing/2014/main" id="{9D542362-C903-8017-5D77-23AB826C2204}"/>
              </a:ext>
            </a:extLst>
          </p:cNvPr>
          <p:cNvSpPr txBox="1"/>
          <p:nvPr/>
        </p:nvSpPr>
        <p:spPr>
          <a:xfrm>
            <a:off x="4924427" y="949604"/>
            <a:ext cx="3857623" cy="2585323"/>
          </a:xfrm>
          <a:prstGeom prst="rect">
            <a:avLst/>
          </a:prstGeom>
          <a:noFill/>
        </p:spPr>
        <p:txBody>
          <a:bodyPr wrap="square" rtlCol="0">
            <a:spAutoFit/>
          </a:bodyPr>
          <a:lstStyle/>
          <a:p>
            <a:pPr>
              <a:buFontTx/>
              <a:buNone/>
            </a:pPr>
            <a:r>
              <a:rPr lang="en-US" altLang="ru-RU" sz="1800" dirty="0"/>
              <a:t>The spatial resolution for MIP was measured using data from the cosmic ray runs. The distributions of the difference between the strip cluster coordinate and the reconstructed track position are shown for three layers of φ strips.     </a:t>
            </a:r>
          </a:p>
          <a:p>
            <a:pPr>
              <a:buFontTx/>
              <a:buNone/>
            </a:pPr>
            <a:endParaRPr lang="en-US" altLang="ru-RU" dirty="0"/>
          </a:p>
          <a:p>
            <a:pPr>
              <a:buFontTx/>
              <a:buNone/>
            </a:pPr>
            <a:r>
              <a:rPr lang="en-US" altLang="ru-RU" sz="1800" dirty="0"/>
              <a:t>Resolution for </a:t>
            </a:r>
            <a:r>
              <a:rPr lang="el-GR" altLang="ru-RU" sz="1800" dirty="0"/>
              <a:t>ϕ</a:t>
            </a:r>
            <a:r>
              <a:rPr lang="en-US" altLang="ru-RU" sz="1800" dirty="0"/>
              <a:t>2 layer:</a:t>
            </a:r>
            <a:endParaRPr lang="ru-RU" altLang="ru-RU" sz="1800" dirty="0"/>
          </a:p>
        </p:txBody>
      </p:sp>
      <p:pic>
        <p:nvPicPr>
          <p:cNvPr id="7" name="Picture 8">
            <a:extLst>
              <a:ext uri="{FF2B5EF4-FFF2-40B4-BE49-F238E27FC236}">
                <a16:creationId xmlns:a16="http://schemas.microsoft.com/office/drawing/2014/main" id="{8230541A-B142-2AD1-C842-CB568FEFC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4213" y="1052513"/>
            <a:ext cx="3535362" cy="46085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8" name="Object 10">
            <a:extLst>
              <a:ext uri="{FF2B5EF4-FFF2-40B4-BE49-F238E27FC236}">
                <a16:creationId xmlns:a16="http://schemas.microsoft.com/office/drawing/2014/main" id="{7E11139F-D8A4-AE8E-3AFA-17DC323C7C48}"/>
              </a:ext>
            </a:extLst>
          </p:cNvPr>
          <p:cNvGraphicFramePr>
            <a:graphicFrameLocks noChangeAspect="1"/>
          </p:cNvGraphicFramePr>
          <p:nvPr>
            <p:extLst>
              <p:ext uri="{D42A27DB-BD31-4B8C-83A1-F6EECF244321}">
                <p14:modId xmlns:p14="http://schemas.microsoft.com/office/powerpoint/2010/main" val="2455166161"/>
              </p:ext>
            </p:extLst>
          </p:nvPr>
        </p:nvGraphicFramePr>
        <p:xfrm>
          <a:off x="5089525" y="3559612"/>
          <a:ext cx="3527425" cy="784225"/>
        </p:xfrm>
        <a:graphic>
          <a:graphicData uri="http://schemas.openxmlformats.org/presentationml/2006/ole">
            <mc:AlternateContent xmlns:mc="http://schemas.openxmlformats.org/markup-compatibility/2006">
              <mc:Choice xmlns:v="urn:schemas-microsoft-com:vml" Requires="v">
                <p:oleObj name="Equation" r:id="rId3" imgW="2400120" imgH="533160" progId="Equation.3">
                  <p:embed/>
                </p:oleObj>
              </mc:Choice>
              <mc:Fallback>
                <p:oleObj name="Equation" r:id="rId3" imgW="2400120" imgH="533160" progId="Equation.3">
                  <p:embed/>
                  <p:pic>
                    <p:nvPicPr>
                      <p:cNvPr id="196618" name="Object 10">
                        <a:extLst>
                          <a:ext uri="{FF2B5EF4-FFF2-40B4-BE49-F238E27FC236}">
                            <a16:creationId xmlns:a16="http://schemas.microsoft.com/office/drawing/2014/main" id="{C8FE605A-72D4-96E9-AB3C-4BED3EE1D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3559612"/>
                        <a:ext cx="3527425" cy="784225"/>
                      </a:xfrm>
                      <a:prstGeom prst="rect">
                        <a:avLst/>
                      </a:prstGeom>
                      <a:noFill/>
                      <a:ln w="9525">
                        <a:solidFill>
                          <a:srgbClr val="CC0000"/>
                        </a:solidFill>
                        <a:miter lim="800000"/>
                        <a:headEnd/>
                        <a:tailEnd/>
                      </a:ln>
                      <a:effectLst/>
                      <a:extLst>
                        <a:ext uri="{909E8E84-426E-40dd-AFC4-6F175D3DCCD1}">
                          <a14:hiddenFill xmlns:a14="http://schemas.microsoft.com/office/drawing/2010/main" xmlns="">
                            <a:solidFill>
                              <a:srgbClr val="CC00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1855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C012-34A7-EDD3-625C-F11A784E2E0D}"/>
              </a:ext>
            </a:extLst>
          </p:cNvPr>
          <p:cNvSpPr>
            <a:spLocks noGrp="1"/>
          </p:cNvSpPr>
          <p:nvPr>
            <p:ph type="title"/>
          </p:nvPr>
        </p:nvSpPr>
        <p:spPr>
          <a:xfrm>
            <a:off x="628650" y="246064"/>
            <a:ext cx="7886700" cy="492124"/>
          </a:xfrm>
        </p:spPr>
        <p:txBody>
          <a:bodyPr>
            <a:noAutofit/>
          </a:bodyPr>
          <a:lstStyle/>
          <a:p>
            <a:r>
              <a:rPr lang="en-US" sz="3200" b="1" dirty="0">
                <a:solidFill>
                  <a:srgbClr val="C00000"/>
                </a:solidFill>
              </a:rPr>
              <a:t>            Spatial resolution for electrons </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127D0905-0794-68EE-49CA-B6D278059FC4}"/>
              </a:ext>
            </a:extLst>
          </p:cNvPr>
          <p:cNvSpPr>
            <a:spLocks noGrp="1"/>
          </p:cNvSpPr>
          <p:nvPr>
            <p:ph type="sldNum" sz="quarter" idx="12"/>
          </p:nvPr>
        </p:nvSpPr>
        <p:spPr/>
        <p:txBody>
          <a:bodyPr/>
          <a:lstStyle/>
          <a:p>
            <a:fld id="{B5580CC9-4994-481D-AB1E-19066B37D197}" type="slidenum">
              <a:rPr lang="ru-RU" smtClean="0"/>
              <a:t>22</a:t>
            </a:fld>
            <a:endParaRPr lang="ru-RU"/>
          </a:p>
        </p:txBody>
      </p:sp>
      <p:pic>
        <p:nvPicPr>
          <p:cNvPr id="4" name="Объект 9" descr="Изображение выглядит как текст, квитанция, снимок экрана&#10;&#10;Автоматически созданное описание">
            <a:extLst>
              <a:ext uri="{FF2B5EF4-FFF2-40B4-BE49-F238E27FC236}">
                <a16:creationId xmlns:a16="http://schemas.microsoft.com/office/drawing/2014/main" id="{5F92CA6B-7ACE-F58F-73C0-37EE8D85A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2" y="2516974"/>
            <a:ext cx="4508178" cy="3070224"/>
          </a:xfrm>
          <a:prstGeom prst="rect">
            <a:avLst/>
          </a:prstGeom>
        </p:spPr>
      </p:pic>
      <p:pic>
        <p:nvPicPr>
          <p:cNvPr id="5" name="Объект 11" descr="Изображение выглядит как текст, квитанция, снимок экрана&#10;&#10;Автоматически созданное описание">
            <a:extLst>
              <a:ext uri="{FF2B5EF4-FFF2-40B4-BE49-F238E27FC236}">
                <a16:creationId xmlns:a16="http://schemas.microsoft.com/office/drawing/2014/main" id="{BF9F4943-BDEB-73EE-7BB1-FA5D8DE66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861" y="2516974"/>
            <a:ext cx="4508178" cy="3070224"/>
          </a:xfrm>
          <a:prstGeom prst="rect">
            <a:avLst/>
          </a:prstGeom>
        </p:spPr>
      </p:pic>
      <p:sp>
        <p:nvSpPr>
          <p:cNvPr id="6" name="TextBox 5">
            <a:extLst>
              <a:ext uri="{FF2B5EF4-FFF2-40B4-BE49-F238E27FC236}">
                <a16:creationId xmlns:a16="http://schemas.microsoft.com/office/drawing/2014/main" id="{9D542362-C903-8017-5D77-23AB826C2204}"/>
              </a:ext>
            </a:extLst>
          </p:cNvPr>
          <p:cNvSpPr txBox="1"/>
          <p:nvPr/>
        </p:nvSpPr>
        <p:spPr>
          <a:xfrm>
            <a:off x="628650" y="949604"/>
            <a:ext cx="8153400" cy="1477328"/>
          </a:xfrm>
          <a:prstGeom prst="rect">
            <a:avLst/>
          </a:prstGeom>
          <a:noFill/>
        </p:spPr>
        <p:txBody>
          <a:bodyPr wrap="square" rtlCol="0">
            <a:spAutoFit/>
          </a:bodyPr>
          <a:lstStyle/>
          <a:p>
            <a:r>
              <a:rPr lang="en-US" dirty="0"/>
              <a:t>The spatial resolution for showers can be estimated with the Bhabha events.</a:t>
            </a:r>
          </a:p>
          <a:p>
            <a:r>
              <a:rPr lang="en-US" dirty="0"/>
              <a:t>Distributions on the difference of angles </a:t>
            </a:r>
            <a:r>
              <a:rPr lang="el-GR" dirty="0"/>
              <a:t>ϕ</a:t>
            </a:r>
            <a:r>
              <a:rPr lang="en-US" dirty="0"/>
              <a:t> and θ between the electron cluster in the calorimeter and the hit points in the calorimeter of the track reconstructed in the drift chamber.</a:t>
            </a:r>
          </a:p>
          <a:p>
            <a:r>
              <a:rPr lang="en-US" dirty="0" err="1"/>
              <a:t>E</a:t>
            </a:r>
            <a:r>
              <a:rPr lang="en-US" baseline="-25000" dirty="0" err="1"/>
              <a:t>beam</a:t>
            </a:r>
            <a:r>
              <a:rPr lang="en-US" dirty="0"/>
              <a:t> = 3.5 GeV</a:t>
            </a:r>
            <a:endParaRPr lang="ru-RU" dirty="0"/>
          </a:p>
        </p:txBody>
      </p:sp>
      <p:sp>
        <p:nvSpPr>
          <p:cNvPr id="8" name="TextBox 7">
            <a:extLst>
              <a:ext uri="{FF2B5EF4-FFF2-40B4-BE49-F238E27FC236}">
                <a16:creationId xmlns:a16="http://schemas.microsoft.com/office/drawing/2014/main" id="{B193998C-70DD-09E9-2578-58ADBC8EA683}"/>
              </a:ext>
            </a:extLst>
          </p:cNvPr>
          <p:cNvSpPr txBox="1"/>
          <p:nvPr/>
        </p:nvSpPr>
        <p:spPr>
          <a:xfrm>
            <a:off x="845388" y="5492574"/>
            <a:ext cx="7453223" cy="923330"/>
          </a:xfrm>
          <a:prstGeom prst="rect">
            <a:avLst/>
          </a:prstGeom>
          <a:noFill/>
        </p:spPr>
        <p:txBody>
          <a:bodyPr wrap="square" rtlCol="0">
            <a:spAutoFit/>
          </a:bodyPr>
          <a:lstStyle/>
          <a:p>
            <a:r>
              <a:rPr lang="en-US" dirty="0"/>
              <a:t>                       </a:t>
            </a:r>
            <a:r>
              <a:rPr lang="el-GR" dirty="0"/>
              <a:t>σ</a:t>
            </a:r>
            <a:r>
              <a:rPr lang="en-US" dirty="0"/>
              <a:t>=1.4 mm                                                             </a:t>
            </a:r>
            <a:r>
              <a:rPr lang="el-GR" dirty="0"/>
              <a:t>σ</a:t>
            </a:r>
            <a:r>
              <a:rPr lang="en-US" dirty="0"/>
              <a:t>=2.0 mm      </a:t>
            </a:r>
          </a:p>
          <a:p>
            <a:endParaRPr lang="en-US" dirty="0"/>
          </a:p>
          <a:p>
            <a:r>
              <a:rPr lang="en-US" dirty="0"/>
              <a:t>                             </a:t>
            </a:r>
            <a:r>
              <a:rPr lang="en-US" dirty="0">
                <a:solidFill>
                  <a:srgbClr val="FF0000"/>
                </a:solidFill>
              </a:rPr>
              <a:t>If we use the only towers we have  </a:t>
            </a:r>
            <a:r>
              <a:rPr lang="el-GR" dirty="0">
                <a:solidFill>
                  <a:srgbClr val="FF0000"/>
                </a:solidFill>
              </a:rPr>
              <a:t>σ</a:t>
            </a:r>
            <a:r>
              <a:rPr lang="en-US" dirty="0">
                <a:solidFill>
                  <a:srgbClr val="FF0000"/>
                </a:solidFill>
              </a:rPr>
              <a:t>~5-8  mm  !         </a:t>
            </a:r>
            <a:endParaRPr lang="ru-RU" dirty="0">
              <a:solidFill>
                <a:srgbClr val="FF0000"/>
              </a:solidFill>
            </a:endParaRPr>
          </a:p>
        </p:txBody>
      </p:sp>
    </p:spTree>
    <p:extLst>
      <p:ext uri="{BB962C8B-B14F-4D97-AF65-F5344CB8AC3E}">
        <p14:creationId xmlns:p14="http://schemas.microsoft.com/office/powerpoint/2010/main" val="321290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C012-34A7-EDD3-625C-F11A784E2E0D}"/>
              </a:ext>
            </a:extLst>
          </p:cNvPr>
          <p:cNvSpPr>
            <a:spLocks noGrp="1"/>
          </p:cNvSpPr>
          <p:nvPr>
            <p:ph type="title"/>
          </p:nvPr>
        </p:nvSpPr>
        <p:spPr>
          <a:xfrm>
            <a:off x="1750084" y="340117"/>
            <a:ext cx="7886700" cy="492124"/>
          </a:xfrm>
        </p:spPr>
        <p:txBody>
          <a:bodyPr>
            <a:noAutofit/>
          </a:bodyPr>
          <a:lstStyle/>
          <a:p>
            <a:r>
              <a:rPr lang="en-US" sz="3200" b="1" dirty="0">
                <a:solidFill>
                  <a:srgbClr val="C00000"/>
                </a:solidFill>
              </a:rPr>
              <a:t>Spatial resolution</a:t>
            </a:r>
            <a:r>
              <a:rPr lang="ru-RU" sz="3200" b="1" dirty="0">
                <a:solidFill>
                  <a:srgbClr val="C00000"/>
                </a:solidFill>
              </a:rPr>
              <a:t> </a:t>
            </a:r>
            <a:r>
              <a:rPr lang="en-US" sz="3200" b="1" dirty="0">
                <a:solidFill>
                  <a:srgbClr val="C00000"/>
                </a:solidFill>
              </a:rPr>
              <a:t>for photons </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127D0905-0794-68EE-49CA-B6D278059FC4}"/>
              </a:ext>
            </a:extLst>
          </p:cNvPr>
          <p:cNvSpPr>
            <a:spLocks noGrp="1"/>
          </p:cNvSpPr>
          <p:nvPr>
            <p:ph type="sldNum" sz="quarter" idx="12"/>
          </p:nvPr>
        </p:nvSpPr>
        <p:spPr>
          <a:xfrm>
            <a:off x="5983497" y="5157481"/>
            <a:ext cx="2057400" cy="365125"/>
          </a:xfrm>
        </p:spPr>
        <p:txBody>
          <a:bodyPr/>
          <a:lstStyle/>
          <a:p>
            <a:fld id="{B5580CC9-4994-481D-AB1E-19066B37D197}" type="slidenum">
              <a:rPr lang="ru-RU" smtClean="0"/>
              <a:t>23</a:t>
            </a:fld>
            <a:endParaRPr lang="ru-RU" dirty="0"/>
          </a:p>
        </p:txBody>
      </p:sp>
      <p:sp>
        <p:nvSpPr>
          <p:cNvPr id="6" name="TextBox 5">
            <a:extLst>
              <a:ext uri="{FF2B5EF4-FFF2-40B4-BE49-F238E27FC236}">
                <a16:creationId xmlns:a16="http://schemas.microsoft.com/office/drawing/2014/main" id="{9D542362-C903-8017-5D77-23AB826C2204}"/>
              </a:ext>
            </a:extLst>
          </p:cNvPr>
          <p:cNvSpPr txBox="1"/>
          <p:nvPr/>
        </p:nvSpPr>
        <p:spPr>
          <a:xfrm>
            <a:off x="628650" y="949604"/>
            <a:ext cx="8153400" cy="923330"/>
          </a:xfrm>
          <a:prstGeom prst="rect">
            <a:avLst/>
          </a:prstGeom>
          <a:noFill/>
        </p:spPr>
        <p:txBody>
          <a:bodyPr wrap="square" rtlCol="0">
            <a:spAutoFit/>
          </a:bodyPr>
          <a:lstStyle/>
          <a:p>
            <a:r>
              <a:rPr lang="en-US" dirty="0" err="1"/>
              <a:t>Acollinearity</a:t>
            </a:r>
            <a:r>
              <a:rPr lang="en-US" dirty="0"/>
              <a:t> angle distributions of photon clusters in the </a:t>
            </a:r>
            <a:r>
              <a:rPr lang="en-US" dirty="0" err="1"/>
              <a:t>LKr</a:t>
            </a:r>
            <a:r>
              <a:rPr lang="en-US" dirty="0"/>
              <a:t> calorimeter for </a:t>
            </a:r>
          </a:p>
          <a:p>
            <a:r>
              <a:rPr lang="en-US" dirty="0" err="1"/>
              <a:t>e</a:t>
            </a:r>
            <a:r>
              <a:rPr lang="en-US" baseline="30000" dirty="0" err="1"/>
              <a:t>+</a:t>
            </a:r>
            <a:r>
              <a:rPr lang="en-US" dirty="0" err="1"/>
              <a:t>e</a:t>
            </a:r>
            <a:r>
              <a:rPr lang="en-US" baseline="30000" dirty="0"/>
              <a:t>-</a:t>
            </a:r>
            <a:r>
              <a:rPr lang="en-US" dirty="0"/>
              <a:t> -&gt; </a:t>
            </a:r>
            <a:r>
              <a:rPr lang="en-US" dirty="0" err="1"/>
              <a:t>γγ</a:t>
            </a:r>
            <a:r>
              <a:rPr lang="en-US" dirty="0"/>
              <a:t> events. </a:t>
            </a:r>
          </a:p>
          <a:p>
            <a:r>
              <a:rPr lang="en-US" dirty="0" err="1"/>
              <a:t>E</a:t>
            </a:r>
            <a:r>
              <a:rPr lang="en-US" baseline="-25000" dirty="0" err="1"/>
              <a:t>beam</a:t>
            </a:r>
            <a:r>
              <a:rPr lang="en-US" dirty="0"/>
              <a:t> = 3.5 GeV</a:t>
            </a:r>
            <a:endParaRPr lang="ru-RU" dirty="0"/>
          </a:p>
        </p:txBody>
      </p:sp>
      <p:pic>
        <p:nvPicPr>
          <p:cNvPr id="7" name="Объект 9">
            <a:extLst>
              <a:ext uri="{FF2B5EF4-FFF2-40B4-BE49-F238E27FC236}">
                <a16:creationId xmlns:a16="http://schemas.microsoft.com/office/drawing/2014/main" id="{EB94B142-64EB-B151-7FE3-084DD3E670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135951"/>
            <a:ext cx="4665036" cy="2849116"/>
          </a:xfrm>
          <a:prstGeom prst="rect">
            <a:avLst/>
          </a:prstGeom>
        </p:spPr>
      </p:pic>
      <p:pic>
        <p:nvPicPr>
          <p:cNvPr id="8" name="Объект 11">
            <a:extLst>
              <a:ext uri="{FF2B5EF4-FFF2-40B4-BE49-F238E27FC236}">
                <a16:creationId xmlns:a16="http://schemas.microsoft.com/office/drawing/2014/main" id="{A5C886B7-BC8C-E93A-4044-1EF174DB1B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2131975"/>
            <a:ext cx="4554349" cy="2849116"/>
          </a:xfrm>
          <a:prstGeom prst="rect">
            <a:avLst/>
          </a:prstGeom>
        </p:spPr>
      </p:pic>
      <p:sp>
        <p:nvSpPr>
          <p:cNvPr id="9" name="TextBox 8">
            <a:extLst>
              <a:ext uri="{FF2B5EF4-FFF2-40B4-BE49-F238E27FC236}">
                <a16:creationId xmlns:a16="http://schemas.microsoft.com/office/drawing/2014/main" id="{0EB7FA79-5421-243D-7DF3-C613DD3175BE}"/>
              </a:ext>
            </a:extLst>
          </p:cNvPr>
          <p:cNvSpPr txBox="1"/>
          <p:nvPr/>
        </p:nvSpPr>
        <p:spPr>
          <a:xfrm>
            <a:off x="6849174" y="4848570"/>
            <a:ext cx="505267" cy="369332"/>
          </a:xfrm>
          <a:prstGeom prst="rect">
            <a:avLst/>
          </a:prstGeom>
          <a:noFill/>
        </p:spPr>
        <p:txBody>
          <a:bodyPr wrap="none" rtlCol="0">
            <a:spAutoFit/>
          </a:bodyPr>
          <a:lstStyle/>
          <a:p>
            <a:r>
              <a:rPr lang="en-US" dirty="0"/>
              <a:t>MC</a:t>
            </a:r>
            <a:endParaRPr lang="ru-RU" dirty="0"/>
          </a:p>
        </p:txBody>
      </p:sp>
      <p:sp>
        <p:nvSpPr>
          <p:cNvPr id="10" name="TextBox 9">
            <a:extLst>
              <a:ext uri="{FF2B5EF4-FFF2-40B4-BE49-F238E27FC236}">
                <a16:creationId xmlns:a16="http://schemas.microsoft.com/office/drawing/2014/main" id="{A66C7FAB-09ED-F930-8D07-9D56E75A980C}"/>
              </a:ext>
            </a:extLst>
          </p:cNvPr>
          <p:cNvSpPr txBox="1"/>
          <p:nvPr/>
        </p:nvSpPr>
        <p:spPr>
          <a:xfrm>
            <a:off x="1897530" y="4878752"/>
            <a:ext cx="1262974" cy="369332"/>
          </a:xfrm>
          <a:prstGeom prst="rect">
            <a:avLst/>
          </a:prstGeom>
          <a:noFill/>
        </p:spPr>
        <p:txBody>
          <a:bodyPr wrap="none" rtlCol="0">
            <a:spAutoFit/>
          </a:bodyPr>
          <a:lstStyle/>
          <a:p>
            <a:r>
              <a:rPr lang="en-US" dirty="0"/>
              <a:t>Experiment</a:t>
            </a:r>
            <a:endParaRPr lang="ru-RU" dirty="0"/>
          </a:p>
        </p:txBody>
      </p:sp>
      <p:sp>
        <p:nvSpPr>
          <p:cNvPr id="4" name="TextBox 3">
            <a:extLst>
              <a:ext uri="{FF2B5EF4-FFF2-40B4-BE49-F238E27FC236}">
                <a16:creationId xmlns:a16="http://schemas.microsoft.com/office/drawing/2014/main" id="{A8FB5D88-E14E-A8C7-A119-1194B89DC14F}"/>
              </a:ext>
            </a:extLst>
          </p:cNvPr>
          <p:cNvSpPr txBox="1"/>
          <p:nvPr/>
        </p:nvSpPr>
        <p:spPr>
          <a:xfrm>
            <a:off x="2216989" y="5248084"/>
            <a:ext cx="5823908" cy="923330"/>
          </a:xfrm>
          <a:prstGeom prst="rect">
            <a:avLst/>
          </a:prstGeom>
          <a:noFill/>
        </p:spPr>
        <p:txBody>
          <a:bodyPr wrap="square" rtlCol="0">
            <a:spAutoFit/>
          </a:bodyPr>
          <a:lstStyle/>
          <a:p>
            <a:r>
              <a:rPr lang="en-US" b="1" dirty="0"/>
              <a:t>                                           </a:t>
            </a:r>
            <a:r>
              <a:rPr lang="el-GR" b="1" dirty="0"/>
              <a:t>σ</a:t>
            </a:r>
            <a:r>
              <a:rPr lang="en-US" b="1" dirty="0"/>
              <a:t> ≈</a:t>
            </a:r>
            <a:r>
              <a:rPr lang="ru-RU" b="1" dirty="0"/>
              <a:t> </a:t>
            </a:r>
            <a:r>
              <a:rPr lang="en-US" b="1" dirty="0"/>
              <a:t>1</a:t>
            </a:r>
            <a:r>
              <a:rPr lang="ru-RU" b="1" dirty="0"/>
              <a:t>.</a:t>
            </a:r>
            <a:r>
              <a:rPr lang="en-US" b="1" dirty="0"/>
              <a:t>8</a:t>
            </a:r>
            <a:r>
              <a:rPr lang="ru-RU" b="1" dirty="0"/>
              <a:t> мм</a:t>
            </a:r>
            <a:endParaRPr lang="en-US" b="1" dirty="0"/>
          </a:p>
          <a:p>
            <a:r>
              <a:rPr lang="en-US" dirty="0">
                <a:solidFill>
                  <a:srgbClr val="FF0000"/>
                </a:solidFill>
              </a:rPr>
              <a:t>      If we use the only towers we have  </a:t>
            </a:r>
            <a:r>
              <a:rPr lang="el-GR" dirty="0">
                <a:solidFill>
                  <a:srgbClr val="FF0000"/>
                </a:solidFill>
              </a:rPr>
              <a:t>σ</a:t>
            </a:r>
            <a:r>
              <a:rPr lang="en-US" dirty="0">
                <a:solidFill>
                  <a:srgbClr val="FF0000"/>
                </a:solidFill>
              </a:rPr>
              <a:t>~5-8  mm  !</a:t>
            </a:r>
            <a:endParaRPr lang="en-US" b="1" dirty="0"/>
          </a:p>
          <a:p>
            <a:endParaRPr lang="ru-RU" dirty="0"/>
          </a:p>
        </p:txBody>
      </p:sp>
    </p:spTree>
    <p:extLst>
      <p:ext uri="{BB962C8B-B14F-4D97-AF65-F5344CB8AC3E}">
        <p14:creationId xmlns:p14="http://schemas.microsoft.com/office/powerpoint/2010/main" val="260750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C012-34A7-EDD3-625C-F11A784E2E0D}"/>
              </a:ext>
            </a:extLst>
          </p:cNvPr>
          <p:cNvSpPr>
            <a:spLocks noGrp="1"/>
          </p:cNvSpPr>
          <p:nvPr>
            <p:ph type="title"/>
          </p:nvPr>
        </p:nvSpPr>
        <p:spPr>
          <a:xfrm>
            <a:off x="2077888" y="280814"/>
            <a:ext cx="7886700" cy="492124"/>
          </a:xfrm>
        </p:spPr>
        <p:txBody>
          <a:bodyPr>
            <a:noAutofit/>
          </a:bodyPr>
          <a:lstStyle/>
          <a:p>
            <a:r>
              <a:rPr lang="en-US" sz="3200" b="1" dirty="0">
                <a:solidFill>
                  <a:srgbClr val="C00000"/>
                </a:solidFill>
              </a:rPr>
              <a:t>Spatial resolution for photons </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127D0905-0794-68EE-49CA-B6D278059FC4}"/>
              </a:ext>
            </a:extLst>
          </p:cNvPr>
          <p:cNvSpPr>
            <a:spLocks noGrp="1"/>
          </p:cNvSpPr>
          <p:nvPr>
            <p:ph type="sldNum" sz="quarter" idx="12"/>
          </p:nvPr>
        </p:nvSpPr>
        <p:spPr/>
        <p:txBody>
          <a:bodyPr/>
          <a:lstStyle/>
          <a:p>
            <a:fld id="{B5580CC9-4994-481D-AB1E-19066B37D197}" type="slidenum">
              <a:rPr lang="ru-RU" smtClean="0"/>
              <a:t>24</a:t>
            </a:fld>
            <a:endParaRPr lang="ru-RU"/>
          </a:p>
        </p:txBody>
      </p:sp>
      <p:sp>
        <p:nvSpPr>
          <p:cNvPr id="6" name="TextBox 5">
            <a:extLst>
              <a:ext uri="{FF2B5EF4-FFF2-40B4-BE49-F238E27FC236}">
                <a16:creationId xmlns:a16="http://schemas.microsoft.com/office/drawing/2014/main" id="{9D542362-C903-8017-5D77-23AB826C2204}"/>
              </a:ext>
            </a:extLst>
          </p:cNvPr>
          <p:cNvSpPr txBox="1"/>
          <p:nvPr/>
        </p:nvSpPr>
        <p:spPr>
          <a:xfrm>
            <a:off x="628650" y="880100"/>
            <a:ext cx="8381999" cy="1477328"/>
          </a:xfrm>
          <a:prstGeom prst="rect">
            <a:avLst/>
          </a:prstGeom>
          <a:noFill/>
        </p:spPr>
        <p:txBody>
          <a:bodyPr wrap="square" rtlCol="0">
            <a:spAutoFit/>
          </a:bodyPr>
          <a:lstStyle/>
          <a:p>
            <a:r>
              <a:rPr lang="en-US" dirty="0"/>
              <a:t>Directly, the spatial resolution for photons was only measured in the experiment with a prototype of the calorimeter on a tagged photon beam. The dependence of the spatial resolution on the photon energy is shown for two layers of strips.  The first layer is the layer where the photon conversion took place. The second layer is the one following it.</a:t>
            </a:r>
          </a:p>
          <a:p>
            <a:r>
              <a:rPr lang="en-US" dirty="0"/>
              <a:t>The strip width is 1 cm.</a:t>
            </a:r>
            <a:endParaRPr lang="ru-RU" dirty="0"/>
          </a:p>
        </p:txBody>
      </p:sp>
      <p:pic>
        <p:nvPicPr>
          <p:cNvPr id="5" name="Picture 6">
            <a:extLst>
              <a:ext uri="{FF2B5EF4-FFF2-40B4-BE49-F238E27FC236}">
                <a16:creationId xmlns:a16="http://schemas.microsoft.com/office/drawing/2014/main" id="{A02B88A1-2871-5A1F-F6D5-39F02F88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62844" y="2464589"/>
            <a:ext cx="6818312" cy="3784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456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557D-F5A3-39BD-9B4D-221B4E87DBB0}"/>
              </a:ext>
            </a:extLst>
          </p:cNvPr>
          <p:cNvSpPr>
            <a:spLocks noGrp="1"/>
          </p:cNvSpPr>
          <p:nvPr>
            <p:ph type="title"/>
          </p:nvPr>
        </p:nvSpPr>
        <p:spPr>
          <a:xfrm>
            <a:off x="628650" y="279400"/>
            <a:ext cx="7886700" cy="558799"/>
          </a:xfrm>
        </p:spPr>
        <p:txBody>
          <a:bodyPr>
            <a:normAutofit/>
          </a:bodyPr>
          <a:lstStyle/>
          <a:p>
            <a:r>
              <a:rPr lang="ru-RU" sz="3200" b="1" dirty="0">
                <a:solidFill>
                  <a:srgbClr val="C00000"/>
                </a:solidFill>
              </a:rPr>
              <a:t>                 </a:t>
            </a:r>
            <a:r>
              <a:rPr lang="en-US" sz="3200" b="1" dirty="0" err="1">
                <a:solidFill>
                  <a:srgbClr val="C00000"/>
                </a:solidFill>
              </a:rPr>
              <a:t>dE</a:t>
            </a:r>
            <a:r>
              <a:rPr lang="en-US" sz="3200" b="1" dirty="0">
                <a:solidFill>
                  <a:srgbClr val="C00000"/>
                </a:solidFill>
              </a:rPr>
              <a:t>/dx measurement </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E06F13A6-98F3-4BDF-D6B2-26F86DDA3132}"/>
              </a:ext>
            </a:extLst>
          </p:cNvPr>
          <p:cNvSpPr>
            <a:spLocks noGrp="1"/>
          </p:cNvSpPr>
          <p:nvPr>
            <p:ph type="sldNum" sz="quarter" idx="12"/>
          </p:nvPr>
        </p:nvSpPr>
        <p:spPr/>
        <p:txBody>
          <a:bodyPr/>
          <a:lstStyle/>
          <a:p>
            <a:fld id="{B5580CC9-4994-481D-AB1E-19066B37D197}" type="slidenum">
              <a:rPr lang="ru-RU" smtClean="0"/>
              <a:t>25</a:t>
            </a:fld>
            <a:endParaRPr lang="ru-RU"/>
          </a:p>
        </p:txBody>
      </p:sp>
      <p:sp>
        <p:nvSpPr>
          <p:cNvPr id="4" name="TextBox 3">
            <a:extLst>
              <a:ext uri="{FF2B5EF4-FFF2-40B4-BE49-F238E27FC236}">
                <a16:creationId xmlns:a16="http://schemas.microsoft.com/office/drawing/2014/main" id="{5D6094B0-D0D6-3FE2-0DEE-38C599864027}"/>
              </a:ext>
            </a:extLst>
          </p:cNvPr>
          <p:cNvSpPr txBox="1"/>
          <p:nvPr/>
        </p:nvSpPr>
        <p:spPr>
          <a:xfrm>
            <a:off x="628649" y="1076324"/>
            <a:ext cx="7800975" cy="646331"/>
          </a:xfrm>
          <a:prstGeom prst="rect">
            <a:avLst/>
          </a:prstGeom>
          <a:noFill/>
        </p:spPr>
        <p:txBody>
          <a:bodyPr wrap="square" rtlCol="0">
            <a:spAutoFit/>
          </a:bodyPr>
          <a:lstStyle/>
          <a:p>
            <a:r>
              <a:rPr lang="en-US" dirty="0"/>
              <a:t>The presence of 8 strip layers in the electrode system allows the measurement of ionization energy loss for MIPs.</a:t>
            </a:r>
            <a:endParaRPr lang="ru-RU" dirty="0"/>
          </a:p>
        </p:txBody>
      </p:sp>
      <p:pic>
        <p:nvPicPr>
          <p:cNvPr id="5" name="Объект 9">
            <a:extLst>
              <a:ext uri="{FF2B5EF4-FFF2-40B4-BE49-F238E27FC236}">
                <a16:creationId xmlns:a16="http://schemas.microsoft.com/office/drawing/2014/main" id="{D4F93043-3891-4556-4ADD-3D70AE3E17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0" y="2448967"/>
            <a:ext cx="4138348" cy="2818357"/>
          </a:xfrm>
          <a:prstGeom prst="rect">
            <a:avLst/>
          </a:prstGeom>
        </p:spPr>
      </p:pic>
      <p:sp>
        <p:nvSpPr>
          <p:cNvPr id="6" name="TextBox 5">
            <a:extLst>
              <a:ext uri="{FF2B5EF4-FFF2-40B4-BE49-F238E27FC236}">
                <a16:creationId xmlns:a16="http://schemas.microsoft.com/office/drawing/2014/main" id="{6747669A-041F-BBB9-C99A-62A52924B664}"/>
              </a:ext>
            </a:extLst>
          </p:cNvPr>
          <p:cNvSpPr txBox="1"/>
          <p:nvPr/>
        </p:nvSpPr>
        <p:spPr>
          <a:xfrm>
            <a:off x="1473095" y="5356565"/>
            <a:ext cx="1974955" cy="369332"/>
          </a:xfrm>
          <a:prstGeom prst="rect">
            <a:avLst/>
          </a:prstGeom>
          <a:noFill/>
        </p:spPr>
        <p:txBody>
          <a:bodyPr wrap="square" rtlCol="0">
            <a:spAutoFit/>
          </a:bodyPr>
          <a:lstStyle/>
          <a:p>
            <a:r>
              <a:rPr lang="el-GR" dirty="0"/>
              <a:t>σ</a:t>
            </a:r>
            <a:r>
              <a:rPr lang="en-US" baseline="-25000" dirty="0" err="1"/>
              <a:t>dEdx</a:t>
            </a:r>
            <a:r>
              <a:rPr lang="en-US" dirty="0"/>
              <a:t>/</a:t>
            </a:r>
            <a:r>
              <a:rPr lang="en-US" dirty="0" err="1"/>
              <a:t>dEdx</a:t>
            </a:r>
            <a:r>
              <a:rPr lang="en-US" dirty="0"/>
              <a:t> </a:t>
            </a:r>
            <a:r>
              <a:rPr lang="ru-RU" dirty="0"/>
              <a:t>=</a:t>
            </a:r>
            <a:r>
              <a:rPr lang="en-US" dirty="0"/>
              <a:t> 10.1%</a:t>
            </a:r>
            <a:endParaRPr lang="ru-RU" dirty="0"/>
          </a:p>
        </p:txBody>
      </p:sp>
      <p:pic>
        <p:nvPicPr>
          <p:cNvPr id="7" name="Объект 9">
            <a:extLst>
              <a:ext uri="{FF2B5EF4-FFF2-40B4-BE49-F238E27FC236}">
                <a16:creationId xmlns:a16="http://schemas.microsoft.com/office/drawing/2014/main" id="{283022FB-D0D9-DFE5-5F9E-2CBB845ADE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9848" y="2448967"/>
            <a:ext cx="4138348" cy="2818358"/>
          </a:xfrm>
          <a:prstGeom prst="rect">
            <a:avLst/>
          </a:prstGeom>
        </p:spPr>
      </p:pic>
      <p:sp>
        <p:nvSpPr>
          <p:cNvPr id="8" name="TextBox 7">
            <a:extLst>
              <a:ext uri="{FF2B5EF4-FFF2-40B4-BE49-F238E27FC236}">
                <a16:creationId xmlns:a16="http://schemas.microsoft.com/office/drawing/2014/main" id="{60A322C3-34AC-2C5A-8A98-61D4112DA94D}"/>
              </a:ext>
            </a:extLst>
          </p:cNvPr>
          <p:cNvSpPr txBox="1"/>
          <p:nvPr/>
        </p:nvSpPr>
        <p:spPr>
          <a:xfrm>
            <a:off x="5987945" y="5356565"/>
            <a:ext cx="2165455" cy="369332"/>
          </a:xfrm>
          <a:prstGeom prst="rect">
            <a:avLst/>
          </a:prstGeom>
          <a:noFill/>
        </p:spPr>
        <p:txBody>
          <a:bodyPr wrap="square" rtlCol="0">
            <a:spAutoFit/>
          </a:bodyPr>
          <a:lstStyle/>
          <a:p>
            <a:r>
              <a:rPr lang="el-GR" dirty="0"/>
              <a:t>σ</a:t>
            </a:r>
            <a:r>
              <a:rPr lang="en-US" baseline="-25000" dirty="0" err="1"/>
              <a:t>dEdx</a:t>
            </a:r>
            <a:r>
              <a:rPr lang="en-US" dirty="0"/>
              <a:t>/</a:t>
            </a:r>
            <a:r>
              <a:rPr lang="en-US" dirty="0" err="1"/>
              <a:t>dEdx</a:t>
            </a:r>
            <a:r>
              <a:rPr lang="en-US" dirty="0"/>
              <a:t> </a:t>
            </a:r>
            <a:r>
              <a:rPr lang="ru-RU" dirty="0"/>
              <a:t>=</a:t>
            </a:r>
            <a:r>
              <a:rPr lang="en-US" dirty="0"/>
              <a:t> 9.6%</a:t>
            </a:r>
            <a:endParaRPr lang="ru-RU" dirty="0"/>
          </a:p>
        </p:txBody>
      </p:sp>
      <p:sp>
        <p:nvSpPr>
          <p:cNvPr id="9" name="TextBox 8">
            <a:extLst>
              <a:ext uri="{FF2B5EF4-FFF2-40B4-BE49-F238E27FC236}">
                <a16:creationId xmlns:a16="http://schemas.microsoft.com/office/drawing/2014/main" id="{29A1A3F3-F133-5B69-5531-D4A850724547}"/>
              </a:ext>
            </a:extLst>
          </p:cNvPr>
          <p:cNvSpPr txBox="1"/>
          <p:nvPr/>
        </p:nvSpPr>
        <p:spPr>
          <a:xfrm>
            <a:off x="904875" y="2065793"/>
            <a:ext cx="4233403" cy="338554"/>
          </a:xfrm>
          <a:prstGeom prst="rect">
            <a:avLst/>
          </a:prstGeom>
          <a:noFill/>
        </p:spPr>
        <p:txBody>
          <a:bodyPr wrap="none" rtlCol="0">
            <a:spAutoFit/>
          </a:bodyPr>
          <a:lstStyle/>
          <a:p>
            <a:r>
              <a:rPr lang="en-US" sz="1600" dirty="0"/>
              <a:t>Distribution on the energy loss of cosmic muons </a:t>
            </a:r>
            <a:endParaRPr lang="ru-RU" sz="1600" dirty="0"/>
          </a:p>
        </p:txBody>
      </p:sp>
      <p:sp>
        <p:nvSpPr>
          <p:cNvPr id="10" name="TextBox 9">
            <a:extLst>
              <a:ext uri="{FF2B5EF4-FFF2-40B4-BE49-F238E27FC236}">
                <a16:creationId xmlns:a16="http://schemas.microsoft.com/office/drawing/2014/main" id="{1F4ABA9C-1273-F8ED-E39D-5CBE927E98B3}"/>
              </a:ext>
            </a:extLst>
          </p:cNvPr>
          <p:cNvSpPr txBox="1"/>
          <p:nvPr/>
        </p:nvSpPr>
        <p:spPr>
          <a:xfrm>
            <a:off x="6602274" y="2065793"/>
            <a:ext cx="468398" cy="338554"/>
          </a:xfrm>
          <a:prstGeom prst="rect">
            <a:avLst/>
          </a:prstGeom>
          <a:noFill/>
        </p:spPr>
        <p:txBody>
          <a:bodyPr wrap="none" rtlCol="0">
            <a:spAutoFit/>
          </a:bodyPr>
          <a:lstStyle/>
          <a:p>
            <a:r>
              <a:rPr lang="en-US" sz="1600" dirty="0"/>
              <a:t>MC</a:t>
            </a:r>
            <a:endParaRPr lang="ru-RU" sz="1600" dirty="0"/>
          </a:p>
        </p:txBody>
      </p:sp>
    </p:spTree>
    <p:extLst>
      <p:ext uri="{BB962C8B-B14F-4D97-AF65-F5344CB8AC3E}">
        <p14:creationId xmlns:p14="http://schemas.microsoft.com/office/powerpoint/2010/main" val="4234746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1980-0BC8-7567-826A-97B4D2019D17}"/>
              </a:ext>
            </a:extLst>
          </p:cNvPr>
          <p:cNvSpPr>
            <a:spLocks noGrp="1"/>
          </p:cNvSpPr>
          <p:nvPr>
            <p:ph type="title"/>
          </p:nvPr>
        </p:nvSpPr>
        <p:spPr/>
        <p:txBody>
          <a:bodyPr>
            <a:normAutofit/>
          </a:bodyPr>
          <a:lstStyle/>
          <a:p>
            <a:r>
              <a:rPr lang="ru-RU" sz="3200" b="1" dirty="0">
                <a:solidFill>
                  <a:srgbClr val="C00000"/>
                </a:solidFill>
              </a:rPr>
              <a:t>                 </a:t>
            </a:r>
            <a:r>
              <a:rPr lang="en-US" sz="3200" b="1" dirty="0">
                <a:solidFill>
                  <a:srgbClr val="C00000"/>
                </a:solidFill>
              </a:rPr>
              <a:t>Conclusion</a:t>
            </a:r>
            <a:endParaRPr lang="ru-RU" sz="3200" b="1" dirty="0">
              <a:solidFill>
                <a:srgbClr val="C00000"/>
              </a:solidFill>
            </a:endParaRPr>
          </a:p>
        </p:txBody>
      </p:sp>
      <p:sp>
        <p:nvSpPr>
          <p:cNvPr id="3" name="Slide Number Placeholder 2">
            <a:extLst>
              <a:ext uri="{FF2B5EF4-FFF2-40B4-BE49-F238E27FC236}">
                <a16:creationId xmlns:a16="http://schemas.microsoft.com/office/drawing/2014/main" id="{4BC8ECAB-CD2D-4EB6-32CA-98A6C34F6800}"/>
              </a:ext>
            </a:extLst>
          </p:cNvPr>
          <p:cNvSpPr>
            <a:spLocks noGrp="1"/>
          </p:cNvSpPr>
          <p:nvPr>
            <p:ph type="sldNum" sz="quarter" idx="12"/>
          </p:nvPr>
        </p:nvSpPr>
        <p:spPr/>
        <p:txBody>
          <a:bodyPr/>
          <a:lstStyle/>
          <a:p>
            <a:fld id="{B5580CC9-4994-481D-AB1E-19066B37D197}" type="slidenum">
              <a:rPr lang="ru-RU" smtClean="0"/>
              <a:t>26</a:t>
            </a:fld>
            <a:endParaRPr lang="ru-RU"/>
          </a:p>
        </p:txBody>
      </p:sp>
      <p:sp>
        <p:nvSpPr>
          <p:cNvPr id="4" name="TextBox 3">
            <a:extLst>
              <a:ext uri="{FF2B5EF4-FFF2-40B4-BE49-F238E27FC236}">
                <a16:creationId xmlns:a16="http://schemas.microsoft.com/office/drawing/2014/main" id="{46083979-E055-2691-CB16-76238BCFACCD}"/>
              </a:ext>
            </a:extLst>
          </p:cNvPr>
          <p:cNvSpPr txBox="1"/>
          <p:nvPr/>
        </p:nvSpPr>
        <p:spPr>
          <a:xfrm>
            <a:off x="791474" y="1723095"/>
            <a:ext cx="7886700" cy="3416320"/>
          </a:xfrm>
          <a:prstGeom prst="rect">
            <a:avLst/>
          </a:prstGeom>
          <a:noFill/>
        </p:spPr>
        <p:txBody>
          <a:bodyPr wrap="square" rtlCol="0">
            <a:spAutoFit/>
          </a:bodyPr>
          <a:lstStyle/>
          <a:p>
            <a:r>
              <a:rPr lang="en-US" dirty="0"/>
              <a:t>The KEDR liquid krypton calorimeter has been used in experiments for 20 years. During this time, it has proven to be a reliable, stable, unpretentious instrument with good performance. </a:t>
            </a:r>
          </a:p>
          <a:p>
            <a:r>
              <a:rPr lang="en-US" dirty="0">
                <a:solidFill>
                  <a:srgbClr val="C00000"/>
                </a:solidFill>
              </a:rPr>
              <a:t>                </a:t>
            </a:r>
            <a:r>
              <a:rPr lang="en-US" sz="2000" b="1" dirty="0">
                <a:solidFill>
                  <a:srgbClr val="C00000"/>
                </a:solidFill>
              </a:rPr>
              <a:t>Wide physics program was realized with KEDR detector:</a:t>
            </a:r>
          </a:p>
          <a:p>
            <a:pPr marL="285750" indent="-285750">
              <a:buFont typeface="Arial" panose="020B0604020202020204" pitchFamily="34" charset="0"/>
              <a:buChar char="•"/>
            </a:pPr>
            <a:r>
              <a:rPr lang="en-US" sz="1800" b="1" dirty="0">
                <a:solidFill>
                  <a:schemeClr val="accent6">
                    <a:lumMod val="75000"/>
                  </a:schemeClr>
                </a:solidFill>
              </a:rPr>
              <a:t>High precision measurement of particle  masses; J/ψ -families, D-mesons, τ- lepton </a:t>
            </a:r>
          </a:p>
          <a:p>
            <a:pPr marL="285750" indent="-285750">
              <a:buFont typeface="Symbol" panose="05050102010706020507" pitchFamily="18" charset="2"/>
              <a:buChar char="·"/>
            </a:pPr>
            <a:r>
              <a:rPr lang="en-US" sz="1800" b="1" dirty="0">
                <a:solidFill>
                  <a:schemeClr val="accent6">
                    <a:lumMod val="75000"/>
                  </a:schemeClr>
                </a:solidFill>
              </a:rPr>
              <a:t>Rare J/</a:t>
            </a:r>
            <a:r>
              <a:rPr lang="en-US" sz="1800" b="1" dirty="0">
                <a:solidFill>
                  <a:schemeClr val="accent6">
                    <a:lumMod val="75000"/>
                  </a:schemeClr>
                </a:solidFill>
                <a:sym typeface="Symbol" panose="05050102010706020507" pitchFamily="18" charset="2"/>
              </a:rPr>
              <a:t> </a:t>
            </a:r>
            <a:r>
              <a:rPr lang="en-US" sz="1800" b="1" dirty="0">
                <a:solidFill>
                  <a:schemeClr val="accent6">
                    <a:lumMod val="75000"/>
                  </a:schemeClr>
                </a:solidFill>
              </a:rPr>
              <a:t>decays</a:t>
            </a:r>
          </a:p>
          <a:p>
            <a:pPr marL="285750" indent="-285750">
              <a:buFont typeface="Symbol" panose="05050102010706020507" pitchFamily="18" charset="2"/>
              <a:buChar char="·"/>
            </a:pPr>
            <a:r>
              <a:rPr lang="en-US" sz="1800" b="1" dirty="0">
                <a:solidFill>
                  <a:schemeClr val="accent6">
                    <a:lumMod val="75000"/>
                  </a:schemeClr>
                </a:solidFill>
              </a:rPr>
              <a:t>R- measurements in the region 2E=2-7 GeV</a:t>
            </a:r>
          </a:p>
          <a:p>
            <a:r>
              <a:rPr lang="en-US" sz="1600" b="1" dirty="0">
                <a:solidFill>
                  <a:schemeClr val="accent6">
                    <a:lumMod val="75000"/>
                  </a:schemeClr>
                </a:solidFill>
                <a:sym typeface="Symbol" panose="05050102010706020507" pitchFamily="18" charset="2"/>
              </a:rPr>
              <a:t> </a:t>
            </a:r>
            <a:r>
              <a:rPr lang="en-US" sz="1800" b="1" dirty="0">
                <a:solidFill>
                  <a:schemeClr val="accent6">
                    <a:lumMod val="75000"/>
                  </a:schemeClr>
                </a:solidFill>
                <a:sym typeface="Symbol" panose="05050102010706020507" pitchFamily="18" charset="2"/>
              </a:rPr>
              <a:t>  </a:t>
            </a:r>
            <a:r>
              <a:rPr lang="en-US" sz="1800" b="1" dirty="0">
                <a:solidFill>
                  <a:schemeClr val="accent6">
                    <a:lumMod val="75000"/>
                  </a:schemeClr>
                </a:solidFill>
              </a:rPr>
              <a:t>Two photon physics</a:t>
            </a:r>
          </a:p>
          <a:p>
            <a:endParaRPr lang="en-US" dirty="0"/>
          </a:p>
          <a:p>
            <a:r>
              <a:rPr lang="en-US" sz="1800" b="1" dirty="0">
                <a:solidFill>
                  <a:schemeClr val="accent6">
                    <a:lumMod val="75000"/>
                  </a:schemeClr>
                </a:solidFill>
              </a:rPr>
              <a:t>Particle masses </a:t>
            </a:r>
            <a:r>
              <a:rPr lang="en-US" b="1" dirty="0">
                <a:solidFill>
                  <a:schemeClr val="accent6">
                    <a:lumMod val="75000"/>
                  </a:schemeClr>
                </a:solidFill>
              </a:rPr>
              <a:t>of </a:t>
            </a:r>
            <a:r>
              <a:rPr lang="en-US" sz="1800" b="1" dirty="0">
                <a:solidFill>
                  <a:schemeClr val="accent6">
                    <a:lumMod val="75000"/>
                  </a:schemeClr>
                </a:solidFill>
              </a:rPr>
              <a:t>ϒ -</a:t>
            </a:r>
            <a:r>
              <a:rPr lang="en-US" b="1" dirty="0">
                <a:solidFill>
                  <a:schemeClr val="accent6">
                    <a:lumMod val="75000"/>
                  </a:schemeClr>
                </a:solidFill>
              </a:rPr>
              <a:t>families and rare decays</a:t>
            </a:r>
            <a:r>
              <a:rPr lang="en-GB" b="0" i="0" dirty="0">
                <a:solidFill>
                  <a:srgbClr val="3C4043"/>
                </a:solidFill>
                <a:effectLst/>
                <a:latin typeface="Roboto" panose="020F0502020204030204" pitchFamily="2" charset="0"/>
              </a:rPr>
              <a:t> </a:t>
            </a:r>
            <a:r>
              <a:rPr lang="en-GB" sz="1600" b="1" i="0" dirty="0">
                <a:solidFill>
                  <a:schemeClr val="accent6">
                    <a:lumMod val="75000"/>
                  </a:schemeClr>
                </a:solidFill>
                <a:effectLst/>
                <a:latin typeface="Roboto" panose="020F0502020204030204" pitchFamily="2" charset="0"/>
              </a:rPr>
              <a:t>are currently measured with a goal to improve PDG data </a:t>
            </a:r>
            <a:endParaRPr lang="ru-RU" sz="1600" b="1" dirty="0">
              <a:solidFill>
                <a:schemeClr val="accent6">
                  <a:lumMod val="75000"/>
                </a:schemeClr>
              </a:solidFill>
            </a:endParaRPr>
          </a:p>
        </p:txBody>
      </p:sp>
    </p:spTree>
    <p:extLst>
      <p:ext uri="{BB962C8B-B14F-4D97-AF65-F5344CB8AC3E}">
        <p14:creationId xmlns:p14="http://schemas.microsoft.com/office/powerpoint/2010/main" val="371616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5580CC9-4994-481D-AB1E-19066B37D197}" type="slidenum">
              <a:rPr lang="ru-RU" smtClean="0"/>
              <a:t>27</a:t>
            </a:fld>
            <a:endParaRPr lang="ru-RU"/>
          </a:p>
        </p:txBody>
      </p:sp>
      <p:sp>
        <p:nvSpPr>
          <p:cNvPr id="3" name="TextBox 2"/>
          <p:cNvSpPr txBox="1"/>
          <p:nvPr/>
        </p:nvSpPr>
        <p:spPr>
          <a:xfrm>
            <a:off x="171451" y="926961"/>
            <a:ext cx="8810624" cy="5078313"/>
          </a:xfrm>
          <a:prstGeom prst="rect">
            <a:avLst/>
          </a:prstGeom>
          <a:noFill/>
        </p:spPr>
        <p:txBody>
          <a:bodyPr wrap="square" rtlCol="0">
            <a:spAutoFit/>
          </a:bodyPr>
          <a:lstStyle/>
          <a:p>
            <a:r>
              <a:rPr lang="en-US" dirty="0"/>
              <a:t>1) “Investigation of an </a:t>
            </a:r>
            <a:r>
              <a:rPr lang="en-US" dirty="0" err="1"/>
              <a:t>an</a:t>
            </a:r>
            <a:r>
              <a:rPr lang="en-US" dirty="0"/>
              <a:t> electromagnetic calorimeter based on liquid krypton"</a:t>
            </a:r>
          </a:p>
          <a:p>
            <a:r>
              <a:rPr lang="en-US" dirty="0"/>
              <a:t>NIM A289 (1990) 468-474</a:t>
            </a:r>
          </a:p>
          <a:p>
            <a:endParaRPr lang="en-US" dirty="0"/>
          </a:p>
          <a:p>
            <a:r>
              <a:rPr lang="en-US" dirty="0"/>
              <a:t>2) "Liquid krypton calorimeter for KEDR detector"</a:t>
            </a:r>
          </a:p>
          <a:p>
            <a:r>
              <a:rPr lang="en-US" dirty="0"/>
              <a:t>NIM A316 (1992) 8-13</a:t>
            </a:r>
          </a:p>
          <a:p>
            <a:endParaRPr lang="en-US" dirty="0"/>
          </a:p>
          <a:p>
            <a:r>
              <a:rPr lang="en-US" dirty="0"/>
              <a:t>3) "Liquid krypton electromagnetic calorimeter"</a:t>
            </a:r>
          </a:p>
          <a:p>
            <a:r>
              <a:rPr lang="en-US" dirty="0"/>
              <a:t>   NIM A327 (1993) 193-198</a:t>
            </a:r>
          </a:p>
          <a:p>
            <a:endParaRPr lang="en-US" dirty="0"/>
          </a:p>
          <a:p>
            <a:r>
              <a:rPr lang="en-US" dirty="0"/>
              <a:t>4) "Precision timing with liquid ionization calorimeters"</a:t>
            </a:r>
          </a:p>
          <a:p>
            <a:r>
              <a:rPr lang="en-US" dirty="0"/>
              <a:t>   Nuclear Instruments and Methods in Physics Research A332(1993)78-84</a:t>
            </a:r>
          </a:p>
          <a:p>
            <a:endParaRPr lang="en-US" dirty="0"/>
          </a:p>
          <a:p>
            <a:r>
              <a:rPr lang="en-US" dirty="0"/>
              <a:t>5) "Performance of an accordion electromagnetic calorimeter with liquid krypton and argon"</a:t>
            </a:r>
          </a:p>
          <a:p>
            <a:r>
              <a:rPr lang="en-US" dirty="0"/>
              <a:t>   NIM A344 (1994) 363-377</a:t>
            </a:r>
          </a:p>
          <a:p>
            <a:endParaRPr lang="en-US" dirty="0"/>
          </a:p>
          <a:p>
            <a:r>
              <a:rPr lang="en-US" dirty="0"/>
              <a:t>6) "Liquid ionization calorimetry with time sampled signals"</a:t>
            </a:r>
          </a:p>
          <a:p>
            <a:r>
              <a:rPr lang="en-US" dirty="0"/>
              <a:t>   NIMA 349(1994) 367-383</a:t>
            </a:r>
          </a:p>
          <a:p>
            <a:endParaRPr lang="en-US" dirty="0"/>
          </a:p>
        </p:txBody>
      </p:sp>
      <p:sp>
        <p:nvSpPr>
          <p:cNvPr id="4" name="TextBox 3"/>
          <p:cNvSpPr txBox="1"/>
          <p:nvPr/>
        </p:nvSpPr>
        <p:spPr>
          <a:xfrm>
            <a:off x="1285875" y="76200"/>
            <a:ext cx="4728089" cy="584775"/>
          </a:xfrm>
          <a:prstGeom prst="rect">
            <a:avLst/>
          </a:prstGeom>
          <a:noFill/>
        </p:spPr>
        <p:txBody>
          <a:bodyPr wrap="none" rtlCol="0">
            <a:spAutoFit/>
          </a:bodyPr>
          <a:lstStyle/>
          <a:p>
            <a:r>
              <a:rPr lang="en-US" sz="3200" b="1" dirty="0">
                <a:solidFill>
                  <a:srgbClr val="C00000"/>
                </a:solidFill>
                <a:latin typeface="+mj-lt"/>
              </a:rPr>
              <a:t>List of selected publications</a:t>
            </a:r>
            <a:endParaRPr lang="ru-RU" sz="3200" b="1" dirty="0">
              <a:solidFill>
                <a:srgbClr val="C00000"/>
              </a:solidFill>
              <a:latin typeface="+mj-lt"/>
            </a:endParaRPr>
          </a:p>
        </p:txBody>
      </p:sp>
    </p:spTree>
    <p:extLst>
      <p:ext uri="{BB962C8B-B14F-4D97-AF65-F5344CB8AC3E}">
        <p14:creationId xmlns:p14="http://schemas.microsoft.com/office/powerpoint/2010/main" val="1624689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5580CC9-4994-481D-AB1E-19066B37D197}" type="slidenum">
              <a:rPr lang="ru-RU" smtClean="0"/>
              <a:t>28</a:t>
            </a:fld>
            <a:endParaRPr lang="ru-RU"/>
          </a:p>
        </p:txBody>
      </p:sp>
      <p:sp>
        <p:nvSpPr>
          <p:cNvPr id="4" name="TextBox 3"/>
          <p:cNvSpPr txBox="1"/>
          <p:nvPr/>
        </p:nvSpPr>
        <p:spPr>
          <a:xfrm>
            <a:off x="447675" y="428625"/>
            <a:ext cx="8439150" cy="6186309"/>
          </a:xfrm>
          <a:prstGeom prst="rect">
            <a:avLst/>
          </a:prstGeom>
          <a:noFill/>
        </p:spPr>
        <p:txBody>
          <a:bodyPr wrap="square" rtlCol="0">
            <a:spAutoFit/>
          </a:bodyPr>
          <a:lstStyle/>
          <a:p>
            <a:r>
              <a:rPr lang="en-US" dirty="0"/>
              <a:t> 8) "Liquid  krypton  calorimeter  for  KEDR  detector  and  last prototype   results"</a:t>
            </a:r>
          </a:p>
          <a:p>
            <a:r>
              <a:rPr lang="en-US" dirty="0"/>
              <a:t>   NIM A379 (1996) 475-477</a:t>
            </a:r>
          </a:p>
          <a:p>
            <a:endParaRPr lang="en-US" dirty="0"/>
          </a:p>
          <a:p>
            <a:r>
              <a:rPr lang="en-US" dirty="0"/>
              <a:t> 9) "The test of the </a:t>
            </a:r>
            <a:r>
              <a:rPr lang="en-US" dirty="0" err="1"/>
              <a:t>LKr</a:t>
            </a:r>
            <a:r>
              <a:rPr lang="en-US" dirty="0"/>
              <a:t> calorimeter prototype at the tagged  photon beam"</a:t>
            </a:r>
          </a:p>
          <a:p>
            <a:r>
              <a:rPr lang="en-US" dirty="0"/>
              <a:t>   NIM A394 (1997) 35-45</a:t>
            </a:r>
          </a:p>
          <a:p>
            <a:endParaRPr lang="en-US" dirty="0"/>
          </a:p>
          <a:p>
            <a:r>
              <a:rPr lang="en-US" dirty="0"/>
              <a:t>10) "First  observation  of  photon  splitting  in  a strong coulomb field. Current status </a:t>
            </a:r>
          </a:p>
          <a:p>
            <a:r>
              <a:rPr lang="en-US" dirty="0"/>
              <a:t>of the experiment."</a:t>
            </a:r>
          </a:p>
          <a:p>
            <a:r>
              <a:rPr lang="en-US" dirty="0"/>
              <a:t>  PHOTON'97, the </a:t>
            </a:r>
            <a:r>
              <a:rPr lang="en-US" dirty="0" err="1"/>
              <a:t>XIth</a:t>
            </a:r>
            <a:r>
              <a:rPr lang="en-US" dirty="0"/>
              <a:t> International Workshop on Gamma-Gamma Collisions, </a:t>
            </a:r>
          </a:p>
          <a:p>
            <a:r>
              <a:rPr lang="en-US" dirty="0"/>
              <a:t>  </a:t>
            </a:r>
            <a:r>
              <a:rPr lang="en-US" dirty="0" err="1"/>
              <a:t>Egmond</a:t>
            </a:r>
            <a:r>
              <a:rPr lang="en-US" dirty="0"/>
              <a:t> </a:t>
            </a:r>
            <a:r>
              <a:rPr lang="en-US" dirty="0" err="1"/>
              <a:t>aan</a:t>
            </a:r>
            <a:r>
              <a:rPr lang="en-US" dirty="0"/>
              <a:t> Zee,  Netherlands, 246-250</a:t>
            </a:r>
          </a:p>
          <a:p>
            <a:endParaRPr lang="en-US" dirty="0"/>
          </a:p>
          <a:p>
            <a:r>
              <a:rPr lang="en-US" dirty="0"/>
              <a:t>11) "High-accuracy  measurement  of  photon  position  in  a liquid krypton calorimeter"</a:t>
            </a:r>
          </a:p>
          <a:p>
            <a:r>
              <a:rPr lang="en-US" dirty="0"/>
              <a:t>   NIM A419 (1998) 602-608</a:t>
            </a:r>
          </a:p>
          <a:p>
            <a:endParaRPr lang="en-US" dirty="0"/>
          </a:p>
          <a:p>
            <a:r>
              <a:rPr lang="en-US" dirty="0"/>
              <a:t>12) "Delbruck scattering at energies of 140-450 MeV"</a:t>
            </a:r>
          </a:p>
          <a:p>
            <a:r>
              <a:rPr lang="en-US" dirty="0"/>
              <a:t>   Phys. Rev. C58 (1998) 2844-2850</a:t>
            </a:r>
          </a:p>
          <a:p>
            <a:endParaRPr lang="en-US" dirty="0"/>
          </a:p>
          <a:p>
            <a:r>
              <a:rPr lang="en-US" dirty="0"/>
              <a:t>13) "Experimental investigation of high-energy photon splitting in atomic fields“</a:t>
            </a:r>
          </a:p>
          <a:p>
            <a:r>
              <a:rPr lang="en-US" dirty="0"/>
              <a:t>  PRL, v.89 (2002) 061802</a:t>
            </a:r>
          </a:p>
          <a:p>
            <a:endParaRPr lang="ru-RU" dirty="0"/>
          </a:p>
          <a:p>
            <a:r>
              <a:rPr lang="ru-RU" dirty="0"/>
              <a:t>14) </a:t>
            </a:r>
            <a:r>
              <a:rPr lang="en-US" dirty="0"/>
              <a:t>“A purity monitor for the KEDR liquid  krypton  calorimeter”</a:t>
            </a:r>
          </a:p>
          <a:p>
            <a:r>
              <a:rPr lang="en-US" dirty="0">
                <a:hlinkClick r:id="rId2"/>
              </a:rPr>
              <a:t>http://dx.doi.org/10.1088/1748-0221/11/06/P06004</a:t>
            </a:r>
            <a:r>
              <a:rPr lang="en-US" dirty="0"/>
              <a:t>, 2016 JINST 11 P06004</a:t>
            </a:r>
            <a:endParaRPr lang="ru-RU" dirty="0"/>
          </a:p>
        </p:txBody>
      </p:sp>
    </p:spTree>
    <p:extLst>
      <p:ext uri="{BB962C8B-B14F-4D97-AF65-F5344CB8AC3E}">
        <p14:creationId xmlns:p14="http://schemas.microsoft.com/office/powerpoint/2010/main" val="377176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9B94-4D7B-7EFB-DC30-91A2C96591F1}"/>
              </a:ext>
            </a:extLst>
          </p:cNvPr>
          <p:cNvSpPr>
            <a:spLocks noGrp="1"/>
          </p:cNvSpPr>
          <p:nvPr>
            <p:ph type="title"/>
          </p:nvPr>
        </p:nvSpPr>
        <p:spPr>
          <a:xfrm>
            <a:off x="628650" y="355602"/>
            <a:ext cx="7886700" cy="473074"/>
          </a:xfrm>
        </p:spPr>
        <p:txBody>
          <a:bodyPr>
            <a:normAutofit fontScale="90000"/>
          </a:bodyPr>
          <a:lstStyle/>
          <a:p>
            <a:r>
              <a:rPr lang="ru-RU" dirty="0"/>
              <a:t>      </a:t>
            </a:r>
            <a:r>
              <a:rPr lang="en-US" sz="3600" b="1" dirty="0">
                <a:solidFill>
                  <a:srgbClr val="C00000"/>
                </a:solidFill>
              </a:rPr>
              <a:t>Invariant mass of two photons</a:t>
            </a:r>
            <a:endParaRPr lang="ru-RU" sz="3600" b="1" dirty="0">
              <a:solidFill>
                <a:srgbClr val="C00000"/>
              </a:solidFill>
            </a:endParaRPr>
          </a:p>
        </p:txBody>
      </p:sp>
      <p:sp>
        <p:nvSpPr>
          <p:cNvPr id="3" name="Slide Number Placeholder 2">
            <a:extLst>
              <a:ext uri="{FF2B5EF4-FFF2-40B4-BE49-F238E27FC236}">
                <a16:creationId xmlns:a16="http://schemas.microsoft.com/office/drawing/2014/main" id="{0AE09B8D-F990-FD70-247A-7EE74CC099E0}"/>
              </a:ext>
            </a:extLst>
          </p:cNvPr>
          <p:cNvSpPr>
            <a:spLocks noGrp="1"/>
          </p:cNvSpPr>
          <p:nvPr>
            <p:ph type="sldNum" sz="quarter" idx="12"/>
          </p:nvPr>
        </p:nvSpPr>
        <p:spPr/>
        <p:txBody>
          <a:bodyPr/>
          <a:lstStyle/>
          <a:p>
            <a:fld id="{B5580CC9-4994-481D-AB1E-19066B37D197}" type="slidenum">
              <a:rPr lang="ru-RU" smtClean="0"/>
              <a:t>29</a:t>
            </a:fld>
            <a:endParaRPr lang="ru-RU"/>
          </a:p>
        </p:txBody>
      </p:sp>
      <p:sp>
        <p:nvSpPr>
          <p:cNvPr id="8" name="TextBox 7">
            <a:extLst>
              <a:ext uri="{FF2B5EF4-FFF2-40B4-BE49-F238E27FC236}">
                <a16:creationId xmlns:a16="http://schemas.microsoft.com/office/drawing/2014/main" id="{742060AF-815B-C9C2-6C49-80C680B36581}"/>
              </a:ext>
            </a:extLst>
          </p:cNvPr>
          <p:cNvSpPr txBox="1"/>
          <p:nvPr/>
        </p:nvSpPr>
        <p:spPr>
          <a:xfrm>
            <a:off x="796789" y="1016644"/>
            <a:ext cx="6289811" cy="369332"/>
          </a:xfrm>
          <a:prstGeom prst="rect">
            <a:avLst/>
          </a:prstGeom>
          <a:noFill/>
        </p:spPr>
        <p:txBody>
          <a:bodyPr wrap="square" rtlCol="0">
            <a:spAutoFit/>
          </a:bodyPr>
          <a:lstStyle/>
          <a:p>
            <a:r>
              <a:rPr lang="en-US" dirty="0"/>
              <a:t>The peak from </a:t>
            </a:r>
            <a:r>
              <a:rPr lang="el-GR" sz="1800" b="1" dirty="0"/>
              <a:t>π</a:t>
            </a:r>
            <a:r>
              <a:rPr lang="ru-RU" sz="1800" b="1" baseline="30000" dirty="0"/>
              <a:t>0</a:t>
            </a:r>
            <a:r>
              <a:rPr lang="en-US" baseline="30000" dirty="0"/>
              <a:t> </a:t>
            </a:r>
            <a:r>
              <a:rPr lang="en-US" dirty="0"/>
              <a:t>decay. Experimental data at the </a:t>
            </a:r>
            <a:r>
              <a:rPr lang="ru-RU" b="1" dirty="0"/>
              <a:t>Ψ</a:t>
            </a:r>
            <a:r>
              <a:rPr lang="en-US" b="1" dirty="0"/>
              <a:t>(2S) </a:t>
            </a:r>
            <a:r>
              <a:rPr lang="en-US" dirty="0"/>
              <a:t>peak.</a:t>
            </a:r>
            <a:endParaRPr lang="ru-RU" dirty="0"/>
          </a:p>
        </p:txBody>
      </p:sp>
      <p:pic>
        <p:nvPicPr>
          <p:cNvPr id="10" name="Рисунок 9">
            <a:extLst>
              <a:ext uri="{FF2B5EF4-FFF2-40B4-BE49-F238E27FC236}">
                <a16:creationId xmlns:a16="http://schemas.microsoft.com/office/drawing/2014/main" id="{CCA7FA6C-8EDF-C994-84CE-86FDB48F7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398763"/>
            <a:ext cx="3952875" cy="2653207"/>
          </a:xfrm>
          <a:prstGeom prst="rect">
            <a:avLst/>
          </a:prstGeom>
        </p:spPr>
      </p:pic>
      <p:pic>
        <p:nvPicPr>
          <p:cNvPr id="11" name="Рисунок 11">
            <a:extLst>
              <a:ext uri="{FF2B5EF4-FFF2-40B4-BE49-F238E27FC236}">
                <a16:creationId xmlns:a16="http://schemas.microsoft.com/office/drawing/2014/main" id="{BFC31A8D-C804-3857-E3DC-B69F6C36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2" y="1385976"/>
            <a:ext cx="3971925" cy="2665994"/>
          </a:xfrm>
          <a:prstGeom prst="rect">
            <a:avLst/>
          </a:prstGeom>
        </p:spPr>
      </p:pic>
      <p:pic>
        <p:nvPicPr>
          <p:cNvPr id="12" name="Рисунок 7">
            <a:extLst>
              <a:ext uri="{FF2B5EF4-FFF2-40B4-BE49-F238E27FC236}">
                <a16:creationId xmlns:a16="http://schemas.microsoft.com/office/drawing/2014/main" id="{6C9DA7A0-B9A1-95D7-4BCC-C4903E4DA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00" y="4056735"/>
            <a:ext cx="4013500" cy="2693899"/>
          </a:xfrm>
          <a:prstGeom prst="rect">
            <a:avLst/>
          </a:prstGeom>
        </p:spPr>
      </p:pic>
      <p:pic>
        <p:nvPicPr>
          <p:cNvPr id="13" name="Рисунок 5">
            <a:extLst>
              <a:ext uri="{FF2B5EF4-FFF2-40B4-BE49-F238E27FC236}">
                <a16:creationId xmlns:a16="http://schemas.microsoft.com/office/drawing/2014/main" id="{A97B1EAF-41A0-0D4A-0222-F56CCD7A0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3326" y="4051970"/>
            <a:ext cx="4013501" cy="2693900"/>
          </a:xfrm>
          <a:prstGeom prst="rect">
            <a:avLst/>
          </a:prstGeom>
        </p:spPr>
      </p:pic>
      <p:sp>
        <p:nvSpPr>
          <p:cNvPr id="14" name="TextBox 13">
            <a:extLst>
              <a:ext uri="{FF2B5EF4-FFF2-40B4-BE49-F238E27FC236}">
                <a16:creationId xmlns:a16="http://schemas.microsoft.com/office/drawing/2014/main" id="{9C2E309D-1130-FA9D-EBB4-1096D35AF001}"/>
              </a:ext>
            </a:extLst>
          </p:cNvPr>
          <p:cNvSpPr txBox="1"/>
          <p:nvPr/>
        </p:nvSpPr>
        <p:spPr>
          <a:xfrm>
            <a:off x="1202828" y="3275111"/>
            <a:ext cx="1653017" cy="307777"/>
          </a:xfrm>
          <a:prstGeom prst="rect">
            <a:avLst/>
          </a:prstGeom>
          <a:noFill/>
        </p:spPr>
        <p:txBody>
          <a:bodyPr wrap="none" rtlCol="0">
            <a:spAutoFit/>
          </a:bodyPr>
          <a:lstStyle/>
          <a:p>
            <a:r>
              <a:rPr lang="el-GR" sz="1400" b="1" dirty="0"/>
              <a:t>σ</a:t>
            </a:r>
            <a:r>
              <a:rPr lang="en-US" sz="1400" b="1" baseline="-25000" dirty="0"/>
              <a:t>M</a:t>
            </a:r>
            <a:r>
              <a:rPr lang="en-US" sz="1400" b="1" dirty="0"/>
              <a:t>= (9.6 ± 0.2) MeV</a:t>
            </a:r>
            <a:endParaRPr lang="ru-RU" sz="1400" b="1" dirty="0"/>
          </a:p>
        </p:txBody>
      </p:sp>
      <p:sp>
        <p:nvSpPr>
          <p:cNvPr id="15" name="TextBox 14">
            <a:extLst>
              <a:ext uri="{FF2B5EF4-FFF2-40B4-BE49-F238E27FC236}">
                <a16:creationId xmlns:a16="http://schemas.microsoft.com/office/drawing/2014/main" id="{F7A54461-06B3-D808-DBC9-F2F03F1759E6}"/>
              </a:ext>
            </a:extLst>
          </p:cNvPr>
          <p:cNvSpPr txBox="1"/>
          <p:nvPr/>
        </p:nvSpPr>
        <p:spPr>
          <a:xfrm>
            <a:off x="5469156" y="3292670"/>
            <a:ext cx="1705309" cy="307777"/>
          </a:xfrm>
          <a:prstGeom prst="rect">
            <a:avLst/>
          </a:prstGeom>
          <a:noFill/>
        </p:spPr>
        <p:txBody>
          <a:bodyPr wrap="square">
            <a:spAutoFit/>
          </a:bodyPr>
          <a:lstStyle/>
          <a:p>
            <a:r>
              <a:rPr lang="el-GR" sz="1400" b="1" dirty="0"/>
              <a:t>σ</a:t>
            </a:r>
            <a:r>
              <a:rPr lang="en-US" sz="1400" b="1" baseline="-25000" dirty="0"/>
              <a:t>M</a:t>
            </a:r>
            <a:r>
              <a:rPr lang="en-US" sz="1400" b="1" dirty="0"/>
              <a:t>= (9.1 ± 0.2) MeV</a:t>
            </a:r>
            <a:endParaRPr lang="ru-RU" sz="1400" b="1" dirty="0"/>
          </a:p>
        </p:txBody>
      </p:sp>
      <p:sp>
        <p:nvSpPr>
          <p:cNvPr id="16" name="TextBox 15">
            <a:extLst>
              <a:ext uri="{FF2B5EF4-FFF2-40B4-BE49-F238E27FC236}">
                <a16:creationId xmlns:a16="http://schemas.microsoft.com/office/drawing/2014/main" id="{27A0BE7A-34C8-5F62-2D46-0A83ED92F240}"/>
              </a:ext>
            </a:extLst>
          </p:cNvPr>
          <p:cNvSpPr txBox="1"/>
          <p:nvPr/>
        </p:nvSpPr>
        <p:spPr>
          <a:xfrm>
            <a:off x="1709492" y="5774429"/>
            <a:ext cx="1791190" cy="307777"/>
          </a:xfrm>
          <a:prstGeom prst="rect">
            <a:avLst/>
          </a:prstGeom>
          <a:noFill/>
        </p:spPr>
        <p:txBody>
          <a:bodyPr wrap="square">
            <a:spAutoFit/>
          </a:bodyPr>
          <a:lstStyle/>
          <a:p>
            <a:r>
              <a:rPr lang="el-GR" sz="1400" b="1" dirty="0"/>
              <a:t>σ</a:t>
            </a:r>
            <a:r>
              <a:rPr lang="en-US" sz="1400" b="1" baseline="-25000" dirty="0"/>
              <a:t>M</a:t>
            </a:r>
            <a:r>
              <a:rPr lang="en-US" sz="1400" b="1" dirty="0"/>
              <a:t>= (10.2 ± 0.2) MeV</a:t>
            </a:r>
            <a:endParaRPr lang="ru-RU" sz="1400" b="1" dirty="0"/>
          </a:p>
        </p:txBody>
      </p:sp>
      <p:sp>
        <p:nvSpPr>
          <p:cNvPr id="17" name="TextBox 16">
            <a:extLst>
              <a:ext uri="{FF2B5EF4-FFF2-40B4-BE49-F238E27FC236}">
                <a16:creationId xmlns:a16="http://schemas.microsoft.com/office/drawing/2014/main" id="{309C7A89-A892-DF16-C3C1-A38C5DFB4F32}"/>
              </a:ext>
            </a:extLst>
          </p:cNvPr>
          <p:cNvSpPr txBox="1"/>
          <p:nvPr/>
        </p:nvSpPr>
        <p:spPr>
          <a:xfrm>
            <a:off x="6140835" y="5814032"/>
            <a:ext cx="1705310" cy="307777"/>
          </a:xfrm>
          <a:prstGeom prst="rect">
            <a:avLst/>
          </a:prstGeom>
          <a:noFill/>
        </p:spPr>
        <p:txBody>
          <a:bodyPr wrap="square">
            <a:spAutoFit/>
          </a:bodyPr>
          <a:lstStyle/>
          <a:p>
            <a:r>
              <a:rPr lang="el-GR" sz="1400" b="1" dirty="0"/>
              <a:t>σ</a:t>
            </a:r>
            <a:r>
              <a:rPr lang="en-US" sz="1400" b="1" baseline="-25000" dirty="0"/>
              <a:t>M</a:t>
            </a:r>
            <a:r>
              <a:rPr lang="en-US" sz="1400" b="1" dirty="0"/>
              <a:t>= (8.1 ± 0.2) MeV</a:t>
            </a:r>
            <a:endParaRPr lang="ru-RU" sz="1400" b="1" dirty="0"/>
          </a:p>
        </p:txBody>
      </p:sp>
    </p:spTree>
    <p:extLst>
      <p:ext uri="{BB962C8B-B14F-4D97-AF65-F5344CB8AC3E}">
        <p14:creationId xmlns:p14="http://schemas.microsoft.com/office/powerpoint/2010/main" val="121580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9728" y="-1"/>
            <a:ext cx="8766048" cy="5664511"/>
          </a:xfrm>
        </p:spPr>
        <p:txBody>
          <a:bodyPr>
            <a:normAutofit fontScale="85000" lnSpcReduction="20000"/>
          </a:bodyPr>
          <a:lstStyle/>
          <a:p>
            <a:r>
              <a:rPr lang="en-US" sz="3800" dirty="0" err="1">
                <a:solidFill>
                  <a:srgbClr val="C00000"/>
                </a:solidFill>
              </a:rPr>
              <a:t>LKr</a:t>
            </a:r>
            <a:r>
              <a:rPr lang="en-US" sz="3800" dirty="0">
                <a:solidFill>
                  <a:srgbClr val="C00000"/>
                </a:solidFill>
              </a:rPr>
              <a:t> calorimeters in particle physics </a:t>
            </a:r>
          </a:p>
          <a:p>
            <a:endParaRPr lang="en-US" sz="3200" dirty="0"/>
          </a:p>
          <a:p>
            <a:pPr marL="342900" indent="-342900" algn="l">
              <a:buFont typeface="Arial" panose="020B0604020202020204" pitchFamily="34" charset="0"/>
              <a:buChar char="•"/>
            </a:pPr>
            <a:r>
              <a:rPr lang="en-US" dirty="0" err="1"/>
              <a:t>LKr</a:t>
            </a:r>
            <a:r>
              <a:rPr lang="en-US" dirty="0"/>
              <a:t> calorimeter for study of </a:t>
            </a:r>
            <a:r>
              <a:rPr lang="ru-RU" dirty="0" err="1"/>
              <a:t>nonlinear</a:t>
            </a:r>
            <a:r>
              <a:rPr lang="ru-RU" dirty="0"/>
              <a:t> </a:t>
            </a:r>
            <a:r>
              <a:rPr lang="en-US" dirty="0"/>
              <a:t>QED processes: photon splitting and </a:t>
            </a:r>
            <a:r>
              <a:rPr lang="en-US" dirty="0" err="1"/>
              <a:t>Dellbruck</a:t>
            </a:r>
            <a:r>
              <a:rPr lang="en-US" dirty="0"/>
              <a:t> scattering (1995-2000).</a:t>
            </a:r>
            <a:endParaRPr lang="ru-RU" dirty="0"/>
          </a:p>
          <a:p>
            <a:pPr algn="l"/>
            <a:r>
              <a:rPr lang="ru-RU" dirty="0"/>
              <a:t>     0.2 м</a:t>
            </a:r>
            <a:r>
              <a:rPr lang="ru-RU" baseline="30000" dirty="0"/>
              <a:t>3</a:t>
            </a:r>
            <a:r>
              <a:rPr lang="ru-RU" dirty="0"/>
              <a:t> </a:t>
            </a:r>
            <a:r>
              <a:rPr lang="ru-RU" dirty="0" err="1"/>
              <a:t>of</a:t>
            </a:r>
            <a:r>
              <a:rPr lang="ru-RU" dirty="0"/>
              <a:t> </a:t>
            </a:r>
            <a:r>
              <a:rPr lang="ru-RU" dirty="0" err="1"/>
              <a:t>LKr</a:t>
            </a:r>
            <a:r>
              <a:rPr lang="ru-RU" dirty="0"/>
              <a:t>, 18 X</a:t>
            </a:r>
            <a:r>
              <a:rPr lang="ru-RU" sz="1800" dirty="0"/>
              <a:t>0,  </a:t>
            </a:r>
            <a:r>
              <a:rPr lang="ru-RU" sz="3200" dirty="0" err="1"/>
              <a:t>σ</a:t>
            </a:r>
            <a:r>
              <a:rPr lang="ru-RU" sz="3200" baseline="-25000" dirty="0" err="1"/>
              <a:t>E</a:t>
            </a:r>
            <a:r>
              <a:rPr lang="ru-RU" sz="3200" baseline="-25000" dirty="0"/>
              <a:t> </a:t>
            </a:r>
            <a:r>
              <a:rPr lang="ru-RU" sz="3200" dirty="0"/>
              <a:t>⁄</a:t>
            </a:r>
            <a:r>
              <a:rPr lang="ru-RU" sz="2800" dirty="0"/>
              <a:t>E≈2%⁄√E  </a:t>
            </a:r>
            <a:r>
              <a:rPr lang="ru-RU" sz="2200" dirty="0"/>
              <a:t>(</a:t>
            </a:r>
            <a:r>
              <a:rPr lang="en-US" sz="2200" dirty="0"/>
              <a:t>q</a:t>
            </a:r>
            <a:r>
              <a:rPr lang="ru-RU" sz="2200" dirty="0" err="1"/>
              <a:t>uasi</a:t>
            </a:r>
            <a:r>
              <a:rPr lang="en-US" sz="2200" dirty="0"/>
              <a:t>-h</a:t>
            </a:r>
            <a:r>
              <a:rPr lang="ru-RU" sz="2200" dirty="0" err="1"/>
              <a:t>omogen</a:t>
            </a:r>
            <a:r>
              <a:rPr lang="en-US" sz="2200" dirty="0" err="1"/>
              <a:t>eo</a:t>
            </a:r>
            <a:r>
              <a:rPr lang="ru-RU" sz="2200" dirty="0" err="1"/>
              <a:t>us</a:t>
            </a:r>
            <a:r>
              <a:rPr lang="ru-RU" sz="2200" dirty="0"/>
              <a:t>)</a:t>
            </a:r>
          </a:p>
          <a:p>
            <a:pPr algn="l"/>
            <a:endParaRPr lang="en-US" sz="2200" dirty="0"/>
          </a:p>
          <a:p>
            <a:pPr marL="342900" indent="-342900" algn="l">
              <a:buFont typeface="Arial" panose="020B0604020202020204" pitchFamily="34" charset="0"/>
              <a:buChar char="•"/>
            </a:pPr>
            <a:r>
              <a:rPr lang="en-US" dirty="0" err="1"/>
              <a:t>LKr</a:t>
            </a:r>
            <a:r>
              <a:rPr lang="en-US" dirty="0"/>
              <a:t> calorimeter of KEDR detector at VEPP-4M </a:t>
            </a:r>
            <a:r>
              <a:rPr lang="en-US" dirty="0" err="1"/>
              <a:t>e</a:t>
            </a:r>
            <a:r>
              <a:rPr lang="en-US" baseline="30000" dirty="0" err="1"/>
              <a:t>+</a:t>
            </a:r>
            <a:r>
              <a:rPr lang="en-US" dirty="0" err="1"/>
              <a:t>e</a:t>
            </a:r>
            <a:r>
              <a:rPr lang="en-US" baseline="30000" dirty="0"/>
              <a:t>-</a:t>
            </a:r>
            <a:r>
              <a:rPr lang="en-US" dirty="0"/>
              <a:t> </a:t>
            </a:r>
            <a:r>
              <a:rPr lang="en-US" baseline="30000" dirty="0"/>
              <a:t> </a:t>
            </a:r>
            <a:r>
              <a:rPr lang="en-US" dirty="0"/>
              <a:t>collider (</a:t>
            </a:r>
            <a:r>
              <a:rPr lang="ru-RU" dirty="0"/>
              <a:t>2004- </a:t>
            </a:r>
            <a:r>
              <a:rPr lang="ru-RU" dirty="0" err="1"/>
              <a:t>up</a:t>
            </a:r>
            <a:r>
              <a:rPr lang="ru-RU" dirty="0"/>
              <a:t> </a:t>
            </a:r>
            <a:r>
              <a:rPr lang="ru-RU" dirty="0" err="1"/>
              <a:t>to</a:t>
            </a:r>
            <a:r>
              <a:rPr lang="ru-RU" dirty="0"/>
              <a:t> </a:t>
            </a:r>
            <a:r>
              <a:rPr lang="ru-RU" dirty="0" err="1"/>
              <a:t>now</a:t>
            </a:r>
            <a:r>
              <a:rPr lang="ru-RU" dirty="0"/>
              <a:t>).</a:t>
            </a:r>
            <a:r>
              <a:rPr lang="en-US" dirty="0"/>
              <a:t> </a:t>
            </a:r>
          </a:p>
          <a:p>
            <a:pPr algn="l"/>
            <a:r>
              <a:rPr lang="en-US" dirty="0"/>
              <a:t>        11 </a:t>
            </a:r>
            <a:r>
              <a:rPr lang="ru-RU" dirty="0"/>
              <a:t>м</a:t>
            </a:r>
            <a:r>
              <a:rPr lang="ru-RU" baseline="30000" dirty="0"/>
              <a:t>3</a:t>
            </a:r>
            <a:r>
              <a:rPr lang="en-US" dirty="0"/>
              <a:t> </a:t>
            </a:r>
            <a:r>
              <a:rPr lang="ru-RU" dirty="0" err="1"/>
              <a:t>of</a:t>
            </a:r>
            <a:r>
              <a:rPr lang="ru-RU" dirty="0"/>
              <a:t> </a:t>
            </a:r>
            <a:r>
              <a:rPr lang="ru-RU" dirty="0" err="1"/>
              <a:t>LKr</a:t>
            </a:r>
            <a:r>
              <a:rPr lang="ru-RU" dirty="0"/>
              <a:t>, 15 X</a:t>
            </a:r>
            <a:r>
              <a:rPr lang="ru-RU" sz="1800" dirty="0"/>
              <a:t>0, </a:t>
            </a:r>
            <a:r>
              <a:rPr lang="ru-RU" sz="2800" dirty="0" err="1"/>
              <a:t>σ</a:t>
            </a:r>
            <a:r>
              <a:rPr lang="ru-RU" sz="2800" baseline="-25000" dirty="0" err="1"/>
              <a:t>E</a:t>
            </a:r>
            <a:r>
              <a:rPr lang="ru-RU" sz="2800" baseline="-25000" dirty="0"/>
              <a:t> </a:t>
            </a:r>
            <a:r>
              <a:rPr lang="ru-RU" sz="2800" dirty="0"/>
              <a:t>⁄E≈</a:t>
            </a:r>
            <a:r>
              <a:rPr lang="en-US" sz="2800" dirty="0"/>
              <a:t>2.8</a:t>
            </a:r>
            <a:r>
              <a:rPr lang="ru-RU" sz="2800" dirty="0"/>
              <a:t>%⁄√E </a:t>
            </a:r>
            <a:r>
              <a:rPr lang="ru-RU" sz="2200" dirty="0"/>
              <a:t>(</a:t>
            </a:r>
            <a:r>
              <a:rPr lang="en-US" sz="2200" dirty="0"/>
              <a:t>q</a:t>
            </a:r>
            <a:r>
              <a:rPr lang="ru-RU" sz="2200" dirty="0" err="1"/>
              <a:t>uasi</a:t>
            </a:r>
            <a:r>
              <a:rPr lang="en-US" sz="2200" dirty="0"/>
              <a:t>-h</a:t>
            </a:r>
            <a:r>
              <a:rPr lang="ru-RU" sz="2200" dirty="0" err="1"/>
              <a:t>omogen</a:t>
            </a:r>
            <a:r>
              <a:rPr lang="en-US" sz="2200" dirty="0" err="1"/>
              <a:t>eo</a:t>
            </a:r>
            <a:r>
              <a:rPr lang="ru-RU" sz="2200" dirty="0" err="1"/>
              <a:t>us</a:t>
            </a:r>
            <a:r>
              <a:rPr lang="ru-RU" sz="2200" dirty="0"/>
              <a:t>)</a:t>
            </a:r>
          </a:p>
          <a:p>
            <a:pPr algn="l"/>
            <a:endParaRPr lang="en-US" sz="2200" dirty="0"/>
          </a:p>
          <a:p>
            <a:pPr marL="342900" indent="-342900" algn="l">
              <a:buFont typeface="Arial" panose="020B0604020202020204" pitchFamily="34" charset="0"/>
              <a:buChar char="•"/>
            </a:pPr>
            <a:r>
              <a:rPr lang="en-US" dirty="0" err="1"/>
              <a:t>LKr</a:t>
            </a:r>
            <a:r>
              <a:rPr lang="en-US" dirty="0"/>
              <a:t> calorimeter NA-48 and NA-62  at CERN :</a:t>
            </a:r>
          </a:p>
          <a:p>
            <a:pPr algn="l"/>
            <a:r>
              <a:rPr lang="en-US" dirty="0"/>
              <a:t>      search of rare and forbidden kaon decays (1995-up to now).</a:t>
            </a:r>
          </a:p>
          <a:p>
            <a:pPr algn="l"/>
            <a:r>
              <a:rPr lang="en-US" dirty="0"/>
              <a:t>      10 </a:t>
            </a:r>
            <a:r>
              <a:rPr lang="ru-RU" dirty="0"/>
              <a:t>м</a:t>
            </a:r>
            <a:r>
              <a:rPr lang="ru-RU" baseline="30000" dirty="0"/>
              <a:t>3</a:t>
            </a:r>
            <a:r>
              <a:rPr lang="en-US" dirty="0"/>
              <a:t> </a:t>
            </a:r>
            <a:r>
              <a:rPr lang="ru-RU" dirty="0" err="1"/>
              <a:t>of</a:t>
            </a:r>
            <a:r>
              <a:rPr lang="ru-RU" dirty="0"/>
              <a:t> </a:t>
            </a:r>
            <a:r>
              <a:rPr lang="ru-RU" dirty="0" err="1"/>
              <a:t>LKr</a:t>
            </a:r>
            <a:r>
              <a:rPr lang="ru-RU" dirty="0"/>
              <a:t>, 27 X</a:t>
            </a:r>
            <a:r>
              <a:rPr lang="ru-RU" sz="1800" dirty="0"/>
              <a:t>0,</a:t>
            </a:r>
            <a:r>
              <a:rPr lang="en-US" dirty="0"/>
              <a:t> </a:t>
            </a:r>
            <a:r>
              <a:rPr lang="ru-RU" sz="2800" dirty="0" err="1"/>
              <a:t>σ</a:t>
            </a:r>
            <a:r>
              <a:rPr lang="ru-RU" sz="2800" baseline="-25000" dirty="0" err="1"/>
              <a:t>E</a:t>
            </a:r>
            <a:r>
              <a:rPr lang="ru-RU" sz="2800" baseline="-25000" dirty="0"/>
              <a:t> </a:t>
            </a:r>
            <a:r>
              <a:rPr lang="ru-RU" sz="2800" dirty="0"/>
              <a:t>⁄E≈</a:t>
            </a:r>
            <a:r>
              <a:rPr lang="en-US" sz="2800" dirty="0"/>
              <a:t>3.5</a:t>
            </a:r>
            <a:r>
              <a:rPr lang="ru-RU" sz="2800" dirty="0"/>
              <a:t>%⁄√E </a:t>
            </a:r>
            <a:r>
              <a:rPr lang="en-US" sz="2800" dirty="0"/>
              <a:t>  </a:t>
            </a:r>
            <a:r>
              <a:rPr lang="ru-RU" sz="2200" dirty="0"/>
              <a:t>(</a:t>
            </a:r>
            <a:r>
              <a:rPr lang="en-US" sz="2200" dirty="0"/>
              <a:t>q</a:t>
            </a:r>
            <a:r>
              <a:rPr lang="ru-RU" sz="2200" dirty="0" err="1"/>
              <a:t>uasi</a:t>
            </a:r>
            <a:r>
              <a:rPr lang="en-US" sz="2200" dirty="0"/>
              <a:t>-h</a:t>
            </a:r>
            <a:r>
              <a:rPr lang="ru-RU" sz="2200" dirty="0" err="1"/>
              <a:t>omogen</a:t>
            </a:r>
            <a:r>
              <a:rPr lang="en-US" sz="2200" dirty="0" err="1"/>
              <a:t>eo</a:t>
            </a:r>
            <a:r>
              <a:rPr lang="ru-RU" sz="2200" dirty="0" err="1"/>
              <a:t>us</a:t>
            </a:r>
            <a:r>
              <a:rPr lang="ru-RU" sz="2200" dirty="0"/>
              <a:t>)</a:t>
            </a:r>
          </a:p>
          <a:p>
            <a:pPr algn="l"/>
            <a:endParaRPr lang="en-US" sz="2200" dirty="0"/>
          </a:p>
          <a:p>
            <a:pPr marL="342900" indent="-342900" algn="l">
              <a:buFont typeface="Arial" panose="020B0604020202020204" pitchFamily="34" charset="0"/>
              <a:buChar char="•"/>
            </a:pPr>
            <a:r>
              <a:rPr lang="en-US" dirty="0" err="1"/>
              <a:t>LKr</a:t>
            </a:r>
            <a:r>
              <a:rPr lang="en-US" dirty="0"/>
              <a:t> calorimeter prototypes for GEM detector at the SSC   (1992-1993)   </a:t>
            </a:r>
          </a:p>
          <a:p>
            <a:pPr algn="l"/>
            <a:r>
              <a:rPr lang="en-US" dirty="0"/>
              <a:t>     </a:t>
            </a:r>
            <a:r>
              <a:rPr lang="ru-RU" dirty="0"/>
              <a:t> 0.</a:t>
            </a:r>
            <a:r>
              <a:rPr lang="en-US" dirty="0"/>
              <a:t>3</a:t>
            </a:r>
            <a:r>
              <a:rPr lang="ru-RU" dirty="0"/>
              <a:t> м</a:t>
            </a:r>
            <a:r>
              <a:rPr lang="ru-RU" baseline="30000" dirty="0"/>
              <a:t>3</a:t>
            </a:r>
            <a:r>
              <a:rPr lang="ru-RU" dirty="0"/>
              <a:t> </a:t>
            </a:r>
            <a:r>
              <a:rPr lang="en-US" dirty="0"/>
              <a:t>(?) </a:t>
            </a:r>
            <a:r>
              <a:rPr lang="ru-RU" dirty="0" err="1"/>
              <a:t>of</a:t>
            </a:r>
            <a:r>
              <a:rPr lang="ru-RU" dirty="0"/>
              <a:t> </a:t>
            </a:r>
            <a:r>
              <a:rPr lang="ru-RU" dirty="0" err="1"/>
              <a:t>LKr</a:t>
            </a:r>
            <a:r>
              <a:rPr lang="ru-RU" dirty="0"/>
              <a:t>, 20  </a:t>
            </a:r>
            <a:r>
              <a:rPr lang="ru-RU" dirty="0" err="1"/>
              <a:t>Xo</a:t>
            </a:r>
            <a:r>
              <a:rPr lang="ru-RU" dirty="0"/>
              <a:t>,</a:t>
            </a:r>
            <a:r>
              <a:rPr lang="en-US" dirty="0"/>
              <a:t> </a:t>
            </a:r>
            <a:r>
              <a:rPr lang="ru-RU" sz="2800" dirty="0" err="1"/>
              <a:t>σ</a:t>
            </a:r>
            <a:r>
              <a:rPr lang="ru-RU" sz="2800" baseline="-25000" dirty="0" err="1"/>
              <a:t>E</a:t>
            </a:r>
            <a:r>
              <a:rPr lang="ru-RU" sz="2800" baseline="-25000" dirty="0"/>
              <a:t> </a:t>
            </a:r>
            <a:r>
              <a:rPr lang="ru-RU" sz="2800" dirty="0"/>
              <a:t>⁄E≈6.7%⁄√</a:t>
            </a:r>
            <a:r>
              <a:rPr lang="ru-RU" sz="2800" dirty="0" err="1"/>
              <a:t>E</a:t>
            </a:r>
            <a:r>
              <a:rPr lang="ru-RU" sz="2800" dirty="0"/>
              <a:t> </a:t>
            </a:r>
            <a:r>
              <a:rPr lang="ru-RU" sz="2200" dirty="0"/>
              <a:t>(</a:t>
            </a:r>
            <a:r>
              <a:rPr lang="ru-RU" sz="2200" dirty="0" err="1"/>
              <a:t>sampling</a:t>
            </a:r>
            <a:r>
              <a:rPr lang="ru-RU" sz="2200" dirty="0"/>
              <a:t>)</a:t>
            </a:r>
            <a:endParaRPr lang="en-US" sz="2200" dirty="0"/>
          </a:p>
          <a:p>
            <a:pPr algn="l"/>
            <a:endParaRPr lang="ru-RU" dirty="0"/>
          </a:p>
        </p:txBody>
      </p:sp>
      <p:sp>
        <p:nvSpPr>
          <p:cNvPr id="4" name="Номер слайда 3"/>
          <p:cNvSpPr>
            <a:spLocks noGrp="1"/>
          </p:cNvSpPr>
          <p:nvPr>
            <p:ph type="sldNum" sz="quarter" idx="12"/>
          </p:nvPr>
        </p:nvSpPr>
        <p:spPr/>
        <p:txBody>
          <a:bodyPr/>
          <a:lstStyle/>
          <a:p>
            <a:fld id="{B5580CC9-4994-481D-AB1E-19066B37D197}" type="slidenum">
              <a:rPr lang="ru-RU" smtClean="0"/>
              <a:t>3</a:t>
            </a:fld>
            <a:endParaRPr lang="ru-RU"/>
          </a:p>
        </p:txBody>
      </p:sp>
    </p:spTree>
    <p:extLst>
      <p:ext uri="{BB962C8B-B14F-4D97-AF65-F5344CB8AC3E}">
        <p14:creationId xmlns:p14="http://schemas.microsoft.com/office/powerpoint/2010/main" val="109009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4C697F-BBAD-3735-9B65-C8448FA1FF65}"/>
              </a:ext>
            </a:extLst>
          </p:cNvPr>
          <p:cNvSpPr>
            <a:spLocks noGrp="1"/>
          </p:cNvSpPr>
          <p:nvPr>
            <p:ph type="sldNum" sz="quarter" idx="12"/>
          </p:nvPr>
        </p:nvSpPr>
        <p:spPr/>
        <p:txBody>
          <a:bodyPr/>
          <a:lstStyle/>
          <a:p>
            <a:fld id="{B5580CC9-4994-481D-AB1E-19066B37D197}" type="slidenum">
              <a:rPr lang="ru-RU" smtClean="0"/>
              <a:t>30</a:t>
            </a:fld>
            <a:endParaRPr lang="ru-RU"/>
          </a:p>
        </p:txBody>
      </p:sp>
      <p:sp>
        <p:nvSpPr>
          <p:cNvPr id="4" name="Title 1">
            <a:extLst>
              <a:ext uri="{FF2B5EF4-FFF2-40B4-BE49-F238E27FC236}">
                <a16:creationId xmlns:a16="http://schemas.microsoft.com/office/drawing/2014/main" id="{F53360A2-57A9-C7FD-DBF8-1EA2C2A18782}"/>
              </a:ext>
            </a:extLst>
          </p:cNvPr>
          <p:cNvSpPr>
            <a:spLocks noGrp="1"/>
          </p:cNvSpPr>
          <p:nvPr>
            <p:ph type="title"/>
          </p:nvPr>
        </p:nvSpPr>
        <p:spPr>
          <a:xfrm>
            <a:off x="628650" y="136524"/>
            <a:ext cx="7886700" cy="577851"/>
          </a:xfrm>
        </p:spPr>
        <p:txBody>
          <a:bodyPr>
            <a:normAutofit/>
          </a:bodyPr>
          <a:lstStyle/>
          <a:p>
            <a:r>
              <a:rPr lang="en-US" sz="3200" b="1" dirty="0">
                <a:solidFill>
                  <a:srgbClr val="C00000"/>
                </a:solidFill>
              </a:rPr>
              <a:t>Energy resolution</a:t>
            </a:r>
            <a:r>
              <a:rPr lang="ru-RU" sz="3200" b="1" dirty="0">
                <a:solidFill>
                  <a:srgbClr val="C00000"/>
                </a:solidFill>
              </a:rPr>
              <a:t> </a:t>
            </a:r>
            <a:r>
              <a:rPr lang="en-US" sz="3200" b="1" dirty="0">
                <a:solidFill>
                  <a:srgbClr val="C00000"/>
                </a:solidFill>
              </a:rPr>
              <a:t>for electrons (positrons)</a:t>
            </a:r>
            <a:endParaRPr lang="ru-RU" sz="3200" b="1" dirty="0">
              <a:solidFill>
                <a:srgbClr val="C00000"/>
              </a:solidFill>
            </a:endParaRPr>
          </a:p>
        </p:txBody>
      </p:sp>
      <p:pic>
        <p:nvPicPr>
          <p:cNvPr id="5" name="Объект 6">
            <a:extLst>
              <a:ext uri="{FF2B5EF4-FFF2-40B4-BE49-F238E27FC236}">
                <a16:creationId xmlns:a16="http://schemas.microsoft.com/office/drawing/2014/main" id="{6DFA7F64-78E1-A6E4-6841-3F9CE65D56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948343"/>
            <a:ext cx="5762418" cy="3414232"/>
          </a:xfrm>
          <a:prstGeom prst="rect">
            <a:avLst/>
          </a:prstGeom>
        </p:spPr>
      </p:pic>
      <p:sp>
        <p:nvSpPr>
          <p:cNvPr id="6" name="TextBox 5">
            <a:extLst>
              <a:ext uri="{FF2B5EF4-FFF2-40B4-BE49-F238E27FC236}">
                <a16:creationId xmlns:a16="http://schemas.microsoft.com/office/drawing/2014/main" id="{D406A12A-451A-6E9B-0D99-26CF14315A16}"/>
              </a:ext>
            </a:extLst>
          </p:cNvPr>
          <p:cNvSpPr txBox="1"/>
          <p:nvPr/>
        </p:nvSpPr>
        <p:spPr>
          <a:xfrm>
            <a:off x="628650" y="1038971"/>
            <a:ext cx="5554277" cy="584775"/>
          </a:xfrm>
          <a:prstGeom prst="rect">
            <a:avLst/>
          </a:prstGeom>
          <a:noFill/>
        </p:spPr>
        <p:txBody>
          <a:bodyPr wrap="none" rtlCol="0">
            <a:spAutoFit/>
          </a:bodyPr>
          <a:lstStyle/>
          <a:p>
            <a:r>
              <a:rPr lang="en-US" sz="1600" dirty="0"/>
              <a:t>The energy resolution of the </a:t>
            </a:r>
            <a:r>
              <a:rPr lang="en-US" sz="1600" dirty="0" err="1"/>
              <a:t>LKr</a:t>
            </a:r>
            <a:r>
              <a:rPr lang="en-US" sz="1600" dirty="0"/>
              <a:t> calorimeter for </a:t>
            </a:r>
            <a:r>
              <a:rPr lang="en-US" sz="1600" b="1" dirty="0"/>
              <a:t>Bhabha events</a:t>
            </a:r>
            <a:r>
              <a:rPr lang="en-US" sz="1600" dirty="0"/>
              <a:t>. </a:t>
            </a:r>
          </a:p>
          <a:p>
            <a:r>
              <a:rPr lang="en-US" sz="1600" b="1" dirty="0"/>
              <a:t>Black</a:t>
            </a:r>
            <a:r>
              <a:rPr lang="en-US" sz="1600" dirty="0"/>
              <a:t> points – experiment, </a:t>
            </a:r>
            <a:r>
              <a:rPr lang="en-US" sz="1600" dirty="0">
                <a:solidFill>
                  <a:srgbClr val="FF0000"/>
                </a:solidFill>
              </a:rPr>
              <a:t>Red</a:t>
            </a:r>
            <a:r>
              <a:rPr lang="en-US" sz="1600" dirty="0"/>
              <a:t> points – MC.</a:t>
            </a:r>
            <a:endParaRPr lang="ru-RU" sz="16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3B7ED0-9907-EA8C-F6D0-A41D0F16AEDA}"/>
                  </a:ext>
                </a:extLst>
              </p:cNvPr>
              <p:cNvSpPr txBox="1"/>
              <p:nvPr/>
            </p:nvSpPr>
            <p:spPr>
              <a:xfrm>
                <a:off x="5757862" y="2264161"/>
                <a:ext cx="3386137" cy="2329677"/>
              </a:xfrm>
              <a:prstGeom prst="rect">
                <a:avLst/>
              </a:prstGeom>
              <a:noFill/>
            </p:spPr>
            <p:txBody>
              <a:bodyPr wrap="square" rtlCol="0">
                <a:spAutoFit/>
              </a:bodyPr>
              <a:lstStyle/>
              <a:p>
                <a:r>
                  <a:rPr lang="en-US" sz="1600" dirty="0"/>
                  <a:t>Fit function</a:t>
                </a:r>
                <a:r>
                  <a:rPr lang="ru-RU" sz="1600" dirty="0"/>
                  <a:t>: </a:t>
                </a:r>
              </a:p>
              <a:p>
                <a:pPr/>
                <a14:m>
                  <m:oMathPara xmlns:m="http://schemas.openxmlformats.org/officeDocument/2006/math">
                    <m:oMathParaPr>
                      <m:jc m:val="centerGroup"/>
                    </m:oMathParaPr>
                    <m:oMath xmlns:m="http://schemas.openxmlformats.org/officeDocument/2006/math">
                      <m:f>
                        <m:fPr>
                          <m:ctrlPr>
                            <a:rPr lang="en-US" sz="1600" b="1" i="1" dirty="0" smtClean="0">
                              <a:latin typeface="Cambria Math" panose="02040503050406030204" pitchFamily="18" charset="0"/>
                            </a:rPr>
                          </m:ctrlPr>
                        </m:fPr>
                        <m:num>
                          <m:r>
                            <a:rPr lang="el-GR" sz="1600" b="1" i="1" dirty="0" smtClean="0">
                              <a:latin typeface="Cambria Math" panose="02040503050406030204" pitchFamily="18" charset="0"/>
                            </a:rPr>
                            <m:t>𝝈</m:t>
                          </m:r>
                          <m:r>
                            <a:rPr lang="en-US" sz="1600" b="1" i="1" baseline="-25000" dirty="0" smtClean="0">
                              <a:latin typeface="Cambria Math" panose="02040503050406030204" pitchFamily="18" charset="0"/>
                            </a:rPr>
                            <m:t>𝑬</m:t>
                          </m:r>
                        </m:num>
                        <m:den>
                          <m:r>
                            <a:rPr lang="en-US" sz="1600" b="1" i="1" dirty="0" smtClean="0">
                              <a:latin typeface="Cambria Math" panose="02040503050406030204" pitchFamily="18" charset="0"/>
                            </a:rPr>
                            <m:t>𝑬</m:t>
                          </m:r>
                        </m:den>
                      </m:f>
                      <m:r>
                        <a:rPr lang="en-US" sz="1600" b="1" i="1" dirty="0" smtClean="0">
                          <a:latin typeface="Cambria Math" panose="02040503050406030204" pitchFamily="18" charset="0"/>
                        </a:rPr>
                        <m:t>=</m:t>
                      </m:r>
                      <m:f>
                        <m:fPr>
                          <m:ctrlPr>
                            <a:rPr lang="en-US" sz="1600" b="1" i="1" dirty="0" smtClean="0">
                              <a:latin typeface="Cambria Math" panose="02040503050406030204" pitchFamily="18" charset="0"/>
                            </a:rPr>
                          </m:ctrlPr>
                        </m:fPr>
                        <m:num>
                          <m:r>
                            <a:rPr lang="en-US" sz="1600" b="1" i="1" dirty="0" smtClean="0">
                              <a:latin typeface="Cambria Math" panose="02040503050406030204" pitchFamily="18" charset="0"/>
                            </a:rPr>
                            <m:t>𝒂</m:t>
                          </m:r>
                        </m:num>
                        <m:den>
                          <m:r>
                            <a:rPr lang="en-US" sz="1600" b="1" i="1" dirty="0" smtClean="0">
                              <a:latin typeface="Cambria Math" panose="02040503050406030204" pitchFamily="18" charset="0"/>
                            </a:rPr>
                            <m:t>𝑬</m:t>
                          </m:r>
                        </m:den>
                      </m:f>
                      <m:r>
                        <a:rPr lang="en-US" sz="1600" b="1" i="1" dirty="0" smtClean="0">
                          <a:latin typeface="Cambria Math" panose="02040503050406030204" pitchFamily="18" charset="0"/>
                        </a:rPr>
                        <m:t> ⊕</m:t>
                      </m:r>
                      <m:r>
                        <a:rPr lang="en-US" sz="1600" b="1" i="1" dirty="0">
                          <a:latin typeface="Cambria Math" panose="02040503050406030204" pitchFamily="18" charset="0"/>
                        </a:rPr>
                        <m:t> </m:t>
                      </m:r>
                      <m:f>
                        <m:fPr>
                          <m:ctrlPr>
                            <a:rPr lang="en-US" sz="1600" b="1" i="1" dirty="0" smtClean="0">
                              <a:latin typeface="Cambria Math" panose="02040503050406030204" pitchFamily="18" charset="0"/>
                            </a:rPr>
                          </m:ctrlPr>
                        </m:fPr>
                        <m:num>
                          <m:r>
                            <a:rPr lang="en-US" sz="1600" b="1" i="1" dirty="0" smtClean="0">
                              <a:latin typeface="Cambria Math" panose="02040503050406030204" pitchFamily="18" charset="0"/>
                            </a:rPr>
                            <m:t>𝒃</m:t>
                          </m:r>
                        </m:num>
                        <m:den>
                          <m:rad>
                            <m:radPr>
                              <m:degHide m:val="on"/>
                              <m:ctrlPr>
                                <a:rPr lang="en-US" sz="1600" b="1" i="1" dirty="0" smtClean="0">
                                  <a:latin typeface="Cambria Math" panose="02040503050406030204" pitchFamily="18" charset="0"/>
                                </a:rPr>
                              </m:ctrlPr>
                            </m:radPr>
                            <m:deg/>
                            <m:e>
                              <m:r>
                                <a:rPr lang="en-US" sz="1600" b="1" i="1" dirty="0" smtClean="0">
                                  <a:latin typeface="Cambria Math" panose="02040503050406030204" pitchFamily="18" charset="0"/>
                                </a:rPr>
                                <m:t>𝑬</m:t>
                              </m:r>
                            </m:e>
                          </m:rad>
                        </m:den>
                      </m:f>
                      <m:r>
                        <a:rPr lang="en-US" sz="1600" b="1" i="1" dirty="0" smtClean="0">
                          <a:latin typeface="Cambria Math" panose="02040503050406030204" pitchFamily="18" charset="0"/>
                        </a:rPr>
                        <m:t>⊕</m:t>
                      </m:r>
                      <m:r>
                        <a:rPr lang="en-US" sz="1600" b="1" i="1" dirty="0" smtClean="0">
                          <a:latin typeface="Cambria Math" panose="02040503050406030204" pitchFamily="18" charset="0"/>
                        </a:rPr>
                        <m:t>𝒄</m:t>
                      </m:r>
                    </m:oMath>
                  </m:oMathPara>
                </a14:m>
                <a:endParaRPr lang="en-US" sz="1600" dirty="0"/>
              </a:p>
              <a:p>
                <a:endParaRPr lang="ru-RU" sz="1600" dirty="0"/>
              </a:p>
              <a:p>
                <a:r>
                  <a:rPr lang="en-US" sz="1600" dirty="0"/>
                  <a:t>Experiment</a:t>
                </a:r>
                <a:r>
                  <a:rPr lang="ru-RU" sz="1600" dirty="0"/>
                  <a:t>:</a:t>
                </a:r>
                <a:endParaRPr lang="en-US" sz="1600" dirty="0"/>
              </a:p>
              <a:p>
                <a:r>
                  <a:rPr lang="en-US" sz="1600" b="1" dirty="0"/>
                  <a:t>a </a:t>
                </a:r>
                <a:r>
                  <a:rPr lang="ru-RU" sz="1600" b="1" dirty="0"/>
                  <a:t>≈</a:t>
                </a:r>
                <a:r>
                  <a:rPr lang="en-US" sz="1600" b="1" dirty="0"/>
                  <a:t> 0; b = 2.7</a:t>
                </a:r>
                <a:r>
                  <a:rPr lang="ru-RU" sz="1600" b="1" dirty="0"/>
                  <a:t>4</a:t>
                </a:r>
                <a:r>
                  <a:rPr lang="en-US" sz="1600" b="1" dirty="0"/>
                  <a:t> ± 0.06; c = 2.6</a:t>
                </a:r>
                <a:r>
                  <a:rPr lang="ru-RU" sz="1600" b="1" dirty="0"/>
                  <a:t>7</a:t>
                </a:r>
                <a:r>
                  <a:rPr lang="en-US" sz="1600" b="1" dirty="0"/>
                  <a:t> ± 0.03</a:t>
                </a:r>
                <a:endParaRPr lang="ru-RU" sz="1600" b="1" dirty="0"/>
              </a:p>
              <a:p>
                <a:endParaRPr lang="en-US" sz="1600" b="1" dirty="0"/>
              </a:p>
              <a:p>
                <a:r>
                  <a:rPr lang="en-US" sz="1600" b="1" dirty="0"/>
                  <a:t>MC:</a:t>
                </a:r>
                <a:endParaRPr lang="ru-RU" sz="1600" b="1" dirty="0"/>
              </a:p>
              <a:p>
                <a:r>
                  <a:rPr lang="en-US" sz="1600" b="1" dirty="0"/>
                  <a:t>a = 0; b = </a:t>
                </a:r>
                <a:r>
                  <a:rPr lang="ru-RU" sz="1600" b="1" dirty="0"/>
                  <a:t>2</a:t>
                </a:r>
                <a:r>
                  <a:rPr lang="en-US" sz="1600" b="1" dirty="0"/>
                  <a:t>.</a:t>
                </a:r>
                <a:r>
                  <a:rPr lang="ru-RU" sz="1600" b="1" dirty="0"/>
                  <a:t>60</a:t>
                </a:r>
                <a:r>
                  <a:rPr lang="en-US" sz="1600" b="1" dirty="0"/>
                  <a:t> ± 0.</a:t>
                </a:r>
                <a:r>
                  <a:rPr lang="ru-RU" sz="1600" b="1" dirty="0"/>
                  <a:t>03</a:t>
                </a:r>
                <a:r>
                  <a:rPr lang="en-US" sz="1600" b="1" dirty="0"/>
                  <a:t>; c = </a:t>
                </a:r>
                <a:r>
                  <a:rPr lang="ru-RU" sz="1600" b="1" dirty="0"/>
                  <a:t>1.97 </a:t>
                </a:r>
                <a:r>
                  <a:rPr lang="en-US" sz="1600" b="1" dirty="0"/>
                  <a:t>± 0.0</a:t>
                </a:r>
                <a:r>
                  <a:rPr lang="ru-RU" sz="1600" b="1" dirty="0"/>
                  <a:t>2</a:t>
                </a:r>
                <a:endParaRPr lang="ru-RU" sz="1600" dirty="0"/>
              </a:p>
            </p:txBody>
          </p:sp>
        </mc:Choice>
        <mc:Fallback xmlns="">
          <p:sp>
            <p:nvSpPr>
              <p:cNvPr id="7" name="TextBox 6">
                <a:extLst>
                  <a:ext uri="{FF2B5EF4-FFF2-40B4-BE49-F238E27FC236}">
                    <a16:creationId xmlns:a16="http://schemas.microsoft.com/office/drawing/2014/main" id="{213B7ED0-9907-EA8C-F6D0-A41D0F16AEDA}"/>
                  </a:ext>
                </a:extLst>
              </p:cNvPr>
              <p:cNvSpPr txBox="1">
                <a:spLocks noRot="1" noChangeAspect="1" noMove="1" noResize="1" noEditPoints="1" noAdjustHandles="1" noChangeArrowheads="1" noChangeShapeType="1" noTextEdit="1"/>
              </p:cNvSpPr>
              <p:nvPr/>
            </p:nvSpPr>
            <p:spPr>
              <a:xfrm>
                <a:off x="5757862" y="2264161"/>
                <a:ext cx="3386137" cy="2329677"/>
              </a:xfrm>
              <a:prstGeom prst="rect">
                <a:avLst/>
              </a:prstGeom>
              <a:blipFill>
                <a:blip r:embed="rId3"/>
                <a:stretch>
                  <a:fillRect l="-1081" t="-783" b="-2350"/>
                </a:stretch>
              </a:blipFill>
            </p:spPr>
            <p:txBody>
              <a:bodyPr/>
              <a:lstStyle/>
              <a:p>
                <a:r>
                  <a:rPr lang="ru-RU">
                    <a:noFill/>
                  </a:rPr>
                  <a:t> </a:t>
                </a:r>
              </a:p>
            </p:txBody>
          </p:sp>
        </mc:Fallback>
      </mc:AlternateContent>
    </p:spTree>
    <p:extLst>
      <p:ext uri="{BB962C8B-B14F-4D97-AF65-F5344CB8AC3E}">
        <p14:creationId xmlns:p14="http://schemas.microsoft.com/office/powerpoint/2010/main" val="139196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293150-B6E4-20E1-A1F0-84D3C544854E}"/>
              </a:ext>
            </a:extLst>
          </p:cNvPr>
          <p:cNvSpPr>
            <a:spLocks noGrp="1"/>
          </p:cNvSpPr>
          <p:nvPr>
            <p:ph type="title"/>
          </p:nvPr>
        </p:nvSpPr>
        <p:spPr>
          <a:xfrm>
            <a:off x="73077" y="28672"/>
            <a:ext cx="9083615" cy="528253"/>
          </a:xfrm>
        </p:spPr>
        <p:txBody>
          <a:bodyPr>
            <a:normAutofit fontScale="90000"/>
          </a:bodyPr>
          <a:lstStyle/>
          <a:p>
            <a:r>
              <a:rPr lang="en-US" sz="3600" b="1" dirty="0">
                <a:solidFill>
                  <a:srgbClr val="C00000"/>
                </a:solidFill>
              </a:rPr>
              <a:t>VEPP-4M </a:t>
            </a:r>
            <a:r>
              <a:rPr lang="en-US" sz="3600" b="1" dirty="0" err="1">
                <a:solidFill>
                  <a:srgbClr val="C00000"/>
                </a:solidFill>
              </a:rPr>
              <a:t>e+e</a:t>
            </a:r>
            <a:r>
              <a:rPr lang="en-US" sz="3600" b="1" dirty="0">
                <a:solidFill>
                  <a:srgbClr val="C00000"/>
                </a:solidFill>
              </a:rPr>
              <a:t>- collider and KEDR</a:t>
            </a:r>
            <a:r>
              <a:rPr lang="en-US" sz="3600" b="1" dirty="0"/>
              <a:t> </a:t>
            </a:r>
            <a:r>
              <a:rPr lang="en-US" sz="2800" dirty="0"/>
              <a:t>(in operation since 2004</a:t>
            </a:r>
            <a:r>
              <a:rPr lang="mr-IN" sz="2800" dirty="0"/>
              <a:t>…)</a:t>
            </a:r>
            <a:r>
              <a:rPr lang="en-US" dirty="0"/>
              <a:t> </a:t>
            </a:r>
            <a:endParaRPr lang="ru-RU" dirty="0"/>
          </a:p>
        </p:txBody>
      </p:sp>
      <p:sp>
        <p:nvSpPr>
          <p:cNvPr id="4" name="TextBox 3">
            <a:extLst>
              <a:ext uri="{FF2B5EF4-FFF2-40B4-BE49-F238E27FC236}">
                <a16:creationId xmlns:a16="http://schemas.microsoft.com/office/drawing/2014/main" id="{93CB5FEE-EB18-5528-FE0E-E9E44CD9CC73}"/>
              </a:ext>
            </a:extLst>
          </p:cNvPr>
          <p:cNvSpPr txBox="1"/>
          <p:nvPr/>
        </p:nvSpPr>
        <p:spPr>
          <a:xfrm>
            <a:off x="3810003" y="771154"/>
            <a:ext cx="3163612" cy="954107"/>
          </a:xfrm>
          <a:prstGeom prst="rect">
            <a:avLst/>
          </a:prstGeom>
          <a:noFill/>
        </p:spPr>
        <p:txBody>
          <a:bodyPr wrap="square" rtlCol="0">
            <a:spAutoFit/>
          </a:bodyPr>
          <a:lstStyle/>
          <a:p>
            <a:r>
              <a:rPr lang="en-US" sz="1400" dirty="0"/>
              <a:t>Beam energy 		1 – 5 GeV </a:t>
            </a:r>
          </a:p>
          <a:p>
            <a:r>
              <a:rPr lang="en-US" sz="1400" dirty="0"/>
              <a:t>Number of bunches 	2 x 2 </a:t>
            </a:r>
          </a:p>
          <a:p>
            <a:r>
              <a:rPr lang="en-US" sz="1400" dirty="0"/>
              <a:t>Luminosity at 1.5 GeV 	2·10</a:t>
            </a:r>
            <a:r>
              <a:rPr lang="en-US" sz="1400" baseline="30000" dirty="0"/>
              <a:t>30</a:t>
            </a:r>
            <a:r>
              <a:rPr lang="en-US" sz="1400" dirty="0"/>
              <a:t> cm</a:t>
            </a:r>
            <a:r>
              <a:rPr lang="en-US" sz="1400" baseline="30000" dirty="0"/>
              <a:t>-2</a:t>
            </a:r>
            <a:r>
              <a:rPr lang="en-US" sz="1400" dirty="0"/>
              <a:t> s</a:t>
            </a:r>
            <a:r>
              <a:rPr lang="en-US" sz="1400" baseline="30000" dirty="0"/>
              <a:t>-1</a:t>
            </a:r>
          </a:p>
          <a:p>
            <a:r>
              <a:rPr lang="en-US" sz="1400" dirty="0"/>
              <a:t>Luminosity at 5.0 GeV 	2·10</a:t>
            </a:r>
            <a:r>
              <a:rPr lang="en-US" sz="1400" baseline="30000" dirty="0"/>
              <a:t>31</a:t>
            </a:r>
            <a:r>
              <a:rPr lang="en-US" sz="1400" dirty="0"/>
              <a:t> cm</a:t>
            </a:r>
            <a:r>
              <a:rPr lang="en-US" sz="1400" baseline="30000" dirty="0"/>
              <a:t>-2</a:t>
            </a:r>
            <a:r>
              <a:rPr lang="en-US" sz="1400" dirty="0"/>
              <a:t> s</a:t>
            </a:r>
            <a:r>
              <a:rPr lang="en-US" sz="1400" baseline="30000" dirty="0"/>
              <a:t>-1</a:t>
            </a:r>
            <a:r>
              <a:rPr lang="en-US" sz="1400" dirty="0"/>
              <a:t> </a:t>
            </a:r>
            <a:endParaRPr lang="ru-RU" sz="1400" dirty="0"/>
          </a:p>
        </p:txBody>
      </p:sp>
      <p:pic>
        <p:nvPicPr>
          <p:cNvPr id="7" name="Рисунок 6">
            <a:extLst>
              <a:ext uri="{FF2B5EF4-FFF2-40B4-BE49-F238E27FC236}">
                <a16:creationId xmlns:a16="http://schemas.microsoft.com/office/drawing/2014/main" id="{D38D0621-846B-FD55-00F1-E0B91A7D0E85}"/>
              </a:ext>
            </a:extLst>
          </p:cNvPr>
          <p:cNvPicPr>
            <a:picLocks noChangeAspect="1"/>
          </p:cNvPicPr>
          <p:nvPr/>
        </p:nvPicPr>
        <p:blipFill>
          <a:blip r:embed="rId2"/>
          <a:stretch>
            <a:fillRect/>
          </a:stretch>
        </p:blipFill>
        <p:spPr>
          <a:xfrm>
            <a:off x="3452648" y="2905565"/>
            <a:ext cx="3752192" cy="3832366"/>
          </a:xfrm>
          <a:prstGeom prst="rect">
            <a:avLst/>
          </a:prstGeom>
        </p:spPr>
      </p:pic>
      <p:sp>
        <p:nvSpPr>
          <p:cNvPr id="8" name="TextBox 7">
            <a:extLst>
              <a:ext uri="{FF2B5EF4-FFF2-40B4-BE49-F238E27FC236}">
                <a16:creationId xmlns:a16="http://schemas.microsoft.com/office/drawing/2014/main" id="{AFC353AA-CB6E-CA97-ACEA-74333250A5F3}"/>
              </a:ext>
            </a:extLst>
          </p:cNvPr>
          <p:cNvSpPr txBox="1"/>
          <p:nvPr/>
        </p:nvSpPr>
        <p:spPr>
          <a:xfrm>
            <a:off x="6611007" y="1842778"/>
            <a:ext cx="2532993" cy="2462213"/>
          </a:xfrm>
          <a:prstGeom prst="rect">
            <a:avLst/>
          </a:prstGeom>
          <a:noFill/>
        </p:spPr>
        <p:txBody>
          <a:bodyPr wrap="square" rtlCol="0">
            <a:spAutoFit/>
          </a:bodyPr>
          <a:lstStyle/>
          <a:p>
            <a:pPr marL="342900" indent="-342900">
              <a:buFont typeface="+mj-lt"/>
              <a:buAutoNum type="arabicPeriod"/>
            </a:pPr>
            <a:r>
              <a:rPr lang="en-US" sz="1400" dirty="0"/>
              <a:t>Vacuum chamber</a:t>
            </a:r>
          </a:p>
          <a:p>
            <a:pPr marL="342900" indent="-342900">
              <a:buFont typeface="+mj-lt"/>
              <a:buAutoNum type="arabicPeriod"/>
            </a:pPr>
            <a:r>
              <a:rPr lang="en-US" sz="1400" dirty="0"/>
              <a:t>Vertex detector</a:t>
            </a:r>
          </a:p>
          <a:p>
            <a:pPr marL="342900" indent="-342900">
              <a:buFont typeface="+mj-lt"/>
              <a:buAutoNum type="arabicPeriod"/>
            </a:pPr>
            <a:r>
              <a:rPr lang="en-US" sz="1400" dirty="0"/>
              <a:t>Drift chamber</a:t>
            </a:r>
          </a:p>
          <a:p>
            <a:pPr marL="342900" indent="-342900">
              <a:buFont typeface="+mj-lt"/>
              <a:buAutoNum type="arabicPeriod"/>
            </a:pPr>
            <a:r>
              <a:rPr lang="en-US" sz="1400" dirty="0"/>
              <a:t>Aerogel counters</a:t>
            </a:r>
          </a:p>
          <a:p>
            <a:pPr marL="342900" indent="-342900">
              <a:buFont typeface="+mj-lt"/>
              <a:buAutoNum type="arabicPeriod"/>
            </a:pPr>
            <a:r>
              <a:rPr lang="en-US" sz="1400" dirty="0" err="1"/>
              <a:t>ToF</a:t>
            </a:r>
            <a:r>
              <a:rPr lang="en-US" sz="1400" dirty="0"/>
              <a:t> counters</a:t>
            </a:r>
          </a:p>
          <a:p>
            <a:pPr marL="342900" indent="-342900">
              <a:buFont typeface="+mj-lt"/>
              <a:buAutoNum type="arabicPeriod"/>
            </a:pPr>
            <a:r>
              <a:rPr lang="en-US" sz="1400" dirty="0"/>
              <a:t>Liquid krypton calorimeter</a:t>
            </a:r>
          </a:p>
          <a:p>
            <a:pPr marL="342900" indent="-342900">
              <a:buFont typeface="+mj-lt"/>
              <a:buAutoNum type="arabicPeriod"/>
            </a:pPr>
            <a:r>
              <a:rPr lang="en-US" sz="1400" dirty="0"/>
              <a:t>Superconducting coil</a:t>
            </a:r>
          </a:p>
          <a:p>
            <a:pPr marL="342900" indent="-342900">
              <a:buFont typeface="+mj-lt"/>
              <a:buAutoNum type="arabicPeriod"/>
            </a:pPr>
            <a:r>
              <a:rPr lang="en-US" sz="1400" dirty="0"/>
              <a:t>Magnet yoke</a:t>
            </a:r>
          </a:p>
          <a:p>
            <a:pPr marL="342900" indent="-342900">
              <a:buFont typeface="+mj-lt"/>
              <a:buAutoNum type="arabicPeriod"/>
            </a:pPr>
            <a:r>
              <a:rPr lang="en-US" sz="1400" dirty="0"/>
              <a:t>Muon tubes</a:t>
            </a:r>
          </a:p>
          <a:p>
            <a:pPr marL="342900" indent="-342900">
              <a:buFont typeface="+mj-lt"/>
              <a:buAutoNum type="arabicPeriod"/>
            </a:pPr>
            <a:r>
              <a:rPr lang="en-US" sz="1400" dirty="0" err="1"/>
              <a:t>CsI</a:t>
            </a:r>
            <a:r>
              <a:rPr lang="en-US" sz="1400" dirty="0"/>
              <a:t> Calorimeter</a:t>
            </a:r>
          </a:p>
          <a:p>
            <a:pPr marL="342900" indent="-342900">
              <a:buFont typeface="+mj-lt"/>
              <a:buAutoNum type="arabicPeriod"/>
            </a:pPr>
            <a:r>
              <a:rPr lang="en-US" sz="1400" dirty="0"/>
              <a:t>Compensating s/c solenoid</a:t>
            </a:r>
            <a:endParaRPr lang="ru-RU" sz="1400" dirty="0"/>
          </a:p>
        </p:txBody>
      </p:sp>
      <p:pic>
        <p:nvPicPr>
          <p:cNvPr id="3" name="Содержимое 21" descr="v4_layout3_top-en_2000.eps">
            <a:extLst>
              <a:ext uri="{FF2B5EF4-FFF2-40B4-BE49-F238E27FC236}">
                <a16:creationId xmlns:a16="http://schemas.microsoft.com/office/drawing/2014/main" id="{BC94E45A-D9E2-303A-2B40-13432BE5A394}"/>
              </a:ext>
            </a:extLst>
          </p:cNvPr>
          <p:cNvPicPr>
            <a:picLocks noChangeAspect="1"/>
          </p:cNvPicPr>
          <p:nvPr/>
        </p:nvPicPr>
        <p:blipFill>
          <a:blip r:embed="rId3">
            <a:extLst>
              <a:ext uri="{28A0092B-C50C-407E-A947-70E740481C1C}">
                <a14:useLocalDpi xmlns:a14="http://schemas.microsoft.com/office/drawing/2010/main" val="0"/>
              </a:ext>
            </a:extLst>
          </a:blip>
          <a:srcRect l="21960" r="15952"/>
          <a:stretch>
            <a:fillRect/>
          </a:stretch>
        </p:blipFill>
        <p:spPr>
          <a:xfrm>
            <a:off x="294289" y="828827"/>
            <a:ext cx="3752192" cy="2831338"/>
          </a:xfrm>
          <a:prstGeom prst="rect">
            <a:avLst/>
          </a:prstGeom>
        </p:spPr>
      </p:pic>
      <p:sp>
        <p:nvSpPr>
          <p:cNvPr id="6" name="Slide Number Placeholder 5">
            <a:extLst>
              <a:ext uri="{FF2B5EF4-FFF2-40B4-BE49-F238E27FC236}">
                <a16:creationId xmlns:a16="http://schemas.microsoft.com/office/drawing/2014/main" id="{F8A4BE17-2D3D-BABD-9AA8-157F05859040}"/>
              </a:ext>
            </a:extLst>
          </p:cNvPr>
          <p:cNvSpPr>
            <a:spLocks noGrp="1"/>
          </p:cNvSpPr>
          <p:nvPr>
            <p:ph type="sldNum" sz="quarter" idx="12"/>
          </p:nvPr>
        </p:nvSpPr>
        <p:spPr/>
        <p:txBody>
          <a:bodyPr/>
          <a:lstStyle/>
          <a:p>
            <a:fld id="{B5580CC9-4994-481D-AB1E-19066B37D197}" type="slidenum">
              <a:rPr lang="ru-RU" smtClean="0"/>
              <a:t>4</a:t>
            </a:fld>
            <a:endParaRPr lang="ru-RU"/>
          </a:p>
        </p:txBody>
      </p:sp>
      <p:sp>
        <p:nvSpPr>
          <p:cNvPr id="9" name="TextBox 8">
            <a:extLst>
              <a:ext uri="{FF2B5EF4-FFF2-40B4-BE49-F238E27FC236}">
                <a16:creationId xmlns:a16="http://schemas.microsoft.com/office/drawing/2014/main" id="{DC750A8A-D23F-B1ED-6CC1-098B65438CED}"/>
              </a:ext>
            </a:extLst>
          </p:cNvPr>
          <p:cNvSpPr txBox="1"/>
          <p:nvPr/>
        </p:nvSpPr>
        <p:spPr>
          <a:xfrm>
            <a:off x="0" y="5257562"/>
            <a:ext cx="3584028" cy="1600438"/>
          </a:xfrm>
          <a:prstGeom prst="rect">
            <a:avLst/>
          </a:prstGeom>
          <a:noFill/>
        </p:spPr>
        <p:txBody>
          <a:bodyPr wrap="square" rtlCol="0">
            <a:spAutoFit/>
          </a:bodyPr>
          <a:lstStyle/>
          <a:p>
            <a:r>
              <a:rPr lang="en-US" sz="1400" dirty="0"/>
              <a:t>Beam energy measurement: </a:t>
            </a:r>
          </a:p>
          <a:p>
            <a:r>
              <a:rPr lang="en-US" sz="1400" dirty="0"/>
              <a:t>• Resonant depolarization method </a:t>
            </a:r>
          </a:p>
          <a:p>
            <a:r>
              <a:rPr lang="en-US" sz="1400" dirty="0"/>
              <a:t>	Instant measurement accuracy 1-3 keV</a:t>
            </a:r>
          </a:p>
          <a:p>
            <a:r>
              <a:rPr lang="en-US" sz="1400" dirty="0"/>
              <a:t> 	Energy interpolation accuracy 10-30 keV </a:t>
            </a:r>
          </a:p>
          <a:p>
            <a:r>
              <a:rPr lang="en-US" sz="1400" dirty="0"/>
              <a:t>• Infrared light Compton backscattering 	Monitoring the beam energy with 	accuracy   ~ 60-100 keV</a:t>
            </a:r>
            <a:endParaRPr lang="ru-RU" sz="1400" dirty="0"/>
          </a:p>
        </p:txBody>
      </p:sp>
      <p:sp>
        <p:nvSpPr>
          <p:cNvPr id="10" name="TextBox 9">
            <a:extLst>
              <a:ext uri="{FF2B5EF4-FFF2-40B4-BE49-F238E27FC236}">
                <a16:creationId xmlns:a16="http://schemas.microsoft.com/office/drawing/2014/main" id="{DC750A8A-D23F-B1ED-6CC1-098B65438CED}"/>
              </a:ext>
            </a:extLst>
          </p:cNvPr>
          <p:cNvSpPr txBox="1"/>
          <p:nvPr/>
        </p:nvSpPr>
        <p:spPr>
          <a:xfrm>
            <a:off x="0" y="3629379"/>
            <a:ext cx="3584028" cy="2123658"/>
          </a:xfrm>
          <a:prstGeom prst="rect">
            <a:avLst/>
          </a:prstGeom>
          <a:noFill/>
        </p:spPr>
        <p:txBody>
          <a:bodyPr wrap="square" rtlCol="0">
            <a:spAutoFit/>
          </a:bodyPr>
          <a:lstStyle/>
          <a:p>
            <a:r>
              <a:rPr lang="en-US" sz="2000" dirty="0">
                <a:solidFill>
                  <a:schemeClr val="accent6">
                    <a:lumMod val="75000"/>
                  </a:schemeClr>
                </a:solidFill>
              </a:rPr>
              <a:t>Physics: </a:t>
            </a:r>
          </a:p>
          <a:p>
            <a:r>
              <a:rPr lang="en-US" sz="1400" dirty="0"/>
              <a:t>• High precision measurement of particle </a:t>
            </a:r>
          </a:p>
          <a:p>
            <a:r>
              <a:rPr lang="en-US" sz="1400" dirty="0"/>
              <a:t>    masses; J/ψ and ϒ -families, D-mesons, </a:t>
            </a:r>
          </a:p>
          <a:p>
            <a:r>
              <a:rPr lang="en-US" sz="1400" dirty="0"/>
              <a:t>    τ- lepton   </a:t>
            </a:r>
          </a:p>
          <a:p>
            <a:pPr marL="285750" indent="-285750">
              <a:buFont typeface="Symbol" panose="05050102010706020507" pitchFamily="18" charset="2"/>
              <a:buChar char="·"/>
            </a:pPr>
            <a:r>
              <a:rPr lang="en-US" sz="1400" dirty="0"/>
              <a:t>Rare J/</a:t>
            </a:r>
            <a:r>
              <a:rPr lang="en-US" sz="1400" dirty="0">
                <a:sym typeface="Symbol" panose="05050102010706020507" pitchFamily="18" charset="2"/>
              </a:rPr>
              <a:t> </a:t>
            </a:r>
            <a:r>
              <a:rPr lang="en-US" sz="1400" dirty="0"/>
              <a:t>decays</a:t>
            </a:r>
          </a:p>
          <a:p>
            <a:pPr marL="285750" indent="-285750">
              <a:buFont typeface="Symbol" panose="05050102010706020507" pitchFamily="18" charset="2"/>
              <a:buChar char="·"/>
            </a:pPr>
            <a:r>
              <a:rPr lang="en-US" sz="1400" dirty="0"/>
              <a:t>R- measurements in the region 2E=2-7 GeV</a:t>
            </a:r>
          </a:p>
          <a:p>
            <a:r>
              <a:rPr lang="en-US" sz="1200" dirty="0">
                <a:sym typeface="Symbol" panose="05050102010706020507" pitchFamily="18" charset="2"/>
              </a:rPr>
              <a:t> </a:t>
            </a:r>
            <a:r>
              <a:rPr lang="en-US" sz="1400" dirty="0">
                <a:sym typeface="Symbol" panose="05050102010706020507" pitchFamily="18" charset="2"/>
              </a:rPr>
              <a:t>  </a:t>
            </a:r>
            <a:r>
              <a:rPr lang="en-US" sz="1400" dirty="0"/>
              <a:t>Two photon physics</a:t>
            </a:r>
          </a:p>
          <a:p>
            <a:endParaRPr lang="en-US" sz="1400" dirty="0"/>
          </a:p>
          <a:p>
            <a:pPr marL="285750" indent="-285750">
              <a:buFont typeface="Arial"/>
              <a:buChar char="•"/>
            </a:pPr>
            <a:endParaRPr lang="ru-RU" sz="1400" dirty="0"/>
          </a:p>
        </p:txBody>
      </p:sp>
    </p:spTree>
    <p:extLst>
      <p:ext uri="{BB962C8B-B14F-4D97-AF65-F5344CB8AC3E}">
        <p14:creationId xmlns:p14="http://schemas.microsoft.com/office/powerpoint/2010/main" val="122759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E9AE05-3FE5-F2C6-AE59-905181DE6A23}"/>
              </a:ext>
            </a:extLst>
          </p:cNvPr>
          <p:cNvSpPr>
            <a:spLocks noGrp="1"/>
          </p:cNvSpPr>
          <p:nvPr>
            <p:ph type="title"/>
          </p:nvPr>
        </p:nvSpPr>
        <p:spPr>
          <a:xfrm>
            <a:off x="849910" y="-104578"/>
            <a:ext cx="7886700" cy="664888"/>
          </a:xfrm>
        </p:spPr>
        <p:txBody>
          <a:bodyPr>
            <a:normAutofit fontScale="90000"/>
          </a:bodyPr>
          <a:lstStyle/>
          <a:p>
            <a:r>
              <a:rPr lang="en-US" sz="3200" b="1" dirty="0">
                <a:solidFill>
                  <a:srgbClr val="C00000"/>
                </a:solidFill>
              </a:rPr>
              <a:t>KEDR Liquid Krypton Calorimeter </a:t>
            </a:r>
            <a:r>
              <a:rPr lang="en-US" sz="2700" b="1" dirty="0"/>
              <a:t>(quasi-</a:t>
            </a:r>
            <a:r>
              <a:rPr lang="en-US" sz="2700" b="1" dirty="0" err="1"/>
              <a:t>gomogeneous</a:t>
            </a:r>
            <a:r>
              <a:rPr lang="en-US" sz="2700" b="1" dirty="0"/>
              <a:t>)</a:t>
            </a:r>
            <a:endParaRPr lang="ru-RU" sz="2700" b="1" dirty="0"/>
          </a:p>
        </p:txBody>
      </p:sp>
      <p:pic>
        <p:nvPicPr>
          <p:cNvPr id="3" name="Picture 5">
            <a:extLst>
              <a:ext uri="{FF2B5EF4-FFF2-40B4-BE49-F238E27FC236}">
                <a16:creationId xmlns:a16="http://schemas.microsoft.com/office/drawing/2014/main" id="{0E53AC89-4316-CC17-01A6-1BF55541FE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88995" y="3190159"/>
            <a:ext cx="2537102" cy="227379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8F6CAFF3-C078-0D99-AB73-6F87BD406748}"/>
              </a:ext>
            </a:extLst>
          </p:cNvPr>
          <p:cNvSpPr txBox="1"/>
          <p:nvPr/>
        </p:nvSpPr>
        <p:spPr>
          <a:xfrm>
            <a:off x="273269" y="756746"/>
            <a:ext cx="3436883" cy="2123658"/>
          </a:xfrm>
          <a:prstGeom prst="rect">
            <a:avLst/>
          </a:prstGeom>
          <a:noFill/>
        </p:spPr>
        <p:txBody>
          <a:bodyPr wrap="square" rtlCol="0">
            <a:spAutoFit/>
          </a:bodyPr>
          <a:lstStyle/>
          <a:p>
            <a:pPr>
              <a:buFontTx/>
              <a:buNone/>
            </a:pPr>
            <a:r>
              <a:rPr lang="en-US" altLang="ru-RU" sz="2000" dirty="0">
                <a:solidFill>
                  <a:schemeClr val="accent6">
                    <a:lumMod val="75000"/>
                  </a:schemeClr>
                </a:solidFill>
              </a:rPr>
              <a:t>Main parameters</a:t>
            </a:r>
            <a:r>
              <a:rPr lang="ru-RU" altLang="ru-RU" sz="2000" dirty="0">
                <a:solidFill>
                  <a:schemeClr val="accent6">
                    <a:lumMod val="75000"/>
                  </a:schemeClr>
                </a:solidFill>
              </a:rPr>
              <a:t>:</a:t>
            </a:r>
          </a:p>
          <a:p>
            <a:pPr>
              <a:buFontTx/>
              <a:buNone/>
            </a:pPr>
            <a:r>
              <a:rPr lang="en-US" altLang="ru-RU" sz="1600" dirty="0" err="1"/>
              <a:t>V</a:t>
            </a:r>
            <a:r>
              <a:rPr lang="en-US" altLang="ru-RU" sz="1600" baseline="-25000" dirty="0" err="1"/>
              <a:t>LKr</a:t>
            </a:r>
            <a:r>
              <a:rPr lang="en-US" altLang="ru-RU" sz="1600" dirty="0"/>
              <a:t>= 11 m</a:t>
            </a:r>
            <a:r>
              <a:rPr lang="en-US" altLang="ru-RU" sz="1600" baseline="30000" dirty="0"/>
              <a:t>3</a:t>
            </a:r>
            <a:endParaRPr lang="en-US" altLang="ru-RU" sz="1600" dirty="0"/>
          </a:p>
          <a:p>
            <a:pPr>
              <a:buFontTx/>
              <a:buNone/>
            </a:pPr>
            <a:r>
              <a:rPr lang="en-US" altLang="ru-RU" sz="1600" dirty="0" err="1"/>
              <a:t>M</a:t>
            </a:r>
            <a:r>
              <a:rPr lang="en-US" altLang="ru-RU" sz="1600" baseline="-25000" dirty="0" err="1"/>
              <a:t>LKr</a:t>
            </a:r>
            <a:r>
              <a:rPr lang="en-US" altLang="ru-RU" sz="1600" baseline="-25000" dirty="0"/>
              <a:t> </a:t>
            </a:r>
            <a:r>
              <a:rPr lang="en-US" altLang="ru-RU" sz="1600" dirty="0"/>
              <a:t>= 27 tons</a:t>
            </a:r>
          </a:p>
          <a:p>
            <a:pPr>
              <a:buFontTx/>
              <a:buNone/>
            </a:pPr>
            <a:r>
              <a:rPr lang="en-US" altLang="ru-RU" sz="1600" dirty="0"/>
              <a:t>Calorimeter thickness = 14.8 X</a:t>
            </a:r>
            <a:r>
              <a:rPr lang="en-US" altLang="ru-RU" sz="1600" baseline="-25000" dirty="0"/>
              <a:t>0</a:t>
            </a:r>
            <a:endParaRPr lang="ru-RU" altLang="ru-RU" sz="1600" baseline="-25000" dirty="0"/>
          </a:p>
          <a:p>
            <a:pPr>
              <a:buFontTx/>
              <a:buNone/>
            </a:pPr>
            <a:r>
              <a:rPr lang="en-US" altLang="ru-RU" sz="1600" dirty="0"/>
              <a:t>Entrance wall thickness</a:t>
            </a:r>
            <a:r>
              <a:rPr lang="ru-RU" altLang="ru-RU" sz="1600" dirty="0"/>
              <a:t> = 0.2</a:t>
            </a:r>
            <a:r>
              <a:rPr lang="en-US" altLang="ru-RU" sz="1600" dirty="0"/>
              <a:t>2</a:t>
            </a:r>
            <a:r>
              <a:rPr lang="ru-RU" altLang="ru-RU" sz="1600" dirty="0"/>
              <a:t> </a:t>
            </a:r>
            <a:r>
              <a:rPr lang="en-US" altLang="ru-RU" sz="1600" dirty="0"/>
              <a:t>X</a:t>
            </a:r>
            <a:r>
              <a:rPr lang="en-US" altLang="ru-RU" sz="1600" baseline="-25000" dirty="0"/>
              <a:t>0</a:t>
            </a:r>
            <a:r>
              <a:rPr lang="ru-RU" altLang="ru-RU" sz="1600" dirty="0"/>
              <a:t> </a:t>
            </a:r>
            <a:endParaRPr lang="en-US" altLang="ru-RU" sz="1600" dirty="0"/>
          </a:p>
          <a:p>
            <a:pPr>
              <a:buFontTx/>
              <a:buNone/>
            </a:pPr>
            <a:r>
              <a:rPr lang="en-US" altLang="ru-RU" sz="1600" dirty="0"/>
              <a:t>Electrodes number: 35</a:t>
            </a:r>
            <a:endParaRPr lang="ru-RU" altLang="ru-RU" sz="1600" dirty="0"/>
          </a:p>
          <a:p>
            <a:pPr>
              <a:buFontTx/>
              <a:buNone/>
            </a:pPr>
            <a:r>
              <a:rPr lang="en-US" altLang="ru-RU" sz="1600" dirty="0"/>
              <a:t>Electrodes total thickness</a:t>
            </a:r>
            <a:r>
              <a:rPr lang="ru-RU" altLang="ru-RU" sz="1600" dirty="0"/>
              <a:t> = 0.33 </a:t>
            </a:r>
            <a:r>
              <a:rPr lang="en-US" altLang="ru-RU" sz="1600" dirty="0"/>
              <a:t>X</a:t>
            </a:r>
            <a:r>
              <a:rPr lang="en-US" altLang="ru-RU" sz="1600" baseline="-25000" dirty="0"/>
              <a:t>0</a:t>
            </a:r>
            <a:endParaRPr lang="ru-RU" altLang="ru-RU" sz="1600" dirty="0"/>
          </a:p>
          <a:p>
            <a:endParaRPr lang="ru-RU" sz="1600" dirty="0"/>
          </a:p>
        </p:txBody>
      </p:sp>
      <p:pic>
        <p:nvPicPr>
          <p:cNvPr id="5" name="Picture 7">
            <a:extLst>
              <a:ext uri="{FF2B5EF4-FFF2-40B4-BE49-F238E27FC236}">
                <a16:creationId xmlns:a16="http://schemas.microsoft.com/office/drawing/2014/main" id="{1F28F931-82F7-B9F0-63D5-81D58710F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10152" y="518895"/>
            <a:ext cx="4895850" cy="33401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9739C5A0-B96A-E1BF-86AD-9A1765346171}"/>
              </a:ext>
            </a:extLst>
          </p:cNvPr>
          <p:cNvSpPr txBox="1"/>
          <p:nvPr/>
        </p:nvSpPr>
        <p:spPr>
          <a:xfrm>
            <a:off x="2809380" y="3620599"/>
            <a:ext cx="3491854" cy="2062103"/>
          </a:xfrm>
          <a:prstGeom prst="rect">
            <a:avLst/>
          </a:prstGeom>
          <a:noFill/>
        </p:spPr>
        <p:txBody>
          <a:bodyPr wrap="square" rtlCol="0">
            <a:spAutoFit/>
          </a:bodyPr>
          <a:lstStyle/>
          <a:p>
            <a:pPr>
              <a:buFontTx/>
              <a:buNone/>
            </a:pPr>
            <a:r>
              <a:rPr lang="en-US" altLang="ru-RU" sz="1600" dirty="0"/>
              <a:t>Inner </a:t>
            </a:r>
            <a:r>
              <a:rPr lang="en-US" altLang="ru-RU" sz="1600" dirty="0">
                <a:sym typeface="Symbol" panose="05050102010706020507" pitchFamily="18" charset="2"/>
              </a:rPr>
              <a:t> of electrode system</a:t>
            </a:r>
            <a:r>
              <a:rPr lang="en-US" altLang="ru-RU" sz="1600" dirty="0"/>
              <a:t>: 1533 mm</a:t>
            </a:r>
          </a:p>
          <a:p>
            <a:pPr>
              <a:buFontTx/>
              <a:buNone/>
            </a:pPr>
            <a:r>
              <a:rPr lang="en-US" altLang="ru-RU" sz="1600" dirty="0"/>
              <a:t>Outer </a:t>
            </a:r>
            <a:r>
              <a:rPr lang="en-US" altLang="ru-RU" sz="1600" dirty="0">
                <a:sym typeface="Symbol" panose="05050102010706020507" pitchFamily="18" charset="2"/>
              </a:rPr>
              <a:t> of electrode system </a:t>
            </a:r>
            <a:r>
              <a:rPr lang="en-US" altLang="ru-RU" sz="1600" dirty="0"/>
              <a:t>: 2894 mm</a:t>
            </a:r>
          </a:p>
          <a:p>
            <a:pPr>
              <a:buFontTx/>
              <a:buNone/>
            </a:pPr>
            <a:r>
              <a:rPr lang="en-US" altLang="ru-RU" sz="1600" dirty="0">
                <a:sym typeface="Symbol" panose="05050102010706020507" pitchFamily="18" charset="2"/>
              </a:rPr>
              <a:t>Length of electrode system</a:t>
            </a:r>
            <a:r>
              <a:rPr lang="en-US" altLang="ru-RU" sz="1600" dirty="0"/>
              <a:t> : 2600 mm</a:t>
            </a:r>
          </a:p>
          <a:p>
            <a:pPr>
              <a:buFontTx/>
              <a:buNone/>
            </a:pPr>
            <a:r>
              <a:rPr lang="en-US" altLang="ru-RU" sz="1600" dirty="0"/>
              <a:t>Anode-cathode gap</a:t>
            </a:r>
            <a:r>
              <a:rPr lang="ru-RU" altLang="ru-RU" sz="1600" dirty="0"/>
              <a:t>:</a:t>
            </a:r>
            <a:r>
              <a:rPr lang="en-US" altLang="ru-RU" sz="1600" dirty="0"/>
              <a:t> 19.46 mm</a:t>
            </a:r>
          </a:p>
          <a:p>
            <a:pPr>
              <a:buFontTx/>
              <a:buNone/>
            </a:pPr>
            <a:r>
              <a:rPr lang="en-US" altLang="ru-RU" sz="1600" dirty="0"/>
              <a:t>Electrode thickness: 0.54</a:t>
            </a:r>
            <a:r>
              <a:rPr lang="ru-RU" altLang="ru-RU" sz="1600" dirty="0"/>
              <a:t> </a:t>
            </a:r>
            <a:r>
              <a:rPr lang="en-US" altLang="ru-RU" sz="1600" dirty="0"/>
              <a:t>mm of G10</a:t>
            </a:r>
          </a:p>
          <a:p>
            <a:pPr>
              <a:buFontTx/>
              <a:buNone/>
            </a:pPr>
            <a:r>
              <a:rPr lang="en-US" altLang="ru-RU" sz="1600" dirty="0"/>
              <a:t>Working HV: 1 kV</a:t>
            </a:r>
          </a:p>
          <a:p>
            <a:pPr>
              <a:buFontTx/>
              <a:buNone/>
            </a:pPr>
            <a:r>
              <a:rPr lang="en-US" altLang="ru-RU" sz="1600" dirty="0"/>
              <a:t>Number of towers: 2304</a:t>
            </a:r>
          </a:p>
          <a:p>
            <a:pPr>
              <a:buFontTx/>
              <a:buNone/>
            </a:pPr>
            <a:r>
              <a:rPr lang="en-US" altLang="ru-RU" sz="1600" dirty="0"/>
              <a:t>Number of strips: 4936</a:t>
            </a:r>
          </a:p>
        </p:txBody>
      </p:sp>
      <p:pic>
        <p:nvPicPr>
          <p:cNvPr id="7" name="Picture 7">
            <a:extLst>
              <a:ext uri="{FF2B5EF4-FFF2-40B4-BE49-F238E27FC236}">
                <a16:creationId xmlns:a16="http://schemas.microsoft.com/office/drawing/2014/main" id="{E59EF34B-6386-E199-705F-1D3DD57A6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970" y="4194174"/>
            <a:ext cx="1923023" cy="257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2CAFA107-0DD0-B41C-37C1-F7F67AB3DDD9}"/>
              </a:ext>
            </a:extLst>
          </p:cNvPr>
          <p:cNvSpPr txBox="1"/>
          <p:nvPr/>
        </p:nvSpPr>
        <p:spPr>
          <a:xfrm>
            <a:off x="8075695" y="4828665"/>
            <a:ext cx="879310" cy="307777"/>
          </a:xfrm>
          <a:prstGeom prst="rect">
            <a:avLst/>
          </a:prstGeom>
          <a:noFill/>
        </p:spPr>
        <p:txBody>
          <a:bodyPr wrap="square" rtlCol="0">
            <a:spAutoFit/>
          </a:bodyPr>
          <a:lstStyle/>
          <a:p>
            <a:r>
              <a:rPr lang="en-US" sz="1400" dirty="0"/>
              <a:t>ground</a:t>
            </a:r>
            <a:endParaRPr lang="ru-RU" sz="1400" dirty="0"/>
          </a:p>
        </p:txBody>
      </p:sp>
      <p:sp>
        <p:nvSpPr>
          <p:cNvPr id="9" name="TextBox 8">
            <a:extLst>
              <a:ext uri="{FF2B5EF4-FFF2-40B4-BE49-F238E27FC236}">
                <a16:creationId xmlns:a16="http://schemas.microsoft.com/office/drawing/2014/main" id="{D2D944E4-F6A8-C327-17CE-AC1064F4C498}"/>
              </a:ext>
            </a:extLst>
          </p:cNvPr>
          <p:cNvSpPr txBox="1"/>
          <p:nvPr/>
        </p:nvSpPr>
        <p:spPr>
          <a:xfrm>
            <a:off x="8052512" y="5101795"/>
            <a:ext cx="684098" cy="307777"/>
          </a:xfrm>
          <a:prstGeom prst="rect">
            <a:avLst/>
          </a:prstGeom>
          <a:noFill/>
        </p:spPr>
        <p:txBody>
          <a:bodyPr wrap="none" rtlCol="0">
            <a:spAutoFit/>
          </a:bodyPr>
          <a:lstStyle/>
          <a:p>
            <a:r>
              <a:rPr lang="en-US" sz="1400" dirty="0"/>
              <a:t>towers</a:t>
            </a:r>
            <a:endParaRPr lang="ru-RU" sz="1400" dirty="0"/>
          </a:p>
        </p:txBody>
      </p:sp>
      <p:sp>
        <p:nvSpPr>
          <p:cNvPr id="10" name="TextBox 9">
            <a:extLst>
              <a:ext uri="{FF2B5EF4-FFF2-40B4-BE49-F238E27FC236}">
                <a16:creationId xmlns:a16="http://schemas.microsoft.com/office/drawing/2014/main" id="{85635590-CBAB-B3A9-0F12-7E5CF06F93BF}"/>
              </a:ext>
            </a:extLst>
          </p:cNvPr>
          <p:cNvSpPr txBox="1"/>
          <p:nvPr/>
        </p:nvSpPr>
        <p:spPr>
          <a:xfrm>
            <a:off x="8064993" y="5682702"/>
            <a:ext cx="707566" cy="307777"/>
          </a:xfrm>
          <a:prstGeom prst="rect">
            <a:avLst/>
          </a:prstGeom>
          <a:noFill/>
        </p:spPr>
        <p:txBody>
          <a:bodyPr wrap="none" rtlCol="0">
            <a:spAutoFit/>
          </a:bodyPr>
          <a:lstStyle/>
          <a:p>
            <a:r>
              <a:rPr lang="en-US" sz="1400" dirty="0"/>
              <a:t>z-strips</a:t>
            </a:r>
            <a:endParaRPr lang="ru-RU" sz="1400" dirty="0"/>
          </a:p>
        </p:txBody>
      </p:sp>
      <p:sp>
        <p:nvSpPr>
          <p:cNvPr id="11" name="TextBox 10">
            <a:extLst>
              <a:ext uri="{FF2B5EF4-FFF2-40B4-BE49-F238E27FC236}">
                <a16:creationId xmlns:a16="http://schemas.microsoft.com/office/drawing/2014/main" id="{E062E848-418B-DFD9-79E9-E25E0D81EE7D}"/>
              </a:ext>
            </a:extLst>
          </p:cNvPr>
          <p:cNvSpPr txBox="1"/>
          <p:nvPr/>
        </p:nvSpPr>
        <p:spPr>
          <a:xfrm>
            <a:off x="8023775" y="6122670"/>
            <a:ext cx="754053" cy="307777"/>
          </a:xfrm>
          <a:prstGeom prst="rect">
            <a:avLst/>
          </a:prstGeom>
          <a:noFill/>
        </p:spPr>
        <p:txBody>
          <a:bodyPr wrap="none" rtlCol="0">
            <a:spAutoFit/>
          </a:bodyPr>
          <a:lstStyle/>
          <a:p>
            <a:r>
              <a:rPr lang="el-GR" sz="1400" dirty="0"/>
              <a:t>φ</a:t>
            </a:r>
            <a:r>
              <a:rPr lang="en-US" sz="1400" dirty="0"/>
              <a:t>-strips</a:t>
            </a:r>
            <a:endParaRPr lang="ru-RU" sz="1400" dirty="0"/>
          </a:p>
        </p:txBody>
      </p:sp>
      <p:sp>
        <p:nvSpPr>
          <p:cNvPr id="12" name="Slide Number Placeholder 11">
            <a:extLst>
              <a:ext uri="{FF2B5EF4-FFF2-40B4-BE49-F238E27FC236}">
                <a16:creationId xmlns:a16="http://schemas.microsoft.com/office/drawing/2014/main" id="{27ECB2BF-22A3-67B1-47E0-F1CF032413FC}"/>
              </a:ext>
            </a:extLst>
          </p:cNvPr>
          <p:cNvSpPr>
            <a:spLocks noGrp="1"/>
          </p:cNvSpPr>
          <p:nvPr>
            <p:ph type="sldNum" sz="quarter" idx="12"/>
          </p:nvPr>
        </p:nvSpPr>
        <p:spPr/>
        <p:txBody>
          <a:bodyPr/>
          <a:lstStyle/>
          <a:p>
            <a:fld id="{B5580CC9-4994-481D-AB1E-19066B37D197}" type="slidenum">
              <a:rPr lang="ru-RU" smtClean="0"/>
              <a:t>5</a:t>
            </a:fld>
            <a:endParaRPr lang="ru-RU"/>
          </a:p>
        </p:txBody>
      </p:sp>
      <p:sp>
        <p:nvSpPr>
          <p:cNvPr id="13" name="TextBox 12">
            <a:extLst>
              <a:ext uri="{FF2B5EF4-FFF2-40B4-BE49-F238E27FC236}">
                <a16:creationId xmlns:a16="http://schemas.microsoft.com/office/drawing/2014/main" id="{A86EEB62-238E-DB6F-45C2-208AB77ED85B}"/>
              </a:ext>
            </a:extLst>
          </p:cNvPr>
          <p:cNvSpPr txBox="1"/>
          <p:nvPr/>
        </p:nvSpPr>
        <p:spPr>
          <a:xfrm>
            <a:off x="273270" y="5682702"/>
            <a:ext cx="5775106" cy="830997"/>
          </a:xfrm>
          <a:prstGeom prst="rect">
            <a:avLst/>
          </a:prstGeom>
          <a:noFill/>
        </p:spPr>
        <p:txBody>
          <a:bodyPr wrap="square" rtlCol="0">
            <a:spAutoFit/>
          </a:bodyPr>
          <a:lstStyle/>
          <a:p>
            <a:r>
              <a:rPr lang="en-US" sz="1600" dirty="0"/>
              <a:t>The electrode system has three layers of towers in the radius, </a:t>
            </a:r>
          </a:p>
          <a:p>
            <a:r>
              <a:rPr lang="en-US" sz="1600" dirty="0"/>
              <a:t>the grounded electrodes of the first layers are divided into strips</a:t>
            </a:r>
          </a:p>
          <a:p>
            <a:r>
              <a:rPr lang="en-US" sz="1600" dirty="0"/>
              <a:t> (4 strip layers for </a:t>
            </a:r>
            <a:r>
              <a:rPr lang="el-GR" sz="1600" dirty="0"/>
              <a:t>ϕ</a:t>
            </a:r>
            <a:r>
              <a:rPr lang="en-US" sz="1600" dirty="0"/>
              <a:t> angle measurement and 4 for Ɵ).</a:t>
            </a:r>
            <a:endParaRPr lang="ru-RU" sz="1600" dirty="0"/>
          </a:p>
        </p:txBody>
      </p:sp>
    </p:spTree>
    <p:extLst>
      <p:ext uri="{BB962C8B-B14F-4D97-AF65-F5344CB8AC3E}">
        <p14:creationId xmlns:p14="http://schemas.microsoft.com/office/powerpoint/2010/main" val="265046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3E2FF9-73F4-1A5A-ED4D-263F5D0BEDDF}"/>
              </a:ext>
            </a:extLst>
          </p:cNvPr>
          <p:cNvSpPr>
            <a:spLocks noGrp="1"/>
          </p:cNvSpPr>
          <p:nvPr>
            <p:ph type="title"/>
          </p:nvPr>
        </p:nvSpPr>
        <p:spPr>
          <a:xfrm>
            <a:off x="1003409" y="63321"/>
            <a:ext cx="7886700" cy="609601"/>
          </a:xfrm>
        </p:spPr>
        <p:txBody>
          <a:bodyPr>
            <a:normAutofit/>
          </a:bodyPr>
          <a:lstStyle/>
          <a:p>
            <a:r>
              <a:rPr lang="en-US" sz="3200" b="1" dirty="0">
                <a:solidFill>
                  <a:srgbClr val="C00000"/>
                </a:solidFill>
              </a:rPr>
              <a:t>Liquid Krypton Calorimeter assembly </a:t>
            </a:r>
            <a:endParaRPr lang="ru-RU" sz="3200" b="1" dirty="0">
              <a:solidFill>
                <a:srgbClr val="C00000"/>
              </a:solidFill>
            </a:endParaRPr>
          </a:p>
        </p:txBody>
      </p:sp>
      <p:graphicFrame>
        <p:nvGraphicFramePr>
          <p:cNvPr id="4" name="Object 8">
            <a:extLst>
              <a:ext uri="{FF2B5EF4-FFF2-40B4-BE49-F238E27FC236}">
                <a16:creationId xmlns:a16="http://schemas.microsoft.com/office/drawing/2014/main" id="{05C75FFD-23A9-5B3A-7B49-20E247E79943}"/>
              </a:ext>
            </a:extLst>
          </p:cNvPr>
          <p:cNvGraphicFramePr>
            <a:graphicFrameLocks noChangeAspect="1"/>
          </p:cNvGraphicFramePr>
          <p:nvPr>
            <p:extLst>
              <p:ext uri="{D42A27DB-BD31-4B8C-83A1-F6EECF244321}">
                <p14:modId xmlns:p14="http://schemas.microsoft.com/office/powerpoint/2010/main" val="2141687890"/>
              </p:ext>
            </p:extLst>
          </p:nvPr>
        </p:nvGraphicFramePr>
        <p:xfrm>
          <a:off x="5081367" y="631289"/>
          <a:ext cx="3635432" cy="2633216"/>
        </p:xfrm>
        <a:graphic>
          <a:graphicData uri="http://schemas.openxmlformats.org/presentationml/2006/ole">
            <mc:AlternateContent xmlns:mc="http://schemas.openxmlformats.org/markup-compatibility/2006">
              <mc:Choice xmlns:v="urn:schemas-microsoft-com:vml" Requires="v">
                <p:oleObj r:id="rId2" imgW="9128760" imgH="6614160" progId="AutoCAD.Drawing.14">
                  <p:embed/>
                </p:oleObj>
              </mc:Choice>
              <mc:Fallback>
                <p:oleObj r:id="rId2" imgW="9128760" imgH="6614160" progId="AutoCAD.Drawing.14">
                  <p:embed/>
                  <p:pic>
                    <p:nvPicPr>
                      <p:cNvPr id="175112" name="Object 8">
                        <a:extLst>
                          <a:ext uri="{FF2B5EF4-FFF2-40B4-BE49-F238E27FC236}">
                            <a16:creationId xmlns:a16="http://schemas.microsoft.com/office/drawing/2014/main" id="{C37C88E4-9476-A3B8-7BEF-C28091D8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43" t="5443" r="13803" b="16328"/>
                      <a:stretch>
                        <a:fillRect/>
                      </a:stretch>
                    </p:blipFill>
                    <p:spPr bwMode="auto">
                      <a:xfrm>
                        <a:off x="5081367" y="631289"/>
                        <a:ext cx="3635432" cy="2633216"/>
                      </a:xfrm>
                      <a:prstGeom prst="rect">
                        <a:avLst/>
                      </a:prstGeom>
                      <a:noFill/>
                      <a:ln>
                        <a:noFill/>
                      </a:ln>
                      <a:effectLst/>
                    </p:spPr>
                  </p:pic>
                </p:oleObj>
              </mc:Fallback>
            </mc:AlternateContent>
          </a:graphicData>
        </a:graphic>
      </p:graphicFrame>
      <p:pic>
        <p:nvPicPr>
          <p:cNvPr id="5" name="Picture 5">
            <a:extLst>
              <a:ext uri="{FF2B5EF4-FFF2-40B4-BE49-F238E27FC236}">
                <a16:creationId xmlns:a16="http://schemas.microsoft.com/office/drawing/2014/main" id="{B92E5CB3-D6B0-C1FA-A259-0CC19EAC7F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946759" y="3264505"/>
            <a:ext cx="4197241" cy="314768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 name="Picture 7">
            <a:extLst>
              <a:ext uri="{FF2B5EF4-FFF2-40B4-BE49-F238E27FC236}">
                <a16:creationId xmlns:a16="http://schemas.microsoft.com/office/drawing/2014/main" id="{EB70CA56-1391-5C9E-91D6-1A2B07DC8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9007" y="714705"/>
            <a:ext cx="4652360" cy="331664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5E5E45AC-C650-243B-8198-848B3EA12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84019" y="3350050"/>
            <a:ext cx="4370148" cy="309982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 name="Slide Number Placeholder 6">
            <a:extLst>
              <a:ext uri="{FF2B5EF4-FFF2-40B4-BE49-F238E27FC236}">
                <a16:creationId xmlns:a16="http://schemas.microsoft.com/office/drawing/2014/main" id="{F673AE45-3523-BCD4-39B1-B4DB469E364B}"/>
              </a:ext>
            </a:extLst>
          </p:cNvPr>
          <p:cNvSpPr>
            <a:spLocks noGrp="1"/>
          </p:cNvSpPr>
          <p:nvPr>
            <p:ph type="sldNum" sz="quarter" idx="12"/>
          </p:nvPr>
        </p:nvSpPr>
        <p:spPr/>
        <p:txBody>
          <a:bodyPr/>
          <a:lstStyle/>
          <a:p>
            <a:fld id="{B5580CC9-4994-481D-AB1E-19066B37D197}" type="slidenum">
              <a:rPr lang="ru-RU" smtClean="0"/>
              <a:t>6</a:t>
            </a:fld>
            <a:endParaRPr lang="ru-RU"/>
          </a:p>
        </p:txBody>
      </p:sp>
    </p:spTree>
    <p:extLst>
      <p:ext uri="{BB962C8B-B14F-4D97-AF65-F5344CB8AC3E}">
        <p14:creationId xmlns:p14="http://schemas.microsoft.com/office/powerpoint/2010/main" val="182672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B091FC-F3B6-88F5-8032-1417E0B7A497}"/>
              </a:ext>
            </a:extLst>
          </p:cNvPr>
          <p:cNvSpPr>
            <a:spLocks noGrp="1"/>
          </p:cNvSpPr>
          <p:nvPr>
            <p:ph type="title"/>
          </p:nvPr>
        </p:nvSpPr>
        <p:spPr>
          <a:xfrm>
            <a:off x="628650" y="91858"/>
            <a:ext cx="7886700" cy="622845"/>
          </a:xfrm>
        </p:spPr>
        <p:txBody>
          <a:bodyPr>
            <a:normAutofit/>
          </a:bodyPr>
          <a:lstStyle/>
          <a:p>
            <a:r>
              <a:rPr lang="en-US" sz="3200" b="1" dirty="0">
                <a:solidFill>
                  <a:srgbClr val="C00000"/>
                </a:solidFill>
              </a:rPr>
              <a:t>                           Cryogenic system</a:t>
            </a:r>
            <a:endParaRPr lang="ru-RU" sz="3200" b="1" dirty="0">
              <a:solidFill>
                <a:srgbClr val="C00000"/>
              </a:solidFill>
            </a:endParaRPr>
          </a:p>
        </p:txBody>
      </p:sp>
      <p:pic>
        <p:nvPicPr>
          <p:cNvPr id="4" name="Picture 6">
            <a:extLst>
              <a:ext uri="{FF2B5EF4-FFF2-40B4-BE49-F238E27FC236}">
                <a16:creationId xmlns:a16="http://schemas.microsoft.com/office/drawing/2014/main" id="{153BBB70-AFED-2360-5B04-E66041723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67367" y="4152981"/>
            <a:ext cx="4176633" cy="231194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 name="Picture 1024">
            <a:extLst>
              <a:ext uri="{FF2B5EF4-FFF2-40B4-BE49-F238E27FC236}">
                <a16:creationId xmlns:a16="http://schemas.microsoft.com/office/drawing/2014/main" id="{6B3AE8A3-6906-B3EE-5C71-1103C4835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89" y="648577"/>
            <a:ext cx="5659372" cy="39509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a:extLst>
              <a:ext uri="{FF2B5EF4-FFF2-40B4-BE49-F238E27FC236}">
                <a16:creationId xmlns:a16="http://schemas.microsoft.com/office/drawing/2014/main" id="{9F2AA841-D4CE-5CD0-A38D-73CFA4DBE8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777385" y="882869"/>
            <a:ext cx="3239355" cy="243048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A35769F-123B-F428-6311-6DC3582C49DB}"/>
                  </a:ext>
                </a:extLst>
              </p:cNvPr>
              <p:cNvSpPr txBox="1"/>
              <p:nvPr/>
            </p:nvSpPr>
            <p:spPr>
              <a:xfrm>
                <a:off x="268450" y="4907058"/>
                <a:ext cx="4411126" cy="1493935"/>
              </a:xfrm>
              <a:prstGeom prst="rect">
                <a:avLst/>
              </a:prstGeom>
              <a:noFill/>
            </p:spPr>
            <p:txBody>
              <a:bodyPr wrap="square" rtlCol="0">
                <a:spAutoFit/>
              </a:bodyPr>
              <a:lstStyle/>
              <a:p>
                <a:r>
                  <a:rPr lang="en-US" sz="1400" dirty="0"/>
                  <a:t>Twice a day the calorimeter is cooled with liquid nitrogen.</a:t>
                </a:r>
              </a:p>
              <a:p>
                <a:r>
                  <a:rPr lang="en-US" sz="1400" dirty="0"/>
                  <a:t>The range of the pressure variation in the calorimeter is about 0.1 atm, which corresponds to a 1 K change in the temperature of liquid krypton.</a:t>
                </a:r>
              </a:p>
              <a:p>
                <a:endParaRPr lang="en-US" sz="1400" dirty="0"/>
              </a:p>
              <a:p>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𝑇</m:t>
                        </m:r>
                      </m:den>
                    </m:f>
                    <m:f>
                      <m:fPr>
                        <m:ctrlPr>
                          <a:rPr lang="en-US" sz="1400" i="1" smtClean="0">
                            <a:latin typeface="Cambria Math" panose="02040503050406030204" pitchFamily="18" charset="0"/>
                          </a:rPr>
                        </m:ctrlPr>
                      </m:fPr>
                      <m:num>
                        <m:r>
                          <a:rPr lang="en-US" sz="1400" i="1" smtClean="0">
                            <a:latin typeface="Cambria Math" panose="02040503050406030204" pitchFamily="18" charset="0"/>
                          </a:rPr>
                          <m:t>𝑑</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𝐴</m:t>
                            </m:r>
                          </m:e>
                          <m:sub>
                            <m:r>
                              <a:rPr lang="en-US" sz="1400" b="0" i="1" smtClean="0">
                                <a:latin typeface="Cambria Math" panose="02040503050406030204" pitchFamily="18" charset="0"/>
                              </a:rPr>
                              <m:t>𝑚𝑖𝑝</m:t>
                            </m:r>
                          </m:sub>
                        </m:sSub>
                      </m:num>
                      <m:den>
                        <m:r>
                          <a:rPr lang="en-US" sz="1400" i="1" smtClean="0">
                            <a:latin typeface="Cambria Math" panose="02040503050406030204" pitchFamily="18" charset="0"/>
                          </a:rPr>
                          <m:t>𝑑</m:t>
                        </m:r>
                        <m:r>
                          <a:rPr lang="en-US" sz="1400" b="0" i="1" smtClean="0">
                            <a:latin typeface="Cambria Math" panose="02040503050406030204" pitchFamily="18" charset="0"/>
                          </a:rPr>
                          <m:t>𝑇</m:t>
                        </m:r>
                      </m:den>
                    </m:f>
                    <m:r>
                      <a:rPr lang="en-US" sz="1400" b="0" i="1" smtClean="0">
                        <a:latin typeface="Cambria Math" panose="02040503050406030204" pitchFamily="18" charset="0"/>
                      </a:rPr>
                      <m:t>=−1.3</m:t>
                    </m:r>
                    <m:r>
                      <a:rPr lang="en-US" sz="1400" b="0" i="1" smtClean="0">
                        <a:latin typeface="Cambria Math" panose="02040503050406030204" pitchFamily="18" charset="0"/>
                        <a:ea typeface="Cambria Math" panose="02040503050406030204" pitchFamily="18" charset="0"/>
                      </a:rPr>
                      <m:t>±0.2 %/</m:t>
                    </m:r>
                    <m:r>
                      <a:rPr lang="en-US" sz="1400" b="0" i="1" smtClean="0">
                        <a:latin typeface="Cambria Math" panose="02040503050406030204" pitchFamily="18" charset="0"/>
                        <a:ea typeface="Cambria Math" panose="02040503050406030204" pitchFamily="18" charset="0"/>
                      </a:rPr>
                      <m:t>𝐾</m:t>
                    </m:r>
                  </m:oMath>
                </a14:m>
                <a:r>
                  <a:rPr lang="en-US" sz="1400" dirty="0"/>
                  <a:t>;  </a:t>
                </a:r>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𝑇</m:t>
                        </m:r>
                      </m:den>
                    </m:f>
                    <m:f>
                      <m:fPr>
                        <m:ctrlPr>
                          <a:rPr lang="en-US" sz="1400" i="1">
                            <a:latin typeface="Cambria Math" panose="02040503050406030204" pitchFamily="18" charset="0"/>
                          </a:rPr>
                        </m:ctrlPr>
                      </m:fPr>
                      <m:num>
                        <m:r>
                          <a:rPr lang="en-US" sz="1400" i="1">
                            <a:latin typeface="Cambria Math" panose="02040503050406030204" pitchFamily="18" charset="0"/>
                          </a:rPr>
                          <m:t>𝑑</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𝐴</m:t>
                            </m:r>
                          </m:e>
                          <m:sub>
                            <m:r>
                              <a:rPr lang="en-US" sz="1400" b="0" i="1" smtClean="0">
                                <a:latin typeface="Cambria Math" panose="02040503050406030204" pitchFamily="18" charset="0"/>
                                <a:ea typeface="Cambria Math" panose="02040503050406030204" pitchFamily="18" charset="0"/>
                              </a:rPr>
                              <m:t>𝛾</m:t>
                            </m:r>
                          </m:sub>
                        </m:sSub>
                      </m:num>
                      <m:den>
                        <m:r>
                          <a:rPr lang="en-US" sz="1400" i="1">
                            <a:latin typeface="Cambria Math" panose="02040503050406030204" pitchFamily="18" charset="0"/>
                          </a:rPr>
                          <m:t>𝑑𝑇</m:t>
                        </m:r>
                      </m:den>
                    </m:f>
                    <m:r>
                      <a:rPr lang="en-US" sz="1400" i="1">
                        <a:latin typeface="Cambria Math" panose="02040503050406030204" pitchFamily="18" charset="0"/>
                      </a:rPr>
                      <m:t>=−</m:t>
                    </m:r>
                    <m:r>
                      <a:rPr lang="en-US" sz="1400" b="0" i="1" smtClean="0">
                        <a:latin typeface="Cambria Math" panose="02040503050406030204" pitchFamily="18" charset="0"/>
                      </a:rPr>
                      <m:t>0</m:t>
                    </m:r>
                    <m:r>
                      <a:rPr lang="en-US" sz="1400" i="1">
                        <a:latin typeface="Cambria Math" panose="02040503050406030204" pitchFamily="18" charset="0"/>
                      </a:rPr>
                      <m:t>.</m:t>
                    </m:r>
                    <m:r>
                      <a:rPr lang="en-US" sz="1400" b="0" i="1" smtClean="0">
                        <a:latin typeface="Cambria Math" panose="02040503050406030204" pitchFamily="18" charset="0"/>
                      </a:rPr>
                      <m:t>40</m:t>
                    </m:r>
                    <m:r>
                      <a:rPr lang="en-US" sz="1400" i="1">
                        <a:latin typeface="Cambria Math" panose="02040503050406030204" pitchFamily="18" charset="0"/>
                        <a:ea typeface="Cambria Math" panose="02040503050406030204" pitchFamily="18" charset="0"/>
                      </a:rPr>
                      <m:t>±0.</m:t>
                    </m:r>
                    <m:r>
                      <a:rPr lang="en-US" sz="1400" b="0" i="1" smtClean="0">
                        <a:latin typeface="Cambria Math" panose="02040503050406030204" pitchFamily="18" charset="0"/>
                        <a:ea typeface="Cambria Math" panose="02040503050406030204" pitchFamily="18" charset="0"/>
                      </a:rPr>
                      <m:t>05</m:t>
                    </m:r>
                    <m:r>
                      <a:rPr lang="en-US" sz="1400" i="1">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𝐾</m:t>
                    </m:r>
                  </m:oMath>
                </a14:m>
                <a:r>
                  <a:rPr lang="en-US" sz="1400" dirty="0"/>
                  <a:t>;</a:t>
                </a:r>
                <a:endParaRPr lang="ru-RU" sz="1400" dirty="0"/>
              </a:p>
            </p:txBody>
          </p:sp>
        </mc:Choice>
        <mc:Fallback xmlns="">
          <p:sp>
            <p:nvSpPr>
              <p:cNvPr id="6" name="TextBox 5">
                <a:extLst>
                  <a:ext uri="{FF2B5EF4-FFF2-40B4-BE49-F238E27FC236}">
                    <a16:creationId xmlns:a16="http://schemas.microsoft.com/office/drawing/2014/main" id="{4A35769F-123B-F428-6311-6DC3582C49DB}"/>
                  </a:ext>
                </a:extLst>
              </p:cNvPr>
              <p:cNvSpPr txBox="1">
                <a:spLocks noRot="1" noChangeAspect="1" noMove="1" noResize="1" noEditPoints="1" noAdjustHandles="1" noChangeArrowheads="1" noChangeShapeType="1" noTextEdit="1"/>
              </p:cNvSpPr>
              <p:nvPr/>
            </p:nvSpPr>
            <p:spPr>
              <a:xfrm>
                <a:off x="268450" y="4907058"/>
                <a:ext cx="4411126" cy="1493935"/>
              </a:xfrm>
              <a:prstGeom prst="rect">
                <a:avLst/>
              </a:prstGeom>
              <a:blipFill>
                <a:blip r:embed="rId5"/>
                <a:stretch>
                  <a:fillRect l="-414" t="-816" b="-408"/>
                </a:stretch>
              </a:blipFill>
            </p:spPr>
            <p:txBody>
              <a:bodyPr/>
              <a:lstStyle/>
              <a:p>
                <a:r>
                  <a:rPr lang="ru-RU">
                    <a:noFill/>
                  </a:rPr>
                  <a:t> </a:t>
                </a:r>
              </a:p>
            </p:txBody>
          </p:sp>
        </mc:Fallback>
      </mc:AlternateContent>
      <p:sp>
        <p:nvSpPr>
          <p:cNvPr id="7" name="Slide Number Placeholder 6">
            <a:extLst>
              <a:ext uri="{FF2B5EF4-FFF2-40B4-BE49-F238E27FC236}">
                <a16:creationId xmlns:a16="http://schemas.microsoft.com/office/drawing/2014/main" id="{E32FFE10-C557-929F-7978-2670D07B2241}"/>
              </a:ext>
            </a:extLst>
          </p:cNvPr>
          <p:cNvSpPr>
            <a:spLocks noGrp="1"/>
          </p:cNvSpPr>
          <p:nvPr>
            <p:ph type="sldNum" sz="quarter" idx="12"/>
          </p:nvPr>
        </p:nvSpPr>
        <p:spPr/>
        <p:txBody>
          <a:bodyPr/>
          <a:lstStyle/>
          <a:p>
            <a:fld id="{B5580CC9-4994-481D-AB1E-19066B37D197}" type="slidenum">
              <a:rPr lang="ru-RU" smtClean="0"/>
              <a:t>7</a:t>
            </a:fld>
            <a:endParaRPr lang="ru-RU"/>
          </a:p>
        </p:txBody>
      </p:sp>
    </p:spTree>
    <p:extLst>
      <p:ext uri="{BB962C8B-B14F-4D97-AF65-F5344CB8AC3E}">
        <p14:creationId xmlns:p14="http://schemas.microsoft.com/office/powerpoint/2010/main" val="399159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80F5B-024D-B33D-AC9C-5B2E1C4B46DF}"/>
              </a:ext>
            </a:extLst>
          </p:cNvPr>
          <p:cNvSpPr>
            <a:spLocks noGrp="1"/>
          </p:cNvSpPr>
          <p:nvPr>
            <p:ph type="title"/>
          </p:nvPr>
        </p:nvSpPr>
        <p:spPr>
          <a:xfrm>
            <a:off x="628650" y="81347"/>
            <a:ext cx="7886700" cy="696420"/>
          </a:xfrm>
        </p:spPr>
        <p:txBody>
          <a:bodyPr>
            <a:normAutofit/>
          </a:bodyPr>
          <a:lstStyle/>
          <a:p>
            <a:r>
              <a:rPr lang="en-US" sz="3200" b="1" dirty="0">
                <a:solidFill>
                  <a:srgbClr val="C00000"/>
                </a:solidFill>
              </a:rPr>
              <a:t>                      Readout electronics</a:t>
            </a:r>
            <a:endParaRPr lang="ru-RU" sz="3200" b="1" dirty="0">
              <a:solidFill>
                <a:srgbClr val="C00000"/>
              </a:solidFill>
            </a:endParaRPr>
          </a:p>
        </p:txBody>
      </p:sp>
      <p:sp>
        <p:nvSpPr>
          <p:cNvPr id="3" name="TextBox 2">
            <a:extLst>
              <a:ext uri="{FF2B5EF4-FFF2-40B4-BE49-F238E27FC236}">
                <a16:creationId xmlns:a16="http://schemas.microsoft.com/office/drawing/2014/main" id="{06E3F1AB-47D6-D72A-3030-4F62BD942E80}"/>
              </a:ext>
            </a:extLst>
          </p:cNvPr>
          <p:cNvSpPr txBox="1"/>
          <p:nvPr/>
        </p:nvSpPr>
        <p:spPr>
          <a:xfrm>
            <a:off x="3466441" y="872805"/>
            <a:ext cx="5677559" cy="2616101"/>
          </a:xfrm>
          <a:prstGeom prst="rect">
            <a:avLst/>
          </a:prstGeom>
          <a:noFill/>
        </p:spPr>
        <p:txBody>
          <a:bodyPr wrap="square" rtlCol="0">
            <a:spAutoFit/>
          </a:bodyPr>
          <a:lstStyle/>
          <a:p>
            <a:r>
              <a:rPr lang="en-US" dirty="0">
                <a:solidFill>
                  <a:schemeClr val="accent6">
                    <a:lumMod val="75000"/>
                  </a:schemeClr>
                </a:solidFill>
              </a:rPr>
              <a:t>The </a:t>
            </a:r>
            <a:r>
              <a:rPr lang="en-US" dirty="0" err="1">
                <a:solidFill>
                  <a:schemeClr val="accent6">
                    <a:lumMod val="75000"/>
                  </a:schemeClr>
                </a:solidFill>
              </a:rPr>
              <a:t>channal</a:t>
            </a:r>
            <a:r>
              <a:rPr lang="en-US" dirty="0">
                <a:solidFill>
                  <a:schemeClr val="accent6">
                    <a:lumMod val="75000"/>
                  </a:schemeClr>
                </a:solidFill>
              </a:rPr>
              <a:t> of the readout electronics consists of the following elements:</a:t>
            </a:r>
          </a:p>
          <a:p>
            <a:pPr marL="285750" indent="-285750">
              <a:buFont typeface="Arial" panose="020B0604020202020204" pitchFamily="34" charset="0"/>
              <a:buChar char="•"/>
            </a:pPr>
            <a:r>
              <a:rPr lang="en-US" sz="1600" dirty="0">
                <a:solidFill>
                  <a:srgbClr val="FF0000"/>
                </a:solidFill>
              </a:rPr>
              <a:t>Charge sensitive preamplifier based on FET NJ1800D</a:t>
            </a:r>
          </a:p>
          <a:p>
            <a:pPr marL="285750" indent="-285750">
              <a:buFont typeface="Arial" panose="020B0604020202020204" pitchFamily="34" charset="0"/>
              <a:buChar char="•"/>
            </a:pPr>
            <a:r>
              <a:rPr lang="en-US" sz="1600" dirty="0"/>
              <a:t>RC-2CR pulse shaper (τ = 1.5 </a:t>
            </a:r>
            <a:r>
              <a:rPr lang="en-US" sz="1600" dirty="0" err="1"/>
              <a:t>μs</a:t>
            </a:r>
            <a:r>
              <a:rPr lang="en-US" sz="1600" dirty="0"/>
              <a:t> for towers, τ = </a:t>
            </a:r>
            <a:r>
              <a:rPr lang="ru-RU" sz="1600" dirty="0"/>
              <a:t>5</a:t>
            </a:r>
            <a:r>
              <a:rPr lang="en-US" sz="1600" dirty="0"/>
              <a:t>.2 </a:t>
            </a:r>
            <a:r>
              <a:rPr lang="en-US" sz="1600" dirty="0" err="1"/>
              <a:t>μs</a:t>
            </a:r>
            <a:r>
              <a:rPr lang="en-US" sz="1600" dirty="0"/>
              <a:t> for strips) </a:t>
            </a:r>
          </a:p>
          <a:p>
            <a:pPr marL="285750" indent="-285750">
              <a:buFont typeface="Arial" panose="020B0604020202020204" pitchFamily="34" charset="0"/>
              <a:buChar char="•"/>
            </a:pPr>
            <a:r>
              <a:rPr lang="en-US" sz="1600" dirty="0"/>
              <a:t>Peak ADC (12-bit)</a:t>
            </a:r>
            <a:endParaRPr lang="ru-RU" sz="1600" dirty="0"/>
          </a:p>
          <a:p>
            <a:endParaRPr lang="en-US" sz="1600" dirty="0"/>
          </a:p>
          <a:p>
            <a:r>
              <a:rPr lang="en-US" sz="1600" dirty="0"/>
              <a:t>In addition, there are commutation blocks between preamplifiers and shapers that contain the special generators that mimic the input current of real particles for relative calibration of the electronic channels.</a:t>
            </a:r>
            <a:endParaRPr lang="ru-RU" sz="1600" dirty="0"/>
          </a:p>
        </p:txBody>
      </p:sp>
      <p:pic>
        <p:nvPicPr>
          <p:cNvPr id="4" name="Picture 6">
            <a:extLst>
              <a:ext uri="{FF2B5EF4-FFF2-40B4-BE49-F238E27FC236}">
                <a16:creationId xmlns:a16="http://schemas.microsoft.com/office/drawing/2014/main" id="{DD34D12F-EA1A-4226-AB4D-82E3CF5748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6634" y="956443"/>
            <a:ext cx="3168650" cy="23764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8">
            <a:extLst>
              <a:ext uri="{FF2B5EF4-FFF2-40B4-BE49-F238E27FC236}">
                <a16:creationId xmlns:a16="http://schemas.microsoft.com/office/drawing/2014/main" id="{7A35AF06-6E62-D159-629A-FE398CB7D5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2" y="4563295"/>
            <a:ext cx="3529012" cy="133826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a:extLst>
              <a:ext uri="{FF2B5EF4-FFF2-40B4-BE49-F238E27FC236}">
                <a16:creationId xmlns:a16="http://schemas.microsoft.com/office/drawing/2014/main" id="{22FEC8FC-7554-1434-BFF3-6775FB66C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414070"/>
            <a:ext cx="3816350" cy="14874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28D3260F-407B-8DED-5383-C2CB6294FDE2}"/>
              </a:ext>
            </a:extLst>
          </p:cNvPr>
          <p:cNvSpPr txBox="1"/>
          <p:nvPr/>
        </p:nvSpPr>
        <p:spPr>
          <a:xfrm>
            <a:off x="1471448" y="3939660"/>
            <a:ext cx="1337417" cy="369332"/>
          </a:xfrm>
          <a:prstGeom prst="rect">
            <a:avLst/>
          </a:prstGeom>
          <a:noFill/>
        </p:spPr>
        <p:txBody>
          <a:bodyPr wrap="none" rtlCol="0">
            <a:spAutoFit/>
          </a:bodyPr>
          <a:lstStyle/>
          <a:p>
            <a:r>
              <a:rPr lang="en-US" dirty="0"/>
              <a:t>Preamplifier</a:t>
            </a:r>
            <a:endParaRPr lang="ru-RU" dirty="0"/>
          </a:p>
        </p:txBody>
      </p:sp>
      <p:sp>
        <p:nvSpPr>
          <p:cNvPr id="8" name="TextBox 7">
            <a:extLst>
              <a:ext uri="{FF2B5EF4-FFF2-40B4-BE49-F238E27FC236}">
                <a16:creationId xmlns:a16="http://schemas.microsoft.com/office/drawing/2014/main" id="{F0E57DE5-7C74-C1B1-5A71-0C180CE72B91}"/>
              </a:ext>
            </a:extLst>
          </p:cNvPr>
          <p:cNvSpPr txBox="1"/>
          <p:nvPr/>
        </p:nvSpPr>
        <p:spPr>
          <a:xfrm>
            <a:off x="5938345" y="3939660"/>
            <a:ext cx="1810856" cy="369332"/>
          </a:xfrm>
          <a:prstGeom prst="rect">
            <a:avLst/>
          </a:prstGeom>
          <a:noFill/>
        </p:spPr>
        <p:txBody>
          <a:bodyPr wrap="square" rtlCol="0">
            <a:spAutoFit/>
          </a:bodyPr>
          <a:lstStyle/>
          <a:p>
            <a:r>
              <a:rPr lang="en-US" altLang="ru-RU" sz="1800" dirty="0"/>
              <a:t>RC-2CR shaper</a:t>
            </a:r>
            <a:endParaRPr lang="ru-RU" dirty="0"/>
          </a:p>
        </p:txBody>
      </p:sp>
      <p:sp>
        <p:nvSpPr>
          <p:cNvPr id="9" name="Slide Number Placeholder 8">
            <a:extLst>
              <a:ext uri="{FF2B5EF4-FFF2-40B4-BE49-F238E27FC236}">
                <a16:creationId xmlns:a16="http://schemas.microsoft.com/office/drawing/2014/main" id="{D35B671E-A971-645A-F5B0-F8F8CBF2C933}"/>
              </a:ext>
            </a:extLst>
          </p:cNvPr>
          <p:cNvSpPr>
            <a:spLocks noGrp="1"/>
          </p:cNvSpPr>
          <p:nvPr>
            <p:ph type="sldNum" sz="quarter" idx="12"/>
          </p:nvPr>
        </p:nvSpPr>
        <p:spPr/>
        <p:txBody>
          <a:bodyPr/>
          <a:lstStyle/>
          <a:p>
            <a:fld id="{B5580CC9-4994-481D-AB1E-19066B37D197}" type="slidenum">
              <a:rPr lang="ru-RU" smtClean="0"/>
              <a:t>8</a:t>
            </a:fld>
            <a:endParaRPr lang="ru-RU"/>
          </a:p>
        </p:txBody>
      </p:sp>
    </p:spTree>
    <p:extLst>
      <p:ext uri="{BB962C8B-B14F-4D97-AF65-F5344CB8AC3E}">
        <p14:creationId xmlns:p14="http://schemas.microsoft.com/office/powerpoint/2010/main" val="385557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0177-4CA2-1530-041C-7AC89AC7AC9C}"/>
              </a:ext>
            </a:extLst>
          </p:cNvPr>
          <p:cNvSpPr>
            <a:spLocks noGrp="1"/>
          </p:cNvSpPr>
          <p:nvPr>
            <p:ph type="title"/>
          </p:nvPr>
        </p:nvSpPr>
        <p:spPr>
          <a:xfrm>
            <a:off x="628650" y="136524"/>
            <a:ext cx="7886700" cy="649758"/>
          </a:xfrm>
        </p:spPr>
        <p:txBody>
          <a:bodyPr>
            <a:normAutofit/>
          </a:bodyPr>
          <a:lstStyle/>
          <a:p>
            <a:r>
              <a:rPr lang="en-US" sz="3200" b="1" dirty="0">
                <a:solidFill>
                  <a:srgbClr val="C00000"/>
                </a:solidFill>
              </a:rPr>
              <a:t>              Electronics optimization</a:t>
            </a:r>
            <a:endParaRPr lang="ru-RU" sz="3200" b="1" dirty="0">
              <a:solidFill>
                <a:srgbClr val="C00000"/>
              </a:solidFill>
            </a:endParaRPr>
          </a:p>
        </p:txBody>
      </p:sp>
      <p:sp>
        <p:nvSpPr>
          <p:cNvPr id="3" name="Content Placeholder 2">
            <a:extLst>
              <a:ext uri="{FF2B5EF4-FFF2-40B4-BE49-F238E27FC236}">
                <a16:creationId xmlns:a16="http://schemas.microsoft.com/office/drawing/2014/main" id="{CDB9EEB4-5C3B-DEE4-A944-A2CA28310209}"/>
              </a:ext>
            </a:extLst>
          </p:cNvPr>
          <p:cNvSpPr>
            <a:spLocks noGrp="1"/>
          </p:cNvSpPr>
          <p:nvPr>
            <p:ph idx="1"/>
          </p:nvPr>
        </p:nvSpPr>
        <p:spPr>
          <a:xfrm>
            <a:off x="0" y="726687"/>
            <a:ext cx="8717279" cy="2055961"/>
          </a:xfrm>
        </p:spPr>
        <p:txBody>
          <a:bodyPr>
            <a:normAutofit/>
          </a:bodyPr>
          <a:lstStyle/>
          <a:p>
            <a:pPr marL="0" indent="0">
              <a:buNone/>
            </a:pPr>
            <a:r>
              <a:rPr lang="en-US" sz="1800" dirty="0"/>
              <a:t>The value of the radioactivity noise increases with the shaping time (</a:t>
            </a:r>
            <a:r>
              <a:rPr lang="el-GR" sz="1800" dirty="0"/>
              <a:t>τ</a:t>
            </a:r>
            <a:r>
              <a:rPr lang="en-US" sz="1800" dirty="0"/>
              <a:t>)  and the electronic noise decreases with </a:t>
            </a:r>
            <a:r>
              <a:rPr lang="el-GR" sz="1800" dirty="0"/>
              <a:t>τ</a:t>
            </a:r>
            <a:r>
              <a:rPr lang="en-US" sz="1800" dirty="0"/>
              <a:t>, so there is an optimal shaping time.</a:t>
            </a:r>
            <a:r>
              <a:rPr lang="ru-RU" sz="1800" dirty="0"/>
              <a:t> </a:t>
            </a:r>
            <a:r>
              <a:rPr lang="en-US" sz="1800" dirty="0"/>
              <a:t>In addition, the contribution of electronic noise and radioactivity to the energy resolution of the calorimeter depends on the free path length (L) of the ionization electrons.</a:t>
            </a:r>
          </a:p>
          <a:p>
            <a:pPr marL="0" indent="0">
              <a:buNone/>
            </a:pPr>
            <a:r>
              <a:rPr lang="en-US" sz="1800" dirty="0"/>
              <a:t> For the parameters of </a:t>
            </a:r>
            <a:r>
              <a:rPr lang="en-US" sz="1800" dirty="0" err="1"/>
              <a:t>LKr</a:t>
            </a:r>
            <a:r>
              <a:rPr lang="en-US" sz="1800" dirty="0"/>
              <a:t> in use, the optimal shaping time for towers is about 1.5 </a:t>
            </a:r>
            <a:r>
              <a:rPr lang="en-US" sz="1800" dirty="0" err="1"/>
              <a:t>μs</a:t>
            </a:r>
            <a:r>
              <a:rPr lang="en-US" sz="1800" dirty="0"/>
              <a:t>.     </a:t>
            </a:r>
          </a:p>
          <a:p>
            <a:pPr marL="0" indent="0">
              <a:buNone/>
            </a:pPr>
            <a:r>
              <a:rPr lang="en-US" sz="1800" dirty="0"/>
              <a:t> For the strip channels, the shaping time of 5.2 </a:t>
            </a:r>
            <a:r>
              <a:rPr lang="en-US" sz="1800" dirty="0" err="1"/>
              <a:t>μs</a:t>
            </a:r>
            <a:r>
              <a:rPr lang="en-US" sz="1800" dirty="0"/>
              <a:t> was chosen.</a:t>
            </a:r>
            <a:endParaRPr lang="ru-RU" sz="1800" dirty="0"/>
          </a:p>
        </p:txBody>
      </p:sp>
      <p:sp>
        <p:nvSpPr>
          <p:cNvPr id="4" name="Slide Number Placeholder 3">
            <a:extLst>
              <a:ext uri="{FF2B5EF4-FFF2-40B4-BE49-F238E27FC236}">
                <a16:creationId xmlns:a16="http://schemas.microsoft.com/office/drawing/2014/main" id="{661CE061-CA23-2892-9C75-8BA739626792}"/>
              </a:ext>
            </a:extLst>
          </p:cNvPr>
          <p:cNvSpPr>
            <a:spLocks noGrp="1"/>
          </p:cNvSpPr>
          <p:nvPr>
            <p:ph type="sldNum" sz="quarter" idx="12"/>
          </p:nvPr>
        </p:nvSpPr>
        <p:spPr/>
        <p:txBody>
          <a:bodyPr/>
          <a:lstStyle/>
          <a:p>
            <a:fld id="{B5580CC9-4994-481D-AB1E-19066B37D197}" type="slidenum">
              <a:rPr lang="ru-RU" smtClean="0"/>
              <a:t>9</a:t>
            </a:fld>
            <a:endParaRPr lang="ru-RU"/>
          </a:p>
        </p:txBody>
      </p:sp>
      <p:pic>
        <p:nvPicPr>
          <p:cNvPr id="6" name="Picture 5" descr="A diagram of a function&#10;&#10;Description automatically generated with medium confidence">
            <a:extLst>
              <a:ext uri="{FF2B5EF4-FFF2-40B4-BE49-F238E27FC236}">
                <a16:creationId xmlns:a16="http://schemas.microsoft.com/office/drawing/2014/main" id="{118D61EE-C75D-94EF-85C5-BBE9259D6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5" y="3018334"/>
            <a:ext cx="6169444" cy="3155111"/>
          </a:xfrm>
          <a:prstGeom prst="rect">
            <a:avLst/>
          </a:prstGeom>
        </p:spPr>
      </p:pic>
      <p:sp>
        <p:nvSpPr>
          <p:cNvPr id="7" name="TextBox 6">
            <a:extLst>
              <a:ext uri="{FF2B5EF4-FFF2-40B4-BE49-F238E27FC236}">
                <a16:creationId xmlns:a16="http://schemas.microsoft.com/office/drawing/2014/main" id="{325C5E41-A984-9FE4-28E9-037F0783F1A3}"/>
              </a:ext>
            </a:extLst>
          </p:cNvPr>
          <p:cNvSpPr txBox="1"/>
          <p:nvPr/>
        </p:nvSpPr>
        <p:spPr>
          <a:xfrm>
            <a:off x="2532185" y="2781450"/>
            <a:ext cx="641522" cy="338554"/>
          </a:xfrm>
          <a:prstGeom prst="rect">
            <a:avLst/>
          </a:prstGeom>
          <a:noFill/>
        </p:spPr>
        <p:txBody>
          <a:bodyPr wrap="none" rtlCol="0">
            <a:spAutoFit/>
          </a:bodyPr>
          <a:lstStyle/>
          <a:p>
            <a:r>
              <a:rPr lang="en-US" sz="1600" dirty="0"/>
              <a:t>L = ∞</a:t>
            </a:r>
            <a:endParaRPr lang="ru-RU" sz="1600" dirty="0"/>
          </a:p>
        </p:txBody>
      </p:sp>
      <p:sp>
        <p:nvSpPr>
          <p:cNvPr id="8" name="TextBox 7">
            <a:extLst>
              <a:ext uri="{FF2B5EF4-FFF2-40B4-BE49-F238E27FC236}">
                <a16:creationId xmlns:a16="http://schemas.microsoft.com/office/drawing/2014/main" id="{87267285-46F7-17F8-242E-98B99ECA2FA7}"/>
              </a:ext>
            </a:extLst>
          </p:cNvPr>
          <p:cNvSpPr txBox="1"/>
          <p:nvPr/>
        </p:nvSpPr>
        <p:spPr>
          <a:xfrm>
            <a:off x="5816428" y="2781450"/>
            <a:ext cx="867545" cy="338554"/>
          </a:xfrm>
          <a:prstGeom prst="rect">
            <a:avLst/>
          </a:prstGeom>
          <a:noFill/>
        </p:spPr>
        <p:txBody>
          <a:bodyPr wrap="none" rtlCol="0">
            <a:spAutoFit/>
          </a:bodyPr>
          <a:lstStyle/>
          <a:p>
            <a:r>
              <a:rPr lang="en-US" sz="1600" dirty="0"/>
              <a:t>L = 1 cm</a:t>
            </a:r>
            <a:endParaRPr lang="ru-RU" sz="1600" dirty="0"/>
          </a:p>
        </p:txBody>
      </p:sp>
    </p:spTree>
    <p:extLst>
      <p:ext uri="{BB962C8B-B14F-4D97-AF65-F5344CB8AC3E}">
        <p14:creationId xmlns:p14="http://schemas.microsoft.com/office/powerpoint/2010/main" val="16464473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1901</TotalTime>
  <Words>2711</Words>
  <Application>Microsoft Office PowerPoint</Application>
  <PresentationFormat>On-screen Show (4:3)</PresentationFormat>
  <Paragraphs>309</Paragraphs>
  <Slides>30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1" baseType="lpstr">
      <vt:lpstr>Arial</vt:lpstr>
      <vt:lpstr>Calibri</vt:lpstr>
      <vt:lpstr>Calibri Light</vt:lpstr>
      <vt:lpstr>Cambria Math</vt:lpstr>
      <vt:lpstr>NewtonA</vt:lpstr>
      <vt:lpstr>Roboto</vt:lpstr>
      <vt:lpstr>Symbol</vt:lpstr>
      <vt:lpstr>TeXGyreHeros-Bold</vt:lpstr>
      <vt:lpstr>Office Theme</vt:lpstr>
      <vt:lpstr>AutoCAD.Drawing.14</vt:lpstr>
      <vt:lpstr>Equation</vt:lpstr>
      <vt:lpstr>KEDR LKr calorimeter operation and performance </vt:lpstr>
      <vt:lpstr>Introduction</vt:lpstr>
      <vt:lpstr>PowerPoint Presentation</vt:lpstr>
      <vt:lpstr>VEPP-4M e+e- collider and KEDR (in operation since 2004…) </vt:lpstr>
      <vt:lpstr>KEDR Liquid Krypton Calorimeter (quasi-gomogeneous)</vt:lpstr>
      <vt:lpstr>Liquid Krypton Calorimeter assembly </vt:lpstr>
      <vt:lpstr>                           Cryogenic system</vt:lpstr>
      <vt:lpstr>                      Readout electronics</vt:lpstr>
      <vt:lpstr>              Electronics optimization</vt:lpstr>
      <vt:lpstr>                                 Trigger</vt:lpstr>
      <vt:lpstr>          Electronic noise and radioactivity</vt:lpstr>
      <vt:lpstr>                  Krypton Purification </vt:lpstr>
      <vt:lpstr>                     Krypton Purification </vt:lpstr>
      <vt:lpstr>             Linearity and Long-term stability</vt:lpstr>
      <vt:lpstr>Energy resolution with electrons (positrons)</vt:lpstr>
      <vt:lpstr>Energy resolution with photons</vt:lpstr>
      <vt:lpstr>Invariant mass of two photons</vt:lpstr>
      <vt:lpstr>           Energy resolution at low energies </vt:lpstr>
      <vt:lpstr>Energy resolution for electrons (positrons)</vt:lpstr>
      <vt:lpstr>    Energy resolution for photons</vt:lpstr>
      <vt:lpstr>                     Spatial resolution for MIP</vt:lpstr>
      <vt:lpstr>            Spatial resolution for electrons </vt:lpstr>
      <vt:lpstr>Spatial resolution for photons </vt:lpstr>
      <vt:lpstr>Spatial resolution for photons </vt:lpstr>
      <vt:lpstr>                 dE/dx measurement </vt:lpstr>
      <vt:lpstr>                 Conclusion</vt:lpstr>
      <vt:lpstr>PowerPoint Presentation</vt:lpstr>
      <vt:lpstr>PowerPoint Presentation</vt:lpstr>
      <vt:lpstr>      Invariant mass of two photons</vt:lpstr>
      <vt:lpstr>Energy resolution for electrons (positrons)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KEDR LKr calorimeter performance.</dc:title>
  <dc:creator>Sergey Peleganchuk</dc:creator>
  <cp:lastModifiedBy>Iouri Tikhonov</cp:lastModifiedBy>
  <cp:revision>167</cp:revision>
  <dcterms:created xsi:type="dcterms:W3CDTF">2023-08-15T08:37:28Z</dcterms:created>
  <dcterms:modified xsi:type="dcterms:W3CDTF">2023-09-05T19:22:26Z</dcterms:modified>
</cp:coreProperties>
</file>