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.jpg" ContentType="image/jpeg"/>
  <Override PartName="/ppt/media/image8.jpg" ContentType="image/jpeg"/>
  <Override PartName="/ppt/media/image9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  <p:sldMasterId id="2147483722" r:id="rId3"/>
    <p:sldMasterId id="2147483735" r:id="rId4"/>
    <p:sldMasterId id="2147483747" r:id="rId5"/>
    <p:sldMasterId id="2147483764" r:id="rId6"/>
  </p:sldMasterIdLst>
  <p:notesMasterIdLst>
    <p:notesMasterId r:id="rId23"/>
  </p:notesMasterIdLst>
  <p:sldIdLst>
    <p:sldId id="256" r:id="rId7"/>
    <p:sldId id="405" r:id="rId8"/>
    <p:sldId id="436" r:id="rId9"/>
    <p:sldId id="440" r:id="rId10"/>
    <p:sldId id="441" r:id="rId11"/>
    <p:sldId id="437" r:id="rId12"/>
    <p:sldId id="350" r:id="rId13"/>
    <p:sldId id="342" r:id="rId14"/>
    <p:sldId id="311" r:id="rId15"/>
    <p:sldId id="448" r:id="rId16"/>
    <p:sldId id="434" r:id="rId17"/>
    <p:sldId id="445" r:id="rId18"/>
    <p:sldId id="442" r:id="rId19"/>
    <p:sldId id="443" r:id="rId20"/>
    <p:sldId id="444" r:id="rId21"/>
    <p:sldId id="44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_1" id="{F593CFBE-06E3-1D44-86D6-C61441599DD5}">
          <p14:sldIdLst>
            <p14:sldId id="256"/>
            <p14:sldId id="405"/>
            <p14:sldId id="436"/>
            <p14:sldId id="440"/>
            <p14:sldId id="441"/>
            <p14:sldId id="437"/>
          </p14:sldIdLst>
        </p14:section>
        <p14:section name="RESEARCH" id="{D670EF6F-A640-134A-9728-6F32167804A3}">
          <p14:sldIdLst>
            <p14:sldId id="350"/>
            <p14:sldId id="342"/>
            <p14:sldId id="311"/>
            <p14:sldId id="448"/>
            <p14:sldId id="434"/>
            <p14:sldId id="445"/>
            <p14:sldId id="442"/>
            <p14:sldId id="443"/>
            <p14:sldId id="444"/>
          </p14:sldIdLst>
        </p14:section>
        <p14:section name="GENERAL_2" id="{624513C6-30EB-1C49-9807-988A4711516B}">
          <p14:sldIdLst>
            <p14:sldId id="447"/>
          </p14:sldIdLst>
        </p14:section>
        <p14:section name="Additional / in question" id="{E70581A6-DEF2-5143-839C-17DB537A94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63" clrIdx="0">
    <p:extLst>
      <p:ext uri="{19B8F6BF-5375-455C-9EA6-DF929625EA0E}">
        <p15:presenceInfo xmlns:p15="http://schemas.microsoft.com/office/powerpoint/2012/main" userId="Ana Godinho" providerId="None"/>
      </p:ext>
    </p:extLst>
  </p:cmAuthor>
  <p:cmAuthor id="2" name="Microsoft Office User" initials="MOU" lastIdx="5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ppa Wells" initials="PW" lastIdx="11" clrIdx="2">
    <p:extLst>
      <p:ext uri="{19B8F6BF-5375-455C-9EA6-DF929625EA0E}">
        <p15:presenceInfo xmlns:p15="http://schemas.microsoft.com/office/powerpoint/2012/main" userId="S::pippa.wells@cern.ch::41c0e9d8-dc70-414a-b3b7-120308511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D96"/>
    <a:srgbClr val="668BCC"/>
    <a:srgbClr val="A8CEE3"/>
    <a:srgbClr val="B9CFFF"/>
    <a:srgbClr val="2F2F2F"/>
    <a:srgbClr val="BFBFCB"/>
    <a:srgbClr val="0033A0"/>
    <a:srgbClr val="1C446B"/>
    <a:srgbClr val="E15E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76"/>
    <p:restoredTop sz="97251"/>
  </p:normalViewPr>
  <p:slideViewPr>
    <p:cSldViewPr snapToGrid="0" snapToObjects="1">
      <p:cViewPr varScale="1">
        <p:scale>
          <a:sx n="115" d="100"/>
          <a:sy n="115" d="100"/>
        </p:scale>
        <p:origin x="736" y="200"/>
      </p:cViewPr>
      <p:guideLst>
        <p:guide orient="horz" pos="4020"/>
        <p:guide pos="386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C7E2F-BA7B-0749-B123-03CFF78731D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9E03-5E61-9344-9F2B-A7AC2BD1FB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47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760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09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81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774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861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CERN Summer Student </a:t>
            </a:r>
            <a:r>
              <a:rPr lang="en-US" dirty="0" err="1"/>
              <a:t>Programme</a:t>
            </a:r>
            <a:r>
              <a:rPr lang="en-US" dirty="0"/>
              <a:t> 2021/2022/2023: Students from Africa: 12/13/11</a:t>
            </a:r>
          </a:p>
          <a:p>
            <a:r>
              <a:rPr lang="en-US" dirty="0"/>
              <a:t>Beamline for Schools: Winner from South Africa (2015) and Egypt (2022)</a:t>
            </a:r>
          </a:p>
          <a:p>
            <a:r>
              <a:rPr lang="en-US" dirty="0"/>
              <a:t>Teacher </a:t>
            </a:r>
            <a:r>
              <a:rPr lang="en-US" dirty="0" err="1"/>
              <a:t>Programme</a:t>
            </a:r>
            <a:r>
              <a:rPr lang="en-US" dirty="0"/>
              <a:t> Participants 1998-2022: From Africa 129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56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953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812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87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06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40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07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15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2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091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4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8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9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71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96000" y="1825625"/>
            <a:ext cx="53238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323799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 dirty="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 dirty="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 dirty="0">
                <a:solidFill>
                  <a:schemeClr val="tx2"/>
                </a:solidFill>
              </a:rPr>
              <a:t>Troisième niveau</a:t>
            </a:r>
          </a:p>
          <a:p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2BBBEFE-B9E9-3043-9213-A2A6A52F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6040" y="6318000"/>
            <a:ext cx="4114800" cy="365125"/>
          </a:xfrm>
        </p:spPr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3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90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65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762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026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A6A7-4071-D74D-A904-31FE0066D9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6B605-BD5F-4947-9467-44D69F7E82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C1FB1-639C-324B-8006-D4DA7DB89C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7615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28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780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3FB4B-1E08-B845-8B0D-C1E57F607B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7742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6000" y="251991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453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2008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0919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148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27584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269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8322"/>
            <a:ext cx="12192000" cy="5759677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B442B-F251-F94D-9A39-29D02FBA59DB}"/>
              </a:ext>
            </a:extLst>
          </p:cNvPr>
          <p:cNvSpPr/>
          <p:nvPr userDrawn="1"/>
        </p:nvSpPr>
        <p:spPr>
          <a:xfrm>
            <a:off x="-4800" y="-61993"/>
            <a:ext cx="12196800" cy="1160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96000" y="2526885"/>
            <a:ext cx="10800000" cy="364299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0543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26342" y="2742575"/>
            <a:ext cx="5269658" cy="3279146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3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pour une image  8">
            <a:extLst>
              <a:ext uri="{FF2B5EF4-FFF2-40B4-BE49-F238E27FC236}">
                <a16:creationId xmlns:a16="http://schemas.microsoft.com/office/drawing/2014/main" id="{8D9D5C23-B91D-A944-B62D-342CDA222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42575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17734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2630"/>
            <a:ext cx="12192000" cy="5765369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1372871"/>
            <a:ext cx="3413760" cy="137160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3440623"/>
            <a:ext cx="3413760" cy="272122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678070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1092630"/>
            <a:ext cx="6089176" cy="576536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ECC47B-9127-F645-94CC-F0D394F0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431312"/>
            <a:ext cx="5148263" cy="39377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6953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675" y="1173217"/>
            <a:ext cx="10800000" cy="135138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495957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765250B-5A14-214B-ABC1-A4475517167B}"/>
              </a:ext>
            </a:extLst>
          </p:cNvPr>
          <p:cNvSpPr>
            <a:spLocks noGrp="1"/>
          </p:cNvSpPr>
          <p:nvPr>
            <p:ph type="body" idx="15"/>
          </p:nvPr>
        </p:nvSpPr>
        <p:spPr bwMode="auto">
          <a:xfrm>
            <a:off x="4116386" y="2310860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FA427B4-6DBD-6E44-A1CC-8CF7E57C6B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3607010"/>
            <a:ext cx="3959225" cy="2767664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E8B12F7-5111-3246-AB24-A00B235732F3}"/>
              </a:ext>
            </a:extLst>
          </p:cNvPr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3363AF7E-C027-C14C-A1A2-B32B96B4E4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41E4348-5CF9-934B-934C-D4762C8F9258}"/>
              </a:ext>
            </a:extLst>
          </p:cNvPr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9FE0D2B-2408-E54F-99D5-7E0ECC1178F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8122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48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4940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720854"/>
            <a:ext cx="3416525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720853"/>
            <a:ext cx="3377036" cy="1560511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720854"/>
            <a:ext cx="3411672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328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120960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2329992"/>
            <a:ext cx="10801351" cy="236476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761941"/>
            <a:ext cx="3415859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764339"/>
            <a:ext cx="3376378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764339"/>
            <a:ext cx="3411007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37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4 September 2023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TIPP2023, Cape Town, South Africa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8146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703486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965308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9189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34232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905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2301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474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19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53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5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724AF9B-9D54-7741-8331-AE7DEA507BD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4128B1BF-846D-3644-9C11-D98A5A517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5" r:id="rId3"/>
    <p:sldLayoutId id="2147483718" r:id="rId4"/>
    <p:sldLayoutId id="2147483674" r:id="rId5"/>
    <p:sldLayoutId id="2147483781" r:id="rId6"/>
    <p:sldLayoutId id="2147483782" r:id="rId7"/>
    <p:sldLayoutId id="2147483783" r:id="rId8"/>
    <p:sldLayoutId id="2147483670" r:id="rId9"/>
    <p:sldLayoutId id="2147483651" r:id="rId10"/>
    <p:sldLayoutId id="2147483671" r:id="rId11"/>
    <p:sldLayoutId id="2147483763" r:id="rId12"/>
    <p:sldLayoutId id="2147483796" r:id="rId13"/>
    <p:sldLayoutId id="2147483721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DD78DBB9-3B01-D842-8439-DBF096CF7283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9BBD5A4-7E5D-9346-BD7B-2829B7FF36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1B3F23D-1F79-434F-819F-04DAA3924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720" r:id="rId3"/>
    <p:sldLayoutId id="2147483675" r:id="rId4"/>
    <p:sldLayoutId id="2147483719" r:id="rId5"/>
    <p:sldLayoutId id="2147483779" r:id="rId6"/>
    <p:sldLayoutId id="2147483778" r:id="rId7"/>
    <p:sldLayoutId id="2147483780" r:id="rId8"/>
    <p:sldLayoutId id="2147483672" r:id="rId9"/>
    <p:sldLayoutId id="2147483661" r:id="rId10"/>
    <p:sldLayoutId id="2147483673" r:id="rId11"/>
    <p:sldLayoutId id="2147483759" r:id="rId12"/>
    <p:sldLayoutId id="2147483668" r:id="rId13"/>
    <p:sldLayoutId id="2147483652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9C62F9-24ED-CD48-8055-036B4D11F5A4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12FCC47-0B49-8E41-B4C0-94C1690E47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F8F8397F-520E-414A-A77D-EDE33F3B55F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8" r:id="rId5"/>
    <p:sldLayoutId id="2147483784" r:id="rId6"/>
    <p:sldLayoutId id="2147483785" r:id="rId7"/>
    <p:sldLayoutId id="2147483786" r:id="rId8"/>
    <p:sldLayoutId id="2147483729" r:id="rId9"/>
    <p:sldLayoutId id="2147483730" r:id="rId10"/>
    <p:sldLayoutId id="2147483731" r:id="rId11"/>
    <p:sldLayoutId id="2147483760" r:id="rId12"/>
    <p:sldLayoutId id="2147483732" r:id="rId13"/>
    <p:sldLayoutId id="2147483733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61AA5364-A8BF-8A4C-BE25-4A9FAAD90CD8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78471F73-33EC-6A47-9A10-6CDC9C7AF48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10DD5E06-1134-3F44-A7C2-1EA71EE24B2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87" r:id="rId6"/>
    <p:sldLayoutId id="2147483788" r:id="rId7"/>
    <p:sldLayoutId id="2147483789" r:id="rId8"/>
    <p:sldLayoutId id="2147483742" r:id="rId9"/>
    <p:sldLayoutId id="2147483743" r:id="rId10"/>
    <p:sldLayoutId id="2147483744" r:id="rId11"/>
    <p:sldLayoutId id="2147483761" r:id="rId12"/>
    <p:sldLayoutId id="2147483745" r:id="rId13"/>
    <p:sldLayoutId id="2147483746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680" userDrawn="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84603DAF-5012-AB4F-86D1-1F45BF27A37C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285BDF2-1C98-1749-8440-26E71FFDC0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EA94AF57-1271-7C49-BCA7-80F03952DFE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3" r:id="rId5"/>
    <p:sldLayoutId id="2147483790" r:id="rId6"/>
    <p:sldLayoutId id="2147483791" r:id="rId7"/>
    <p:sldLayoutId id="2147483792" r:id="rId8"/>
    <p:sldLayoutId id="2147483754" r:id="rId9"/>
    <p:sldLayoutId id="2147483755" r:id="rId10"/>
    <p:sldLayoutId id="2147483756" r:id="rId11"/>
    <p:sldLayoutId id="2147483762" r:id="rId12"/>
    <p:sldLayoutId id="2147483757" r:id="rId13"/>
    <p:sldLayoutId id="2147483758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7602" y="1172744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2475285"/>
            <a:ext cx="10800000" cy="3666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4 September 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TIPP2023, Cape Town, South Africa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05266-FCA9-6A4E-94E3-DD6E0BA84503}"/>
              </a:ext>
            </a:extLst>
          </p:cNvPr>
          <p:cNvSpPr/>
          <p:nvPr userDrawn="1"/>
        </p:nvSpPr>
        <p:spPr>
          <a:xfrm>
            <a:off x="0" y="-8125"/>
            <a:ext cx="12192000" cy="1098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C4CBD9AC-A8B6-B649-88C5-1C79578695F9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A52F4F5-39AA-DC4F-BE18-40D9CFF777B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2">
            <a:extLst>
              <a:ext uri="{FF2B5EF4-FFF2-40B4-BE49-F238E27FC236}">
                <a16:creationId xmlns:a16="http://schemas.microsoft.com/office/drawing/2014/main" id="{1A803E3D-E6CC-D042-AA79-21626159DD9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43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97" r:id="rId3"/>
    <p:sldLayoutId id="2147483767" r:id="rId4"/>
    <p:sldLayoutId id="2147483768" r:id="rId5"/>
    <p:sldLayoutId id="2147483770" r:id="rId6"/>
    <p:sldLayoutId id="2147483777" r:id="rId7"/>
    <p:sldLayoutId id="2147483794" r:id="rId8"/>
    <p:sldLayoutId id="2147483795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277" y="1854264"/>
            <a:ext cx="3181447" cy="31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10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has a plan for the future: The FCC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84AFE20-3E11-4844-9A7D-5DC94AFFFCD8}"/>
              </a:ext>
            </a:extLst>
          </p:cNvPr>
          <p:cNvSpPr txBox="1">
            <a:spLocks/>
          </p:cNvSpPr>
          <p:nvPr/>
        </p:nvSpPr>
        <p:spPr>
          <a:xfrm>
            <a:off x="9745512" y="6440400"/>
            <a:ext cx="1517702" cy="24651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28 July 2023</a:t>
            </a:r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341FBEA4-3497-AC44-BC28-CA5E2674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1512" y="6440400"/>
            <a:ext cx="4114800" cy="246511"/>
          </a:xfrm>
        </p:spPr>
        <p:txBody>
          <a:bodyPr/>
          <a:lstStyle/>
          <a:p>
            <a:r>
              <a:rPr lang="fr-FR"/>
              <a:t>TIPP2023, Cape Town, South Africa</a:t>
            </a:r>
            <a:endParaRPr lang="en-US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B21C138A-59AB-7C41-A42E-91A9FECC9979}"/>
              </a:ext>
            </a:extLst>
          </p:cNvPr>
          <p:cNvSpPr txBox="1">
            <a:spLocks/>
          </p:cNvSpPr>
          <p:nvPr/>
        </p:nvSpPr>
        <p:spPr>
          <a:xfrm>
            <a:off x="11376312" y="6440400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D786A5-A9A2-764F-AE9E-63A816617C3F}"/>
              </a:ext>
            </a:extLst>
          </p:cNvPr>
          <p:cNvSpPr/>
          <p:nvPr/>
        </p:nvSpPr>
        <p:spPr>
          <a:xfrm>
            <a:off x="305755" y="1055500"/>
            <a:ext cx="11553239" cy="1576695"/>
          </a:xfrm>
          <a:prstGeom prst="rect">
            <a:avLst/>
          </a:prstGeom>
          <a:solidFill>
            <a:srgbClr val="1C44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highlight>
                <a:srgbClr val="1C446B"/>
              </a:highligh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AE61C5-22D9-7646-9A5A-ED3EDA880974}"/>
              </a:ext>
            </a:extLst>
          </p:cNvPr>
          <p:cNvGrpSpPr/>
          <p:nvPr/>
        </p:nvGrpSpPr>
        <p:grpSpPr>
          <a:xfrm>
            <a:off x="4550210" y="2853754"/>
            <a:ext cx="3703090" cy="3185236"/>
            <a:chOff x="2135994" y="3365880"/>
            <a:chExt cx="3703090" cy="318523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018DD6-C8A8-C741-A33F-71B3FC93C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994" y="3365880"/>
              <a:ext cx="3703090" cy="318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2E8DBBC9-F418-8849-9E2C-C84141666428}"/>
                </a:ext>
              </a:extLst>
            </p:cNvPr>
            <p:cNvSpPr txBox="1">
              <a:spLocks/>
            </p:cNvSpPr>
            <p:nvPr/>
          </p:nvSpPr>
          <p:spPr>
            <a:xfrm>
              <a:off x="3352796" y="4240393"/>
              <a:ext cx="1512168" cy="751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36575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C377B"/>
                </a:buClr>
                <a:buSzPct val="80000"/>
                <a:buFont typeface="Arial"/>
                <a:buNone/>
                <a:tabLst/>
                <a:defRPr/>
              </a:pPr>
              <a:r>
                <a:rPr kumimoji="0" lang="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FCC-ee</a:t>
              </a:r>
              <a:endParaRPr kumimoji="0" lang="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AAD91E-0931-1748-8B4A-2384B2562D1A}"/>
              </a:ext>
            </a:extLst>
          </p:cNvPr>
          <p:cNvGrpSpPr/>
          <p:nvPr/>
        </p:nvGrpSpPr>
        <p:grpSpPr>
          <a:xfrm>
            <a:off x="8099854" y="2966368"/>
            <a:ext cx="3795188" cy="3077180"/>
            <a:chOff x="8133460" y="2763683"/>
            <a:chExt cx="3795188" cy="3077180"/>
          </a:xfrm>
        </p:grpSpPr>
        <p:pic>
          <p:nvPicPr>
            <p:cNvPr id="23" name="Picture 22" descr="Diagram, radar chart&#10;&#10;Description automatically generated">
              <a:extLst>
                <a:ext uri="{FF2B5EF4-FFF2-40B4-BE49-F238E27FC236}">
                  <a16:creationId xmlns:a16="http://schemas.microsoft.com/office/drawing/2014/main" id="{42B8D126-5680-BD4C-8616-A794837F6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3460" y="2763683"/>
              <a:ext cx="3795188" cy="3077180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14562C4-CBEC-1F4C-A841-F1153CEF68BC}"/>
                </a:ext>
              </a:extLst>
            </p:cNvPr>
            <p:cNvSpPr txBox="1">
              <a:spLocks/>
            </p:cNvSpPr>
            <p:nvPr/>
          </p:nvSpPr>
          <p:spPr>
            <a:xfrm>
              <a:off x="9462860" y="3616198"/>
              <a:ext cx="1512168" cy="7281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75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C377B"/>
                </a:buClr>
                <a:buSzPct val="80000"/>
                <a:buFont typeface="Arial"/>
                <a:buNone/>
                <a:tabLst/>
                <a:defRPr/>
              </a:pPr>
              <a:r>
                <a:rPr kumimoji="0" lang="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FCC-hh</a:t>
              </a:r>
              <a:endParaRPr kumimoji="0" lang="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9B750-2707-5E45-ADF1-5236714A586E}"/>
              </a:ext>
            </a:extLst>
          </p:cNvPr>
          <p:cNvGrpSpPr/>
          <p:nvPr/>
        </p:nvGrpSpPr>
        <p:grpSpPr>
          <a:xfrm>
            <a:off x="433726" y="6069837"/>
            <a:ext cx="11425269" cy="390257"/>
            <a:chOff x="335360" y="5775047"/>
            <a:chExt cx="11425269" cy="39025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03625B-15F3-E643-885E-279F88B6DD74}"/>
                </a:ext>
              </a:extLst>
            </p:cNvPr>
            <p:cNvSpPr/>
            <p:nvPr/>
          </p:nvSpPr>
          <p:spPr>
            <a:xfrm>
              <a:off x="335360" y="5871057"/>
              <a:ext cx="4320480" cy="288032"/>
            </a:xfrm>
            <a:prstGeom prst="rect">
              <a:avLst/>
            </a:prstGeom>
            <a:gradFill flip="none" rotWithShape="1">
              <a:gsLst>
                <a:gs pos="0">
                  <a:srgbClr val="0000FF">
                    <a:lumMod val="5000"/>
                    <a:lumOff val="95000"/>
                  </a:srgbClr>
                </a:gs>
                <a:gs pos="50000">
                  <a:srgbClr val="0000FF">
                    <a:lumMod val="45000"/>
                    <a:lumOff val="55000"/>
                  </a:srgbClr>
                </a:gs>
                <a:gs pos="93000">
                  <a:srgbClr val="0000FF">
                    <a:lumMod val="45000"/>
                    <a:lumOff val="5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A9B7F7-B9D2-2F42-B021-C6908AEF6A06}"/>
                </a:ext>
              </a:extLst>
            </p:cNvPr>
            <p:cNvSpPr/>
            <p:nvPr/>
          </p:nvSpPr>
          <p:spPr>
            <a:xfrm>
              <a:off x="4655840" y="5871057"/>
              <a:ext cx="2784309" cy="28803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27000">
                  <a:srgbClr val="FF9900"/>
                </a:gs>
                <a:gs pos="85000">
                  <a:srgbClr val="FF9900"/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C18B5AC-4339-7244-87D8-2EE1F9BFA79B}"/>
                </a:ext>
              </a:extLst>
            </p:cNvPr>
            <p:cNvSpPr/>
            <p:nvPr/>
          </p:nvSpPr>
          <p:spPr>
            <a:xfrm>
              <a:off x="7440149" y="5871057"/>
              <a:ext cx="4320480" cy="288032"/>
            </a:xfrm>
            <a:prstGeom prst="rect">
              <a:avLst/>
            </a:prstGeom>
            <a:gradFill flip="none" rotWithShape="1">
              <a:gsLst>
                <a:gs pos="6000">
                  <a:srgbClr val="0000FF">
                    <a:lumMod val="5000"/>
                    <a:lumOff val="95000"/>
                  </a:srgbClr>
                </a:gs>
                <a:gs pos="37000">
                  <a:srgbClr val="40C245">
                    <a:lumMod val="75000"/>
                  </a:srgbClr>
                </a:gs>
                <a:gs pos="86000">
                  <a:srgbClr val="40C245">
                    <a:lumMod val="75000"/>
                  </a:srgbClr>
                </a:gs>
                <a:gs pos="100000">
                  <a:srgbClr val="40C245">
                    <a:lumMod val="40000"/>
                    <a:lumOff val="60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5D41DE-5583-0547-8CFA-AD71023B6329}"/>
                </a:ext>
              </a:extLst>
            </p:cNvPr>
            <p:cNvSpPr txBox="1"/>
            <p:nvPr/>
          </p:nvSpPr>
          <p:spPr>
            <a:xfrm>
              <a:off x="1679509" y="5785648"/>
              <a:ext cx="2254957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2020 - 2040</a:t>
              </a:r>
              <a:endParaRPr kumimoji="0" lang="en-GB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B71130-DF8D-4247-A17C-61B20B4A4667}"/>
                </a:ext>
              </a:extLst>
            </p:cNvPr>
            <p:cNvSpPr txBox="1"/>
            <p:nvPr/>
          </p:nvSpPr>
          <p:spPr>
            <a:xfrm>
              <a:off x="5377213" y="5785648"/>
              <a:ext cx="2254957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2045 - 2063</a:t>
              </a:r>
              <a:endParaRPr kumimoji="0" lang="en-GB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1F0DA9-A0A8-6F4D-8B75-D412402D52C9}"/>
                </a:ext>
              </a:extLst>
            </p:cNvPr>
            <p:cNvSpPr txBox="1"/>
            <p:nvPr/>
          </p:nvSpPr>
          <p:spPr>
            <a:xfrm>
              <a:off x="9168341" y="5775047"/>
              <a:ext cx="2254957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2070 - 2095</a:t>
              </a:r>
              <a:endParaRPr kumimoji="0" lang="en-GB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9C45FC8-9004-014E-B45C-F8D69A838437}"/>
              </a:ext>
            </a:extLst>
          </p:cNvPr>
          <p:cNvSpPr txBox="1"/>
          <p:nvPr/>
        </p:nvSpPr>
        <p:spPr>
          <a:xfrm>
            <a:off x="305755" y="2740744"/>
            <a:ext cx="424445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Realistic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2025 FCC Feasibility Study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~2028 Project approval by CERN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~2030 Construction of tunnel and FCC-</a:t>
            </a:r>
            <a:r>
              <a:rPr lang="en-GB" dirty="0" err="1">
                <a:solidFill>
                  <a:schemeClr val="accent6"/>
                </a:solidFill>
              </a:rPr>
              <a:t>ee</a:t>
            </a:r>
            <a:r>
              <a:rPr lang="en-GB" dirty="0">
                <a:solidFill>
                  <a:schemeClr val="accent6"/>
                </a:solidFill>
              </a:rPr>
              <a:t>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~2041 HL-LHC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2045-2048 Operation of FCC-</a:t>
            </a:r>
            <a:r>
              <a:rPr lang="en-GB" dirty="0" err="1">
                <a:solidFill>
                  <a:schemeClr val="accent6"/>
                </a:solidFill>
              </a:rPr>
              <a:t>ee</a:t>
            </a:r>
            <a:r>
              <a:rPr lang="en-GB" dirty="0">
                <a:solidFill>
                  <a:schemeClr val="accent6"/>
                </a:solidFill>
              </a:rPr>
              <a:t> </a:t>
            </a:r>
          </a:p>
          <a:p>
            <a:r>
              <a:rPr lang="en-GB" sz="1400" dirty="0">
                <a:solidFill>
                  <a:schemeClr val="accent6"/>
                </a:solidFill>
              </a:rPr>
              <a:t>           15 years physics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~2070 Operation of FCC-</a:t>
            </a:r>
            <a:r>
              <a:rPr lang="en-GB" dirty="0" err="1">
                <a:solidFill>
                  <a:schemeClr val="accent6"/>
                </a:solidFill>
              </a:rPr>
              <a:t>hh</a:t>
            </a:r>
            <a:r>
              <a:rPr lang="en-GB" dirty="0">
                <a:solidFill>
                  <a:schemeClr val="accent6"/>
                </a:solidFill>
              </a:rPr>
              <a:t> starts</a:t>
            </a:r>
          </a:p>
          <a:p>
            <a:pPr lvl="1"/>
            <a:r>
              <a:rPr lang="en-GB" sz="1400" dirty="0">
                <a:solidFill>
                  <a:schemeClr val="accent6"/>
                </a:solidFill>
              </a:rPr>
              <a:t>~20 years physics operation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CEF014-AB33-5245-9DFE-021EC7197132}"/>
                  </a:ext>
                </a:extLst>
              </p:cNvPr>
              <p:cNvSpPr txBox="1"/>
              <p:nvPr/>
            </p:nvSpPr>
            <p:spPr>
              <a:xfrm>
                <a:off x="305755" y="1115308"/>
                <a:ext cx="12192000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b="1" dirty="0">
                    <a:solidFill>
                      <a:schemeClr val="bg1"/>
                    </a:solidFill>
                    <a:latin typeface="Arial"/>
                  </a:rPr>
                  <a:t>C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omprehensive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long-term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stage 2: FCC-hh (~100 </a:t>
                </a:r>
                <a:r>
                  <a:rPr kumimoji="0" lang="en-GB" sz="1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TeV</a:t>
                </a: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) as natural continuation at energy frontier, pp &amp; AA collisions; e-</a:t>
                </a:r>
                <a:r>
                  <a:rPr lang="en-GB" dirty="0">
                    <a:solidFill>
                      <a:schemeClr val="bg1"/>
                    </a:solidFill>
                    <a:latin typeface="Arial"/>
                  </a:rPr>
                  <a:t>h </a:t>
                </a: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option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GB" dirty="0">
                    <a:solidFill>
                      <a:schemeClr val="bg1"/>
                    </a:solidFill>
                    <a:latin typeface="Arial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ommon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allows the start of a new, major facility at CERN within a few years of the end of HL-LHC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CEF014-AB33-5245-9DFE-021EC7197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55" y="1115308"/>
                <a:ext cx="12192000" cy="1508105"/>
              </a:xfrm>
              <a:prstGeom prst="rect">
                <a:avLst/>
              </a:prstGeom>
              <a:blipFill>
                <a:blip r:embed="rId5"/>
                <a:stretch>
                  <a:fillRect l="-521" t="-2500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75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develop technologies in three key areas</a:t>
            </a:r>
            <a:endParaRPr lang="fr-FR" dirty="0"/>
          </a:p>
        </p:txBody>
      </p:sp>
      <p:pic>
        <p:nvPicPr>
          <p:cNvPr id="12" name="Espace réservé pour une image 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000" y="2039547"/>
            <a:ext cx="3960000" cy="3279146"/>
          </a:xfrm>
        </p:spPr>
      </p:pic>
      <p:sp>
        <p:nvSpPr>
          <p:cNvPr id="16" name="ZoneTexte 15"/>
          <p:cNvSpPr txBox="1"/>
          <p:nvPr/>
        </p:nvSpPr>
        <p:spPr>
          <a:xfrm>
            <a:off x="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ACCELERATORS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1600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DETECTORS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3200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COMPUTING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Espace réservé pour une image 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6000" y="2039547"/>
            <a:ext cx="3960000" cy="3279146"/>
          </a:xfrm>
        </p:spPr>
      </p:pic>
      <p:pic>
        <p:nvPicPr>
          <p:cNvPr id="8" name="Espace réservé pour une image  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39547"/>
            <a:ext cx="3960000" cy="327914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0CD37-555B-BC4F-AF72-7886816B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1175388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12</a:t>
            </a:fld>
            <a:endParaRPr lang="fr-F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B3BA79-5623-AB47-94F5-0EB5ED3A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90" y="900759"/>
            <a:ext cx="10067371" cy="5662896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CERN’s mission extends beyond science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7A0AF-5D70-8D48-93EB-3DD6F193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51150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13</a:t>
            </a:fld>
            <a:endParaRPr 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E454D4-DBAF-254B-AF85-C1EAC529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en-US" dirty="0"/>
              <a:t>Involvement from Africa</a:t>
            </a:r>
            <a:endParaRPr lang="en-CH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692E8B8-ADCC-5F48-9FF0-A893002AEB90}"/>
              </a:ext>
            </a:extLst>
          </p:cNvPr>
          <p:cNvSpPr txBox="1">
            <a:spLocks/>
          </p:cNvSpPr>
          <p:nvPr/>
        </p:nvSpPr>
        <p:spPr>
          <a:xfrm>
            <a:off x="696000" y="1197066"/>
            <a:ext cx="10800000" cy="440939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>
                <a:solidFill>
                  <a:srgbClr val="0033A0"/>
                </a:solidFill>
              </a:rPr>
              <a:t>The participation of physicists, computer scientists and engineers from </a:t>
            </a:r>
            <a:r>
              <a:rPr lang="en-CH" b="1">
                <a:solidFill>
                  <a:srgbClr val="0033A0"/>
                </a:solidFill>
              </a:rPr>
              <a:t>Africa</a:t>
            </a:r>
            <a:r>
              <a:rPr lang="en-CH">
                <a:solidFill>
                  <a:srgbClr val="0033A0"/>
                </a:solidFill>
              </a:rPr>
              <a:t> in CERN experiments and other activities has become </a:t>
            </a:r>
            <a:r>
              <a:rPr lang="en-CH" b="1">
                <a:solidFill>
                  <a:srgbClr val="0033A0"/>
                </a:solidFill>
              </a:rPr>
              <a:t>increasingly visible</a:t>
            </a:r>
            <a:r>
              <a:rPr lang="en-CH">
                <a:solidFill>
                  <a:srgbClr val="0033A0"/>
                </a:solidFill>
              </a:rPr>
              <a:t>, offering </a:t>
            </a:r>
            <a:r>
              <a:rPr lang="en-CH" b="1">
                <a:solidFill>
                  <a:srgbClr val="0033A0"/>
                </a:solidFill>
              </a:rPr>
              <a:t>interesting prospects for the future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endParaRPr lang="en-CH">
              <a:solidFill>
                <a:srgbClr val="0033A0"/>
              </a:solidFill>
            </a:endParaRPr>
          </a:p>
          <a:p>
            <a:r>
              <a:rPr lang="en-CH" b="1">
                <a:solidFill>
                  <a:srgbClr val="0033A0"/>
                </a:solidFill>
              </a:rPr>
              <a:t>Algeria </a:t>
            </a:r>
            <a:r>
              <a:rPr lang="en-CH">
                <a:solidFill>
                  <a:srgbClr val="0033A0"/>
                </a:solidFill>
              </a:rPr>
              <a:t>– PhD student in </a:t>
            </a:r>
            <a:r>
              <a:rPr lang="en-CH" b="1">
                <a:solidFill>
                  <a:srgbClr val="0033A0"/>
                </a:solidFill>
              </a:rPr>
              <a:t>ATLAS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r>
              <a:rPr lang="en-CH" b="1">
                <a:solidFill>
                  <a:srgbClr val="0033A0"/>
                </a:solidFill>
              </a:rPr>
              <a:t>Egypt</a:t>
            </a:r>
            <a:r>
              <a:rPr lang="en-CH">
                <a:solidFill>
                  <a:srgbClr val="0033A0"/>
                </a:solidFill>
              </a:rPr>
              <a:t> – Member of </a:t>
            </a:r>
            <a:r>
              <a:rPr lang="en-CH" b="1">
                <a:solidFill>
                  <a:srgbClr val="0033A0"/>
                </a:solidFill>
              </a:rPr>
              <a:t>CMS.</a:t>
            </a:r>
          </a:p>
          <a:p>
            <a:r>
              <a:rPr lang="en-CH" b="1">
                <a:solidFill>
                  <a:srgbClr val="0033A0"/>
                </a:solidFill>
              </a:rPr>
              <a:t>Madagascar </a:t>
            </a:r>
            <a:r>
              <a:rPr lang="en-CH">
                <a:solidFill>
                  <a:srgbClr val="0033A0"/>
                </a:solidFill>
              </a:rPr>
              <a:t>– </a:t>
            </a:r>
            <a:r>
              <a:rPr lang="en-CH" b="1">
                <a:solidFill>
                  <a:srgbClr val="0033A0"/>
                </a:solidFill>
              </a:rPr>
              <a:t>CLIC / CTF3. </a:t>
            </a:r>
          </a:p>
          <a:p>
            <a:r>
              <a:rPr lang="en-CH" b="1">
                <a:solidFill>
                  <a:srgbClr val="0033A0"/>
                </a:solidFill>
              </a:rPr>
              <a:t>Morocco</a:t>
            </a:r>
            <a:r>
              <a:rPr lang="en-CH">
                <a:solidFill>
                  <a:srgbClr val="0033A0"/>
                </a:solidFill>
              </a:rPr>
              <a:t> – Member of </a:t>
            </a:r>
            <a:r>
              <a:rPr lang="en-CH" b="1">
                <a:solidFill>
                  <a:srgbClr val="0033A0"/>
                </a:solidFill>
              </a:rPr>
              <a:t>ATLAS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r>
              <a:rPr lang="en-CH" b="1">
                <a:solidFill>
                  <a:srgbClr val="0033A0"/>
                </a:solidFill>
              </a:rPr>
              <a:t>Nigeria</a:t>
            </a:r>
            <a:r>
              <a:rPr lang="en-CH">
                <a:solidFill>
                  <a:srgbClr val="0033A0"/>
                </a:solidFill>
              </a:rPr>
              <a:t> – Member of </a:t>
            </a:r>
            <a:r>
              <a:rPr lang="en-CH" b="1">
                <a:solidFill>
                  <a:srgbClr val="0033A0"/>
                </a:solidFill>
              </a:rPr>
              <a:t>CMS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r>
              <a:rPr lang="en-CH" b="1">
                <a:solidFill>
                  <a:srgbClr val="0033A0"/>
                </a:solidFill>
              </a:rPr>
              <a:t>South Africa </a:t>
            </a:r>
            <a:r>
              <a:rPr lang="en-CH">
                <a:solidFill>
                  <a:srgbClr val="0033A0"/>
                </a:solidFill>
              </a:rPr>
              <a:t>– Member of </a:t>
            </a:r>
            <a:r>
              <a:rPr lang="en-CH" b="1">
                <a:solidFill>
                  <a:srgbClr val="0033A0"/>
                </a:solidFill>
              </a:rPr>
              <a:t>ALICE, ATLAS, ISOLDE</a:t>
            </a:r>
            <a:r>
              <a:rPr lang="en-CH">
                <a:solidFill>
                  <a:srgbClr val="0033A0"/>
                </a:solidFill>
              </a:rPr>
              <a:t>. </a:t>
            </a:r>
          </a:p>
          <a:p>
            <a:r>
              <a:rPr lang="en-CH" b="1">
                <a:solidFill>
                  <a:srgbClr val="0033A0"/>
                </a:solidFill>
              </a:rPr>
              <a:t>Sudan</a:t>
            </a:r>
            <a:r>
              <a:rPr lang="en-CH">
                <a:solidFill>
                  <a:srgbClr val="0033A0"/>
                </a:solidFill>
              </a:rPr>
              <a:t> – Expressed interest to join </a:t>
            </a:r>
            <a:r>
              <a:rPr lang="en-CH" b="1">
                <a:solidFill>
                  <a:srgbClr val="0033A0"/>
                </a:solidFill>
              </a:rPr>
              <a:t>CMS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r>
              <a:rPr lang="en-CH" b="1">
                <a:solidFill>
                  <a:srgbClr val="0033A0"/>
                </a:solidFill>
              </a:rPr>
              <a:t>Tunisia</a:t>
            </a:r>
            <a:r>
              <a:rPr lang="en-CH">
                <a:solidFill>
                  <a:srgbClr val="0033A0"/>
                </a:solidFill>
              </a:rPr>
              <a:t> – Associated Institute of </a:t>
            </a:r>
            <a:r>
              <a:rPr lang="en-CH" b="1">
                <a:solidFill>
                  <a:srgbClr val="0033A0"/>
                </a:solidFill>
              </a:rPr>
              <a:t>CMS</a:t>
            </a:r>
            <a:r>
              <a:rPr lang="en-CH">
                <a:solidFill>
                  <a:srgbClr val="0033A0"/>
                </a:solidFill>
              </a:rPr>
              <a:t>.</a:t>
            </a:r>
          </a:p>
          <a:p>
            <a:endParaRPr lang="en-CH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24D3D3B-F604-E84E-B3D4-8C12B13E1DD4}"/>
              </a:ext>
            </a:extLst>
          </p:cNvPr>
          <p:cNvSpPr txBox="1">
            <a:spLocks/>
          </p:cNvSpPr>
          <p:nvPr/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CC270A-938C-E344-8B56-4498AE25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622" y="2391340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8" name="ZoneTexte 45">
            <a:extLst>
              <a:ext uri="{FF2B5EF4-FFF2-40B4-BE49-F238E27FC236}">
                <a16:creationId xmlns:a16="http://schemas.microsoft.com/office/drawing/2014/main" id="{7F6D8C78-A09B-4243-A2AA-9EC26ABCCF3E}"/>
              </a:ext>
            </a:extLst>
          </p:cNvPr>
          <p:cNvSpPr txBox="1"/>
          <p:nvPr/>
        </p:nvSpPr>
        <p:spPr>
          <a:xfrm>
            <a:off x="11293337" y="2456112"/>
            <a:ext cx="658425" cy="2714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ATLAS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1EA3EC-62A8-0245-A6C9-0916FD3DA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251" y="3460379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0" name="ZoneTexte 47">
            <a:extLst>
              <a:ext uri="{FF2B5EF4-FFF2-40B4-BE49-F238E27FC236}">
                <a16:creationId xmlns:a16="http://schemas.microsoft.com/office/drawing/2014/main" id="{C1E7D305-3E6D-C649-B9B0-1852CF7907FA}"/>
              </a:ext>
            </a:extLst>
          </p:cNvPr>
          <p:cNvSpPr txBox="1"/>
          <p:nvPr/>
        </p:nvSpPr>
        <p:spPr>
          <a:xfrm>
            <a:off x="11320497" y="3541391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D31584-D6EF-5B4B-A9F2-0F41465AA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157" y="4527179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2" name="ZoneTexte 45">
            <a:extLst>
              <a:ext uri="{FF2B5EF4-FFF2-40B4-BE49-F238E27FC236}">
                <a16:creationId xmlns:a16="http://schemas.microsoft.com/office/drawing/2014/main" id="{BD255661-FBB3-054B-A1B2-A72232B54516}"/>
              </a:ext>
            </a:extLst>
          </p:cNvPr>
          <p:cNvSpPr txBox="1"/>
          <p:nvPr/>
        </p:nvSpPr>
        <p:spPr>
          <a:xfrm>
            <a:off x="11300565" y="4636526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pic>
        <p:nvPicPr>
          <p:cNvPr id="23" name="Picture 2" descr="ISOLDE | ISOLDE">
            <a:extLst>
              <a:ext uri="{FF2B5EF4-FFF2-40B4-BE49-F238E27FC236}">
                <a16:creationId xmlns:a16="http://schemas.microsoft.com/office/drawing/2014/main" id="{8A2A815C-4AF0-2D4B-B91A-8CB911570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22" y="5606464"/>
            <a:ext cx="36703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45">
            <a:extLst>
              <a:ext uri="{FF2B5EF4-FFF2-40B4-BE49-F238E27FC236}">
                <a16:creationId xmlns:a16="http://schemas.microsoft.com/office/drawing/2014/main" id="{92F63564-04ED-8143-8B0C-80B78A37C66B}"/>
              </a:ext>
            </a:extLst>
          </p:cNvPr>
          <p:cNvSpPr txBox="1"/>
          <p:nvPr/>
        </p:nvSpPr>
        <p:spPr>
          <a:xfrm>
            <a:off x="11238451" y="5680290"/>
            <a:ext cx="740471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ISOLDE</a:t>
            </a:r>
          </a:p>
        </p:txBody>
      </p:sp>
      <p:pic>
        <p:nvPicPr>
          <p:cNvPr id="25" name="Picture 4" descr="CLICing into action - CERN Bulletin">
            <a:extLst>
              <a:ext uri="{FF2B5EF4-FFF2-40B4-BE49-F238E27FC236}">
                <a16:creationId xmlns:a16="http://schemas.microsoft.com/office/drawing/2014/main" id="{D00E713C-D9FA-3C44-8F68-AE2B0F37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40" y="5593979"/>
            <a:ext cx="34925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45">
            <a:extLst>
              <a:ext uri="{FF2B5EF4-FFF2-40B4-BE49-F238E27FC236}">
                <a16:creationId xmlns:a16="http://schemas.microsoft.com/office/drawing/2014/main" id="{A955E451-CB58-EF43-AA6D-15E3458B27B9}"/>
              </a:ext>
            </a:extLst>
          </p:cNvPr>
          <p:cNvSpPr txBox="1"/>
          <p:nvPr/>
        </p:nvSpPr>
        <p:spPr>
          <a:xfrm>
            <a:off x="7332934" y="5618643"/>
            <a:ext cx="934806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CLIC/CTF3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1763A-0507-FE47-99BF-6F9EB1AA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54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14</a:t>
            </a:fld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24D3D3B-F604-E84E-B3D4-8C12B13E1DD4}"/>
              </a:ext>
            </a:extLst>
          </p:cNvPr>
          <p:cNvSpPr txBox="1">
            <a:spLocks/>
          </p:cNvSpPr>
          <p:nvPr/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8AA47AB-602F-A642-92A3-41501B77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0" y="362787"/>
            <a:ext cx="11706746" cy="1065742"/>
          </a:xfrm>
        </p:spPr>
        <p:txBody>
          <a:bodyPr>
            <a:normAutofit fontScale="90000"/>
          </a:bodyPr>
          <a:lstStyle/>
          <a:p>
            <a:r>
              <a:rPr lang="en-GB" sz="4400" b="0" dirty="0"/>
              <a:t>Capacity-building in </a:t>
            </a:r>
            <a:r>
              <a:rPr lang="en-GB" sz="4400" dirty="0"/>
              <a:t>Africa</a:t>
            </a:r>
            <a:br>
              <a:rPr lang="en-GB" dirty="0"/>
            </a:br>
            <a:endParaRPr lang="en-GB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46EFF85-462B-594F-868A-622A8A30F104}"/>
              </a:ext>
            </a:extLst>
          </p:cNvPr>
          <p:cNvSpPr txBox="1">
            <a:spLocks/>
          </p:cNvSpPr>
          <p:nvPr/>
        </p:nvSpPr>
        <p:spPr>
          <a:xfrm>
            <a:off x="11354102" y="6258662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02F526-C461-AB46-8C62-2FA487B9C215}"/>
              </a:ext>
            </a:extLst>
          </p:cNvPr>
          <p:cNvSpPr txBox="1"/>
          <p:nvPr/>
        </p:nvSpPr>
        <p:spPr>
          <a:xfrm>
            <a:off x="0" y="1271392"/>
            <a:ext cx="710934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2326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Participation in CERN </a:t>
            </a:r>
            <a:r>
              <a:rPr lang="en-US" sz="2000" b="1" dirty="0">
                <a:cs typeface="Arial" panose="020B0604020202020204" pitchFamily="34" charset="0"/>
              </a:rPr>
              <a:t>education &amp; training </a:t>
            </a:r>
            <a:r>
              <a:rPr lang="en-US" sz="2000" dirty="0" err="1">
                <a:cs typeface="Arial" panose="020B0604020202020204" pitchFamily="34" charset="0"/>
              </a:rPr>
              <a:t>programmes</a:t>
            </a:r>
            <a:endParaRPr lang="en-US" sz="2000" dirty="0">
              <a:cs typeface="Arial" panose="020B0604020202020204" pitchFamily="34" charset="0"/>
            </a:endParaRP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Students in the </a:t>
            </a:r>
            <a:r>
              <a:rPr lang="en-US" sz="2000" b="1" dirty="0">
                <a:cs typeface="Arial" panose="020B0604020202020204" pitchFamily="34" charset="0"/>
              </a:rPr>
              <a:t>Summer Student </a:t>
            </a:r>
            <a:r>
              <a:rPr lang="en-US" sz="2000" b="1" dirty="0" err="1">
                <a:cs typeface="Arial" panose="020B0604020202020204" pitchFamily="34" charset="0"/>
              </a:rPr>
              <a:t>Programme</a:t>
            </a:r>
            <a:r>
              <a:rPr lang="en-US" sz="2000" dirty="0">
                <a:cs typeface="Arial" panose="020B0604020202020204" pitchFamily="34" charset="0"/>
              </a:rPr>
              <a:t> for nationals of non-Member States.</a:t>
            </a: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Teachers in the </a:t>
            </a:r>
            <a:r>
              <a:rPr lang="en-US" sz="2000" b="1" dirty="0">
                <a:cs typeface="Arial" panose="020B0604020202020204" pitchFamily="34" charset="0"/>
              </a:rPr>
              <a:t>teacher </a:t>
            </a:r>
            <a:r>
              <a:rPr lang="en-US" sz="2000" b="1" dirty="0" err="1">
                <a:cs typeface="Arial" panose="020B0604020202020204" pitchFamily="34" charset="0"/>
              </a:rPr>
              <a:t>programme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Students in </a:t>
            </a:r>
            <a:r>
              <a:rPr lang="en-US" sz="2000" b="1" dirty="0">
                <a:cs typeface="Arial" panose="020B0604020202020204" pitchFamily="34" charset="0"/>
              </a:rPr>
              <a:t>Beamline for Schools.</a:t>
            </a:r>
          </a:p>
          <a:p>
            <a:pPr marL="322326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Support for </a:t>
            </a:r>
            <a:r>
              <a:rPr lang="en-US" sz="2000" b="1" dirty="0">
                <a:cs typeface="Arial" panose="020B0604020202020204" pitchFamily="34" charset="0"/>
              </a:rPr>
              <a:t>African School for Fundamental Physics and Applications </a:t>
            </a:r>
            <a:r>
              <a:rPr lang="en-US" sz="2000" dirty="0">
                <a:cs typeface="Arial" panose="020B0604020202020204" pitchFamily="34" charset="0"/>
              </a:rPr>
              <a:t>(7 editions; latest in Nov/Dec 2022)</a:t>
            </a:r>
            <a:endParaRPr lang="en-US" sz="2000" b="1" dirty="0">
              <a:cs typeface="Arial" panose="020B0604020202020204" pitchFamily="34" charset="0"/>
            </a:endParaRPr>
          </a:p>
          <a:p>
            <a:pPr marL="322326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Capacity-building activities - CERN &amp; Society Foundation </a:t>
            </a: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CERN-UNESCO Schools on Digital Libraries </a:t>
            </a:r>
            <a:r>
              <a:rPr lang="en-US" sz="2000" dirty="0">
                <a:cs typeface="Arial" panose="020B0604020202020204" pitchFamily="34" charset="0"/>
              </a:rPr>
              <a:t>→ </a:t>
            </a:r>
            <a:r>
              <a:rPr lang="en-GB" sz="2000" dirty="0"/>
              <a:t>5 schools organized across Africa with 15+ countries. </a:t>
            </a:r>
            <a:endParaRPr lang="en-US" sz="2000" dirty="0">
              <a:cs typeface="Arial" panose="020B0604020202020204" pitchFamily="34" charset="0"/>
            </a:endParaRP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Arts at CERN “Connect” programme with residencies for African artists at CERN</a:t>
            </a:r>
            <a:r>
              <a:rPr lang="en-US" sz="2000" dirty="0">
                <a:cs typeface="Arial" panose="020B0604020202020204" pitchFamily="34" charset="0"/>
              </a:rPr>
              <a:t> with South African Astronomical Observatory &amp; South African Radio Astronomy Observatory.</a:t>
            </a:r>
            <a:endParaRPr lang="en-US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747EC8E-C6D8-4748-B646-F853D371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878" y="1428529"/>
            <a:ext cx="4645088" cy="50077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7854ED6-930D-EA4E-9BE1-BDB5A898B4B9}"/>
              </a:ext>
            </a:extLst>
          </p:cNvPr>
          <p:cNvSpPr txBox="1"/>
          <p:nvPr/>
        </p:nvSpPr>
        <p:spPr>
          <a:xfrm>
            <a:off x="7047345" y="6058742"/>
            <a:ext cx="4975322" cy="2462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600" dirty="0"/>
              <a:t>Reach of CERN-UNESCO School on Digital Libraries </a:t>
            </a:r>
            <a:endParaRPr lang="en-GB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FF252-A13A-824F-BA2D-32505CF0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22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15</a:t>
            </a:fld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24D3D3B-F604-E84E-B3D4-8C12B13E1DD4}"/>
              </a:ext>
            </a:extLst>
          </p:cNvPr>
          <p:cNvSpPr txBox="1">
            <a:spLocks/>
          </p:cNvSpPr>
          <p:nvPr/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Picture 2" descr="What strategy for a real scientific renaissance in Africa? - Archyde">
            <a:extLst>
              <a:ext uri="{FF2B5EF4-FFF2-40B4-BE49-F238E27FC236}">
                <a16:creationId xmlns:a16="http://schemas.microsoft.com/office/drawing/2014/main" id="{1ECC6A0E-3982-274D-9949-360FC0C3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80" y="1759042"/>
            <a:ext cx="5135420" cy="324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AC5E86-26FE-3044-ABD8-9AEE5EDE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0" y="557642"/>
            <a:ext cx="11706746" cy="1065742"/>
          </a:xfrm>
        </p:spPr>
        <p:txBody>
          <a:bodyPr>
            <a:normAutofit fontScale="90000"/>
          </a:bodyPr>
          <a:lstStyle/>
          <a:p>
            <a:r>
              <a:rPr lang="en-GB" sz="4400" b="0" dirty="0"/>
              <a:t>African Strategy for Fundamental &amp; Applied Physics</a:t>
            </a:r>
            <a:br>
              <a:rPr lang="en-GB" dirty="0"/>
            </a:b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91E6D8-0D89-A047-A2EB-A88C1B2B90AC}"/>
              </a:ext>
            </a:extLst>
          </p:cNvPr>
          <p:cNvSpPr txBox="1">
            <a:spLocks/>
          </p:cNvSpPr>
          <p:nvPr/>
        </p:nvSpPr>
        <p:spPr>
          <a:xfrm>
            <a:off x="11354102" y="623636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03488-FD3F-634F-8DC8-BB8DB4D0C78C}"/>
              </a:ext>
            </a:extLst>
          </p:cNvPr>
          <p:cNvSpPr txBox="1"/>
          <p:nvPr/>
        </p:nvSpPr>
        <p:spPr>
          <a:xfrm>
            <a:off x="332508" y="1668603"/>
            <a:ext cx="7601527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2326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Support for process of d</a:t>
            </a:r>
            <a:r>
              <a:rPr lang="en-GB" sz="2200" dirty="0" err="1"/>
              <a:t>evelopment</a:t>
            </a:r>
            <a:r>
              <a:rPr lang="en-GB" sz="2200" dirty="0"/>
              <a:t> of </a:t>
            </a:r>
            <a:r>
              <a:rPr lang="en-GB" sz="2200" b="1" dirty="0"/>
              <a:t>African Strategy for Fundamental and Applied Physics</a:t>
            </a:r>
            <a:r>
              <a:rPr lang="en-GB" sz="2200" dirty="0"/>
              <a:t> to increase African education and research capabilities:</a:t>
            </a: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launched in 2020, engaging African scientists and the international community in the Strategy development;</a:t>
            </a: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suggest the direction for the field, with actionable items for the next decade, to repeated periodically, every 7-10 years;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9526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expecting </a:t>
            </a:r>
            <a:r>
              <a:rPr lang="en-GB" sz="2200" dirty="0"/>
              <a:t>further opportunities for closer collaboration between Africa, CERN and other partners.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2F71-C618-B544-BE2C-9359D9EB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907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277" y="1854264"/>
            <a:ext cx="3181447" cy="3149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10B28-7E7B-C045-8E25-6B1275032551}"/>
              </a:ext>
            </a:extLst>
          </p:cNvPr>
          <p:cNvSpPr txBox="1"/>
          <p:nvPr/>
        </p:nvSpPr>
        <p:spPr>
          <a:xfrm>
            <a:off x="2900855" y="5651938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14134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DC279-DF51-8A49-91E7-DDFB3938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1895"/>
            <a:ext cx="12192000" cy="422310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439598"/>
            <a:ext cx="205699" cy="241832"/>
          </a:xfrm>
        </p:spPr>
        <p:txBody>
          <a:bodyPr/>
          <a:lstStyle/>
          <a:p>
            <a:fld id="{490AA3F6-1618-3548-975A-DD1A2939A246}" type="slidenum">
              <a:rPr lang="fr-FR" smtClean="0"/>
              <a:t>2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4693" y="4647654"/>
            <a:ext cx="12176886" cy="59284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CERN</a:t>
            </a:r>
            <a:br>
              <a:rPr lang="fr-FR" b="1" dirty="0"/>
            </a:br>
            <a:r>
              <a:rPr lang="fr-FR" b="1" dirty="0"/>
              <a:t>The International </a:t>
            </a:r>
            <a:r>
              <a:rPr lang="fr-FR" b="1" dirty="0" err="1"/>
              <a:t>Laboratory</a:t>
            </a:r>
            <a:r>
              <a:rPr lang="fr-FR" b="1" dirty="0"/>
              <a:t> for </a:t>
            </a:r>
            <a:r>
              <a:rPr lang="fr-FR" b="1" dirty="0" err="1"/>
              <a:t>Particle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93149" y="5893964"/>
            <a:ext cx="10799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Manfred Krammer</a:t>
            </a:r>
            <a:br>
              <a:rPr lang="en-US" sz="3200" dirty="0"/>
            </a:b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3A314-11B1-9C4A-9DA8-9A745599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25058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6" y="465592"/>
            <a:ext cx="11324967" cy="916982"/>
          </a:xfrm>
        </p:spPr>
        <p:txBody>
          <a:bodyPr>
            <a:noAutofit/>
          </a:bodyPr>
          <a:lstStyle/>
          <a:p>
            <a:r>
              <a:rPr lang="en-US" sz="4000" dirty="0"/>
              <a:t>Science for peace</a:t>
            </a:r>
            <a:br>
              <a:rPr lang="en-US" sz="3800" dirty="0"/>
            </a:br>
            <a:r>
              <a:rPr lang="en-US" sz="3100" dirty="0"/>
              <a:t>CERN was founded in 1954 with 12 European Member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C781E-76FF-374F-A134-BCA33B0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3</a:t>
            </a:fld>
            <a:endParaRPr lang="fr-FR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78016" y="1603222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ZoneTexte 15">
            <a:extLst>
              <a:ext uri="{FF2B5EF4-FFF2-40B4-BE49-F238E27FC236}">
                <a16:creationId xmlns:a16="http://schemas.microsoft.com/office/drawing/2014/main" id="{ED63E074-9F71-3744-8F38-9F06BA8B3D9D}"/>
              </a:ext>
            </a:extLst>
          </p:cNvPr>
          <p:cNvSpPr txBox="1"/>
          <p:nvPr/>
        </p:nvSpPr>
        <p:spPr>
          <a:xfrm>
            <a:off x="480633" y="1902031"/>
            <a:ext cx="3125001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/>
              <a:t>23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Member States</a:t>
            </a:r>
          </a:p>
          <a:p>
            <a:r>
              <a:rPr lang="en-US" sz="1000" dirty="0"/>
              <a:t>Austria – Belgium – Bulgaria – Czech Republic </a:t>
            </a:r>
            <a:br>
              <a:rPr lang="en-US" sz="1000" dirty="0"/>
            </a:br>
            <a:r>
              <a:rPr lang="en-US" sz="1000" dirty="0"/>
              <a:t>Denmark – Finland – France – Germany – Greece Hungary – Israel </a:t>
            </a:r>
            <a:r>
              <a:rPr lang="en-US" sz="1000" dirty="0">
                <a:solidFill>
                  <a:srgbClr val="0055A0"/>
                </a:solidFill>
              </a:rPr>
              <a:t>–</a:t>
            </a:r>
            <a:r>
              <a:rPr lang="en-US" sz="1000" dirty="0"/>
              <a:t> Italy – Netherlands – Norway </a:t>
            </a:r>
            <a:br>
              <a:rPr lang="en-US" sz="1000" dirty="0"/>
            </a:br>
            <a:r>
              <a:rPr lang="en-US" sz="1000" dirty="0"/>
              <a:t>Poland – Portugal – Romania – Serbia – Slovakia Spain – Sweden – Switzerland – United Kingdom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ZoneTexte 15">
            <a:extLst>
              <a:ext uri="{FF2B5EF4-FFF2-40B4-BE49-F238E27FC236}">
                <a16:creationId xmlns:a16="http://schemas.microsoft.com/office/drawing/2014/main" id="{AE67E09A-DB82-F742-9DF1-BA3E62EBE9C1}"/>
              </a:ext>
            </a:extLst>
          </p:cNvPr>
          <p:cNvSpPr txBox="1"/>
          <p:nvPr/>
        </p:nvSpPr>
        <p:spPr>
          <a:xfrm>
            <a:off x="162338" y="3045851"/>
            <a:ext cx="3710481" cy="2376026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</a:p>
          <a:p>
            <a:pPr marL="450850" indent="-450850"/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0850" indent="-450850"/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Cyprus – Estonia – Slovenia 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r>
              <a:rPr lang="en-US" sz="1000" dirty="0">
                <a:solidFill>
                  <a:srgbClr val="668BCC"/>
                </a:solidFill>
              </a:rPr>
              <a:t>Croatia – India –  Latvia – Lithuania – Pakistan</a:t>
            </a:r>
            <a:br>
              <a:rPr lang="en-US" sz="1000" dirty="0">
                <a:solidFill>
                  <a:srgbClr val="668BCC"/>
                </a:solidFill>
              </a:rPr>
            </a:br>
            <a:r>
              <a:rPr lang="en-US" sz="1000" dirty="0" err="1">
                <a:solidFill>
                  <a:srgbClr val="668BCC"/>
                </a:solidFill>
              </a:rPr>
              <a:t>Türkiye</a:t>
            </a:r>
            <a:r>
              <a:rPr lang="en-US" sz="1000" dirty="0">
                <a:solidFill>
                  <a:srgbClr val="668BCC"/>
                </a:solidFill>
              </a:rPr>
              <a:t> – Ukraine</a:t>
            </a:r>
          </a:p>
          <a:p>
            <a:endParaRPr lang="en-US" sz="1000" b="1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endParaRPr lang="fr-FR" sz="16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– Russia (suspended) – USA</a:t>
            </a: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Union – JINR (suspended) – UNESCO</a:t>
            </a:r>
          </a:p>
          <a:p>
            <a:r>
              <a:rPr lang="en-US" sz="1000" dirty="0">
                <a:solidFill>
                  <a:srgbClr val="A8CEE3"/>
                </a:solidFill>
              </a:rPr>
              <a:t> </a:t>
            </a:r>
          </a:p>
        </p:txBody>
      </p: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ED366C7-9586-CF46-9759-425FC74B08D9}"/>
              </a:ext>
            </a:extLst>
          </p:cNvPr>
          <p:cNvGrpSpPr/>
          <p:nvPr/>
        </p:nvGrpSpPr>
        <p:grpSpPr>
          <a:xfrm>
            <a:off x="9109465" y="3645907"/>
            <a:ext cx="3321496" cy="1542503"/>
            <a:chOff x="9915059" y="2650253"/>
            <a:chExt cx="3178132" cy="1624460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D2F5DCE-2B1B-F342-85BA-962A761725C7}"/>
                </a:ext>
              </a:extLst>
            </p:cNvPr>
            <p:cNvSpPr/>
            <p:nvPr/>
          </p:nvSpPr>
          <p:spPr>
            <a:xfrm>
              <a:off x="9915059" y="2650253"/>
              <a:ext cx="2956161" cy="1624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ZoneTexte 2">
              <a:extLst>
                <a:ext uri="{FF2B5EF4-FFF2-40B4-BE49-F238E27FC236}">
                  <a16:creationId xmlns:a16="http://schemas.microsoft.com/office/drawing/2014/main" id="{6C341B06-E424-6B48-A791-969129B7F027}"/>
                </a:ext>
              </a:extLst>
            </p:cNvPr>
            <p:cNvSpPr txBox="1"/>
            <p:nvPr/>
          </p:nvSpPr>
          <p:spPr>
            <a:xfrm>
              <a:off x="9954637" y="2723467"/>
              <a:ext cx="3138554" cy="150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As of </a:t>
              </a:r>
              <a:r>
                <a:rPr lang="en-US" sz="1500" dirty="0">
                  <a:solidFill>
                    <a:schemeClr val="bg1"/>
                  </a:solidFill>
                </a:rPr>
                <a:t>31 December 2022</a:t>
              </a:r>
              <a:endParaRPr lang="en-US" sz="1500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endParaRP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Employees: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2658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staff,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900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fellows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endParaRPr lang="en-US" sz="1500" dirty="0">
                <a:solidFill>
                  <a:schemeClr val="bg2"/>
                </a:solidFill>
              </a:endParaRP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2"/>
                  </a:solidFill>
                </a:rPr>
                <a:t>Associates:</a:t>
              </a:r>
              <a:r>
                <a:rPr lang="en-US" sz="1500" b="1" dirty="0">
                  <a:solidFill>
                    <a:schemeClr val="bg2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11 860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users,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1516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others</a:t>
              </a:r>
            </a:p>
          </p:txBody>
        </p:sp>
      </p:grpSp>
      <p:sp>
        <p:nvSpPr>
          <p:cNvPr id="392" name="Rectangle 391">
            <a:extLst>
              <a:ext uri="{FF2B5EF4-FFF2-40B4-BE49-F238E27FC236}">
                <a16:creationId xmlns:a16="http://schemas.microsoft.com/office/drawing/2014/main" id="{B1CFD215-7D6F-B748-9D72-E6BE6E6B67D3}"/>
              </a:ext>
            </a:extLst>
          </p:cNvPr>
          <p:cNvSpPr/>
          <p:nvPr/>
        </p:nvSpPr>
        <p:spPr>
          <a:xfrm>
            <a:off x="9093212" y="2509914"/>
            <a:ext cx="3105342" cy="1046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ZoneTexte 2">
            <a:extLst>
              <a:ext uri="{FF2B5EF4-FFF2-40B4-BE49-F238E27FC236}">
                <a16:creationId xmlns:a16="http://schemas.microsoft.com/office/drawing/2014/main" id="{550A0A85-68F3-AD4E-BC01-61C37573C952}"/>
              </a:ext>
            </a:extLst>
          </p:cNvPr>
          <p:cNvSpPr txBox="1"/>
          <p:nvPr/>
        </p:nvSpPr>
        <p:spPr>
          <a:xfrm>
            <a:off x="9109466" y="2509982"/>
            <a:ext cx="274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CERN’s annual budget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1200 MCHF (equivalent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a medium-sized European university)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09612-5C3B-A642-A5D1-6DF331BB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54" y="1513146"/>
            <a:ext cx="5613400" cy="358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7E8936-EC78-E142-B8DB-84FC50F36B5B}"/>
              </a:ext>
            </a:extLst>
          </p:cNvPr>
          <p:cNvSpPr txBox="1"/>
          <p:nvPr/>
        </p:nvSpPr>
        <p:spPr>
          <a:xfrm>
            <a:off x="4771009" y="5077238"/>
            <a:ext cx="6811391" cy="164189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Around 50 Cooperation Agreements </a:t>
            </a:r>
            <a:b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with non-Member States and Territories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Albania – Algeria – Argentina – Armenia – Australia – Azerbaijan – Bangladesh – Belarus – Bolivia</a:t>
            </a:r>
            <a:b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Bosnia and Herzegovina –  Brazil – Canada – Chile – Colombia – Costa Rica – Ecuador – Egypt – Georgia – Honduras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Iceland – Iran – Jordan – Kazakhstan – Lebanon – Malta – Mexico – Mongolia – Montenegro – Morocco – Nepal 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New Zealand – North Macedonia – Palestine – Paraguay – People's Republic of China – Peru – Philippines – Qatar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Republic of Korea – Saudi Arabia – Sri Lanka – South Africa – Thailand – Tunisia – United Arab Emirates – Vietnam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61AA1-1A6C-E341-B431-0D28A72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75051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6" y="465592"/>
            <a:ext cx="11324967" cy="916982"/>
          </a:xfrm>
        </p:spPr>
        <p:txBody>
          <a:bodyPr>
            <a:noAutofit/>
          </a:bodyPr>
          <a:lstStyle/>
          <a:p>
            <a:r>
              <a:rPr lang="en-US" sz="4000" dirty="0"/>
              <a:t>Science for peace</a:t>
            </a:r>
            <a:br>
              <a:rPr lang="en-US" sz="3800" dirty="0"/>
            </a:br>
            <a:r>
              <a:rPr lang="en-US" sz="3100" dirty="0"/>
              <a:t>CERN was founded in 1954 with 12 European Member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C781E-76FF-374F-A134-BCA33B0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</a:t>
            </a:fld>
            <a:endParaRPr lang="fr-FR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78016" y="1603222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ZoneTexte 15">
            <a:extLst>
              <a:ext uri="{FF2B5EF4-FFF2-40B4-BE49-F238E27FC236}">
                <a16:creationId xmlns:a16="http://schemas.microsoft.com/office/drawing/2014/main" id="{ED63E074-9F71-3744-8F38-9F06BA8B3D9D}"/>
              </a:ext>
            </a:extLst>
          </p:cNvPr>
          <p:cNvSpPr txBox="1"/>
          <p:nvPr/>
        </p:nvSpPr>
        <p:spPr>
          <a:xfrm>
            <a:off x="480633" y="1902031"/>
            <a:ext cx="3125001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/>
              <a:t>23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Member States</a:t>
            </a:r>
          </a:p>
          <a:p>
            <a:r>
              <a:rPr lang="en-US" sz="1000" dirty="0"/>
              <a:t>Austria – Belgium – Bulgaria – Czech Republic </a:t>
            </a:r>
            <a:br>
              <a:rPr lang="en-US" sz="1000" dirty="0"/>
            </a:br>
            <a:r>
              <a:rPr lang="en-US" sz="1000" dirty="0"/>
              <a:t>Denmark – Finland – France – Germany – Greece Hungary – Israel </a:t>
            </a:r>
            <a:r>
              <a:rPr lang="en-US" sz="1000" dirty="0">
                <a:solidFill>
                  <a:srgbClr val="0055A0"/>
                </a:solidFill>
              </a:rPr>
              <a:t>–</a:t>
            </a:r>
            <a:r>
              <a:rPr lang="en-US" sz="1000" dirty="0"/>
              <a:t> Italy – Netherlands – Norway </a:t>
            </a:r>
            <a:br>
              <a:rPr lang="en-US" sz="1000" dirty="0"/>
            </a:br>
            <a:r>
              <a:rPr lang="en-US" sz="1000" dirty="0"/>
              <a:t>Poland – Portugal – Romania – Serbia – Slovakia Spain – Sweden – Switzerland – United Kingdom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ZoneTexte 15">
            <a:extLst>
              <a:ext uri="{FF2B5EF4-FFF2-40B4-BE49-F238E27FC236}">
                <a16:creationId xmlns:a16="http://schemas.microsoft.com/office/drawing/2014/main" id="{AE67E09A-DB82-F742-9DF1-BA3E62EBE9C1}"/>
              </a:ext>
            </a:extLst>
          </p:cNvPr>
          <p:cNvSpPr txBox="1"/>
          <p:nvPr/>
        </p:nvSpPr>
        <p:spPr>
          <a:xfrm>
            <a:off x="162338" y="3045851"/>
            <a:ext cx="3710481" cy="2376026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</a:p>
          <a:p>
            <a:pPr marL="450850" indent="-450850"/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0850" indent="-450850"/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Cyprus – Estonia – Slovenia 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r>
              <a:rPr lang="en-US" sz="1000" dirty="0">
                <a:solidFill>
                  <a:srgbClr val="668BCC"/>
                </a:solidFill>
              </a:rPr>
              <a:t>Croatia – India –  Latvia – Lithuania – Pakistan</a:t>
            </a:r>
            <a:br>
              <a:rPr lang="en-US" sz="1000" dirty="0">
                <a:solidFill>
                  <a:srgbClr val="668BCC"/>
                </a:solidFill>
              </a:rPr>
            </a:br>
            <a:r>
              <a:rPr lang="en-US" sz="1000" dirty="0" err="1">
                <a:solidFill>
                  <a:srgbClr val="668BCC"/>
                </a:solidFill>
              </a:rPr>
              <a:t>Türkiye</a:t>
            </a:r>
            <a:r>
              <a:rPr lang="en-US" sz="1000" dirty="0">
                <a:solidFill>
                  <a:srgbClr val="668BCC"/>
                </a:solidFill>
              </a:rPr>
              <a:t> – Ukraine</a:t>
            </a:r>
          </a:p>
          <a:p>
            <a:endParaRPr lang="en-US" sz="1000" b="1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endParaRPr lang="fr-FR" sz="16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– Russia (suspended) – USA</a:t>
            </a: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Union – JINR (suspended) – UNESCO</a:t>
            </a:r>
          </a:p>
          <a:p>
            <a:r>
              <a:rPr lang="en-US" sz="1000" dirty="0">
                <a:solidFill>
                  <a:srgbClr val="A8CEE3"/>
                </a:solidFill>
              </a:rPr>
              <a:t> </a:t>
            </a:r>
          </a:p>
        </p:txBody>
      </p: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ED366C7-9586-CF46-9759-425FC74B08D9}"/>
              </a:ext>
            </a:extLst>
          </p:cNvPr>
          <p:cNvGrpSpPr/>
          <p:nvPr/>
        </p:nvGrpSpPr>
        <p:grpSpPr>
          <a:xfrm>
            <a:off x="9109465" y="3645907"/>
            <a:ext cx="3321496" cy="1542503"/>
            <a:chOff x="9915059" y="2650253"/>
            <a:chExt cx="3178132" cy="1624460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D2F5DCE-2B1B-F342-85BA-962A761725C7}"/>
                </a:ext>
              </a:extLst>
            </p:cNvPr>
            <p:cNvSpPr/>
            <p:nvPr/>
          </p:nvSpPr>
          <p:spPr>
            <a:xfrm>
              <a:off x="9915059" y="2650253"/>
              <a:ext cx="2956161" cy="1624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ZoneTexte 2">
              <a:extLst>
                <a:ext uri="{FF2B5EF4-FFF2-40B4-BE49-F238E27FC236}">
                  <a16:creationId xmlns:a16="http://schemas.microsoft.com/office/drawing/2014/main" id="{6C341B06-E424-6B48-A791-969129B7F027}"/>
                </a:ext>
              </a:extLst>
            </p:cNvPr>
            <p:cNvSpPr txBox="1"/>
            <p:nvPr/>
          </p:nvSpPr>
          <p:spPr>
            <a:xfrm>
              <a:off x="9954637" y="2723467"/>
              <a:ext cx="3138554" cy="150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As of </a:t>
              </a:r>
              <a:r>
                <a:rPr lang="en-US" sz="1500" dirty="0">
                  <a:solidFill>
                    <a:schemeClr val="bg1"/>
                  </a:solidFill>
                </a:rPr>
                <a:t>31 December 2022</a:t>
              </a:r>
              <a:endParaRPr lang="en-US" sz="1500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endParaRP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Employees: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2658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staff,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900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fellows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endParaRPr lang="en-US" sz="1500" dirty="0">
                <a:solidFill>
                  <a:schemeClr val="bg2"/>
                </a:solidFill>
              </a:endParaRP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2"/>
                  </a:solidFill>
                </a:rPr>
                <a:t>Associates:</a:t>
              </a:r>
              <a:r>
                <a:rPr lang="en-US" sz="1500" b="1" dirty="0">
                  <a:solidFill>
                    <a:schemeClr val="bg2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11 860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users,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1516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others</a:t>
              </a:r>
            </a:p>
          </p:txBody>
        </p:sp>
      </p:grpSp>
      <p:sp>
        <p:nvSpPr>
          <p:cNvPr id="392" name="Rectangle 391">
            <a:extLst>
              <a:ext uri="{FF2B5EF4-FFF2-40B4-BE49-F238E27FC236}">
                <a16:creationId xmlns:a16="http://schemas.microsoft.com/office/drawing/2014/main" id="{B1CFD215-7D6F-B748-9D72-E6BE6E6B67D3}"/>
              </a:ext>
            </a:extLst>
          </p:cNvPr>
          <p:cNvSpPr/>
          <p:nvPr/>
        </p:nvSpPr>
        <p:spPr>
          <a:xfrm>
            <a:off x="9093212" y="2509914"/>
            <a:ext cx="3105342" cy="1046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ZoneTexte 2">
            <a:extLst>
              <a:ext uri="{FF2B5EF4-FFF2-40B4-BE49-F238E27FC236}">
                <a16:creationId xmlns:a16="http://schemas.microsoft.com/office/drawing/2014/main" id="{550A0A85-68F3-AD4E-BC01-61C37573C952}"/>
              </a:ext>
            </a:extLst>
          </p:cNvPr>
          <p:cNvSpPr txBox="1"/>
          <p:nvPr/>
        </p:nvSpPr>
        <p:spPr>
          <a:xfrm>
            <a:off x="9109466" y="2509982"/>
            <a:ext cx="274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CERN’s annual budget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1200 MCHF (equivalent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a medium-sized European university)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09612-5C3B-A642-A5D1-6DF331BB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54" y="1513146"/>
            <a:ext cx="5613400" cy="358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7E8936-EC78-E142-B8DB-84FC50F36B5B}"/>
              </a:ext>
            </a:extLst>
          </p:cNvPr>
          <p:cNvSpPr txBox="1"/>
          <p:nvPr/>
        </p:nvSpPr>
        <p:spPr>
          <a:xfrm>
            <a:off x="4771009" y="5077238"/>
            <a:ext cx="6811391" cy="164189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Around 50 Cooperation Agreements </a:t>
            </a:r>
            <a:b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with non-Member States and Territories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Albania – </a:t>
            </a:r>
            <a:r>
              <a:rPr lang="en-US" sz="1000" dirty="0">
                <a:solidFill>
                  <a:srgbClr val="FF0000"/>
                </a:solidFill>
              </a:rPr>
              <a:t>Algeria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Argentina – Armenia – Australia – Azerbaijan – Bangladesh – Belarus – Bolivia</a:t>
            </a:r>
            <a:b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Bosnia and Herzegovina –  Brazil – Canada – Chile – Colombia – Costa Rica – Ecuador – </a:t>
            </a:r>
            <a:r>
              <a:rPr lang="en-US" sz="1000" dirty="0">
                <a:solidFill>
                  <a:srgbClr val="FF0000"/>
                </a:solidFill>
              </a:rPr>
              <a:t>Egypt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Georgia – Honduras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Iceland – Iran – Jordan – Kazakhstan – Lebanon – Malta – Mexico – Mongolia – Montenegro – </a:t>
            </a:r>
            <a:r>
              <a:rPr lang="en-US" sz="1000" dirty="0">
                <a:solidFill>
                  <a:srgbClr val="FF0000"/>
                </a:solidFill>
              </a:rPr>
              <a:t>Morocco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Nepal 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New Zealand – North Macedonia – Palestine – Paraguay – People's Republic of China – Peru – Philippines – Qatar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Republic of Korea – Saudi Arabia – Sri Lanka – </a:t>
            </a:r>
            <a:r>
              <a:rPr lang="en-US" sz="1000" dirty="0">
                <a:solidFill>
                  <a:srgbClr val="FF0000"/>
                </a:solidFill>
              </a:rPr>
              <a:t>South Africa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Thailand – </a:t>
            </a:r>
            <a:r>
              <a:rPr lang="en-US" sz="1000" dirty="0">
                <a:solidFill>
                  <a:srgbClr val="FF0000"/>
                </a:solidFill>
              </a:rPr>
              <a:t>Tunisia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United Arab Emirates – Vietnam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564AB-1DA9-6B4C-ACF1-90F365EBEBD4}"/>
              </a:ext>
            </a:extLst>
          </p:cNvPr>
          <p:cNvSpPr txBox="1"/>
          <p:nvPr/>
        </p:nvSpPr>
        <p:spPr>
          <a:xfrm>
            <a:off x="4773525" y="6365198"/>
            <a:ext cx="4037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cs typeface="Arial" panose="020B0604020202020204" pitchFamily="34" charset="0"/>
              </a:rPr>
              <a:t>Additional interest in ICA from Rwanda, Sudan, Tanzania</a:t>
            </a:r>
            <a:endParaRPr lang="en-CH" sz="1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14D552-9071-214C-88B2-90E047C96110}"/>
              </a:ext>
            </a:extLst>
          </p:cNvPr>
          <p:cNvSpPr txBox="1"/>
          <p:nvPr/>
        </p:nvSpPr>
        <p:spPr>
          <a:xfrm>
            <a:off x="372195" y="5421877"/>
            <a:ext cx="3453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Egypt and Morocco </a:t>
            </a:r>
            <a:r>
              <a:rPr lang="en-CH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signalled</a:t>
            </a:r>
          </a:p>
          <a:p>
            <a:r>
              <a:rPr lang="en-CH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applying for CERN</a:t>
            </a:r>
            <a:br>
              <a:rPr lang="en-CH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H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Membership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C8542-3AAB-4C43-9BCD-EA26EF8E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340975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682894"/>
          </a:xfrm>
        </p:spPr>
        <p:txBody>
          <a:bodyPr>
            <a:normAutofit/>
          </a:bodyPr>
          <a:lstStyle/>
          <a:p>
            <a:r>
              <a:rPr lang="en-US" sz="4000" dirty="0"/>
              <a:t>A laboratory for people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C781E-76FF-374F-A134-BCA33B0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5</a:t>
            </a:fld>
            <a:endParaRPr lang="fr-FR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43231" y="1651064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5" name="TextBox 754">
            <a:extLst>
              <a:ext uri="{FF2B5EF4-FFF2-40B4-BE49-F238E27FC236}">
                <a16:creationId xmlns:a16="http://schemas.microsoft.com/office/drawing/2014/main" id="{370A23ED-C0A0-6B4C-8F18-70D93F06AEB8}"/>
              </a:ext>
            </a:extLst>
          </p:cNvPr>
          <p:cNvSpPr txBox="1"/>
          <p:nvPr/>
        </p:nvSpPr>
        <p:spPr>
          <a:xfrm>
            <a:off x="5348515" y="5321258"/>
            <a:ext cx="6273214" cy="16630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Non-Member States and Territories </a:t>
            </a:r>
            <a:r>
              <a:rPr lang="fr-FR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1271</a:t>
            </a:r>
            <a:r>
              <a:rPr lang="fr-F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Algeria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Argentina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Armenia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8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Australia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Azerbaijan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Bahrain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Belarus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18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Brazil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122 </a:t>
            </a:r>
            <a:b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Canada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199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Chile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34 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Colombia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Costa Rica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Cuba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Ecuador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Egypt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Georgia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32 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Hong Kong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Iceland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Indonesia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Iran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Ireland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Jordan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Kuwait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Lebanon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Madagascar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Malaysia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Malta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Mexico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49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Montenegro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Morocco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New Zealand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Nigeria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Oman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Palestine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People’s Republic of China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333 – 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Peru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Philippines </a:t>
            </a:r>
            <a:r>
              <a:rPr lang="en-GB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Republic of Korea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147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Singapore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South Africa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Sri Lanka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Taiwan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Thailand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17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Tunisia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United Arab Emirates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Viet Nam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896" name="ZoneTexte 15">
            <a:extLst>
              <a:ext uri="{FF2B5EF4-FFF2-40B4-BE49-F238E27FC236}">
                <a16:creationId xmlns:a16="http://schemas.microsoft.com/office/drawing/2014/main" id="{9FCF8CFA-D161-954A-B280-A5DD293A3A7A}"/>
              </a:ext>
            </a:extLst>
          </p:cNvPr>
          <p:cNvSpPr txBox="1"/>
          <p:nvPr/>
        </p:nvSpPr>
        <p:spPr>
          <a:xfrm>
            <a:off x="695325" y="3512104"/>
            <a:ext cx="3356836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/>
              <a:t>Member States 7147 </a:t>
            </a:r>
            <a:endParaRPr lang="en-US" sz="1400" dirty="0"/>
          </a:p>
          <a:p>
            <a:r>
              <a:rPr lang="en-US" sz="900" b="1" dirty="0"/>
              <a:t>Austria </a:t>
            </a:r>
            <a:r>
              <a:rPr lang="en-US" sz="900" dirty="0"/>
              <a:t>85 –</a:t>
            </a:r>
            <a:r>
              <a:rPr lang="en-US" sz="900" b="1" dirty="0"/>
              <a:t> Belgium </a:t>
            </a:r>
            <a:r>
              <a:rPr lang="en-US" sz="900" dirty="0"/>
              <a:t>129 –</a:t>
            </a:r>
            <a:r>
              <a:rPr lang="en-US" sz="900" b="1" dirty="0"/>
              <a:t> Bulgaria </a:t>
            </a:r>
            <a:r>
              <a:rPr lang="en-US" sz="900" dirty="0"/>
              <a:t>43 –</a:t>
            </a:r>
            <a:r>
              <a:rPr lang="en-US" sz="900" b="1" dirty="0"/>
              <a:t> Czech Republic </a:t>
            </a:r>
            <a:r>
              <a:rPr lang="en-US" sz="900" dirty="0"/>
              <a:t>244 </a:t>
            </a:r>
            <a:r>
              <a:rPr lang="en-US" sz="900" b="1" dirty="0"/>
              <a:t>Denmark</a:t>
            </a:r>
            <a:r>
              <a:rPr lang="en-US" sz="900" dirty="0"/>
              <a:t> 49 –</a:t>
            </a:r>
            <a:r>
              <a:rPr lang="en-US" sz="900" b="1" dirty="0"/>
              <a:t> Finland </a:t>
            </a:r>
            <a:r>
              <a:rPr lang="en-US" sz="900" dirty="0"/>
              <a:t>90 –</a:t>
            </a:r>
            <a:r>
              <a:rPr lang="en-US" sz="900" b="1" dirty="0"/>
              <a:t> France </a:t>
            </a:r>
            <a:r>
              <a:rPr lang="en-US" sz="900" dirty="0"/>
              <a:t>844 –</a:t>
            </a:r>
            <a:r>
              <a:rPr lang="en-US" sz="900" b="1" dirty="0"/>
              <a:t> Germany </a:t>
            </a:r>
            <a:r>
              <a:rPr lang="en-US" sz="900" dirty="0"/>
              <a:t>1225 </a:t>
            </a:r>
            <a:r>
              <a:rPr lang="en-US" sz="900" b="1" dirty="0"/>
              <a:t>Greece </a:t>
            </a:r>
            <a:r>
              <a:rPr lang="en-US" sz="900" dirty="0"/>
              <a:t>119 –</a:t>
            </a:r>
            <a:r>
              <a:rPr lang="en-US" sz="900" b="1" dirty="0"/>
              <a:t> Hungary </a:t>
            </a:r>
            <a:r>
              <a:rPr lang="en-US" sz="900" dirty="0"/>
              <a:t>73 –</a:t>
            </a:r>
            <a:r>
              <a:rPr lang="en-US" sz="900" b="1" dirty="0"/>
              <a:t> Israel </a:t>
            </a:r>
            <a:r>
              <a:rPr lang="en-US" sz="900" dirty="0"/>
              <a:t>64 –</a:t>
            </a:r>
            <a:r>
              <a:rPr lang="en-US" sz="900" b="1" dirty="0"/>
              <a:t> Italy </a:t>
            </a:r>
            <a:r>
              <a:rPr lang="en-US" sz="900" dirty="0"/>
              <a:t>1527 </a:t>
            </a:r>
          </a:p>
          <a:p>
            <a:r>
              <a:rPr lang="en-US" sz="900" b="1" dirty="0"/>
              <a:t>Netherlands </a:t>
            </a:r>
            <a:r>
              <a:rPr lang="en-US" sz="900" dirty="0"/>
              <a:t>169 –</a:t>
            </a:r>
            <a:r>
              <a:rPr lang="en-US" sz="900" b="1" dirty="0"/>
              <a:t> Norway</a:t>
            </a:r>
            <a:r>
              <a:rPr lang="en-US" sz="900" dirty="0"/>
              <a:t> 79 –</a:t>
            </a:r>
            <a:r>
              <a:rPr lang="en-US" sz="900" b="1" dirty="0"/>
              <a:t> Poland </a:t>
            </a:r>
            <a:r>
              <a:rPr lang="en-US" sz="900" dirty="0"/>
              <a:t>305 –</a:t>
            </a:r>
            <a:r>
              <a:rPr lang="en-US" sz="900" b="1" dirty="0"/>
              <a:t> Portugal </a:t>
            </a:r>
            <a:r>
              <a:rPr lang="en-US" sz="900" dirty="0"/>
              <a:t>100 </a:t>
            </a:r>
            <a:r>
              <a:rPr lang="en-US" sz="900" b="1" dirty="0"/>
              <a:t>Romania </a:t>
            </a:r>
            <a:r>
              <a:rPr lang="en-US" sz="900" dirty="0"/>
              <a:t>109 –</a:t>
            </a:r>
            <a:r>
              <a:rPr lang="en-US" sz="900" b="1" dirty="0"/>
              <a:t> Serbia </a:t>
            </a:r>
            <a:r>
              <a:rPr lang="en-US" sz="900" dirty="0"/>
              <a:t>33 –</a:t>
            </a:r>
            <a:r>
              <a:rPr lang="en-US" sz="900" b="1" dirty="0"/>
              <a:t> Slovakia </a:t>
            </a:r>
            <a:r>
              <a:rPr lang="en-US" sz="900" dirty="0"/>
              <a:t>70 –</a:t>
            </a:r>
            <a:r>
              <a:rPr lang="en-US" sz="900" b="1" dirty="0"/>
              <a:t> Spain </a:t>
            </a:r>
            <a:r>
              <a:rPr lang="en-US" sz="900" dirty="0"/>
              <a:t>383</a:t>
            </a:r>
            <a:r>
              <a:rPr lang="en-US" sz="900" b="1" dirty="0"/>
              <a:t> </a:t>
            </a:r>
            <a:br>
              <a:rPr lang="en-US" sz="900" b="1" dirty="0"/>
            </a:br>
            <a:r>
              <a:rPr lang="en-US" sz="900" b="1" dirty="0"/>
              <a:t>Sweden </a:t>
            </a:r>
            <a:r>
              <a:rPr lang="en-US" sz="900" dirty="0"/>
              <a:t>103 –</a:t>
            </a:r>
            <a:r>
              <a:rPr lang="en-US" sz="900" b="1" dirty="0"/>
              <a:t> Switzerland </a:t>
            </a:r>
            <a:r>
              <a:rPr lang="en-US" sz="900" dirty="0"/>
              <a:t>406 –</a:t>
            </a:r>
            <a:r>
              <a:rPr lang="en-US" sz="900" b="1" dirty="0"/>
              <a:t> United Kingdom</a:t>
            </a:r>
            <a:r>
              <a:rPr lang="en-US" sz="900" dirty="0"/>
              <a:t> 898</a:t>
            </a:r>
            <a:r>
              <a:rPr lang="en-US" sz="900" b="1" dirty="0"/>
              <a:t> </a:t>
            </a:r>
            <a:endParaRPr lang="en-US" sz="900" dirty="0"/>
          </a:p>
        </p:txBody>
      </p:sp>
      <p:sp>
        <p:nvSpPr>
          <p:cNvPr id="897" name="ZoneTexte 15">
            <a:extLst>
              <a:ext uri="{FF2B5EF4-FFF2-40B4-BE49-F238E27FC236}">
                <a16:creationId xmlns:a16="http://schemas.microsoft.com/office/drawing/2014/main" id="{DE09DFFE-3CD1-614D-A05A-7F9E823B5F03}"/>
              </a:ext>
            </a:extLst>
          </p:cNvPr>
          <p:cNvSpPr txBox="1"/>
          <p:nvPr/>
        </p:nvSpPr>
        <p:spPr>
          <a:xfrm>
            <a:off x="368049" y="4662299"/>
            <a:ext cx="4490390" cy="1828713"/>
          </a:xfrm>
          <a:prstGeom prst="rect">
            <a:avLst/>
          </a:prstGeom>
          <a:noFill/>
          <a:ln>
            <a:noFill/>
          </a:ln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pPr marL="450850" indent="-450850"/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69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Cyprus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 15 – </a:t>
            </a:r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Estonia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 30 – </a:t>
            </a:r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Slovenia 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24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  <a:r>
              <a:rPr lang="fr-FR" sz="14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382</a:t>
            </a:r>
            <a:endParaRPr lang="fr-FR" sz="1400" dirty="0">
              <a:solidFill>
                <a:srgbClr val="668BC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900" b="1" dirty="0">
                <a:solidFill>
                  <a:srgbClr val="668BCC"/>
                </a:solidFill>
              </a:rPr>
              <a:t>Croatia</a:t>
            </a:r>
            <a:r>
              <a:rPr lang="en-US" sz="900" dirty="0">
                <a:solidFill>
                  <a:srgbClr val="668BCC"/>
                </a:solidFill>
              </a:rPr>
              <a:t> 38 –</a:t>
            </a:r>
            <a:r>
              <a:rPr lang="en-US" sz="900" b="1" dirty="0">
                <a:solidFill>
                  <a:srgbClr val="668BCC"/>
                </a:solidFill>
              </a:rPr>
              <a:t> India </a:t>
            </a:r>
            <a:r>
              <a:rPr lang="en-US" sz="900" dirty="0">
                <a:solidFill>
                  <a:srgbClr val="668BCC"/>
                </a:solidFill>
              </a:rPr>
              <a:t>132 –  </a:t>
            </a:r>
            <a:r>
              <a:rPr lang="en-US" sz="900" b="1" dirty="0">
                <a:solidFill>
                  <a:srgbClr val="668BCC"/>
                </a:solidFill>
              </a:rPr>
              <a:t>Latvia </a:t>
            </a:r>
            <a:r>
              <a:rPr lang="en-US" sz="900" dirty="0">
                <a:solidFill>
                  <a:srgbClr val="668BCC"/>
                </a:solidFill>
              </a:rPr>
              <a:t>16 – </a:t>
            </a:r>
            <a:r>
              <a:rPr lang="en-US" sz="900" b="1" dirty="0">
                <a:solidFill>
                  <a:srgbClr val="668BCC"/>
                </a:solidFill>
              </a:rPr>
              <a:t>Lithuania </a:t>
            </a:r>
            <a:r>
              <a:rPr lang="en-US" sz="900" dirty="0">
                <a:solidFill>
                  <a:srgbClr val="668BCC"/>
                </a:solidFill>
              </a:rPr>
              <a:t>14 – </a:t>
            </a:r>
            <a:r>
              <a:rPr lang="en-US" sz="900" b="1" dirty="0">
                <a:solidFill>
                  <a:srgbClr val="668BCC"/>
                </a:solidFill>
              </a:rPr>
              <a:t>Pakistan </a:t>
            </a:r>
            <a:r>
              <a:rPr lang="en-US" sz="900" dirty="0">
                <a:solidFill>
                  <a:srgbClr val="668BCC"/>
                </a:solidFill>
              </a:rPr>
              <a:t>35 </a:t>
            </a:r>
          </a:p>
          <a:p>
            <a:r>
              <a:rPr lang="en-GB" sz="900" b="1" dirty="0" err="1">
                <a:solidFill>
                  <a:srgbClr val="668BCC"/>
                </a:solidFill>
              </a:rPr>
              <a:t>Türkiye</a:t>
            </a:r>
            <a:r>
              <a:rPr lang="en-US" sz="900" b="1" dirty="0">
                <a:solidFill>
                  <a:srgbClr val="668BCC"/>
                </a:solidFill>
              </a:rPr>
              <a:t> </a:t>
            </a:r>
            <a:r>
              <a:rPr lang="en-US" sz="900" dirty="0">
                <a:solidFill>
                  <a:srgbClr val="668BCC"/>
                </a:solidFill>
              </a:rPr>
              <a:t>122 –</a:t>
            </a:r>
            <a:r>
              <a:rPr lang="en-US" sz="900" b="1" dirty="0">
                <a:solidFill>
                  <a:srgbClr val="668BCC"/>
                </a:solidFill>
              </a:rPr>
              <a:t> Ukraine</a:t>
            </a:r>
            <a:r>
              <a:rPr lang="en-US" sz="900" dirty="0">
                <a:solidFill>
                  <a:srgbClr val="668BCC"/>
                </a:solidFill>
              </a:rPr>
              <a:t> 25</a:t>
            </a:r>
          </a:p>
          <a:p>
            <a:endParaRPr lang="en-US" sz="1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2991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216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Russia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(suspended) 873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United States of America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1902</a:t>
            </a:r>
          </a:p>
        </p:txBody>
      </p:sp>
      <p:sp>
        <p:nvSpPr>
          <p:cNvPr id="898" name="TextBox 897">
            <a:extLst>
              <a:ext uri="{FF2B5EF4-FFF2-40B4-BE49-F238E27FC236}">
                <a16:creationId xmlns:a16="http://schemas.microsoft.com/office/drawing/2014/main" id="{2808FD21-D4AB-F549-9A57-AA123844C767}"/>
              </a:ext>
            </a:extLst>
          </p:cNvPr>
          <p:cNvSpPr txBox="1"/>
          <p:nvPr/>
        </p:nvSpPr>
        <p:spPr>
          <a:xfrm>
            <a:off x="967215" y="1177032"/>
            <a:ext cx="1112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Distribution of all CERN Users by the country of their home institutes as of 31 December 2022</a:t>
            </a:r>
          </a:p>
        </p:txBody>
      </p:sp>
      <p:sp>
        <p:nvSpPr>
          <p:cNvPr id="400" name="ZoneTexte 9">
            <a:extLst>
              <a:ext uri="{FF2B5EF4-FFF2-40B4-BE49-F238E27FC236}">
                <a16:creationId xmlns:a16="http://schemas.microsoft.com/office/drawing/2014/main" id="{0597B97A-0B05-5A47-9570-9CB78847FC96}"/>
              </a:ext>
            </a:extLst>
          </p:cNvPr>
          <p:cNvSpPr txBox="1"/>
          <p:nvPr/>
        </p:nvSpPr>
        <p:spPr bwMode="auto">
          <a:xfrm>
            <a:off x="695325" y="2252689"/>
            <a:ext cx="2716090" cy="1035903"/>
          </a:xfrm>
          <a:prstGeom prst="rect">
            <a:avLst/>
          </a:prstGeom>
          <a:solidFill>
            <a:schemeClr val="accent2"/>
          </a:solidFill>
        </p:spPr>
        <p:txBody>
          <a:bodyPr wrap="none"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CH" sz="1400" dirty="0" err="1">
                <a:solidFill>
                  <a:schemeClr val="bg1"/>
                </a:solidFill>
              </a:rPr>
              <a:t>Geographical</a:t>
            </a:r>
            <a:r>
              <a:rPr lang="fr-CH" sz="1400" dirty="0">
                <a:solidFill>
                  <a:schemeClr val="bg1"/>
                </a:solidFill>
              </a:rPr>
              <a:t> &amp; cultural </a:t>
            </a:r>
            <a:r>
              <a:rPr lang="fr-CH" sz="1400" dirty="0" err="1">
                <a:solidFill>
                  <a:schemeClr val="bg1"/>
                </a:solidFill>
              </a:rPr>
              <a:t>diversity</a:t>
            </a:r>
            <a:endParaRPr lang="fr-CH" sz="1400" dirty="0">
              <a:solidFill>
                <a:schemeClr val="bg1"/>
              </a:solidFill>
            </a:endParaRPr>
          </a:p>
          <a:p>
            <a:pPr algn="ctr"/>
            <a:r>
              <a:rPr lang="fr-CH" sz="1400" dirty="0" err="1">
                <a:solidFill>
                  <a:schemeClr val="bg1"/>
                </a:solidFill>
              </a:rPr>
              <a:t>Users</a:t>
            </a:r>
            <a:r>
              <a:rPr lang="fr-CH" sz="1400" b="1" dirty="0">
                <a:solidFill>
                  <a:schemeClr val="bg1"/>
                </a:solidFill>
              </a:rPr>
              <a:t> </a:t>
            </a:r>
            <a:r>
              <a:rPr lang="fr-CH" sz="1400" dirty="0">
                <a:solidFill>
                  <a:schemeClr val="bg1"/>
                </a:solidFill>
              </a:rPr>
              <a:t>of </a:t>
            </a:r>
            <a:r>
              <a:rPr lang="fr-CH" sz="1400" b="1" dirty="0">
                <a:solidFill>
                  <a:schemeClr val="bg1"/>
                </a:solidFill>
              </a:rPr>
              <a:t>110</a:t>
            </a:r>
            <a:r>
              <a:rPr lang="fr-CH" sz="1400" dirty="0">
                <a:solidFill>
                  <a:schemeClr val="bg1"/>
                </a:solidFill>
              </a:rPr>
              <a:t> </a:t>
            </a:r>
            <a:r>
              <a:rPr lang="fr-CH" sz="1400" b="1" dirty="0" err="1">
                <a:solidFill>
                  <a:schemeClr val="bg1"/>
                </a:solidFill>
              </a:rPr>
              <a:t>nationalities</a:t>
            </a:r>
            <a:endParaRPr lang="fr-CH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rPr>
              <a:t>19.4</a:t>
            </a:r>
            <a:r>
              <a:rPr lang="fr-CH" sz="1400" b="1" dirty="0">
                <a:solidFill>
                  <a:schemeClr val="bg1"/>
                </a:solidFill>
              </a:rPr>
              <a:t>% </a:t>
            </a:r>
            <a:r>
              <a:rPr lang="fr-CH" sz="1400" b="1" dirty="0" err="1">
                <a:solidFill>
                  <a:schemeClr val="bg1"/>
                </a:solidFill>
              </a:rPr>
              <a:t>women</a:t>
            </a:r>
            <a:endParaRPr lang="fr-CH" sz="1400" dirty="0">
              <a:solidFill>
                <a:schemeClr val="bg1"/>
              </a:solidFill>
            </a:endParaRPr>
          </a:p>
        </p:txBody>
      </p:sp>
      <p:grpSp>
        <p:nvGrpSpPr>
          <p:cNvPr id="901" name="Group 900">
            <a:extLst>
              <a:ext uri="{FF2B5EF4-FFF2-40B4-BE49-F238E27FC236}">
                <a16:creationId xmlns:a16="http://schemas.microsoft.com/office/drawing/2014/main" id="{D0BD652F-5CF1-1842-A97F-108B17992596}"/>
              </a:ext>
            </a:extLst>
          </p:cNvPr>
          <p:cNvGrpSpPr/>
          <p:nvPr/>
        </p:nvGrpSpPr>
        <p:grpSpPr>
          <a:xfrm>
            <a:off x="905973" y="1917679"/>
            <a:ext cx="2142382" cy="306464"/>
            <a:chOff x="905973" y="1917679"/>
            <a:chExt cx="2142382" cy="306464"/>
          </a:xfrm>
        </p:grpSpPr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B2EF796C-66BC-1846-AC2A-3FDD8307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973" y="1917679"/>
              <a:ext cx="1050150" cy="306464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5270F467-8D62-CE44-ACED-53D942C2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8205" y="1917679"/>
              <a:ext cx="1050150" cy="30646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6780E5E-4BEA-D043-8F44-8F3D3C1E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705" y="1696315"/>
            <a:ext cx="5613400" cy="3581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E8C40-DC04-1442-B5A3-666D387F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84249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682894"/>
          </a:xfrm>
        </p:spPr>
        <p:txBody>
          <a:bodyPr>
            <a:normAutofit/>
          </a:bodyPr>
          <a:lstStyle/>
          <a:p>
            <a:r>
              <a:rPr lang="en-US" sz="4000" dirty="0"/>
              <a:t>A laboratory for people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C781E-76FF-374F-A134-BCA33B0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6</a:t>
            </a:fld>
            <a:endParaRPr lang="fr-FR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43231" y="1651064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5" name="TextBox 754">
            <a:extLst>
              <a:ext uri="{FF2B5EF4-FFF2-40B4-BE49-F238E27FC236}">
                <a16:creationId xmlns:a16="http://schemas.microsoft.com/office/drawing/2014/main" id="{370A23ED-C0A0-6B4C-8F18-70D93F06AEB8}"/>
              </a:ext>
            </a:extLst>
          </p:cNvPr>
          <p:cNvSpPr txBox="1"/>
          <p:nvPr/>
        </p:nvSpPr>
        <p:spPr>
          <a:xfrm>
            <a:off x="5348515" y="5321258"/>
            <a:ext cx="6273214" cy="16630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Non-Member States and Territories </a:t>
            </a:r>
            <a:r>
              <a:rPr lang="fr-FR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1271</a:t>
            </a:r>
            <a:r>
              <a:rPr lang="fr-F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900" b="1" dirty="0">
                <a:solidFill>
                  <a:srgbClr val="FF0000"/>
                </a:solidFill>
              </a:rPr>
              <a:t>Algeria </a:t>
            </a:r>
            <a:r>
              <a:rPr lang="en-US" sz="900" dirty="0">
                <a:solidFill>
                  <a:srgbClr val="FF0000"/>
                </a:solidFill>
              </a:rPr>
              <a:t>2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Argentina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Armenia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8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Australia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Azerbaijan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Bahrain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Belarus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18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Brazil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122 </a:t>
            </a:r>
            <a:b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Canada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199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Chile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34 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Colombia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Costa Rica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Cuba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Ecuador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Egypt </a:t>
            </a:r>
            <a:r>
              <a:rPr lang="en-US" sz="900" dirty="0">
                <a:solidFill>
                  <a:srgbClr val="FF0000"/>
                </a:solidFill>
              </a:rPr>
              <a:t>20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Georgia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32 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Hong Kong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Iceland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Indonesia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Iran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11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Ireland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Jordan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Kuwait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Lebanon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13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Madagascar </a:t>
            </a:r>
            <a:r>
              <a:rPr lang="en-US" sz="900" dirty="0">
                <a:solidFill>
                  <a:srgbClr val="FF0000"/>
                </a:solidFill>
              </a:rPr>
              <a:t>1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Malaysia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Malta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Mexico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49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Montenegro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Morocco </a:t>
            </a:r>
            <a:r>
              <a:rPr lang="en-US" sz="900" dirty="0">
                <a:solidFill>
                  <a:srgbClr val="FF0000"/>
                </a:solidFill>
              </a:rPr>
              <a:t>19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New Zealand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– </a:t>
            </a:r>
            <a:r>
              <a:rPr lang="en-US" sz="900" b="1" dirty="0">
                <a:solidFill>
                  <a:srgbClr val="FF0000"/>
                </a:solidFill>
              </a:rPr>
              <a:t>Nigeria </a:t>
            </a:r>
            <a:r>
              <a:rPr lang="en-US" sz="900" dirty="0">
                <a:solidFill>
                  <a:srgbClr val="FF0000"/>
                </a:solidFill>
              </a:rPr>
              <a:t>1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Oman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</a:t>
            </a:r>
          </a:p>
          <a:p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Palestine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People’s Republic of China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333 – 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Peru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Philippines </a:t>
            </a:r>
            <a:r>
              <a:rPr lang="en-GB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Republic of Korea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147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Singapore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900" b="1" dirty="0">
                <a:solidFill>
                  <a:srgbClr val="FF0000"/>
                </a:solidFill>
              </a:rPr>
              <a:t>South Africa </a:t>
            </a:r>
            <a:r>
              <a:rPr lang="en-US" sz="900" dirty="0">
                <a:solidFill>
                  <a:srgbClr val="FF0000"/>
                </a:solidFill>
              </a:rPr>
              <a:t>52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Sri Lanka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Taiwan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45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Thailand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17 –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Tunisia </a:t>
            </a:r>
            <a:r>
              <a:rPr lang="en-US" sz="900" dirty="0">
                <a:solidFill>
                  <a:srgbClr val="FF0000"/>
                </a:solidFill>
              </a:rPr>
              <a:t>2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United Arab Emirates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 – </a:t>
            </a:r>
            <a:r>
              <a:rPr lang="en-US" sz="9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Viet Nam 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896" name="ZoneTexte 15">
            <a:extLst>
              <a:ext uri="{FF2B5EF4-FFF2-40B4-BE49-F238E27FC236}">
                <a16:creationId xmlns:a16="http://schemas.microsoft.com/office/drawing/2014/main" id="{9FCF8CFA-D161-954A-B280-A5DD293A3A7A}"/>
              </a:ext>
            </a:extLst>
          </p:cNvPr>
          <p:cNvSpPr txBox="1"/>
          <p:nvPr/>
        </p:nvSpPr>
        <p:spPr>
          <a:xfrm>
            <a:off x="695325" y="3512104"/>
            <a:ext cx="3356836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/>
              <a:t>Member States 7147 </a:t>
            </a:r>
            <a:endParaRPr lang="en-US" sz="1400" dirty="0"/>
          </a:p>
          <a:p>
            <a:r>
              <a:rPr lang="en-US" sz="900" b="1" dirty="0"/>
              <a:t>Austria </a:t>
            </a:r>
            <a:r>
              <a:rPr lang="en-US" sz="900" dirty="0"/>
              <a:t>85 –</a:t>
            </a:r>
            <a:r>
              <a:rPr lang="en-US" sz="900" b="1" dirty="0"/>
              <a:t> Belgium </a:t>
            </a:r>
            <a:r>
              <a:rPr lang="en-US" sz="900" dirty="0"/>
              <a:t>129 –</a:t>
            </a:r>
            <a:r>
              <a:rPr lang="en-US" sz="900" b="1" dirty="0"/>
              <a:t> Bulgaria </a:t>
            </a:r>
            <a:r>
              <a:rPr lang="en-US" sz="900" dirty="0"/>
              <a:t>43 –</a:t>
            </a:r>
            <a:r>
              <a:rPr lang="en-US" sz="900" b="1" dirty="0"/>
              <a:t> Czech Republic </a:t>
            </a:r>
            <a:r>
              <a:rPr lang="en-US" sz="900" dirty="0"/>
              <a:t>244 </a:t>
            </a:r>
            <a:r>
              <a:rPr lang="en-US" sz="900" b="1" dirty="0"/>
              <a:t>Denmark</a:t>
            </a:r>
            <a:r>
              <a:rPr lang="en-US" sz="900" dirty="0"/>
              <a:t> 49 –</a:t>
            </a:r>
            <a:r>
              <a:rPr lang="en-US" sz="900" b="1" dirty="0"/>
              <a:t> Finland </a:t>
            </a:r>
            <a:r>
              <a:rPr lang="en-US" sz="900" dirty="0"/>
              <a:t>90 –</a:t>
            </a:r>
            <a:r>
              <a:rPr lang="en-US" sz="900" b="1" dirty="0"/>
              <a:t> France </a:t>
            </a:r>
            <a:r>
              <a:rPr lang="en-US" sz="900" dirty="0"/>
              <a:t>844 –</a:t>
            </a:r>
            <a:r>
              <a:rPr lang="en-US" sz="900" b="1" dirty="0"/>
              <a:t> Germany </a:t>
            </a:r>
            <a:r>
              <a:rPr lang="en-US" sz="900" dirty="0"/>
              <a:t>1225 </a:t>
            </a:r>
            <a:r>
              <a:rPr lang="en-US" sz="900" b="1" dirty="0"/>
              <a:t>Greece </a:t>
            </a:r>
            <a:r>
              <a:rPr lang="en-US" sz="900" dirty="0"/>
              <a:t>119 –</a:t>
            </a:r>
            <a:r>
              <a:rPr lang="en-US" sz="900" b="1" dirty="0"/>
              <a:t> Hungary </a:t>
            </a:r>
            <a:r>
              <a:rPr lang="en-US" sz="900" dirty="0"/>
              <a:t>73 –</a:t>
            </a:r>
            <a:r>
              <a:rPr lang="en-US" sz="900" b="1" dirty="0"/>
              <a:t> Israel </a:t>
            </a:r>
            <a:r>
              <a:rPr lang="en-US" sz="900" dirty="0"/>
              <a:t>64 –</a:t>
            </a:r>
            <a:r>
              <a:rPr lang="en-US" sz="900" b="1" dirty="0"/>
              <a:t> Italy </a:t>
            </a:r>
            <a:r>
              <a:rPr lang="en-US" sz="900" dirty="0"/>
              <a:t>1527 </a:t>
            </a:r>
          </a:p>
          <a:p>
            <a:r>
              <a:rPr lang="en-US" sz="900" b="1" dirty="0"/>
              <a:t>Netherlands </a:t>
            </a:r>
            <a:r>
              <a:rPr lang="en-US" sz="900" dirty="0"/>
              <a:t>169 –</a:t>
            </a:r>
            <a:r>
              <a:rPr lang="en-US" sz="900" b="1" dirty="0"/>
              <a:t> Norway</a:t>
            </a:r>
            <a:r>
              <a:rPr lang="en-US" sz="900" dirty="0"/>
              <a:t> 79 –</a:t>
            </a:r>
            <a:r>
              <a:rPr lang="en-US" sz="900" b="1" dirty="0"/>
              <a:t> Poland </a:t>
            </a:r>
            <a:r>
              <a:rPr lang="en-US" sz="900" dirty="0"/>
              <a:t>305 –</a:t>
            </a:r>
            <a:r>
              <a:rPr lang="en-US" sz="900" b="1" dirty="0"/>
              <a:t> Portugal </a:t>
            </a:r>
            <a:r>
              <a:rPr lang="en-US" sz="900" dirty="0"/>
              <a:t>100 </a:t>
            </a:r>
            <a:r>
              <a:rPr lang="en-US" sz="900" b="1" dirty="0"/>
              <a:t>Romania </a:t>
            </a:r>
            <a:r>
              <a:rPr lang="en-US" sz="900" dirty="0"/>
              <a:t>109 –</a:t>
            </a:r>
            <a:r>
              <a:rPr lang="en-US" sz="900" b="1" dirty="0"/>
              <a:t> Serbia </a:t>
            </a:r>
            <a:r>
              <a:rPr lang="en-US" sz="900" dirty="0"/>
              <a:t>33 –</a:t>
            </a:r>
            <a:r>
              <a:rPr lang="en-US" sz="900" b="1" dirty="0"/>
              <a:t> Slovakia </a:t>
            </a:r>
            <a:r>
              <a:rPr lang="en-US" sz="900" dirty="0"/>
              <a:t>70 –</a:t>
            </a:r>
            <a:r>
              <a:rPr lang="en-US" sz="900" b="1" dirty="0"/>
              <a:t> Spain </a:t>
            </a:r>
            <a:r>
              <a:rPr lang="en-US" sz="900" dirty="0"/>
              <a:t>383</a:t>
            </a:r>
            <a:r>
              <a:rPr lang="en-US" sz="900" b="1" dirty="0"/>
              <a:t> </a:t>
            </a:r>
            <a:br>
              <a:rPr lang="en-US" sz="900" b="1" dirty="0"/>
            </a:br>
            <a:r>
              <a:rPr lang="en-US" sz="900" b="1" dirty="0"/>
              <a:t>Sweden </a:t>
            </a:r>
            <a:r>
              <a:rPr lang="en-US" sz="900" dirty="0"/>
              <a:t>103 –</a:t>
            </a:r>
            <a:r>
              <a:rPr lang="en-US" sz="900" b="1" dirty="0"/>
              <a:t> Switzerland </a:t>
            </a:r>
            <a:r>
              <a:rPr lang="en-US" sz="900" dirty="0"/>
              <a:t>406 –</a:t>
            </a:r>
            <a:r>
              <a:rPr lang="en-US" sz="900" b="1" dirty="0"/>
              <a:t> United Kingdom</a:t>
            </a:r>
            <a:r>
              <a:rPr lang="en-US" sz="900" dirty="0"/>
              <a:t> 898</a:t>
            </a:r>
            <a:r>
              <a:rPr lang="en-US" sz="900" b="1" dirty="0"/>
              <a:t> </a:t>
            </a:r>
            <a:endParaRPr lang="en-US" sz="900" dirty="0"/>
          </a:p>
        </p:txBody>
      </p:sp>
      <p:sp>
        <p:nvSpPr>
          <p:cNvPr id="897" name="ZoneTexte 15">
            <a:extLst>
              <a:ext uri="{FF2B5EF4-FFF2-40B4-BE49-F238E27FC236}">
                <a16:creationId xmlns:a16="http://schemas.microsoft.com/office/drawing/2014/main" id="{DE09DFFE-3CD1-614D-A05A-7F9E823B5F03}"/>
              </a:ext>
            </a:extLst>
          </p:cNvPr>
          <p:cNvSpPr txBox="1"/>
          <p:nvPr/>
        </p:nvSpPr>
        <p:spPr>
          <a:xfrm>
            <a:off x="368049" y="4662299"/>
            <a:ext cx="4490390" cy="1828713"/>
          </a:xfrm>
          <a:prstGeom prst="rect">
            <a:avLst/>
          </a:prstGeom>
          <a:noFill/>
          <a:ln>
            <a:noFill/>
          </a:ln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pPr marL="450850" indent="-450850"/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69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Cyprus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 15 – </a:t>
            </a:r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Estonia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 30 – </a:t>
            </a:r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Slovenia 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24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  <a:r>
              <a:rPr lang="fr-FR" sz="14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382</a:t>
            </a:r>
            <a:endParaRPr lang="fr-FR" sz="1400" dirty="0">
              <a:solidFill>
                <a:srgbClr val="668BC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900" b="1" dirty="0">
                <a:solidFill>
                  <a:srgbClr val="668BCC"/>
                </a:solidFill>
              </a:rPr>
              <a:t>Croatia</a:t>
            </a:r>
            <a:r>
              <a:rPr lang="en-US" sz="900" dirty="0">
                <a:solidFill>
                  <a:srgbClr val="668BCC"/>
                </a:solidFill>
              </a:rPr>
              <a:t> 38 –</a:t>
            </a:r>
            <a:r>
              <a:rPr lang="en-US" sz="900" b="1" dirty="0">
                <a:solidFill>
                  <a:srgbClr val="668BCC"/>
                </a:solidFill>
              </a:rPr>
              <a:t> India </a:t>
            </a:r>
            <a:r>
              <a:rPr lang="en-US" sz="900" dirty="0">
                <a:solidFill>
                  <a:srgbClr val="668BCC"/>
                </a:solidFill>
              </a:rPr>
              <a:t>132 –  </a:t>
            </a:r>
            <a:r>
              <a:rPr lang="en-US" sz="900" b="1" dirty="0">
                <a:solidFill>
                  <a:srgbClr val="668BCC"/>
                </a:solidFill>
              </a:rPr>
              <a:t>Latvia </a:t>
            </a:r>
            <a:r>
              <a:rPr lang="en-US" sz="900" dirty="0">
                <a:solidFill>
                  <a:srgbClr val="668BCC"/>
                </a:solidFill>
              </a:rPr>
              <a:t>16 – </a:t>
            </a:r>
            <a:r>
              <a:rPr lang="en-US" sz="900" b="1" dirty="0">
                <a:solidFill>
                  <a:srgbClr val="668BCC"/>
                </a:solidFill>
              </a:rPr>
              <a:t>Lithuania </a:t>
            </a:r>
            <a:r>
              <a:rPr lang="en-US" sz="900" dirty="0">
                <a:solidFill>
                  <a:srgbClr val="668BCC"/>
                </a:solidFill>
              </a:rPr>
              <a:t>14 – </a:t>
            </a:r>
            <a:r>
              <a:rPr lang="en-US" sz="900" b="1" dirty="0">
                <a:solidFill>
                  <a:srgbClr val="668BCC"/>
                </a:solidFill>
              </a:rPr>
              <a:t>Pakistan </a:t>
            </a:r>
            <a:r>
              <a:rPr lang="en-US" sz="900" dirty="0">
                <a:solidFill>
                  <a:srgbClr val="668BCC"/>
                </a:solidFill>
              </a:rPr>
              <a:t>35 </a:t>
            </a:r>
          </a:p>
          <a:p>
            <a:r>
              <a:rPr lang="en-GB" sz="900" b="1" dirty="0" err="1">
                <a:solidFill>
                  <a:srgbClr val="668BCC"/>
                </a:solidFill>
              </a:rPr>
              <a:t>Türkiye</a:t>
            </a:r>
            <a:r>
              <a:rPr lang="en-US" sz="900" b="1" dirty="0">
                <a:solidFill>
                  <a:srgbClr val="668BCC"/>
                </a:solidFill>
              </a:rPr>
              <a:t> </a:t>
            </a:r>
            <a:r>
              <a:rPr lang="en-US" sz="900" dirty="0">
                <a:solidFill>
                  <a:srgbClr val="668BCC"/>
                </a:solidFill>
              </a:rPr>
              <a:t>122 –</a:t>
            </a:r>
            <a:r>
              <a:rPr lang="en-US" sz="900" b="1" dirty="0">
                <a:solidFill>
                  <a:srgbClr val="668BCC"/>
                </a:solidFill>
              </a:rPr>
              <a:t> Ukraine</a:t>
            </a:r>
            <a:r>
              <a:rPr lang="en-US" sz="900" dirty="0">
                <a:solidFill>
                  <a:srgbClr val="668BCC"/>
                </a:solidFill>
              </a:rPr>
              <a:t> 25</a:t>
            </a:r>
          </a:p>
          <a:p>
            <a:endParaRPr lang="en-US" sz="1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2991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216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Russia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(suspended) 873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United States of America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1902</a:t>
            </a:r>
          </a:p>
        </p:txBody>
      </p:sp>
      <p:sp>
        <p:nvSpPr>
          <p:cNvPr id="898" name="TextBox 897">
            <a:extLst>
              <a:ext uri="{FF2B5EF4-FFF2-40B4-BE49-F238E27FC236}">
                <a16:creationId xmlns:a16="http://schemas.microsoft.com/office/drawing/2014/main" id="{2808FD21-D4AB-F549-9A57-AA123844C767}"/>
              </a:ext>
            </a:extLst>
          </p:cNvPr>
          <p:cNvSpPr txBox="1"/>
          <p:nvPr/>
        </p:nvSpPr>
        <p:spPr>
          <a:xfrm>
            <a:off x="967215" y="1177032"/>
            <a:ext cx="1112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Distribution of all CERN Users by the country of their home institutes as of 31 December 2022</a:t>
            </a:r>
          </a:p>
        </p:txBody>
      </p:sp>
      <p:sp>
        <p:nvSpPr>
          <p:cNvPr id="400" name="ZoneTexte 9">
            <a:extLst>
              <a:ext uri="{FF2B5EF4-FFF2-40B4-BE49-F238E27FC236}">
                <a16:creationId xmlns:a16="http://schemas.microsoft.com/office/drawing/2014/main" id="{0597B97A-0B05-5A47-9570-9CB78847FC96}"/>
              </a:ext>
            </a:extLst>
          </p:cNvPr>
          <p:cNvSpPr txBox="1"/>
          <p:nvPr/>
        </p:nvSpPr>
        <p:spPr bwMode="auto">
          <a:xfrm>
            <a:off x="695325" y="2252689"/>
            <a:ext cx="2716090" cy="1035903"/>
          </a:xfrm>
          <a:prstGeom prst="rect">
            <a:avLst/>
          </a:prstGeom>
          <a:solidFill>
            <a:schemeClr val="accent2"/>
          </a:solidFill>
        </p:spPr>
        <p:txBody>
          <a:bodyPr wrap="none"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CH" sz="1400" dirty="0" err="1">
                <a:solidFill>
                  <a:schemeClr val="bg1"/>
                </a:solidFill>
              </a:rPr>
              <a:t>Geographical</a:t>
            </a:r>
            <a:r>
              <a:rPr lang="fr-CH" sz="1400" dirty="0">
                <a:solidFill>
                  <a:schemeClr val="bg1"/>
                </a:solidFill>
              </a:rPr>
              <a:t> &amp; cultural </a:t>
            </a:r>
            <a:r>
              <a:rPr lang="fr-CH" sz="1400" dirty="0" err="1">
                <a:solidFill>
                  <a:schemeClr val="bg1"/>
                </a:solidFill>
              </a:rPr>
              <a:t>diversity</a:t>
            </a:r>
            <a:endParaRPr lang="fr-CH" sz="1400" dirty="0">
              <a:solidFill>
                <a:schemeClr val="bg1"/>
              </a:solidFill>
            </a:endParaRPr>
          </a:p>
          <a:p>
            <a:pPr algn="ctr"/>
            <a:r>
              <a:rPr lang="fr-CH" sz="1400" dirty="0" err="1">
                <a:solidFill>
                  <a:schemeClr val="bg1"/>
                </a:solidFill>
              </a:rPr>
              <a:t>Users</a:t>
            </a:r>
            <a:r>
              <a:rPr lang="fr-CH" sz="1400" b="1" dirty="0">
                <a:solidFill>
                  <a:schemeClr val="bg1"/>
                </a:solidFill>
              </a:rPr>
              <a:t> </a:t>
            </a:r>
            <a:r>
              <a:rPr lang="fr-CH" sz="1400" dirty="0">
                <a:solidFill>
                  <a:schemeClr val="bg1"/>
                </a:solidFill>
              </a:rPr>
              <a:t>of </a:t>
            </a:r>
            <a:r>
              <a:rPr lang="fr-CH" sz="1400" b="1" dirty="0">
                <a:solidFill>
                  <a:schemeClr val="bg1"/>
                </a:solidFill>
              </a:rPr>
              <a:t>110</a:t>
            </a:r>
            <a:r>
              <a:rPr lang="fr-CH" sz="1400" dirty="0">
                <a:solidFill>
                  <a:schemeClr val="bg1"/>
                </a:solidFill>
              </a:rPr>
              <a:t> </a:t>
            </a:r>
            <a:r>
              <a:rPr lang="fr-CH" sz="1400" b="1" dirty="0" err="1">
                <a:solidFill>
                  <a:schemeClr val="bg1"/>
                </a:solidFill>
              </a:rPr>
              <a:t>nationalities</a:t>
            </a:r>
            <a:endParaRPr lang="fr-CH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rPr>
              <a:t>19.4</a:t>
            </a:r>
            <a:r>
              <a:rPr lang="fr-CH" sz="1400" b="1" dirty="0">
                <a:solidFill>
                  <a:schemeClr val="bg1"/>
                </a:solidFill>
              </a:rPr>
              <a:t>% </a:t>
            </a:r>
            <a:r>
              <a:rPr lang="fr-CH" sz="1400" b="1" dirty="0" err="1">
                <a:solidFill>
                  <a:schemeClr val="bg1"/>
                </a:solidFill>
              </a:rPr>
              <a:t>women</a:t>
            </a:r>
            <a:endParaRPr lang="fr-CH" sz="1400" dirty="0">
              <a:solidFill>
                <a:schemeClr val="bg1"/>
              </a:solidFill>
            </a:endParaRPr>
          </a:p>
        </p:txBody>
      </p:sp>
      <p:grpSp>
        <p:nvGrpSpPr>
          <p:cNvPr id="901" name="Group 900">
            <a:extLst>
              <a:ext uri="{FF2B5EF4-FFF2-40B4-BE49-F238E27FC236}">
                <a16:creationId xmlns:a16="http://schemas.microsoft.com/office/drawing/2014/main" id="{D0BD652F-5CF1-1842-A97F-108B17992596}"/>
              </a:ext>
            </a:extLst>
          </p:cNvPr>
          <p:cNvGrpSpPr/>
          <p:nvPr/>
        </p:nvGrpSpPr>
        <p:grpSpPr>
          <a:xfrm>
            <a:off x="905973" y="1917679"/>
            <a:ext cx="2142382" cy="306464"/>
            <a:chOff x="905973" y="1917679"/>
            <a:chExt cx="2142382" cy="306464"/>
          </a:xfrm>
        </p:grpSpPr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B2EF796C-66BC-1846-AC2A-3FDD8307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973" y="1917679"/>
              <a:ext cx="1050150" cy="306464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5270F467-8D62-CE44-ACED-53D942C2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8205" y="1917679"/>
              <a:ext cx="1050150" cy="30646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6780E5E-4BEA-D043-8F44-8F3D3C1E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705" y="1696315"/>
            <a:ext cx="5613400" cy="3581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10F347F-18A5-EC43-A3A7-7FD489630DF5}"/>
              </a:ext>
            </a:extLst>
          </p:cNvPr>
          <p:cNvGrpSpPr/>
          <p:nvPr/>
        </p:nvGrpSpPr>
        <p:grpSpPr>
          <a:xfrm>
            <a:off x="9039930" y="2860383"/>
            <a:ext cx="3163221" cy="988048"/>
            <a:chOff x="9890649" y="2463049"/>
            <a:chExt cx="2040036" cy="1085241"/>
          </a:xfrm>
          <a:solidFill>
            <a:srgbClr val="FF0000"/>
          </a:solidFill>
        </p:grpSpPr>
        <p:sp>
          <p:nvSpPr>
            <p:cNvPr id="33" name="Google Shape;437;p44">
              <a:extLst>
                <a:ext uri="{FF2B5EF4-FFF2-40B4-BE49-F238E27FC236}">
                  <a16:creationId xmlns:a16="http://schemas.microsoft.com/office/drawing/2014/main" id="{31B463E7-7735-504B-88F1-74D01D21658D}"/>
                </a:ext>
              </a:extLst>
            </p:cNvPr>
            <p:cNvSpPr/>
            <p:nvPr/>
          </p:nvSpPr>
          <p:spPr>
            <a:xfrm rot="5400000">
              <a:off x="10364450" y="1989248"/>
              <a:ext cx="1085241" cy="2032844"/>
            </a:xfrm>
            <a:prstGeom prst="flowChartOffpage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E15E32"/>
                </a:solidFill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44B4B4BB-25A3-5448-932A-B4B6273A91C0}"/>
                </a:ext>
              </a:extLst>
            </p:cNvPr>
            <p:cNvSpPr txBox="1"/>
            <p:nvPr/>
          </p:nvSpPr>
          <p:spPr>
            <a:xfrm>
              <a:off x="10106573" y="2813891"/>
              <a:ext cx="1824112" cy="3718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CERN Users from Africa: </a:t>
              </a:r>
              <a:r>
                <a:rPr lang="en-GB" sz="1600" b="1" dirty="0">
                  <a:solidFill>
                    <a:schemeClr val="bg1"/>
                  </a:solidFill>
                  <a:effectLst>
                    <a:outerShdw sx="1000" sy="1000" algn="tl" rotWithShape="0">
                      <a:prstClr val="black"/>
                    </a:outerShdw>
                  </a:effectLst>
                </a:rPr>
                <a:t>97</a:t>
              </a:r>
              <a:endParaRPr lang="en-GB" sz="1600" dirty="0"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BD064-83A2-5444-859F-8305E240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96712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31A6C-0D8C-E247-954D-C14D6BC9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38CA-93D5-F440-A176-32D3690B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7</a:t>
            </a:fld>
            <a:endParaRPr lang="fr-FR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7361ECC-BD05-2A48-AAEA-7DF4FFB8D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6"/>
          <a:stretch/>
        </p:blipFill>
        <p:spPr>
          <a:xfrm>
            <a:off x="-24063" y="1582439"/>
            <a:ext cx="8990163" cy="5273681"/>
          </a:xfrm>
          <a:prstGeom prst="rect">
            <a:avLst/>
          </a:prstGeom>
        </p:spPr>
      </p:pic>
      <p:sp>
        <p:nvSpPr>
          <p:cNvPr id="38" name="Titre 4">
            <a:extLst>
              <a:ext uri="{FF2B5EF4-FFF2-40B4-BE49-F238E27FC236}">
                <a16:creationId xmlns:a16="http://schemas.microsoft.com/office/drawing/2014/main" id="{2504E1AE-6BD9-1A4E-A96E-261CC220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78326"/>
            <a:ext cx="10800000" cy="1116849"/>
          </a:xfrm>
        </p:spPr>
        <p:txBody>
          <a:bodyPr>
            <a:noAutofit/>
          </a:bodyPr>
          <a:lstStyle/>
          <a:p>
            <a:r>
              <a:rPr lang="en-US" sz="4000" dirty="0"/>
              <a:t>The Large Hadron Collider (LHC) is the flagship project of CERN</a:t>
            </a:r>
            <a:endParaRPr lang="fr-FR" sz="4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EAB8B3-4A68-E94F-92A0-61800C95DE46}"/>
              </a:ext>
            </a:extLst>
          </p:cNvPr>
          <p:cNvSpPr/>
          <p:nvPr/>
        </p:nvSpPr>
        <p:spPr>
          <a:xfrm>
            <a:off x="8232000" y="1582439"/>
            <a:ext cx="3960000" cy="52755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670452-5817-454D-9783-AABE758A8BB6}"/>
              </a:ext>
            </a:extLst>
          </p:cNvPr>
          <p:cNvGrpSpPr/>
          <p:nvPr/>
        </p:nvGrpSpPr>
        <p:grpSpPr>
          <a:xfrm>
            <a:off x="4069826" y="2013766"/>
            <a:ext cx="684915" cy="363003"/>
            <a:chOff x="4069826" y="2013766"/>
            <a:chExt cx="684915" cy="363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F5A940-A9FF-5241-976F-21FF25E86BF5}"/>
                </a:ext>
              </a:extLst>
            </p:cNvPr>
            <p:cNvSpPr txBox="1"/>
            <p:nvPr/>
          </p:nvSpPr>
          <p:spPr>
            <a:xfrm>
              <a:off x="4069826" y="2013766"/>
              <a:ext cx="68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CMS</a:t>
              </a: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53764BFA-B1BA-FE4A-AB23-9E6B6CBE445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54500" y="2304769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2E6B7-007E-434E-899A-12D66953CAA0}"/>
              </a:ext>
            </a:extLst>
          </p:cNvPr>
          <p:cNvGrpSpPr/>
          <p:nvPr/>
        </p:nvGrpSpPr>
        <p:grpSpPr>
          <a:xfrm>
            <a:off x="3131858" y="5622632"/>
            <a:ext cx="894376" cy="340245"/>
            <a:chOff x="3131858" y="5622632"/>
            <a:chExt cx="894376" cy="340245"/>
          </a:xfrm>
        </p:grpSpPr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4455A660-7B6C-7D43-9392-7AADD7A1B1F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9613" y="5890877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FCBBDE-5E18-7242-BCD2-0332B74735DC}"/>
                </a:ext>
              </a:extLst>
            </p:cNvPr>
            <p:cNvSpPr txBox="1"/>
            <p:nvPr/>
          </p:nvSpPr>
          <p:spPr>
            <a:xfrm>
              <a:off x="3131858" y="56226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ATLAS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AC118-4885-2C46-AAAD-D3A5CA711B9F}"/>
              </a:ext>
            </a:extLst>
          </p:cNvPr>
          <p:cNvGrpSpPr/>
          <p:nvPr/>
        </p:nvGrpSpPr>
        <p:grpSpPr>
          <a:xfrm>
            <a:off x="4940376" y="5800822"/>
            <a:ext cx="744403" cy="180110"/>
            <a:chOff x="4973280" y="5801366"/>
            <a:chExt cx="744403" cy="290069"/>
          </a:xfrm>
        </p:grpSpPr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11BEFBCB-70D3-7A43-8E5E-AE6521ECAF14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5292594" y="5801366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F4551-B962-5049-B85B-A3150EC9BA05}"/>
                </a:ext>
              </a:extLst>
            </p:cNvPr>
            <p:cNvSpPr txBox="1"/>
            <p:nvPr/>
          </p:nvSpPr>
          <p:spPr>
            <a:xfrm>
              <a:off x="4973280" y="5860198"/>
              <a:ext cx="744403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solidFill>
                    <a:schemeClr val="bg1"/>
                  </a:solidFill>
                </a:rPr>
                <a:t>LHCb</a:t>
              </a:r>
              <a:endParaRPr lang="en-US" sz="1400" b="1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CC28327-C0A5-A74D-81F0-BA270D1E0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850" y="5622632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30CEAC-2689-DB41-A1B9-E91971CFC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850" y="1742293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758004-AC9F-FB4C-8ACC-4C0E9F9FC042}"/>
              </a:ext>
            </a:extLst>
          </p:cNvPr>
          <p:cNvGrpSpPr/>
          <p:nvPr/>
        </p:nvGrpSpPr>
        <p:grpSpPr>
          <a:xfrm>
            <a:off x="1688068" y="5274592"/>
            <a:ext cx="894376" cy="351017"/>
            <a:chOff x="1688068" y="5274592"/>
            <a:chExt cx="894376" cy="351017"/>
          </a:xfrm>
        </p:grpSpPr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274ADCA1-4F60-DE4F-939A-3AC14AE947B4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2086788" y="5274592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B793F8-4BEB-4845-9924-E2CDA0BBF6B1}"/>
                </a:ext>
              </a:extLst>
            </p:cNvPr>
            <p:cNvSpPr txBox="1"/>
            <p:nvPr/>
          </p:nvSpPr>
          <p:spPr>
            <a:xfrm>
              <a:off x="1688068" y="53178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ALICE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AA59FC-6621-164D-8D96-D8310AF4E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850" y="4329185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900E1-9A6C-E149-97BF-98153DD37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6850" y="3035739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4" name="ZoneTexte 45">
            <a:extLst>
              <a:ext uri="{FF2B5EF4-FFF2-40B4-BE49-F238E27FC236}">
                <a16:creationId xmlns:a16="http://schemas.microsoft.com/office/drawing/2014/main" id="{C4E89365-EA7A-1F46-837F-5FAA86CB7B4E}"/>
              </a:ext>
            </a:extLst>
          </p:cNvPr>
          <p:cNvSpPr txBox="1"/>
          <p:nvPr/>
        </p:nvSpPr>
        <p:spPr>
          <a:xfrm>
            <a:off x="11388725" y="1742292"/>
            <a:ext cx="658425" cy="2714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ATLAS</a:t>
            </a:r>
          </a:p>
        </p:txBody>
      </p:sp>
      <p:sp>
        <p:nvSpPr>
          <p:cNvPr id="25" name="ZoneTexte 45">
            <a:extLst>
              <a:ext uri="{FF2B5EF4-FFF2-40B4-BE49-F238E27FC236}">
                <a16:creationId xmlns:a16="http://schemas.microsoft.com/office/drawing/2014/main" id="{90C1BBA3-D9AC-464F-B84A-9D17398AAFAE}"/>
              </a:ext>
            </a:extLst>
          </p:cNvPr>
          <p:cNvSpPr txBox="1"/>
          <p:nvPr/>
        </p:nvSpPr>
        <p:spPr>
          <a:xfrm>
            <a:off x="11388724" y="4329184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26" name="ZoneTexte 47">
            <a:extLst>
              <a:ext uri="{FF2B5EF4-FFF2-40B4-BE49-F238E27FC236}">
                <a16:creationId xmlns:a16="http://schemas.microsoft.com/office/drawing/2014/main" id="{B3741C3D-63D7-644A-B12B-572938470E29}"/>
              </a:ext>
            </a:extLst>
          </p:cNvPr>
          <p:cNvSpPr txBox="1"/>
          <p:nvPr/>
        </p:nvSpPr>
        <p:spPr>
          <a:xfrm>
            <a:off x="11388724" y="3035738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CMS</a:t>
            </a:r>
          </a:p>
        </p:txBody>
      </p:sp>
      <p:sp>
        <p:nvSpPr>
          <p:cNvPr id="27" name="ZoneTexte 48">
            <a:extLst>
              <a:ext uri="{FF2B5EF4-FFF2-40B4-BE49-F238E27FC236}">
                <a16:creationId xmlns:a16="http://schemas.microsoft.com/office/drawing/2014/main" id="{B6467FEB-5DC7-CA47-A1E5-02852FEFDA42}"/>
              </a:ext>
            </a:extLst>
          </p:cNvPr>
          <p:cNvSpPr txBox="1"/>
          <p:nvPr/>
        </p:nvSpPr>
        <p:spPr>
          <a:xfrm>
            <a:off x="11404902" y="5622632"/>
            <a:ext cx="64224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LHCb</a:t>
            </a:r>
            <a:endParaRPr lang="en-US" sz="1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91E197-6419-CC4C-837E-DDDDCD89970C}"/>
              </a:ext>
            </a:extLst>
          </p:cNvPr>
          <p:cNvGrpSpPr/>
          <p:nvPr/>
        </p:nvGrpSpPr>
        <p:grpSpPr>
          <a:xfrm>
            <a:off x="183480" y="6250616"/>
            <a:ext cx="9188606" cy="556601"/>
            <a:chOff x="183480" y="6250616"/>
            <a:chExt cx="9188606" cy="55660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5FE1342-0E20-5543-93BB-DFDE06232F7F}"/>
                </a:ext>
              </a:extLst>
            </p:cNvPr>
            <p:cNvSpPr/>
            <p:nvPr/>
          </p:nvSpPr>
          <p:spPr bwMode="auto">
            <a:xfrm>
              <a:off x="183480" y="6250616"/>
              <a:ext cx="7642533" cy="556601"/>
            </a:xfrm>
            <a:prstGeom prst="roundRect">
              <a:avLst/>
            </a:prstGeom>
            <a:solidFill>
              <a:srgbClr val="556D9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D6D8EE8A-DE2F-3446-8D87-57B1345D7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86" y="6297017"/>
              <a:ext cx="9144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2400" dirty="0">
                  <a:solidFill>
                    <a:srgbClr val="FFFF00"/>
                  </a:solidFill>
                  <a:latin typeface="Helvetica" pitchFamily="-112" charset="0"/>
                </a:rPr>
                <a:t>+ TOTEM, </a:t>
              </a:r>
              <a:r>
                <a:rPr lang="en-GB" sz="2400" dirty="0" err="1">
                  <a:solidFill>
                    <a:srgbClr val="FFFF00"/>
                  </a:solidFill>
                  <a:latin typeface="Helvetica" pitchFamily="-112" charset="0"/>
                </a:rPr>
                <a:t>LHCf</a:t>
              </a:r>
              <a:r>
                <a:rPr lang="en-GB" sz="2400" dirty="0">
                  <a:solidFill>
                    <a:srgbClr val="FFFF00"/>
                  </a:solidFill>
                  <a:latin typeface="Helvetica" pitchFamily="-112" charset="0"/>
                </a:rPr>
                <a:t>, </a:t>
              </a:r>
              <a:r>
                <a:rPr lang="en-GB" sz="2400" dirty="0" err="1">
                  <a:solidFill>
                    <a:srgbClr val="FFFF00"/>
                  </a:solidFill>
                  <a:latin typeface="Helvetica" pitchFamily="-112" charset="0"/>
                </a:rPr>
                <a:t>MoEDAL</a:t>
              </a:r>
              <a:r>
                <a:rPr lang="en-GB" sz="2400" dirty="0">
                  <a:solidFill>
                    <a:srgbClr val="FFFF00"/>
                  </a:solidFill>
                  <a:latin typeface="Helvetica" pitchFamily="-112" charset="0"/>
                </a:rPr>
                <a:t>-MAPP, FASER, SND@LHC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77A66C1-7F31-0A45-95FC-70E77AF6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39759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8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42CF-9CCA-A844-ACED-818CA02DD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/>
          <a:stretch/>
        </p:blipFill>
        <p:spPr>
          <a:xfrm>
            <a:off x="0" y="218397"/>
            <a:ext cx="12187281" cy="66396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32000" y="218397"/>
            <a:ext cx="3960000" cy="6639604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59509" y="476250"/>
            <a:ext cx="3687518" cy="171540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Upgrade to the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High-Luminosity LHC is under way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62535" y="2239394"/>
            <a:ext cx="369893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HL-LHC will use new technologies to provide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10 times more collisions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than the LHC.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Large detector upgrade </a:t>
            </a:r>
            <a:r>
              <a:rPr lang="en-US" dirty="0" err="1">
                <a:solidFill>
                  <a:schemeClr val="bg1"/>
                </a:solidFill>
              </a:rPr>
              <a:t>programmes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It will give access to rare phenomena, greater precision and discovery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will start operating in 2029, and run until 2041.</a:t>
            </a:r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114C3-9230-D149-B595-FC048807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</a:p>
        </p:txBody>
      </p:sp>
    </p:spTree>
    <p:extLst>
      <p:ext uri="{BB962C8B-B14F-4D97-AF65-F5344CB8AC3E}">
        <p14:creationId xmlns:p14="http://schemas.microsoft.com/office/powerpoint/2010/main" val="228306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9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 has a diverse scientific </a:t>
            </a:r>
            <a:r>
              <a:rPr lang="en-US" err="1"/>
              <a:t>programme</a:t>
            </a:r>
            <a:endParaRPr lang="en-US"/>
          </a:p>
        </p:txBody>
      </p:sp>
      <p:sp>
        <p:nvSpPr>
          <p:cNvPr id="8" name="ZoneTexte 10"/>
          <p:cNvSpPr txBox="1"/>
          <p:nvPr/>
        </p:nvSpPr>
        <p:spPr>
          <a:xfrm>
            <a:off x="695325" y="1421984"/>
            <a:ext cx="3528000" cy="64307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Nuclear Physics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(ISOLDE, </a:t>
            </a:r>
            <a:r>
              <a:rPr lang="en-US" sz="17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n_TOF</a:t>
            </a:r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0" name="ZoneTexte 11"/>
          <p:cNvSpPr txBox="1"/>
          <p:nvPr/>
        </p:nvSpPr>
        <p:spPr>
          <a:xfrm>
            <a:off x="695324" y="5146602"/>
            <a:ext cx="5400676" cy="6430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Fixed-target experiments, </a:t>
            </a:r>
            <a:b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which include searches for rare phenomena</a:t>
            </a:r>
          </a:p>
        </p:txBody>
      </p:sp>
      <p:sp>
        <p:nvSpPr>
          <p:cNvPr id="11" name="ZoneTexte 12"/>
          <p:cNvSpPr txBox="1"/>
          <p:nvPr/>
        </p:nvSpPr>
        <p:spPr>
          <a:xfrm>
            <a:off x="7983882" y="1430277"/>
            <a:ext cx="3528000" cy="63478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Cosmic rays and cloud formation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(CLOUD)</a:t>
            </a:r>
          </a:p>
        </p:txBody>
      </p:sp>
      <p:sp>
        <p:nvSpPr>
          <p:cNvPr id="12" name="ZoneTexte 13"/>
          <p:cNvSpPr txBox="1"/>
          <p:nvPr/>
        </p:nvSpPr>
        <p:spPr>
          <a:xfrm>
            <a:off x="4390123" y="1430277"/>
            <a:ext cx="3469201" cy="63641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Antimatter Research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(Antiproton Decelerator)</a:t>
            </a:r>
          </a:p>
        </p:txBody>
      </p:sp>
      <p:sp>
        <p:nvSpPr>
          <p:cNvPr id="13" name="ZoneTexte 14"/>
          <p:cNvSpPr txBox="1"/>
          <p:nvPr/>
        </p:nvSpPr>
        <p:spPr>
          <a:xfrm>
            <a:off x="6200078" y="5146603"/>
            <a:ext cx="5295920" cy="6430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Contribution to the Long Baseline </a:t>
            </a:r>
            <a:b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Neutrino Facility in the USA (LBNF)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DC3E6-F196-084C-A49A-4A77283FE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5064"/>
            <a:ext cx="12192000" cy="3081538"/>
          </a:xfrm>
          <a:prstGeom prst="rect">
            <a:avLst/>
          </a:prstGeom>
        </p:spPr>
      </p:pic>
      <p:sp>
        <p:nvSpPr>
          <p:cNvPr id="14" name="ZoneTexte 14">
            <a:extLst>
              <a:ext uri="{FF2B5EF4-FFF2-40B4-BE49-F238E27FC236}">
                <a16:creationId xmlns:a16="http://schemas.microsoft.com/office/drawing/2014/main" id="{1E075FC5-C02C-E147-96CE-52FCF123D51B}"/>
              </a:ext>
            </a:extLst>
          </p:cNvPr>
          <p:cNvSpPr txBox="1"/>
          <p:nvPr/>
        </p:nvSpPr>
        <p:spPr>
          <a:xfrm>
            <a:off x="3492430" y="5893941"/>
            <a:ext cx="5295920" cy="6430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 Theory </a:t>
            </a:r>
            <a:r>
              <a:rPr lang="en-US" sz="17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1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D9AA1-7720-784A-AFD2-D7910C80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TIPP2023, Cape Town, South Africa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3766854"/>
      </p:ext>
    </p:extLst>
  </p:cSld>
  <p:clrMapOvr>
    <a:masterClrMapping/>
  </p:clrMapOvr>
</p:sld>
</file>

<file path=ppt/theme/theme1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2.xml><?xml version="1.0" encoding="utf-8"?>
<a:theme xmlns:a="http://schemas.openxmlformats.org/drawingml/2006/main" name="1_Research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3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4.xml><?xml version="1.0" encoding="utf-8"?>
<a:theme xmlns:a="http://schemas.openxmlformats.org/drawingml/2006/main" name="3_Innov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4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6.xml><?xml version="1.0" encoding="utf-8"?>
<a:theme xmlns:a="http://schemas.openxmlformats.org/drawingml/2006/main" name="Country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CERN_New_Corporate_proposition</Template>
  <TotalTime>20861</TotalTime>
  <Words>2027</Words>
  <Application>Microsoft Macintosh PowerPoint</Application>
  <PresentationFormat>Widescreen</PresentationFormat>
  <Paragraphs>259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Calibri</vt:lpstr>
      <vt:lpstr>Cambria Math</vt:lpstr>
      <vt:lpstr>Helvetica</vt:lpstr>
      <vt:lpstr>CERN_Corporate</vt:lpstr>
      <vt:lpstr>1_Research</vt:lpstr>
      <vt:lpstr>2_Collaboration</vt:lpstr>
      <vt:lpstr>3_Innovation</vt:lpstr>
      <vt:lpstr>4_Education and Training</vt:lpstr>
      <vt:lpstr>Country</vt:lpstr>
      <vt:lpstr>PowerPoint Presentation</vt:lpstr>
      <vt:lpstr>CERN The International Laboratory for Particle Physics</vt:lpstr>
      <vt:lpstr>Science for peace CERN was founded in 1954 with 12 European Member States</vt:lpstr>
      <vt:lpstr>Science for peace CERN was founded in 1954 with 12 European Member States</vt:lpstr>
      <vt:lpstr>A laboratory for people around the world</vt:lpstr>
      <vt:lpstr>A laboratory for people around the world</vt:lpstr>
      <vt:lpstr>The Large Hadron Collider (LHC) is the flagship project of CERN</vt:lpstr>
      <vt:lpstr>Upgrade to the  High-Luminosity LHC is under way</vt:lpstr>
      <vt:lpstr>CERN has a diverse scientific programme</vt:lpstr>
      <vt:lpstr>CERN has a plan for the future: The FCC</vt:lpstr>
      <vt:lpstr>We develop technologies in three key areas</vt:lpstr>
      <vt:lpstr>CERN’s mission extends beyond science</vt:lpstr>
      <vt:lpstr>Involvement from Africa</vt:lpstr>
      <vt:lpstr>Capacity-building in Africa </vt:lpstr>
      <vt:lpstr>African Strategy for Fundamental &amp; Applied Physics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Ewa Lopienska</dc:creator>
  <cp:lastModifiedBy>Manfred Krammer</cp:lastModifiedBy>
  <cp:revision>1053</cp:revision>
  <cp:lastPrinted>2021-04-15T12:33:04Z</cp:lastPrinted>
  <dcterms:created xsi:type="dcterms:W3CDTF">2017-12-12T17:17:03Z</dcterms:created>
  <dcterms:modified xsi:type="dcterms:W3CDTF">2023-08-11T12:03:20Z</dcterms:modified>
</cp:coreProperties>
</file>