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7" r:id="rId2"/>
    <p:sldId id="352" r:id="rId3"/>
    <p:sldId id="756" r:id="rId4"/>
    <p:sldId id="498" r:id="rId5"/>
    <p:sldId id="520" r:id="rId6"/>
    <p:sldId id="545" r:id="rId7"/>
    <p:sldId id="499" r:id="rId8"/>
    <p:sldId id="542" r:id="rId9"/>
    <p:sldId id="2057" r:id="rId10"/>
    <p:sldId id="1238" r:id="rId11"/>
    <p:sldId id="1239" r:id="rId12"/>
    <p:sldId id="1241" r:id="rId13"/>
    <p:sldId id="1243" r:id="rId14"/>
    <p:sldId id="544" r:id="rId15"/>
    <p:sldId id="1244" r:id="rId16"/>
    <p:sldId id="502" r:id="rId17"/>
    <p:sldId id="464" r:id="rId18"/>
    <p:sldId id="369" r:id="rId19"/>
    <p:sldId id="372" r:id="rId20"/>
    <p:sldId id="374" r:id="rId21"/>
    <p:sldId id="428" r:id="rId22"/>
    <p:sldId id="376" r:id="rId23"/>
    <p:sldId id="2061" r:id="rId24"/>
    <p:sldId id="2060" r:id="rId25"/>
    <p:sldId id="2064" r:id="rId26"/>
    <p:sldId id="2062" r:id="rId27"/>
    <p:sldId id="381" r:id="rId28"/>
    <p:sldId id="383" r:id="rId29"/>
    <p:sldId id="503" r:id="rId30"/>
    <p:sldId id="432" r:id="rId31"/>
    <p:sldId id="2065" r:id="rId32"/>
    <p:sldId id="754" r:id="rId33"/>
    <p:sldId id="755" r:id="rId34"/>
    <p:sldId id="446" r:id="rId35"/>
    <p:sldId id="448" r:id="rId36"/>
    <p:sldId id="453" r:id="rId37"/>
    <p:sldId id="505" r:id="rId38"/>
    <p:sldId id="524" r:id="rId39"/>
    <p:sldId id="405" r:id="rId40"/>
    <p:sldId id="421" r:id="rId41"/>
    <p:sldId id="422" r:id="rId42"/>
    <p:sldId id="419" r:id="rId43"/>
    <p:sldId id="2066" r:id="rId44"/>
    <p:sldId id="423" r:id="rId45"/>
    <p:sldId id="2067" r:id="rId46"/>
    <p:sldId id="521" r:id="rId47"/>
    <p:sldId id="1992" r:id="rId48"/>
    <p:sldId id="538" r:id="rId49"/>
  </p:sldIdLst>
  <p:sldSz cx="9144000" cy="5715000" type="screen16x1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1pPr>
    <a:lvl2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2pPr>
    <a:lvl3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3pPr>
    <a:lvl4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4pPr>
    <a:lvl5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5pPr>
    <a:lvl6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6pPr>
    <a:lvl7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7pPr>
    <a:lvl8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8pPr>
    <a:lvl9pPr marL="0" marR="0" indent="0" algn="l" defTabSz="7127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Neue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74" autoAdjust="0"/>
  </p:normalViewPr>
  <p:slideViewPr>
    <p:cSldViewPr>
      <p:cViewPr varScale="1">
        <p:scale>
          <a:sx n="133" d="100"/>
          <a:sy n="133" d="100"/>
        </p:scale>
        <p:origin x="984" y="12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\Documents\SKA%20Documents\Communications\CERN%20Book%20Chapter%202021\Bibliometric%20Indicato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89769795898614E-2"/>
          <c:y val="2.2224488331666365E-2"/>
          <c:w val="0.67869709728307104"/>
          <c:h val="0.88825430583849596"/>
        </c:manualLayout>
      </c:layout>
      <c:bubbleChart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Astronomy &amp; Astrophysics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F657E3C-30D4-477C-8672-D47081A8043A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E4F69C7-5500-41AB-B048-46602F4FB294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Sheet1!$B$7:$C$7</c:f>
              <c:numCache>
                <c:formatCode>General</c:formatCode>
                <c:ptCount val="2"/>
                <c:pt idx="0">
                  <c:v>1.4019999999999999</c:v>
                </c:pt>
                <c:pt idx="1">
                  <c:v>2.7570000000000001</c:v>
                </c:pt>
              </c:numCache>
            </c:numRef>
          </c:xVal>
          <c:yVal>
            <c:numRef>
              <c:f>Sheet1!$D$7:$E$7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2.02</c:v>
                </c:pt>
              </c:numCache>
            </c:numRef>
          </c:yVal>
          <c:bubbleSize>
            <c:numRef>
              <c:f>Sheet1!$F$7:$G$7</c:f>
              <c:numCache>
                <c:formatCode>General</c:formatCode>
                <c:ptCount val="2"/>
                <c:pt idx="0">
                  <c:v>381</c:v>
                </c:pt>
                <c:pt idx="1">
                  <c:v>1590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641D-453A-AF9B-B9B51631EBAD}"/>
            </c:ext>
          </c:extLst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Physics, Particles &amp; Fields</c:v>
                </c:pt>
              </c:strCache>
            </c:strRef>
          </c:tx>
          <c:spPr>
            <a:solidFill>
              <a:schemeClr val="accent2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ED9D2E8-EDA7-4FE1-814B-3D8B2F809CDD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01FF099-41F6-4F58-8A25-E0EAFE99CA3C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Sheet1!$B$8:$C$8</c:f>
              <c:numCache>
                <c:formatCode>General</c:formatCode>
                <c:ptCount val="2"/>
                <c:pt idx="0">
                  <c:v>0.7</c:v>
                </c:pt>
                <c:pt idx="1">
                  <c:v>2.2450000000000001</c:v>
                </c:pt>
              </c:numCache>
            </c:numRef>
          </c:xVal>
          <c:yVal>
            <c:numRef>
              <c:f>Sheet1!$D$8:$E$8</c:f>
              <c:numCache>
                <c:formatCode>General</c:formatCode>
                <c:ptCount val="2"/>
                <c:pt idx="0">
                  <c:v>1.24</c:v>
                </c:pt>
                <c:pt idx="1">
                  <c:v>1.77</c:v>
                </c:pt>
              </c:numCache>
            </c:numRef>
          </c:yVal>
          <c:bubbleSize>
            <c:numRef>
              <c:f>Sheet1!$F$8:$G$8</c:f>
              <c:numCache>
                <c:formatCode>General</c:formatCode>
                <c:ptCount val="2"/>
                <c:pt idx="0">
                  <c:v>108</c:v>
                </c:pt>
                <c:pt idx="1">
                  <c:v>771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641D-453A-AF9B-B9B51631EBAD}"/>
            </c:ext>
          </c:extLst>
        </c:ser>
        <c:ser>
          <c:idx val="2"/>
          <c:order val="2"/>
          <c:tx>
            <c:strRef>
              <c:f>Sheet1!$A$9</c:f>
              <c:strCache>
                <c:ptCount val="1"/>
                <c:pt idx="0">
                  <c:v>Physics, Applied</c:v>
                </c:pt>
              </c:strCache>
            </c:strRef>
          </c:tx>
          <c:spPr>
            <a:solidFill>
              <a:schemeClr val="accent3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312B8D5-E2A4-4DA7-958C-C33F49A315ED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0684AB3-7013-4E17-859A-72641DF6B8A2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Sheet1!$B$9:$C$9</c:f>
              <c:numCache>
                <c:formatCode>General</c:formatCode>
                <c:ptCount val="2"/>
                <c:pt idx="0">
                  <c:v>0.17899999999999999</c:v>
                </c:pt>
                <c:pt idx="1">
                  <c:v>0.33900000000000002</c:v>
                </c:pt>
              </c:numCache>
            </c:numRef>
          </c:xVal>
          <c:yVal>
            <c:numRef>
              <c:f>Sheet1!$D$9:$E$9</c:f>
              <c:numCache>
                <c:formatCode>General</c:formatCode>
                <c:ptCount val="2"/>
                <c:pt idx="0">
                  <c:v>0.8</c:v>
                </c:pt>
                <c:pt idx="1">
                  <c:v>0.89</c:v>
                </c:pt>
              </c:numCache>
            </c:numRef>
          </c:yVal>
          <c:bubbleSize>
            <c:numRef>
              <c:f>Sheet1!$F$9:$G$9</c:f>
              <c:numCache>
                <c:formatCode>General</c:formatCode>
                <c:ptCount val="2"/>
                <c:pt idx="0">
                  <c:v>111</c:v>
                </c:pt>
                <c:pt idx="1">
                  <c:v>537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641D-453A-AF9B-B9B51631EBAD}"/>
            </c:ext>
          </c:extLst>
        </c:ser>
        <c:ser>
          <c:idx val="3"/>
          <c:order val="3"/>
          <c:tx>
            <c:strRef>
              <c:f>Sheet1!$A$10</c:f>
              <c:strCache>
                <c:ptCount val="1"/>
                <c:pt idx="0">
                  <c:v>Physics, Condensed Matter</c:v>
                </c:pt>
              </c:strCache>
            </c:strRef>
          </c:tx>
          <c:spPr>
            <a:solidFill>
              <a:schemeClr val="accent4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F8BFCF7-AC66-4D5D-AFD0-829FA19AF3EE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9B4467-7CFD-4FEE-8910-3B53E50AD842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Sheet1!$B$10:$C$10</c:f>
              <c:numCache>
                <c:formatCode>General</c:formatCode>
                <c:ptCount val="2"/>
                <c:pt idx="0">
                  <c:v>0.28499999999999998</c:v>
                </c:pt>
                <c:pt idx="1">
                  <c:v>0.48799999999999999</c:v>
                </c:pt>
              </c:numCache>
            </c:numRef>
          </c:xVal>
          <c:yVal>
            <c:numRef>
              <c:f>Sheet1!$D$10:$E$10</c:f>
              <c:numCache>
                <c:formatCode>General</c:formatCode>
                <c:ptCount val="2"/>
                <c:pt idx="0">
                  <c:v>0.71</c:v>
                </c:pt>
                <c:pt idx="1">
                  <c:v>0.91</c:v>
                </c:pt>
              </c:numCache>
            </c:numRef>
          </c:yVal>
          <c:bubbleSize>
            <c:numRef>
              <c:f>Sheet1!$F$10:$G$10</c:f>
              <c:numCache>
                <c:formatCode>General</c:formatCode>
                <c:ptCount val="2"/>
                <c:pt idx="0">
                  <c:v>102</c:v>
                </c:pt>
                <c:pt idx="1">
                  <c:v>394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641D-453A-AF9B-B9B51631EBAD}"/>
            </c:ext>
          </c:extLst>
        </c:ser>
        <c:ser>
          <c:idx val="4"/>
          <c:order val="4"/>
          <c:tx>
            <c:strRef>
              <c:f>Sheet1!$A$11</c:f>
              <c:strCache>
                <c:ptCount val="1"/>
                <c:pt idx="0">
                  <c:v>Physics, Multidisciplinary</c:v>
                </c:pt>
              </c:strCache>
            </c:strRef>
          </c:tx>
          <c:spPr>
            <a:solidFill>
              <a:schemeClr val="accent5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B82D4DA-CC3C-4848-A593-FC9CF6A40A12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BF6857D-D0FF-46E4-B30E-159DC3B11CDE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Sheet1!$B$11:$C$11</c:f>
              <c:numCache>
                <c:formatCode>General</c:formatCode>
                <c:ptCount val="2"/>
                <c:pt idx="0">
                  <c:v>0.55800000000000005</c:v>
                </c:pt>
                <c:pt idx="1">
                  <c:v>0.65600000000000003</c:v>
                </c:pt>
              </c:numCache>
            </c:numRef>
          </c:xVal>
          <c:yVal>
            <c:numRef>
              <c:f>Sheet1!$D$11:$E$11</c:f>
              <c:numCache>
                <c:formatCode>General</c:formatCode>
                <c:ptCount val="2"/>
                <c:pt idx="0">
                  <c:v>0.82</c:v>
                </c:pt>
                <c:pt idx="1">
                  <c:v>1.64</c:v>
                </c:pt>
              </c:numCache>
            </c:numRef>
          </c:yVal>
          <c:bubbleSize>
            <c:numRef>
              <c:f>Sheet1!$F$11:$G$11</c:f>
              <c:numCache>
                <c:formatCode>General</c:formatCode>
                <c:ptCount val="2"/>
                <c:pt idx="0">
                  <c:v>182</c:v>
                </c:pt>
                <c:pt idx="1">
                  <c:v>388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641D-453A-AF9B-B9B51631EBAD}"/>
            </c:ext>
          </c:extLst>
        </c:ser>
        <c:ser>
          <c:idx val="5"/>
          <c:order val="5"/>
          <c:tx>
            <c:strRef>
              <c:f>Sheet1!$A$12</c:f>
              <c:strCache>
                <c:ptCount val="1"/>
                <c:pt idx="0">
                  <c:v>Physics, Atomic, Molecular &amp; Chemical</c:v>
                </c:pt>
              </c:strCache>
            </c:strRef>
          </c:tx>
          <c:spPr>
            <a:solidFill>
              <a:schemeClr val="accent6"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69C24B5-B3F3-42C6-9409-3601322BAD8D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B28F8A7-F722-4D6A-9419-BF3673419F4F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Sheet1!$B$12:$C$12</c:f>
              <c:numCache>
                <c:formatCode>General</c:formatCode>
                <c:ptCount val="2"/>
                <c:pt idx="0">
                  <c:v>0.245</c:v>
                </c:pt>
                <c:pt idx="1">
                  <c:v>0.72199999999999998</c:v>
                </c:pt>
              </c:numCache>
            </c:numRef>
          </c:xVal>
          <c:yVal>
            <c:numRef>
              <c:f>Sheet1!$D$12:$E$12</c:f>
              <c:numCache>
                <c:formatCode>General</c:formatCode>
                <c:ptCount val="2"/>
                <c:pt idx="0">
                  <c:v>0.83</c:v>
                </c:pt>
                <c:pt idx="1">
                  <c:v>1.53</c:v>
                </c:pt>
              </c:numCache>
            </c:numRef>
          </c:yVal>
          <c:bubbleSize>
            <c:numRef>
              <c:f>Sheet1!$F$12:$G$12</c:f>
              <c:numCache>
                <c:formatCode>General</c:formatCode>
                <c:ptCount val="2"/>
                <c:pt idx="0">
                  <c:v>57</c:v>
                </c:pt>
                <c:pt idx="1">
                  <c:v>344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641D-453A-AF9B-B9B51631EBAD}"/>
            </c:ext>
          </c:extLst>
        </c:ser>
        <c:ser>
          <c:idx val="6"/>
          <c:order val="6"/>
          <c:tx>
            <c:strRef>
              <c:f>Sheet1!$A$13</c:f>
              <c:strCache>
                <c:ptCount val="1"/>
                <c:pt idx="0">
                  <c:v>Thermodynamics</c:v>
                </c:pt>
              </c:strCache>
            </c:strRef>
          </c:tx>
          <c:spPr>
            <a:solidFill>
              <a:schemeClr val="accent1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EC88FF7-9AC7-4B85-A327-532AC0CAE18A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837646-3BDA-460C-9FBD-F63193286490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Sheet1!$B$13:$C$13</c:f>
              <c:numCache>
                <c:formatCode>General</c:formatCode>
                <c:ptCount val="2"/>
                <c:pt idx="0">
                  <c:v>1.024</c:v>
                </c:pt>
                <c:pt idx="1">
                  <c:v>0.80800000000000005</c:v>
                </c:pt>
              </c:numCache>
            </c:numRef>
          </c:xVal>
          <c:yVal>
            <c:numRef>
              <c:f>Sheet1!$D$13:$E$13</c:f>
              <c:numCache>
                <c:formatCode>General</c:formatCode>
                <c:ptCount val="2"/>
                <c:pt idx="0">
                  <c:v>1.21</c:v>
                </c:pt>
                <c:pt idx="1">
                  <c:v>1.37</c:v>
                </c:pt>
              </c:numCache>
            </c:numRef>
          </c:yVal>
          <c:bubbleSize>
            <c:numRef>
              <c:f>Sheet1!$F$13:$G$13</c:f>
              <c:numCache>
                <c:formatCode>General</c:formatCode>
                <c:ptCount val="2"/>
                <c:pt idx="0">
                  <c:v>103</c:v>
                </c:pt>
                <c:pt idx="1">
                  <c:v>329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4-641D-453A-AF9B-B9B51631EBAD}"/>
            </c:ext>
          </c:extLst>
        </c:ser>
        <c:ser>
          <c:idx val="7"/>
          <c:order val="7"/>
          <c:tx>
            <c:strRef>
              <c:f>Sheet1!$A$14</c:f>
              <c:strCache>
                <c:ptCount val="1"/>
                <c:pt idx="0">
                  <c:v>Optics</c:v>
                </c:pt>
              </c:strCache>
            </c:strRef>
          </c:tx>
          <c:spPr>
            <a:solidFill>
              <a:schemeClr val="accent2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E45EB24-D89E-43D6-AFA3-52853520F8CD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96C07BB-61DA-4E42-8EF9-026C4D36770A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Sheet1!$B$14:$C$14</c:f>
              <c:numCache>
                <c:formatCode>General</c:formatCode>
                <c:ptCount val="2"/>
                <c:pt idx="0">
                  <c:v>0.214</c:v>
                </c:pt>
                <c:pt idx="1">
                  <c:v>0.38900000000000001</c:v>
                </c:pt>
              </c:numCache>
            </c:numRef>
          </c:xVal>
          <c:yVal>
            <c:numRef>
              <c:f>Sheet1!$D$14:$E$14</c:f>
              <c:numCache>
                <c:formatCode>General</c:formatCode>
                <c:ptCount val="2"/>
                <c:pt idx="0">
                  <c:v>0.51</c:v>
                </c:pt>
                <c:pt idx="1">
                  <c:v>1.82</c:v>
                </c:pt>
              </c:numCache>
            </c:numRef>
          </c:yVal>
          <c:bubbleSize>
            <c:numRef>
              <c:f>Sheet1!$F$14:$G$14</c:f>
              <c:numCache>
                <c:formatCode>General</c:formatCode>
                <c:ptCount val="2"/>
                <c:pt idx="0">
                  <c:v>64</c:v>
                </c:pt>
                <c:pt idx="1">
                  <c:v>305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641D-453A-AF9B-B9B51631EBAD}"/>
            </c:ext>
          </c:extLst>
        </c:ser>
        <c:ser>
          <c:idx val="8"/>
          <c:order val="8"/>
          <c:tx>
            <c:strRef>
              <c:f>Sheet1!$A$15</c:f>
              <c:strCache>
                <c:ptCount val="1"/>
                <c:pt idx="0">
                  <c:v>Physics, Nuclear</c:v>
                </c:pt>
              </c:strCache>
            </c:strRef>
          </c:tx>
          <c:spPr>
            <a:solidFill>
              <a:schemeClr val="accent3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2F728F8-CB54-4B74-BD71-5DC3A80B0E6B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75D28D7-6039-429D-9097-3B71A67E5208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Sheet1!$B$15:$C$15</c:f>
              <c:numCache>
                <c:formatCode>General</c:formatCode>
                <c:ptCount val="2"/>
                <c:pt idx="0">
                  <c:v>0.96699999999999997</c:v>
                </c:pt>
                <c:pt idx="1">
                  <c:v>1.92</c:v>
                </c:pt>
              </c:numCache>
            </c:numRef>
          </c:xVal>
          <c:yVal>
            <c:numRef>
              <c:f>Sheet1!$D$15:$E$15</c:f>
              <c:numCache>
                <c:formatCode>General</c:formatCode>
                <c:ptCount val="2"/>
                <c:pt idx="0">
                  <c:v>1.32</c:v>
                </c:pt>
                <c:pt idx="1">
                  <c:v>1.54</c:v>
                </c:pt>
              </c:numCache>
            </c:numRef>
          </c:yVal>
          <c:bubbleSize>
            <c:numRef>
              <c:f>Sheet1!$F$15:$G$15</c:f>
              <c:numCache>
                <c:formatCode>General</c:formatCode>
                <c:ptCount val="2"/>
                <c:pt idx="0">
                  <c:v>89</c:v>
                </c:pt>
                <c:pt idx="1">
                  <c:v>302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641D-453A-AF9B-B9B51631EBAD}"/>
            </c:ext>
          </c:extLst>
        </c:ser>
        <c:ser>
          <c:idx val="9"/>
          <c:order val="9"/>
          <c:tx>
            <c:strRef>
              <c:f>Sheet1!$A$16</c:f>
              <c:strCache>
                <c:ptCount val="1"/>
                <c:pt idx="0">
                  <c:v>Crystallography</c:v>
                </c:pt>
              </c:strCache>
            </c:strRef>
          </c:tx>
          <c:spPr>
            <a:solidFill>
              <a:schemeClr val="accent4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17B5DF8-25AA-4FCE-9E2C-34C1D79E8370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C097CC-3BE9-4C0F-B2A2-3C082505E24F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Sheet1!$B$16:$C$16</c:f>
              <c:numCache>
                <c:formatCode>General</c:formatCode>
                <c:ptCount val="2"/>
                <c:pt idx="0">
                  <c:v>1.615</c:v>
                </c:pt>
                <c:pt idx="1">
                  <c:v>1.452</c:v>
                </c:pt>
              </c:numCache>
            </c:numRef>
          </c:xVal>
          <c:yVal>
            <c:numRef>
              <c:f>Sheet1!$D$16:$E$16</c:f>
              <c:numCache>
                <c:formatCode>General</c:formatCode>
                <c:ptCount val="2"/>
                <c:pt idx="0">
                  <c:v>0.77</c:v>
                </c:pt>
                <c:pt idx="1">
                  <c:v>0.43</c:v>
                </c:pt>
              </c:numCache>
            </c:numRef>
          </c:yVal>
          <c:bubbleSize>
            <c:numRef>
              <c:f>Sheet1!$F$16:$G$16</c:f>
              <c:numCache>
                <c:formatCode>General</c:formatCode>
                <c:ptCount val="2"/>
                <c:pt idx="0">
                  <c:v>264</c:v>
                </c:pt>
                <c:pt idx="1">
                  <c:v>271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641D-453A-AF9B-B9B51631EBAD}"/>
            </c:ext>
          </c:extLst>
        </c:ser>
        <c:ser>
          <c:idx val="10"/>
          <c:order val="10"/>
          <c:tx>
            <c:strRef>
              <c:f>Sheet1!$A$17</c:f>
              <c:strCache>
                <c:ptCount val="1"/>
                <c:pt idx="0">
                  <c:v>Physics, Mathematical</c:v>
                </c:pt>
              </c:strCache>
            </c:strRef>
          </c:tx>
          <c:spPr>
            <a:solidFill>
              <a:schemeClr val="accent5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922A47C-63CE-4EBA-AB0C-55B178B9D73C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BDD8217-ABF5-4DF0-9F3C-DC659499CCB5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Sheet1!$B$17:$C$17</c:f>
              <c:numCache>
                <c:formatCode>General</c:formatCode>
                <c:ptCount val="2"/>
                <c:pt idx="0">
                  <c:v>0.60299999999999998</c:v>
                </c:pt>
                <c:pt idx="1">
                  <c:v>0.59299999999999997</c:v>
                </c:pt>
              </c:numCache>
            </c:numRef>
          </c:xVal>
          <c:yVal>
            <c:numRef>
              <c:f>Sheet1!$D$17:$E$17</c:f>
              <c:numCache>
                <c:formatCode>General</c:formatCode>
                <c:ptCount val="2"/>
                <c:pt idx="0">
                  <c:v>0.87</c:v>
                </c:pt>
                <c:pt idx="1">
                  <c:v>1.38</c:v>
                </c:pt>
              </c:numCache>
            </c:numRef>
          </c:yVal>
          <c:bubbleSize>
            <c:numRef>
              <c:f>Sheet1!$F$17:$G$17</c:f>
              <c:numCache>
                <c:formatCode>General</c:formatCode>
                <c:ptCount val="2"/>
                <c:pt idx="0">
                  <c:v>93</c:v>
                </c:pt>
                <c:pt idx="1">
                  <c:v>175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0-641D-453A-AF9B-B9B51631EBAD}"/>
            </c:ext>
          </c:extLst>
        </c:ser>
        <c:ser>
          <c:idx val="11"/>
          <c:order val="11"/>
          <c:tx>
            <c:strRef>
              <c:f>Sheet1!$A$18</c:f>
              <c:strCache>
                <c:ptCount val="1"/>
                <c:pt idx="0">
                  <c:v>Physics, Fluids &amp; Plasmas</c:v>
                </c:pt>
              </c:strCache>
            </c:strRef>
          </c:tx>
          <c:spPr>
            <a:solidFill>
              <a:schemeClr val="accent6">
                <a:lumMod val="6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366894A-1556-49D3-9AB7-89ACB5EE5924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92FA4C-5649-4166-B95D-DFB5727CDFE8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Sheet1!$B$18:$C$18</c:f>
              <c:numCache>
                <c:formatCode>General</c:formatCode>
                <c:ptCount val="2"/>
                <c:pt idx="0">
                  <c:v>0.55600000000000005</c:v>
                </c:pt>
                <c:pt idx="1">
                  <c:v>0.39100000000000001</c:v>
                </c:pt>
              </c:numCache>
            </c:numRef>
          </c:xVal>
          <c:yVal>
            <c:numRef>
              <c:f>Sheet1!$D$18:$E$18</c:f>
              <c:numCache>
                <c:formatCode>General</c:formatCode>
                <c:ptCount val="2"/>
                <c:pt idx="0">
                  <c:v>1.19</c:v>
                </c:pt>
                <c:pt idx="1">
                  <c:v>1.27</c:v>
                </c:pt>
              </c:numCache>
            </c:numRef>
          </c:yVal>
          <c:bubbleSize>
            <c:numRef>
              <c:f>Sheet1!$F$18:$G$18</c:f>
              <c:numCache>
                <c:formatCode>General</c:formatCode>
                <c:ptCount val="2"/>
                <c:pt idx="0">
                  <c:v>64</c:v>
                </c:pt>
                <c:pt idx="1">
                  <c:v>97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3-641D-453A-AF9B-B9B51631EBAD}"/>
            </c:ext>
          </c:extLst>
        </c:ser>
        <c:ser>
          <c:idx val="12"/>
          <c:order val="12"/>
          <c:tx>
            <c:strRef>
              <c:f>Sheet1!$A$20</c:f>
              <c:strCache>
                <c:ptCount val="1"/>
                <c:pt idx="0">
                  <c:v>Acoustics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  <a:alpha val="75000"/>
              </a:scheme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E3F9FC2-72F9-47BD-80C5-667708C588D7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641D-453A-AF9B-B9B51631EB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311564-E843-4EAD-8C0B-E251E0ACD95A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641D-453A-AF9B-B9B51631EB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Sheet1!$B$20:$C$20</c:f>
              <c:numCache>
                <c:formatCode>General</c:formatCode>
                <c:ptCount val="2"/>
                <c:pt idx="0">
                  <c:v>0.25600000000000001</c:v>
                </c:pt>
                <c:pt idx="1">
                  <c:v>0.23799999999999999</c:v>
                </c:pt>
              </c:numCache>
            </c:numRef>
          </c:xVal>
          <c:yVal>
            <c:numRef>
              <c:f>Sheet1!$D$20:$E$20</c:f>
              <c:numCache>
                <c:formatCode>General</c:formatCode>
                <c:ptCount val="2"/>
                <c:pt idx="0">
                  <c:v>1.83</c:v>
                </c:pt>
                <c:pt idx="1">
                  <c:v>1.28</c:v>
                </c:pt>
              </c:numCache>
            </c:numRef>
          </c:yVal>
          <c:bubbleSize>
            <c:numRef>
              <c:f>Sheet1!$F$20:$G$20</c:f>
              <c:numCache>
                <c:formatCode>General</c:formatCode>
                <c:ptCount val="2"/>
                <c:pt idx="0">
                  <c:v>17</c:v>
                </c:pt>
                <c:pt idx="1">
                  <c:v>35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2007</c:v>
                  </c:pt>
                  <c:pt idx="1">
                    <c:v>2017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641D-453A-AF9B-B9B51631E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401299168"/>
        <c:axId val="-401294816"/>
      </c:bubbleChart>
      <c:valAx>
        <c:axId val="-401299168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200"/>
                  <a:t>Relative</a:t>
                </a:r>
                <a:r>
                  <a:rPr lang="en-ZA" sz="1200" baseline="0"/>
                  <a:t> Field Strength</a:t>
                </a:r>
                <a:endParaRPr lang="en-ZA" sz="1200"/>
              </a:p>
            </c:rich>
          </c:tx>
          <c:layout>
            <c:manualLayout>
              <c:xMode val="edge"/>
              <c:yMode val="edge"/>
              <c:x val="0.29350648243518634"/>
              <c:y val="0.945124599217759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01294816"/>
        <c:crosses val="autoZero"/>
        <c:crossBetween val="midCat"/>
      </c:valAx>
      <c:valAx>
        <c:axId val="-40129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200"/>
                  <a:t>Mean Normalised</a:t>
                </a:r>
                <a:r>
                  <a:rPr lang="en-ZA" sz="1200" baseline="0"/>
                  <a:t> Citation Score</a:t>
                </a:r>
                <a:endParaRPr lang="en-ZA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01299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6016976663893"/>
          <c:y val="0.19747253863294942"/>
          <c:w val="0.23065207147666644"/>
          <c:h val="0.605054692960708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emf"/><Relationship Id="rId1" Type="http://schemas.openxmlformats.org/officeDocument/2006/relationships/image" Target="../media/image75.jp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emf"/><Relationship Id="rId1" Type="http://schemas.openxmlformats.org/officeDocument/2006/relationships/image" Target="../media/image75.jp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C1C155-A26E-4B53-9AE3-73D6B01AF79B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766DF91-C612-4324-80F2-FAE4E156C0AA}">
      <dgm:prSet phldrT="[Text]" custT="1"/>
      <dgm:spPr/>
      <dgm:t>
        <a:bodyPr/>
        <a:lstStyle/>
        <a:p>
          <a:r>
            <a:rPr lang="en-US" sz="1100" dirty="0"/>
            <a:t>Design, construct and operate radio astronomy facilities</a:t>
          </a:r>
          <a:endParaRPr lang="en-ZA" sz="1100" dirty="0"/>
        </a:p>
      </dgm:t>
    </dgm:pt>
    <dgm:pt modelId="{EDDC9AE3-F3A0-4078-A320-B2CEE34A1716}" type="parTrans" cxnId="{114298B7-A19A-4197-BA04-A47F238AAC0D}">
      <dgm:prSet/>
      <dgm:spPr/>
      <dgm:t>
        <a:bodyPr/>
        <a:lstStyle/>
        <a:p>
          <a:endParaRPr lang="en-ZA" sz="2400"/>
        </a:p>
      </dgm:t>
    </dgm:pt>
    <dgm:pt modelId="{3C1D905B-7676-487B-BB7F-0385B9B93014}" type="sibTrans" cxnId="{114298B7-A19A-4197-BA04-A47F238AAC0D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n-ZA" sz="2400"/>
        </a:p>
      </dgm:t>
    </dgm:pt>
    <dgm:pt modelId="{21E171FA-2438-470F-8C8B-1FFFAFF646C0}">
      <dgm:prSet custT="1"/>
      <dgm:spPr/>
      <dgm:t>
        <a:bodyPr/>
        <a:lstStyle/>
        <a:p>
          <a:r>
            <a:rPr lang="en-US" sz="1200" dirty="0"/>
            <a:t>Protected areas for radio astronomy</a:t>
          </a:r>
        </a:p>
      </dgm:t>
    </dgm:pt>
    <dgm:pt modelId="{59688A4D-8038-487A-8A10-67A8BA7122D4}" type="parTrans" cxnId="{B08178BC-0215-4197-B456-65C85E3E4064}">
      <dgm:prSet/>
      <dgm:spPr/>
      <dgm:t>
        <a:bodyPr/>
        <a:lstStyle/>
        <a:p>
          <a:endParaRPr lang="en-ZA" sz="2400"/>
        </a:p>
      </dgm:t>
    </dgm:pt>
    <dgm:pt modelId="{68D30204-472D-430F-8201-00CC64C7AFB2}" type="sibTrans" cxnId="{B08178BC-0215-4197-B456-65C85E3E4064}">
      <dgm:prSet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en-ZA" sz="2400"/>
        </a:p>
      </dgm:t>
    </dgm:pt>
    <dgm:pt modelId="{3F800C92-BC02-49CE-A70B-6A6B42C24B36}">
      <dgm:prSet custT="1"/>
      <dgm:spPr/>
      <dgm:t>
        <a:bodyPr/>
        <a:lstStyle/>
        <a:p>
          <a:r>
            <a:rPr lang="en-US" sz="1100" dirty="0"/>
            <a:t>Technology Research and Development</a:t>
          </a:r>
        </a:p>
      </dgm:t>
    </dgm:pt>
    <dgm:pt modelId="{E9EE07A9-1ABF-4D6E-88DB-D5B4402A5CCC}" type="parTrans" cxnId="{BD51E0E0-08CF-4F9E-8212-CD6A1DF760B1}">
      <dgm:prSet/>
      <dgm:spPr/>
      <dgm:t>
        <a:bodyPr/>
        <a:lstStyle/>
        <a:p>
          <a:endParaRPr lang="en-ZA" sz="2400"/>
        </a:p>
      </dgm:t>
    </dgm:pt>
    <dgm:pt modelId="{CF0B518C-3EF3-40C7-AF7C-294149C7A331}" type="sibTrans" cxnId="{BD51E0E0-08CF-4F9E-8212-CD6A1DF760B1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ZA" sz="2400"/>
        </a:p>
      </dgm:t>
    </dgm:pt>
    <dgm:pt modelId="{CDD26BBF-0DBE-491E-A680-2B4E17F62243}">
      <dgm:prSet custT="1"/>
      <dgm:spPr/>
      <dgm:t>
        <a:bodyPr/>
        <a:lstStyle/>
        <a:p>
          <a:r>
            <a:rPr lang="en-US" sz="800" dirty="0" err="1"/>
            <a:t>Commercialisation</a:t>
          </a:r>
          <a:endParaRPr lang="en-US" sz="800" dirty="0"/>
        </a:p>
      </dgm:t>
    </dgm:pt>
    <dgm:pt modelId="{9890442E-AE14-4FEF-9598-44EA18A12B58}" type="parTrans" cxnId="{72E391E6-5D9D-463A-B384-CFE82011578F}">
      <dgm:prSet/>
      <dgm:spPr/>
      <dgm:t>
        <a:bodyPr/>
        <a:lstStyle/>
        <a:p>
          <a:endParaRPr lang="en-ZA" sz="2400"/>
        </a:p>
      </dgm:t>
    </dgm:pt>
    <dgm:pt modelId="{EA501CC5-2FEA-4624-AD04-49604C09BA86}" type="sibTrans" cxnId="{72E391E6-5D9D-463A-B384-CFE82011578F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ZA" sz="2400"/>
        </a:p>
      </dgm:t>
    </dgm:pt>
    <dgm:pt modelId="{9A0B3818-C5E1-4C5A-8825-3029A979555D}">
      <dgm:prSet custT="1"/>
      <dgm:spPr/>
      <dgm:t>
        <a:bodyPr/>
        <a:lstStyle/>
        <a:p>
          <a:r>
            <a:rPr lang="en-US" sz="1100" dirty="0"/>
            <a:t>Human Capital Development</a:t>
          </a:r>
        </a:p>
      </dgm:t>
    </dgm:pt>
    <dgm:pt modelId="{27CD7F21-9769-4616-A5F4-69531E8D8DE3}" type="parTrans" cxnId="{A168AD64-FA89-4A8C-AAC3-0C891D88B3B3}">
      <dgm:prSet/>
      <dgm:spPr/>
      <dgm:t>
        <a:bodyPr/>
        <a:lstStyle/>
        <a:p>
          <a:endParaRPr lang="en-ZA" sz="2400"/>
        </a:p>
      </dgm:t>
    </dgm:pt>
    <dgm:pt modelId="{9102167C-00E2-494A-85D4-4E2ADA6009DA}" type="sibTrans" cxnId="{A168AD64-FA89-4A8C-AAC3-0C891D88B3B3}">
      <dgm:prSet/>
      <dgm:spPr>
        <a:blipFill rotWithShape="1">
          <a:blip xmlns:r="http://schemas.openxmlformats.org/officeDocument/2006/relationships" r:embed="rId5">
            <a:alphaModFix/>
          </a:blip>
          <a:srcRect/>
          <a:stretch>
            <a:fillRect l="-40000" r="-40000"/>
          </a:stretch>
        </a:blipFill>
      </dgm:spPr>
      <dgm:t>
        <a:bodyPr/>
        <a:lstStyle/>
        <a:p>
          <a:endParaRPr lang="en-ZA" sz="2400"/>
        </a:p>
      </dgm:t>
    </dgm:pt>
    <dgm:pt modelId="{8598FFC5-5832-4491-A617-1494407A1107}">
      <dgm:prSet custT="1"/>
      <dgm:spPr/>
      <dgm:t>
        <a:bodyPr/>
        <a:lstStyle/>
        <a:p>
          <a:r>
            <a:rPr lang="en-US" sz="900" dirty="0"/>
            <a:t>Communications &amp; Science Engagement</a:t>
          </a:r>
        </a:p>
      </dgm:t>
    </dgm:pt>
    <dgm:pt modelId="{C47192EF-E8F1-43D3-BBE6-D8898AAA6B5B}" type="parTrans" cxnId="{86117AF8-B0B3-4180-95FF-5AF54F85851C}">
      <dgm:prSet/>
      <dgm:spPr/>
      <dgm:t>
        <a:bodyPr/>
        <a:lstStyle/>
        <a:p>
          <a:endParaRPr lang="en-ZA" sz="2400"/>
        </a:p>
      </dgm:t>
    </dgm:pt>
    <dgm:pt modelId="{F5659BA2-9F10-4217-B3DF-2FD66907FBD2}" type="sibTrans" cxnId="{86117AF8-B0B3-4180-95FF-5AF54F85851C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ZA" sz="2400"/>
        </a:p>
      </dgm:t>
    </dgm:pt>
    <dgm:pt modelId="{1485ECC7-ACD0-402A-8A89-492E1CBE9223}">
      <dgm:prSet custT="1"/>
      <dgm:spPr/>
      <dgm:t>
        <a:bodyPr/>
        <a:lstStyle/>
        <a:p>
          <a:r>
            <a:rPr lang="en-US" sz="1050" dirty="0"/>
            <a:t>Development of astronomy infrastructure and capacity in Africa</a:t>
          </a:r>
        </a:p>
      </dgm:t>
    </dgm:pt>
    <dgm:pt modelId="{52BFFC91-441A-4C82-A93C-1AB002F39D9E}" type="parTrans" cxnId="{4628BFB0-5046-400B-BFB8-120B7B67BDA3}">
      <dgm:prSet/>
      <dgm:spPr/>
      <dgm:t>
        <a:bodyPr/>
        <a:lstStyle/>
        <a:p>
          <a:endParaRPr lang="en-ZA" sz="2400"/>
        </a:p>
      </dgm:t>
    </dgm:pt>
    <dgm:pt modelId="{471F7E67-B7FC-4DCB-9A96-C211D2B6FE38}" type="sibTrans" cxnId="{4628BFB0-5046-400B-BFB8-120B7B67BDA3}">
      <dgm:prSet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ZA" sz="2400"/>
        </a:p>
      </dgm:t>
    </dgm:pt>
    <dgm:pt modelId="{BB343D24-B005-4F24-AF97-0200FBA8D0CE}" type="pres">
      <dgm:prSet presAssocID="{A1C1C155-A26E-4B53-9AE3-73D6B01AF79B}" presName="Name0" presStyleCnt="0">
        <dgm:presLayoutVars>
          <dgm:chMax val="21"/>
          <dgm:chPref val="21"/>
        </dgm:presLayoutVars>
      </dgm:prSet>
      <dgm:spPr/>
    </dgm:pt>
    <dgm:pt modelId="{E0EFF731-EAB6-4BC4-BA80-EB2A14357F0B}" type="pres">
      <dgm:prSet presAssocID="{D766DF91-C612-4324-80F2-FAE4E156C0AA}" presName="text1" presStyleCnt="0"/>
      <dgm:spPr/>
    </dgm:pt>
    <dgm:pt modelId="{9205144C-3F8D-4872-84B5-C9CD86D4B705}" type="pres">
      <dgm:prSet presAssocID="{D766DF91-C612-4324-80F2-FAE4E156C0AA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C33CE8B2-AB46-4D96-8B4C-2D998F4E6B42}" type="pres">
      <dgm:prSet presAssocID="{D766DF91-C612-4324-80F2-FAE4E156C0AA}" presName="textaccent1" presStyleCnt="0"/>
      <dgm:spPr/>
    </dgm:pt>
    <dgm:pt modelId="{7815BF90-0B29-45E5-9113-F0885E7BF314}" type="pres">
      <dgm:prSet presAssocID="{D766DF91-C612-4324-80F2-FAE4E156C0AA}" presName="accentRepeatNode" presStyleLbl="solidAlignAcc1" presStyleIdx="0" presStyleCnt="14"/>
      <dgm:spPr/>
    </dgm:pt>
    <dgm:pt modelId="{BF39A667-04AE-4542-9BD9-DA7699B92183}" type="pres">
      <dgm:prSet presAssocID="{3C1D905B-7676-487B-BB7F-0385B9B93014}" presName="image1" presStyleCnt="0"/>
      <dgm:spPr/>
    </dgm:pt>
    <dgm:pt modelId="{9EC07DAE-3D71-44C0-9E17-BA5B77E9DF5A}" type="pres">
      <dgm:prSet presAssocID="{3C1D905B-7676-487B-BB7F-0385B9B93014}" presName="imageRepeatNode" presStyleLbl="alignAcc1" presStyleIdx="0" presStyleCnt="7"/>
      <dgm:spPr/>
    </dgm:pt>
    <dgm:pt modelId="{F10311F6-2B95-417E-AD90-9B02F23AFD0B}" type="pres">
      <dgm:prSet presAssocID="{3C1D905B-7676-487B-BB7F-0385B9B93014}" presName="imageaccent1" presStyleCnt="0"/>
      <dgm:spPr/>
    </dgm:pt>
    <dgm:pt modelId="{C4DD8A01-4667-43CE-82E9-782B7D40F0E0}" type="pres">
      <dgm:prSet presAssocID="{3C1D905B-7676-487B-BB7F-0385B9B93014}" presName="accentRepeatNode" presStyleLbl="solidAlignAcc1" presStyleIdx="1" presStyleCnt="14"/>
      <dgm:spPr/>
    </dgm:pt>
    <dgm:pt modelId="{9BCDD4C2-DDF7-46D6-810D-E4247EB4787A}" type="pres">
      <dgm:prSet presAssocID="{21E171FA-2438-470F-8C8B-1FFFAFF646C0}" presName="text2" presStyleCnt="0"/>
      <dgm:spPr/>
    </dgm:pt>
    <dgm:pt modelId="{0ED8DC6B-CA12-4F6F-BEE7-381D0663EC21}" type="pres">
      <dgm:prSet presAssocID="{21E171FA-2438-470F-8C8B-1FFFAFF646C0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E9B14123-7A67-46F0-8C2B-3B3B4452E3AF}" type="pres">
      <dgm:prSet presAssocID="{21E171FA-2438-470F-8C8B-1FFFAFF646C0}" presName="textaccent2" presStyleCnt="0"/>
      <dgm:spPr/>
    </dgm:pt>
    <dgm:pt modelId="{AB0B24B1-3696-4417-9744-ECBDD3D90C50}" type="pres">
      <dgm:prSet presAssocID="{21E171FA-2438-470F-8C8B-1FFFAFF646C0}" presName="accentRepeatNode" presStyleLbl="solidAlignAcc1" presStyleIdx="2" presStyleCnt="14"/>
      <dgm:spPr/>
    </dgm:pt>
    <dgm:pt modelId="{2A9E18FA-904B-44F7-82EA-6686011E65DF}" type="pres">
      <dgm:prSet presAssocID="{68D30204-472D-430F-8201-00CC64C7AFB2}" presName="image2" presStyleCnt="0"/>
      <dgm:spPr/>
    </dgm:pt>
    <dgm:pt modelId="{F35D4F57-23AD-4C0D-BC8C-0CA46CC9CE65}" type="pres">
      <dgm:prSet presAssocID="{68D30204-472D-430F-8201-00CC64C7AFB2}" presName="imageRepeatNode" presStyleLbl="alignAcc1" presStyleIdx="1" presStyleCnt="7"/>
      <dgm:spPr/>
    </dgm:pt>
    <dgm:pt modelId="{45AE5C6D-4A0F-482D-A02C-A0F4C1FF71E4}" type="pres">
      <dgm:prSet presAssocID="{68D30204-472D-430F-8201-00CC64C7AFB2}" presName="imageaccent2" presStyleCnt="0"/>
      <dgm:spPr/>
    </dgm:pt>
    <dgm:pt modelId="{C4601F53-367A-43F6-BA4F-6DA104DB55AD}" type="pres">
      <dgm:prSet presAssocID="{68D30204-472D-430F-8201-00CC64C7AFB2}" presName="accentRepeatNode" presStyleLbl="solidAlignAcc1" presStyleIdx="3" presStyleCnt="14"/>
      <dgm:spPr/>
    </dgm:pt>
    <dgm:pt modelId="{599FC411-9723-4982-A477-2BCA9EFEAB0F}" type="pres">
      <dgm:prSet presAssocID="{3F800C92-BC02-49CE-A70B-6A6B42C24B36}" presName="text3" presStyleCnt="0"/>
      <dgm:spPr/>
    </dgm:pt>
    <dgm:pt modelId="{43E7CD6C-1F3F-4BC3-87B7-B065C1F970CB}" type="pres">
      <dgm:prSet presAssocID="{3F800C92-BC02-49CE-A70B-6A6B42C24B36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71D4ED67-1B01-4685-A529-7EDF915DE7B6}" type="pres">
      <dgm:prSet presAssocID="{3F800C92-BC02-49CE-A70B-6A6B42C24B36}" presName="textaccent3" presStyleCnt="0"/>
      <dgm:spPr/>
    </dgm:pt>
    <dgm:pt modelId="{2463F52E-AAB1-4F08-B48B-4AE1A3B34C7B}" type="pres">
      <dgm:prSet presAssocID="{3F800C92-BC02-49CE-A70B-6A6B42C24B36}" presName="accentRepeatNode" presStyleLbl="solidAlignAcc1" presStyleIdx="4" presStyleCnt="14"/>
      <dgm:spPr/>
    </dgm:pt>
    <dgm:pt modelId="{715ABF9E-17CE-4C8F-8A5D-BA51E26C1E04}" type="pres">
      <dgm:prSet presAssocID="{CF0B518C-3EF3-40C7-AF7C-294149C7A331}" presName="image3" presStyleCnt="0"/>
      <dgm:spPr/>
    </dgm:pt>
    <dgm:pt modelId="{5AF370BF-3CC5-4DCA-B02D-AF1E83D11BB1}" type="pres">
      <dgm:prSet presAssocID="{CF0B518C-3EF3-40C7-AF7C-294149C7A331}" presName="imageRepeatNode" presStyleLbl="alignAcc1" presStyleIdx="2" presStyleCnt="7"/>
      <dgm:spPr/>
    </dgm:pt>
    <dgm:pt modelId="{B4FCF4F8-54F7-4CB9-A23C-12668D9436C9}" type="pres">
      <dgm:prSet presAssocID="{CF0B518C-3EF3-40C7-AF7C-294149C7A331}" presName="imageaccent3" presStyleCnt="0"/>
      <dgm:spPr/>
    </dgm:pt>
    <dgm:pt modelId="{7A3FA824-F49B-4862-8770-351A601BC4E7}" type="pres">
      <dgm:prSet presAssocID="{CF0B518C-3EF3-40C7-AF7C-294149C7A331}" presName="accentRepeatNode" presStyleLbl="solidAlignAcc1" presStyleIdx="5" presStyleCnt="14"/>
      <dgm:spPr/>
    </dgm:pt>
    <dgm:pt modelId="{77C0DFEE-AC7B-47C6-BD43-618565713D34}" type="pres">
      <dgm:prSet presAssocID="{CDD26BBF-0DBE-491E-A680-2B4E17F62243}" presName="text4" presStyleCnt="0"/>
      <dgm:spPr/>
    </dgm:pt>
    <dgm:pt modelId="{118FC7A6-3E30-4918-A77E-2BFAF41CA02D}" type="pres">
      <dgm:prSet presAssocID="{CDD26BBF-0DBE-491E-A680-2B4E17F62243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E3B2C589-22BE-4090-B2CE-349C82A78261}" type="pres">
      <dgm:prSet presAssocID="{CDD26BBF-0DBE-491E-A680-2B4E17F62243}" presName="textaccent4" presStyleCnt="0"/>
      <dgm:spPr/>
    </dgm:pt>
    <dgm:pt modelId="{B03574F5-7177-4A35-B379-4137AE332545}" type="pres">
      <dgm:prSet presAssocID="{CDD26BBF-0DBE-491E-A680-2B4E17F62243}" presName="accentRepeatNode" presStyleLbl="solidAlignAcc1" presStyleIdx="6" presStyleCnt="14"/>
      <dgm:spPr/>
    </dgm:pt>
    <dgm:pt modelId="{C594B080-BBD1-4017-BF8A-E71DEDAFBB37}" type="pres">
      <dgm:prSet presAssocID="{EA501CC5-2FEA-4624-AD04-49604C09BA86}" presName="image4" presStyleCnt="0"/>
      <dgm:spPr/>
    </dgm:pt>
    <dgm:pt modelId="{2655663C-4795-4B33-9DF8-A12FFF424655}" type="pres">
      <dgm:prSet presAssocID="{EA501CC5-2FEA-4624-AD04-49604C09BA86}" presName="imageRepeatNode" presStyleLbl="alignAcc1" presStyleIdx="3" presStyleCnt="7"/>
      <dgm:spPr/>
    </dgm:pt>
    <dgm:pt modelId="{3069304A-BD02-4B3D-9F92-85110AD2764B}" type="pres">
      <dgm:prSet presAssocID="{EA501CC5-2FEA-4624-AD04-49604C09BA86}" presName="imageaccent4" presStyleCnt="0"/>
      <dgm:spPr/>
    </dgm:pt>
    <dgm:pt modelId="{1CA262FF-DE12-4831-A68B-C106156241D0}" type="pres">
      <dgm:prSet presAssocID="{EA501CC5-2FEA-4624-AD04-49604C09BA86}" presName="accentRepeatNode" presStyleLbl="solidAlignAcc1" presStyleIdx="7" presStyleCnt="14"/>
      <dgm:spPr/>
    </dgm:pt>
    <dgm:pt modelId="{7A10EDC0-460D-448D-A3FB-DB82B9709967}" type="pres">
      <dgm:prSet presAssocID="{9A0B3818-C5E1-4C5A-8825-3029A979555D}" presName="text5" presStyleCnt="0"/>
      <dgm:spPr/>
    </dgm:pt>
    <dgm:pt modelId="{BDA9A935-766F-4A9F-9752-F85B09F015B0}" type="pres">
      <dgm:prSet presAssocID="{9A0B3818-C5E1-4C5A-8825-3029A979555D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2730DF85-F3C4-4EF2-A6DA-5413E27F1C80}" type="pres">
      <dgm:prSet presAssocID="{9A0B3818-C5E1-4C5A-8825-3029A979555D}" presName="textaccent5" presStyleCnt="0"/>
      <dgm:spPr/>
    </dgm:pt>
    <dgm:pt modelId="{6A8CAC3C-9243-4DB4-8EC0-130B27C04E62}" type="pres">
      <dgm:prSet presAssocID="{9A0B3818-C5E1-4C5A-8825-3029A979555D}" presName="accentRepeatNode" presStyleLbl="solidAlignAcc1" presStyleIdx="8" presStyleCnt="14"/>
      <dgm:spPr/>
    </dgm:pt>
    <dgm:pt modelId="{89FE6AE3-E719-4F91-AA4D-855024CACC92}" type="pres">
      <dgm:prSet presAssocID="{9102167C-00E2-494A-85D4-4E2ADA6009DA}" presName="image5" presStyleCnt="0"/>
      <dgm:spPr/>
    </dgm:pt>
    <dgm:pt modelId="{D03C02BC-9EEB-4681-A6F5-E9AC61E76289}" type="pres">
      <dgm:prSet presAssocID="{9102167C-00E2-494A-85D4-4E2ADA6009DA}" presName="imageRepeatNode" presStyleLbl="alignAcc1" presStyleIdx="4" presStyleCnt="7"/>
      <dgm:spPr/>
    </dgm:pt>
    <dgm:pt modelId="{3421A567-6CA9-4AB1-B927-89E3CFAD72E0}" type="pres">
      <dgm:prSet presAssocID="{9102167C-00E2-494A-85D4-4E2ADA6009DA}" presName="imageaccent5" presStyleCnt="0"/>
      <dgm:spPr/>
    </dgm:pt>
    <dgm:pt modelId="{83CAD8E8-7BBA-44E3-B2C9-ADE8753B3583}" type="pres">
      <dgm:prSet presAssocID="{9102167C-00E2-494A-85D4-4E2ADA6009DA}" presName="accentRepeatNode" presStyleLbl="solidAlignAcc1" presStyleIdx="9" presStyleCnt="14"/>
      <dgm:spPr/>
    </dgm:pt>
    <dgm:pt modelId="{FE743EA6-349C-4A4C-8958-8D5E0EB16855}" type="pres">
      <dgm:prSet presAssocID="{8598FFC5-5832-4491-A617-1494407A1107}" presName="text6" presStyleCnt="0"/>
      <dgm:spPr/>
    </dgm:pt>
    <dgm:pt modelId="{AC55F1B5-2107-40E1-92D2-1697485D8007}" type="pres">
      <dgm:prSet presAssocID="{8598FFC5-5832-4491-A617-1494407A1107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7F31BAFA-D80B-47A2-B7CE-B1020A554838}" type="pres">
      <dgm:prSet presAssocID="{8598FFC5-5832-4491-A617-1494407A1107}" presName="textaccent6" presStyleCnt="0"/>
      <dgm:spPr/>
    </dgm:pt>
    <dgm:pt modelId="{F3E5A47F-10A9-4EF5-BD70-1BBECAB15905}" type="pres">
      <dgm:prSet presAssocID="{8598FFC5-5832-4491-A617-1494407A1107}" presName="accentRepeatNode" presStyleLbl="solidAlignAcc1" presStyleIdx="10" presStyleCnt="14"/>
      <dgm:spPr/>
    </dgm:pt>
    <dgm:pt modelId="{C4C27FBA-EAA7-432B-9420-4296F562E8F7}" type="pres">
      <dgm:prSet presAssocID="{F5659BA2-9F10-4217-B3DF-2FD66907FBD2}" presName="image6" presStyleCnt="0"/>
      <dgm:spPr/>
    </dgm:pt>
    <dgm:pt modelId="{7079C5F8-0B8D-4997-A683-9F7CCE410B5B}" type="pres">
      <dgm:prSet presAssocID="{F5659BA2-9F10-4217-B3DF-2FD66907FBD2}" presName="imageRepeatNode" presStyleLbl="alignAcc1" presStyleIdx="5" presStyleCnt="7"/>
      <dgm:spPr/>
    </dgm:pt>
    <dgm:pt modelId="{E5A6D91F-C190-41F4-B052-4ACCF330D27B}" type="pres">
      <dgm:prSet presAssocID="{F5659BA2-9F10-4217-B3DF-2FD66907FBD2}" presName="imageaccent6" presStyleCnt="0"/>
      <dgm:spPr/>
    </dgm:pt>
    <dgm:pt modelId="{0CEACAAD-1CCA-4662-BDC4-E63173F8F576}" type="pres">
      <dgm:prSet presAssocID="{F5659BA2-9F10-4217-B3DF-2FD66907FBD2}" presName="accentRepeatNode" presStyleLbl="solidAlignAcc1" presStyleIdx="11" presStyleCnt="14"/>
      <dgm:spPr/>
    </dgm:pt>
    <dgm:pt modelId="{9B4F1ED4-F6A2-4DA5-B7ED-F112A904400B}" type="pres">
      <dgm:prSet presAssocID="{1485ECC7-ACD0-402A-8A89-492E1CBE9223}" presName="text7" presStyleCnt="0"/>
      <dgm:spPr/>
    </dgm:pt>
    <dgm:pt modelId="{5014194D-B98D-423C-87C9-E341C60A821F}" type="pres">
      <dgm:prSet presAssocID="{1485ECC7-ACD0-402A-8A89-492E1CBE9223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26D9D67B-F953-4670-B68F-AFF48B8D5898}" type="pres">
      <dgm:prSet presAssocID="{1485ECC7-ACD0-402A-8A89-492E1CBE9223}" presName="textaccent7" presStyleCnt="0"/>
      <dgm:spPr/>
    </dgm:pt>
    <dgm:pt modelId="{82D258B4-D877-4766-9B5B-AAD6B8C899F2}" type="pres">
      <dgm:prSet presAssocID="{1485ECC7-ACD0-402A-8A89-492E1CBE9223}" presName="accentRepeatNode" presStyleLbl="solidAlignAcc1" presStyleIdx="12" presStyleCnt="14"/>
      <dgm:spPr/>
    </dgm:pt>
    <dgm:pt modelId="{D0917458-24DE-43B2-9BA3-100E4D1735AE}" type="pres">
      <dgm:prSet presAssocID="{471F7E67-B7FC-4DCB-9A96-C211D2B6FE38}" presName="image7" presStyleCnt="0"/>
      <dgm:spPr/>
    </dgm:pt>
    <dgm:pt modelId="{C6197FD4-9A24-4F36-824A-DA4E3B2A4038}" type="pres">
      <dgm:prSet presAssocID="{471F7E67-B7FC-4DCB-9A96-C211D2B6FE38}" presName="imageRepeatNode" presStyleLbl="alignAcc1" presStyleIdx="6" presStyleCnt="7"/>
      <dgm:spPr/>
    </dgm:pt>
    <dgm:pt modelId="{021ABA1D-834E-42AD-B943-F8E7D36D150B}" type="pres">
      <dgm:prSet presAssocID="{471F7E67-B7FC-4DCB-9A96-C211D2B6FE38}" presName="imageaccent7" presStyleCnt="0"/>
      <dgm:spPr/>
    </dgm:pt>
    <dgm:pt modelId="{D02849E1-52A5-472C-9675-48D4D99BFEC8}" type="pres">
      <dgm:prSet presAssocID="{471F7E67-B7FC-4DCB-9A96-C211D2B6FE38}" presName="accentRepeatNode" presStyleLbl="solidAlignAcc1" presStyleIdx="13" presStyleCnt="14"/>
      <dgm:spPr/>
    </dgm:pt>
  </dgm:ptLst>
  <dgm:cxnLst>
    <dgm:cxn modelId="{9F399601-2F86-4604-AB31-76A2FA036A26}" type="presOf" srcId="{9102167C-00E2-494A-85D4-4E2ADA6009DA}" destId="{D03C02BC-9EEB-4681-A6F5-E9AC61E76289}" srcOrd="0" destOrd="0" presId="urn:microsoft.com/office/officeart/2008/layout/HexagonCluster"/>
    <dgm:cxn modelId="{0DACAD3F-D092-43C7-B8AB-ADC8DB0C884D}" type="presOf" srcId="{3C1D905B-7676-487B-BB7F-0385B9B93014}" destId="{9EC07DAE-3D71-44C0-9E17-BA5B77E9DF5A}" srcOrd="0" destOrd="0" presId="urn:microsoft.com/office/officeart/2008/layout/HexagonCluster"/>
    <dgm:cxn modelId="{0A989D63-DC69-4BFD-80A2-C8C5EF284BE5}" type="presOf" srcId="{3F800C92-BC02-49CE-A70B-6A6B42C24B36}" destId="{43E7CD6C-1F3F-4BC3-87B7-B065C1F970CB}" srcOrd="0" destOrd="0" presId="urn:microsoft.com/office/officeart/2008/layout/HexagonCluster"/>
    <dgm:cxn modelId="{A168AD64-FA89-4A8C-AAC3-0C891D88B3B3}" srcId="{A1C1C155-A26E-4B53-9AE3-73D6B01AF79B}" destId="{9A0B3818-C5E1-4C5A-8825-3029A979555D}" srcOrd="4" destOrd="0" parTransId="{27CD7F21-9769-4616-A5F4-69531E8D8DE3}" sibTransId="{9102167C-00E2-494A-85D4-4E2ADA6009DA}"/>
    <dgm:cxn modelId="{94122369-D076-4BC3-9958-4240AFF947A4}" type="presOf" srcId="{471F7E67-B7FC-4DCB-9A96-C211D2B6FE38}" destId="{C6197FD4-9A24-4F36-824A-DA4E3B2A4038}" srcOrd="0" destOrd="0" presId="urn:microsoft.com/office/officeart/2008/layout/HexagonCluster"/>
    <dgm:cxn modelId="{F2665E4D-115E-404A-9FFB-D7AC83BD1653}" type="presOf" srcId="{EA501CC5-2FEA-4624-AD04-49604C09BA86}" destId="{2655663C-4795-4B33-9DF8-A12FFF424655}" srcOrd="0" destOrd="0" presId="urn:microsoft.com/office/officeart/2008/layout/HexagonCluster"/>
    <dgm:cxn modelId="{05DEEE53-38FA-4DD2-89AC-D3067B4CB162}" type="presOf" srcId="{D766DF91-C612-4324-80F2-FAE4E156C0AA}" destId="{9205144C-3F8D-4872-84B5-C9CD86D4B705}" srcOrd="0" destOrd="0" presId="urn:microsoft.com/office/officeart/2008/layout/HexagonCluster"/>
    <dgm:cxn modelId="{7526D086-B7FD-4EF2-8788-346F00E25979}" type="presOf" srcId="{1485ECC7-ACD0-402A-8A89-492E1CBE9223}" destId="{5014194D-B98D-423C-87C9-E341C60A821F}" srcOrd="0" destOrd="0" presId="urn:microsoft.com/office/officeart/2008/layout/HexagonCluster"/>
    <dgm:cxn modelId="{3AA046A5-3CB9-4653-AF4B-18A8C3519E7C}" type="presOf" srcId="{A1C1C155-A26E-4B53-9AE3-73D6B01AF79B}" destId="{BB343D24-B005-4F24-AF97-0200FBA8D0CE}" srcOrd="0" destOrd="0" presId="urn:microsoft.com/office/officeart/2008/layout/HexagonCluster"/>
    <dgm:cxn modelId="{4628BFB0-5046-400B-BFB8-120B7B67BDA3}" srcId="{A1C1C155-A26E-4B53-9AE3-73D6B01AF79B}" destId="{1485ECC7-ACD0-402A-8A89-492E1CBE9223}" srcOrd="6" destOrd="0" parTransId="{52BFFC91-441A-4C82-A93C-1AB002F39D9E}" sibTransId="{471F7E67-B7FC-4DCB-9A96-C211D2B6FE38}"/>
    <dgm:cxn modelId="{AE92ACB1-C004-4DAF-B0D8-B8CDE980D152}" type="presOf" srcId="{CDD26BBF-0DBE-491E-A680-2B4E17F62243}" destId="{118FC7A6-3E30-4918-A77E-2BFAF41CA02D}" srcOrd="0" destOrd="0" presId="urn:microsoft.com/office/officeart/2008/layout/HexagonCluster"/>
    <dgm:cxn modelId="{114298B7-A19A-4197-BA04-A47F238AAC0D}" srcId="{A1C1C155-A26E-4B53-9AE3-73D6B01AF79B}" destId="{D766DF91-C612-4324-80F2-FAE4E156C0AA}" srcOrd="0" destOrd="0" parTransId="{EDDC9AE3-F3A0-4078-A320-B2CEE34A1716}" sibTransId="{3C1D905B-7676-487B-BB7F-0385B9B93014}"/>
    <dgm:cxn modelId="{B08178BC-0215-4197-B456-65C85E3E4064}" srcId="{A1C1C155-A26E-4B53-9AE3-73D6B01AF79B}" destId="{21E171FA-2438-470F-8C8B-1FFFAFF646C0}" srcOrd="1" destOrd="0" parTransId="{59688A4D-8038-487A-8A10-67A8BA7122D4}" sibTransId="{68D30204-472D-430F-8201-00CC64C7AFB2}"/>
    <dgm:cxn modelId="{933AABD0-EADD-42E5-B9F7-39FA766942C4}" type="presOf" srcId="{CF0B518C-3EF3-40C7-AF7C-294149C7A331}" destId="{5AF370BF-3CC5-4DCA-B02D-AF1E83D11BB1}" srcOrd="0" destOrd="0" presId="urn:microsoft.com/office/officeart/2008/layout/HexagonCluster"/>
    <dgm:cxn modelId="{3AC4FDDC-63A1-4013-AD5B-2095F264E087}" type="presOf" srcId="{8598FFC5-5832-4491-A617-1494407A1107}" destId="{AC55F1B5-2107-40E1-92D2-1697485D8007}" srcOrd="0" destOrd="0" presId="urn:microsoft.com/office/officeart/2008/layout/HexagonCluster"/>
    <dgm:cxn modelId="{BD51E0E0-08CF-4F9E-8212-CD6A1DF760B1}" srcId="{A1C1C155-A26E-4B53-9AE3-73D6B01AF79B}" destId="{3F800C92-BC02-49CE-A70B-6A6B42C24B36}" srcOrd="2" destOrd="0" parTransId="{E9EE07A9-1ABF-4D6E-88DB-D5B4402A5CCC}" sibTransId="{CF0B518C-3EF3-40C7-AF7C-294149C7A331}"/>
    <dgm:cxn modelId="{F141E4E1-83AE-4AD0-9FF8-DC18EE40126B}" type="presOf" srcId="{21E171FA-2438-470F-8C8B-1FFFAFF646C0}" destId="{0ED8DC6B-CA12-4F6F-BEE7-381D0663EC21}" srcOrd="0" destOrd="0" presId="urn:microsoft.com/office/officeart/2008/layout/HexagonCluster"/>
    <dgm:cxn modelId="{7E8EB3E2-C8C5-4BC3-B16D-46EF2FB53F29}" type="presOf" srcId="{9A0B3818-C5E1-4C5A-8825-3029A979555D}" destId="{BDA9A935-766F-4A9F-9752-F85B09F015B0}" srcOrd="0" destOrd="0" presId="urn:microsoft.com/office/officeart/2008/layout/HexagonCluster"/>
    <dgm:cxn modelId="{72E391E6-5D9D-463A-B384-CFE82011578F}" srcId="{A1C1C155-A26E-4B53-9AE3-73D6B01AF79B}" destId="{CDD26BBF-0DBE-491E-A680-2B4E17F62243}" srcOrd="3" destOrd="0" parTransId="{9890442E-AE14-4FEF-9598-44EA18A12B58}" sibTransId="{EA501CC5-2FEA-4624-AD04-49604C09BA86}"/>
    <dgm:cxn modelId="{AA36B2EA-82CB-4C2F-82B3-7E00139CDE6F}" type="presOf" srcId="{68D30204-472D-430F-8201-00CC64C7AFB2}" destId="{F35D4F57-23AD-4C0D-BC8C-0CA46CC9CE65}" srcOrd="0" destOrd="0" presId="urn:microsoft.com/office/officeart/2008/layout/HexagonCluster"/>
    <dgm:cxn modelId="{159543F8-3220-4BFC-A121-0F3729CAD09B}" type="presOf" srcId="{F5659BA2-9F10-4217-B3DF-2FD66907FBD2}" destId="{7079C5F8-0B8D-4997-A683-9F7CCE410B5B}" srcOrd="0" destOrd="0" presId="urn:microsoft.com/office/officeart/2008/layout/HexagonCluster"/>
    <dgm:cxn modelId="{86117AF8-B0B3-4180-95FF-5AF54F85851C}" srcId="{A1C1C155-A26E-4B53-9AE3-73D6B01AF79B}" destId="{8598FFC5-5832-4491-A617-1494407A1107}" srcOrd="5" destOrd="0" parTransId="{C47192EF-E8F1-43D3-BBE6-D8898AAA6B5B}" sibTransId="{F5659BA2-9F10-4217-B3DF-2FD66907FBD2}"/>
    <dgm:cxn modelId="{582ECC82-8C08-4F59-A0D9-4A12BE815A15}" type="presParOf" srcId="{BB343D24-B005-4F24-AF97-0200FBA8D0CE}" destId="{E0EFF731-EAB6-4BC4-BA80-EB2A14357F0B}" srcOrd="0" destOrd="0" presId="urn:microsoft.com/office/officeart/2008/layout/HexagonCluster"/>
    <dgm:cxn modelId="{B990EA82-7729-4618-A429-50B9322EADBD}" type="presParOf" srcId="{E0EFF731-EAB6-4BC4-BA80-EB2A14357F0B}" destId="{9205144C-3F8D-4872-84B5-C9CD86D4B705}" srcOrd="0" destOrd="0" presId="urn:microsoft.com/office/officeart/2008/layout/HexagonCluster"/>
    <dgm:cxn modelId="{D4AD7805-875C-4F3D-BA2C-EC28D2269DE8}" type="presParOf" srcId="{BB343D24-B005-4F24-AF97-0200FBA8D0CE}" destId="{C33CE8B2-AB46-4D96-8B4C-2D998F4E6B42}" srcOrd="1" destOrd="0" presId="urn:microsoft.com/office/officeart/2008/layout/HexagonCluster"/>
    <dgm:cxn modelId="{AA602B4E-CBB4-4579-906C-CF2C6865CA9B}" type="presParOf" srcId="{C33CE8B2-AB46-4D96-8B4C-2D998F4E6B42}" destId="{7815BF90-0B29-45E5-9113-F0885E7BF314}" srcOrd="0" destOrd="0" presId="urn:microsoft.com/office/officeart/2008/layout/HexagonCluster"/>
    <dgm:cxn modelId="{108BB890-64C9-4461-B95F-B068325EFDBD}" type="presParOf" srcId="{BB343D24-B005-4F24-AF97-0200FBA8D0CE}" destId="{BF39A667-04AE-4542-9BD9-DA7699B92183}" srcOrd="2" destOrd="0" presId="urn:microsoft.com/office/officeart/2008/layout/HexagonCluster"/>
    <dgm:cxn modelId="{3177B93F-AF15-4C52-9A99-9A23BBE589E7}" type="presParOf" srcId="{BF39A667-04AE-4542-9BD9-DA7699B92183}" destId="{9EC07DAE-3D71-44C0-9E17-BA5B77E9DF5A}" srcOrd="0" destOrd="0" presId="urn:microsoft.com/office/officeart/2008/layout/HexagonCluster"/>
    <dgm:cxn modelId="{E8149B11-823C-4879-9E90-B1129651BF9F}" type="presParOf" srcId="{BB343D24-B005-4F24-AF97-0200FBA8D0CE}" destId="{F10311F6-2B95-417E-AD90-9B02F23AFD0B}" srcOrd="3" destOrd="0" presId="urn:microsoft.com/office/officeart/2008/layout/HexagonCluster"/>
    <dgm:cxn modelId="{BB9D3A4A-9F15-4EE4-A3AD-AB7CFD21039C}" type="presParOf" srcId="{F10311F6-2B95-417E-AD90-9B02F23AFD0B}" destId="{C4DD8A01-4667-43CE-82E9-782B7D40F0E0}" srcOrd="0" destOrd="0" presId="urn:microsoft.com/office/officeart/2008/layout/HexagonCluster"/>
    <dgm:cxn modelId="{C62BE8D3-1B18-4B24-BA24-68BFE34CFF99}" type="presParOf" srcId="{BB343D24-B005-4F24-AF97-0200FBA8D0CE}" destId="{9BCDD4C2-DDF7-46D6-810D-E4247EB4787A}" srcOrd="4" destOrd="0" presId="urn:microsoft.com/office/officeart/2008/layout/HexagonCluster"/>
    <dgm:cxn modelId="{749ACDD3-54B6-420B-AB9A-963BF40116FA}" type="presParOf" srcId="{9BCDD4C2-DDF7-46D6-810D-E4247EB4787A}" destId="{0ED8DC6B-CA12-4F6F-BEE7-381D0663EC21}" srcOrd="0" destOrd="0" presId="urn:microsoft.com/office/officeart/2008/layout/HexagonCluster"/>
    <dgm:cxn modelId="{00836E6A-80AE-4782-B4C7-2C101BC1E6F8}" type="presParOf" srcId="{BB343D24-B005-4F24-AF97-0200FBA8D0CE}" destId="{E9B14123-7A67-46F0-8C2B-3B3B4452E3AF}" srcOrd="5" destOrd="0" presId="urn:microsoft.com/office/officeart/2008/layout/HexagonCluster"/>
    <dgm:cxn modelId="{822FE7D0-A932-49EF-93A9-A9E951F95589}" type="presParOf" srcId="{E9B14123-7A67-46F0-8C2B-3B3B4452E3AF}" destId="{AB0B24B1-3696-4417-9744-ECBDD3D90C50}" srcOrd="0" destOrd="0" presId="urn:microsoft.com/office/officeart/2008/layout/HexagonCluster"/>
    <dgm:cxn modelId="{6E78E45A-032D-4064-AE9F-D268B4DA192E}" type="presParOf" srcId="{BB343D24-B005-4F24-AF97-0200FBA8D0CE}" destId="{2A9E18FA-904B-44F7-82EA-6686011E65DF}" srcOrd="6" destOrd="0" presId="urn:microsoft.com/office/officeart/2008/layout/HexagonCluster"/>
    <dgm:cxn modelId="{953A9E86-61D6-4C40-AC04-E4D39ADEB139}" type="presParOf" srcId="{2A9E18FA-904B-44F7-82EA-6686011E65DF}" destId="{F35D4F57-23AD-4C0D-BC8C-0CA46CC9CE65}" srcOrd="0" destOrd="0" presId="urn:microsoft.com/office/officeart/2008/layout/HexagonCluster"/>
    <dgm:cxn modelId="{BB769E76-6641-4064-974D-23D9CD8A5238}" type="presParOf" srcId="{BB343D24-B005-4F24-AF97-0200FBA8D0CE}" destId="{45AE5C6D-4A0F-482D-A02C-A0F4C1FF71E4}" srcOrd="7" destOrd="0" presId="urn:microsoft.com/office/officeart/2008/layout/HexagonCluster"/>
    <dgm:cxn modelId="{115E1A66-859B-4393-B4A8-0950470E4D4B}" type="presParOf" srcId="{45AE5C6D-4A0F-482D-A02C-A0F4C1FF71E4}" destId="{C4601F53-367A-43F6-BA4F-6DA104DB55AD}" srcOrd="0" destOrd="0" presId="urn:microsoft.com/office/officeart/2008/layout/HexagonCluster"/>
    <dgm:cxn modelId="{190B74CE-6C9D-417C-8C91-4EC64B420A71}" type="presParOf" srcId="{BB343D24-B005-4F24-AF97-0200FBA8D0CE}" destId="{599FC411-9723-4982-A477-2BCA9EFEAB0F}" srcOrd="8" destOrd="0" presId="urn:microsoft.com/office/officeart/2008/layout/HexagonCluster"/>
    <dgm:cxn modelId="{0885D479-8640-4468-B4B5-6B9C480689D1}" type="presParOf" srcId="{599FC411-9723-4982-A477-2BCA9EFEAB0F}" destId="{43E7CD6C-1F3F-4BC3-87B7-B065C1F970CB}" srcOrd="0" destOrd="0" presId="urn:microsoft.com/office/officeart/2008/layout/HexagonCluster"/>
    <dgm:cxn modelId="{2DBBEC37-5997-4545-AF14-36744553A2A1}" type="presParOf" srcId="{BB343D24-B005-4F24-AF97-0200FBA8D0CE}" destId="{71D4ED67-1B01-4685-A529-7EDF915DE7B6}" srcOrd="9" destOrd="0" presId="urn:microsoft.com/office/officeart/2008/layout/HexagonCluster"/>
    <dgm:cxn modelId="{AA605087-6CC4-4B55-B39D-7B0AAAE08A1B}" type="presParOf" srcId="{71D4ED67-1B01-4685-A529-7EDF915DE7B6}" destId="{2463F52E-AAB1-4F08-B48B-4AE1A3B34C7B}" srcOrd="0" destOrd="0" presId="urn:microsoft.com/office/officeart/2008/layout/HexagonCluster"/>
    <dgm:cxn modelId="{07C8B2DE-DBB5-4062-9BC9-B1C62703F9D4}" type="presParOf" srcId="{BB343D24-B005-4F24-AF97-0200FBA8D0CE}" destId="{715ABF9E-17CE-4C8F-8A5D-BA51E26C1E04}" srcOrd="10" destOrd="0" presId="urn:microsoft.com/office/officeart/2008/layout/HexagonCluster"/>
    <dgm:cxn modelId="{A3BD8C1E-3A01-4650-B007-22D209AE53CB}" type="presParOf" srcId="{715ABF9E-17CE-4C8F-8A5D-BA51E26C1E04}" destId="{5AF370BF-3CC5-4DCA-B02D-AF1E83D11BB1}" srcOrd="0" destOrd="0" presId="urn:microsoft.com/office/officeart/2008/layout/HexagonCluster"/>
    <dgm:cxn modelId="{17C3A012-4B4C-4AB0-BFB7-852772C7115D}" type="presParOf" srcId="{BB343D24-B005-4F24-AF97-0200FBA8D0CE}" destId="{B4FCF4F8-54F7-4CB9-A23C-12668D9436C9}" srcOrd="11" destOrd="0" presId="urn:microsoft.com/office/officeart/2008/layout/HexagonCluster"/>
    <dgm:cxn modelId="{3B952F59-3010-49EA-94D9-E039C1FC1EC8}" type="presParOf" srcId="{B4FCF4F8-54F7-4CB9-A23C-12668D9436C9}" destId="{7A3FA824-F49B-4862-8770-351A601BC4E7}" srcOrd="0" destOrd="0" presId="urn:microsoft.com/office/officeart/2008/layout/HexagonCluster"/>
    <dgm:cxn modelId="{E2615FC1-3E22-438C-8F3F-FE187D283985}" type="presParOf" srcId="{BB343D24-B005-4F24-AF97-0200FBA8D0CE}" destId="{77C0DFEE-AC7B-47C6-BD43-618565713D34}" srcOrd="12" destOrd="0" presId="urn:microsoft.com/office/officeart/2008/layout/HexagonCluster"/>
    <dgm:cxn modelId="{6B6DA296-8989-4B9C-B062-B37CFFAF069F}" type="presParOf" srcId="{77C0DFEE-AC7B-47C6-BD43-618565713D34}" destId="{118FC7A6-3E30-4918-A77E-2BFAF41CA02D}" srcOrd="0" destOrd="0" presId="urn:microsoft.com/office/officeart/2008/layout/HexagonCluster"/>
    <dgm:cxn modelId="{4FD64D6B-6328-4650-B516-83B3F0F340A6}" type="presParOf" srcId="{BB343D24-B005-4F24-AF97-0200FBA8D0CE}" destId="{E3B2C589-22BE-4090-B2CE-349C82A78261}" srcOrd="13" destOrd="0" presId="urn:microsoft.com/office/officeart/2008/layout/HexagonCluster"/>
    <dgm:cxn modelId="{D16CB302-67A4-4AC5-AD20-1FF580EFFFDE}" type="presParOf" srcId="{E3B2C589-22BE-4090-B2CE-349C82A78261}" destId="{B03574F5-7177-4A35-B379-4137AE332545}" srcOrd="0" destOrd="0" presId="urn:microsoft.com/office/officeart/2008/layout/HexagonCluster"/>
    <dgm:cxn modelId="{CAE347D6-0287-44C3-9CD7-625D2AD40FC7}" type="presParOf" srcId="{BB343D24-B005-4F24-AF97-0200FBA8D0CE}" destId="{C594B080-BBD1-4017-BF8A-E71DEDAFBB37}" srcOrd="14" destOrd="0" presId="urn:microsoft.com/office/officeart/2008/layout/HexagonCluster"/>
    <dgm:cxn modelId="{BDBD9062-A805-459B-8DF7-E5C307935D69}" type="presParOf" srcId="{C594B080-BBD1-4017-BF8A-E71DEDAFBB37}" destId="{2655663C-4795-4B33-9DF8-A12FFF424655}" srcOrd="0" destOrd="0" presId="urn:microsoft.com/office/officeart/2008/layout/HexagonCluster"/>
    <dgm:cxn modelId="{009C4682-9CCE-4EBA-84DC-BE249534915D}" type="presParOf" srcId="{BB343D24-B005-4F24-AF97-0200FBA8D0CE}" destId="{3069304A-BD02-4B3D-9F92-85110AD2764B}" srcOrd="15" destOrd="0" presId="urn:microsoft.com/office/officeart/2008/layout/HexagonCluster"/>
    <dgm:cxn modelId="{6DEEBC11-F209-42AB-9FC9-966B26B3B6F5}" type="presParOf" srcId="{3069304A-BD02-4B3D-9F92-85110AD2764B}" destId="{1CA262FF-DE12-4831-A68B-C106156241D0}" srcOrd="0" destOrd="0" presId="urn:microsoft.com/office/officeart/2008/layout/HexagonCluster"/>
    <dgm:cxn modelId="{2383B4A5-DF37-450C-854A-12D48E19766B}" type="presParOf" srcId="{BB343D24-B005-4F24-AF97-0200FBA8D0CE}" destId="{7A10EDC0-460D-448D-A3FB-DB82B9709967}" srcOrd="16" destOrd="0" presId="urn:microsoft.com/office/officeart/2008/layout/HexagonCluster"/>
    <dgm:cxn modelId="{CF19939C-304E-46DD-8445-6753B6A990E1}" type="presParOf" srcId="{7A10EDC0-460D-448D-A3FB-DB82B9709967}" destId="{BDA9A935-766F-4A9F-9752-F85B09F015B0}" srcOrd="0" destOrd="0" presId="urn:microsoft.com/office/officeart/2008/layout/HexagonCluster"/>
    <dgm:cxn modelId="{19B3A987-A1A6-4F1A-A3BC-7F39CD03DCB1}" type="presParOf" srcId="{BB343D24-B005-4F24-AF97-0200FBA8D0CE}" destId="{2730DF85-F3C4-4EF2-A6DA-5413E27F1C80}" srcOrd="17" destOrd="0" presId="urn:microsoft.com/office/officeart/2008/layout/HexagonCluster"/>
    <dgm:cxn modelId="{BB897760-0303-42B9-9185-4C6085BD6F93}" type="presParOf" srcId="{2730DF85-F3C4-4EF2-A6DA-5413E27F1C80}" destId="{6A8CAC3C-9243-4DB4-8EC0-130B27C04E62}" srcOrd="0" destOrd="0" presId="urn:microsoft.com/office/officeart/2008/layout/HexagonCluster"/>
    <dgm:cxn modelId="{AEEA4E0F-B1AB-4DBD-BB18-1B81776937FA}" type="presParOf" srcId="{BB343D24-B005-4F24-AF97-0200FBA8D0CE}" destId="{89FE6AE3-E719-4F91-AA4D-855024CACC92}" srcOrd="18" destOrd="0" presId="urn:microsoft.com/office/officeart/2008/layout/HexagonCluster"/>
    <dgm:cxn modelId="{B354FF89-4C88-45EB-BF55-B1C57AD3A9B1}" type="presParOf" srcId="{89FE6AE3-E719-4F91-AA4D-855024CACC92}" destId="{D03C02BC-9EEB-4681-A6F5-E9AC61E76289}" srcOrd="0" destOrd="0" presId="urn:microsoft.com/office/officeart/2008/layout/HexagonCluster"/>
    <dgm:cxn modelId="{C5A2017A-F104-4F77-AFA8-56A645D0CBF5}" type="presParOf" srcId="{BB343D24-B005-4F24-AF97-0200FBA8D0CE}" destId="{3421A567-6CA9-4AB1-B927-89E3CFAD72E0}" srcOrd="19" destOrd="0" presId="urn:microsoft.com/office/officeart/2008/layout/HexagonCluster"/>
    <dgm:cxn modelId="{FAFCF65D-819D-461C-AAC3-3C451A29317C}" type="presParOf" srcId="{3421A567-6CA9-4AB1-B927-89E3CFAD72E0}" destId="{83CAD8E8-7BBA-44E3-B2C9-ADE8753B3583}" srcOrd="0" destOrd="0" presId="urn:microsoft.com/office/officeart/2008/layout/HexagonCluster"/>
    <dgm:cxn modelId="{B7F13F13-FE48-4B33-A0CE-49040701D480}" type="presParOf" srcId="{BB343D24-B005-4F24-AF97-0200FBA8D0CE}" destId="{FE743EA6-349C-4A4C-8958-8D5E0EB16855}" srcOrd="20" destOrd="0" presId="urn:microsoft.com/office/officeart/2008/layout/HexagonCluster"/>
    <dgm:cxn modelId="{1E6FA1BC-0155-438E-B4B9-9B88312BCD4A}" type="presParOf" srcId="{FE743EA6-349C-4A4C-8958-8D5E0EB16855}" destId="{AC55F1B5-2107-40E1-92D2-1697485D8007}" srcOrd="0" destOrd="0" presId="urn:microsoft.com/office/officeart/2008/layout/HexagonCluster"/>
    <dgm:cxn modelId="{9F3642C2-BA74-49CA-ACA4-410A0E5F2DA4}" type="presParOf" srcId="{BB343D24-B005-4F24-AF97-0200FBA8D0CE}" destId="{7F31BAFA-D80B-47A2-B7CE-B1020A554838}" srcOrd="21" destOrd="0" presId="urn:microsoft.com/office/officeart/2008/layout/HexagonCluster"/>
    <dgm:cxn modelId="{94C7BC1F-BBAD-4DE0-B8D5-3DAFD706E0B7}" type="presParOf" srcId="{7F31BAFA-D80B-47A2-B7CE-B1020A554838}" destId="{F3E5A47F-10A9-4EF5-BD70-1BBECAB15905}" srcOrd="0" destOrd="0" presId="urn:microsoft.com/office/officeart/2008/layout/HexagonCluster"/>
    <dgm:cxn modelId="{81F00A4D-2F7D-49DA-A1F0-0DFAB936C18F}" type="presParOf" srcId="{BB343D24-B005-4F24-AF97-0200FBA8D0CE}" destId="{C4C27FBA-EAA7-432B-9420-4296F562E8F7}" srcOrd="22" destOrd="0" presId="urn:microsoft.com/office/officeart/2008/layout/HexagonCluster"/>
    <dgm:cxn modelId="{2AA0F966-572E-4ECD-9BAB-12234A140BD1}" type="presParOf" srcId="{C4C27FBA-EAA7-432B-9420-4296F562E8F7}" destId="{7079C5F8-0B8D-4997-A683-9F7CCE410B5B}" srcOrd="0" destOrd="0" presId="urn:microsoft.com/office/officeart/2008/layout/HexagonCluster"/>
    <dgm:cxn modelId="{FA2ABB53-C537-45D5-97B3-676279E6C026}" type="presParOf" srcId="{BB343D24-B005-4F24-AF97-0200FBA8D0CE}" destId="{E5A6D91F-C190-41F4-B052-4ACCF330D27B}" srcOrd="23" destOrd="0" presId="urn:microsoft.com/office/officeart/2008/layout/HexagonCluster"/>
    <dgm:cxn modelId="{590EC775-9720-464E-843D-FD482EA64A72}" type="presParOf" srcId="{E5A6D91F-C190-41F4-B052-4ACCF330D27B}" destId="{0CEACAAD-1CCA-4662-BDC4-E63173F8F576}" srcOrd="0" destOrd="0" presId="urn:microsoft.com/office/officeart/2008/layout/HexagonCluster"/>
    <dgm:cxn modelId="{0157EC4B-4412-4AD1-AB3E-DF7549A91659}" type="presParOf" srcId="{BB343D24-B005-4F24-AF97-0200FBA8D0CE}" destId="{9B4F1ED4-F6A2-4DA5-B7ED-F112A904400B}" srcOrd="24" destOrd="0" presId="urn:microsoft.com/office/officeart/2008/layout/HexagonCluster"/>
    <dgm:cxn modelId="{4AFD8987-1282-46C6-B20F-112F4AA5D872}" type="presParOf" srcId="{9B4F1ED4-F6A2-4DA5-B7ED-F112A904400B}" destId="{5014194D-B98D-423C-87C9-E341C60A821F}" srcOrd="0" destOrd="0" presId="urn:microsoft.com/office/officeart/2008/layout/HexagonCluster"/>
    <dgm:cxn modelId="{5810D5B9-C651-4097-B2FE-BBC8D8272FAC}" type="presParOf" srcId="{BB343D24-B005-4F24-AF97-0200FBA8D0CE}" destId="{26D9D67B-F953-4670-B68F-AFF48B8D5898}" srcOrd="25" destOrd="0" presId="urn:microsoft.com/office/officeart/2008/layout/HexagonCluster"/>
    <dgm:cxn modelId="{A29214B0-35FC-4436-9943-E6FBED66BF11}" type="presParOf" srcId="{26D9D67B-F953-4670-B68F-AFF48B8D5898}" destId="{82D258B4-D877-4766-9B5B-AAD6B8C899F2}" srcOrd="0" destOrd="0" presId="urn:microsoft.com/office/officeart/2008/layout/HexagonCluster"/>
    <dgm:cxn modelId="{25E8B2EC-1757-4BF7-9566-E79363A6538A}" type="presParOf" srcId="{BB343D24-B005-4F24-AF97-0200FBA8D0CE}" destId="{D0917458-24DE-43B2-9BA3-100E4D1735AE}" srcOrd="26" destOrd="0" presId="urn:microsoft.com/office/officeart/2008/layout/HexagonCluster"/>
    <dgm:cxn modelId="{AEEE8056-643A-4FEB-9EAF-22C42F1D0A0F}" type="presParOf" srcId="{D0917458-24DE-43B2-9BA3-100E4D1735AE}" destId="{C6197FD4-9A24-4F36-824A-DA4E3B2A4038}" srcOrd="0" destOrd="0" presId="urn:microsoft.com/office/officeart/2008/layout/HexagonCluster"/>
    <dgm:cxn modelId="{17A81861-33B3-4CE8-BFAA-C8F83F4C89B6}" type="presParOf" srcId="{BB343D24-B005-4F24-AF97-0200FBA8D0CE}" destId="{021ABA1D-834E-42AD-B943-F8E7D36D150B}" srcOrd="27" destOrd="0" presId="urn:microsoft.com/office/officeart/2008/layout/HexagonCluster"/>
    <dgm:cxn modelId="{9D1756C5-4891-4179-ABED-99BDD50B158D}" type="presParOf" srcId="{021ABA1D-834E-42AD-B943-F8E7D36D150B}" destId="{D02849E1-52A5-472C-9675-48D4D99BFEC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C78B63-9CC0-41A1-A33A-4A5F408BA3D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35A16A25-769C-4E76-A007-7C0D371D4BF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Education &amp; Skills Development</a:t>
          </a:r>
          <a:endParaRPr lang="en-ZA" dirty="0"/>
        </a:p>
      </dgm:t>
    </dgm:pt>
    <dgm:pt modelId="{9B5EA30D-FF22-44BF-AA34-BC914EEA613D}" type="parTrans" cxnId="{FE7BB436-271B-4CA5-BD89-D1442DFAB7C4}">
      <dgm:prSet/>
      <dgm:spPr/>
      <dgm:t>
        <a:bodyPr/>
        <a:lstStyle/>
        <a:p>
          <a:endParaRPr lang="en-ZA"/>
        </a:p>
      </dgm:t>
    </dgm:pt>
    <dgm:pt modelId="{1DA03390-48E3-4823-8FA7-8CE681E7E831}" type="sibTrans" cxnId="{FE7BB436-271B-4CA5-BD89-D1442DFAB7C4}">
      <dgm:prSet/>
      <dgm:spPr/>
      <dgm:t>
        <a:bodyPr/>
        <a:lstStyle/>
        <a:p>
          <a:endParaRPr lang="en-ZA"/>
        </a:p>
      </dgm:t>
    </dgm:pt>
    <dgm:pt modelId="{6DF50F20-7F80-4924-B779-1BBFEA510102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Community &amp; Cultural Investments</a:t>
          </a:r>
          <a:endParaRPr lang="en-ZA" dirty="0"/>
        </a:p>
      </dgm:t>
    </dgm:pt>
    <dgm:pt modelId="{CD7B938A-79C2-436E-80D5-3FF654A7F9C8}" type="parTrans" cxnId="{6DFB5519-39FA-47BA-B87A-B884F75981AB}">
      <dgm:prSet/>
      <dgm:spPr/>
      <dgm:t>
        <a:bodyPr/>
        <a:lstStyle/>
        <a:p>
          <a:endParaRPr lang="en-ZA"/>
        </a:p>
      </dgm:t>
    </dgm:pt>
    <dgm:pt modelId="{A8091E93-A0C2-480A-AA93-A7C0E8D22AFD}" type="sibTrans" cxnId="{6DFB5519-39FA-47BA-B87A-B884F75981AB}">
      <dgm:prSet/>
      <dgm:spPr/>
      <dgm:t>
        <a:bodyPr/>
        <a:lstStyle/>
        <a:p>
          <a:endParaRPr lang="en-ZA"/>
        </a:p>
      </dgm:t>
    </dgm:pt>
    <dgm:pt modelId="{4EB16BB4-33B2-4BBC-BDB9-B37BEDBF109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Business &amp; Enterprise Development</a:t>
          </a:r>
          <a:endParaRPr lang="en-ZA" dirty="0"/>
        </a:p>
      </dgm:t>
    </dgm:pt>
    <dgm:pt modelId="{1E6AB7C2-BDF5-421F-A32C-D376B2E884D5}" type="parTrans" cxnId="{B113C11F-72C0-4B57-B422-5E7EF0106A11}">
      <dgm:prSet/>
      <dgm:spPr/>
      <dgm:t>
        <a:bodyPr/>
        <a:lstStyle/>
        <a:p>
          <a:endParaRPr lang="en-ZA"/>
        </a:p>
      </dgm:t>
    </dgm:pt>
    <dgm:pt modelId="{BA1CFFC6-2FBA-4E78-943B-ECC8CCF0E951}" type="sibTrans" cxnId="{B113C11F-72C0-4B57-B422-5E7EF0106A11}">
      <dgm:prSet/>
      <dgm:spPr/>
      <dgm:t>
        <a:bodyPr/>
        <a:lstStyle/>
        <a:p>
          <a:endParaRPr lang="en-ZA"/>
        </a:p>
      </dgm:t>
    </dgm:pt>
    <dgm:pt modelId="{938BB2E1-9EA9-4F63-9451-57F8EF56A420}">
      <dgm:prSet phldrT="[Text]"/>
      <dgm:spPr/>
      <dgm:t>
        <a:bodyPr/>
        <a:lstStyle/>
        <a:p>
          <a:r>
            <a:rPr lang="en-US" dirty="0"/>
            <a:t>Research Enterprise &amp; Science Products</a:t>
          </a:r>
          <a:endParaRPr lang="en-ZA" dirty="0"/>
        </a:p>
      </dgm:t>
    </dgm:pt>
    <dgm:pt modelId="{44668A33-9497-4C4C-83E6-D52D06BAEAFB}" type="parTrans" cxnId="{A77574A4-71A8-4E55-ABAC-962A0D3314C0}">
      <dgm:prSet/>
      <dgm:spPr/>
      <dgm:t>
        <a:bodyPr/>
        <a:lstStyle/>
        <a:p>
          <a:endParaRPr lang="en-ZA"/>
        </a:p>
      </dgm:t>
    </dgm:pt>
    <dgm:pt modelId="{FD27666E-41F9-416E-9856-52FD348D9288}" type="sibTrans" cxnId="{A77574A4-71A8-4E55-ABAC-962A0D3314C0}">
      <dgm:prSet/>
      <dgm:spPr/>
      <dgm:t>
        <a:bodyPr/>
        <a:lstStyle/>
        <a:p>
          <a:endParaRPr lang="en-ZA"/>
        </a:p>
      </dgm:t>
    </dgm:pt>
    <dgm:pt modelId="{6332CDEE-3C24-4C17-ACA3-24005A5DF07A}">
      <dgm:prSet phldrT="[Text]"/>
      <dgm:spPr/>
      <dgm:t>
        <a:bodyPr/>
        <a:lstStyle/>
        <a:p>
          <a:r>
            <a:rPr lang="en-US" dirty="0"/>
            <a:t>Innovation &amp; Industrial Spillover</a:t>
          </a:r>
          <a:endParaRPr lang="en-ZA" dirty="0"/>
        </a:p>
      </dgm:t>
    </dgm:pt>
    <dgm:pt modelId="{7D49452D-2AB7-4EC2-804C-106EB20A50AE}" type="parTrans" cxnId="{BC7958CA-8F1F-4613-A4E2-CF0DA65D88CD}">
      <dgm:prSet/>
      <dgm:spPr/>
      <dgm:t>
        <a:bodyPr/>
        <a:lstStyle/>
        <a:p>
          <a:endParaRPr lang="en-ZA"/>
        </a:p>
      </dgm:t>
    </dgm:pt>
    <dgm:pt modelId="{09BAC1A3-B399-40CC-AA81-AED5AC3C09EF}" type="sibTrans" cxnId="{BC7958CA-8F1F-4613-A4E2-CF0DA65D88CD}">
      <dgm:prSet/>
      <dgm:spPr/>
      <dgm:t>
        <a:bodyPr/>
        <a:lstStyle/>
        <a:p>
          <a:endParaRPr lang="en-ZA"/>
        </a:p>
      </dgm:t>
    </dgm:pt>
    <dgm:pt modelId="{CC661EBF-600E-4338-8770-96E8FBB355E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Public Good</a:t>
          </a:r>
          <a:endParaRPr lang="en-ZA" dirty="0"/>
        </a:p>
      </dgm:t>
    </dgm:pt>
    <dgm:pt modelId="{C4392B2F-72D5-4CDB-AFBB-CE4DC4C043F9}" type="parTrans" cxnId="{0D276E29-437B-4F73-AC90-85650D10BAA9}">
      <dgm:prSet/>
      <dgm:spPr/>
      <dgm:t>
        <a:bodyPr/>
        <a:lstStyle/>
        <a:p>
          <a:endParaRPr lang="en-ZA"/>
        </a:p>
      </dgm:t>
    </dgm:pt>
    <dgm:pt modelId="{70B2EA8D-D84B-45EC-9458-E7598CF769E1}" type="sibTrans" cxnId="{0D276E29-437B-4F73-AC90-85650D10BAA9}">
      <dgm:prSet/>
      <dgm:spPr/>
      <dgm:t>
        <a:bodyPr/>
        <a:lstStyle/>
        <a:p>
          <a:endParaRPr lang="en-ZA"/>
        </a:p>
      </dgm:t>
    </dgm:pt>
    <dgm:pt modelId="{ACB5802E-668F-4052-B411-8C7BE9A2B730}" type="pres">
      <dgm:prSet presAssocID="{3DC78B63-9CC0-41A1-A33A-4A5F408BA3D6}" presName="Name0" presStyleCnt="0">
        <dgm:presLayoutVars>
          <dgm:dir/>
          <dgm:resizeHandles val="exact"/>
        </dgm:presLayoutVars>
      </dgm:prSet>
      <dgm:spPr/>
    </dgm:pt>
    <dgm:pt modelId="{54424F85-4CF2-4AE9-92B8-C30FAC2B4453}" type="pres">
      <dgm:prSet presAssocID="{3DC78B63-9CC0-41A1-A33A-4A5F408BA3D6}" presName="fgShape" presStyleLbl="fgShp" presStyleIdx="0" presStyleCnt="1" custScaleX="69010" custLinFactNeighborX="17954" custLinFactNeighborY="-9699"/>
      <dgm:spPr>
        <a:solidFill>
          <a:schemeClr val="bg1">
            <a:lumMod val="50000"/>
          </a:schemeClr>
        </a:solidFill>
      </dgm:spPr>
      <dgm:extLst>
        <a:ext uri="{E40237B7-FDA0-4F09-8148-C483321AD2D9}">
          <dgm14:cNvPr xmlns:dgm14="http://schemas.microsoft.com/office/drawing/2010/diagram" id="0" name="" title="Key Pillars of Strategic Interventions"/>
        </a:ext>
      </dgm:extLst>
    </dgm:pt>
    <dgm:pt modelId="{7961D2E3-4073-4A7C-AD2B-376807CC2562}" type="pres">
      <dgm:prSet presAssocID="{3DC78B63-9CC0-41A1-A33A-4A5F408BA3D6}" presName="linComp" presStyleCnt="0"/>
      <dgm:spPr/>
    </dgm:pt>
    <dgm:pt modelId="{F9D8BFDE-28B4-4D2F-85D5-A6259F2593B3}" type="pres">
      <dgm:prSet presAssocID="{938BB2E1-9EA9-4F63-9451-57F8EF56A420}" presName="compNode" presStyleCnt="0"/>
      <dgm:spPr/>
    </dgm:pt>
    <dgm:pt modelId="{E594D76F-50E1-4587-AE3E-85A486B879E8}" type="pres">
      <dgm:prSet presAssocID="{938BB2E1-9EA9-4F63-9451-57F8EF56A420}" presName="bkgdShape" presStyleLbl="node1" presStyleIdx="0" presStyleCnt="6"/>
      <dgm:spPr/>
    </dgm:pt>
    <dgm:pt modelId="{2A6E13CB-3FC0-477C-85B6-E3F8E8FAB3A2}" type="pres">
      <dgm:prSet presAssocID="{938BB2E1-9EA9-4F63-9451-57F8EF56A420}" presName="nodeTx" presStyleLbl="node1" presStyleIdx="0" presStyleCnt="6">
        <dgm:presLayoutVars>
          <dgm:bulletEnabled val="1"/>
        </dgm:presLayoutVars>
      </dgm:prSet>
      <dgm:spPr/>
    </dgm:pt>
    <dgm:pt modelId="{4094EFEE-A1F2-4B76-B43A-580039632C10}" type="pres">
      <dgm:prSet presAssocID="{938BB2E1-9EA9-4F63-9451-57F8EF56A420}" presName="invisiNode" presStyleLbl="node1" presStyleIdx="0" presStyleCnt="6"/>
      <dgm:spPr/>
    </dgm:pt>
    <dgm:pt modelId="{97461D82-53D7-420F-BC5E-491408AF2C28}" type="pres">
      <dgm:prSet presAssocID="{938BB2E1-9EA9-4F63-9451-57F8EF56A420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8416D2-A13C-468A-8D99-FF956F7FBA60}" type="pres">
      <dgm:prSet presAssocID="{FD27666E-41F9-416E-9856-52FD348D9288}" presName="sibTrans" presStyleLbl="sibTrans2D1" presStyleIdx="0" presStyleCnt="0"/>
      <dgm:spPr/>
    </dgm:pt>
    <dgm:pt modelId="{FFD3C523-ED69-4B3F-9106-3A070F12FFE1}" type="pres">
      <dgm:prSet presAssocID="{6332CDEE-3C24-4C17-ACA3-24005A5DF07A}" presName="compNode" presStyleCnt="0"/>
      <dgm:spPr/>
    </dgm:pt>
    <dgm:pt modelId="{68F371B2-C901-4672-BDE5-23383A9A433A}" type="pres">
      <dgm:prSet presAssocID="{6332CDEE-3C24-4C17-ACA3-24005A5DF07A}" presName="bkgdShape" presStyleLbl="node1" presStyleIdx="1" presStyleCnt="6"/>
      <dgm:spPr/>
    </dgm:pt>
    <dgm:pt modelId="{3F705BC4-4C14-4A0E-A691-EAE7B19B1724}" type="pres">
      <dgm:prSet presAssocID="{6332CDEE-3C24-4C17-ACA3-24005A5DF07A}" presName="nodeTx" presStyleLbl="node1" presStyleIdx="1" presStyleCnt="6">
        <dgm:presLayoutVars>
          <dgm:bulletEnabled val="1"/>
        </dgm:presLayoutVars>
      </dgm:prSet>
      <dgm:spPr/>
    </dgm:pt>
    <dgm:pt modelId="{78123D30-5511-435E-A6F5-F93D1C262038}" type="pres">
      <dgm:prSet presAssocID="{6332CDEE-3C24-4C17-ACA3-24005A5DF07A}" presName="invisiNode" presStyleLbl="node1" presStyleIdx="1" presStyleCnt="6"/>
      <dgm:spPr/>
    </dgm:pt>
    <dgm:pt modelId="{404BE89A-34C2-4A29-BC29-4E0A11EC5B88}" type="pres">
      <dgm:prSet presAssocID="{6332CDEE-3C24-4C17-ACA3-24005A5DF07A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6F5561-2BA4-4936-82C6-EB7282B9352D}" type="pres">
      <dgm:prSet presAssocID="{09BAC1A3-B399-40CC-AA81-AED5AC3C09EF}" presName="sibTrans" presStyleLbl="sibTrans2D1" presStyleIdx="0" presStyleCnt="0"/>
      <dgm:spPr/>
    </dgm:pt>
    <dgm:pt modelId="{C35CB809-2C09-4D8A-A817-F33763881DD6}" type="pres">
      <dgm:prSet presAssocID="{35A16A25-769C-4E76-A007-7C0D371D4BF8}" presName="compNode" presStyleCnt="0"/>
      <dgm:spPr/>
    </dgm:pt>
    <dgm:pt modelId="{C052C145-E236-42D1-9DEC-38CBB6E29367}" type="pres">
      <dgm:prSet presAssocID="{35A16A25-769C-4E76-A007-7C0D371D4BF8}" presName="bkgdShape" presStyleLbl="node1" presStyleIdx="2" presStyleCnt="6"/>
      <dgm:spPr/>
    </dgm:pt>
    <dgm:pt modelId="{099A7C22-678F-4183-BA26-074A10811207}" type="pres">
      <dgm:prSet presAssocID="{35A16A25-769C-4E76-A007-7C0D371D4BF8}" presName="nodeTx" presStyleLbl="node1" presStyleIdx="2" presStyleCnt="6">
        <dgm:presLayoutVars>
          <dgm:bulletEnabled val="1"/>
        </dgm:presLayoutVars>
      </dgm:prSet>
      <dgm:spPr/>
    </dgm:pt>
    <dgm:pt modelId="{F851A92C-96C9-4552-8A9B-C1E8DCE793DE}" type="pres">
      <dgm:prSet presAssocID="{35A16A25-769C-4E76-A007-7C0D371D4BF8}" presName="invisiNode" presStyleLbl="node1" presStyleIdx="2" presStyleCnt="6"/>
      <dgm:spPr/>
    </dgm:pt>
    <dgm:pt modelId="{B9CB8342-FA7D-4119-9543-83535DE58346}" type="pres">
      <dgm:prSet presAssocID="{35A16A25-769C-4E76-A007-7C0D371D4BF8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88556AB-ABA8-4FA2-8F01-37A0625AEBDE}" type="pres">
      <dgm:prSet presAssocID="{1DA03390-48E3-4823-8FA7-8CE681E7E831}" presName="sibTrans" presStyleLbl="sibTrans2D1" presStyleIdx="0" presStyleCnt="0"/>
      <dgm:spPr/>
    </dgm:pt>
    <dgm:pt modelId="{29F303F6-BD7E-4E4C-AC54-24B3C857A349}" type="pres">
      <dgm:prSet presAssocID="{6DF50F20-7F80-4924-B779-1BBFEA510102}" presName="compNode" presStyleCnt="0"/>
      <dgm:spPr/>
    </dgm:pt>
    <dgm:pt modelId="{4169EC4F-3965-4EA5-8ABE-78478A3B4FB9}" type="pres">
      <dgm:prSet presAssocID="{6DF50F20-7F80-4924-B779-1BBFEA510102}" presName="bkgdShape" presStyleLbl="node1" presStyleIdx="3" presStyleCnt="6"/>
      <dgm:spPr/>
    </dgm:pt>
    <dgm:pt modelId="{597575B4-03FE-4B5B-A39A-4250A2341287}" type="pres">
      <dgm:prSet presAssocID="{6DF50F20-7F80-4924-B779-1BBFEA510102}" presName="nodeTx" presStyleLbl="node1" presStyleIdx="3" presStyleCnt="6">
        <dgm:presLayoutVars>
          <dgm:bulletEnabled val="1"/>
        </dgm:presLayoutVars>
      </dgm:prSet>
      <dgm:spPr/>
    </dgm:pt>
    <dgm:pt modelId="{1C42E059-7CAD-4101-B0FE-EC54F67A7A0F}" type="pres">
      <dgm:prSet presAssocID="{6DF50F20-7F80-4924-B779-1BBFEA510102}" presName="invisiNode" presStyleLbl="node1" presStyleIdx="3" presStyleCnt="6"/>
      <dgm:spPr/>
    </dgm:pt>
    <dgm:pt modelId="{A6549B62-7C5E-42BD-899D-E020FB601CB2}" type="pres">
      <dgm:prSet presAssocID="{6DF50F20-7F80-4924-B779-1BBFEA510102}" presName="imagNode" presStyleLbl="fgImgPlace1" presStyleIdx="3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C8E9DB9-E3DD-4571-B2F9-E81B4F92A22B}" type="pres">
      <dgm:prSet presAssocID="{A8091E93-A0C2-480A-AA93-A7C0E8D22AFD}" presName="sibTrans" presStyleLbl="sibTrans2D1" presStyleIdx="0" presStyleCnt="0"/>
      <dgm:spPr/>
    </dgm:pt>
    <dgm:pt modelId="{DFCBC5D9-45BB-4081-B7D4-7B0E31F0D48F}" type="pres">
      <dgm:prSet presAssocID="{4EB16BB4-33B2-4BBC-BDB9-B37BEDBF109B}" presName="compNode" presStyleCnt="0"/>
      <dgm:spPr/>
    </dgm:pt>
    <dgm:pt modelId="{49AD6625-3614-457C-8987-45395AC01444}" type="pres">
      <dgm:prSet presAssocID="{4EB16BB4-33B2-4BBC-BDB9-B37BEDBF109B}" presName="bkgdShape" presStyleLbl="node1" presStyleIdx="4" presStyleCnt="6"/>
      <dgm:spPr/>
    </dgm:pt>
    <dgm:pt modelId="{D1CE2A6F-AED1-4F1F-8600-204F05AE034A}" type="pres">
      <dgm:prSet presAssocID="{4EB16BB4-33B2-4BBC-BDB9-B37BEDBF109B}" presName="nodeTx" presStyleLbl="node1" presStyleIdx="4" presStyleCnt="6">
        <dgm:presLayoutVars>
          <dgm:bulletEnabled val="1"/>
        </dgm:presLayoutVars>
      </dgm:prSet>
      <dgm:spPr/>
    </dgm:pt>
    <dgm:pt modelId="{DF54D311-94E0-4E28-A9FC-54484460096E}" type="pres">
      <dgm:prSet presAssocID="{4EB16BB4-33B2-4BBC-BDB9-B37BEDBF109B}" presName="invisiNode" presStyleLbl="node1" presStyleIdx="4" presStyleCnt="6"/>
      <dgm:spPr/>
    </dgm:pt>
    <dgm:pt modelId="{353E94CF-7396-44FB-93F4-D4E2FE17B0EB}" type="pres">
      <dgm:prSet presAssocID="{4EB16BB4-33B2-4BBC-BDB9-B37BEDBF109B}" presName="imagNode" presStyleLbl="fgImgPlac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F6C28EA-6707-428A-AC98-A62A307316E9}" type="pres">
      <dgm:prSet presAssocID="{BA1CFFC6-2FBA-4E78-943B-ECC8CCF0E951}" presName="sibTrans" presStyleLbl="sibTrans2D1" presStyleIdx="0" presStyleCnt="0"/>
      <dgm:spPr/>
    </dgm:pt>
    <dgm:pt modelId="{B6D9BE3A-D153-4D46-BC44-DB653F3904DB}" type="pres">
      <dgm:prSet presAssocID="{CC661EBF-600E-4338-8770-96E8FBB355E5}" presName="compNode" presStyleCnt="0"/>
      <dgm:spPr/>
    </dgm:pt>
    <dgm:pt modelId="{510DC4D7-AFC4-45C8-9126-953ECADC9D3F}" type="pres">
      <dgm:prSet presAssocID="{CC661EBF-600E-4338-8770-96E8FBB355E5}" presName="bkgdShape" presStyleLbl="node1" presStyleIdx="5" presStyleCnt="6"/>
      <dgm:spPr/>
    </dgm:pt>
    <dgm:pt modelId="{AA3D9386-EC52-4434-ADA3-571FE97F63D0}" type="pres">
      <dgm:prSet presAssocID="{CC661EBF-600E-4338-8770-96E8FBB355E5}" presName="nodeTx" presStyleLbl="node1" presStyleIdx="5" presStyleCnt="6">
        <dgm:presLayoutVars>
          <dgm:bulletEnabled val="1"/>
        </dgm:presLayoutVars>
      </dgm:prSet>
      <dgm:spPr/>
    </dgm:pt>
    <dgm:pt modelId="{C076F6C6-C2B4-4DF3-9959-CE9E0893C402}" type="pres">
      <dgm:prSet presAssocID="{CC661EBF-600E-4338-8770-96E8FBB355E5}" presName="invisiNode" presStyleLbl="node1" presStyleIdx="5" presStyleCnt="6"/>
      <dgm:spPr/>
    </dgm:pt>
    <dgm:pt modelId="{992F0989-535A-477B-A60D-BA2DD7136FF3}" type="pres">
      <dgm:prSet presAssocID="{CC661EBF-600E-4338-8770-96E8FBB355E5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6B332905-A0A0-407B-843A-DF14BEA94DF7}" type="presOf" srcId="{6332CDEE-3C24-4C17-ACA3-24005A5DF07A}" destId="{3F705BC4-4C14-4A0E-A691-EAE7B19B1724}" srcOrd="1" destOrd="0" presId="urn:microsoft.com/office/officeart/2005/8/layout/hList7"/>
    <dgm:cxn modelId="{2E98F405-9BE3-43C2-8201-AFD343CBD229}" type="presOf" srcId="{35A16A25-769C-4E76-A007-7C0D371D4BF8}" destId="{C052C145-E236-42D1-9DEC-38CBB6E29367}" srcOrd="0" destOrd="0" presId="urn:microsoft.com/office/officeart/2005/8/layout/hList7"/>
    <dgm:cxn modelId="{C19FF108-BEA8-43ED-B325-CBF278AC76F5}" type="presOf" srcId="{A8091E93-A0C2-480A-AA93-A7C0E8D22AFD}" destId="{2C8E9DB9-E3DD-4571-B2F9-E81B4F92A22B}" srcOrd="0" destOrd="0" presId="urn:microsoft.com/office/officeart/2005/8/layout/hList7"/>
    <dgm:cxn modelId="{12A60809-301D-43A4-A4B6-C186C4B96521}" type="presOf" srcId="{938BB2E1-9EA9-4F63-9451-57F8EF56A420}" destId="{E594D76F-50E1-4587-AE3E-85A486B879E8}" srcOrd="0" destOrd="0" presId="urn:microsoft.com/office/officeart/2005/8/layout/hList7"/>
    <dgm:cxn modelId="{6DFB5519-39FA-47BA-B87A-B884F75981AB}" srcId="{3DC78B63-9CC0-41A1-A33A-4A5F408BA3D6}" destId="{6DF50F20-7F80-4924-B779-1BBFEA510102}" srcOrd="3" destOrd="0" parTransId="{CD7B938A-79C2-436E-80D5-3FF654A7F9C8}" sibTransId="{A8091E93-A0C2-480A-AA93-A7C0E8D22AFD}"/>
    <dgm:cxn modelId="{B113C11F-72C0-4B57-B422-5E7EF0106A11}" srcId="{3DC78B63-9CC0-41A1-A33A-4A5F408BA3D6}" destId="{4EB16BB4-33B2-4BBC-BDB9-B37BEDBF109B}" srcOrd="4" destOrd="0" parTransId="{1E6AB7C2-BDF5-421F-A32C-D376B2E884D5}" sibTransId="{BA1CFFC6-2FBA-4E78-943B-ECC8CCF0E951}"/>
    <dgm:cxn modelId="{B15BF322-BB7E-4EF9-BB17-6A4F8A82DF7F}" type="presOf" srcId="{CC661EBF-600E-4338-8770-96E8FBB355E5}" destId="{510DC4D7-AFC4-45C8-9126-953ECADC9D3F}" srcOrd="0" destOrd="0" presId="urn:microsoft.com/office/officeart/2005/8/layout/hList7"/>
    <dgm:cxn modelId="{0D276E29-437B-4F73-AC90-85650D10BAA9}" srcId="{3DC78B63-9CC0-41A1-A33A-4A5F408BA3D6}" destId="{CC661EBF-600E-4338-8770-96E8FBB355E5}" srcOrd="5" destOrd="0" parTransId="{C4392B2F-72D5-4CDB-AFBB-CE4DC4C043F9}" sibTransId="{70B2EA8D-D84B-45EC-9458-E7598CF769E1}"/>
    <dgm:cxn modelId="{FE7BB436-271B-4CA5-BD89-D1442DFAB7C4}" srcId="{3DC78B63-9CC0-41A1-A33A-4A5F408BA3D6}" destId="{35A16A25-769C-4E76-A007-7C0D371D4BF8}" srcOrd="2" destOrd="0" parTransId="{9B5EA30D-FF22-44BF-AA34-BC914EEA613D}" sibTransId="{1DA03390-48E3-4823-8FA7-8CE681E7E831}"/>
    <dgm:cxn modelId="{E41F1C37-1676-4E55-AE14-271B1DCC3DA3}" type="presOf" srcId="{FD27666E-41F9-416E-9856-52FD348D9288}" destId="{258416D2-A13C-468A-8D99-FF956F7FBA60}" srcOrd="0" destOrd="0" presId="urn:microsoft.com/office/officeart/2005/8/layout/hList7"/>
    <dgm:cxn modelId="{D4FF6C3A-D691-47FA-A7E8-82357120DA6F}" type="presOf" srcId="{6DF50F20-7F80-4924-B779-1BBFEA510102}" destId="{597575B4-03FE-4B5B-A39A-4250A2341287}" srcOrd="1" destOrd="0" presId="urn:microsoft.com/office/officeart/2005/8/layout/hList7"/>
    <dgm:cxn modelId="{8529BD6B-F8D1-401C-B175-48075096D636}" type="presOf" srcId="{938BB2E1-9EA9-4F63-9451-57F8EF56A420}" destId="{2A6E13CB-3FC0-477C-85B6-E3F8E8FAB3A2}" srcOrd="1" destOrd="0" presId="urn:microsoft.com/office/officeart/2005/8/layout/hList7"/>
    <dgm:cxn modelId="{3A636D4C-652D-4F47-9CA1-405E1D5BA61C}" type="presOf" srcId="{35A16A25-769C-4E76-A007-7C0D371D4BF8}" destId="{099A7C22-678F-4183-BA26-074A10811207}" srcOrd="1" destOrd="0" presId="urn:microsoft.com/office/officeart/2005/8/layout/hList7"/>
    <dgm:cxn modelId="{75206B52-05B4-4059-B94B-A9C893B68D9D}" type="presOf" srcId="{4EB16BB4-33B2-4BBC-BDB9-B37BEDBF109B}" destId="{49AD6625-3614-457C-8987-45395AC01444}" srcOrd="0" destOrd="0" presId="urn:microsoft.com/office/officeart/2005/8/layout/hList7"/>
    <dgm:cxn modelId="{51785079-B6CA-4C16-9DEE-7CA358B3680C}" type="presOf" srcId="{1DA03390-48E3-4823-8FA7-8CE681E7E831}" destId="{188556AB-ABA8-4FA2-8F01-37A0625AEBDE}" srcOrd="0" destOrd="0" presId="urn:microsoft.com/office/officeart/2005/8/layout/hList7"/>
    <dgm:cxn modelId="{47DD8A5A-D636-4359-B79C-CFCBB66E6435}" type="presOf" srcId="{6DF50F20-7F80-4924-B779-1BBFEA510102}" destId="{4169EC4F-3965-4EA5-8ABE-78478A3B4FB9}" srcOrd="0" destOrd="0" presId="urn:microsoft.com/office/officeart/2005/8/layout/hList7"/>
    <dgm:cxn modelId="{B3C06C8A-A5F1-475B-8431-108BAABF9C37}" type="presOf" srcId="{4EB16BB4-33B2-4BBC-BDB9-B37BEDBF109B}" destId="{D1CE2A6F-AED1-4F1F-8600-204F05AE034A}" srcOrd="1" destOrd="0" presId="urn:microsoft.com/office/officeart/2005/8/layout/hList7"/>
    <dgm:cxn modelId="{E2A20691-C56C-49A7-8C2F-CF7CF28E9887}" type="presOf" srcId="{09BAC1A3-B399-40CC-AA81-AED5AC3C09EF}" destId="{486F5561-2BA4-4936-82C6-EB7282B9352D}" srcOrd="0" destOrd="0" presId="urn:microsoft.com/office/officeart/2005/8/layout/hList7"/>
    <dgm:cxn modelId="{A77574A4-71A8-4E55-ABAC-962A0D3314C0}" srcId="{3DC78B63-9CC0-41A1-A33A-4A5F408BA3D6}" destId="{938BB2E1-9EA9-4F63-9451-57F8EF56A420}" srcOrd="0" destOrd="0" parTransId="{44668A33-9497-4C4C-83E6-D52D06BAEAFB}" sibTransId="{FD27666E-41F9-416E-9856-52FD348D9288}"/>
    <dgm:cxn modelId="{AA6713BB-2089-40A3-B491-7FBCCF85CA44}" type="presOf" srcId="{6332CDEE-3C24-4C17-ACA3-24005A5DF07A}" destId="{68F371B2-C901-4672-BDE5-23383A9A433A}" srcOrd="0" destOrd="0" presId="urn:microsoft.com/office/officeart/2005/8/layout/hList7"/>
    <dgm:cxn modelId="{8C92BABF-58C8-4D7F-994A-6FA996E4243C}" type="presOf" srcId="{3DC78B63-9CC0-41A1-A33A-4A5F408BA3D6}" destId="{ACB5802E-668F-4052-B411-8C7BE9A2B730}" srcOrd="0" destOrd="0" presId="urn:microsoft.com/office/officeart/2005/8/layout/hList7"/>
    <dgm:cxn modelId="{BC7958CA-8F1F-4613-A4E2-CF0DA65D88CD}" srcId="{3DC78B63-9CC0-41A1-A33A-4A5F408BA3D6}" destId="{6332CDEE-3C24-4C17-ACA3-24005A5DF07A}" srcOrd="1" destOrd="0" parTransId="{7D49452D-2AB7-4EC2-804C-106EB20A50AE}" sibTransId="{09BAC1A3-B399-40CC-AA81-AED5AC3C09EF}"/>
    <dgm:cxn modelId="{1E78A1EA-1C76-443A-BEA6-EF35C9279081}" type="presOf" srcId="{CC661EBF-600E-4338-8770-96E8FBB355E5}" destId="{AA3D9386-EC52-4434-ADA3-571FE97F63D0}" srcOrd="1" destOrd="0" presId="urn:microsoft.com/office/officeart/2005/8/layout/hList7"/>
    <dgm:cxn modelId="{3E5637F7-2023-4D96-9A91-97177790B522}" type="presOf" srcId="{BA1CFFC6-2FBA-4E78-943B-ECC8CCF0E951}" destId="{CF6C28EA-6707-428A-AC98-A62A307316E9}" srcOrd="0" destOrd="0" presId="urn:microsoft.com/office/officeart/2005/8/layout/hList7"/>
    <dgm:cxn modelId="{2A689307-8218-48DC-A353-CC48CEC9D543}" type="presParOf" srcId="{ACB5802E-668F-4052-B411-8C7BE9A2B730}" destId="{54424F85-4CF2-4AE9-92B8-C30FAC2B4453}" srcOrd="0" destOrd="0" presId="urn:microsoft.com/office/officeart/2005/8/layout/hList7"/>
    <dgm:cxn modelId="{B8884415-0B0A-4FDF-893E-B3565179C77E}" type="presParOf" srcId="{ACB5802E-668F-4052-B411-8C7BE9A2B730}" destId="{7961D2E3-4073-4A7C-AD2B-376807CC2562}" srcOrd="1" destOrd="0" presId="urn:microsoft.com/office/officeart/2005/8/layout/hList7"/>
    <dgm:cxn modelId="{43BC9A89-1E3F-4040-BAD2-6F6679D6988A}" type="presParOf" srcId="{7961D2E3-4073-4A7C-AD2B-376807CC2562}" destId="{F9D8BFDE-28B4-4D2F-85D5-A6259F2593B3}" srcOrd="0" destOrd="0" presId="urn:microsoft.com/office/officeart/2005/8/layout/hList7"/>
    <dgm:cxn modelId="{807390AA-822E-4AC9-A63B-559B452519D7}" type="presParOf" srcId="{F9D8BFDE-28B4-4D2F-85D5-A6259F2593B3}" destId="{E594D76F-50E1-4587-AE3E-85A486B879E8}" srcOrd="0" destOrd="0" presId="urn:microsoft.com/office/officeart/2005/8/layout/hList7"/>
    <dgm:cxn modelId="{69906017-2D7B-47B4-A388-F58FCAB6ECD5}" type="presParOf" srcId="{F9D8BFDE-28B4-4D2F-85D5-A6259F2593B3}" destId="{2A6E13CB-3FC0-477C-85B6-E3F8E8FAB3A2}" srcOrd="1" destOrd="0" presId="urn:microsoft.com/office/officeart/2005/8/layout/hList7"/>
    <dgm:cxn modelId="{245947F4-7401-461B-ABE8-1386FE894A98}" type="presParOf" srcId="{F9D8BFDE-28B4-4D2F-85D5-A6259F2593B3}" destId="{4094EFEE-A1F2-4B76-B43A-580039632C10}" srcOrd="2" destOrd="0" presId="urn:microsoft.com/office/officeart/2005/8/layout/hList7"/>
    <dgm:cxn modelId="{470BBCEA-B3F0-4B88-B252-7623984B8E7B}" type="presParOf" srcId="{F9D8BFDE-28B4-4D2F-85D5-A6259F2593B3}" destId="{97461D82-53D7-420F-BC5E-491408AF2C28}" srcOrd="3" destOrd="0" presId="urn:microsoft.com/office/officeart/2005/8/layout/hList7"/>
    <dgm:cxn modelId="{A975EC46-2F15-4CED-831B-27D07A2A3923}" type="presParOf" srcId="{7961D2E3-4073-4A7C-AD2B-376807CC2562}" destId="{258416D2-A13C-468A-8D99-FF956F7FBA60}" srcOrd="1" destOrd="0" presId="urn:microsoft.com/office/officeart/2005/8/layout/hList7"/>
    <dgm:cxn modelId="{E8C8AFB9-E76C-4DDF-9B00-25B211B7B504}" type="presParOf" srcId="{7961D2E3-4073-4A7C-AD2B-376807CC2562}" destId="{FFD3C523-ED69-4B3F-9106-3A070F12FFE1}" srcOrd="2" destOrd="0" presId="urn:microsoft.com/office/officeart/2005/8/layout/hList7"/>
    <dgm:cxn modelId="{745C20E3-E756-44A6-8F9B-7650FCE87DCE}" type="presParOf" srcId="{FFD3C523-ED69-4B3F-9106-3A070F12FFE1}" destId="{68F371B2-C901-4672-BDE5-23383A9A433A}" srcOrd="0" destOrd="0" presId="urn:microsoft.com/office/officeart/2005/8/layout/hList7"/>
    <dgm:cxn modelId="{DF8CD5BA-DFDC-48AB-86DF-1DAF482B047A}" type="presParOf" srcId="{FFD3C523-ED69-4B3F-9106-3A070F12FFE1}" destId="{3F705BC4-4C14-4A0E-A691-EAE7B19B1724}" srcOrd="1" destOrd="0" presId="urn:microsoft.com/office/officeart/2005/8/layout/hList7"/>
    <dgm:cxn modelId="{4C446145-D59E-4272-86D9-C84A19FD1574}" type="presParOf" srcId="{FFD3C523-ED69-4B3F-9106-3A070F12FFE1}" destId="{78123D30-5511-435E-A6F5-F93D1C262038}" srcOrd="2" destOrd="0" presId="urn:microsoft.com/office/officeart/2005/8/layout/hList7"/>
    <dgm:cxn modelId="{C61572C6-4EF5-4942-8E5E-EF1A74BE94CA}" type="presParOf" srcId="{FFD3C523-ED69-4B3F-9106-3A070F12FFE1}" destId="{404BE89A-34C2-4A29-BC29-4E0A11EC5B88}" srcOrd="3" destOrd="0" presId="urn:microsoft.com/office/officeart/2005/8/layout/hList7"/>
    <dgm:cxn modelId="{55E3D3EF-A797-434D-AD64-2BF4C6B4CC55}" type="presParOf" srcId="{7961D2E3-4073-4A7C-AD2B-376807CC2562}" destId="{486F5561-2BA4-4936-82C6-EB7282B9352D}" srcOrd="3" destOrd="0" presId="urn:microsoft.com/office/officeart/2005/8/layout/hList7"/>
    <dgm:cxn modelId="{24ED2DFE-2E4E-4645-B0F9-0CBAC80B2E70}" type="presParOf" srcId="{7961D2E3-4073-4A7C-AD2B-376807CC2562}" destId="{C35CB809-2C09-4D8A-A817-F33763881DD6}" srcOrd="4" destOrd="0" presId="urn:microsoft.com/office/officeart/2005/8/layout/hList7"/>
    <dgm:cxn modelId="{49533238-794F-4648-BA3F-65CD5CAC01A9}" type="presParOf" srcId="{C35CB809-2C09-4D8A-A817-F33763881DD6}" destId="{C052C145-E236-42D1-9DEC-38CBB6E29367}" srcOrd="0" destOrd="0" presId="urn:microsoft.com/office/officeart/2005/8/layout/hList7"/>
    <dgm:cxn modelId="{ECBC6D42-78DD-43C8-8D9B-74B4646496E9}" type="presParOf" srcId="{C35CB809-2C09-4D8A-A817-F33763881DD6}" destId="{099A7C22-678F-4183-BA26-074A10811207}" srcOrd="1" destOrd="0" presId="urn:microsoft.com/office/officeart/2005/8/layout/hList7"/>
    <dgm:cxn modelId="{865F5C33-4FE1-42DB-81F3-80955A3F3102}" type="presParOf" srcId="{C35CB809-2C09-4D8A-A817-F33763881DD6}" destId="{F851A92C-96C9-4552-8A9B-C1E8DCE793DE}" srcOrd="2" destOrd="0" presId="urn:microsoft.com/office/officeart/2005/8/layout/hList7"/>
    <dgm:cxn modelId="{0F09BD48-F1FB-48EC-BCB6-0753E3257195}" type="presParOf" srcId="{C35CB809-2C09-4D8A-A817-F33763881DD6}" destId="{B9CB8342-FA7D-4119-9543-83535DE58346}" srcOrd="3" destOrd="0" presId="urn:microsoft.com/office/officeart/2005/8/layout/hList7"/>
    <dgm:cxn modelId="{B8542434-2B01-47D6-85D1-AA9C96BC11BB}" type="presParOf" srcId="{7961D2E3-4073-4A7C-AD2B-376807CC2562}" destId="{188556AB-ABA8-4FA2-8F01-37A0625AEBDE}" srcOrd="5" destOrd="0" presId="urn:microsoft.com/office/officeart/2005/8/layout/hList7"/>
    <dgm:cxn modelId="{B8494376-8359-4B14-A993-30742DC90B7F}" type="presParOf" srcId="{7961D2E3-4073-4A7C-AD2B-376807CC2562}" destId="{29F303F6-BD7E-4E4C-AC54-24B3C857A349}" srcOrd="6" destOrd="0" presId="urn:microsoft.com/office/officeart/2005/8/layout/hList7"/>
    <dgm:cxn modelId="{86C57D23-76AB-480C-B675-95107562F9A4}" type="presParOf" srcId="{29F303F6-BD7E-4E4C-AC54-24B3C857A349}" destId="{4169EC4F-3965-4EA5-8ABE-78478A3B4FB9}" srcOrd="0" destOrd="0" presId="urn:microsoft.com/office/officeart/2005/8/layout/hList7"/>
    <dgm:cxn modelId="{1FEB6305-85D0-43F8-ACA2-1BF01AFB1797}" type="presParOf" srcId="{29F303F6-BD7E-4E4C-AC54-24B3C857A349}" destId="{597575B4-03FE-4B5B-A39A-4250A2341287}" srcOrd="1" destOrd="0" presId="urn:microsoft.com/office/officeart/2005/8/layout/hList7"/>
    <dgm:cxn modelId="{84F1058E-D94A-4846-AC1C-800BDFBC8BE3}" type="presParOf" srcId="{29F303F6-BD7E-4E4C-AC54-24B3C857A349}" destId="{1C42E059-7CAD-4101-B0FE-EC54F67A7A0F}" srcOrd="2" destOrd="0" presId="urn:microsoft.com/office/officeart/2005/8/layout/hList7"/>
    <dgm:cxn modelId="{95BE5673-B8A9-4BD8-B388-00FE3230E38B}" type="presParOf" srcId="{29F303F6-BD7E-4E4C-AC54-24B3C857A349}" destId="{A6549B62-7C5E-42BD-899D-E020FB601CB2}" srcOrd="3" destOrd="0" presId="urn:microsoft.com/office/officeart/2005/8/layout/hList7"/>
    <dgm:cxn modelId="{4928A484-5242-4383-A3E5-6E1D6485E8AF}" type="presParOf" srcId="{7961D2E3-4073-4A7C-AD2B-376807CC2562}" destId="{2C8E9DB9-E3DD-4571-B2F9-E81B4F92A22B}" srcOrd="7" destOrd="0" presId="urn:microsoft.com/office/officeart/2005/8/layout/hList7"/>
    <dgm:cxn modelId="{E2EAD758-3F8B-4DF3-B61D-3D3A6B3EEA7F}" type="presParOf" srcId="{7961D2E3-4073-4A7C-AD2B-376807CC2562}" destId="{DFCBC5D9-45BB-4081-B7D4-7B0E31F0D48F}" srcOrd="8" destOrd="0" presId="urn:microsoft.com/office/officeart/2005/8/layout/hList7"/>
    <dgm:cxn modelId="{C89C68D0-7061-437E-8693-A903DF8C3811}" type="presParOf" srcId="{DFCBC5D9-45BB-4081-B7D4-7B0E31F0D48F}" destId="{49AD6625-3614-457C-8987-45395AC01444}" srcOrd="0" destOrd="0" presId="urn:microsoft.com/office/officeart/2005/8/layout/hList7"/>
    <dgm:cxn modelId="{B94CB7A7-C9E3-417F-B160-E0BFEED55EB7}" type="presParOf" srcId="{DFCBC5D9-45BB-4081-B7D4-7B0E31F0D48F}" destId="{D1CE2A6F-AED1-4F1F-8600-204F05AE034A}" srcOrd="1" destOrd="0" presId="urn:microsoft.com/office/officeart/2005/8/layout/hList7"/>
    <dgm:cxn modelId="{3BA33947-3D96-4C80-92F6-E6428594F3EF}" type="presParOf" srcId="{DFCBC5D9-45BB-4081-B7D4-7B0E31F0D48F}" destId="{DF54D311-94E0-4E28-A9FC-54484460096E}" srcOrd="2" destOrd="0" presId="urn:microsoft.com/office/officeart/2005/8/layout/hList7"/>
    <dgm:cxn modelId="{D9FBEC2F-9E5A-47BB-85E5-69B57332B4CC}" type="presParOf" srcId="{DFCBC5D9-45BB-4081-B7D4-7B0E31F0D48F}" destId="{353E94CF-7396-44FB-93F4-D4E2FE17B0EB}" srcOrd="3" destOrd="0" presId="urn:microsoft.com/office/officeart/2005/8/layout/hList7"/>
    <dgm:cxn modelId="{5822AD2B-6AF6-4400-A19E-FA17083DBF1B}" type="presParOf" srcId="{7961D2E3-4073-4A7C-AD2B-376807CC2562}" destId="{CF6C28EA-6707-428A-AC98-A62A307316E9}" srcOrd="9" destOrd="0" presId="urn:microsoft.com/office/officeart/2005/8/layout/hList7"/>
    <dgm:cxn modelId="{48595076-A7DE-4A4B-96D4-C8BAEF43AFF9}" type="presParOf" srcId="{7961D2E3-4073-4A7C-AD2B-376807CC2562}" destId="{B6D9BE3A-D153-4D46-BC44-DB653F3904DB}" srcOrd="10" destOrd="0" presId="urn:microsoft.com/office/officeart/2005/8/layout/hList7"/>
    <dgm:cxn modelId="{4DF055D2-17F0-4605-A945-4C97EC1C8152}" type="presParOf" srcId="{B6D9BE3A-D153-4D46-BC44-DB653F3904DB}" destId="{510DC4D7-AFC4-45C8-9126-953ECADC9D3F}" srcOrd="0" destOrd="0" presId="urn:microsoft.com/office/officeart/2005/8/layout/hList7"/>
    <dgm:cxn modelId="{6F5D5C04-07B0-4F21-8EEA-13F30DCDC3BC}" type="presParOf" srcId="{B6D9BE3A-D153-4D46-BC44-DB653F3904DB}" destId="{AA3D9386-EC52-4434-ADA3-571FE97F63D0}" srcOrd="1" destOrd="0" presId="urn:microsoft.com/office/officeart/2005/8/layout/hList7"/>
    <dgm:cxn modelId="{42C17547-9BF8-477E-B0BA-84828818459A}" type="presParOf" srcId="{B6D9BE3A-D153-4D46-BC44-DB653F3904DB}" destId="{C076F6C6-C2B4-4DF3-9959-CE9E0893C402}" srcOrd="2" destOrd="0" presId="urn:microsoft.com/office/officeart/2005/8/layout/hList7"/>
    <dgm:cxn modelId="{38133E5A-5E87-4653-9C1B-717D47E384EC}" type="presParOf" srcId="{B6D9BE3A-D153-4D46-BC44-DB653F3904DB}" destId="{992F0989-535A-477B-A60D-BA2DD7136FF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12E3A1-3DE5-4DB2-8738-C8A842D73D68}" type="doc">
      <dgm:prSet loTypeId="urn:microsoft.com/office/officeart/2005/8/layout/radial5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ZA"/>
        </a:p>
      </dgm:t>
    </dgm:pt>
    <dgm:pt modelId="{7753F1B7-CC2D-462A-A797-74249A3BDBE2}">
      <dgm:prSet phldrT="[Text]" custT="1"/>
      <dgm:spPr/>
      <dgm:t>
        <a:bodyPr/>
        <a:lstStyle/>
        <a:p>
          <a:r>
            <a:rPr lang="en-US" sz="1100" dirty="0"/>
            <a:t>Education &amp; Skills Development</a:t>
          </a:r>
          <a:endParaRPr lang="en-ZA" sz="1100" dirty="0"/>
        </a:p>
      </dgm:t>
    </dgm:pt>
    <dgm:pt modelId="{2BDE119D-4D36-4BEA-9092-F97C74FFC15C}" type="parTrans" cxnId="{E83AAEA9-728A-452F-8991-9BF2F4B957A7}">
      <dgm:prSet/>
      <dgm:spPr/>
      <dgm:t>
        <a:bodyPr/>
        <a:lstStyle/>
        <a:p>
          <a:endParaRPr lang="en-ZA" sz="1600"/>
        </a:p>
      </dgm:t>
    </dgm:pt>
    <dgm:pt modelId="{8D3BE96E-9B33-469B-B657-9A4F2B412844}" type="sibTrans" cxnId="{E83AAEA9-728A-452F-8991-9BF2F4B957A7}">
      <dgm:prSet/>
      <dgm:spPr/>
      <dgm:t>
        <a:bodyPr/>
        <a:lstStyle/>
        <a:p>
          <a:endParaRPr lang="en-ZA" sz="1600"/>
        </a:p>
      </dgm:t>
    </dgm:pt>
    <dgm:pt modelId="{E6FCC959-138A-47E4-80F6-12EAF942C498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400" b="0" dirty="0"/>
            <a:t>Schools Programs</a:t>
          </a:r>
          <a:endParaRPr lang="en-ZA" sz="1400" b="0" dirty="0"/>
        </a:p>
      </dgm:t>
    </dgm:pt>
    <dgm:pt modelId="{4644CFE2-3D74-465A-BF9A-7F585996809B}" type="parTrans" cxnId="{BCB49E5D-84F4-48BD-BCAC-8D6FE0A67DAA}">
      <dgm:prSet custT="1"/>
      <dgm:spPr/>
      <dgm:t>
        <a:bodyPr/>
        <a:lstStyle/>
        <a:p>
          <a:endParaRPr lang="en-ZA" sz="1100"/>
        </a:p>
      </dgm:t>
    </dgm:pt>
    <dgm:pt modelId="{60DD9601-C90E-440B-B942-41B4B0B37757}" type="sibTrans" cxnId="{BCB49E5D-84F4-48BD-BCAC-8D6FE0A67DAA}">
      <dgm:prSet/>
      <dgm:spPr/>
      <dgm:t>
        <a:bodyPr/>
        <a:lstStyle/>
        <a:p>
          <a:endParaRPr lang="en-ZA" sz="1600"/>
        </a:p>
      </dgm:t>
    </dgm:pt>
    <dgm:pt modelId="{987FF86A-8030-41B3-A6FC-5BFF607AD38D}">
      <dgm:prSet phldrT="[Text]" custT="1"/>
      <dgm:spPr>
        <a:solidFill>
          <a:schemeClr val="bg1">
            <a:lumMod val="95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100" dirty="0">
              <a:solidFill>
                <a:schemeClr val="bg2">
                  <a:lumMod val="60000"/>
                  <a:lumOff val="40000"/>
                </a:schemeClr>
              </a:solidFill>
            </a:rPr>
            <a:t>Artisan </a:t>
          </a:r>
        </a:p>
        <a:p>
          <a:r>
            <a:rPr lang="en-US" sz="1100" dirty="0">
              <a:solidFill>
                <a:schemeClr val="bg2">
                  <a:lumMod val="60000"/>
                  <a:lumOff val="40000"/>
                </a:schemeClr>
              </a:solidFill>
            </a:rPr>
            <a:t>Training</a:t>
          </a:r>
          <a:endParaRPr lang="en-ZA" sz="1100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57B53881-AC14-4DD4-977C-EF7910F1D059}" type="parTrans" cxnId="{1EEB3572-DD48-4713-8536-3634A04E0C64}">
      <dgm:prSet custT="1"/>
      <dgm:spPr/>
      <dgm:t>
        <a:bodyPr/>
        <a:lstStyle/>
        <a:p>
          <a:endParaRPr lang="en-ZA" sz="1100"/>
        </a:p>
      </dgm:t>
    </dgm:pt>
    <dgm:pt modelId="{2166A74D-806C-4AEF-937E-DF72F85D7F5F}" type="sibTrans" cxnId="{1EEB3572-DD48-4713-8536-3634A04E0C64}">
      <dgm:prSet/>
      <dgm:spPr/>
      <dgm:t>
        <a:bodyPr/>
        <a:lstStyle/>
        <a:p>
          <a:endParaRPr lang="en-ZA" sz="1600"/>
        </a:p>
      </dgm:t>
    </dgm:pt>
    <dgm:pt modelId="{B27226A0-0967-4DEF-822F-D5821F07CAB0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t"/>
        <a:lstStyle/>
        <a:p>
          <a:r>
            <a:rPr lang="en-US" sz="1400" dirty="0"/>
            <a:t>Bursary </a:t>
          </a:r>
        </a:p>
        <a:p>
          <a:r>
            <a:rPr lang="en-US" sz="1400" dirty="0"/>
            <a:t>Program</a:t>
          </a:r>
          <a:endParaRPr lang="en-ZA" sz="1400" dirty="0"/>
        </a:p>
      </dgm:t>
    </dgm:pt>
    <dgm:pt modelId="{77650D6D-E716-4EE8-B210-59631723BB75}" type="parTrans" cxnId="{23F55116-CA92-4E55-932D-59551D6DECC3}">
      <dgm:prSet custT="1"/>
      <dgm:spPr/>
      <dgm:t>
        <a:bodyPr/>
        <a:lstStyle/>
        <a:p>
          <a:endParaRPr lang="en-ZA" sz="1100"/>
        </a:p>
      </dgm:t>
    </dgm:pt>
    <dgm:pt modelId="{590D49CB-7E41-45B8-B795-EC93ED3197ED}" type="sibTrans" cxnId="{23F55116-CA92-4E55-932D-59551D6DECC3}">
      <dgm:prSet/>
      <dgm:spPr/>
      <dgm:t>
        <a:bodyPr/>
        <a:lstStyle/>
        <a:p>
          <a:endParaRPr lang="en-ZA" sz="1600"/>
        </a:p>
      </dgm:t>
    </dgm:pt>
    <dgm:pt modelId="{E08ED82B-9D37-421B-9EA1-C7B26616BD62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050" dirty="0">
              <a:solidFill>
                <a:schemeClr val="bg2">
                  <a:lumMod val="60000"/>
                  <a:lumOff val="40000"/>
                </a:schemeClr>
              </a:solidFill>
            </a:rPr>
            <a:t>Research Chairs</a:t>
          </a:r>
          <a:endParaRPr lang="en-ZA" sz="1050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3E0B75D9-3CA9-48BA-9057-893B021CB3B8}" type="parTrans" cxnId="{56C28B77-8A89-494B-8CC6-9BD07BBF9A23}">
      <dgm:prSet custT="1"/>
      <dgm:spPr/>
      <dgm:t>
        <a:bodyPr/>
        <a:lstStyle/>
        <a:p>
          <a:endParaRPr lang="en-ZA" sz="1100"/>
        </a:p>
      </dgm:t>
    </dgm:pt>
    <dgm:pt modelId="{3302EE8A-9AA3-4655-A41A-1739383EB61E}" type="sibTrans" cxnId="{56C28B77-8A89-494B-8CC6-9BD07BBF9A23}">
      <dgm:prSet/>
      <dgm:spPr/>
      <dgm:t>
        <a:bodyPr/>
        <a:lstStyle/>
        <a:p>
          <a:endParaRPr lang="en-ZA" sz="1600"/>
        </a:p>
      </dgm:t>
    </dgm:pt>
    <dgm:pt modelId="{0BAA2EB0-3012-472B-B94E-85C1298529BE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000" dirty="0">
              <a:solidFill>
                <a:schemeClr val="bg2">
                  <a:lumMod val="60000"/>
                  <a:lumOff val="40000"/>
                </a:schemeClr>
              </a:solidFill>
            </a:rPr>
            <a:t>Big Data and Strategic Partnerships</a:t>
          </a:r>
          <a:endParaRPr lang="en-ZA" sz="1000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A1A49F59-F04F-497A-9D18-6B0FA28D505F}" type="parTrans" cxnId="{6FF8C0CE-85CB-47DE-98F2-68D49E47AF70}">
      <dgm:prSet custT="1"/>
      <dgm:spPr/>
      <dgm:t>
        <a:bodyPr/>
        <a:lstStyle/>
        <a:p>
          <a:endParaRPr lang="en-ZA" sz="1100"/>
        </a:p>
      </dgm:t>
    </dgm:pt>
    <dgm:pt modelId="{73EC2EE9-6B21-4582-B096-B723920D8E24}" type="sibTrans" cxnId="{6FF8C0CE-85CB-47DE-98F2-68D49E47AF70}">
      <dgm:prSet/>
      <dgm:spPr/>
      <dgm:t>
        <a:bodyPr/>
        <a:lstStyle/>
        <a:p>
          <a:endParaRPr lang="en-ZA" sz="1600"/>
        </a:p>
      </dgm:t>
    </dgm:pt>
    <dgm:pt modelId="{954F010D-E683-4E88-9A2B-E8A3B66B4C1F}" type="pres">
      <dgm:prSet presAssocID="{CE12E3A1-3DE5-4DB2-8738-C8A842D73D6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07730AE-0A66-40E0-851B-DACA08E016F9}" type="pres">
      <dgm:prSet presAssocID="{7753F1B7-CC2D-462A-A797-74249A3BDBE2}" presName="centerShape" presStyleLbl="node0" presStyleIdx="0" presStyleCnt="1" custScaleX="92350" custScaleY="93235"/>
      <dgm:spPr/>
    </dgm:pt>
    <dgm:pt modelId="{D02D68DE-7ECE-4DF9-98AB-0045EC4AD404}" type="pres">
      <dgm:prSet presAssocID="{4644CFE2-3D74-465A-BF9A-7F585996809B}" presName="parTrans" presStyleLbl="sibTrans2D1" presStyleIdx="0" presStyleCnt="5"/>
      <dgm:spPr/>
    </dgm:pt>
    <dgm:pt modelId="{6522DE3B-02A6-48B8-A3E0-5213A3622200}" type="pres">
      <dgm:prSet presAssocID="{4644CFE2-3D74-465A-BF9A-7F585996809B}" presName="connectorText" presStyleLbl="sibTrans2D1" presStyleIdx="0" presStyleCnt="5"/>
      <dgm:spPr/>
    </dgm:pt>
    <dgm:pt modelId="{E2806F1B-02EB-4054-86D7-7C8894F756E9}" type="pres">
      <dgm:prSet presAssocID="{E6FCC959-138A-47E4-80F6-12EAF942C498}" presName="node" presStyleLbl="node1" presStyleIdx="0" presStyleCnt="5" custScaleX="131105" custScaleY="123738">
        <dgm:presLayoutVars>
          <dgm:bulletEnabled val="1"/>
        </dgm:presLayoutVars>
      </dgm:prSet>
      <dgm:spPr/>
    </dgm:pt>
    <dgm:pt modelId="{3CE92EE3-A1E1-4ACF-8DD9-8FE50412BBEA}" type="pres">
      <dgm:prSet presAssocID="{57B53881-AC14-4DD4-977C-EF7910F1D059}" presName="parTrans" presStyleLbl="sibTrans2D1" presStyleIdx="1" presStyleCnt="5"/>
      <dgm:spPr/>
    </dgm:pt>
    <dgm:pt modelId="{CCD096D2-31BD-430D-8358-53BD40424AE6}" type="pres">
      <dgm:prSet presAssocID="{57B53881-AC14-4DD4-977C-EF7910F1D059}" presName="connectorText" presStyleLbl="sibTrans2D1" presStyleIdx="1" presStyleCnt="5"/>
      <dgm:spPr/>
    </dgm:pt>
    <dgm:pt modelId="{ECC58B39-D257-4703-A260-DC6198F5DA7F}" type="pres">
      <dgm:prSet presAssocID="{987FF86A-8030-41B3-A6FC-5BFF607AD38D}" presName="node" presStyleLbl="node1" presStyleIdx="1" presStyleCnt="5" custScaleX="68428" custScaleY="68443" custRadScaleRad="82186" custRadScaleInc="-4046">
        <dgm:presLayoutVars>
          <dgm:bulletEnabled val="1"/>
        </dgm:presLayoutVars>
      </dgm:prSet>
      <dgm:spPr/>
    </dgm:pt>
    <dgm:pt modelId="{FC6E073B-B85B-4862-A389-BADDC3D8A965}" type="pres">
      <dgm:prSet presAssocID="{77650D6D-E716-4EE8-B210-59631723BB75}" presName="parTrans" presStyleLbl="sibTrans2D1" presStyleIdx="2" presStyleCnt="5"/>
      <dgm:spPr/>
    </dgm:pt>
    <dgm:pt modelId="{CF08E8E1-5D5C-4FB2-9D6D-0ABCC4943CD7}" type="pres">
      <dgm:prSet presAssocID="{77650D6D-E716-4EE8-B210-59631723BB75}" presName="connectorText" presStyleLbl="sibTrans2D1" presStyleIdx="2" presStyleCnt="5"/>
      <dgm:spPr/>
    </dgm:pt>
    <dgm:pt modelId="{9E5B66BC-9E23-40F7-B985-B3DFEED8AC87}" type="pres">
      <dgm:prSet presAssocID="{B27226A0-0967-4DEF-822F-D5821F07CAB0}" presName="node" presStyleLbl="node1" presStyleIdx="2" presStyleCnt="5" custScaleX="134378" custScaleY="128441">
        <dgm:presLayoutVars>
          <dgm:bulletEnabled val="1"/>
        </dgm:presLayoutVars>
      </dgm:prSet>
      <dgm:spPr/>
    </dgm:pt>
    <dgm:pt modelId="{2D135CE9-DB16-4C92-A7FA-82F3650D9042}" type="pres">
      <dgm:prSet presAssocID="{3E0B75D9-3CA9-48BA-9057-893B021CB3B8}" presName="parTrans" presStyleLbl="sibTrans2D1" presStyleIdx="3" presStyleCnt="5"/>
      <dgm:spPr/>
    </dgm:pt>
    <dgm:pt modelId="{0277F4F1-9108-4E38-83D1-626513632F24}" type="pres">
      <dgm:prSet presAssocID="{3E0B75D9-3CA9-48BA-9057-893B021CB3B8}" presName="connectorText" presStyleLbl="sibTrans2D1" presStyleIdx="3" presStyleCnt="5"/>
      <dgm:spPr/>
    </dgm:pt>
    <dgm:pt modelId="{D882487E-6DAD-4093-91F9-9CB04DC2359C}" type="pres">
      <dgm:prSet presAssocID="{E08ED82B-9D37-421B-9EA1-C7B26616BD62}" presName="node" presStyleLbl="node1" presStyleIdx="3" presStyleCnt="5" custScaleX="65189" custScaleY="64213" custRadScaleRad="87533" custRadScaleInc="2253">
        <dgm:presLayoutVars>
          <dgm:bulletEnabled val="1"/>
        </dgm:presLayoutVars>
      </dgm:prSet>
      <dgm:spPr/>
    </dgm:pt>
    <dgm:pt modelId="{FF57E559-5E8D-42F6-81BE-474707AFCC25}" type="pres">
      <dgm:prSet presAssocID="{A1A49F59-F04F-497A-9D18-6B0FA28D505F}" presName="parTrans" presStyleLbl="sibTrans2D1" presStyleIdx="4" presStyleCnt="5"/>
      <dgm:spPr/>
    </dgm:pt>
    <dgm:pt modelId="{DAF3D3A0-F34E-459F-8F6A-008DEF61C636}" type="pres">
      <dgm:prSet presAssocID="{A1A49F59-F04F-497A-9D18-6B0FA28D505F}" presName="connectorText" presStyleLbl="sibTrans2D1" presStyleIdx="4" presStyleCnt="5"/>
      <dgm:spPr/>
    </dgm:pt>
    <dgm:pt modelId="{FD2EC63C-197A-4796-8204-1066173F982F}" type="pres">
      <dgm:prSet presAssocID="{0BAA2EB0-3012-472B-B94E-85C1298529BE}" presName="node" presStyleLbl="node1" presStyleIdx="4" presStyleCnt="5" custScaleX="81945" custScaleY="81961" custRadScaleRad="90917" custRadScaleInc="2253">
        <dgm:presLayoutVars>
          <dgm:bulletEnabled val="1"/>
        </dgm:presLayoutVars>
      </dgm:prSet>
      <dgm:spPr/>
    </dgm:pt>
  </dgm:ptLst>
  <dgm:cxnLst>
    <dgm:cxn modelId="{885AFE03-399E-4CF7-9B00-C3E39A966162}" type="presOf" srcId="{A1A49F59-F04F-497A-9D18-6B0FA28D505F}" destId="{FF57E559-5E8D-42F6-81BE-474707AFCC25}" srcOrd="0" destOrd="0" presId="urn:microsoft.com/office/officeart/2005/8/layout/radial5"/>
    <dgm:cxn modelId="{23F55116-CA92-4E55-932D-59551D6DECC3}" srcId="{7753F1B7-CC2D-462A-A797-74249A3BDBE2}" destId="{B27226A0-0967-4DEF-822F-D5821F07CAB0}" srcOrd="2" destOrd="0" parTransId="{77650D6D-E716-4EE8-B210-59631723BB75}" sibTransId="{590D49CB-7E41-45B8-B795-EC93ED3197ED}"/>
    <dgm:cxn modelId="{442DED26-5BFE-4FF8-9ACC-3A3C246A0EEE}" type="presOf" srcId="{E08ED82B-9D37-421B-9EA1-C7B26616BD62}" destId="{D882487E-6DAD-4093-91F9-9CB04DC2359C}" srcOrd="0" destOrd="0" presId="urn:microsoft.com/office/officeart/2005/8/layout/radial5"/>
    <dgm:cxn modelId="{10B08A2A-1AA6-4F68-A3C0-0CACF567DA77}" type="presOf" srcId="{4644CFE2-3D74-465A-BF9A-7F585996809B}" destId="{6522DE3B-02A6-48B8-A3E0-5213A3622200}" srcOrd="1" destOrd="0" presId="urn:microsoft.com/office/officeart/2005/8/layout/radial5"/>
    <dgm:cxn modelId="{5BCF502B-1763-40E6-8C7A-113C8600CE33}" type="presOf" srcId="{7753F1B7-CC2D-462A-A797-74249A3BDBE2}" destId="{607730AE-0A66-40E0-851B-DACA08E016F9}" srcOrd="0" destOrd="0" presId="urn:microsoft.com/office/officeart/2005/8/layout/radial5"/>
    <dgm:cxn modelId="{26EB335D-6A15-4F2F-AD99-069069571903}" type="presOf" srcId="{E6FCC959-138A-47E4-80F6-12EAF942C498}" destId="{E2806F1B-02EB-4054-86D7-7C8894F756E9}" srcOrd="0" destOrd="0" presId="urn:microsoft.com/office/officeart/2005/8/layout/radial5"/>
    <dgm:cxn modelId="{BCB49E5D-84F4-48BD-BCAC-8D6FE0A67DAA}" srcId="{7753F1B7-CC2D-462A-A797-74249A3BDBE2}" destId="{E6FCC959-138A-47E4-80F6-12EAF942C498}" srcOrd="0" destOrd="0" parTransId="{4644CFE2-3D74-465A-BF9A-7F585996809B}" sibTransId="{60DD9601-C90E-440B-B942-41B4B0B37757}"/>
    <dgm:cxn modelId="{F2A7555F-36ED-40AC-81ED-4973D9D352FE}" type="presOf" srcId="{77650D6D-E716-4EE8-B210-59631723BB75}" destId="{CF08E8E1-5D5C-4FB2-9D6D-0ABCC4943CD7}" srcOrd="1" destOrd="0" presId="urn:microsoft.com/office/officeart/2005/8/layout/radial5"/>
    <dgm:cxn modelId="{55F20645-D1C1-4E7D-82A5-4E8594BBAEC2}" type="presOf" srcId="{987FF86A-8030-41B3-A6FC-5BFF607AD38D}" destId="{ECC58B39-D257-4703-A260-DC6198F5DA7F}" srcOrd="0" destOrd="0" presId="urn:microsoft.com/office/officeart/2005/8/layout/radial5"/>
    <dgm:cxn modelId="{CA21FD65-0A13-49AB-AD0A-E4EBC5F74DAE}" type="presOf" srcId="{A1A49F59-F04F-497A-9D18-6B0FA28D505F}" destId="{DAF3D3A0-F34E-459F-8F6A-008DEF61C636}" srcOrd="1" destOrd="0" presId="urn:microsoft.com/office/officeart/2005/8/layout/radial5"/>
    <dgm:cxn modelId="{E0EF336E-BFFA-443F-AE62-6E63A5FE964B}" type="presOf" srcId="{57B53881-AC14-4DD4-977C-EF7910F1D059}" destId="{3CE92EE3-A1E1-4ACF-8DD9-8FE50412BBEA}" srcOrd="0" destOrd="0" presId="urn:microsoft.com/office/officeart/2005/8/layout/radial5"/>
    <dgm:cxn modelId="{1EEB3572-DD48-4713-8536-3634A04E0C64}" srcId="{7753F1B7-CC2D-462A-A797-74249A3BDBE2}" destId="{987FF86A-8030-41B3-A6FC-5BFF607AD38D}" srcOrd="1" destOrd="0" parTransId="{57B53881-AC14-4DD4-977C-EF7910F1D059}" sibTransId="{2166A74D-806C-4AEF-937E-DF72F85D7F5F}"/>
    <dgm:cxn modelId="{890F0774-4C12-49EF-A8D8-4F7764788E9F}" type="presOf" srcId="{3E0B75D9-3CA9-48BA-9057-893B021CB3B8}" destId="{0277F4F1-9108-4E38-83D1-626513632F24}" srcOrd="1" destOrd="0" presId="urn:microsoft.com/office/officeart/2005/8/layout/radial5"/>
    <dgm:cxn modelId="{A185CF76-A39E-45AD-85CB-AF4B9D691805}" type="presOf" srcId="{CE12E3A1-3DE5-4DB2-8738-C8A842D73D68}" destId="{954F010D-E683-4E88-9A2B-E8A3B66B4C1F}" srcOrd="0" destOrd="0" presId="urn:microsoft.com/office/officeart/2005/8/layout/radial5"/>
    <dgm:cxn modelId="{56C28B77-8A89-494B-8CC6-9BD07BBF9A23}" srcId="{7753F1B7-CC2D-462A-A797-74249A3BDBE2}" destId="{E08ED82B-9D37-421B-9EA1-C7B26616BD62}" srcOrd="3" destOrd="0" parTransId="{3E0B75D9-3CA9-48BA-9057-893B021CB3B8}" sibTransId="{3302EE8A-9AA3-4655-A41A-1739383EB61E}"/>
    <dgm:cxn modelId="{D9FF27A2-ADEF-4EF1-A26C-9C9560C22001}" type="presOf" srcId="{4644CFE2-3D74-465A-BF9A-7F585996809B}" destId="{D02D68DE-7ECE-4DF9-98AB-0045EC4AD404}" srcOrd="0" destOrd="0" presId="urn:microsoft.com/office/officeart/2005/8/layout/radial5"/>
    <dgm:cxn modelId="{BE2164A6-2024-4684-82C8-E6CD993EBD46}" type="presOf" srcId="{57B53881-AC14-4DD4-977C-EF7910F1D059}" destId="{CCD096D2-31BD-430D-8358-53BD40424AE6}" srcOrd="1" destOrd="0" presId="urn:microsoft.com/office/officeart/2005/8/layout/radial5"/>
    <dgm:cxn modelId="{E83AAEA9-728A-452F-8991-9BF2F4B957A7}" srcId="{CE12E3A1-3DE5-4DB2-8738-C8A842D73D68}" destId="{7753F1B7-CC2D-462A-A797-74249A3BDBE2}" srcOrd="0" destOrd="0" parTransId="{2BDE119D-4D36-4BEA-9092-F97C74FFC15C}" sibTransId="{8D3BE96E-9B33-469B-B657-9A4F2B412844}"/>
    <dgm:cxn modelId="{6FF8C0CE-85CB-47DE-98F2-68D49E47AF70}" srcId="{7753F1B7-CC2D-462A-A797-74249A3BDBE2}" destId="{0BAA2EB0-3012-472B-B94E-85C1298529BE}" srcOrd="4" destOrd="0" parTransId="{A1A49F59-F04F-497A-9D18-6B0FA28D505F}" sibTransId="{73EC2EE9-6B21-4582-B096-B723920D8E24}"/>
    <dgm:cxn modelId="{8BC8F9D4-7C78-49B0-B9C6-412903DAFDFC}" type="presOf" srcId="{B27226A0-0967-4DEF-822F-D5821F07CAB0}" destId="{9E5B66BC-9E23-40F7-B985-B3DFEED8AC87}" srcOrd="0" destOrd="0" presId="urn:microsoft.com/office/officeart/2005/8/layout/radial5"/>
    <dgm:cxn modelId="{B3848EDD-0D84-49BA-9A58-8D3619210DC8}" type="presOf" srcId="{0BAA2EB0-3012-472B-B94E-85C1298529BE}" destId="{FD2EC63C-197A-4796-8204-1066173F982F}" srcOrd="0" destOrd="0" presId="urn:microsoft.com/office/officeart/2005/8/layout/radial5"/>
    <dgm:cxn modelId="{8986E2F3-EAD6-463C-AE30-2AF12EBE86D0}" type="presOf" srcId="{3E0B75D9-3CA9-48BA-9057-893B021CB3B8}" destId="{2D135CE9-DB16-4C92-A7FA-82F3650D9042}" srcOrd="0" destOrd="0" presId="urn:microsoft.com/office/officeart/2005/8/layout/radial5"/>
    <dgm:cxn modelId="{7D510BF7-6E5F-4D96-A806-BF5BC10A6BAB}" type="presOf" srcId="{77650D6D-E716-4EE8-B210-59631723BB75}" destId="{FC6E073B-B85B-4862-A389-BADDC3D8A965}" srcOrd="0" destOrd="0" presId="urn:microsoft.com/office/officeart/2005/8/layout/radial5"/>
    <dgm:cxn modelId="{AAC7A458-F3C2-4AC2-B7C2-764EE2282C0A}" type="presParOf" srcId="{954F010D-E683-4E88-9A2B-E8A3B66B4C1F}" destId="{607730AE-0A66-40E0-851B-DACA08E016F9}" srcOrd="0" destOrd="0" presId="urn:microsoft.com/office/officeart/2005/8/layout/radial5"/>
    <dgm:cxn modelId="{E3C0E322-C81E-4C4D-993C-A56321D3E436}" type="presParOf" srcId="{954F010D-E683-4E88-9A2B-E8A3B66B4C1F}" destId="{D02D68DE-7ECE-4DF9-98AB-0045EC4AD404}" srcOrd="1" destOrd="0" presId="urn:microsoft.com/office/officeart/2005/8/layout/radial5"/>
    <dgm:cxn modelId="{D1388EEF-EE86-41CB-AEF9-37B602CA58F4}" type="presParOf" srcId="{D02D68DE-7ECE-4DF9-98AB-0045EC4AD404}" destId="{6522DE3B-02A6-48B8-A3E0-5213A3622200}" srcOrd="0" destOrd="0" presId="urn:microsoft.com/office/officeart/2005/8/layout/radial5"/>
    <dgm:cxn modelId="{5CEA49B6-EB0E-4609-BB65-2A13E03F759D}" type="presParOf" srcId="{954F010D-E683-4E88-9A2B-E8A3B66B4C1F}" destId="{E2806F1B-02EB-4054-86D7-7C8894F756E9}" srcOrd="2" destOrd="0" presId="urn:microsoft.com/office/officeart/2005/8/layout/radial5"/>
    <dgm:cxn modelId="{F88040FD-A6F9-4745-AB9E-068B79FAF709}" type="presParOf" srcId="{954F010D-E683-4E88-9A2B-E8A3B66B4C1F}" destId="{3CE92EE3-A1E1-4ACF-8DD9-8FE50412BBEA}" srcOrd="3" destOrd="0" presId="urn:microsoft.com/office/officeart/2005/8/layout/radial5"/>
    <dgm:cxn modelId="{34FF5590-7DC2-4AA5-AC49-F9FB3D84887B}" type="presParOf" srcId="{3CE92EE3-A1E1-4ACF-8DD9-8FE50412BBEA}" destId="{CCD096D2-31BD-430D-8358-53BD40424AE6}" srcOrd="0" destOrd="0" presId="urn:microsoft.com/office/officeart/2005/8/layout/radial5"/>
    <dgm:cxn modelId="{0CD16BCD-EFEB-40A5-B385-3A6D709EECCB}" type="presParOf" srcId="{954F010D-E683-4E88-9A2B-E8A3B66B4C1F}" destId="{ECC58B39-D257-4703-A260-DC6198F5DA7F}" srcOrd="4" destOrd="0" presId="urn:microsoft.com/office/officeart/2005/8/layout/radial5"/>
    <dgm:cxn modelId="{04B05E47-34CB-4BCC-A66E-DC5A749E7422}" type="presParOf" srcId="{954F010D-E683-4E88-9A2B-E8A3B66B4C1F}" destId="{FC6E073B-B85B-4862-A389-BADDC3D8A965}" srcOrd="5" destOrd="0" presId="urn:microsoft.com/office/officeart/2005/8/layout/radial5"/>
    <dgm:cxn modelId="{8B3B5196-BD5D-4675-BD4E-F28A1279DAC2}" type="presParOf" srcId="{FC6E073B-B85B-4862-A389-BADDC3D8A965}" destId="{CF08E8E1-5D5C-4FB2-9D6D-0ABCC4943CD7}" srcOrd="0" destOrd="0" presId="urn:microsoft.com/office/officeart/2005/8/layout/radial5"/>
    <dgm:cxn modelId="{205CB4BE-EB1A-401B-A8C1-6041A5AF037B}" type="presParOf" srcId="{954F010D-E683-4E88-9A2B-E8A3B66B4C1F}" destId="{9E5B66BC-9E23-40F7-B985-B3DFEED8AC87}" srcOrd="6" destOrd="0" presId="urn:microsoft.com/office/officeart/2005/8/layout/radial5"/>
    <dgm:cxn modelId="{B151F4A9-4818-47BE-AB4F-0AD358D94C39}" type="presParOf" srcId="{954F010D-E683-4E88-9A2B-E8A3B66B4C1F}" destId="{2D135CE9-DB16-4C92-A7FA-82F3650D9042}" srcOrd="7" destOrd="0" presId="urn:microsoft.com/office/officeart/2005/8/layout/radial5"/>
    <dgm:cxn modelId="{2BBAD09A-FE16-469A-B6A1-B5C86B2B7009}" type="presParOf" srcId="{2D135CE9-DB16-4C92-A7FA-82F3650D9042}" destId="{0277F4F1-9108-4E38-83D1-626513632F24}" srcOrd="0" destOrd="0" presId="urn:microsoft.com/office/officeart/2005/8/layout/radial5"/>
    <dgm:cxn modelId="{545D6720-DB17-4B43-A2DF-E893835861EE}" type="presParOf" srcId="{954F010D-E683-4E88-9A2B-E8A3B66B4C1F}" destId="{D882487E-6DAD-4093-91F9-9CB04DC2359C}" srcOrd="8" destOrd="0" presId="urn:microsoft.com/office/officeart/2005/8/layout/radial5"/>
    <dgm:cxn modelId="{7AA1594D-C0E6-4524-9895-AAF32AAA7D61}" type="presParOf" srcId="{954F010D-E683-4E88-9A2B-E8A3B66B4C1F}" destId="{FF57E559-5E8D-42F6-81BE-474707AFCC25}" srcOrd="9" destOrd="0" presId="urn:microsoft.com/office/officeart/2005/8/layout/radial5"/>
    <dgm:cxn modelId="{AB5A6693-55CC-44F8-B66A-12D23F2B5288}" type="presParOf" srcId="{FF57E559-5E8D-42F6-81BE-474707AFCC25}" destId="{DAF3D3A0-F34E-459F-8F6A-008DEF61C636}" srcOrd="0" destOrd="0" presId="urn:microsoft.com/office/officeart/2005/8/layout/radial5"/>
    <dgm:cxn modelId="{BC1DC0DC-5D86-4D99-B2D4-649E9563CF44}" type="presParOf" srcId="{954F010D-E683-4E88-9A2B-E8A3B66B4C1F}" destId="{FD2EC63C-197A-4796-8204-1066173F982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12E3A1-3DE5-4DB2-8738-C8A842D73D68}" type="doc">
      <dgm:prSet loTypeId="urn:microsoft.com/office/officeart/2005/8/layout/radial5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ZA"/>
        </a:p>
      </dgm:t>
    </dgm:pt>
    <dgm:pt modelId="{7753F1B7-CC2D-462A-A797-74249A3BDBE2}">
      <dgm:prSet phldrT="[Text]" custT="1"/>
      <dgm:spPr/>
      <dgm:t>
        <a:bodyPr/>
        <a:lstStyle/>
        <a:p>
          <a:r>
            <a:rPr lang="en-US" sz="1100" dirty="0"/>
            <a:t>Education &amp; Skills Development</a:t>
          </a:r>
          <a:endParaRPr lang="en-ZA" sz="1100" dirty="0"/>
        </a:p>
      </dgm:t>
    </dgm:pt>
    <dgm:pt modelId="{2BDE119D-4D36-4BEA-9092-F97C74FFC15C}" type="parTrans" cxnId="{E83AAEA9-728A-452F-8991-9BF2F4B957A7}">
      <dgm:prSet/>
      <dgm:spPr/>
      <dgm:t>
        <a:bodyPr/>
        <a:lstStyle/>
        <a:p>
          <a:endParaRPr lang="en-ZA" sz="1600"/>
        </a:p>
      </dgm:t>
    </dgm:pt>
    <dgm:pt modelId="{8D3BE96E-9B33-469B-B657-9A4F2B412844}" type="sibTrans" cxnId="{E83AAEA9-728A-452F-8991-9BF2F4B957A7}">
      <dgm:prSet/>
      <dgm:spPr/>
      <dgm:t>
        <a:bodyPr/>
        <a:lstStyle/>
        <a:p>
          <a:endParaRPr lang="en-ZA" sz="1600"/>
        </a:p>
      </dgm:t>
    </dgm:pt>
    <dgm:pt modelId="{E6FCC959-138A-47E4-80F6-12EAF942C498}">
      <dgm:prSet phldrT="[Text]" custT="1"/>
      <dgm:spPr/>
      <dgm:t>
        <a:bodyPr/>
        <a:lstStyle/>
        <a:p>
          <a:r>
            <a:rPr lang="en-US" sz="1100" dirty="0"/>
            <a:t>Schools Programs</a:t>
          </a:r>
          <a:endParaRPr lang="en-ZA" sz="1100" dirty="0"/>
        </a:p>
      </dgm:t>
    </dgm:pt>
    <dgm:pt modelId="{4644CFE2-3D74-465A-BF9A-7F585996809B}" type="parTrans" cxnId="{BCB49E5D-84F4-48BD-BCAC-8D6FE0A67DAA}">
      <dgm:prSet custT="1"/>
      <dgm:spPr/>
      <dgm:t>
        <a:bodyPr/>
        <a:lstStyle/>
        <a:p>
          <a:endParaRPr lang="en-ZA" sz="1100"/>
        </a:p>
      </dgm:t>
    </dgm:pt>
    <dgm:pt modelId="{60DD9601-C90E-440B-B942-41B4B0B37757}" type="sibTrans" cxnId="{BCB49E5D-84F4-48BD-BCAC-8D6FE0A67DAA}">
      <dgm:prSet/>
      <dgm:spPr/>
      <dgm:t>
        <a:bodyPr/>
        <a:lstStyle/>
        <a:p>
          <a:endParaRPr lang="en-ZA" sz="1600"/>
        </a:p>
      </dgm:t>
    </dgm:pt>
    <dgm:pt modelId="{987FF86A-8030-41B3-A6FC-5BFF607AD38D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400" dirty="0"/>
            <a:t>Artisan </a:t>
          </a:r>
        </a:p>
        <a:p>
          <a:r>
            <a:rPr lang="en-US" sz="1400" dirty="0"/>
            <a:t>Training</a:t>
          </a:r>
          <a:endParaRPr lang="en-ZA" sz="1400" dirty="0"/>
        </a:p>
      </dgm:t>
    </dgm:pt>
    <dgm:pt modelId="{57B53881-AC14-4DD4-977C-EF7910F1D059}" type="parTrans" cxnId="{1EEB3572-DD48-4713-8536-3634A04E0C64}">
      <dgm:prSet custT="1"/>
      <dgm:spPr/>
      <dgm:t>
        <a:bodyPr/>
        <a:lstStyle/>
        <a:p>
          <a:endParaRPr lang="en-ZA" sz="1100"/>
        </a:p>
      </dgm:t>
    </dgm:pt>
    <dgm:pt modelId="{2166A74D-806C-4AEF-937E-DF72F85D7F5F}" type="sibTrans" cxnId="{1EEB3572-DD48-4713-8536-3634A04E0C64}">
      <dgm:prSet/>
      <dgm:spPr/>
      <dgm:t>
        <a:bodyPr/>
        <a:lstStyle/>
        <a:p>
          <a:endParaRPr lang="en-ZA" sz="1600"/>
        </a:p>
      </dgm:t>
    </dgm:pt>
    <dgm:pt modelId="{B27226A0-0967-4DEF-822F-D5821F07CAB0}">
      <dgm:prSet phldrT="[Text]" custT="1"/>
      <dgm:spPr/>
      <dgm:t>
        <a:bodyPr/>
        <a:lstStyle/>
        <a:p>
          <a:r>
            <a:rPr lang="en-US" sz="1100" dirty="0"/>
            <a:t>Bursary </a:t>
          </a:r>
        </a:p>
        <a:p>
          <a:r>
            <a:rPr lang="en-US" sz="1100" dirty="0"/>
            <a:t>Program</a:t>
          </a:r>
          <a:endParaRPr lang="en-ZA" sz="1100" dirty="0"/>
        </a:p>
      </dgm:t>
    </dgm:pt>
    <dgm:pt modelId="{77650D6D-E716-4EE8-B210-59631723BB75}" type="parTrans" cxnId="{23F55116-CA92-4E55-932D-59551D6DECC3}">
      <dgm:prSet custT="1"/>
      <dgm:spPr/>
      <dgm:t>
        <a:bodyPr/>
        <a:lstStyle/>
        <a:p>
          <a:endParaRPr lang="en-ZA" sz="1100"/>
        </a:p>
      </dgm:t>
    </dgm:pt>
    <dgm:pt modelId="{590D49CB-7E41-45B8-B795-EC93ED3197ED}" type="sibTrans" cxnId="{23F55116-CA92-4E55-932D-59551D6DECC3}">
      <dgm:prSet/>
      <dgm:spPr/>
      <dgm:t>
        <a:bodyPr/>
        <a:lstStyle/>
        <a:p>
          <a:endParaRPr lang="en-ZA" sz="1600"/>
        </a:p>
      </dgm:t>
    </dgm:pt>
    <dgm:pt modelId="{E08ED82B-9D37-421B-9EA1-C7B26616BD62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050" dirty="0">
              <a:solidFill>
                <a:schemeClr val="bg2">
                  <a:lumMod val="60000"/>
                  <a:lumOff val="40000"/>
                </a:schemeClr>
              </a:solidFill>
            </a:rPr>
            <a:t>Research Chairs</a:t>
          </a:r>
          <a:endParaRPr lang="en-ZA" sz="1050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3E0B75D9-3CA9-48BA-9057-893B021CB3B8}" type="parTrans" cxnId="{56C28B77-8A89-494B-8CC6-9BD07BBF9A23}">
      <dgm:prSet custT="1"/>
      <dgm:spPr/>
      <dgm:t>
        <a:bodyPr/>
        <a:lstStyle/>
        <a:p>
          <a:endParaRPr lang="en-ZA" sz="1100"/>
        </a:p>
      </dgm:t>
    </dgm:pt>
    <dgm:pt modelId="{3302EE8A-9AA3-4655-A41A-1739383EB61E}" type="sibTrans" cxnId="{56C28B77-8A89-494B-8CC6-9BD07BBF9A23}">
      <dgm:prSet/>
      <dgm:spPr/>
      <dgm:t>
        <a:bodyPr/>
        <a:lstStyle/>
        <a:p>
          <a:endParaRPr lang="en-ZA" sz="1600"/>
        </a:p>
      </dgm:t>
    </dgm:pt>
    <dgm:pt modelId="{0BAA2EB0-3012-472B-B94E-85C1298529BE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en-ZA" sz="1050" dirty="0">
            <a:solidFill>
              <a:schemeClr val="tx1"/>
            </a:solidFill>
          </a:endParaRPr>
        </a:p>
      </dgm:t>
    </dgm:pt>
    <dgm:pt modelId="{A1A49F59-F04F-497A-9D18-6B0FA28D505F}" type="parTrans" cxnId="{6FF8C0CE-85CB-47DE-98F2-68D49E47AF70}">
      <dgm:prSet custT="1"/>
      <dgm:spPr/>
      <dgm:t>
        <a:bodyPr/>
        <a:lstStyle/>
        <a:p>
          <a:endParaRPr lang="en-ZA" sz="1100"/>
        </a:p>
      </dgm:t>
    </dgm:pt>
    <dgm:pt modelId="{73EC2EE9-6B21-4582-B096-B723920D8E24}" type="sibTrans" cxnId="{6FF8C0CE-85CB-47DE-98F2-68D49E47AF70}">
      <dgm:prSet/>
      <dgm:spPr/>
      <dgm:t>
        <a:bodyPr/>
        <a:lstStyle/>
        <a:p>
          <a:endParaRPr lang="en-ZA" sz="1600"/>
        </a:p>
      </dgm:t>
    </dgm:pt>
    <dgm:pt modelId="{954F010D-E683-4E88-9A2B-E8A3B66B4C1F}" type="pres">
      <dgm:prSet presAssocID="{CE12E3A1-3DE5-4DB2-8738-C8A842D73D6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07730AE-0A66-40E0-851B-DACA08E016F9}" type="pres">
      <dgm:prSet presAssocID="{7753F1B7-CC2D-462A-A797-74249A3BDBE2}" presName="centerShape" presStyleLbl="node0" presStyleIdx="0" presStyleCnt="1" custScaleX="92350" custScaleY="93235"/>
      <dgm:spPr/>
    </dgm:pt>
    <dgm:pt modelId="{D02D68DE-7ECE-4DF9-98AB-0045EC4AD404}" type="pres">
      <dgm:prSet presAssocID="{4644CFE2-3D74-465A-BF9A-7F585996809B}" presName="parTrans" presStyleLbl="sibTrans2D1" presStyleIdx="0" presStyleCnt="5"/>
      <dgm:spPr/>
    </dgm:pt>
    <dgm:pt modelId="{6522DE3B-02A6-48B8-A3E0-5213A3622200}" type="pres">
      <dgm:prSet presAssocID="{4644CFE2-3D74-465A-BF9A-7F585996809B}" presName="connectorText" presStyleLbl="sibTrans2D1" presStyleIdx="0" presStyleCnt="5"/>
      <dgm:spPr/>
    </dgm:pt>
    <dgm:pt modelId="{E2806F1B-02EB-4054-86D7-7C8894F756E9}" type="pres">
      <dgm:prSet presAssocID="{E6FCC959-138A-47E4-80F6-12EAF942C498}" presName="node" presStyleLbl="node1" presStyleIdx="0" presStyleCnt="5" custScaleX="68521" custScaleY="66219">
        <dgm:presLayoutVars>
          <dgm:bulletEnabled val="1"/>
        </dgm:presLayoutVars>
      </dgm:prSet>
      <dgm:spPr/>
    </dgm:pt>
    <dgm:pt modelId="{3CE92EE3-A1E1-4ACF-8DD9-8FE50412BBEA}" type="pres">
      <dgm:prSet presAssocID="{57B53881-AC14-4DD4-977C-EF7910F1D059}" presName="parTrans" presStyleLbl="sibTrans2D1" presStyleIdx="1" presStyleCnt="5"/>
      <dgm:spPr/>
    </dgm:pt>
    <dgm:pt modelId="{CCD096D2-31BD-430D-8358-53BD40424AE6}" type="pres">
      <dgm:prSet presAssocID="{57B53881-AC14-4DD4-977C-EF7910F1D059}" presName="connectorText" presStyleLbl="sibTrans2D1" presStyleIdx="1" presStyleCnt="5"/>
      <dgm:spPr/>
    </dgm:pt>
    <dgm:pt modelId="{ECC58B39-D257-4703-A260-DC6198F5DA7F}" type="pres">
      <dgm:prSet presAssocID="{987FF86A-8030-41B3-A6FC-5BFF607AD38D}" presName="node" presStyleLbl="node1" presStyleIdx="1" presStyleCnt="5" custScaleX="130571" custScaleY="126808">
        <dgm:presLayoutVars>
          <dgm:bulletEnabled val="1"/>
        </dgm:presLayoutVars>
      </dgm:prSet>
      <dgm:spPr/>
    </dgm:pt>
    <dgm:pt modelId="{FC6E073B-B85B-4862-A389-BADDC3D8A965}" type="pres">
      <dgm:prSet presAssocID="{77650D6D-E716-4EE8-B210-59631723BB75}" presName="parTrans" presStyleLbl="sibTrans2D1" presStyleIdx="2" presStyleCnt="5"/>
      <dgm:spPr/>
    </dgm:pt>
    <dgm:pt modelId="{CF08E8E1-5D5C-4FB2-9D6D-0ABCC4943CD7}" type="pres">
      <dgm:prSet presAssocID="{77650D6D-E716-4EE8-B210-59631723BB75}" presName="connectorText" presStyleLbl="sibTrans2D1" presStyleIdx="2" presStyleCnt="5"/>
      <dgm:spPr/>
    </dgm:pt>
    <dgm:pt modelId="{9E5B66BC-9E23-40F7-B985-B3DFEED8AC87}" type="pres">
      <dgm:prSet presAssocID="{B27226A0-0967-4DEF-822F-D5821F07CAB0}" presName="node" presStyleLbl="node1" presStyleIdx="2" presStyleCnt="5" custScaleX="68402" custScaleY="64895">
        <dgm:presLayoutVars>
          <dgm:bulletEnabled val="1"/>
        </dgm:presLayoutVars>
      </dgm:prSet>
      <dgm:spPr/>
    </dgm:pt>
    <dgm:pt modelId="{2D135CE9-DB16-4C92-A7FA-82F3650D9042}" type="pres">
      <dgm:prSet presAssocID="{3E0B75D9-3CA9-48BA-9057-893B021CB3B8}" presName="parTrans" presStyleLbl="sibTrans2D1" presStyleIdx="3" presStyleCnt="5"/>
      <dgm:spPr/>
    </dgm:pt>
    <dgm:pt modelId="{0277F4F1-9108-4E38-83D1-626513632F24}" type="pres">
      <dgm:prSet presAssocID="{3E0B75D9-3CA9-48BA-9057-893B021CB3B8}" presName="connectorText" presStyleLbl="sibTrans2D1" presStyleIdx="3" presStyleCnt="5"/>
      <dgm:spPr/>
    </dgm:pt>
    <dgm:pt modelId="{D882487E-6DAD-4093-91F9-9CB04DC2359C}" type="pres">
      <dgm:prSet presAssocID="{E08ED82B-9D37-421B-9EA1-C7B26616BD62}" presName="node" presStyleLbl="node1" presStyleIdx="3" presStyleCnt="5" custScaleX="65189" custScaleY="64213" custRadScaleRad="87533" custRadScaleInc="2253">
        <dgm:presLayoutVars>
          <dgm:bulletEnabled val="1"/>
        </dgm:presLayoutVars>
      </dgm:prSet>
      <dgm:spPr/>
    </dgm:pt>
    <dgm:pt modelId="{FF57E559-5E8D-42F6-81BE-474707AFCC25}" type="pres">
      <dgm:prSet presAssocID="{A1A49F59-F04F-497A-9D18-6B0FA28D505F}" presName="parTrans" presStyleLbl="sibTrans2D1" presStyleIdx="4" presStyleCnt="5"/>
      <dgm:spPr/>
    </dgm:pt>
    <dgm:pt modelId="{DAF3D3A0-F34E-459F-8F6A-008DEF61C636}" type="pres">
      <dgm:prSet presAssocID="{A1A49F59-F04F-497A-9D18-6B0FA28D505F}" presName="connectorText" presStyleLbl="sibTrans2D1" presStyleIdx="4" presStyleCnt="5"/>
      <dgm:spPr/>
    </dgm:pt>
    <dgm:pt modelId="{FD2EC63C-197A-4796-8204-1066173F982F}" type="pres">
      <dgm:prSet presAssocID="{0BAA2EB0-3012-472B-B94E-85C1298529BE}" presName="node" presStyleLbl="node1" presStyleIdx="4" presStyleCnt="5" custScaleX="171917" custScaleY="170707" custRadScaleRad="119140" custRadScaleInc="14464">
        <dgm:presLayoutVars>
          <dgm:bulletEnabled val="1"/>
        </dgm:presLayoutVars>
      </dgm:prSet>
      <dgm:spPr/>
    </dgm:pt>
  </dgm:ptLst>
  <dgm:cxnLst>
    <dgm:cxn modelId="{593D6D0E-AB9A-4B8D-8DD0-D3443F01824F}" type="presOf" srcId="{77650D6D-E716-4EE8-B210-59631723BB75}" destId="{FC6E073B-B85B-4862-A389-BADDC3D8A965}" srcOrd="0" destOrd="0" presId="urn:microsoft.com/office/officeart/2005/8/layout/radial5"/>
    <dgm:cxn modelId="{23F55116-CA92-4E55-932D-59551D6DECC3}" srcId="{7753F1B7-CC2D-462A-A797-74249A3BDBE2}" destId="{B27226A0-0967-4DEF-822F-D5821F07CAB0}" srcOrd="2" destOrd="0" parTransId="{77650D6D-E716-4EE8-B210-59631723BB75}" sibTransId="{590D49CB-7E41-45B8-B795-EC93ED3197ED}"/>
    <dgm:cxn modelId="{47514018-2361-41D6-9123-6B0D022CCDA3}" type="presOf" srcId="{0BAA2EB0-3012-472B-B94E-85C1298529BE}" destId="{FD2EC63C-197A-4796-8204-1066173F982F}" srcOrd="0" destOrd="0" presId="urn:microsoft.com/office/officeart/2005/8/layout/radial5"/>
    <dgm:cxn modelId="{A9ACE22F-4C44-41DA-A998-32B6B1364D4E}" type="presOf" srcId="{4644CFE2-3D74-465A-BF9A-7F585996809B}" destId="{6522DE3B-02A6-48B8-A3E0-5213A3622200}" srcOrd="1" destOrd="0" presId="urn:microsoft.com/office/officeart/2005/8/layout/radial5"/>
    <dgm:cxn modelId="{E890FE30-36C7-40D2-9B68-866314259B78}" type="presOf" srcId="{57B53881-AC14-4DD4-977C-EF7910F1D059}" destId="{3CE92EE3-A1E1-4ACF-8DD9-8FE50412BBEA}" srcOrd="0" destOrd="0" presId="urn:microsoft.com/office/officeart/2005/8/layout/radial5"/>
    <dgm:cxn modelId="{BCB49E5D-84F4-48BD-BCAC-8D6FE0A67DAA}" srcId="{7753F1B7-CC2D-462A-A797-74249A3BDBE2}" destId="{E6FCC959-138A-47E4-80F6-12EAF942C498}" srcOrd="0" destOrd="0" parTransId="{4644CFE2-3D74-465A-BF9A-7F585996809B}" sibTransId="{60DD9601-C90E-440B-B942-41B4B0B37757}"/>
    <dgm:cxn modelId="{1EEB3572-DD48-4713-8536-3634A04E0C64}" srcId="{7753F1B7-CC2D-462A-A797-74249A3BDBE2}" destId="{987FF86A-8030-41B3-A6FC-5BFF607AD38D}" srcOrd="1" destOrd="0" parTransId="{57B53881-AC14-4DD4-977C-EF7910F1D059}" sibTransId="{2166A74D-806C-4AEF-937E-DF72F85D7F5F}"/>
    <dgm:cxn modelId="{56C28B77-8A89-494B-8CC6-9BD07BBF9A23}" srcId="{7753F1B7-CC2D-462A-A797-74249A3BDBE2}" destId="{E08ED82B-9D37-421B-9EA1-C7B26616BD62}" srcOrd="3" destOrd="0" parTransId="{3E0B75D9-3CA9-48BA-9057-893B021CB3B8}" sibTransId="{3302EE8A-9AA3-4655-A41A-1739383EB61E}"/>
    <dgm:cxn modelId="{A2FB6C5A-4F0E-4C39-BC17-FE38F049571F}" type="presOf" srcId="{A1A49F59-F04F-497A-9D18-6B0FA28D505F}" destId="{DAF3D3A0-F34E-459F-8F6A-008DEF61C636}" srcOrd="1" destOrd="0" presId="urn:microsoft.com/office/officeart/2005/8/layout/radial5"/>
    <dgm:cxn modelId="{724EB690-7C8A-46EA-9A64-2200A8B2D047}" type="presOf" srcId="{4644CFE2-3D74-465A-BF9A-7F585996809B}" destId="{D02D68DE-7ECE-4DF9-98AB-0045EC4AD404}" srcOrd="0" destOrd="0" presId="urn:microsoft.com/office/officeart/2005/8/layout/radial5"/>
    <dgm:cxn modelId="{A221B59E-DA3E-4CC9-8D1D-178FB931B1DE}" type="presOf" srcId="{B27226A0-0967-4DEF-822F-D5821F07CAB0}" destId="{9E5B66BC-9E23-40F7-B985-B3DFEED8AC87}" srcOrd="0" destOrd="0" presId="urn:microsoft.com/office/officeart/2005/8/layout/radial5"/>
    <dgm:cxn modelId="{E83AAEA9-728A-452F-8991-9BF2F4B957A7}" srcId="{CE12E3A1-3DE5-4DB2-8738-C8A842D73D68}" destId="{7753F1B7-CC2D-462A-A797-74249A3BDBE2}" srcOrd="0" destOrd="0" parTransId="{2BDE119D-4D36-4BEA-9092-F97C74FFC15C}" sibTransId="{8D3BE96E-9B33-469B-B657-9A4F2B412844}"/>
    <dgm:cxn modelId="{3833E3B6-8376-4A42-9F5A-86C5C3652A44}" type="presOf" srcId="{7753F1B7-CC2D-462A-A797-74249A3BDBE2}" destId="{607730AE-0A66-40E0-851B-DACA08E016F9}" srcOrd="0" destOrd="0" presId="urn:microsoft.com/office/officeart/2005/8/layout/radial5"/>
    <dgm:cxn modelId="{5093CCBB-8104-4BCB-BBD6-34AE21E4E10C}" type="presOf" srcId="{3E0B75D9-3CA9-48BA-9057-893B021CB3B8}" destId="{0277F4F1-9108-4E38-83D1-626513632F24}" srcOrd="1" destOrd="0" presId="urn:microsoft.com/office/officeart/2005/8/layout/radial5"/>
    <dgm:cxn modelId="{D4EA42BC-F39D-4B1E-ABE3-682BE9297257}" type="presOf" srcId="{E6FCC959-138A-47E4-80F6-12EAF942C498}" destId="{E2806F1B-02EB-4054-86D7-7C8894F756E9}" srcOrd="0" destOrd="0" presId="urn:microsoft.com/office/officeart/2005/8/layout/radial5"/>
    <dgm:cxn modelId="{54C3D8BE-FD0C-4766-AD90-30B50EAE33B4}" type="presOf" srcId="{A1A49F59-F04F-497A-9D18-6B0FA28D505F}" destId="{FF57E559-5E8D-42F6-81BE-474707AFCC25}" srcOrd="0" destOrd="0" presId="urn:microsoft.com/office/officeart/2005/8/layout/radial5"/>
    <dgm:cxn modelId="{0685AEBF-7D03-4CCC-B4F8-1D964386D501}" type="presOf" srcId="{CE12E3A1-3DE5-4DB2-8738-C8A842D73D68}" destId="{954F010D-E683-4E88-9A2B-E8A3B66B4C1F}" srcOrd="0" destOrd="0" presId="urn:microsoft.com/office/officeart/2005/8/layout/radial5"/>
    <dgm:cxn modelId="{BFC6CDCC-1E50-4FA2-BF45-C6FB5BBFC9A7}" type="presOf" srcId="{77650D6D-E716-4EE8-B210-59631723BB75}" destId="{CF08E8E1-5D5C-4FB2-9D6D-0ABCC4943CD7}" srcOrd="1" destOrd="0" presId="urn:microsoft.com/office/officeart/2005/8/layout/radial5"/>
    <dgm:cxn modelId="{6FF8C0CE-85CB-47DE-98F2-68D49E47AF70}" srcId="{7753F1B7-CC2D-462A-A797-74249A3BDBE2}" destId="{0BAA2EB0-3012-472B-B94E-85C1298529BE}" srcOrd="4" destOrd="0" parTransId="{A1A49F59-F04F-497A-9D18-6B0FA28D505F}" sibTransId="{73EC2EE9-6B21-4582-B096-B723920D8E24}"/>
    <dgm:cxn modelId="{6DB6B9D4-6081-4419-A314-4F29FDCD56C3}" type="presOf" srcId="{3E0B75D9-3CA9-48BA-9057-893B021CB3B8}" destId="{2D135CE9-DB16-4C92-A7FA-82F3650D9042}" srcOrd="0" destOrd="0" presId="urn:microsoft.com/office/officeart/2005/8/layout/radial5"/>
    <dgm:cxn modelId="{158C4FE3-ED0D-47E7-B966-2E5FF8092EB0}" type="presOf" srcId="{57B53881-AC14-4DD4-977C-EF7910F1D059}" destId="{CCD096D2-31BD-430D-8358-53BD40424AE6}" srcOrd="1" destOrd="0" presId="urn:microsoft.com/office/officeart/2005/8/layout/radial5"/>
    <dgm:cxn modelId="{12E7FFE6-DF46-4E50-8C54-9ECE33CD99EA}" type="presOf" srcId="{987FF86A-8030-41B3-A6FC-5BFF607AD38D}" destId="{ECC58B39-D257-4703-A260-DC6198F5DA7F}" srcOrd="0" destOrd="0" presId="urn:microsoft.com/office/officeart/2005/8/layout/radial5"/>
    <dgm:cxn modelId="{1C05F3ED-FB9D-4C1B-B08D-4E1962C475D2}" type="presOf" srcId="{E08ED82B-9D37-421B-9EA1-C7B26616BD62}" destId="{D882487E-6DAD-4093-91F9-9CB04DC2359C}" srcOrd="0" destOrd="0" presId="urn:microsoft.com/office/officeart/2005/8/layout/radial5"/>
    <dgm:cxn modelId="{B2E1E468-7297-4258-99F4-A975A0B3F429}" type="presParOf" srcId="{954F010D-E683-4E88-9A2B-E8A3B66B4C1F}" destId="{607730AE-0A66-40E0-851B-DACA08E016F9}" srcOrd="0" destOrd="0" presId="urn:microsoft.com/office/officeart/2005/8/layout/radial5"/>
    <dgm:cxn modelId="{2BA6333C-AAFA-4AF8-A808-904E186CA90C}" type="presParOf" srcId="{954F010D-E683-4E88-9A2B-E8A3B66B4C1F}" destId="{D02D68DE-7ECE-4DF9-98AB-0045EC4AD404}" srcOrd="1" destOrd="0" presId="urn:microsoft.com/office/officeart/2005/8/layout/radial5"/>
    <dgm:cxn modelId="{F9BA540E-774B-4B6C-991F-36D64B3CD1AE}" type="presParOf" srcId="{D02D68DE-7ECE-4DF9-98AB-0045EC4AD404}" destId="{6522DE3B-02A6-48B8-A3E0-5213A3622200}" srcOrd="0" destOrd="0" presId="urn:microsoft.com/office/officeart/2005/8/layout/radial5"/>
    <dgm:cxn modelId="{F75132B5-4ED0-46CF-B7D9-8125F4497E26}" type="presParOf" srcId="{954F010D-E683-4E88-9A2B-E8A3B66B4C1F}" destId="{E2806F1B-02EB-4054-86D7-7C8894F756E9}" srcOrd="2" destOrd="0" presId="urn:microsoft.com/office/officeart/2005/8/layout/radial5"/>
    <dgm:cxn modelId="{C9C61015-E1BF-44DF-8A1C-38A1074957C7}" type="presParOf" srcId="{954F010D-E683-4E88-9A2B-E8A3B66B4C1F}" destId="{3CE92EE3-A1E1-4ACF-8DD9-8FE50412BBEA}" srcOrd="3" destOrd="0" presId="urn:microsoft.com/office/officeart/2005/8/layout/radial5"/>
    <dgm:cxn modelId="{20E7E5B8-C43C-46F4-A530-B7E794E8A328}" type="presParOf" srcId="{3CE92EE3-A1E1-4ACF-8DD9-8FE50412BBEA}" destId="{CCD096D2-31BD-430D-8358-53BD40424AE6}" srcOrd="0" destOrd="0" presId="urn:microsoft.com/office/officeart/2005/8/layout/radial5"/>
    <dgm:cxn modelId="{BD41020A-6B7E-4200-A7BC-CD1E1291501F}" type="presParOf" srcId="{954F010D-E683-4E88-9A2B-E8A3B66B4C1F}" destId="{ECC58B39-D257-4703-A260-DC6198F5DA7F}" srcOrd="4" destOrd="0" presId="urn:microsoft.com/office/officeart/2005/8/layout/radial5"/>
    <dgm:cxn modelId="{F70750AA-6C51-4F53-91BD-EBE054EED84D}" type="presParOf" srcId="{954F010D-E683-4E88-9A2B-E8A3B66B4C1F}" destId="{FC6E073B-B85B-4862-A389-BADDC3D8A965}" srcOrd="5" destOrd="0" presId="urn:microsoft.com/office/officeart/2005/8/layout/radial5"/>
    <dgm:cxn modelId="{8623A13D-BCC7-4CBD-A603-61F8DCC1F973}" type="presParOf" srcId="{FC6E073B-B85B-4862-A389-BADDC3D8A965}" destId="{CF08E8E1-5D5C-4FB2-9D6D-0ABCC4943CD7}" srcOrd="0" destOrd="0" presId="urn:microsoft.com/office/officeart/2005/8/layout/radial5"/>
    <dgm:cxn modelId="{F2EF7CFB-6963-46AD-B8C5-953DF2464C0F}" type="presParOf" srcId="{954F010D-E683-4E88-9A2B-E8A3B66B4C1F}" destId="{9E5B66BC-9E23-40F7-B985-B3DFEED8AC87}" srcOrd="6" destOrd="0" presId="urn:microsoft.com/office/officeart/2005/8/layout/radial5"/>
    <dgm:cxn modelId="{1733F794-7C8C-4F4D-ADF0-9A86324FEE1B}" type="presParOf" srcId="{954F010D-E683-4E88-9A2B-E8A3B66B4C1F}" destId="{2D135CE9-DB16-4C92-A7FA-82F3650D9042}" srcOrd="7" destOrd="0" presId="urn:microsoft.com/office/officeart/2005/8/layout/radial5"/>
    <dgm:cxn modelId="{A46FA0CC-BB11-4178-AC46-D4C1C2CE5CA2}" type="presParOf" srcId="{2D135CE9-DB16-4C92-A7FA-82F3650D9042}" destId="{0277F4F1-9108-4E38-83D1-626513632F24}" srcOrd="0" destOrd="0" presId="urn:microsoft.com/office/officeart/2005/8/layout/radial5"/>
    <dgm:cxn modelId="{9D8D537A-F51D-4ACF-8CBD-571455AE0CE0}" type="presParOf" srcId="{954F010D-E683-4E88-9A2B-E8A3B66B4C1F}" destId="{D882487E-6DAD-4093-91F9-9CB04DC2359C}" srcOrd="8" destOrd="0" presId="urn:microsoft.com/office/officeart/2005/8/layout/radial5"/>
    <dgm:cxn modelId="{8A30CD68-5293-4FC1-AE1E-901781CAA42D}" type="presParOf" srcId="{954F010D-E683-4E88-9A2B-E8A3B66B4C1F}" destId="{FF57E559-5E8D-42F6-81BE-474707AFCC25}" srcOrd="9" destOrd="0" presId="urn:microsoft.com/office/officeart/2005/8/layout/radial5"/>
    <dgm:cxn modelId="{A3E89141-682D-47BC-B0AA-EB09285D7D0B}" type="presParOf" srcId="{FF57E559-5E8D-42F6-81BE-474707AFCC25}" destId="{DAF3D3A0-F34E-459F-8F6A-008DEF61C636}" srcOrd="0" destOrd="0" presId="urn:microsoft.com/office/officeart/2005/8/layout/radial5"/>
    <dgm:cxn modelId="{732DB938-7412-4603-ABD0-59F172C7A9C1}" type="presParOf" srcId="{954F010D-E683-4E88-9A2B-E8A3B66B4C1F}" destId="{FD2EC63C-197A-4796-8204-1066173F982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5144C-3F8D-4872-84B5-C9CD86D4B705}">
      <dsp:nvSpPr>
        <dsp:cNvPr id="0" name=""/>
        <dsp:cNvSpPr/>
      </dsp:nvSpPr>
      <dsp:spPr>
        <a:xfrm>
          <a:off x="1083375" y="1919828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Design, construct and operate radio astronomy facilities</a:t>
          </a:r>
          <a:endParaRPr lang="en-ZA" sz="1100" kern="1200" dirty="0"/>
        </a:p>
      </dsp:txBody>
      <dsp:txXfrm>
        <a:off x="1278370" y="2087265"/>
        <a:ext cx="868941" cy="746138"/>
      </dsp:txXfrm>
    </dsp:sp>
    <dsp:sp modelId="{7815BF90-0B29-45E5-9113-F0885E7BF314}">
      <dsp:nvSpPr>
        <dsp:cNvPr id="0" name=""/>
        <dsp:cNvSpPr/>
      </dsp:nvSpPr>
      <dsp:spPr>
        <a:xfrm>
          <a:off x="1113413" y="2403086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07DAE-3D71-44C0-9E17-BA5B77E9DF5A}">
      <dsp:nvSpPr>
        <dsp:cNvPr id="0" name=""/>
        <dsp:cNvSpPr/>
      </dsp:nvSpPr>
      <dsp:spPr>
        <a:xfrm>
          <a:off x="0" y="1322073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D8A01-4667-43CE-82E9-782B7D40F0E0}">
      <dsp:nvSpPr>
        <dsp:cNvPr id="0" name=""/>
        <dsp:cNvSpPr/>
      </dsp:nvSpPr>
      <dsp:spPr>
        <a:xfrm>
          <a:off x="862428" y="2259657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8DC6B-CA12-4F6F-BEE7-381D0663EC21}">
      <dsp:nvSpPr>
        <dsp:cNvPr id="0" name=""/>
        <dsp:cNvSpPr/>
      </dsp:nvSpPr>
      <dsp:spPr>
        <a:xfrm>
          <a:off x="2166751" y="1318813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Protected areas for radio astronomy</a:t>
          </a:r>
        </a:p>
      </dsp:txBody>
      <dsp:txXfrm>
        <a:off x="2361746" y="1486250"/>
        <a:ext cx="868941" cy="746138"/>
      </dsp:txXfrm>
    </dsp:sp>
    <dsp:sp modelId="{AB0B24B1-3696-4417-9744-ECBDD3D90C50}">
      <dsp:nvSpPr>
        <dsp:cNvPr id="0" name=""/>
        <dsp:cNvSpPr/>
      </dsp:nvSpPr>
      <dsp:spPr>
        <a:xfrm>
          <a:off x="3033184" y="2253952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D4F57-23AD-4C0D-BC8C-0CA46CC9CE65}">
      <dsp:nvSpPr>
        <dsp:cNvPr id="0" name=""/>
        <dsp:cNvSpPr/>
      </dsp:nvSpPr>
      <dsp:spPr>
        <a:xfrm>
          <a:off x="3249459" y="1917384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01F53-367A-43F6-BA4F-6DA104DB55AD}">
      <dsp:nvSpPr>
        <dsp:cNvPr id="0" name=""/>
        <dsp:cNvSpPr/>
      </dsp:nvSpPr>
      <dsp:spPr>
        <a:xfrm>
          <a:off x="3280164" y="2398603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7CD6C-1F3F-4BC3-87B7-B065C1F970CB}">
      <dsp:nvSpPr>
        <dsp:cNvPr id="0" name=""/>
        <dsp:cNvSpPr/>
      </dsp:nvSpPr>
      <dsp:spPr>
        <a:xfrm>
          <a:off x="1083375" y="724725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Technology Research and Development</a:t>
          </a:r>
        </a:p>
      </dsp:txBody>
      <dsp:txXfrm>
        <a:off x="1278370" y="892162"/>
        <a:ext cx="868941" cy="746138"/>
      </dsp:txXfrm>
    </dsp:sp>
    <dsp:sp modelId="{2463F52E-AAB1-4F08-B48B-4AE1A3B34C7B}">
      <dsp:nvSpPr>
        <dsp:cNvPr id="0" name=""/>
        <dsp:cNvSpPr/>
      </dsp:nvSpPr>
      <dsp:spPr>
        <a:xfrm>
          <a:off x="1940463" y="739393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370BF-3CC5-4DCA-B02D-AF1E83D11BB1}">
      <dsp:nvSpPr>
        <dsp:cNvPr id="0" name=""/>
        <dsp:cNvSpPr/>
      </dsp:nvSpPr>
      <dsp:spPr>
        <a:xfrm>
          <a:off x="2166751" y="123709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FA824-F49B-4862-8770-351A601BC4E7}">
      <dsp:nvSpPr>
        <dsp:cNvPr id="0" name=""/>
        <dsp:cNvSpPr/>
      </dsp:nvSpPr>
      <dsp:spPr>
        <a:xfrm>
          <a:off x="2202129" y="602484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FC7A6-3E30-4918-A77E-2BFAF41CA02D}">
      <dsp:nvSpPr>
        <dsp:cNvPr id="0" name=""/>
        <dsp:cNvSpPr/>
      </dsp:nvSpPr>
      <dsp:spPr>
        <a:xfrm>
          <a:off x="3249459" y="722280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Commercialisation</a:t>
          </a:r>
          <a:endParaRPr lang="en-US" sz="800" kern="1200" dirty="0"/>
        </a:p>
      </dsp:txBody>
      <dsp:txXfrm>
        <a:off x="3444454" y="889717"/>
        <a:ext cx="868941" cy="746138"/>
      </dsp:txXfrm>
    </dsp:sp>
    <dsp:sp modelId="{B03574F5-7177-4A35-B379-4137AE332545}">
      <dsp:nvSpPr>
        <dsp:cNvPr id="0" name=""/>
        <dsp:cNvSpPr/>
      </dsp:nvSpPr>
      <dsp:spPr>
        <a:xfrm>
          <a:off x="4338842" y="1201462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5663C-4795-4B33-9DF8-A12FFF424655}">
      <dsp:nvSpPr>
        <dsp:cNvPr id="0" name=""/>
        <dsp:cNvSpPr/>
      </dsp:nvSpPr>
      <dsp:spPr>
        <a:xfrm>
          <a:off x="4332834" y="1330222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262FF-DE12-4831-A68B-C106156241D0}">
      <dsp:nvSpPr>
        <dsp:cNvPr id="0" name=""/>
        <dsp:cNvSpPr/>
      </dsp:nvSpPr>
      <dsp:spPr>
        <a:xfrm>
          <a:off x="4578479" y="1349373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9A935-766F-4A9F-9752-F85B09F015B0}">
      <dsp:nvSpPr>
        <dsp:cNvPr id="0" name=""/>
        <dsp:cNvSpPr/>
      </dsp:nvSpPr>
      <dsp:spPr>
        <a:xfrm>
          <a:off x="4332834" y="135118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Human Capital Development</a:t>
          </a:r>
        </a:p>
      </dsp:txBody>
      <dsp:txXfrm>
        <a:off x="4527829" y="302555"/>
        <a:ext cx="868941" cy="746138"/>
      </dsp:txXfrm>
    </dsp:sp>
    <dsp:sp modelId="{6A8CAC3C-9243-4DB4-8EC0-130B27C04E62}">
      <dsp:nvSpPr>
        <dsp:cNvPr id="0" name=""/>
        <dsp:cNvSpPr/>
      </dsp:nvSpPr>
      <dsp:spPr>
        <a:xfrm>
          <a:off x="5422217" y="619598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C02BC-9EEB-4681-A6F5-E9AC61E76289}">
      <dsp:nvSpPr>
        <dsp:cNvPr id="0" name=""/>
        <dsp:cNvSpPr/>
      </dsp:nvSpPr>
      <dsp:spPr>
        <a:xfrm>
          <a:off x="5416210" y="738171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>
            <a:alphaModFix/>
          </a:blip>
          <a:srcRect/>
          <a:stretch>
            <a:fillRect l="-40000" r="-4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AD8E8-7BBA-44E3-B2C9-ADE8753B3583}">
      <dsp:nvSpPr>
        <dsp:cNvPr id="0" name=""/>
        <dsp:cNvSpPr/>
      </dsp:nvSpPr>
      <dsp:spPr>
        <a:xfrm>
          <a:off x="5667195" y="762212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5F1B5-2107-40E1-92D2-1697485D8007}">
      <dsp:nvSpPr>
        <dsp:cNvPr id="0" name=""/>
        <dsp:cNvSpPr/>
      </dsp:nvSpPr>
      <dsp:spPr>
        <a:xfrm>
          <a:off x="5416210" y="1931238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Communications &amp; Science Engagement</a:t>
          </a:r>
        </a:p>
      </dsp:txBody>
      <dsp:txXfrm>
        <a:off x="5611205" y="2098675"/>
        <a:ext cx="868941" cy="746138"/>
      </dsp:txXfrm>
    </dsp:sp>
    <dsp:sp modelId="{F3E5A47F-10A9-4EF5-BD70-1BBECAB15905}">
      <dsp:nvSpPr>
        <dsp:cNvPr id="0" name=""/>
        <dsp:cNvSpPr/>
      </dsp:nvSpPr>
      <dsp:spPr>
        <a:xfrm>
          <a:off x="5665860" y="2878193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9C5F8-0B8D-4997-A683-9F7CCE410B5B}">
      <dsp:nvSpPr>
        <dsp:cNvPr id="0" name=""/>
        <dsp:cNvSpPr/>
      </dsp:nvSpPr>
      <dsp:spPr>
        <a:xfrm>
          <a:off x="4332834" y="2523289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ACAAD-1CCA-4662-BDC4-E63173F8F576}">
      <dsp:nvSpPr>
        <dsp:cNvPr id="0" name=""/>
        <dsp:cNvSpPr/>
      </dsp:nvSpPr>
      <dsp:spPr>
        <a:xfrm>
          <a:off x="5432230" y="2997581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4194D-B98D-423C-87C9-E341C60A821F}">
      <dsp:nvSpPr>
        <dsp:cNvPr id="0" name=""/>
        <dsp:cNvSpPr/>
      </dsp:nvSpPr>
      <dsp:spPr>
        <a:xfrm>
          <a:off x="2165416" y="2516362"/>
          <a:ext cx="1258931" cy="10810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Development of astronomy infrastructure and capacity in Africa</a:t>
          </a:r>
        </a:p>
      </dsp:txBody>
      <dsp:txXfrm>
        <a:off x="2360411" y="2683799"/>
        <a:ext cx="868941" cy="746138"/>
      </dsp:txXfrm>
    </dsp:sp>
    <dsp:sp modelId="{82D258B4-D877-4766-9B5B-AAD6B8C899F2}">
      <dsp:nvSpPr>
        <dsp:cNvPr id="0" name=""/>
        <dsp:cNvSpPr/>
      </dsp:nvSpPr>
      <dsp:spPr>
        <a:xfrm>
          <a:off x="2201461" y="2995544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97FD4-9A24-4F36-824A-DA4E3B2A4038}">
      <dsp:nvSpPr>
        <dsp:cNvPr id="0" name=""/>
        <dsp:cNvSpPr/>
      </dsp:nvSpPr>
      <dsp:spPr>
        <a:xfrm>
          <a:off x="1082708" y="3117377"/>
          <a:ext cx="1258931" cy="1081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849E1-52A5-472C-9675-48D4D99BFEC8}">
      <dsp:nvSpPr>
        <dsp:cNvPr id="0" name=""/>
        <dsp:cNvSpPr/>
      </dsp:nvSpPr>
      <dsp:spPr>
        <a:xfrm>
          <a:off x="1939128" y="3132453"/>
          <a:ext cx="146853" cy="1267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6F-50E1-4587-AE3E-85A486B879E8}">
      <dsp:nvSpPr>
        <dsp:cNvPr id="0" name=""/>
        <dsp:cNvSpPr/>
      </dsp:nvSpPr>
      <dsp:spPr>
        <a:xfrm>
          <a:off x="96" y="0"/>
          <a:ext cx="1287916" cy="3799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Enterprise &amp; Science Products</a:t>
          </a:r>
          <a:endParaRPr lang="en-ZA" sz="1400" kern="1200" dirty="0"/>
        </a:p>
      </dsp:txBody>
      <dsp:txXfrm>
        <a:off x="96" y="1519644"/>
        <a:ext cx="1287916" cy="1519644"/>
      </dsp:txXfrm>
    </dsp:sp>
    <dsp:sp modelId="{97461D82-53D7-420F-BC5E-491408AF2C28}">
      <dsp:nvSpPr>
        <dsp:cNvPr id="0" name=""/>
        <dsp:cNvSpPr/>
      </dsp:nvSpPr>
      <dsp:spPr>
        <a:xfrm>
          <a:off x="38734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371B2-C901-4672-BDE5-23383A9A433A}">
      <dsp:nvSpPr>
        <dsp:cNvPr id="0" name=""/>
        <dsp:cNvSpPr/>
      </dsp:nvSpPr>
      <dsp:spPr>
        <a:xfrm>
          <a:off x="1326650" y="0"/>
          <a:ext cx="1287916" cy="3799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Innovation &amp; Industrial Spillover</a:t>
          </a:r>
          <a:endParaRPr lang="en-ZA" sz="1400" kern="1200" dirty="0"/>
        </a:p>
      </dsp:txBody>
      <dsp:txXfrm>
        <a:off x="1326650" y="1519644"/>
        <a:ext cx="1287916" cy="1519644"/>
      </dsp:txXfrm>
    </dsp:sp>
    <dsp:sp modelId="{404BE89A-34C2-4A29-BC29-4E0A11EC5B88}">
      <dsp:nvSpPr>
        <dsp:cNvPr id="0" name=""/>
        <dsp:cNvSpPr/>
      </dsp:nvSpPr>
      <dsp:spPr>
        <a:xfrm>
          <a:off x="1365288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2C145-E236-42D1-9DEC-38CBB6E29367}">
      <dsp:nvSpPr>
        <dsp:cNvPr id="0" name=""/>
        <dsp:cNvSpPr/>
      </dsp:nvSpPr>
      <dsp:spPr>
        <a:xfrm>
          <a:off x="2653204" y="0"/>
          <a:ext cx="1287916" cy="379911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Education &amp; Skills Development</a:t>
          </a:r>
          <a:endParaRPr lang="en-ZA" sz="1400" kern="1200" dirty="0"/>
        </a:p>
      </dsp:txBody>
      <dsp:txXfrm>
        <a:off x="2653204" y="1519644"/>
        <a:ext cx="1287916" cy="1519644"/>
      </dsp:txXfrm>
    </dsp:sp>
    <dsp:sp modelId="{B9CB8342-FA7D-4119-9543-83535DE58346}">
      <dsp:nvSpPr>
        <dsp:cNvPr id="0" name=""/>
        <dsp:cNvSpPr/>
      </dsp:nvSpPr>
      <dsp:spPr>
        <a:xfrm>
          <a:off x="2691842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9EC4F-3965-4EA5-8ABE-78478A3B4FB9}">
      <dsp:nvSpPr>
        <dsp:cNvPr id="0" name=""/>
        <dsp:cNvSpPr/>
      </dsp:nvSpPr>
      <dsp:spPr>
        <a:xfrm>
          <a:off x="3979758" y="0"/>
          <a:ext cx="1287916" cy="379911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Community &amp; Cultural Investments</a:t>
          </a:r>
          <a:endParaRPr lang="en-ZA" sz="1400" kern="1200" dirty="0"/>
        </a:p>
      </dsp:txBody>
      <dsp:txXfrm>
        <a:off x="3979758" y="1519644"/>
        <a:ext cx="1287916" cy="1519644"/>
      </dsp:txXfrm>
    </dsp:sp>
    <dsp:sp modelId="{A6549B62-7C5E-42BD-899D-E020FB601CB2}">
      <dsp:nvSpPr>
        <dsp:cNvPr id="0" name=""/>
        <dsp:cNvSpPr/>
      </dsp:nvSpPr>
      <dsp:spPr>
        <a:xfrm>
          <a:off x="4018396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D6625-3614-457C-8987-45395AC01444}">
      <dsp:nvSpPr>
        <dsp:cNvPr id="0" name=""/>
        <dsp:cNvSpPr/>
      </dsp:nvSpPr>
      <dsp:spPr>
        <a:xfrm>
          <a:off x="5306312" y="0"/>
          <a:ext cx="1287916" cy="379911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&amp; Enterprise Development</a:t>
          </a:r>
          <a:endParaRPr lang="en-ZA" sz="1400" kern="1200" dirty="0"/>
        </a:p>
      </dsp:txBody>
      <dsp:txXfrm>
        <a:off x="5306312" y="1519644"/>
        <a:ext cx="1287916" cy="1519644"/>
      </dsp:txXfrm>
    </dsp:sp>
    <dsp:sp modelId="{353E94CF-7396-44FB-93F4-D4E2FE17B0EB}">
      <dsp:nvSpPr>
        <dsp:cNvPr id="0" name=""/>
        <dsp:cNvSpPr/>
      </dsp:nvSpPr>
      <dsp:spPr>
        <a:xfrm>
          <a:off x="5344950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DC4D7-AFC4-45C8-9126-953ECADC9D3F}">
      <dsp:nvSpPr>
        <dsp:cNvPr id="0" name=""/>
        <dsp:cNvSpPr/>
      </dsp:nvSpPr>
      <dsp:spPr>
        <a:xfrm>
          <a:off x="6632866" y="0"/>
          <a:ext cx="1287916" cy="379911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Public Good</a:t>
          </a:r>
          <a:endParaRPr lang="en-ZA" sz="1400" kern="1200" dirty="0"/>
        </a:p>
      </dsp:txBody>
      <dsp:txXfrm>
        <a:off x="6632866" y="1519644"/>
        <a:ext cx="1287916" cy="1519644"/>
      </dsp:txXfrm>
    </dsp:sp>
    <dsp:sp modelId="{992F0989-535A-477B-A60D-BA2DD7136FF3}">
      <dsp:nvSpPr>
        <dsp:cNvPr id="0" name=""/>
        <dsp:cNvSpPr/>
      </dsp:nvSpPr>
      <dsp:spPr>
        <a:xfrm>
          <a:off x="6671504" y="227946"/>
          <a:ext cx="1210641" cy="126510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24F85-4CF2-4AE9-92B8-C30FAC2B4453}">
      <dsp:nvSpPr>
        <dsp:cNvPr id="0" name=""/>
        <dsp:cNvSpPr/>
      </dsp:nvSpPr>
      <dsp:spPr>
        <a:xfrm>
          <a:off x="2754333" y="2984016"/>
          <a:ext cx="5028903" cy="569866"/>
        </a:xfrm>
        <a:prstGeom prst="leftRightArrow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730AE-0A66-40E0-851B-DACA08E016F9}">
      <dsp:nvSpPr>
        <dsp:cNvPr id="0" name=""/>
        <dsp:cNvSpPr/>
      </dsp:nvSpPr>
      <dsp:spPr>
        <a:xfrm>
          <a:off x="2371952" y="1870374"/>
          <a:ext cx="1213295" cy="1224922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Education &amp; Skills Development</a:t>
          </a:r>
          <a:endParaRPr lang="en-ZA" sz="1100" kern="1200" dirty="0"/>
        </a:p>
      </dsp:txBody>
      <dsp:txXfrm>
        <a:off x="2549635" y="2049760"/>
        <a:ext cx="857929" cy="866150"/>
      </dsp:txXfrm>
    </dsp:sp>
    <dsp:sp modelId="{D02D68DE-7ECE-4DF9-98AB-0045EC4AD404}">
      <dsp:nvSpPr>
        <dsp:cNvPr id="0" name=""/>
        <dsp:cNvSpPr/>
      </dsp:nvSpPr>
      <dsp:spPr>
        <a:xfrm rot="16200000">
          <a:off x="2869292" y="1446973"/>
          <a:ext cx="218615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2902084" y="1569103"/>
        <a:ext cx="153031" cy="268016"/>
      </dsp:txXfrm>
    </dsp:sp>
    <dsp:sp modelId="{E2806F1B-02EB-4054-86D7-7C8894F756E9}">
      <dsp:nvSpPr>
        <dsp:cNvPr id="0" name=""/>
        <dsp:cNvSpPr/>
      </dsp:nvSpPr>
      <dsp:spPr>
        <a:xfrm>
          <a:off x="2117371" y="-167780"/>
          <a:ext cx="1722459" cy="16256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Schools Programs</a:t>
          </a:r>
          <a:endParaRPr lang="en-ZA" sz="1400" b="0" kern="1200" dirty="0"/>
        </a:p>
      </dsp:txBody>
      <dsp:txXfrm>
        <a:off x="2369619" y="70294"/>
        <a:ext cx="1217963" cy="1149523"/>
      </dsp:txXfrm>
    </dsp:sp>
    <dsp:sp modelId="{3CE92EE3-A1E1-4ACF-8DD9-8FE50412BBEA}">
      <dsp:nvSpPr>
        <dsp:cNvPr id="0" name=""/>
        <dsp:cNvSpPr/>
      </dsp:nvSpPr>
      <dsp:spPr>
        <a:xfrm rot="20432606">
          <a:off x="3638434" y="1983928"/>
          <a:ext cx="240407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40366"/>
            <a:satOff val="-1286"/>
            <a:lumOff val="111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3640493" y="2085278"/>
        <a:ext cx="168285" cy="268016"/>
      </dsp:txXfrm>
    </dsp:sp>
    <dsp:sp modelId="{ECC58B39-D257-4703-A260-DC6198F5DA7F}">
      <dsp:nvSpPr>
        <dsp:cNvPr id="0" name=""/>
        <dsp:cNvSpPr/>
      </dsp:nvSpPr>
      <dsp:spPr>
        <a:xfrm>
          <a:off x="3953242" y="1530131"/>
          <a:ext cx="899007" cy="899205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2">
                  <a:lumMod val="60000"/>
                  <a:lumOff val="40000"/>
                </a:schemeClr>
              </a:solidFill>
            </a:rPr>
            <a:t>Artisan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2">
                  <a:lumMod val="60000"/>
                  <a:lumOff val="40000"/>
                </a:schemeClr>
              </a:solidFill>
            </a:rPr>
            <a:t>Training</a:t>
          </a:r>
          <a:endParaRPr lang="en-ZA" sz="11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4084899" y="1661817"/>
        <a:ext cx="635693" cy="635833"/>
      </dsp:txXfrm>
    </dsp:sp>
    <dsp:sp modelId="{FC6E073B-B85B-4862-A389-BADDC3D8A965}">
      <dsp:nvSpPr>
        <dsp:cNvPr id="0" name=""/>
        <dsp:cNvSpPr/>
      </dsp:nvSpPr>
      <dsp:spPr>
        <a:xfrm rot="3240000">
          <a:off x="3344847" y="2898806"/>
          <a:ext cx="196488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80732"/>
            <a:satOff val="-2572"/>
            <a:lumOff val="22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3356996" y="2964300"/>
        <a:ext cx="137542" cy="268016"/>
      </dsp:txXfrm>
    </dsp:sp>
    <dsp:sp modelId="{9E5B66BC-9E23-40F7-B985-B3DFEED8AC87}">
      <dsp:nvSpPr>
        <dsp:cNvPr id="0" name=""/>
        <dsp:cNvSpPr/>
      </dsp:nvSpPr>
      <dsp:spPr>
        <a:xfrm>
          <a:off x="3176090" y="3125900"/>
          <a:ext cx="1765459" cy="16874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Bursary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</a:t>
          </a:r>
          <a:endParaRPr lang="en-ZA" sz="1400" kern="1200" dirty="0"/>
        </a:p>
      </dsp:txBody>
      <dsp:txXfrm>
        <a:off x="3434635" y="3373023"/>
        <a:ext cx="1248369" cy="1193213"/>
      </dsp:txXfrm>
    </dsp:sp>
    <dsp:sp modelId="{2D135CE9-DB16-4C92-A7FA-82F3650D9042}">
      <dsp:nvSpPr>
        <dsp:cNvPr id="0" name=""/>
        <dsp:cNvSpPr/>
      </dsp:nvSpPr>
      <dsp:spPr>
        <a:xfrm rot="7608665">
          <a:off x="2293848" y="2971119"/>
          <a:ext cx="304339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80732"/>
            <a:satOff val="-2572"/>
            <a:lumOff val="22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 rot="10800000">
        <a:off x="2366852" y="3023908"/>
        <a:ext cx="213037" cy="268016"/>
      </dsp:txXfrm>
    </dsp:sp>
    <dsp:sp modelId="{D882487E-6DAD-4093-91F9-9CB04DC2359C}">
      <dsp:nvSpPr>
        <dsp:cNvPr id="0" name=""/>
        <dsp:cNvSpPr/>
      </dsp:nvSpPr>
      <dsp:spPr>
        <a:xfrm>
          <a:off x="1586497" y="3348940"/>
          <a:ext cx="856453" cy="843631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bg2">
                  <a:lumMod val="60000"/>
                  <a:lumOff val="40000"/>
                </a:schemeClr>
              </a:solidFill>
            </a:rPr>
            <a:t>Research Chairs</a:t>
          </a:r>
          <a:endParaRPr lang="en-ZA" sz="105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1711922" y="3472487"/>
        <a:ext cx="605603" cy="596537"/>
      </dsp:txXfrm>
    </dsp:sp>
    <dsp:sp modelId="{FF57E559-5E8D-42F6-81BE-474707AFCC25}">
      <dsp:nvSpPr>
        <dsp:cNvPr id="0" name=""/>
        <dsp:cNvSpPr/>
      </dsp:nvSpPr>
      <dsp:spPr>
        <a:xfrm rot="11928665">
          <a:off x="2023422" y="1981533"/>
          <a:ext cx="278409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40366"/>
            <a:satOff val="-1286"/>
            <a:lumOff val="111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 rot="10800000">
        <a:off x="2104714" y="2084337"/>
        <a:ext cx="194886" cy="268016"/>
      </dsp:txXfrm>
    </dsp:sp>
    <dsp:sp modelId="{FD2EC63C-197A-4796-8204-1066173F982F}">
      <dsp:nvSpPr>
        <dsp:cNvPr id="0" name=""/>
        <dsp:cNvSpPr/>
      </dsp:nvSpPr>
      <dsp:spPr>
        <a:xfrm>
          <a:off x="858694" y="1405668"/>
          <a:ext cx="1076594" cy="107680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2">
                  <a:lumMod val="60000"/>
                  <a:lumOff val="40000"/>
                </a:schemeClr>
              </a:solidFill>
            </a:rPr>
            <a:t>Big Data and Strategic Partnerships</a:t>
          </a:r>
          <a:endParaRPr lang="en-ZA" sz="10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1016358" y="1563362"/>
        <a:ext cx="761266" cy="761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730AE-0A66-40E0-851B-DACA08E016F9}">
      <dsp:nvSpPr>
        <dsp:cNvPr id="0" name=""/>
        <dsp:cNvSpPr/>
      </dsp:nvSpPr>
      <dsp:spPr>
        <a:xfrm>
          <a:off x="2463357" y="1890169"/>
          <a:ext cx="1213295" cy="1224922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Education &amp; Skills Development</a:t>
          </a:r>
          <a:endParaRPr lang="en-ZA" sz="1100" kern="1200" dirty="0"/>
        </a:p>
      </dsp:txBody>
      <dsp:txXfrm>
        <a:off x="2641040" y="2069555"/>
        <a:ext cx="857929" cy="866150"/>
      </dsp:txXfrm>
    </dsp:sp>
    <dsp:sp modelId="{D02D68DE-7ECE-4DF9-98AB-0045EC4AD404}">
      <dsp:nvSpPr>
        <dsp:cNvPr id="0" name=""/>
        <dsp:cNvSpPr/>
      </dsp:nvSpPr>
      <dsp:spPr>
        <a:xfrm rot="16200000">
          <a:off x="2860568" y="1283515"/>
          <a:ext cx="418872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2923399" y="1435684"/>
        <a:ext cx="293210" cy="268016"/>
      </dsp:txXfrm>
    </dsp:sp>
    <dsp:sp modelId="{E2806F1B-02EB-4054-86D7-7C8894F756E9}">
      <dsp:nvSpPr>
        <dsp:cNvPr id="0" name=""/>
        <dsp:cNvSpPr/>
      </dsp:nvSpPr>
      <dsp:spPr>
        <a:xfrm>
          <a:off x="2619890" y="229858"/>
          <a:ext cx="900229" cy="869986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Schools Programs</a:t>
          </a:r>
          <a:endParaRPr lang="en-ZA" sz="1100" kern="1200" dirty="0"/>
        </a:p>
      </dsp:txBody>
      <dsp:txXfrm>
        <a:off x="2751725" y="357264"/>
        <a:ext cx="636559" cy="615174"/>
      </dsp:txXfrm>
    </dsp:sp>
    <dsp:sp modelId="{3CE92EE3-A1E1-4ACF-8DD9-8FE50412BBEA}">
      <dsp:nvSpPr>
        <dsp:cNvPr id="0" name=""/>
        <dsp:cNvSpPr/>
      </dsp:nvSpPr>
      <dsp:spPr>
        <a:xfrm rot="20520000">
          <a:off x="3721143" y="2035400"/>
          <a:ext cx="198918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40366"/>
            <a:satOff val="-1286"/>
            <a:lumOff val="111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3722603" y="2133958"/>
        <a:ext cx="139243" cy="268016"/>
      </dsp:txXfrm>
    </dsp:sp>
    <dsp:sp modelId="{ECC58B39-D257-4703-A260-DC6198F5DA7F}">
      <dsp:nvSpPr>
        <dsp:cNvPr id="0" name=""/>
        <dsp:cNvSpPr/>
      </dsp:nvSpPr>
      <dsp:spPr>
        <a:xfrm>
          <a:off x="3960115" y="1101723"/>
          <a:ext cx="1715443" cy="16660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Artisan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Training</a:t>
          </a:r>
          <a:endParaRPr lang="en-ZA" sz="1400" kern="1200" dirty="0"/>
        </a:p>
      </dsp:txBody>
      <dsp:txXfrm>
        <a:off x="4211336" y="1345704"/>
        <a:ext cx="1213001" cy="1178043"/>
      </dsp:txXfrm>
    </dsp:sp>
    <dsp:sp modelId="{FC6E073B-B85B-4862-A389-BADDC3D8A965}">
      <dsp:nvSpPr>
        <dsp:cNvPr id="0" name=""/>
        <dsp:cNvSpPr/>
      </dsp:nvSpPr>
      <dsp:spPr>
        <a:xfrm rot="3240000">
          <a:off x="3444739" y="3084483"/>
          <a:ext cx="420553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80732"/>
            <a:satOff val="-2572"/>
            <a:lumOff val="22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>
        <a:off x="3470743" y="3122786"/>
        <a:ext cx="294387" cy="268016"/>
      </dsp:txXfrm>
    </dsp:sp>
    <dsp:sp modelId="{9E5B66BC-9E23-40F7-B985-B3DFEED8AC87}">
      <dsp:nvSpPr>
        <dsp:cNvPr id="0" name=""/>
        <dsp:cNvSpPr/>
      </dsp:nvSpPr>
      <dsp:spPr>
        <a:xfrm>
          <a:off x="3700891" y="3563130"/>
          <a:ext cx="898666" cy="852591"/>
        </a:xfrm>
        <a:prstGeom prst="ellipse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Bursary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Program</a:t>
          </a:r>
          <a:endParaRPr lang="en-ZA" sz="1100" kern="1200" dirty="0"/>
        </a:p>
      </dsp:txBody>
      <dsp:txXfrm>
        <a:off x="3832498" y="3687989"/>
        <a:ext cx="635452" cy="602873"/>
      </dsp:txXfrm>
    </dsp:sp>
    <dsp:sp modelId="{2D135CE9-DB16-4C92-A7FA-82F3650D9042}">
      <dsp:nvSpPr>
        <dsp:cNvPr id="0" name=""/>
        <dsp:cNvSpPr/>
      </dsp:nvSpPr>
      <dsp:spPr>
        <a:xfrm rot="7608665">
          <a:off x="2385253" y="2990915"/>
          <a:ext cx="304339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80732"/>
            <a:satOff val="-2572"/>
            <a:lumOff val="22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 rot="10800000">
        <a:off x="2458257" y="3043704"/>
        <a:ext cx="213037" cy="268016"/>
      </dsp:txXfrm>
    </dsp:sp>
    <dsp:sp modelId="{D882487E-6DAD-4093-91F9-9CB04DC2359C}">
      <dsp:nvSpPr>
        <dsp:cNvPr id="0" name=""/>
        <dsp:cNvSpPr/>
      </dsp:nvSpPr>
      <dsp:spPr>
        <a:xfrm>
          <a:off x="1677901" y="3368736"/>
          <a:ext cx="856453" cy="843631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bg2">
                  <a:lumMod val="60000"/>
                  <a:lumOff val="40000"/>
                </a:schemeClr>
              </a:solidFill>
            </a:rPr>
            <a:t>Research Chairs</a:t>
          </a:r>
          <a:endParaRPr lang="en-ZA" sz="105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1803326" y="3492283"/>
        <a:ext cx="605603" cy="596537"/>
      </dsp:txXfrm>
    </dsp:sp>
    <dsp:sp modelId="{FF57E559-5E8D-42F6-81BE-474707AFCC25}">
      <dsp:nvSpPr>
        <dsp:cNvPr id="0" name=""/>
        <dsp:cNvSpPr/>
      </dsp:nvSpPr>
      <dsp:spPr>
        <a:xfrm rot="12238149">
          <a:off x="2239867" y="1955958"/>
          <a:ext cx="205764" cy="446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40366"/>
            <a:satOff val="-1286"/>
            <a:lumOff val="111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100" kern="1200"/>
        </a:p>
      </dsp:txBody>
      <dsp:txXfrm rot="10800000">
        <a:off x="2298934" y="2057835"/>
        <a:ext cx="144035" cy="268016"/>
      </dsp:txXfrm>
    </dsp:sp>
    <dsp:sp modelId="{FD2EC63C-197A-4796-8204-1066173F982F}">
      <dsp:nvSpPr>
        <dsp:cNvPr id="0" name=""/>
        <dsp:cNvSpPr/>
      </dsp:nvSpPr>
      <dsp:spPr>
        <a:xfrm>
          <a:off x="0" y="518460"/>
          <a:ext cx="2258647" cy="22427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050" kern="1200" dirty="0">
            <a:solidFill>
              <a:schemeClr val="tx1"/>
            </a:solidFill>
          </a:endParaRPr>
        </a:p>
      </dsp:txBody>
      <dsp:txXfrm>
        <a:off x="330771" y="846903"/>
        <a:ext cx="1597105" cy="158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5062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Neue"/>
      </a:defRPr>
    </a:lvl1pPr>
    <a:lvl2pPr indent="228600" latinLnBrk="0">
      <a:defRPr>
        <a:latin typeface="+mj-lt"/>
        <a:ea typeface="+mj-ea"/>
        <a:cs typeface="+mj-cs"/>
        <a:sym typeface="HelveticaNeue"/>
      </a:defRPr>
    </a:lvl2pPr>
    <a:lvl3pPr indent="457200" latinLnBrk="0">
      <a:defRPr>
        <a:latin typeface="+mj-lt"/>
        <a:ea typeface="+mj-ea"/>
        <a:cs typeface="+mj-cs"/>
        <a:sym typeface="HelveticaNeue"/>
      </a:defRPr>
    </a:lvl3pPr>
    <a:lvl4pPr indent="685800" latinLnBrk="0">
      <a:defRPr>
        <a:latin typeface="+mj-lt"/>
        <a:ea typeface="+mj-ea"/>
        <a:cs typeface="+mj-cs"/>
        <a:sym typeface="HelveticaNeue"/>
      </a:defRPr>
    </a:lvl4pPr>
    <a:lvl5pPr indent="914400" latinLnBrk="0">
      <a:defRPr>
        <a:latin typeface="+mj-lt"/>
        <a:ea typeface="+mj-ea"/>
        <a:cs typeface="+mj-cs"/>
        <a:sym typeface="HelveticaNeue"/>
      </a:defRPr>
    </a:lvl5pPr>
    <a:lvl6pPr indent="1143000" latinLnBrk="0">
      <a:defRPr>
        <a:latin typeface="+mj-lt"/>
        <a:ea typeface="+mj-ea"/>
        <a:cs typeface="+mj-cs"/>
        <a:sym typeface="HelveticaNeue"/>
      </a:defRPr>
    </a:lvl6pPr>
    <a:lvl7pPr indent="1371600" latinLnBrk="0">
      <a:defRPr>
        <a:latin typeface="+mj-lt"/>
        <a:ea typeface="+mj-ea"/>
        <a:cs typeface="+mj-cs"/>
        <a:sym typeface="HelveticaNeue"/>
      </a:defRPr>
    </a:lvl7pPr>
    <a:lvl8pPr indent="1600200" latinLnBrk="0">
      <a:defRPr>
        <a:latin typeface="+mj-lt"/>
        <a:ea typeface="+mj-ea"/>
        <a:cs typeface="+mj-cs"/>
        <a:sym typeface="HelveticaNeue"/>
      </a:defRPr>
    </a:lvl8pPr>
    <a:lvl9pPr indent="1828800" latinLnBrk="0">
      <a:defRPr>
        <a:latin typeface="+mj-lt"/>
        <a:ea typeface="+mj-ea"/>
        <a:cs typeface="+mj-cs"/>
        <a:sym typeface="Helvetica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  <a:r>
              <a:rPr lang="en-US" baseline="0" dirty="0"/>
              <a:t> on SARAO</a:t>
            </a:r>
          </a:p>
          <a:p>
            <a:r>
              <a:rPr lang="en-US" baseline="0" dirty="0" err="1"/>
              <a:t>Hisrorically</a:t>
            </a:r>
            <a:r>
              <a:rPr lang="en-US" baseline="0" dirty="0"/>
              <a:t> operated </a:t>
            </a:r>
            <a:r>
              <a:rPr lang="en-US" baseline="0" dirty="0" err="1"/>
              <a:t>HartRAO</a:t>
            </a:r>
            <a:r>
              <a:rPr lang="en-US" baseline="0" dirty="0"/>
              <a:t>… has grown with SA’s strategic investments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1424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JM"/>
              <a:t>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2903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JM"/>
              <a:t>20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1344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JM"/>
              <a:t>21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76735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Symmetric </a:t>
            </a:r>
            <a:r>
              <a:rPr lang="en-US" sz="1800" dirty="0" err="1">
                <a:solidFill>
                  <a:srgbClr val="FF0000"/>
                </a:solidFill>
              </a:rPr>
              <a:t>centre</a:t>
            </a:r>
            <a:r>
              <a:rPr lang="en-US" sz="1800" dirty="0">
                <a:solidFill>
                  <a:srgbClr val="FF0000"/>
                </a:solidFill>
              </a:rPr>
              <a:t>-fed dish (changed</a:t>
            </a:r>
            <a:r>
              <a:rPr lang="en-US" sz="1800" baseline="0" dirty="0">
                <a:solidFill>
                  <a:srgbClr val="FF0000"/>
                </a:solidFill>
              </a:rPr>
              <a:t> in </a:t>
            </a:r>
            <a:r>
              <a:rPr lang="en-US" sz="1800" baseline="0" dirty="0" err="1">
                <a:solidFill>
                  <a:srgbClr val="FF0000"/>
                </a:solidFill>
              </a:rPr>
              <a:t>MeerKAT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008000"/>
                </a:solidFill>
              </a:rPr>
              <a:t>Wide flare corrugated horn</a:t>
            </a:r>
          </a:p>
          <a:p>
            <a:r>
              <a:rPr lang="en-US" sz="1800" dirty="0">
                <a:solidFill>
                  <a:srgbClr val="008000"/>
                </a:solidFill>
              </a:rPr>
              <a:t>Compact OMT </a:t>
            </a:r>
          </a:p>
          <a:p>
            <a:r>
              <a:rPr lang="en-US" sz="1800" dirty="0" err="1">
                <a:solidFill>
                  <a:srgbClr val="FF0000"/>
                </a:solidFill>
              </a:rPr>
              <a:t>Stirling</a:t>
            </a:r>
            <a:r>
              <a:rPr lang="en-US" sz="1800" dirty="0">
                <a:solidFill>
                  <a:srgbClr val="FF0000"/>
                </a:solidFill>
              </a:rPr>
              <a:t> cycle cryogenics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Water cooling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Ion vacuum pump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RF-over-</a:t>
            </a:r>
            <a:r>
              <a:rPr lang="en-US" sz="1800" dirty="0" err="1">
                <a:solidFill>
                  <a:srgbClr val="FF0000"/>
                </a:solidFill>
              </a:rPr>
              <a:t>fibre</a:t>
            </a:r>
            <a:r>
              <a:rPr lang="en-US" sz="1800" dirty="0">
                <a:solidFill>
                  <a:srgbClr val="FF0000"/>
                </a:solidFill>
              </a:rPr>
              <a:t>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Heterodyne Rx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008000"/>
                </a:solidFill>
              </a:rPr>
              <a:t>Casper/Roach DSP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48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Symmetric </a:t>
            </a:r>
            <a:r>
              <a:rPr lang="en-US" sz="1800" dirty="0" err="1">
                <a:solidFill>
                  <a:srgbClr val="FF0000"/>
                </a:solidFill>
              </a:rPr>
              <a:t>centre</a:t>
            </a:r>
            <a:r>
              <a:rPr lang="en-US" sz="1800" dirty="0">
                <a:solidFill>
                  <a:srgbClr val="FF0000"/>
                </a:solidFill>
              </a:rPr>
              <a:t>-fed dish (changed</a:t>
            </a:r>
            <a:r>
              <a:rPr lang="en-US" sz="1800" baseline="0" dirty="0">
                <a:solidFill>
                  <a:srgbClr val="FF0000"/>
                </a:solidFill>
              </a:rPr>
              <a:t> in </a:t>
            </a:r>
            <a:r>
              <a:rPr lang="en-US" sz="1800" baseline="0" dirty="0" err="1">
                <a:solidFill>
                  <a:srgbClr val="FF0000"/>
                </a:solidFill>
              </a:rPr>
              <a:t>MeerKAT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008000"/>
                </a:solidFill>
              </a:rPr>
              <a:t>Wide flare corrugated horn</a:t>
            </a:r>
          </a:p>
          <a:p>
            <a:r>
              <a:rPr lang="en-US" sz="1800" dirty="0">
                <a:solidFill>
                  <a:srgbClr val="008000"/>
                </a:solidFill>
              </a:rPr>
              <a:t>Compact OMT </a:t>
            </a:r>
          </a:p>
          <a:p>
            <a:r>
              <a:rPr lang="en-US" sz="1800" dirty="0" err="1">
                <a:solidFill>
                  <a:srgbClr val="FF0000"/>
                </a:solidFill>
              </a:rPr>
              <a:t>Stirling</a:t>
            </a:r>
            <a:r>
              <a:rPr lang="en-US" sz="1800" dirty="0">
                <a:solidFill>
                  <a:srgbClr val="FF0000"/>
                </a:solidFill>
              </a:rPr>
              <a:t> cycle cryogenics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Water cooling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Ion vacuum pump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RF-over-</a:t>
            </a:r>
            <a:r>
              <a:rPr lang="en-US" sz="1800" dirty="0" err="1">
                <a:solidFill>
                  <a:srgbClr val="FF0000"/>
                </a:solidFill>
              </a:rPr>
              <a:t>fibre</a:t>
            </a:r>
            <a:r>
              <a:rPr lang="en-US" sz="1800" dirty="0">
                <a:solidFill>
                  <a:srgbClr val="FF0000"/>
                </a:solidFill>
              </a:rPr>
              <a:t>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Heterodyne Rx (changed in </a:t>
            </a:r>
            <a:r>
              <a:rPr lang="en-US" sz="1800" dirty="0" err="1">
                <a:solidFill>
                  <a:srgbClr val="FF0000"/>
                </a:solidFill>
              </a:rPr>
              <a:t>meerKAT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r>
              <a:rPr lang="en-US" sz="1800" dirty="0">
                <a:solidFill>
                  <a:srgbClr val="008000"/>
                </a:solidFill>
              </a:rPr>
              <a:t>Casper/Roach DSP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6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CBF's HW is theoretically capable of roughly 6TOP/s (integer, not floating point) per SKARAB * 288 nodes = 1728TOP/s total, burning about 40kW in 10 racks (more than twice as efficient than current Green500 leader, if you equate an integer operation to a floating point operation, which is actually not fair).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8348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Cardboard -&gt; Metal -&gt; System in one day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4142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75% local content</a:t>
            </a:r>
          </a:p>
          <a:p>
            <a:r>
              <a:rPr lang="en-US" dirty="0"/>
              <a:t>After</a:t>
            </a:r>
            <a:r>
              <a:rPr lang="en-US" baseline="0" dirty="0"/>
              <a:t> 5 years – No variation orders, no cost increases, fixed price contract</a:t>
            </a:r>
          </a:p>
          <a:p>
            <a:r>
              <a:rPr lang="en-US" baseline="0" dirty="0"/>
              <a:t>Winner of 2015 SA Steel Awards (the tolerances are unheard of – 1,000ths of a degree, in a league of its own)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8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8219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6135f3f2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6135f3f2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52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28FAF5F-CD0E-4B40-AD3F-0662D0A02E6F}" type="slidenum">
              <a:rPr lang="en-GB"/>
              <a:pPr/>
              <a:t>2</a:t>
            </a:fld>
            <a:endParaRPr lang="en-GB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53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Sneeze.  </a:t>
            </a:r>
            <a:r>
              <a:rPr lang="en-US"/>
              <a:t>This image </a:t>
            </a:r>
            <a:r>
              <a:rPr lang="en-US" dirty="0"/>
              <a:t>is cut off at primary attenuation = 0.03.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301F27-6C65-4141-9546-FAD193628F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701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Milky Way 1.4 GHz L ~ 2.5e21 W/Hz, 10X evolved L ~ 2.5e22 W/Hz. From </a:t>
            </a:r>
            <a:r>
              <a:rPr lang="en-US" dirty="0" err="1"/>
              <a:t>cosmocalc.f</a:t>
            </a:r>
            <a:r>
              <a:rPr lang="en-US" dirty="0"/>
              <a:t> with alpha = -0.7, this is 250 </a:t>
            </a:r>
            <a:r>
              <a:rPr lang="en-US" dirty="0" err="1"/>
              <a:t>nJy</a:t>
            </a:r>
            <a:r>
              <a:rPr lang="en-US" dirty="0"/>
              <a:t> at z = 4.0.</a:t>
            </a:r>
          </a:p>
          <a:p>
            <a:r>
              <a:rPr lang="en-US" dirty="0"/>
              <a:t>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1903984-55B1-5A4D-B33C-71991897AA4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86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22625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CEEE674-06F0-433A-8FE6-F981D904B463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698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43554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2589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1969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57452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3891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dish – weaker signals – time machine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82178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 description</a:t>
            </a:r>
          </a:p>
          <a:p>
            <a:r>
              <a:rPr lang="en-US" dirty="0"/>
              <a:t>International enterprise from the outset</a:t>
            </a:r>
          </a:p>
          <a:p>
            <a:r>
              <a:rPr lang="en-US" dirty="0"/>
              <a:t>Single dish versus large dishes</a:t>
            </a:r>
            <a:endParaRPr lang="en-ZA" dirty="0"/>
          </a:p>
          <a:p>
            <a:endParaRPr lang="en-US" dirty="0"/>
          </a:p>
          <a:p>
            <a:r>
              <a:rPr lang="en-US" dirty="0"/>
              <a:t>The SKA is a €2bn project (in 2021 €), comprising: a construction cost for two world-class telescopes of €1.3bn, and €0.7bn for the first 10 years of operations (2021-2030).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486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endeavor to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112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total, the SKAO will archive 710 petabytes of data per year. This would fill the data storage capacity of about 1.5 million typical laptops every year by today’s standard.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864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total, the SKAO will archive 710 petabytes of data per year. This would fill the data storage capacity of about 1.5 million typical laptops every year by today’s standard.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86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EF6EF-6376-9145-861A-CE4FD4C1F8D1}" type="slidenum">
              <a:rPr lang="en-GB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5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166EF4-501E-4971-AC83-D08AA09566B5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93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www.ska.ac.za"/>
          <p:cNvSpPr txBox="1"/>
          <p:nvPr/>
        </p:nvSpPr>
        <p:spPr>
          <a:xfrm>
            <a:off x="7524328" y="5292724"/>
            <a:ext cx="1222377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 defTabSz="685800">
              <a:defRPr sz="1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www.s</a:t>
            </a:r>
            <a:r>
              <a:rPr lang="en-US" dirty="0"/>
              <a:t>arao</a:t>
            </a:r>
            <a:r>
              <a:rPr dirty="0"/>
              <a:t>.ac.za</a:t>
            </a:r>
          </a:p>
        </p:txBody>
      </p:sp>
      <p:sp>
        <p:nvSpPr>
          <p:cNvPr id="55" name="Line"/>
          <p:cNvSpPr/>
          <p:nvPr/>
        </p:nvSpPr>
        <p:spPr>
          <a:xfrm>
            <a:off x="503236" y="5422898"/>
            <a:ext cx="7164391" cy="2"/>
          </a:xfrm>
          <a:prstGeom prst="line">
            <a:avLst/>
          </a:prstGeom>
          <a:ln w="6350">
            <a:solidFill>
              <a:srgbClr val="BFBFB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24305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4040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0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21453"/>
            <a:ext cx="8636000" cy="397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558535"/>
            <a:ext cx="8636000" cy="515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073714"/>
            <a:ext cx="8636000" cy="383645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7EA6-CDFB-F54E-AA07-4D101F9D5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2" y="5296960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4EAB3-8627-CE41-A136-63182FC5E72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SPARCS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27972-E4F9-564C-A97D-901845F915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8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" y="2118"/>
            <a:ext cx="9173217" cy="573095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288465"/>
            <a:ext cx="8378326" cy="377163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83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434833"/>
            <a:ext cx="6276872" cy="51661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5359614"/>
            <a:ext cx="2895600" cy="3042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Footer text</a:t>
            </a:r>
          </a:p>
        </p:txBody>
      </p:sp>
    </p:spTree>
    <p:extLst>
      <p:ext uri="{BB962C8B-B14F-4D97-AF65-F5344CB8AC3E}">
        <p14:creationId xmlns:p14="http://schemas.microsoft.com/office/powerpoint/2010/main" val="239275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ww.ska.ac.za"/>
          <p:cNvSpPr txBox="1"/>
          <p:nvPr/>
        </p:nvSpPr>
        <p:spPr>
          <a:xfrm>
            <a:off x="7598095" y="5284117"/>
            <a:ext cx="122237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 defTabSz="685800">
              <a:defRPr sz="1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www.sarao.ac.za</a:t>
            </a:r>
          </a:p>
          <a:p>
            <a:endParaRPr dirty="0"/>
          </a:p>
        </p:txBody>
      </p:sp>
      <p:sp>
        <p:nvSpPr>
          <p:cNvPr id="4" name="Line"/>
          <p:cNvSpPr/>
          <p:nvPr/>
        </p:nvSpPr>
        <p:spPr>
          <a:xfrm>
            <a:off x="466749" y="5449788"/>
            <a:ext cx="7164391" cy="2"/>
          </a:xfrm>
          <a:prstGeom prst="line">
            <a:avLst/>
          </a:prstGeom>
          <a:ln w="6350">
            <a:solidFill>
              <a:srgbClr val="BFBFB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3237" y="1509712"/>
            <a:ext cx="8137526" cy="362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503237" y="373061"/>
            <a:ext cx="8137526" cy="55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3" r:id="rId3"/>
    <p:sldLayoutId id="2147483665" r:id="rId4"/>
    <p:sldLayoutId id="2147483666" r:id="rId5"/>
    <p:sldLayoutId id="2147483669" r:id="rId6"/>
    <p:sldLayoutId id="2147483672" r:id="rId7"/>
  </p:sldLayoutIdLst>
  <p:transition spd="med"/>
  <p:txStyles>
    <p:titleStyle>
      <a:lvl1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6858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6DA3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4pPr>
      <a:lvl5pPr marL="15716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18288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2860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7432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2004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100" b="0" i="0" u="none" strike="noStrike" cap="none" spc="0" baseline="0">
          <a:ln>
            <a:noFill/>
          </a:ln>
          <a:solidFill>
            <a:srgbClr val="595959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127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sarao.ac.za/katpaws/archive-search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emf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me@ska.ac.z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2" y="1500187"/>
            <a:ext cx="9144004" cy="1481139"/>
          </a:xfrm>
          <a:prstGeom prst="rect">
            <a:avLst/>
          </a:prstGeom>
          <a:solidFill>
            <a:srgbClr val="004E75">
              <a:alpha val="399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88" name="History of Astronomy Steering Meeting"/>
          <p:cNvSpPr txBox="1"/>
          <p:nvPr/>
        </p:nvSpPr>
        <p:spPr>
          <a:xfrm>
            <a:off x="6596506" y="2641476"/>
            <a:ext cx="2439990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en-US" dirty="0"/>
              <a:t>TIPP 2023 – 5</a:t>
            </a:r>
            <a:r>
              <a:rPr lang="en-US" baseline="30000" dirty="0"/>
              <a:t>th</a:t>
            </a:r>
            <a:r>
              <a:rPr lang="en-US" dirty="0"/>
              <a:t> September 2023</a:t>
            </a:r>
            <a:endParaRPr dirty="0"/>
          </a:p>
        </p:txBody>
      </p:sp>
      <p:sp>
        <p:nvSpPr>
          <p:cNvPr id="189" name="PRESENTER: Lorenzo Raynard"/>
          <p:cNvSpPr txBox="1"/>
          <p:nvPr/>
        </p:nvSpPr>
        <p:spPr>
          <a:xfrm>
            <a:off x="6596506" y="2820864"/>
            <a:ext cx="2095502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PRESENTER: </a:t>
            </a:r>
            <a:r>
              <a:rPr lang="en-US" dirty="0"/>
              <a:t>Dr. Adrian Tiplady</a:t>
            </a:r>
            <a:endParaRPr dirty="0"/>
          </a:p>
        </p:txBody>
      </p:sp>
      <p:sp>
        <p:nvSpPr>
          <p:cNvPr id="190" name="DOCUMENTING THE CONSTRUCTION OF MeerKAT, AVN AND SKA"/>
          <p:cNvSpPr txBox="1"/>
          <p:nvPr/>
        </p:nvSpPr>
        <p:spPr>
          <a:xfrm>
            <a:off x="2860772" y="2192546"/>
            <a:ext cx="3727452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2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en-US" dirty="0"/>
              <a:t>An African Story about the SKA</a:t>
            </a:r>
            <a:endParaRPr dirty="0"/>
          </a:p>
        </p:txBody>
      </p:sp>
      <p:sp>
        <p:nvSpPr>
          <p:cNvPr id="191" name="SKA SA PROJECT"/>
          <p:cNvSpPr txBox="1"/>
          <p:nvPr/>
        </p:nvSpPr>
        <p:spPr>
          <a:xfrm>
            <a:off x="2849560" y="1656559"/>
            <a:ext cx="611492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685800">
              <a:defRPr sz="3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en-US" sz="2400" dirty="0"/>
              <a:t>Searching for the Origins of the Universe…</a:t>
            </a:r>
            <a:endParaRPr sz="2400" dirty="0"/>
          </a:p>
        </p:txBody>
      </p:sp>
      <p:sp>
        <p:nvSpPr>
          <p:cNvPr id="192" name="Line"/>
          <p:cNvSpPr/>
          <p:nvPr/>
        </p:nvSpPr>
        <p:spPr>
          <a:xfrm>
            <a:off x="6588224" y="2833565"/>
            <a:ext cx="2547109" cy="0"/>
          </a:xfrm>
          <a:prstGeom prst="line">
            <a:avLst/>
          </a:prstGeom>
          <a:ln w="3175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-2" y="407987"/>
            <a:ext cx="9144004" cy="10906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85800">
              <a:def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www.ska.ac.za"/>
          <p:cNvSpPr txBox="1"/>
          <p:nvPr/>
        </p:nvSpPr>
        <p:spPr>
          <a:xfrm>
            <a:off x="7412036" y="5286374"/>
            <a:ext cx="1222377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 defTabSz="685800">
              <a:defRPr sz="1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/>
              <a:t>www.</a:t>
            </a:r>
            <a:r>
              <a:rPr lang="en-US" dirty="0"/>
              <a:t>sar</a:t>
            </a:r>
            <a:r>
              <a:rPr dirty="0"/>
              <a:t>a</a:t>
            </a:r>
            <a:r>
              <a:rPr lang="en-US" dirty="0"/>
              <a:t>o</a:t>
            </a:r>
            <a:r>
              <a:rPr dirty="0"/>
              <a:t>.ac.za</a:t>
            </a:r>
          </a:p>
        </p:txBody>
      </p:sp>
      <p:sp>
        <p:nvSpPr>
          <p:cNvPr id="195" name="Line"/>
          <p:cNvSpPr/>
          <p:nvPr/>
        </p:nvSpPr>
        <p:spPr>
          <a:xfrm>
            <a:off x="-1" y="5430837"/>
            <a:ext cx="7491414" cy="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6" name="Line"/>
          <p:cNvSpPr/>
          <p:nvPr/>
        </p:nvSpPr>
        <p:spPr>
          <a:xfrm>
            <a:off x="8643936" y="5430837"/>
            <a:ext cx="500065" cy="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04" name="Group"/>
          <p:cNvGrpSpPr/>
          <p:nvPr/>
        </p:nvGrpSpPr>
        <p:grpSpPr>
          <a:xfrm>
            <a:off x="-3" y="458786"/>
            <a:ext cx="9144006" cy="985841"/>
            <a:chOff x="-1" y="0"/>
            <a:chExt cx="9144004" cy="985839"/>
          </a:xfrm>
        </p:grpSpPr>
        <p:pic>
          <p:nvPicPr>
            <p:cNvPr id="197" name="image.png" descr="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2743"/>
              <a:ext cx="1123903" cy="982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.png" descr="imag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913" y="2743"/>
              <a:ext cx="1857462" cy="982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.png" descr="imag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9387" y="2743"/>
              <a:ext cx="1345371" cy="982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.png" descr="imag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3771" y="2743"/>
              <a:ext cx="750510" cy="982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image.png" descr="imag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294" y="2743"/>
              <a:ext cx="1954480" cy="982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.png" descr="imag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787" y="-1"/>
              <a:ext cx="1301667" cy="982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image.jpeg" descr="image.jpe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7988" y="-1"/>
              <a:ext cx="636016" cy="985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5" name="SARAO LOGOmedrgb.png" descr="SARAO LOGOmedrgb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92" y="1814291"/>
            <a:ext cx="1978246" cy="852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5999" y="193204"/>
            <a:ext cx="7624763" cy="554039"/>
          </a:xfrm>
        </p:spPr>
        <p:txBody>
          <a:bodyPr/>
          <a:lstStyle/>
          <a:p>
            <a:r>
              <a:rPr lang="en-US" dirty="0"/>
              <a:t>Some SKA science – Cosmic evolution</a:t>
            </a:r>
          </a:p>
        </p:txBody>
      </p:sp>
      <p:pic>
        <p:nvPicPr>
          <p:cNvPr id="50180" name="Picture 4" descr="CMB_Timeline150"/>
          <p:cNvPicPr>
            <a:picLocks noChangeAspect="1" noChangeArrowheads="1"/>
          </p:cNvPicPr>
          <p:nvPr/>
        </p:nvPicPr>
        <p:blipFill>
          <a:blip r:embed="rId3"/>
          <a:srcRect l="11719" t="14951" r="10156" b="14713"/>
          <a:stretch>
            <a:fillRect/>
          </a:stretch>
        </p:blipFill>
        <p:spPr bwMode="auto">
          <a:xfrm>
            <a:off x="1016000" y="747243"/>
            <a:ext cx="7112000" cy="460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1242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SKA science –Cosmic Dawn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77236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kern="120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fld id="{785AD95A-99EE-2547-B922-A53ED9CE1525}" type="slidenum">
              <a:rPr lang="en-US" smtClean="0"/>
              <a:pPr/>
              <a:t>11</a:t>
            </a:fld>
            <a:endParaRPr lang="en-US">
              <a:solidFill>
                <a:srgbClr val="1D528D"/>
              </a:solidFill>
            </a:endParaRPr>
          </a:p>
        </p:txBody>
      </p:sp>
      <p:pic>
        <p:nvPicPr>
          <p:cNvPr id="4" name="Picture 3" descr="ska_science_eor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8" y="1071880"/>
            <a:ext cx="7465541" cy="419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4779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SKA science - was Einstein right?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77236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kern="120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fld id="{785AD95A-99EE-2547-B922-A53ED9CE1525}" type="slidenum">
              <a:rPr lang="en-US" smtClean="0"/>
              <a:pPr/>
              <a:t>12</a:t>
            </a:fld>
            <a:endParaRPr lang="en-US">
              <a:solidFill>
                <a:srgbClr val="1D528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2034" y="1524000"/>
            <a:ext cx="4119566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167" dirty="0">
                <a:solidFill>
                  <a:srgbClr val="1D528D"/>
                </a:solidFill>
              </a:rPr>
              <a:t>“See” black holes</a:t>
            </a:r>
          </a:p>
          <a:p>
            <a:pPr lvl="1">
              <a:buFontTx/>
              <a:buNone/>
            </a:pPr>
            <a:r>
              <a:rPr lang="en-US" sz="1667" dirty="0">
                <a:solidFill>
                  <a:srgbClr val="1D528D"/>
                </a:solidFill>
              </a:rPr>
              <a:t>Mass </a:t>
            </a:r>
          </a:p>
          <a:p>
            <a:pPr lvl="1">
              <a:buFontTx/>
              <a:buNone/>
            </a:pPr>
            <a:r>
              <a:rPr lang="en-US" sz="1667" dirty="0" err="1">
                <a:solidFill>
                  <a:srgbClr val="1D528D"/>
                </a:solidFill>
              </a:rPr>
              <a:t>Lense-Thirring</a:t>
            </a:r>
            <a:r>
              <a:rPr lang="en-US" sz="1667" dirty="0">
                <a:solidFill>
                  <a:srgbClr val="1D528D"/>
                </a:solidFill>
              </a:rPr>
              <a:t> precession (spin)</a:t>
            </a:r>
          </a:p>
          <a:p>
            <a:pPr lvl="1">
              <a:buFontTx/>
              <a:buNone/>
            </a:pPr>
            <a:r>
              <a:rPr lang="en-US" sz="1667" dirty="0">
                <a:solidFill>
                  <a:srgbClr val="1D528D"/>
                </a:solidFill>
              </a:rPr>
              <a:t>No-hair conjecture (</a:t>
            </a:r>
            <a:r>
              <a:rPr lang="en-US" sz="1667" dirty="0" err="1">
                <a:solidFill>
                  <a:srgbClr val="1D528D"/>
                </a:solidFill>
              </a:rPr>
              <a:t>Quadrupole</a:t>
            </a:r>
            <a:r>
              <a:rPr lang="en-US" sz="1667" dirty="0">
                <a:solidFill>
                  <a:srgbClr val="1D528D"/>
                </a:solidFill>
              </a:rPr>
              <a:t>)</a:t>
            </a:r>
          </a:p>
          <a:p>
            <a:pPr>
              <a:buFontTx/>
              <a:buNone/>
            </a:pPr>
            <a:endParaRPr lang="en-US" sz="1167" dirty="0">
              <a:solidFill>
                <a:srgbClr val="1D528D"/>
              </a:solidFill>
            </a:endParaRPr>
          </a:p>
          <a:p>
            <a:pPr>
              <a:buFontTx/>
              <a:buNone/>
            </a:pPr>
            <a:endParaRPr lang="en-US" sz="1167" dirty="0">
              <a:solidFill>
                <a:srgbClr val="1D528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593" y="4226219"/>
            <a:ext cx="3300367" cy="12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167" dirty="0">
                <a:solidFill>
                  <a:srgbClr val="1D528D"/>
                </a:solidFill>
              </a:rPr>
              <a:t>Test theories of gravity</a:t>
            </a:r>
          </a:p>
          <a:p>
            <a:pPr lvl="1">
              <a:buFontTx/>
              <a:buNone/>
            </a:pPr>
            <a:r>
              <a:rPr lang="en-US" sz="1667" dirty="0">
                <a:solidFill>
                  <a:srgbClr val="1D528D"/>
                </a:solidFill>
              </a:rPr>
              <a:t>Gravitational waves</a:t>
            </a:r>
          </a:p>
          <a:p>
            <a:pPr lvl="1">
              <a:buFontTx/>
              <a:buNone/>
            </a:pPr>
            <a:r>
              <a:rPr lang="en-US" sz="1667" dirty="0" err="1">
                <a:solidFill>
                  <a:srgbClr val="1D528D"/>
                </a:solidFill>
              </a:rPr>
              <a:t>Grav</a:t>
            </a:r>
            <a:r>
              <a:rPr lang="en-US" sz="1667" dirty="0">
                <a:solidFill>
                  <a:srgbClr val="1D528D"/>
                </a:solidFill>
              </a:rPr>
              <a:t>. Dipole radiation</a:t>
            </a:r>
          </a:p>
          <a:p>
            <a:pPr lvl="1">
              <a:buFontTx/>
              <a:buNone/>
            </a:pPr>
            <a:r>
              <a:rPr lang="en-US" sz="1667" dirty="0">
                <a:solidFill>
                  <a:srgbClr val="1D528D"/>
                </a:solidFill>
              </a:rPr>
              <a:t>Strong equivalence principle</a:t>
            </a:r>
          </a:p>
          <a:p>
            <a:pPr lvl="1">
              <a:buFontTx/>
              <a:buNone/>
            </a:pPr>
            <a:r>
              <a:rPr lang="en-US" sz="1667" dirty="0">
                <a:solidFill>
                  <a:srgbClr val="1D528D"/>
                </a:solidFill>
              </a:rPr>
              <a:t>Cosmological GWs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0433" y="1016003"/>
            <a:ext cx="2929007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333" dirty="0">
                <a:solidFill>
                  <a:srgbClr val="1D528D"/>
                </a:solidFill>
              </a:rPr>
              <a:t>Use radio pulsars to: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E1D28-4844-4AB2-A5A7-512ECB749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120" y="2569468"/>
            <a:ext cx="3563888" cy="267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768411-79CB-4D56-9AEC-6F15BA5A86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636818"/>
            <a:ext cx="4420747" cy="222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74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9654"/>
            <a:ext cx="7860605" cy="723636"/>
          </a:xfrm>
        </p:spPr>
        <p:txBody>
          <a:bodyPr>
            <a:noAutofit/>
          </a:bodyPr>
          <a:lstStyle/>
          <a:p>
            <a:r>
              <a:rPr lang="en-US" sz="2400" dirty="0"/>
              <a:t>Some SKA science - is there evidence of life elsewhere?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77236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kern="120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fld id="{785AD95A-99EE-2547-B922-A53ED9CE1525}" type="slidenum">
              <a:rPr lang="en-US" smtClean="0"/>
              <a:pPr/>
              <a:t>13</a:t>
            </a:fld>
            <a:endParaRPr lang="en-US">
              <a:solidFill>
                <a:srgbClr val="1D528D"/>
              </a:solidFill>
            </a:endParaRPr>
          </a:p>
        </p:txBody>
      </p:sp>
      <p:pic>
        <p:nvPicPr>
          <p:cNvPr id="4" name="Picture 3" descr="skascience_organicmolecule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78" y="1143003"/>
            <a:ext cx="6769722" cy="380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16000" y="4985742"/>
            <a:ext cx="673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dirty="0">
                <a:solidFill>
                  <a:srgbClr val="1D528D"/>
                </a:solidFill>
              </a:rPr>
              <a:t>Search for complex organic molecules, pebbles orbiting stars, and ETI</a:t>
            </a:r>
          </a:p>
        </p:txBody>
      </p:sp>
    </p:spTree>
    <p:extLst>
      <p:ext uri="{BB962C8B-B14F-4D97-AF65-F5344CB8AC3E}">
        <p14:creationId xmlns:p14="http://schemas.microsoft.com/office/powerpoint/2010/main" val="38843106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C2D04E-9D3C-4C87-A973-0FF8D8E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3" y="1129308"/>
            <a:ext cx="3240359" cy="400625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History of radio astronomy for five decades</a:t>
            </a:r>
          </a:p>
          <a:p>
            <a:pPr lvl="1">
              <a:lnSpc>
                <a:spcPct val="120000"/>
              </a:lnSpc>
            </a:pPr>
            <a:r>
              <a:rPr lang="en-US" sz="1900" dirty="0"/>
              <a:t>Conversion of NASA Deep Space Network station to the </a:t>
            </a:r>
            <a:r>
              <a:rPr lang="en-US" sz="1900" dirty="0" err="1"/>
              <a:t>Hartbeesthoek</a:t>
            </a:r>
            <a:r>
              <a:rPr lang="en-US" sz="1900" dirty="0"/>
              <a:t> Radio Astronomy Observatory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Dawn of democracy in South Africa (1994)</a:t>
            </a:r>
          </a:p>
          <a:p>
            <a:pPr lvl="1">
              <a:lnSpc>
                <a:spcPct val="120000"/>
              </a:lnSpc>
            </a:pPr>
            <a:r>
              <a:rPr lang="en-US" sz="1900" dirty="0"/>
              <a:t>Declining State investment in R&amp;D, with loss of major technology missions</a:t>
            </a:r>
          </a:p>
          <a:p>
            <a:pPr lvl="1">
              <a:lnSpc>
                <a:spcPct val="120000"/>
              </a:lnSpc>
            </a:pPr>
            <a:r>
              <a:rPr lang="en-US" sz="1900" dirty="0"/>
              <a:t>R&amp;D not aligned to priorities of new government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F66BE3-E4C1-4929-ACD7-0EC1C1CA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7" y="168020"/>
            <a:ext cx="8137526" cy="554039"/>
          </a:xfrm>
        </p:spPr>
        <p:txBody>
          <a:bodyPr/>
          <a:lstStyle/>
          <a:p>
            <a:r>
              <a:rPr lang="en-US" dirty="0"/>
              <a:t>Why in Africa?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CA890-0FBE-4F43-84B3-D308F0A7A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057300"/>
            <a:ext cx="5418339" cy="3614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7547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C2D04E-9D3C-4C87-A973-0FF8D8E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568" y="1201316"/>
            <a:ext cx="7632848" cy="41764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Policy (1996 White Paper, R&amp;D Strategy, 10 Year Plan) and visionary leadership</a:t>
            </a:r>
          </a:p>
          <a:p>
            <a:pPr lvl="1">
              <a:lnSpc>
                <a:spcPct val="120000"/>
              </a:lnSpc>
            </a:pPr>
            <a:r>
              <a:rPr lang="en-US" sz="1900" dirty="0"/>
              <a:t>“One way to achieve national excellence is to focus our basic science on areas where we are most likely to success because of important natural or knowledge advantages”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Astronomy geographic advantage – exhibited scientific qualities necessary to host next-generation astronomical facilities (dark and radio quiet skies)</a:t>
            </a:r>
            <a:endParaRPr lang="en-US" sz="1900" dirty="0"/>
          </a:p>
          <a:p>
            <a:pPr lvl="1">
              <a:lnSpc>
                <a:spcPct val="120000"/>
              </a:lnSpc>
            </a:pPr>
            <a:r>
              <a:rPr lang="en-US" sz="1900" dirty="0"/>
              <a:t>Key strategic objectives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“Become the preferred destination for major astronomy projects and associated international investment in construction and operations.” 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“Will have constructed a powerful radio-astronomy telescope and used it for world-class projects.”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Multi-layered Value Proposition</a:t>
            </a:r>
          </a:p>
          <a:p>
            <a:pPr lvl="1">
              <a:lnSpc>
                <a:spcPct val="120000"/>
              </a:lnSpc>
            </a:pPr>
            <a:r>
              <a:rPr lang="en-US" sz="1900" dirty="0"/>
              <a:t>Local and global value proposition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F66BE3-E4C1-4929-ACD7-0EC1C1CA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 Africa?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34553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7504" y="963020"/>
            <a:ext cx="2664296" cy="4172543"/>
          </a:xfrm>
        </p:spPr>
        <p:txBody>
          <a:bodyPr/>
          <a:lstStyle/>
          <a:p>
            <a:r>
              <a:rPr lang="en-US" dirty="0"/>
              <a:t>One perspective of astronomy advantage</a:t>
            </a:r>
          </a:p>
          <a:p>
            <a:pPr lvl="1"/>
            <a:r>
              <a:rPr lang="en-US" sz="1800" dirty="0"/>
              <a:t>Low population densities -&gt; dark and radio quiet skies</a:t>
            </a:r>
            <a:endParaRPr lang="en-ZA" sz="1800" dirty="0"/>
          </a:p>
          <a:p>
            <a:pPr lvl="1"/>
            <a:r>
              <a:rPr lang="en-ZA" sz="1800" dirty="0"/>
              <a:t>Protected through unique legislation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7" y="49188"/>
            <a:ext cx="8137526" cy="554039"/>
          </a:xfrm>
        </p:spPr>
        <p:txBody>
          <a:bodyPr/>
          <a:lstStyle/>
          <a:p>
            <a:pPr algn="ctr"/>
            <a:r>
              <a:rPr lang="en-US" dirty="0"/>
              <a:t>Why in Africa?</a:t>
            </a:r>
            <a:endParaRPr lang="en-ZA" dirty="0"/>
          </a:p>
        </p:txBody>
      </p:sp>
      <p:pic>
        <p:nvPicPr>
          <p:cNvPr id="4" name="Picture 3" descr="pop_densit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963021"/>
            <a:ext cx="5904656" cy="417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DD71361-9617-4B82-84D2-896939827927}"/>
              </a:ext>
            </a:extLst>
          </p:cNvPr>
          <p:cNvSpPr/>
          <p:nvPr/>
        </p:nvSpPr>
        <p:spPr>
          <a:xfrm>
            <a:off x="2195366" y="3289548"/>
            <a:ext cx="1368522" cy="2160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Z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2795C594-1BCF-4460-A8EE-2D60AF58EF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552" y="3032434"/>
            <a:ext cx="1800200" cy="2462191"/>
            <a:chOff x="2496" y="0"/>
            <a:chExt cx="3077" cy="4320"/>
          </a:xfrm>
        </p:grpSpPr>
        <p:pic>
          <p:nvPicPr>
            <p:cNvPr id="6" name="Picture 4" descr="AGA">
              <a:extLst>
                <a:ext uri="{FF2B5EF4-FFF2-40B4-BE49-F238E27FC236}">
                  <a16:creationId xmlns:a16="http://schemas.microsoft.com/office/drawing/2014/main" id="{120ACD9B-7C96-4D22-BD6A-525942B58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6" y="0"/>
              <a:ext cx="3077" cy="4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8A49BE82-8BD1-45DC-8DB7-17C474C1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360"/>
              <a:ext cx="1344" cy="384"/>
            </a:xfrm>
            <a:prstGeom prst="ellipse">
              <a:avLst/>
            </a:prstGeom>
            <a:noFill/>
            <a:ln w="28575">
              <a:solidFill>
                <a:srgbClr val="FF21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51199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3182" y="326241"/>
            <a:ext cx="6388227" cy="5752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in Africa?</a:t>
            </a:r>
            <a:endParaRPr lang="en-ZA" dirty="0"/>
          </a:p>
        </p:txBody>
      </p:sp>
      <p:grpSp>
        <p:nvGrpSpPr>
          <p:cNvPr id="4" name="Group 3"/>
          <p:cNvGrpSpPr/>
          <p:nvPr/>
        </p:nvGrpSpPr>
        <p:grpSpPr>
          <a:xfrm>
            <a:off x="2932287" y="978091"/>
            <a:ext cx="5184576" cy="4115257"/>
            <a:chOff x="-196385" y="608637"/>
            <a:chExt cx="6576962" cy="47161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F052EE-BA2E-4A32-ABD1-4253B672FE9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6385" y="608637"/>
              <a:ext cx="6576962" cy="4716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 descr="Image result for SANParks logo">
              <a:extLst>
                <a:ext uri="{FF2B5EF4-FFF2-40B4-BE49-F238E27FC236}">
                  <a16:creationId xmlns:a16="http://schemas.microsoft.com/office/drawing/2014/main" id="{FB0700CA-2ED3-4D0D-A1A9-3CD5A3C6D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69" t="5461" r="29472" b="5270"/>
            <a:stretch>
              <a:fillRect/>
            </a:stretch>
          </p:blipFill>
          <p:spPr bwMode="auto">
            <a:xfrm>
              <a:off x="763972" y="2265299"/>
              <a:ext cx="737821" cy="8417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E3ECA3-F6CD-4EA6-A7BC-3108D8AF40E6}"/>
                </a:ext>
              </a:extLst>
            </p:cNvPr>
            <p:cNvSpPr txBox="1"/>
            <p:nvPr/>
          </p:nvSpPr>
          <p:spPr>
            <a:xfrm>
              <a:off x="94401" y="3103411"/>
              <a:ext cx="1914770" cy="363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9" dirty="0">
                  <a:solidFill>
                    <a:schemeClr val="bg1"/>
                  </a:solidFill>
                </a:rPr>
                <a:t>Meerkat </a:t>
              </a:r>
            </a:p>
            <a:p>
              <a:pPr algn="ctr"/>
              <a:r>
                <a:rPr lang="en-US" sz="729" dirty="0">
                  <a:solidFill>
                    <a:schemeClr val="bg1"/>
                  </a:solidFill>
                </a:rPr>
                <a:t>National Park</a:t>
              </a:r>
              <a:endParaRPr lang="en-ZA" sz="729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58D022-FAE1-4452-B3BA-D59FC988335B}"/>
                </a:ext>
              </a:extLst>
            </p:cNvPr>
            <p:cNvSpPr/>
            <p:nvPr/>
          </p:nvSpPr>
          <p:spPr>
            <a:xfrm>
              <a:off x="1618966" y="2265299"/>
              <a:ext cx="1719385" cy="11488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851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100304" y="1366935"/>
            <a:ext cx="2851518" cy="362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146" tIns="41146" rIns="41146" bIns="41146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1800" dirty="0" err="1"/>
              <a:t>MeerKAT</a:t>
            </a:r>
            <a:r>
              <a:rPr lang="en-US" sz="1800" dirty="0"/>
              <a:t> &amp; SKA constructed within two protected reserves</a:t>
            </a:r>
          </a:p>
          <a:p>
            <a:pPr lvl="1" hangingPunct="1">
              <a:lnSpc>
                <a:spcPct val="100000"/>
              </a:lnSpc>
            </a:pPr>
            <a:r>
              <a:rPr lang="en-US" sz="1620" dirty="0"/>
              <a:t>4 million hectares radio astronomy reserve</a:t>
            </a:r>
          </a:p>
          <a:p>
            <a:pPr lvl="1" hangingPunct="1">
              <a:lnSpc>
                <a:spcPct val="100000"/>
              </a:lnSpc>
            </a:pPr>
            <a:r>
              <a:rPr lang="en-US" sz="1620" dirty="0"/>
              <a:t>Environmental conservation area (140,000 hectares)</a:t>
            </a:r>
          </a:p>
          <a:p>
            <a:pPr hangingPunct="1">
              <a:lnSpc>
                <a:spcPct val="100000"/>
              </a:lnSpc>
            </a:pPr>
            <a:r>
              <a:rPr lang="en-US" sz="1800" dirty="0"/>
              <a:t>Inter-disciplinary research opportunities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B6178C-DF22-2BBD-F6E8-FB361A05C7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374" y="2496067"/>
            <a:ext cx="2044519" cy="137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2669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769268"/>
            <a:ext cx="534827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3743"/>
            <a:ext cx="6720478" cy="545042"/>
          </a:xfrm>
        </p:spPr>
        <p:txBody>
          <a:bodyPr>
            <a:noAutofit/>
          </a:bodyPr>
          <a:lstStyle/>
          <a:p>
            <a:r>
              <a:rPr lang="en-ZA" sz="2800" dirty="0"/>
              <a:t>Time to build something… circa 2007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4297660"/>
            <a:ext cx="8154144" cy="122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 fontScale="85000"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1900" dirty="0"/>
              <a:t>Derive maximum return on investment as an SKA partner</a:t>
            </a:r>
          </a:p>
          <a:p>
            <a:pPr lvl="1" hangingPunct="1"/>
            <a:r>
              <a:rPr lang="en-US" sz="1600" dirty="0"/>
              <a:t>Establish an engineering and scientific capacity to ensure local participation in international program</a:t>
            </a:r>
          </a:p>
          <a:p>
            <a:pPr lvl="1" hangingPunct="1"/>
            <a:r>
              <a:rPr lang="en-US" sz="1600" dirty="0"/>
              <a:t>Develop new technologies and methods deemed critical for delivery of SKA</a:t>
            </a:r>
          </a:p>
          <a:p>
            <a:pPr hangingPunct="1"/>
            <a:r>
              <a:rPr lang="en-US" sz="1900" dirty="0"/>
              <a:t>Validation of South Africa as a viable site to host the SKA</a:t>
            </a:r>
          </a:p>
        </p:txBody>
      </p:sp>
      <p:pic>
        <p:nvPicPr>
          <p:cNvPr id="5" name="Picture 4" descr="ATAdish.jpg">
            <a:extLst>
              <a:ext uri="{FF2B5EF4-FFF2-40B4-BE49-F238E27FC236}">
                <a16:creationId xmlns:a16="http://schemas.microsoft.com/office/drawing/2014/main" id="{46B0C366-FB13-4F5F-90E4-C121C0FC7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9268"/>
            <a:ext cx="1668088" cy="181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xdm.jpg">
            <a:extLst>
              <a:ext uri="{FF2B5EF4-FFF2-40B4-BE49-F238E27FC236}">
                <a16:creationId xmlns:a16="http://schemas.microsoft.com/office/drawing/2014/main" id="{FC3E401C-4C5F-43C7-9AC1-C9E22D9E5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6" y="2625417"/>
            <a:ext cx="1092165" cy="145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ART.jpg">
            <a:extLst>
              <a:ext uri="{FF2B5EF4-FFF2-40B4-BE49-F238E27FC236}">
                <a16:creationId xmlns:a16="http://schemas.microsoft.com/office/drawing/2014/main" id="{4AF8271F-7F7C-4E0F-8A5A-49F22BA93B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4" t="13287" r="16513" b="13035"/>
          <a:stretch/>
        </p:blipFill>
        <p:spPr>
          <a:xfrm>
            <a:off x="1365240" y="3475338"/>
            <a:ext cx="583070" cy="60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SKAP.jpg">
            <a:extLst>
              <a:ext uri="{FF2B5EF4-FFF2-40B4-BE49-F238E27FC236}">
                <a16:creationId xmlns:a16="http://schemas.microsoft.com/office/drawing/2014/main" id="{D908A411-567E-4E18-BEE1-E8DA81FA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21590"/>
          <a:stretch/>
        </p:blipFill>
        <p:spPr>
          <a:xfrm>
            <a:off x="1362703" y="2734407"/>
            <a:ext cx="576394" cy="70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TAfeed.tiff">
            <a:extLst>
              <a:ext uri="{FF2B5EF4-FFF2-40B4-BE49-F238E27FC236}">
                <a16:creationId xmlns:a16="http://schemas.microsoft.com/office/drawing/2014/main" id="{55598A95-348F-4923-B059-619D2A81D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4" y="2892421"/>
            <a:ext cx="1664900" cy="118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XDM_7.jpg">
            <a:extLst>
              <a:ext uri="{FF2B5EF4-FFF2-40B4-BE49-F238E27FC236}">
                <a16:creationId xmlns:a16="http://schemas.microsoft.com/office/drawing/2014/main" id="{08D92751-D087-459B-AC29-460DA77E0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24761" r="30402" b="24504"/>
          <a:stretch/>
        </p:blipFill>
        <p:spPr>
          <a:xfrm>
            <a:off x="7380312" y="1446658"/>
            <a:ext cx="1679301" cy="1410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1a.tiff">
            <a:extLst>
              <a:ext uri="{FF2B5EF4-FFF2-40B4-BE49-F238E27FC236}">
                <a16:creationId xmlns:a16="http://schemas.microsoft.com/office/drawing/2014/main" id="{121DBA8C-65E6-40F3-B0C2-3ECCF07B28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722850"/>
            <a:ext cx="807491" cy="68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KAband1.jpg">
            <a:extLst>
              <a:ext uri="{FF2B5EF4-FFF2-40B4-BE49-F238E27FC236}">
                <a16:creationId xmlns:a16="http://schemas.microsoft.com/office/drawing/2014/main" id="{3C388C43-65C0-4B0D-A01E-454AB11F7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66" y="707139"/>
            <a:ext cx="788527" cy="7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3706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971600" y="4855"/>
            <a:ext cx="6789250" cy="670247"/>
          </a:xfrm>
          <a:prstGeom prst="rect">
            <a:avLst/>
          </a:prstGeom>
        </p:spPr>
        <p:txBody>
          <a:bodyPr lIns="76188" tIns="76188" rIns="76188" bIns="76188" anchor="ctr" anchorCtr="0">
            <a:noAutofit/>
          </a:bodyPr>
          <a:lstStyle/>
          <a:p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  <p:pic>
        <p:nvPicPr>
          <p:cNvPr id="133" name="Shape 133" descr="Powerline 2.JPG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913284"/>
            <a:ext cx="3124750" cy="234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" name="Shape 134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07" y="3334999"/>
            <a:ext cx="3139500" cy="235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" name="Shape 136"/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913284"/>
            <a:ext cx="3120250" cy="234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" name="Shape 137"/>
          <p:cNvSpPr txBox="1"/>
          <p:nvPr/>
        </p:nvSpPr>
        <p:spPr>
          <a:xfrm>
            <a:off x="2051720" y="985292"/>
            <a:ext cx="2222500" cy="35900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JM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Spark-free power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6792247" y="1057299"/>
            <a:ext cx="895250" cy="35900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JM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Roads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1091613" y="3457567"/>
            <a:ext cx="695750" cy="35900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JM"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71600" y="544190"/>
            <a:ext cx="6119813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Establishing a Site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3" descr="4 Klerefontein support base, 11km outside of Carnarv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669" y="3334999"/>
            <a:ext cx="3151015" cy="236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hape 138"/>
          <p:cNvSpPr txBox="1"/>
          <p:nvPr/>
        </p:nvSpPr>
        <p:spPr>
          <a:xfrm>
            <a:off x="6304176" y="3355452"/>
            <a:ext cx="1600620" cy="35900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JM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Klerefontein</a:t>
            </a:r>
            <a:endParaRPr lang="en-JM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3698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28014" y="-12612"/>
            <a:ext cx="9152498" cy="5715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167"/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89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85" y="337220"/>
            <a:ext cx="7790556" cy="527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99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60184"/>
            <a:ext cx="6858000" cy="709084"/>
          </a:xfrm>
        </p:spPr>
        <p:txBody>
          <a:bodyPr/>
          <a:lstStyle/>
          <a:p>
            <a:r>
              <a:rPr lang="en-ZA" dirty="0">
                <a:solidFill>
                  <a:srgbClr val="FFFFFF"/>
                </a:solidFill>
              </a:rPr>
              <a:t>The universe as we don’t know it</a:t>
            </a:r>
          </a:p>
        </p:txBody>
      </p:sp>
    </p:spTree>
    <p:extLst>
      <p:ext uri="{BB962C8B-B14F-4D97-AF65-F5344CB8AC3E}">
        <p14:creationId xmlns:p14="http://schemas.microsoft.com/office/powerpoint/2010/main" val="9971094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14437"/>
            <a:ext cx="8219657" cy="371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0" name="Shape 160"/>
          <p:cNvGrpSpPr/>
          <p:nvPr/>
        </p:nvGrpSpPr>
        <p:grpSpPr>
          <a:xfrm>
            <a:off x="4826000" y="1301740"/>
            <a:ext cx="3290515" cy="1620250"/>
            <a:chOff x="2878906" y="1999726"/>
            <a:chExt cx="4010424" cy="1944300"/>
          </a:xfrm>
        </p:grpSpPr>
        <p:sp>
          <p:nvSpPr>
            <p:cNvPr id="162" name="Shape 162"/>
            <p:cNvSpPr txBox="1"/>
            <p:nvPr/>
          </p:nvSpPr>
          <p:spPr>
            <a:xfrm>
              <a:off x="5278081" y="3131039"/>
              <a:ext cx="1611249" cy="430800"/>
            </a:xfrm>
            <a:prstGeom prst="rect">
              <a:avLst/>
            </a:prstGeom>
            <a:noFill/>
            <a:ln>
              <a:noFill/>
            </a:ln>
          </p:spPr>
          <p:txBody>
            <a:bodyPr lIns="76188" tIns="38083" rIns="76188" bIns="3808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ct val="25000"/>
              </a:pPr>
              <a:r>
                <a:rPr lang="en-JM" sz="1167" dirty="0">
                  <a:latin typeface="Arial"/>
                  <a:ea typeface="Arial"/>
                  <a:cs typeface="Arial"/>
                  <a:sym typeface="Arial"/>
                </a:rPr>
                <a:t>Power Conditioning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2878906" y="1999726"/>
              <a:ext cx="1920848" cy="1944300"/>
            </a:xfrm>
            <a:prstGeom prst="downArrowCallout">
              <a:avLst>
                <a:gd name="adj1" fmla="val 13694"/>
                <a:gd name="adj2" fmla="val 16206"/>
                <a:gd name="adj3" fmla="val 16206"/>
                <a:gd name="adj4" fmla="val 28126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76188" tIns="38083" rIns="76188" bIns="3808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1D528D"/>
                </a:buClr>
              </a:pPr>
              <a:endParaRPr sz="2000">
                <a:solidFill>
                  <a:srgbClr val="1D52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 txBox="1"/>
            <p:nvPr/>
          </p:nvSpPr>
          <p:spPr>
            <a:xfrm>
              <a:off x="2878906" y="1999726"/>
              <a:ext cx="2189658" cy="430800"/>
            </a:xfrm>
            <a:prstGeom prst="rect">
              <a:avLst/>
            </a:prstGeom>
            <a:noFill/>
            <a:ln>
              <a:noFill/>
            </a:ln>
          </p:spPr>
          <p:txBody>
            <a:bodyPr lIns="76188" tIns="38083" rIns="76188" bIns="3808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ct val="25000"/>
              </a:pPr>
              <a:r>
                <a:rPr lang="en-JM" sz="1333" dirty="0">
                  <a:latin typeface="Arial"/>
                  <a:ea typeface="Arial"/>
                  <a:cs typeface="Arial"/>
                  <a:sym typeface="Arial"/>
                </a:rPr>
                <a:t>Underground Processing Facility</a:t>
              </a:r>
              <a:endParaRPr lang="en-JM" sz="20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Shape 132"/>
          <p:cNvSpPr txBox="1">
            <a:spLocks/>
          </p:cNvSpPr>
          <p:nvPr/>
        </p:nvSpPr>
        <p:spPr>
          <a:xfrm>
            <a:off x="971600" y="99021"/>
            <a:ext cx="6789250" cy="6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188" tIns="76188" rIns="76188" bIns="76188" anchor="ctr" anchorCtr="0">
            <a:noAutofit/>
          </a:bodyPr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71600" y="616198"/>
            <a:ext cx="6119813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Losberg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Onsite Facility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177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32"/>
          <p:cNvSpPr txBox="1">
            <a:spLocks/>
          </p:cNvSpPr>
          <p:nvPr/>
        </p:nvSpPr>
        <p:spPr>
          <a:xfrm>
            <a:off x="971600" y="99021"/>
            <a:ext cx="6789250" cy="6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188" tIns="76188" rIns="76188" bIns="76188" anchor="ctr" anchorCtr="0">
            <a:noAutofit/>
          </a:bodyPr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71600" y="616198"/>
            <a:ext cx="6119813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Underground Processing Facility – Shielded Room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2" descr="C:\Users\b\Downloads\KAPB shielded roo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057300"/>
            <a:ext cx="698910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9168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9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880" y="1286445"/>
            <a:ext cx="5109600" cy="38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132"/>
          <p:cNvSpPr txBox="1">
            <a:spLocks/>
          </p:cNvSpPr>
          <p:nvPr/>
        </p:nvSpPr>
        <p:spPr>
          <a:xfrm>
            <a:off x="971600" y="99021"/>
            <a:ext cx="6789250" cy="6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188" tIns="76188" rIns="76188" bIns="76188" anchor="ctr" anchorCtr="0">
            <a:noAutofit/>
          </a:bodyPr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600" y="616198"/>
            <a:ext cx="6119813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KAT-7 –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MeerKAT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Precursor and Engineering Prototype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1165578"/>
            <a:ext cx="3459352" cy="3917329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2000" dirty="0"/>
              <a:t>Rigorous system engineering</a:t>
            </a:r>
          </a:p>
          <a:p>
            <a:pPr lvl="1" hangingPunct="1"/>
            <a:r>
              <a:rPr lang="en-US" sz="1600" dirty="0"/>
              <a:t>Worked first time</a:t>
            </a:r>
          </a:p>
          <a:p>
            <a:pPr lvl="1" hangingPunct="1"/>
            <a:r>
              <a:rPr lang="en-US" sz="1600" dirty="0"/>
              <a:t>Substantial return on investment – design changes for </a:t>
            </a:r>
            <a:r>
              <a:rPr lang="en-US" sz="1600" dirty="0" err="1"/>
              <a:t>MeerKAT</a:t>
            </a:r>
            <a:r>
              <a:rPr lang="en-US" sz="1600" dirty="0"/>
              <a:t> resulting in innovation in every element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1BA46-AABA-42CB-AC46-9FD54663A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3154586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2138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9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880" y="1286445"/>
            <a:ext cx="5109600" cy="38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132"/>
          <p:cNvSpPr txBox="1">
            <a:spLocks/>
          </p:cNvSpPr>
          <p:nvPr/>
        </p:nvSpPr>
        <p:spPr>
          <a:xfrm>
            <a:off x="971600" y="99021"/>
            <a:ext cx="6789250" cy="6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188" tIns="76188" rIns="76188" bIns="76188" anchor="ctr" anchorCtr="0">
            <a:noAutofit/>
          </a:bodyPr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600" y="616198"/>
            <a:ext cx="6119813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KAT-7 –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MeerKAT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Precursor and Engineering Prototype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1165578"/>
            <a:ext cx="3458503" cy="3917329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2000" dirty="0"/>
              <a:t>Rigorous system engineering</a:t>
            </a:r>
          </a:p>
          <a:p>
            <a:pPr lvl="1" hangingPunct="1"/>
            <a:r>
              <a:rPr lang="en-US" sz="1600" dirty="0"/>
              <a:t>Worked first time</a:t>
            </a:r>
          </a:p>
          <a:p>
            <a:pPr lvl="1" hangingPunct="1"/>
            <a:r>
              <a:rPr lang="en-US" sz="1600" dirty="0"/>
              <a:t>Substantial return on investment – design changes for </a:t>
            </a:r>
            <a:r>
              <a:rPr lang="en-US" sz="1600" dirty="0" err="1"/>
              <a:t>MeerKAT</a:t>
            </a:r>
            <a:r>
              <a:rPr lang="en-US" sz="1600" dirty="0"/>
              <a:t> resulting in innovation in every element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4BD0C-CC0F-42C8-9BBC-4AE2BBA1D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3" y="2929219"/>
            <a:ext cx="1645806" cy="1068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10189-BE08-4389-90A0-43171CDF6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481" y="3998022"/>
            <a:ext cx="1975550" cy="1366230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:a16="http://schemas.microsoft.com/office/drawing/2014/main" id="{6ABD1032-758B-41A1-ADA7-61B94126CE55}"/>
              </a:ext>
            </a:extLst>
          </p:cNvPr>
          <p:cNvSpPr/>
          <p:nvPr/>
        </p:nvSpPr>
        <p:spPr>
          <a:xfrm flipV="1">
            <a:off x="931333" y="4274029"/>
            <a:ext cx="648072" cy="67750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Z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7ACE6-B589-475A-8AC5-45496AEBAED9}"/>
              </a:ext>
            </a:extLst>
          </p:cNvPr>
          <p:cNvSpPr txBox="1"/>
          <p:nvPr/>
        </p:nvSpPr>
        <p:spPr>
          <a:xfrm>
            <a:off x="146449" y="4704320"/>
            <a:ext cx="111561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Value engineering</a:t>
            </a:r>
            <a:endParaRPr kumimoji="0" lang="en-Z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34009427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839869-EE3C-41BF-B0F9-D2359E06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4369668"/>
            <a:ext cx="8137526" cy="765896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28F38-8C74-4CCF-930C-4711B66D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MeerKAT</a:t>
            </a:r>
            <a:r>
              <a:rPr lang="en-US" dirty="0"/>
              <a:t>: an SKA Precursor</a:t>
            </a:r>
            <a:endParaRPr lang="en-ZA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389986-902D-4269-9C04-628A190A79D8}"/>
              </a:ext>
            </a:extLst>
          </p:cNvPr>
          <p:cNvSpPr txBox="1">
            <a:spLocks noChangeArrowheads="1"/>
          </p:cNvSpPr>
          <p:nvPr/>
        </p:nvSpPr>
        <p:spPr>
          <a:xfrm>
            <a:off x="497023" y="849312"/>
            <a:ext cx="7632848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MeerKAT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dish under construction (&gt;75%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Localisation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): Pedestal and Dish Panel (Johannesburg)</a:t>
            </a:r>
          </a:p>
        </p:txBody>
      </p:sp>
      <p:pic>
        <p:nvPicPr>
          <p:cNvPr id="5" name="Picture 4" descr="PedestalEE02.jpg">
            <a:extLst>
              <a:ext uri="{FF2B5EF4-FFF2-40B4-BE49-F238E27FC236}">
                <a16:creationId xmlns:a16="http://schemas.microsoft.com/office/drawing/2014/main" id="{0E3CCFA6-049D-433B-AD1C-6B101689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286445"/>
            <a:ext cx="3343593" cy="350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_6807a.jpg">
            <a:extLst>
              <a:ext uri="{FF2B5EF4-FFF2-40B4-BE49-F238E27FC236}">
                <a16:creationId xmlns:a16="http://schemas.microsoft.com/office/drawing/2014/main" id="{520B3D12-7E43-4325-8D6E-ADC73E49C9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722" y="1286445"/>
            <a:ext cx="5267764" cy="350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78697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F36E339-4BDE-4C28-8B82-2D84CAC2A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17" y="3742697"/>
            <a:ext cx="1909028" cy="143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839869-EE3C-41BF-B0F9-D2359E06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154" y="4662021"/>
            <a:ext cx="2346613" cy="5842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400" dirty="0"/>
              <a:t>Best L-band receivers in the world – South African company</a:t>
            </a:r>
            <a:endParaRPr lang="en-ZA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28F38-8C74-4CCF-930C-4711B66D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MeerKAT</a:t>
            </a:r>
            <a:r>
              <a:rPr lang="en-US" dirty="0"/>
              <a:t>: an SKA Precursor</a:t>
            </a:r>
            <a:endParaRPr lang="en-ZA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389986-902D-4269-9C04-628A190A79D8}"/>
              </a:ext>
            </a:extLst>
          </p:cNvPr>
          <p:cNvSpPr txBox="1">
            <a:spLocks noChangeArrowheads="1"/>
          </p:cNvSpPr>
          <p:nvPr/>
        </p:nvSpPr>
        <p:spPr>
          <a:xfrm>
            <a:off x="497023" y="849312"/>
            <a:ext cx="7632848" cy="36909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23619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4DB5959-6D60-46C3-A7D5-509FFA070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6982" r="11150" b="5054"/>
          <a:stretch>
            <a:fillRect/>
          </a:stretch>
        </p:blipFill>
        <p:spPr bwMode="auto">
          <a:xfrm>
            <a:off x="683568" y="1052979"/>
            <a:ext cx="1889786" cy="350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igitizer03.jpg">
            <a:extLst>
              <a:ext uri="{FF2B5EF4-FFF2-40B4-BE49-F238E27FC236}">
                <a16:creationId xmlns:a16="http://schemas.microsoft.com/office/drawing/2014/main" id="{36C3DC7F-EC47-4157-9134-C470E459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366" y="1391309"/>
            <a:ext cx="2859594" cy="214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7C28C3A-E1D1-4EEE-B3B3-1612A53E1BC2}"/>
              </a:ext>
            </a:extLst>
          </p:cNvPr>
          <p:cNvSpPr txBox="1">
            <a:spLocks/>
          </p:cNvSpPr>
          <p:nvPr/>
        </p:nvSpPr>
        <p:spPr>
          <a:xfrm>
            <a:off x="2821308" y="3930123"/>
            <a:ext cx="2346613" cy="58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1400" dirty="0" err="1"/>
              <a:t>Digitisers</a:t>
            </a:r>
            <a:r>
              <a:rPr lang="en-US" sz="1400" dirty="0"/>
              <a:t> producing 1 x DVD data per second per antenna</a:t>
            </a:r>
            <a:endParaRPr lang="en-ZA" sz="1400" dirty="0"/>
          </a:p>
        </p:txBody>
      </p:sp>
      <p:pic>
        <p:nvPicPr>
          <p:cNvPr id="10" name="Picture 9" descr="DSC_9517.jpg">
            <a:extLst>
              <a:ext uri="{FF2B5EF4-FFF2-40B4-BE49-F238E27FC236}">
                <a16:creationId xmlns:a16="http://schemas.microsoft.com/office/drawing/2014/main" id="{707269E3-A7BE-47DD-95CC-2B6E4ABA0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72" y="1033859"/>
            <a:ext cx="3483372" cy="230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CE44575-E3EC-4E40-83E0-B91811CDB982}"/>
              </a:ext>
            </a:extLst>
          </p:cNvPr>
          <p:cNvSpPr txBox="1">
            <a:spLocks/>
          </p:cNvSpPr>
          <p:nvPr/>
        </p:nvSpPr>
        <p:spPr>
          <a:xfrm>
            <a:off x="5971351" y="3447786"/>
            <a:ext cx="2346613" cy="58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1400" dirty="0"/>
              <a:t>Correlator &amp; beamformer</a:t>
            </a:r>
            <a:endParaRPr lang="en-ZA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24C32C-B5D1-4BA3-8E50-6821DC7DE9B8}"/>
              </a:ext>
            </a:extLst>
          </p:cNvPr>
          <p:cNvCxnSpPr>
            <a:cxnSpLocks/>
          </p:cNvCxnSpPr>
          <p:nvPr/>
        </p:nvCxnSpPr>
        <p:spPr>
          <a:xfrm flipH="1">
            <a:off x="7267055" y="2278242"/>
            <a:ext cx="811719" cy="162445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2EF873CF-BF9C-43CE-BEA4-64D94BBE9C4C}"/>
              </a:ext>
            </a:extLst>
          </p:cNvPr>
          <p:cNvSpPr txBox="1">
            <a:spLocks/>
          </p:cNvSpPr>
          <p:nvPr/>
        </p:nvSpPr>
        <p:spPr>
          <a:xfrm>
            <a:off x="5402972" y="5153557"/>
            <a:ext cx="2346613" cy="58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 fontScale="85000"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1400" dirty="0"/>
              <a:t>Reconfigurable hardware  with CASPER architecture – used to image black hole for the first time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773364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89825-0A33-4AE0-8BFD-9CC2630B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129308"/>
            <a:ext cx="4857355" cy="36258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Significant return in low cost deployment of data compute and storage infrastructure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&gt;R103 million in savings per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year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Compute Specifications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</a:t>
            </a:r>
            <a:r>
              <a:rPr lang="en-US" altLang="en-US" sz="1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PFlop</a:t>
            </a:r>
            <a:r>
              <a:rPr lang="en-US" alt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compute, 3 </a:t>
            </a:r>
            <a:r>
              <a:rPr lang="en-US" altLang="en-US" sz="16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Tbps</a:t>
            </a:r>
            <a:r>
              <a:rPr lang="en-US" alt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network,  42 PiB storage 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 metrics to allow fine grain control of resources such as GPUs</a:t>
            </a:r>
            <a:endParaRPr lang="en-ZA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F9D5B3-BDA5-4CCF-AE51-E93F8B94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MeerKAT</a:t>
            </a:r>
            <a:r>
              <a:rPr lang="en-US" dirty="0"/>
              <a:t>: an SKA Precursor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3D33A-591E-48AA-9DCE-9963CDB07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7" r="7317"/>
          <a:stretch/>
        </p:blipFill>
        <p:spPr>
          <a:xfrm>
            <a:off x="5604144" y="1008712"/>
            <a:ext cx="3432352" cy="16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23D9F-4414-4AD3-9551-49E1C6BB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08" y="2641476"/>
            <a:ext cx="171521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Simon_Bernie_SDPdisplay.JPG">
            <a:extLst>
              <a:ext uri="{FF2B5EF4-FFF2-40B4-BE49-F238E27FC236}">
                <a16:creationId xmlns:a16="http://schemas.microsoft.com/office/drawing/2014/main" id="{9D47B39C-03EF-46D2-877F-81AEDFBDC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44" y="2641476"/>
            <a:ext cx="1715213" cy="141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8F40231-C745-4367-A19E-84842C69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57078"/>
            <a:ext cx="2142918" cy="1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2BF3E14-C365-4BF4-AABB-1BE1333A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146" y="4143593"/>
            <a:ext cx="2186958" cy="123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F8B1A-808B-4EC8-AF8C-C23FC66633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247" y="4137369"/>
            <a:ext cx="2666144" cy="123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3EF59-D792-4813-A6C0-B60772079F6C}"/>
              </a:ext>
            </a:extLst>
          </p:cNvPr>
          <p:cNvSpPr txBox="1"/>
          <p:nvPr/>
        </p:nvSpPr>
        <p:spPr>
          <a:xfrm>
            <a:off x="827584" y="5449788"/>
            <a:ext cx="122413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Cardboard</a:t>
            </a:r>
            <a:endParaRPr kumimoji="0" lang="en-Z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C60E5-8B31-4AA5-B0F3-4FEDDA3472F9}"/>
              </a:ext>
            </a:extLst>
          </p:cNvPr>
          <p:cNvSpPr txBox="1"/>
          <p:nvPr/>
        </p:nvSpPr>
        <p:spPr>
          <a:xfrm>
            <a:off x="3956747" y="5448301"/>
            <a:ext cx="122413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Metal</a:t>
            </a:r>
            <a:endParaRPr kumimoji="0" lang="en-Z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2F9FB-CFD8-4744-9245-269BF1643BDF}"/>
              </a:ext>
            </a:extLst>
          </p:cNvPr>
          <p:cNvSpPr txBox="1"/>
          <p:nvPr/>
        </p:nvSpPr>
        <p:spPr>
          <a:xfrm>
            <a:off x="7092280" y="5410793"/>
            <a:ext cx="122413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System</a:t>
            </a:r>
            <a:endParaRPr kumimoji="0" lang="en-Z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1DD909-2B69-4AF2-908C-2298853F0411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2466446" y="4758846"/>
            <a:ext cx="854700" cy="91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399F8C-C0B6-4C80-B5CD-07E2955C98EA}"/>
              </a:ext>
            </a:extLst>
          </p:cNvPr>
          <p:cNvCxnSpPr/>
          <p:nvPr/>
        </p:nvCxnSpPr>
        <p:spPr>
          <a:xfrm flipV="1">
            <a:off x="5523950" y="4732410"/>
            <a:ext cx="854700" cy="91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28180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59" y="841276"/>
            <a:ext cx="660028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hape 132"/>
          <p:cNvSpPr txBox="1">
            <a:spLocks/>
          </p:cNvSpPr>
          <p:nvPr/>
        </p:nvSpPr>
        <p:spPr>
          <a:xfrm>
            <a:off x="971600" y="99021"/>
            <a:ext cx="6789250" cy="6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188" tIns="76188" rIns="76188" bIns="76188" anchor="ctr" anchorCtr="0">
            <a:noAutofit/>
          </a:bodyPr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en-JM" sz="2800" dirty="0" err="1"/>
              <a:t>MeerKAT</a:t>
            </a:r>
            <a:r>
              <a:rPr lang="en-JM" sz="2800" dirty="0"/>
              <a:t>: an SKA Precursor</a:t>
            </a:r>
          </a:p>
        </p:txBody>
      </p:sp>
    </p:spTree>
    <p:extLst>
      <p:ext uri="{BB962C8B-B14F-4D97-AF65-F5344CB8AC3E}">
        <p14:creationId xmlns:p14="http://schemas.microsoft.com/office/powerpoint/2010/main" val="182483745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05" y="19340"/>
            <a:ext cx="4286250" cy="5715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906" y="19340"/>
            <a:ext cx="3798094" cy="571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50015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193204"/>
            <a:ext cx="8137526" cy="554039"/>
          </a:xfrm>
        </p:spPr>
        <p:txBody>
          <a:bodyPr/>
          <a:lstStyle/>
          <a:p>
            <a:pPr algn="ctr"/>
            <a:r>
              <a:rPr lang="en-US" dirty="0" err="1"/>
              <a:t>MeerKAT</a:t>
            </a:r>
            <a:r>
              <a:rPr lang="en-US" dirty="0"/>
              <a:t> Today (Inaugurated 2018)</a:t>
            </a:r>
            <a:endParaRPr lang="en-ZA" dirty="0"/>
          </a:p>
        </p:txBody>
      </p:sp>
      <p:pic>
        <p:nvPicPr>
          <p:cNvPr id="7" name="Picture 6" descr="MKaerial1.JPG">
            <a:extLst>
              <a:ext uri="{FF2B5EF4-FFF2-40B4-BE49-F238E27FC236}">
                <a16:creationId xmlns:a16="http://schemas.microsoft.com/office/drawing/2014/main" id="{F11BC8A6-C7CE-4C96-8A39-60B8E3CF2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017792"/>
            <a:ext cx="6048672" cy="371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976B2B-59D0-49AC-8239-E8B1D807A289}"/>
              </a:ext>
            </a:extLst>
          </p:cNvPr>
          <p:cNvSpPr txBox="1">
            <a:spLocks/>
          </p:cNvSpPr>
          <p:nvPr/>
        </p:nvSpPr>
        <p:spPr>
          <a:xfrm>
            <a:off x="107504" y="1057300"/>
            <a:ext cx="2860997" cy="40324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US" sz="1400" dirty="0"/>
              <a:t>64 x 13.5-metre highly efficient offset Gregorian dishes spread over 8 km (70% within 1 km diameter)</a:t>
            </a:r>
          </a:p>
          <a:p>
            <a:pPr hangingPunct="1">
              <a:lnSpc>
                <a:spcPct val="110000"/>
              </a:lnSpc>
            </a:pPr>
            <a:r>
              <a:rPr lang="en-US" sz="1400" dirty="0"/>
              <a:t>Better than promised performance</a:t>
            </a:r>
          </a:p>
          <a:p>
            <a:pPr lvl="1" hangingPunct="1">
              <a:lnSpc>
                <a:spcPct val="110000"/>
              </a:lnSpc>
            </a:pPr>
            <a:r>
              <a:rPr lang="en-US" sz="1200" dirty="0"/>
              <a:t>Nearly 4 times advertised survey speed at no additional cost</a:t>
            </a:r>
          </a:p>
          <a:p>
            <a:pPr hangingPunct="1">
              <a:lnSpc>
                <a:spcPct val="110000"/>
              </a:lnSpc>
            </a:pPr>
            <a:r>
              <a:rPr lang="en-US" sz="1400" dirty="0"/>
              <a:t>On time, on budget</a:t>
            </a:r>
          </a:p>
          <a:p>
            <a:pPr hangingPunct="1">
              <a:lnSpc>
                <a:spcPct val="110000"/>
              </a:lnSpc>
            </a:pPr>
            <a:r>
              <a:rPr lang="en-US" sz="1400" dirty="0"/>
              <a:t>Attracted further international investment to extend </a:t>
            </a:r>
            <a:r>
              <a:rPr lang="en-US" sz="1400" dirty="0" err="1"/>
              <a:t>MeerKAT</a:t>
            </a:r>
            <a:r>
              <a:rPr lang="en-US" sz="1400" dirty="0"/>
              <a:t> by a further 13-16 dishes (approximately 37M Euros)</a:t>
            </a:r>
          </a:p>
          <a:p>
            <a:pPr lvl="1" hangingPunct="1">
              <a:lnSpc>
                <a:spcPct val="110000"/>
              </a:lnSpc>
            </a:pPr>
            <a:r>
              <a:rPr lang="en-US" sz="1200" dirty="0"/>
              <a:t>Germany (Max Planck)</a:t>
            </a:r>
          </a:p>
          <a:p>
            <a:pPr lvl="1" hangingPunct="1">
              <a:lnSpc>
                <a:spcPct val="110000"/>
              </a:lnSpc>
            </a:pPr>
            <a:r>
              <a:rPr lang="en-US" sz="1200" dirty="0"/>
              <a:t>Italy (INAF)</a:t>
            </a:r>
          </a:p>
          <a:p>
            <a:pPr hangingPunct="1">
              <a:lnSpc>
                <a:spcPct val="110000"/>
              </a:lnSpc>
            </a:pPr>
            <a:r>
              <a:rPr lang="en-US" sz="1400" dirty="0"/>
              <a:t>To be integrated with SKA Phase1</a:t>
            </a:r>
          </a:p>
        </p:txBody>
      </p:sp>
    </p:spTree>
    <p:extLst>
      <p:ext uri="{BB962C8B-B14F-4D97-AF65-F5344CB8AC3E}">
        <p14:creationId xmlns:p14="http://schemas.microsoft.com/office/powerpoint/2010/main" val="24811283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091C-F35A-4446-B472-5DD7ACD1C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what is the SKA?</a:t>
            </a:r>
            <a:endParaRPr lang="en-Z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A9F2DA-3A55-4AEC-AB4F-06D0C6799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692435"/>
            <a:ext cx="5184576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2FAC0C6-84C5-4BF4-8B40-B8AB76CEB647}"/>
              </a:ext>
            </a:extLst>
          </p:cNvPr>
          <p:cNvSpPr txBox="1">
            <a:spLocks noChangeArrowheads="1"/>
          </p:cNvSpPr>
          <p:nvPr/>
        </p:nvSpPr>
        <p:spPr>
          <a:xfrm>
            <a:off x="65826" y="4652840"/>
            <a:ext cx="5708632" cy="4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146" tIns="41146" rIns="41146" bIns="41146">
            <a:normAutofit fontScale="62500" lnSpcReduction="2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None/>
            </a:pPr>
            <a:r>
              <a:rPr lang="en-US" sz="1890" dirty="0"/>
              <a:t>FAST telescope, China</a:t>
            </a:r>
          </a:p>
          <a:p>
            <a:pPr marL="0" indent="0" algn="ctr" hangingPunct="1">
              <a:buNone/>
            </a:pPr>
            <a:r>
              <a:rPr lang="en-US" sz="1890" dirty="0"/>
              <a:t>(collecting area for sensitivity)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96DC4B-90B4-49DC-B0BD-EDC621C4C574}"/>
              </a:ext>
            </a:extLst>
          </p:cNvPr>
          <p:cNvCxnSpPr/>
          <p:nvPr/>
        </p:nvCxnSpPr>
        <p:spPr>
          <a:xfrm>
            <a:off x="251520" y="3289548"/>
            <a:ext cx="4752528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40CC1C36-CEAE-4C4D-8220-6C06CB5EC3AC}"/>
              </a:ext>
            </a:extLst>
          </p:cNvPr>
          <p:cNvSpPr txBox="1">
            <a:spLocks noChangeArrowheads="1"/>
          </p:cNvSpPr>
          <p:nvPr/>
        </p:nvSpPr>
        <p:spPr>
          <a:xfrm>
            <a:off x="-36512" y="2929508"/>
            <a:ext cx="5708632" cy="4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146" tIns="41146" rIns="41146" bIns="41146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None/>
            </a:pPr>
            <a:r>
              <a:rPr lang="en-US" sz="1890" dirty="0">
                <a:solidFill>
                  <a:srgbClr val="FF0000"/>
                </a:solidFill>
              </a:rPr>
              <a:t>500m diameter</a:t>
            </a:r>
          </a:p>
        </p:txBody>
      </p:sp>
      <p:pic>
        <p:nvPicPr>
          <p:cNvPr id="11" name="Picture 2" descr="vla3">
            <a:extLst>
              <a:ext uri="{FF2B5EF4-FFF2-40B4-BE49-F238E27FC236}">
                <a16:creationId xmlns:a16="http://schemas.microsoft.com/office/drawing/2014/main" id="{6A7907A0-9005-4D61-8B97-4925EF2D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300" y="1686232"/>
            <a:ext cx="3888657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D9CD211-3488-4D3F-B0BB-B1CB8E95960E}"/>
              </a:ext>
            </a:extLst>
          </p:cNvPr>
          <p:cNvSpPr txBox="1">
            <a:spLocks noChangeArrowheads="1"/>
          </p:cNvSpPr>
          <p:nvPr/>
        </p:nvSpPr>
        <p:spPr>
          <a:xfrm>
            <a:off x="5580112" y="4623489"/>
            <a:ext cx="3375992" cy="4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1146" tIns="41146" rIns="41146" bIns="41146">
            <a:normAutofit fontScale="62500" lnSpcReduction="2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None/>
            </a:pPr>
            <a:r>
              <a:rPr lang="en-US" sz="1890" dirty="0"/>
              <a:t>VLA, USA</a:t>
            </a:r>
          </a:p>
          <a:p>
            <a:pPr marL="0" indent="0" algn="ctr" hangingPunct="1">
              <a:buNone/>
            </a:pPr>
            <a:r>
              <a:rPr lang="en-US" sz="1890" dirty="0"/>
              <a:t>(extent for resolution)</a:t>
            </a:r>
          </a:p>
        </p:txBody>
      </p:sp>
    </p:spTree>
    <p:extLst>
      <p:ext uri="{BB962C8B-B14F-4D97-AF65-F5344CB8AC3E}">
        <p14:creationId xmlns:p14="http://schemas.microsoft.com/office/powerpoint/2010/main" val="2893738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774" y="265212"/>
            <a:ext cx="7715658" cy="498635"/>
          </a:xfrm>
        </p:spPr>
        <p:txBody>
          <a:bodyPr>
            <a:noAutofit/>
          </a:bodyPr>
          <a:lstStyle/>
          <a:p>
            <a:r>
              <a:rPr lang="en-US" sz="2520" dirty="0"/>
              <a:t>SARAO Grew - Strategic Activities and Programs</a:t>
            </a:r>
            <a:endParaRPr lang="en-ZA" sz="252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DD58E93-00CA-4E58-B977-B2F4BBE8D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421947"/>
              </p:ext>
            </p:extLst>
          </p:nvPr>
        </p:nvGraphicFramePr>
        <p:xfrm>
          <a:off x="877989" y="913284"/>
          <a:ext cx="6675142" cy="432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318427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80110A-3D00-4627-A12B-DCFCE600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7" y="1129308"/>
            <a:ext cx="8137526" cy="4006256"/>
          </a:xfrm>
        </p:spPr>
        <p:txBody>
          <a:bodyPr/>
          <a:lstStyle/>
          <a:p>
            <a:r>
              <a:rPr lang="en-US" dirty="0"/>
              <a:t>5 years of scientific operations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199 papers (and counting)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Last Open Time call had over-subscription rate of 4.3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Many datasets are no longer proprietary, and (mainly visibilities) are available through the archive interface: </a:t>
            </a:r>
            <a:r>
              <a:rPr lang="en-US" sz="1600" dirty="0">
                <a:hlinkClick r:id="rId2"/>
              </a:rPr>
              <a:t>https://apps.sarao.ac.za/katpaws/archive-search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490AC9-41FC-4333-A7F8-D9180215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7" y="287237"/>
            <a:ext cx="8137526" cy="554039"/>
          </a:xfrm>
        </p:spPr>
        <p:txBody>
          <a:bodyPr/>
          <a:lstStyle/>
          <a:p>
            <a:r>
              <a:rPr lang="en-US" dirty="0"/>
              <a:t>What’s </a:t>
            </a:r>
            <a:r>
              <a:rPr lang="en-US" dirty="0" err="1"/>
              <a:t>MeerKAT</a:t>
            </a:r>
            <a:r>
              <a:rPr lang="en-US" dirty="0"/>
              <a:t> been doing?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5326301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0391" y="396760"/>
            <a:ext cx="7323773" cy="4986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First ‘commissioning image’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97" y="1228117"/>
            <a:ext cx="7359282" cy="3679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797" y="909569"/>
            <a:ext cx="7359282" cy="360097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  <a:latin typeface="Calibri Light"/>
                <a:cs typeface="Calibri Light"/>
                <a:sym typeface="Calibri"/>
              </a:rPr>
              <a:t>Radio image made with </a:t>
            </a:r>
            <a:r>
              <a:rPr lang="en-US" sz="1800" dirty="0" err="1">
                <a:solidFill>
                  <a:srgbClr val="008000"/>
                </a:solidFill>
                <a:latin typeface="Calibri Light"/>
                <a:cs typeface="Calibri Light"/>
                <a:sym typeface="Calibri"/>
              </a:rPr>
              <a:t>MeerKAT</a:t>
            </a:r>
            <a:r>
              <a:rPr lang="en-US" sz="1800" dirty="0">
                <a:solidFill>
                  <a:srgbClr val="008000"/>
                </a:solidFill>
                <a:latin typeface="Calibri Light"/>
                <a:cs typeface="Calibri Light"/>
                <a:sym typeface="Calibri"/>
              </a:rPr>
              <a:t> of the </a:t>
            </a:r>
            <a:r>
              <a:rPr lang="en-US" sz="1800" dirty="0" err="1">
                <a:solidFill>
                  <a:srgbClr val="008000"/>
                </a:solidFill>
                <a:latin typeface="Calibri Light"/>
                <a:cs typeface="Calibri Light"/>
                <a:sym typeface="Calibri"/>
              </a:rPr>
              <a:t>centre</a:t>
            </a:r>
            <a:r>
              <a:rPr lang="en-US" sz="1800" dirty="0">
                <a:solidFill>
                  <a:srgbClr val="008000"/>
                </a:solidFill>
                <a:latin typeface="Calibri Light"/>
                <a:cs typeface="Calibri Light"/>
                <a:sym typeface="Calibri"/>
              </a:rPr>
              <a:t> of our Milky Way galaxy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797" y="4792154"/>
            <a:ext cx="7359282" cy="360097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t">
            <a:spAutoFit/>
          </a:bodyPr>
          <a:lstStyle/>
          <a:p>
            <a:r>
              <a:rPr lang="en-US" sz="1800" dirty="0">
                <a:latin typeface="Calibri Light"/>
                <a:cs typeface="Calibri Light"/>
                <a:sym typeface="Calibri"/>
              </a:rPr>
              <a:t>Clearest such image ever made – unveiled at </a:t>
            </a:r>
            <a:r>
              <a:rPr lang="en-US" sz="1800" dirty="0" err="1">
                <a:latin typeface="Calibri Light"/>
                <a:cs typeface="Calibri Light"/>
                <a:sym typeface="Calibri"/>
              </a:rPr>
              <a:t>MeerKAT</a:t>
            </a:r>
            <a:r>
              <a:rPr lang="en-US" sz="1800" dirty="0">
                <a:latin typeface="Calibri Light"/>
                <a:cs typeface="Calibri Light"/>
                <a:sym typeface="Calibri"/>
              </a:rPr>
              <a:t> inauguration, July 2018</a:t>
            </a:r>
          </a:p>
        </p:txBody>
      </p:sp>
    </p:spTree>
    <p:extLst>
      <p:ext uri="{BB962C8B-B14F-4D97-AF65-F5344CB8AC3E}">
        <p14:creationId xmlns:p14="http://schemas.microsoft.com/office/powerpoint/2010/main" val="399629643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sldNum" idx="4294967295"/>
          </p:nvPr>
        </p:nvSpPr>
        <p:spPr>
          <a:xfrm>
            <a:off x="8472458" y="49489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33</a:t>
            </a:fld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" b="278"/>
          <a:stretch/>
        </p:blipFill>
        <p:spPr>
          <a:xfrm>
            <a:off x="46714" y="1057951"/>
            <a:ext cx="9050575" cy="43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464" y="441400"/>
            <a:ext cx="86145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chemeClr val="lt1"/>
              </a:highlight>
            </a:endParaRPr>
          </a:p>
          <a:p>
            <a:r>
              <a:rPr lang="en-GB" sz="2000">
                <a:solidFill>
                  <a:srgbClr val="0C58D3"/>
                </a:solidFill>
                <a:highlight>
                  <a:schemeClr val="lt1"/>
                </a:highlight>
              </a:rPr>
              <a:t>The 1.28 GHz MeerKAT Galactic Center Mosaic</a:t>
            </a:r>
            <a:r>
              <a:rPr lang="en-GB" sz="2200">
                <a:solidFill>
                  <a:srgbClr val="38761D"/>
                </a:solidFill>
                <a:highlight>
                  <a:schemeClr val="lt1"/>
                </a:highlight>
              </a:rPr>
              <a:t> </a:t>
            </a:r>
            <a:r>
              <a:rPr lang="en-GB" sz="1700">
                <a:solidFill>
                  <a:srgbClr val="000000"/>
                </a:solidFill>
                <a:highlight>
                  <a:schemeClr val="lt1"/>
                </a:highlight>
              </a:rPr>
              <a:t>(Heywood et al. 2022, </a:t>
            </a:r>
            <a:r>
              <a:rPr lang="en-GB" sz="1700" i="1">
                <a:solidFill>
                  <a:srgbClr val="000000"/>
                </a:solidFill>
                <a:highlight>
                  <a:schemeClr val="lt1"/>
                </a:highlight>
              </a:rPr>
              <a:t>ApJ</a:t>
            </a:r>
            <a:r>
              <a:rPr lang="en-GB" sz="1700">
                <a:solidFill>
                  <a:srgbClr val="000000"/>
                </a:solidFill>
                <a:highlight>
                  <a:schemeClr val="lt1"/>
                </a:highlight>
              </a:rPr>
              <a:t>)</a:t>
            </a:r>
            <a:endParaRPr sz="1700">
              <a:solidFill>
                <a:srgbClr val="000000"/>
              </a:solidFill>
              <a:highlight>
                <a:schemeClr val="lt1"/>
              </a:highlight>
            </a:endParaRPr>
          </a:p>
          <a:p>
            <a:endParaRPr sz="2000">
              <a:highlight>
                <a:schemeClr val="lt1"/>
              </a:highlight>
            </a:endParaRPr>
          </a:p>
          <a:p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87875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104"/>
            <a:ext cx="9144000" cy="5486400"/>
          </a:xfrm>
          <a:prstGeom prst="rect">
            <a:avLst/>
          </a:prstGeom>
        </p:spPr>
      </p:pic>
      <p:pic>
        <p:nvPicPr>
          <p:cNvPr id="4" name="Picture 3" descr="s41586-019-1532-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47"/>
            <a:ext cx="3695700" cy="1828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486" y="285751"/>
            <a:ext cx="2583276" cy="289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8320">
              <a:lnSpc>
                <a:spcPct val="90000"/>
              </a:lnSpc>
              <a:spcBef>
                <a:spcPct val="0"/>
              </a:spcBef>
              <a:defRPr/>
            </a:pPr>
            <a:r>
              <a:rPr lang="en-US" kern="1200" dirty="0">
                <a:solidFill>
                  <a:srgbClr val="008000"/>
                </a:solidFill>
                <a:latin typeface="Calibri Light"/>
                <a:cs typeface="Calibri Light"/>
              </a:rPr>
              <a:t>(1</a:t>
            </a:r>
            <a:r>
              <a:rPr lang="en-US" kern="1200" baseline="30000" dirty="0">
                <a:solidFill>
                  <a:srgbClr val="008000"/>
                </a:solidFill>
                <a:latin typeface="Calibri Light"/>
                <a:cs typeface="Calibri Light"/>
              </a:rPr>
              <a:t>st</a:t>
            </a:r>
            <a:r>
              <a:rPr lang="en-US" kern="1200" dirty="0">
                <a:solidFill>
                  <a:srgbClr val="008000"/>
                </a:solidFill>
                <a:latin typeface="Calibri Light"/>
                <a:cs typeface="Calibri Light"/>
              </a:rPr>
              <a:t> MeerKAT-64 paper, Sep 2019)</a:t>
            </a:r>
          </a:p>
        </p:txBody>
      </p:sp>
    </p:spTree>
    <p:extLst>
      <p:ext uri="{BB962C8B-B14F-4D97-AF65-F5344CB8AC3E}">
        <p14:creationId xmlns:p14="http://schemas.microsoft.com/office/powerpoint/2010/main" val="31769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8E4E43-9BDE-0E49-8905-B3D96779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315" y="349250"/>
            <a:ext cx="50292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BF960-1AB7-484D-B838-BE7ABD05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7350"/>
            <a:ext cx="3797300" cy="1244600"/>
          </a:xfrm>
          <a:noFill/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008000"/>
                </a:solidFill>
              </a:rPr>
              <a:t>X-shaped galaxies: mystery solved</a:t>
            </a:r>
            <a:br>
              <a:rPr lang="en-US" sz="1800" dirty="0">
                <a:solidFill>
                  <a:srgbClr val="008000"/>
                </a:solidFill>
              </a:rPr>
            </a:br>
            <a:r>
              <a:rPr lang="en-US" sz="1800" dirty="0" err="1">
                <a:solidFill>
                  <a:schemeClr val="accent1"/>
                </a:solidFill>
              </a:rPr>
              <a:t>Hydrodynamical</a:t>
            </a:r>
            <a:r>
              <a:rPr lang="en-US" sz="1800" dirty="0">
                <a:solidFill>
                  <a:schemeClr val="accent1"/>
                </a:solidFill>
              </a:rPr>
              <a:t> backflow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in giant radio galaxy PKS 2014-55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/>
              <a:t>(Cotton et al. 2020)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555B8-5BCA-324D-A0BE-EAACAC7FEE67}"/>
              </a:ext>
            </a:extLst>
          </p:cNvPr>
          <p:cNvSpPr txBox="1"/>
          <p:nvPr/>
        </p:nvSpPr>
        <p:spPr>
          <a:xfrm>
            <a:off x="6968481" y="2169834"/>
            <a:ext cx="137015" cy="284057"/>
          </a:xfrm>
          <a:prstGeom prst="rect">
            <a:avLst/>
          </a:prstGeom>
          <a:noFill/>
        </p:spPr>
        <p:txBody>
          <a:bodyPr wrap="none" lIns="67845" tIns="33975" rIns="67845" bIns="33975" rtlCol="0">
            <a:spAutoFit/>
          </a:bodyPr>
          <a:lstStyle/>
          <a:p>
            <a:pPr defTabSz="678305"/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72" y="3435989"/>
            <a:ext cx="3200400" cy="19344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6BF960-1AB7-484D-B838-BE7ABD057E54}"/>
              </a:ext>
            </a:extLst>
          </p:cNvPr>
          <p:cNvSpPr txBox="1">
            <a:spLocks/>
          </p:cNvSpPr>
          <p:nvPr/>
        </p:nvSpPr>
        <p:spPr>
          <a:xfrm>
            <a:off x="304800" y="2314655"/>
            <a:ext cx="3449072" cy="1120696"/>
          </a:xfrm>
          <a:prstGeom prst="rect">
            <a:avLst/>
          </a:prstGeom>
          <a:noFill/>
        </p:spPr>
        <p:txBody>
          <a:bodyPr vert="horz" lIns="67848" tIns="33975" rIns="67848" bIns="33975" rtlCol="0" anchor="ctr">
            <a:normAutofit fontScale="92500" lnSpcReduction="20000"/>
          </a:bodyPr>
          <a:lstStyle>
            <a:lvl1pPr algn="l" defTabSz="6783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8000"/>
                </a:solidFill>
              </a:rPr>
              <a:t>New mystery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Collimated synchrotron threads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/>
              <a:t>(</a:t>
            </a:r>
            <a:r>
              <a:rPr lang="en-US" sz="2000" dirty="0" err="1"/>
              <a:t>Ramatsoku</a:t>
            </a:r>
            <a:r>
              <a:rPr lang="en-US" sz="2000" dirty="0"/>
              <a:t> et al. 2020)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fig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3593316" y="896918"/>
            <a:ext cx="1828800" cy="8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918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78AE9E-F5DE-C44F-BEEC-19253838E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92" y="1200150"/>
            <a:ext cx="3013748" cy="42291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Ultra-high precision pulsar timing</a:t>
            </a:r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PSR J2241-5236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~4 ns timing in 1 hour –                   new world record!</a:t>
            </a:r>
          </a:p>
        </p:txBody>
      </p:sp>
      <p:pic>
        <p:nvPicPr>
          <p:cNvPr id="5" name="Google Shape;338;p47">
            <a:extLst>
              <a:ext uri="{FF2B5EF4-FFF2-40B4-BE49-F238E27FC236}">
                <a16:creationId xmlns:a16="http://schemas.microsoft.com/office/drawing/2014/main" id="{1B32F3B0-1809-463C-A681-98EDE8B11D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1" y="1200150"/>
            <a:ext cx="5799867" cy="4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545235" y="4887004"/>
            <a:ext cx="23576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600" kern="1200" dirty="0" err="1">
                <a:solidFill>
                  <a:prstClr val="black"/>
                </a:solidFill>
                <a:latin typeface="Calibri Light"/>
                <a:ea typeface="+mn-ea"/>
                <a:cs typeface="+mn-cs"/>
              </a:rPr>
              <a:t>Parthasarathy</a:t>
            </a:r>
            <a:r>
              <a:rPr lang="en-US" sz="1600" kern="1200" dirty="0">
                <a:solidFill>
                  <a:prstClr val="black"/>
                </a:solidFill>
                <a:latin typeface="Calibri Light"/>
                <a:ea typeface="+mn-ea"/>
                <a:cs typeface="+mn-cs"/>
              </a:rPr>
              <a:t> et al. (2021)</a:t>
            </a:r>
            <a:endParaRPr lang="en-US" sz="16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25767" y="123343"/>
            <a:ext cx="8137526" cy="554039"/>
          </a:xfrm>
          <a:prstGeom prst="rect">
            <a:avLst/>
          </a:prstGeom>
        </p:spPr>
        <p:txBody>
          <a:bodyPr/>
          <a:lstStyle>
            <a:lvl1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685800" rtl="0" latinLnBrk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6DA3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hangingPunct="1"/>
            <a:r>
              <a:rPr lang="en-US"/>
              <a:t>… some science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10633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5830" y="610150"/>
            <a:ext cx="8137526" cy="554039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Oh… what about the rest of the value proposition?</a:t>
            </a:r>
            <a:endParaRPr lang="en-ZA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50080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54" y="352615"/>
            <a:ext cx="8137526" cy="4986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SARAO Impact Framework</a:t>
            </a:r>
            <a:endParaRPr lang="en-ZA" dirty="0"/>
          </a:p>
        </p:txBody>
      </p:sp>
      <p:grpSp>
        <p:nvGrpSpPr>
          <p:cNvPr id="15" name="Group 14"/>
          <p:cNvGrpSpPr/>
          <p:nvPr/>
        </p:nvGrpSpPr>
        <p:grpSpPr>
          <a:xfrm>
            <a:off x="770600" y="1201316"/>
            <a:ext cx="7920880" cy="3799110"/>
            <a:chOff x="903536" y="1057300"/>
            <a:chExt cx="8283211" cy="4129986"/>
          </a:xfrm>
        </p:grpSpPr>
        <p:graphicFrame>
          <p:nvGraphicFramePr>
            <p:cNvPr id="4" name="Diagram 3"/>
            <p:cNvGraphicFramePr/>
            <p:nvPr/>
          </p:nvGraphicFramePr>
          <p:xfrm>
            <a:off x="903536" y="1057300"/>
            <a:ext cx="8283211" cy="41299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719960" y="4441676"/>
              <a:ext cx="3456384" cy="365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146" tIns="41146" rIns="41146" bIns="41146" numCol="1" spcCol="38100" rtlCol="0" anchor="t">
              <a:spAutoFit/>
            </a:bodyPr>
            <a:lstStyle/>
            <a:p>
              <a:pPr algn="ctr" defTabSz="641508"/>
              <a:r>
                <a:rPr lang="en-US" sz="1260" dirty="0">
                  <a:solidFill>
                    <a:schemeClr val="bg1"/>
                  </a:solidFill>
                </a:rPr>
                <a:t>Directed Strategic Thrusts </a:t>
              </a:r>
              <a:endParaRPr lang="en-ZA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Left-Right Arrow 7" title="Key Pillars of Strategic Interventions"/>
            <p:cNvSpPr/>
            <p:nvPr/>
          </p:nvSpPr>
          <p:spPr>
            <a:xfrm>
              <a:off x="1047551" y="4284327"/>
              <a:ext cx="2448273" cy="619497"/>
            </a:xfrm>
            <a:prstGeom prst="left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1551607" y="4414131"/>
              <a:ext cx="1440160" cy="365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146" tIns="41146" rIns="41146" bIns="41146" numCol="1" spcCol="38100" rtlCol="0" anchor="t">
              <a:spAutoFit/>
            </a:bodyPr>
            <a:lstStyle/>
            <a:p>
              <a:pPr algn="ctr" defTabSz="641508"/>
              <a:r>
                <a:rPr lang="en-US" sz="1260" dirty="0">
                  <a:solidFill>
                    <a:schemeClr val="bg1"/>
                  </a:solidFill>
                </a:rPr>
                <a:t>Mission Driven </a:t>
              </a:r>
              <a:endParaRPr lang="en-ZA" sz="126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17611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67" y="308563"/>
            <a:ext cx="7886700" cy="746881"/>
          </a:xfrm>
        </p:spPr>
        <p:txBody>
          <a:bodyPr anchor="ctr">
            <a:normAutofit/>
          </a:bodyPr>
          <a:lstStyle/>
          <a:p>
            <a:r>
              <a:rPr lang="en-US" dirty="0"/>
              <a:t>Research Enterprise &amp; Science Products</a:t>
            </a:r>
            <a:endParaRPr lang="en-ZA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266833" y="978091"/>
          <a:ext cx="7150056" cy="432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3923928" y="2079814"/>
            <a:ext cx="1490566" cy="1063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549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1520" y="837049"/>
            <a:ext cx="3240360" cy="4435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A Global Endeavour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Over 1,000 scientists and engineers involved from 20 countries already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SKA Observatory launched January 2021 – an inter-governmental </a:t>
            </a:r>
            <a:r>
              <a:rPr lang="en-US" sz="1800" dirty="0" err="1"/>
              <a:t>organisation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Phased deployment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Phase 1: €1.3 billion instrument – construction from 2022 – 2028, €0.7 billion for 10 years operation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7" y="19047"/>
            <a:ext cx="8137526" cy="554039"/>
          </a:xfrm>
        </p:spPr>
        <p:txBody>
          <a:bodyPr/>
          <a:lstStyle/>
          <a:p>
            <a:pPr algn="ctr"/>
            <a:r>
              <a:rPr lang="en-US" dirty="0"/>
              <a:t>So… what is the SKA?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2554567"/>
            <a:ext cx="5436096" cy="271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39952" y="2735859"/>
            <a:ext cx="86409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Africa</a:t>
            </a:r>
            <a:endParaRPr kumimoji="0" lang="en-ZA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4368" y="2735859"/>
            <a:ext cx="129614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Australia</a:t>
            </a:r>
            <a:endParaRPr kumimoji="0" lang="en-ZA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837050"/>
            <a:ext cx="5436096" cy="169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57700" y="2067494"/>
            <a:ext cx="453650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712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Neue"/>
              </a:rPr>
              <a:t>Global Headquarter (United Kingdom)</a:t>
            </a:r>
            <a:endParaRPr kumimoji="0" lang="en-ZA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55593644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26" y="401356"/>
            <a:ext cx="8137526" cy="498635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Innovation &amp; Industrial Spillover</a:t>
            </a:r>
            <a:endParaRPr lang="en-ZA" dirty="0"/>
          </a:p>
        </p:txBody>
      </p:sp>
      <p:pic>
        <p:nvPicPr>
          <p:cNvPr id="6" name="Picture 5" descr="desa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22040"/>
            <a:ext cx="4229220" cy="24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3917113"/>
            <a:ext cx="3646030" cy="29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6" tIns="41146" rIns="41146" bIns="41146" numCol="1" spcCol="38100" rtlCol="0" anchor="t">
            <a:spAutoFit/>
          </a:bodyPr>
          <a:lstStyle/>
          <a:p>
            <a:pPr defTabSz="641508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“Data Cube” for SA National Space Agency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019548"/>
            <a:ext cx="3859879" cy="332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846604" y="1570296"/>
            <a:ext cx="2462798" cy="4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6" tIns="41146" rIns="41146" bIns="41146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1890" dirty="0"/>
              <a:t>COMRAD Passive Radar</a:t>
            </a:r>
            <a:endParaRPr lang="en-ZA" sz="1890" dirty="0"/>
          </a:p>
        </p:txBody>
      </p:sp>
    </p:spTree>
    <p:extLst>
      <p:ext uri="{BB962C8B-B14F-4D97-AF65-F5344CB8AC3E}">
        <p14:creationId xmlns:p14="http://schemas.microsoft.com/office/powerpoint/2010/main" val="347879728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541566"/>
            <a:ext cx="8137526" cy="498635"/>
          </a:xfrm>
        </p:spPr>
        <p:txBody>
          <a:bodyPr>
            <a:normAutofit fontScale="90000"/>
          </a:bodyPr>
          <a:lstStyle/>
          <a:p>
            <a:r>
              <a:rPr lang="en-US" sz="2520" dirty="0"/>
              <a:t>Education &amp; Skills Development</a:t>
            </a:r>
            <a:endParaRPr lang="en-ZA" sz="252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39" y="1301811"/>
            <a:ext cx="4277275" cy="38853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60" dirty="0"/>
              <a:t>Establishing a sustainable research community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SARAO Local Schools Program</a:t>
            </a:r>
          </a:p>
          <a:p>
            <a:pPr lvl="2">
              <a:lnSpc>
                <a:spcPct val="100000"/>
              </a:lnSpc>
            </a:pPr>
            <a:r>
              <a:rPr lang="en-US" sz="1440" dirty="0"/>
              <a:t>Education programs and teacher support</a:t>
            </a:r>
          </a:p>
          <a:p>
            <a:pPr lvl="2">
              <a:lnSpc>
                <a:spcPct val="100000"/>
              </a:lnSpc>
            </a:pPr>
            <a:r>
              <a:rPr lang="en-US" sz="1440" dirty="0"/>
              <a:t>Grants to invest in educational physical infrastructure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Bursary Program</a:t>
            </a:r>
          </a:p>
          <a:p>
            <a:pPr lvl="2">
              <a:lnSpc>
                <a:spcPct val="100000"/>
              </a:lnSpc>
            </a:pPr>
            <a:r>
              <a:rPr lang="en-US" sz="1440" dirty="0"/>
              <a:t>&gt;1500 bursaries since 2007, from under-graduate through to post-doctoral fellowships and Research Chairs</a:t>
            </a:r>
          </a:p>
          <a:p>
            <a:pPr lvl="2">
              <a:lnSpc>
                <a:spcPct val="100000"/>
              </a:lnSpc>
            </a:pPr>
            <a:r>
              <a:rPr lang="en-US" sz="1440" dirty="0"/>
              <a:t>Some ring-fenced for local learners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7926343"/>
              </p:ext>
            </p:extLst>
          </p:nvPr>
        </p:nvGraphicFramePr>
        <p:xfrm>
          <a:off x="4118350" y="541565"/>
          <a:ext cx="5868408" cy="464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86107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459634"/>
            <a:ext cx="8137526" cy="498635"/>
          </a:xfrm>
        </p:spPr>
        <p:txBody>
          <a:bodyPr>
            <a:normAutofit fontScale="90000"/>
          </a:bodyPr>
          <a:lstStyle/>
          <a:p>
            <a:r>
              <a:rPr lang="en-US" sz="2520" dirty="0"/>
              <a:t>Education &amp; Skills Development</a:t>
            </a:r>
            <a:endParaRPr lang="en-ZA" sz="252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3" y="1087883"/>
            <a:ext cx="3305167" cy="40063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60" dirty="0"/>
              <a:t>Big Data Programs</a:t>
            </a:r>
          </a:p>
          <a:p>
            <a:pPr lvl="1">
              <a:lnSpc>
                <a:spcPct val="100000"/>
              </a:lnSpc>
            </a:pPr>
            <a:r>
              <a:rPr lang="en-US" sz="1620" dirty="0"/>
              <a:t>Partnership with universities</a:t>
            </a:r>
          </a:p>
          <a:p>
            <a:pPr lvl="1">
              <a:lnSpc>
                <a:spcPct val="100000"/>
              </a:lnSpc>
            </a:pPr>
            <a:r>
              <a:rPr lang="en-US" sz="1620" dirty="0"/>
              <a:t>Data Science Intensive Programs</a:t>
            </a:r>
          </a:p>
          <a:p>
            <a:pPr lvl="2">
              <a:lnSpc>
                <a:spcPct val="100000"/>
              </a:lnSpc>
            </a:pPr>
            <a:r>
              <a:rPr lang="en-US" sz="1440" dirty="0"/>
              <a:t>2022 Program – 20 participants, 2268 applicants, representing 10 African countries</a:t>
            </a:r>
          </a:p>
          <a:p>
            <a:pPr>
              <a:lnSpc>
                <a:spcPct val="100000"/>
              </a:lnSpc>
            </a:pPr>
            <a:r>
              <a:rPr lang="en-US" sz="2160" dirty="0"/>
              <a:t>Artisan Training</a:t>
            </a:r>
          </a:p>
          <a:p>
            <a:pPr lvl="1">
              <a:lnSpc>
                <a:spcPct val="100000"/>
              </a:lnSpc>
            </a:pPr>
            <a:r>
              <a:rPr lang="en-US" sz="1620" dirty="0"/>
              <a:t>Over 110 artisans trained from community</a:t>
            </a:r>
          </a:p>
          <a:p>
            <a:pPr lvl="1">
              <a:lnSpc>
                <a:spcPct val="100000"/>
              </a:lnSpc>
            </a:pPr>
            <a:r>
              <a:rPr lang="en-US" sz="1620" dirty="0"/>
              <a:t>Artisan Training Facility</a:t>
            </a:r>
          </a:p>
          <a:p>
            <a:pPr lvl="1">
              <a:lnSpc>
                <a:spcPct val="100000"/>
              </a:lnSpc>
            </a:pPr>
            <a:endParaRPr lang="en-ZA" sz="1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05452063"/>
              </p:ext>
            </p:extLst>
          </p:nvPr>
        </p:nvGraphicFramePr>
        <p:xfrm>
          <a:off x="3405471" y="589248"/>
          <a:ext cx="5868408" cy="464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2716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345349"/>
            <a:ext cx="8137526" cy="498635"/>
          </a:xfrm>
        </p:spPr>
        <p:txBody>
          <a:bodyPr>
            <a:noAutofit/>
          </a:bodyPr>
          <a:lstStyle/>
          <a:p>
            <a:r>
              <a:rPr lang="en-US" sz="2160" dirty="0"/>
              <a:t>Business &amp; Enterprise Development: Lowering the Barriers to Economic Opportunity</a:t>
            </a:r>
            <a:endParaRPr lang="en-ZA" sz="216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18" y="1489348"/>
            <a:ext cx="3694010" cy="40900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20" dirty="0"/>
              <a:t>Two-pronged Strategy</a:t>
            </a:r>
          </a:p>
          <a:p>
            <a:pPr lvl="1">
              <a:lnSpc>
                <a:spcPct val="100000"/>
              </a:lnSpc>
            </a:pPr>
            <a:r>
              <a:rPr lang="en-US" sz="1260" dirty="0"/>
              <a:t>Interventions for business support and entrepreneurial training</a:t>
            </a:r>
          </a:p>
          <a:p>
            <a:pPr lvl="1">
              <a:lnSpc>
                <a:spcPct val="100000"/>
              </a:lnSpc>
            </a:pPr>
            <a:r>
              <a:rPr lang="en-US" sz="1260" dirty="0"/>
              <a:t>Structured procurement opportunities to </a:t>
            </a:r>
            <a:r>
              <a:rPr lang="en-US" sz="1260" dirty="0" err="1"/>
              <a:t>maximise</a:t>
            </a:r>
            <a:r>
              <a:rPr lang="en-US" sz="1260" dirty="0"/>
              <a:t> local participation</a:t>
            </a:r>
          </a:p>
          <a:p>
            <a:pPr>
              <a:lnSpc>
                <a:spcPct val="100000"/>
              </a:lnSpc>
            </a:pPr>
            <a:r>
              <a:rPr lang="en-US" sz="1620" dirty="0"/>
              <a:t>Karoo Enterprise Development Program</a:t>
            </a:r>
          </a:p>
          <a:p>
            <a:pPr lvl="1">
              <a:lnSpc>
                <a:spcPct val="100000"/>
              </a:lnSpc>
            </a:pPr>
            <a:r>
              <a:rPr lang="en-US" sz="1260" dirty="0"/>
              <a:t>Successful participation of local business in </a:t>
            </a:r>
            <a:r>
              <a:rPr lang="en-US" sz="1260" dirty="0" err="1"/>
              <a:t>MeerKAT</a:t>
            </a:r>
            <a:r>
              <a:rPr lang="en-US" sz="1260" dirty="0"/>
              <a:t> construction, and future SKA</a:t>
            </a:r>
          </a:p>
          <a:p>
            <a:pPr>
              <a:lnSpc>
                <a:spcPct val="100000"/>
              </a:lnSpc>
            </a:pPr>
            <a:r>
              <a:rPr lang="en-US" sz="1620" dirty="0" err="1"/>
              <a:t>MeerKAT</a:t>
            </a:r>
            <a:r>
              <a:rPr lang="en-US" sz="1620" dirty="0"/>
              <a:t> Creative Community Initiative</a:t>
            </a:r>
          </a:p>
          <a:p>
            <a:pPr>
              <a:lnSpc>
                <a:spcPct val="100000"/>
              </a:lnSpc>
            </a:pPr>
            <a:r>
              <a:rPr lang="en-US" sz="1620" dirty="0"/>
              <a:t>ICT Support Programs in communities</a:t>
            </a:r>
          </a:p>
          <a:p>
            <a:pPr>
              <a:lnSpc>
                <a:spcPct val="100000"/>
              </a:lnSpc>
            </a:pPr>
            <a:r>
              <a:rPr lang="en-US" sz="1620" dirty="0"/>
              <a:t>Karoo Innovation Challenges</a:t>
            </a:r>
          </a:p>
        </p:txBody>
      </p:sp>
      <p:pic>
        <p:nvPicPr>
          <p:cNvPr id="5" name="Content Placeholder 34">
            <a:extLst>
              <a:ext uri="{FF2B5EF4-FFF2-40B4-BE49-F238E27FC236}">
                <a16:creationId xmlns:a16="http://schemas.microsoft.com/office/drawing/2014/main" id="{00EA9B9D-5FC4-6018-9BAF-134F3C888D3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350" y="1233576"/>
            <a:ext cx="1978965" cy="165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</p:pic>
      <p:pic>
        <p:nvPicPr>
          <p:cNvPr id="7" name="Content Placeholder 34">
            <a:extLst>
              <a:ext uri="{FF2B5EF4-FFF2-40B4-BE49-F238E27FC236}">
                <a16:creationId xmlns:a16="http://schemas.microsoft.com/office/drawing/2014/main" id="{00EA9B9D-5FC4-6018-9BAF-134F3C888D3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805" y="3116729"/>
            <a:ext cx="1970510" cy="173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467" y="1233576"/>
            <a:ext cx="2568349" cy="363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8789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94827"/>
            <a:ext cx="8137526" cy="498635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&amp; Cultural Investment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42" y="1138680"/>
            <a:ext cx="3564396" cy="388843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980" dirty="0"/>
              <a:t>Activities and programs to ensure SARAO is a ‘responsible, participatory citizen’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Annual development grants supporting local social development initiatives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Science engagement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Cultural preservation </a:t>
            </a:r>
          </a:p>
          <a:p>
            <a:pPr lvl="2">
              <a:lnSpc>
                <a:spcPct val="110000"/>
              </a:lnSpc>
            </a:pPr>
            <a:r>
              <a:rPr lang="en-US" sz="1350" dirty="0"/>
              <a:t>Annual Riel Dance </a:t>
            </a:r>
          </a:p>
          <a:p>
            <a:pPr lvl="2">
              <a:lnSpc>
                <a:spcPct val="110000"/>
              </a:lnSpc>
            </a:pPr>
            <a:r>
              <a:rPr lang="en-US" sz="1350" dirty="0"/>
              <a:t>Medicinal Plant Studies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Social development programs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Furthering the Sustainable Development Goals</a:t>
            </a:r>
          </a:p>
          <a:p>
            <a:pPr lvl="1">
              <a:lnSpc>
                <a:spcPct val="110000"/>
              </a:lnSpc>
            </a:pPr>
            <a:r>
              <a:rPr lang="en-US" sz="1620" dirty="0"/>
              <a:t>Women in Data Science initiatives to increase diversity in STEM fields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4E2096E0-A278-319F-28D2-D3C55267F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830" y="1042899"/>
            <a:ext cx="2357671" cy="173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671;p79" descr="DARAbigdatawomen.tiff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088777"/>
            <a:ext cx="1231337" cy="170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84" y="1107706"/>
            <a:ext cx="1204466" cy="170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184" y="3051922"/>
            <a:ext cx="5182872" cy="191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48340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47" y="459634"/>
            <a:ext cx="8137526" cy="498635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Good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18" y="1042898"/>
            <a:ext cx="3953239" cy="40051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Global positioning as a viable destination for investment in science and technology</a:t>
            </a:r>
          </a:p>
          <a:p>
            <a:pPr lvl="1">
              <a:lnSpc>
                <a:spcPct val="100000"/>
              </a:lnSpc>
            </a:pPr>
            <a:r>
              <a:rPr lang="en-US" sz="1530" dirty="0"/>
              <a:t>International partnerships, such as the Development of Africa through Radio Astronomy (DARA) and DARA </a:t>
            </a:r>
            <a:r>
              <a:rPr lang="en-US" sz="1530" dirty="0" err="1"/>
              <a:t>BigData</a:t>
            </a:r>
            <a:endParaRPr lang="en-US" sz="1530" dirty="0"/>
          </a:p>
          <a:p>
            <a:pPr>
              <a:lnSpc>
                <a:spcPct val="100000"/>
              </a:lnSpc>
            </a:pPr>
            <a:r>
              <a:rPr lang="en-US" sz="1800" dirty="0"/>
              <a:t>Profile of transferable skills to respond to national opportunities or threats</a:t>
            </a:r>
          </a:p>
          <a:p>
            <a:pPr lvl="1">
              <a:lnSpc>
                <a:spcPct val="100000"/>
              </a:lnSpc>
            </a:pPr>
            <a:r>
              <a:rPr lang="en-US" sz="1530" dirty="0"/>
              <a:t>National Ventilator Project</a:t>
            </a:r>
            <a:endParaRPr lang="en-ZA" sz="1530" dirty="0"/>
          </a:p>
          <a:p>
            <a:pPr>
              <a:lnSpc>
                <a:spcPct val="100000"/>
              </a:lnSpc>
            </a:pP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386" y="1042898"/>
            <a:ext cx="4538585" cy="366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36807" y="4802382"/>
            <a:ext cx="4277275" cy="387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6" tIns="41146" rIns="41146" bIns="41146" numCol="1" spcCol="38100" rtlCol="0" anchor="t">
            <a:spAutoFit/>
          </a:bodyPr>
          <a:lstStyle/>
          <a:p>
            <a:pPr algn="ctr" defTabSz="641482"/>
            <a:r>
              <a:rPr lang="en-ZA" sz="9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Transferable skills enabled delivery of National Ventilator Project to respond to 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394043246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25" y="394827"/>
            <a:ext cx="8620637" cy="49863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Some Other Projects: Leveraged through </a:t>
            </a:r>
            <a:r>
              <a:rPr lang="en-US" sz="1800" dirty="0" err="1"/>
              <a:t>MeerKAT</a:t>
            </a:r>
            <a:r>
              <a:rPr lang="en-US" sz="1800" dirty="0"/>
              <a:t> &amp; SKA Investment</a:t>
            </a:r>
            <a:endParaRPr lang="en-ZA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24284" y="4299286"/>
            <a:ext cx="3291077" cy="632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6" tIns="41146" rIns="41146" bIns="41146">
            <a:no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lnSpc>
                <a:spcPct val="100000"/>
              </a:lnSpc>
              <a:buNone/>
            </a:pPr>
            <a:r>
              <a:rPr lang="en-US" sz="1260" dirty="0"/>
              <a:t>Africa Program: Deployment of VLBI capable telescopes, and supporting human capacity, in various African Partner Countries</a:t>
            </a:r>
          </a:p>
        </p:txBody>
      </p:sp>
      <p:pic>
        <p:nvPicPr>
          <p:cNvPr id="7" name="Picture 6" descr="IMG-20170825-WA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62" y="1195240"/>
            <a:ext cx="3185000" cy="3018826"/>
          </a:xfrm>
          <a:prstGeom prst="rect">
            <a:avLst/>
          </a:prstGeom>
        </p:spPr>
      </p:pic>
      <p:pic>
        <p:nvPicPr>
          <p:cNvPr id="8" name="Google Shape;671;p79" descr="DARAbigdatawomen.tiff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25" y="1185718"/>
            <a:ext cx="2333059" cy="302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388" y="1210176"/>
            <a:ext cx="2140684" cy="3028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079388" y="4299286"/>
            <a:ext cx="2140684" cy="437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6" tIns="41146" rIns="41146" bIns="41146">
            <a:normAutofit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lnSpc>
                <a:spcPct val="100000"/>
              </a:lnSpc>
              <a:buNone/>
            </a:pPr>
            <a:r>
              <a:rPr lang="en-US" sz="1260" dirty="0"/>
              <a:t>HERA Telescope: Built by the local community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0912" y="4287510"/>
            <a:ext cx="2140684" cy="437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6" tIns="41146" rIns="41146" bIns="41146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lnSpc>
                <a:spcPct val="100000"/>
              </a:lnSpc>
              <a:buNone/>
            </a:pPr>
            <a:r>
              <a:rPr lang="en-US" sz="1260" dirty="0"/>
              <a:t>Diversity in STEM</a:t>
            </a:r>
          </a:p>
        </p:txBody>
      </p:sp>
    </p:spTree>
    <p:extLst>
      <p:ext uri="{BB962C8B-B14F-4D97-AF65-F5344CB8AC3E}">
        <p14:creationId xmlns:p14="http://schemas.microsoft.com/office/powerpoint/2010/main" val="330916378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755A4-2532-63BC-9A6A-C464204E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216960"/>
            <a:ext cx="7644581" cy="723636"/>
          </a:xfrm>
        </p:spPr>
        <p:txBody>
          <a:bodyPr>
            <a:noAutofit/>
          </a:bodyPr>
          <a:lstStyle/>
          <a:p>
            <a:r>
              <a:rPr lang="en-US" sz="2000" dirty="0"/>
              <a:t>SKA Construction Commencement: 5</a:t>
            </a:r>
            <a:r>
              <a:rPr lang="en-US" sz="2000" baseline="30000" dirty="0"/>
              <a:t>th</a:t>
            </a:r>
            <a:r>
              <a:rPr lang="en-US" sz="2000" dirty="0"/>
              <a:t> December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0A948-E66D-7E35-9C96-E98B05B5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77236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kern="1200" smtClean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fld id="{785AD95A-99EE-2547-B922-A53ED9CE152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A0F1A-2BB3-1CAD-A744-5509C175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151" y="1217385"/>
            <a:ext cx="2246265" cy="336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93CAB8-A1C4-4E83-0D5E-ABCE7E860093}"/>
              </a:ext>
            </a:extLst>
          </p:cNvPr>
          <p:cNvSpPr txBox="1"/>
          <p:nvPr/>
        </p:nvSpPr>
        <p:spPr>
          <a:xfrm>
            <a:off x="1844958" y="4723797"/>
            <a:ext cx="5454083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167" dirty="0"/>
              <a:t>Minister Blade Nzimande &amp; Catherine </a:t>
            </a:r>
            <a:r>
              <a:rPr lang="en-US" sz="1167" dirty="0" err="1"/>
              <a:t>Cersarsky</a:t>
            </a:r>
            <a:r>
              <a:rPr lang="en-US" sz="1167" dirty="0"/>
              <a:t> (SKAO Council Chair)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B42B57-08FE-1729-5445-3927A3267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59" y="1225318"/>
            <a:ext cx="5040560" cy="336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SC_0102.jpg">
            <a:extLst>
              <a:ext uri="{FF2B5EF4-FFF2-40B4-BE49-F238E27FC236}">
                <a16:creationId xmlns:a16="http://schemas.microsoft.com/office/drawing/2014/main" id="{924F5998-98E6-4B1F-9F31-EA5DEA295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6988"/>
          <a:stretch/>
        </p:blipFill>
        <p:spPr>
          <a:xfrm>
            <a:off x="741560" y="3305617"/>
            <a:ext cx="1493840" cy="12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35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eerKAT_astro_3_sarel_photowise (4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4664" y="191890"/>
            <a:ext cx="13298431" cy="5177315"/>
          </a:xfrm>
          <a:prstGeom prst="rect">
            <a:avLst/>
          </a:prstGeom>
        </p:spPr>
      </p:pic>
      <p:sp>
        <p:nvSpPr>
          <p:cNvPr id="5" name="Presenter name Job title Email: name@ska.ac.za">
            <a:extLst>
              <a:ext uri="{FF2B5EF4-FFF2-40B4-BE49-F238E27FC236}">
                <a16:creationId xmlns:a16="http://schemas.microsoft.com/office/drawing/2014/main" id="{721C6EA0-3E5D-477B-91E8-A1603898A7EA}"/>
              </a:ext>
            </a:extLst>
          </p:cNvPr>
          <p:cNvSpPr txBox="1"/>
          <p:nvPr/>
        </p:nvSpPr>
        <p:spPr>
          <a:xfrm>
            <a:off x="935907" y="4807517"/>
            <a:ext cx="7704856" cy="56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914400">
              <a:spcBef>
                <a:spcPts val="300"/>
              </a:spcBef>
              <a:defRPr sz="1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>
                <a:solidFill>
                  <a:schemeClr val="bg1"/>
                </a:solidFill>
              </a:rPr>
              <a:t>Dr. Adrian Tiplady, SARAO Deputy Managing Director: Strategy &amp; Partnerships</a:t>
            </a: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spcBef>
                <a:spcPts val="300"/>
              </a:spcBef>
              <a:defRPr sz="1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>
                <a:solidFill>
                  <a:schemeClr val="bg1"/>
                </a:solidFill>
              </a:rPr>
              <a:t>Email: </a:t>
            </a:r>
            <a:r>
              <a:rPr lang="en-US" sz="1200" u="sng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atiplady@ska.ac.za</a:t>
            </a:r>
            <a:endParaRPr sz="1200"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D3A5B3-C388-46AE-AF89-F9B77F8E48AD}"/>
              </a:ext>
            </a:extLst>
          </p:cNvPr>
          <p:cNvSpPr txBox="1">
            <a:spLocks/>
          </p:cNvSpPr>
          <p:nvPr/>
        </p:nvSpPr>
        <p:spPr>
          <a:xfrm>
            <a:off x="323528" y="1181665"/>
            <a:ext cx="8424936" cy="362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925830" marR="0" indent="-24003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305657" marR="0" indent="-276957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71625" marR="0" indent="-200025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18288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2860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27432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200400" algn="l" defTabSz="685800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lnSpc>
                <a:spcPct val="150000"/>
              </a:lnSpc>
              <a:spcAft>
                <a:spcPts val="667"/>
              </a:spcAft>
              <a:buFont typeface="Arial"/>
              <a:buNone/>
            </a:pPr>
            <a:r>
              <a:rPr lang="en-ZA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“… </a:t>
            </a:r>
            <a:r>
              <a:rPr lang="en-ZA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project has had a largely positive and significant impact on the national socio-economic conditions and scientific activity. Substantial contribution has been made towards education, skills development and employment opportunities in the country, as well as towards innovation, society and scientific activity</a:t>
            </a:r>
            <a:r>
              <a:rPr lang="en-ZA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ZA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hangingPunct="1"/>
            <a:endParaRPr lang="en-Z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7" y="19047"/>
            <a:ext cx="8137526" cy="554039"/>
          </a:xfrm>
        </p:spPr>
        <p:txBody>
          <a:bodyPr/>
          <a:lstStyle/>
          <a:p>
            <a:pPr algn="ctr"/>
            <a:r>
              <a:rPr lang="en-US" dirty="0"/>
              <a:t>So… what is the SKA?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60050-AC59-4AD7-8D31-8FF3004B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3" y="697260"/>
            <a:ext cx="8172400" cy="459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5093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BBAFB-BD3A-4EE5-BD7E-D1ABDD394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252C71-4A08-43EB-B034-2670F61F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9F793-EF2E-440C-9F0B-16915FE3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3204"/>
            <a:ext cx="7129414" cy="500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8299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9513" y="841277"/>
            <a:ext cx="3888432" cy="4320479"/>
          </a:xfrm>
        </p:spPr>
        <p:txBody>
          <a:bodyPr>
            <a:normAutofit/>
          </a:bodyPr>
          <a:lstStyle/>
          <a:p>
            <a:r>
              <a:rPr lang="en-US" dirty="0"/>
              <a:t>Vision of the SKA was premised on future technology availability</a:t>
            </a:r>
          </a:p>
          <a:p>
            <a:r>
              <a:rPr lang="en-US" dirty="0"/>
              <a:t>Next-Generation Technology Machine</a:t>
            </a:r>
          </a:p>
          <a:p>
            <a:pPr lvl="1"/>
            <a:r>
              <a:rPr lang="en-US" sz="1800" dirty="0"/>
              <a:t>Solving key technology challenges in ‘Big Data’ super-computing, data storage and distribution – extremely relevant for the 4</a:t>
            </a:r>
            <a:r>
              <a:rPr lang="en-US" sz="1800" baseline="30000" dirty="0"/>
              <a:t>th</a:t>
            </a:r>
            <a:r>
              <a:rPr lang="en-US" sz="1800" dirty="0"/>
              <a:t> Industrial Revolution</a:t>
            </a:r>
          </a:p>
          <a:p>
            <a:pPr lvl="1"/>
            <a:r>
              <a:rPr lang="en-US" sz="1800" dirty="0"/>
              <a:t>Complex data processing and machine learning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7" y="121196"/>
            <a:ext cx="8137526" cy="554039"/>
          </a:xfrm>
        </p:spPr>
        <p:txBody>
          <a:bodyPr/>
          <a:lstStyle/>
          <a:p>
            <a:pPr algn="ctr"/>
            <a:r>
              <a:rPr lang="en-US" dirty="0"/>
              <a:t>So… what is the SKA?</a:t>
            </a:r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7EF015-D22B-4060-B617-E10838ED5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34" y="841275"/>
            <a:ext cx="2418997" cy="241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CF8E9-D6F0-4A70-ACAA-78FA83DFE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48" y="841275"/>
            <a:ext cx="2418996" cy="241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33A59-6CE0-4E1A-B971-9859AF18A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35" y="3294668"/>
            <a:ext cx="2418997" cy="241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68BC4-FE92-4D19-BFA8-2B9FD8C1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47" y="3296003"/>
            <a:ext cx="2418997" cy="241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4527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Data Flow through the SKA</a:t>
            </a:r>
          </a:p>
        </p:txBody>
      </p:sp>
      <p:pic>
        <p:nvPicPr>
          <p:cNvPr id="5" name="图片 9" descr="15m-ska-45d-2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855" y="1154008"/>
            <a:ext cx="1260676" cy="1431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635" y="3555140"/>
            <a:ext cx="1434977" cy="1018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588" y="1566888"/>
            <a:ext cx="1528682" cy="101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446" y="1241067"/>
            <a:ext cx="1434977" cy="1018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053" y="2877430"/>
            <a:ext cx="2105763" cy="1333259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6" idx="3"/>
          </p:cNvCxnSpPr>
          <p:nvPr/>
        </p:nvCxnSpPr>
        <p:spPr>
          <a:xfrm>
            <a:off x="2234532" y="3992800"/>
            <a:ext cx="886103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32635" y="2035159"/>
            <a:ext cx="1112911" cy="4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2"/>
          </p:cNvCxnSpPr>
          <p:nvPr/>
        </p:nvCxnSpPr>
        <p:spPr>
          <a:xfrm flipV="1">
            <a:off x="3776294" y="2585014"/>
            <a:ext cx="339636" cy="9590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9" idx="1"/>
          </p:cNvCxnSpPr>
          <p:nvPr/>
        </p:nvCxnSpPr>
        <p:spPr>
          <a:xfrm flipV="1">
            <a:off x="4916403" y="1750144"/>
            <a:ext cx="1149043" cy="2845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56258" y="2298314"/>
            <a:ext cx="1840" cy="58608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73856" y="3265488"/>
            <a:ext cx="1260676" cy="1784624"/>
            <a:chOff x="254227" y="3918584"/>
            <a:chExt cx="1512811" cy="2141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227" y="3918584"/>
              <a:ext cx="1512811" cy="174555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08671" y="5733811"/>
              <a:ext cx="1177631" cy="32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67" b="1">
                  <a:solidFill>
                    <a:srgbClr val="C00000"/>
                  </a:solidFill>
                </a:rPr>
                <a:t>SKA1-LOW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102560" y="2650377"/>
            <a:ext cx="906017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b="1" dirty="0">
                <a:solidFill>
                  <a:srgbClr val="C00000"/>
                </a:solidFill>
              </a:rPr>
              <a:t>SKA1-MID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2635" y="3626961"/>
            <a:ext cx="697627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~2 </a:t>
            </a:r>
            <a:r>
              <a:rPr lang="en-US" sz="1167" dirty="0" err="1"/>
              <a:t>Pb</a:t>
            </a:r>
            <a:r>
              <a:rPr lang="en-US" sz="1167" dirty="0"/>
              <a:t>/s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7000" y="1727382"/>
            <a:ext cx="726481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/>
              <a:t>8.8 Tb/s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4507" y="2877429"/>
            <a:ext cx="726481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7.2 Tb/s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17877" y="988736"/>
            <a:ext cx="1071127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~50 PFLOPS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42452" y="2393212"/>
            <a:ext cx="68961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~5 Tb/s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16541" y="4194958"/>
            <a:ext cx="1066318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100 PFLOPS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578435" y="4210687"/>
            <a:ext cx="1062156" cy="1297416"/>
            <a:chOff x="5779721" y="5052826"/>
            <a:chExt cx="1274587" cy="1556900"/>
          </a:xfrm>
        </p:grpSpPr>
        <p:sp>
          <p:nvSpPr>
            <p:cNvPr id="41" name="Up Arrow 40"/>
            <p:cNvSpPr/>
            <p:nvPr/>
          </p:nvSpPr>
          <p:spPr>
            <a:xfrm flipV="1">
              <a:off x="6472321" y="5052826"/>
              <a:ext cx="402471" cy="74185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779721" y="5854375"/>
              <a:ext cx="1274587" cy="755351"/>
              <a:chOff x="5779722" y="4731950"/>
              <a:chExt cx="1274587" cy="75535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363350" y="5160980"/>
                <a:ext cx="690959" cy="32632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67" dirty="0"/>
                  <a:t>Users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779722" y="4731950"/>
                <a:ext cx="221677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744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9512" y="1005084"/>
            <a:ext cx="2304256" cy="3960440"/>
          </a:xfrm>
        </p:spPr>
        <p:txBody>
          <a:bodyPr>
            <a:normAutofit/>
          </a:bodyPr>
          <a:lstStyle/>
          <a:p>
            <a:r>
              <a:rPr lang="en-US" dirty="0"/>
              <a:t>SKA Regional </a:t>
            </a:r>
            <a:r>
              <a:rPr lang="en-US" dirty="0" err="1"/>
              <a:t>Centres</a:t>
            </a:r>
            <a:r>
              <a:rPr lang="en-US" dirty="0"/>
              <a:t> to enable exploitation of SKA data products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7" y="121196"/>
            <a:ext cx="8137526" cy="554039"/>
          </a:xfrm>
        </p:spPr>
        <p:txBody>
          <a:bodyPr/>
          <a:lstStyle/>
          <a:p>
            <a:pPr algn="ctr"/>
            <a:r>
              <a:rPr lang="en-US" dirty="0"/>
              <a:t>So… what is the SKA?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009F6-D9E0-4C5A-87B5-312607FC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57" y="1005085"/>
            <a:ext cx="6371431" cy="396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9709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Neue"/>
        <a:ea typeface="HelveticaNeue"/>
        <a:cs typeface="Helvetica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7127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7127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Neue"/>
        <a:ea typeface="HelveticaNeue"/>
        <a:cs typeface="Helvetica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7127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7127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2036</Words>
  <Application>Microsoft Office PowerPoint</Application>
  <PresentationFormat>On-screen Show (16:10)</PresentationFormat>
  <Paragraphs>307</Paragraphs>
  <Slides>48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Gill Sans MT</vt:lpstr>
      <vt:lpstr>Helvetica</vt:lpstr>
      <vt:lpstr>HelveticaNeue</vt:lpstr>
      <vt:lpstr>Open Sans</vt:lpstr>
      <vt:lpstr>Open Sans Light</vt:lpstr>
      <vt:lpstr>Roboto Light</vt:lpstr>
      <vt:lpstr>Roboto Regular</vt:lpstr>
      <vt:lpstr>Office Theme</vt:lpstr>
      <vt:lpstr>PowerPoint Presentation</vt:lpstr>
      <vt:lpstr>The universe as we don’t know it</vt:lpstr>
      <vt:lpstr>So… what is the SKA?</vt:lpstr>
      <vt:lpstr>So… what is the SKA?</vt:lpstr>
      <vt:lpstr>So… what is the SKA?</vt:lpstr>
      <vt:lpstr>PowerPoint Presentation</vt:lpstr>
      <vt:lpstr>So… what is the SKA?</vt:lpstr>
      <vt:lpstr>PowerPoint Presentation</vt:lpstr>
      <vt:lpstr>So… what is the SKA?</vt:lpstr>
      <vt:lpstr>Some SKA science – Cosmic evolution</vt:lpstr>
      <vt:lpstr>Some SKA science –Cosmic Dawn</vt:lpstr>
      <vt:lpstr>Some SKA science - was Einstein right?</vt:lpstr>
      <vt:lpstr>Some SKA science - is there evidence of life elsewhere?</vt:lpstr>
      <vt:lpstr>Why in Africa?</vt:lpstr>
      <vt:lpstr>Why in Africa?</vt:lpstr>
      <vt:lpstr>Why in Africa?</vt:lpstr>
      <vt:lpstr>Why in Africa?</vt:lpstr>
      <vt:lpstr>Time to build something… circa 2007</vt:lpstr>
      <vt:lpstr>MeerKAT: an SKA Precursor</vt:lpstr>
      <vt:lpstr>PowerPoint Presentation</vt:lpstr>
      <vt:lpstr>PowerPoint Presentation</vt:lpstr>
      <vt:lpstr>PowerPoint Presentation</vt:lpstr>
      <vt:lpstr>PowerPoint Presentation</vt:lpstr>
      <vt:lpstr>MeerKAT: an SKA Precursor</vt:lpstr>
      <vt:lpstr>MeerKAT: an SKA Precursor</vt:lpstr>
      <vt:lpstr>MeerKAT: an SKA Precursor</vt:lpstr>
      <vt:lpstr>PowerPoint Presentation</vt:lpstr>
      <vt:lpstr>PowerPoint Presentation</vt:lpstr>
      <vt:lpstr>MeerKAT Today (Inaugurated 2018)</vt:lpstr>
      <vt:lpstr>SARAO Grew - Strategic Activities and Programs</vt:lpstr>
      <vt:lpstr>What’s MeerKAT been doing?</vt:lpstr>
      <vt:lpstr>First ‘commissioning image’</vt:lpstr>
      <vt:lpstr> The 1.28 GHz MeerKAT Galactic Center Mosaic (Heywood et al. 2022, ApJ)  </vt:lpstr>
      <vt:lpstr>PowerPoint Presentation</vt:lpstr>
      <vt:lpstr>X-shaped galaxies: mystery solved Hydrodynamical backflow in giant radio galaxy PKS 2014-55 (Cotton et al. 2020)</vt:lpstr>
      <vt:lpstr>PowerPoint Presentation</vt:lpstr>
      <vt:lpstr>Oh… what about the rest of the value proposition?</vt:lpstr>
      <vt:lpstr>SARAO Impact Framework</vt:lpstr>
      <vt:lpstr>Research Enterprise &amp; Science Products</vt:lpstr>
      <vt:lpstr>Innovation &amp; Industrial Spillover</vt:lpstr>
      <vt:lpstr>Education &amp; Skills Development</vt:lpstr>
      <vt:lpstr>Education &amp; Skills Development</vt:lpstr>
      <vt:lpstr>Business &amp; Enterprise Development: Lowering the Barriers to Economic Opportunity</vt:lpstr>
      <vt:lpstr>Community &amp; Cultural Investment</vt:lpstr>
      <vt:lpstr>Public Good</vt:lpstr>
      <vt:lpstr>Some Other Projects: Leveraged through MeerKAT &amp; SKA Investment</vt:lpstr>
      <vt:lpstr>SKA Construction Commencement: 5th December 2022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Vene</dc:creator>
  <cp:lastModifiedBy>Adrian</cp:lastModifiedBy>
  <cp:revision>318</cp:revision>
  <dcterms:modified xsi:type="dcterms:W3CDTF">2023-09-05T06:07:07Z</dcterms:modified>
</cp:coreProperties>
</file>