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1pPr>
    <a:lvl2pPr marL="0" marR="0" indent="914216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2pPr>
    <a:lvl3pPr marL="0" marR="0" indent="1828433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3pPr>
    <a:lvl4pPr marL="0" marR="0" indent="2742651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4pPr>
    <a:lvl5pPr marL="0" marR="0" indent="3656867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5pPr>
    <a:lvl6pPr marL="0" marR="0" indent="4571086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6pPr>
    <a:lvl7pPr marL="0" marR="0" indent="5485303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7pPr>
    <a:lvl8pPr marL="0" marR="0" indent="6399519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8pPr>
    <a:lvl9pPr marL="0" marR="0" indent="7313737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 EASI-Stress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preamble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8" name="Shape 6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mind chicken &amp; egg questions (e.g. correlated to employment or GDP)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val 4"/>
          <p:cNvSpPr/>
          <p:nvPr/>
        </p:nvSpPr>
        <p:spPr>
          <a:xfrm rot="16200000">
            <a:off x="22524567" y="728383"/>
            <a:ext cx="521209" cy="5239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46926" y="779655"/>
            <a:ext cx="416525" cy="411445"/>
          </a:xfrm>
          <a:prstGeom prst="rect">
            <a:avLst/>
          </a:prstGeom>
        </p:spPr>
        <p:txBody>
          <a:bodyPr lIns="91421" tIns="91421" rIns="91421" bIns="91421"/>
          <a:lstStyle>
            <a:lvl1pPr algn="l" defTabSz="1828433">
              <a:defRPr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9" name="RP_LogoIdea_scala_di_grigio.png" descr="RP_LogoIdea_scala_di_grig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0796" y="12616688"/>
            <a:ext cx="1738853" cy="719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val 4"/>
          <p:cNvSpPr/>
          <p:nvPr/>
        </p:nvSpPr>
        <p:spPr>
          <a:xfrm rot="16200000">
            <a:off x="21991167" y="728383"/>
            <a:ext cx="521209" cy="5239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65926" y="728855"/>
            <a:ext cx="401793" cy="398745"/>
          </a:xfrm>
          <a:prstGeom prst="rect">
            <a:avLst/>
          </a:prstGeom>
        </p:spPr>
        <p:txBody>
          <a:bodyPr lIns="91421" tIns="91421" rIns="91421" bIns="91421"/>
          <a:lstStyle>
            <a:lvl1pPr algn="l" defTabSz="1828433">
              <a:defRPr sz="1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ssimo.caccia@uninsubria.i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infn.it/EURO-LABS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57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0" Type="http://schemas.openxmlformats.org/officeDocument/2006/relationships/image" Target="../media/image58.png"/><Relationship Id="rId4" Type="http://schemas.openxmlformats.org/officeDocument/2006/relationships/image" Target="../media/image72.png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16.png"/><Relationship Id="rId9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ec.europa.eu/research-and-innovation/en/statistics/performance-indicators/european-innovation-scoreboard/eis" TargetMode="Externa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3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13.png"/><Relationship Id="rId4" Type="http://schemas.openxmlformats.org/officeDocument/2006/relationships/hyperlink" Target="https://ec.europa.eu/research-and-innovation/en/research-area/industrial-research-and-innovation/eu-valorisation-policy/knowledge-valorisation-platform/repository/knowledge-exchange-strategies-research-and-technology-organisatio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depositphotos_440505912-stock-illustration-hand-drawn-cartoon-man-watering.jpg" descr="depositphotos_440505912-stock-illustration-hand-drawn-cartoon-man-watering.jpg"/>
          <p:cNvPicPr>
            <a:picLocks noChangeAspect="1"/>
          </p:cNvPicPr>
          <p:nvPr/>
        </p:nvPicPr>
        <p:blipFill>
          <a:blip r:embed="rId2"/>
          <a:srcRect t="4640" b="7906"/>
          <a:stretch>
            <a:fillRect/>
          </a:stretch>
        </p:blipFill>
        <p:spPr>
          <a:xfrm>
            <a:off x="84246" y="1463141"/>
            <a:ext cx="14990165" cy="119949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" name="Group"/>
          <p:cNvGrpSpPr/>
          <p:nvPr/>
        </p:nvGrpSpPr>
        <p:grpSpPr>
          <a:xfrm>
            <a:off x="15348375" y="3129860"/>
            <a:ext cx="8245716" cy="9593805"/>
            <a:chOff x="0" y="0"/>
            <a:chExt cx="8245714" cy="9593803"/>
          </a:xfrm>
        </p:grpSpPr>
        <p:sp>
          <p:nvSpPr>
            <p:cNvPr id="137" name="Growing Ideas…"/>
            <p:cNvSpPr txBox="1"/>
            <p:nvPr/>
          </p:nvSpPr>
          <p:spPr>
            <a:xfrm>
              <a:off x="0" y="0"/>
              <a:ext cx="8245715" cy="424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7400"/>
              </a:pPr>
              <a:r>
                <a:t>Growing Ideas</a:t>
              </a:r>
            </a:p>
            <a:p>
              <a:pPr algn="ctr"/>
              <a:endParaRPr/>
            </a:p>
            <a:p>
              <a:pPr algn="ctr">
                <a:defRPr sz="3200"/>
              </a:pPr>
              <a:r>
                <a:t>Excerpts from the </a:t>
              </a:r>
            </a:p>
            <a:p>
              <a:pPr algn="ctr">
                <a:defRPr sz="3200"/>
              </a:pPr>
              <a:r>
                <a:t>Knowledge and Technology </a:t>
              </a:r>
              <a:r>
                <a:rPr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Exchange</a:t>
              </a:r>
              <a:r>
                <a:t> session</a:t>
              </a:r>
            </a:p>
            <a:p>
              <a:pPr algn="ctr">
                <a:defRPr sz="3200"/>
              </a:pPr>
              <a:r>
                <a:t>(and beyond)</a:t>
              </a:r>
            </a:p>
          </p:txBody>
        </p:sp>
        <p:sp>
          <p:nvSpPr>
            <p:cNvPr id="138" name="TIPP 2023…"/>
            <p:cNvSpPr txBox="1"/>
            <p:nvPr/>
          </p:nvSpPr>
          <p:spPr>
            <a:xfrm>
              <a:off x="1832754" y="5607937"/>
              <a:ext cx="4580206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4400"/>
              </a:pPr>
              <a:r>
                <a:t>TIPP 2023</a:t>
              </a:r>
            </a:p>
            <a:p>
              <a:pPr algn="ctr"/>
              <a:r>
                <a:t>Cape Town, ZA, 20230907</a:t>
              </a:r>
            </a:p>
          </p:txBody>
        </p:sp>
        <p:sp>
          <p:nvSpPr>
            <p:cNvPr id="139" name="Massimo Caccia…"/>
            <p:cNvSpPr txBox="1"/>
            <p:nvPr/>
          </p:nvSpPr>
          <p:spPr>
            <a:xfrm>
              <a:off x="925359" y="7904703"/>
              <a:ext cx="6394995" cy="168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3000"/>
              </a:pPr>
              <a:r>
                <a:t>Massimo Caccia</a:t>
              </a:r>
            </a:p>
            <a:p>
              <a:pPr algn="ctr">
                <a:defRPr sz="3000"/>
              </a:pPr>
              <a:r>
                <a:t>Uni. Insubria &amp; Random Power </a:t>
              </a:r>
            </a:p>
            <a:p>
              <a:pPr algn="ctr">
                <a:defRPr sz="3000"/>
              </a:pPr>
              <a:r>
                <a:rPr u="sng">
                  <a:hlinkClick r:id="rId3"/>
                </a:rPr>
                <a:t>massimo.caccia@uninsubria.it</a:t>
              </a:r>
            </a:p>
          </p:txBody>
        </p:sp>
      </p:grpSp>
      <p:pic>
        <p:nvPicPr>
          <p:cNvPr id="141" name="RP_LogoIdea_scala_di_grigio.png" descr="RP_LogoIdea_scala_di_grigi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34" y="573178"/>
            <a:ext cx="2891482" cy="1197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Screenshot 2023-09-07 at 16.10.59.png" descr="Screenshot 2023-09-07 at 16.10.5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2918" y="188963"/>
            <a:ext cx="1622277" cy="1582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832" y="-363630"/>
            <a:ext cx="15113170" cy="12962824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he EIC report:"/>
          <p:cNvSpPr txBox="1"/>
          <p:nvPr/>
        </p:nvSpPr>
        <p:spPr>
          <a:xfrm>
            <a:off x="1007004" y="709670"/>
            <a:ext cx="347967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EIC report:</a:t>
            </a:r>
          </a:p>
        </p:txBody>
      </p:sp>
      <p:sp>
        <p:nvSpPr>
          <p:cNvPr id="194" name="Rounded Rectangle"/>
          <p:cNvSpPr/>
          <p:nvPr/>
        </p:nvSpPr>
        <p:spPr>
          <a:xfrm>
            <a:off x="11991723" y="3442393"/>
            <a:ext cx="8378939" cy="1312378"/>
          </a:xfrm>
          <a:prstGeom prst="roundRect">
            <a:avLst>
              <a:gd name="adj" fmla="val 14516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5" name="Rounded Rectangle"/>
          <p:cNvSpPr/>
          <p:nvPr/>
        </p:nvSpPr>
        <p:spPr>
          <a:xfrm>
            <a:off x="4115870" y="10248317"/>
            <a:ext cx="8378939" cy="1076182"/>
          </a:xfrm>
          <a:prstGeom prst="roundRect">
            <a:avLst>
              <a:gd name="adj" fmla="val 17701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98" name="Collaboration with Industry within EC funded research infrastructure projects (O(4 years &amp; 10 MEUR)):"/>
          <p:cNvSpPr txBox="1"/>
          <p:nvPr/>
        </p:nvSpPr>
        <p:spPr>
          <a:xfrm>
            <a:off x="1007004" y="709670"/>
            <a:ext cx="2076450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3"/>
              </a:buBlip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Collaboration with Industry within EC funded research infrastructure projects (O(4 years &amp; 10 MEUR)):</a:t>
            </a:r>
          </a:p>
        </p:txBody>
      </p:sp>
      <p:pic>
        <p:nvPicPr>
          <p:cNvPr id="199" name="Screenshot 2023-09-07 at 22.31.19.png" descr="Screenshot 2023-09-07 at 22.31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1" y="2226298"/>
            <a:ext cx="21695758" cy="1674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44" y="4502012"/>
            <a:ext cx="3454016" cy="196526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ntent Placeholder 2"/>
          <p:cNvSpPr txBox="1"/>
          <p:nvPr/>
        </p:nvSpPr>
        <p:spPr>
          <a:xfrm>
            <a:off x="6068691" y="5118200"/>
            <a:ext cx="16264275" cy="167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1pPr defTabSz="1298447">
              <a:lnSpc>
                <a:spcPct val="96000"/>
              </a:lnSpc>
              <a:spcBef>
                <a:spcPts val="1400"/>
              </a:spcBef>
              <a:defRPr sz="3975">
                <a:solidFill>
                  <a:srgbClr val="FA00C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Innovation Fostering in Accelerator Science and Technology</a:t>
            </a:r>
            <a:endParaRPr sz="3550"/>
          </a:p>
        </p:txBody>
      </p:sp>
      <p:pic>
        <p:nvPicPr>
          <p:cNvPr id="202" name="Grafik 9" descr="Grafik 9"/>
          <p:cNvPicPr>
            <a:picLocks noChangeAspect="1"/>
          </p:cNvPicPr>
          <p:nvPr/>
        </p:nvPicPr>
        <p:blipFill>
          <a:blip r:embed="rId6"/>
          <a:srcRect l="15770" r="7878"/>
          <a:stretch>
            <a:fillRect/>
          </a:stretch>
        </p:blipFill>
        <p:spPr>
          <a:xfrm>
            <a:off x="559678" y="6906207"/>
            <a:ext cx="3613613" cy="348098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LEAPS is the largest consortium of analytical facilities world-wide"/>
          <p:cNvSpPr txBox="1"/>
          <p:nvPr/>
        </p:nvSpPr>
        <p:spPr>
          <a:xfrm>
            <a:off x="4845734" y="8424273"/>
            <a:ext cx="19209505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1828800">
              <a:lnSpc>
                <a:spcPct val="100000"/>
              </a:lnSpc>
              <a:defRPr sz="4800" b="1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LEAPS is the largest consortium of analytical facilities world-wide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294" y="10826128"/>
            <a:ext cx="4707655" cy="2228814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Offers TA to 44 Research Infrastructures (RIs): https://web.infn.it/EURO-LABS/"/>
          <p:cNvSpPr txBox="1"/>
          <p:nvPr/>
        </p:nvSpPr>
        <p:spPr>
          <a:xfrm>
            <a:off x="6166962" y="11491469"/>
            <a:ext cx="19117342" cy="2463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825500">
              <a:lnSpc>
                <a:spcPct val="100000"/>
              </a:lnSpc>
              <a:spcBef>
                <a:spcPts val="3000"/>
              </a:spcBef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Offers </a:t>
            </a:r>
            <a:r>
              <a:rPr b="1">
                <a:solidFill>
                  <a:srgbClr val="FF2600"/>
                </a:solidFill>
              </a:rPr>
              <a:t>TA</a:t>
            </a:r>
            <a:r>
              <a:t> to </a:t>
            </a:r>
            <a:r>
              <a:rPr b="1"/>
              <a:t>44 Research Infrastructures</a:t>
            </a:r>
            <a:r>
              <a:t> (RIs): </a:t>
            </a:r>
            <a:r>
              <a:rPr u="sng">
                <a:solidFill>
                  <a:srgbClr val="0096FF"/>
                </a:solidFill>
                <a:hlinkClick r:id="rId8"/>
              </a:rPr>
              <a:t>https://web.infn.it/EURO-LABS/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10" name="Collaboration with Industry within EC funded research infrastructure projects:"/>
          <p:cNvSpPr txBox="1"/>
          <p:nvPr/>
        </p:nvSpPr>
        <p:spPr>
          <a:xfrm>
            <a:off x="1007004" y="709670"/>
            <a:ext cx="1616126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Collaboration with Industry within EC funded research infrastructure projects:</a:t>
            </a:r>
          </a:p>
        </p:txBody>
      </p:sp>
      <p:sp>
        <p:nvSpPr>
          <p:cNvPr id="211" name="Collaboration with Industry within EC funded research infrastructure projects (O(4 years &amp; 10 MEUR)):"/>
          <p:cNvSpPr txBox="1"/>
          <p:nvPr/>
        </p:nvSpPr>
        <p:spPr>
          <a:xfrm>
            <a:off x="1007004" y="709670"/>
            <a:ext cx="2076450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Collaboration with Industry within EC funded research infrastructure projects (O(4 years &amp; 10 MEUR)):</a:t>
            </a:r>
          </a:p>
        </p:txBody>
      </p:sp>
      <p:sp>
        <p:nvSpPr>
          <p:cNvPr id="212" name="all in all, more than 100 industrial partners involved, at different levels; exemplary illustrations:"/>
          <p:cNvSpPr txBox="1"/>
          <p:nvPr/>
        </p:nvSpPr>
        <p:spPr>
          <a:xfrm>
            <a:off x="1032534" y="1767848"/>
            <a:ext cx="1779930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/>
            </a:lvl1pPr>
          </a:lstStyle>
          <a:p>
            <a:r>
              <a:t>all in all, more than 100 industrial partners involved, at different levels; exemplary illustrations:</a:t>
            </a:r>
          </a:p>
        </p:txBody>
      </p:sp>
      <p:sp>
        <p:nvSpPr>
          <p:cNvPr id="213" name="Lithoz (A): ceramics (WP 10)…"/>
          <p:cNvSpPr txBox="1"/>
          <p:nvPr/>
        </p:nvSpPr>
        <p:spPr>
          <a:xfrm>
            <a:off x="732346" y="5112344"/>
            <a:ext cx="11384840" cy="7292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Lithoz (A): ceramics (WP 10)</a:t>
            </a:r>
          </a:p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Picotech (F): fast  RPCs (WP 7)</a:t>
            </a:r>
          </a:p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Weeroc (F): ASICs (WP 11)</a:t>
            </a:r>
          </a:p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Workshop (F):  composite materials (WP 10)</a:t>
            </a:r>
          </a:p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CAEN (I): Electronics and power supplies for Nuclear and Particle Physics (WPs 4, 7, 8)</a:t>
            </a:r>
          </a:p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ELTOS (I): PCBs (WP 7)</a:t>
            </a:r>
          </a:p>
        </p:txBody>
      </p:sp>
      <p:sp>
        <p:nvSpPr>
          <p:cNvPr id="214" name="FBK* (I): silicon detectors and SiPMs (WP 10)…"/>
          <p:cNvSpPr txBox="1"/>
          <p:nvPr/>
        </p:nvSpPr>
        <p:spPr>
          <a:xfrm>
            <a:off x="12693142" y="5244652"/>
            <a:ext cx="11017793" cy="619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FBK* (I): silicon detectors and SiPMs (WP 10)</a:t>
            </a:r>
          </a:p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Conpart (N): Metalised polymers (WP 6)</a:t>
            </a:r>
          </a:p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FYLA (E): ultrafast fibre lasers (WP 4)</a:t>
            </a:r>
          </a:p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ITAINNOVA* (E):  electrom. compatibility (WP 4)</a:t>
            </a:r>
          </a:p>
          <a:p>
            <a:pPr marL="380999" indent="-380999" defTabSz="1828800">
              <a:lnSpc>
                <a:spcPct val="180000"/>
              </a:lnSpc>
              <a:buSzPct val="120000"/>
              <a:buChar char="•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CSEM* (CH): Electronics and power supplies</a:t>
            </a:r>
          </a:p>
          <a:p>
            <a:pPr marL="380999" indent="-380999" defTabSz="1828800">
              <a:lnSpc>
                <a:spcPct val="180000"/>
              </a:lnSpc>
              <a:buClr>
                <a:srgbClr val="000000"/>
              </a:buClr>
              <a:buSzPct val="60000"/>
              <a:buChar char="✴"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RTO (Research and Technology Organisation)</a:t>
            </a:r>
          </a:p>
        </p:txBody>
      </p:sp>
      <p:pic>
        <p:nvPicPr>
          <p:cNvPr id="215" name="Screenshot 2023-09-07 at 22.31.19.png" descr="Screenshot 2023-09-07 at 22.31.19.png"/>
          <p:cNvPicPr>
            <a:picLocks noChangeAspect="1"/>
          </p:cNvPicPr>
          <p:nvPr/>
        </p:nvPicPr>
        <p:blipFill>
          <a:blip r:embed="rId3"/>
          <a:srcRect r="81519"/>
          <a:stretch>
            <a:fillRect/>
          </a:stretch>
        </p:blipFill>
        <p:spPr>
          <a:xfrm>
            <a:off x="688341" y="2826025"/>
            <a:ext cx="4009593" cy="167421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Essentially, co-development of advances in detectors, electronics, DAQ, processes and material science at the core of our field…"/>
          <p:cNvSpPr txBox="1"/>
          <p:nvPr/>
        </p:nvSpPr>
        <p:spPr>
          <a:xfrm>
            <a:off x="7170137" y="11746714"/>
            <a:ext cx="17055186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4"/>
              </a:buBlip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Essentially, </a:t>
            </a:r>
            <a:r>
              <a:rPr>
                <a:solidFill>
                  <a:schemeClr val="accent1"/>
                </a:solidFill>
              </a:rPr>
              <a:t>co-development</a:t>
            </a:r>
            <a:r>
              <a:t> of advances in detectors, electronics, DAQ, processes and material science at the core of our field</a:t>
            </a:r>
          </a:p>
          <a:p>
            <a:pPr marL="228599" indent="-228599">
              <a:buSzPct val="80000"/>
              <a:buBlip>
                <a:blip r:embed="rId4"/>
              </a:buBlip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Mind exploitation agreements!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19" name="Collaboration with Industry within EC funded research infrastructure projects (O(4 years &amp; 10 MEUR)):"/>
          <p:cNvSpPr txBox="1"/>
          <p:nvPr/>
        </p:nvSpPr>
        <p:spPr>
          <a:xfrm>
            <a:off x="1007004" y="709670"/>
            <a:ext cx="2076450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Collaboration with Industry within EC funded research infrastructure projects (O(4 years &amp; 10 MEUR)):</a:t>
            </a:r>
          </a:p>
        </p:txBody>
      </p:sp>
      <p:pic>
        <p:nvPicPr>
          <p:cNvPr id="22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65" y="1471344"/>
            <a:ext cx="3454016" cy="19652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5 industrial partners, 1/3 of the consortium (possibly “tier 1” providers to big players)"/>
          <p:cNvSpPr txBox="1"/>
          <p:nvPr/>
        </p:nvSpPr>
        <p:spPr>
          <a:xfrm>
            <a:off x="5182161" y="2173307"/>
            <a:ext cx="1697863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15 industrial partners, 1/3 of the consortium (possibly “tier 1” providers to big players)</a:t>
            </a:r>
          </a:p>
        </p:txBody>
      </p:sp>
      <p:sp>
        <p:nvSpPr>
          <p:cNvPr id="222" name="Opportunities:…"/>
          <p:cNvSpPr txBox="1">
            <a:spLocks noGrp="1"/>
          </p:cNvSpPr>
          <p:nvPr>
            <p:ph type="body" sz="half" idx="4294967295"/>
          </p:nvPr>
        </p:nvSpPr>
        <p:spPr>
          <a:xfrm>
            <a:off x="3346211" y="3182460"/>
            <a:ext cx="7920881" cy="8763635"/>
          </a:xfrm>
          <a:prstGeom prst="rect">
            <a:avLst/>
          </a:prstGeom>
        </p:spPr>
        <p:txBody>
          <a:bodyPr lIns="91439" tIns="91439" rIns="91439" bIns="91439" anchor="t"/>
          <a:lstStyle/>
          <a:p>
            <a:pPr marL="0" indent="0" defTabSz="1828800">
              <a:lnSpc>
                <a:spcPct val="90000"/>
              </a:lnSpc>
              <a:spcBef>
                <a:spcPts val="2000"/>
              </a:spcBef>
              <a:buClr>
                <a:srgbClr val="FA00C8"/>
              </a:buClr>
              <a:buSzTx/>
              <a:buFont typeface="Arial"/>
              <a:buNone/>
              <a:defRPr sz="3200">
                <a:solidFill>
                  <a:srgbClr val="FA00C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Opportunities</a:t>
            </a:r>
            <a:r>
              <a: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:</a:t>
            </a:r>
          </a:p>
          <a:p>
            <a:pPr marL="457200" indent="-457200" defTabSz="1828800">
              <a:lnSpc>
                <a:spcPct val="120000"/>
              </a:lnSpc>
              <a:spcBef>
                <a:spcPts val="2000"/>
              </a:spcBef>
              <a:buClr>
                <a:srgbClr val="FA00C8"/>
              </a:buClr>
              <a:buSzPct val="100000"/>
              <a:buChar char="➢"/>
              <a:defRPr sz="3200">
                <a:solidFill>
                  <a:srgbClr val="FA00C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Strong demand </a:t>
            </a:r>
            <a:r>
              <a:rPr>
                <a:solidFill>
                  <a:srgbClr val="000000"/>
                </a:solidFill>
              </a:rPr>
              <a:t>for R&amp;D: accelerators are crucial tools in the progress of modern science and technology (physics, biology, medicine, material science, etc.).</a:t>
            </a:r>
          </a:p>
          <a:p>
            <a:pPr marL="457200" indent="-457200" defTabSz="1828800">
              <a:lnSpc>
                <a:spcPct val="120000"/>
              </a:lnSpc>
              <a:spcBef>
                <a:spcPts val="2000"/>
              </a:spcBef>
              <a:buClr>
                <a:srgbClr val="FA00C8"/>
              </a:buClr>
              <a:buSzPct val="100000"/>
              <a:buChar char="➢"/>
              <a:defRPr sz="3200">
                <a:solidFill>
                  <a:srgbClr val="FA00C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Mature technology</a:t>
            </a:r>
            <a:r>
              <a:rPr>
                <a:solidFill>
                  <a:srgbClr val="000000"/>
                </a:solidFill>
              </a:rPr>
              <a:t>, with large industry involvement. </a:t>
            </a:r>
          </a:p>
          <a:p>
            <a:pPr marL="457200" indent="-457200" defTabSz="1828800">
              <a:lnSpc>
                <a:spcPct val="120000"/>
              </a:lnSpc>
              <a:spcBef>
                <a:spcPts val="2000"/>
              </a:spcBef>
              <a:buClr>
                <a:srgbClr val="FA00C8"/>
              </a:buClr>
              <a:buSzPct val="100000"/>
              <a:buChar char="➢"/>
              <a:defRPr sz="32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Supported by </a:t>
            </a:r>
            <a:r>
              <a:rPr>
                <a:solidFill>
                  <a:srgbClr val="FA00C8"/>
                </a:solidFill>
              </a:rPr>
              <a:t>a wide, motivated, and rapidly expanding scientific and technological community</a:t>
            </a:r>
            <a:r>
              <a:t>, spanning across continents.</a:t>
            </a:r>
          </a:p>
        </p:txBody>
      </p:sp>
      <p:sp>
        <p:nvSpPr>
          <p:cNvPr id="223" name="Content Placeholder 2"/>
          <p:cNvSpPr txBox="1"/>
          <p:nvPr/>
        </p:nvSpPr>
        <p:spPr>
          <a:xfrm>
            <a:off x="12192620" y="3092242"/>
            <a:ext cx="7738000" cy="808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90000"/>
              </a:lnSpc>
              <a:spcBef>
                <a:spcPts val="2000"/>
              </a:spcBef>
              <a:defRPr sz="3200">
                <a:solidFill>
                  <a:srgbClr val="FA00C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Challenges</a:t>
            </a:r>
            <a:r>
              <a: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:</a:t>
            </a:r>
            <a:endParaRPr sz="5600"/>
          </a:p>
          <a:p>
            <a:pPr marL="457200" indent="-457200" defTabSz="1828800">
              <a:spcBef>
                <a:spcPts val="2000"/>
              </a:spcBef>
              <a:buClr>
                <a:srgbClr val="FA00C8"/>
              </a:buClr>
              <a:buSzPct val="100000"/>
              <a:buChar char="➢"/>
              <a:defRPr sz="3200">
                <a:solidFill>
                  <a:srgbClr val="000000"/>
                </a:solidFill>
              </a:defRPr>
            </a:pPr>
            <a:r>
              <a:t>Presence of </a:t>
            </a:r>
            <a:r>
              <a:rPr>
                <a:solidFill>
                  <a:srgbClr val="FA00C8"/>
                </a:solidFill>
              </a:rPr>
              <a:t>many actors, many projects, many technologies</a:t>
            </a:r>
            <a:r>
              <a:t>, with different </a:t>
            </a:r>
            <a:r>
              <a:rPr>
                <a:solidFill>
                  <a:srgbClr val="FA00C8"/>
                </a:solidFill>
              </a:rPr>
              <a:t>priorities and time-scales</a:t>
            </a:r>
            <a:r>
              <a:t>. </a:t>
            </a:r>
            <a:endParaRPr sz="5600"/>
          </a:p>
          <a:p>
            <a:pPr marL="457200" indent="-457200" defTabSz="1828800">
              <a:spcBef>
                <a:spcPts val="2000"/>
              </a:spcBef>
              <a:buClr>
                <a:srgbClr val="FA00C8"/>
              </a:buClr>
              <a:buSzPct val="100000"/>
              <a:buChar char="➢"/>
              <a:defRPr sz="3200">
                <a:solidFill>
                  <a:srgbClr val="FA00C8"/>
                </a:solidFill>
              </a:defRPr>
            </a:pPr>
            <a:r>
              <a:t>Long time scale </a:t>
            </a:r>
            <a:r>
              <a:rPr>
                <a:solidFill>
                  <a:srgbClr val="000000"/>
                </a:solidFill>
              </a:rPr>
              <a:t>and </a:t>
            </a:r>
            <a:r>
              <a:t>high cost </a:t>
            </a:r>
            <a:r>
              <a:rPr>
                <a:solidFill>
                  <a:srgbClr val="000000"/>
                </a:solidFill>
              </a:rPr>
              <a:t>of accelerator R&amp;D, well beyond the capabilities of single EU projects. </a:t>
            </a:r>
            <a:endParaRPr sz="5600"/>
          </a:p>
          <a:p>
            <a:pPr marL="457200" indent="-457200" defTabSz="1828800">
              <a:spcBef>
                <a:spcPts val="2000"/>
              </a:spcBef>
              <a:buClr>
                <a:srgbClr val="FA00C8"/>
              </a:buClr>
              <a:buSzPct val="100000"/>
              <a:buChar char="➢"/>
              <a:defRPr sz="3200">
                <a:solidFill>
                  <a:srgbClr val="000000"/>
                </a:solidFill>
              </a:defRPr>
            </a:pPr>
            <a:r>
              <a:t>Strong dependence on </a:t>
            </a:r>
            <a:r>
              <a:rPr>
                <a:solidFill>
                  <a:srgbClr val="FA00C8"/>
                </a:solidFill>
              </a:rPr>
              <a:t>post-ww2 technologies </a:t>
            </a:r>
            <a:r>
              <a:t>increasingly faraway from modern industry’s focus. </a:t>
            </a:r>
            <a:endParaRPr sz="5600"/>
          </a:p>
          <a:p>
            <a:pPr marL="457200" indent="-457200" defTabSz="1828800">
              <a:spcBef>
                <a:spcPts val="2000"/>
              </a:spcBef>
              <a:buClr>
                <a:srgbClr val="FA00C8"/>
              </a:buClr>
              <a:buSzPct val="100000"/>
              <a:buChar char="➢"/>
              <a:defRPr sz="3200">
                <a:solidFill>
                  <a:srgbClr val="000000"/>
                </a:solidFill>
              </a:defRPr>
            </a:pPr>
            <a:r>
              <a:t>Needs </a:t>
            </a:r>
            <a:r>
              <a:rPr>
                <a:solidFill>
                  <a:srgbClr val="FA00C8"/>
                </a:solidFill>
              </a:rPr>
              <a:t>coordination and sharing of resources.</a:t>
            </a:r>
            <a:r>
              <a:t> </a:t>
            </a:r>
          </a:p>
        </p:txBody>
      </p:sp>
      <p:pic>
        <p:nvPicPr>
          <p:cNvPr id="224" name="Screenshot 2023-09-07 at 22.54.15.png" descr="Screenshot 2023-09-07 at 22.54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027" y="11355545"/>
            <a:ext cx="13838719" cy="200830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My comment: there’s some “meat”"/>
          <p:cNvSpPr txBox="1"/>
          <p:nvPr/>
        </p:nvSpPr>
        <p:spPr>
          <a:xfrm>
            <a:off x="755892" y="12393907"/>
            <a:ext cx="613359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My comment: there’s some “meat”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28" name="ATTRACT:"/>
          <p:cNvSpPr txBox="1"/>
          <p:nvPr/>
        </p:nvSpPr>
        <p:spPr>
          <a:xfrm>
            <a:off x="1007004" y="709670"/>
            <a:ext cx="245097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ATTRACT: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949" y="7660920"/>
            <a:ext cx="4121134" cy="2052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39" y="4065382"/>
            <a:ext cx="15929418" cy="928917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A two-phase “cascade grant” program to lead breakthrough ideas…"/>
          <p:cNvSpPr txBox="1"/>
          <p:nvPr/>
        </p:nvSpPr>
        <p:spPr>
          <a:xfrm>
            <a:off x="1057774" y="1675148"/>
            <a:ext cx="23589834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5"/>
              </a:buBlip>
              <a:defRPr sz="3000"/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 two-phase “cascade grant” program </a:t>
            </a:r>
            <a:r>
              <a:t>to lead breakthrough ideas</a:t>
            </a:r>
          </a:p>
          <a:p>
            <a:pPr>
              <a:defRPr sz="3000"/>
            </a:pPr>
            <a:r>
              <a:t>from the lab towards the market, from low TRL up to TRL 7-8, getting projects ready to take off and gain access to private investment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5809" y="7909483"/>
            <a:ext cx="5468494" cy="5445404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focus of the first round on detection &amp; imaging technologies"/>
          <p:cNvSpPr txBox="1"/>
          <p:nvPr/>
        </p:nvSpPr>
        <p:spPr>
          <a:xfrm>
            <a:off x="17789125" y="6365240"/>
            <a:ext cx="7879617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5E5E5E"/>
              </a:buClr>
              <a:buSzPct val="80000"/>
              <a:buBlip>
                <a:blip r:embed="rId5"/>
              </a:buBlip>
            </a:lvl1pPr>
          </a:lstStyle>
          <a:p>
            <a:r>
              <a:t> focus of the first round on detection &amp; imaging technologies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54" y="172129"/>
            <a:ext cx="5911762" cy="2944642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A two-phase “cascade grant” program to lead breakthrough ideas…"/>
          <p:cNvSpPr txBox="1"/>
          <p:nvPr/>
        </p:nvSpPr>
        <p:spPr>
          <a:xfrm>
            <a:off x="904710" y="10561105"/>
            <a:ext cx="12231001" cy="244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 two-phase “cascade grant” program </a:t>
            </a:r>
            <a:r>
              <a:t>to lead breakthrough ideas</a:t>
            </a:r>
          </a:p>
          <a:p>
            <a:r>
              <a:t>from the lab towards the market, from low TRL up to TRL 7-8, getting projects ready to take off and gain access to private investment</a:t>
            </a:r>
          </a:p>
          <a:p>
            <a:endParaRPr/>
          </a:p>
          <a:p>
            <a:pPr marL="228600" indent="-228600">
              <a:buClr>
                <a:srgbClr val="5E5E5E"/>
              </a:buClr>
              <a:buSzPct val="80000"/>
              <a:buBlip>
                <a:blip r:embed="rId3"/>
              </a:buBlip>
            </a:pPr>
            <a:r>
              <a:t> focus of the first round on detection &amp; imaging technologies</a:t>
            </a:r>
          </a:p>
        </p:txBody>
      </p:sp>
      <p:pic>
        <p:nvPicPr>
          <p:cNvPr id="238" name="Screenshot 2023-09-07 at 23.26.34.png" descr="Screenshot 2023-09-07 at 23.26.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4" y="2761437"/>
            <a:ext cx="12484780" cy="723281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Phase I:…"/>
          <p:cNvSpPr txBox="1"/>
          <p:nvPr/>
        </p:nvSpPr>
        <p:spPr>
          <a:xfrm>
            <a:off x="13439621" y="1358946"/>
            <a:ext cx="9883198" cy="444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Phase I:</a:t>
            </a:r>
          </a:p>
          <a:p>
            <a:pPr>
              <a:defRPr sz="3000"/>
            </a:pPr>
            <a:endParaRPr/>
          </a:p>
          <a:p>
            <a:pPr marL="228599" indent="-228599">
              <a:buSzPct val="80000"/>
              <a:buBlip>
                <a:blip r:embed="rId5"/>
              </a:buBlip>
              <a:defRPr sz="3000"/>
            </a:pPr>
            <a:r>
              <a:t> submission October 31st, 2018</a:t>
            </a:r>
          </a:p>
          <a:p>
            <a:pPr marL="228599" indent="-228599">
              <a:buSzPct val="80000"/>
              <a:buBlip>
                <a:blip r:embed="rId5"/>
              </a:buBlip>
              <a:defRPr sz="3000"/>
            </a:pPr>
            <a:r>
              <a:t> Duration: May 2019 to October 2020</a:t>
            </a:r>
          </a:p>
          <a:p>
            <a:pPr marL="228599" indent="-228599">
              <a:buSzPct val="80000"/>
              <a:buBlip>
                <a:blip r:embed="rId5"/>
              </a:buBlip>
              <a:defRPr sz="3000"/>
            </a:pPr>
            <a:r>
              <a:t> funding: 100 kEUR</a:t>
            </a:r>
          </a:p>
          <a:p>
            <a:pPr marL="228599" indent="-228599">
              <a:buSzPct val="80000"/>
              <a:buBlip>
                <a:blip r:embed="rId5"/>
              </a:buBlip>
              <a:defRPr sz="30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selection &amp; competitiveness: 1211 proposals received, 170 approved</a:t>
            </a:r>
          </a:p>
        </p:txBody>
      </p:sp>
      <p:sp>
        <p:nvSpPr>
          <p:cNvPr id="240" name="Phase II:…"/>
          <p:cNvSpPr txBox="1"/>
          <p:nvPr/>
        </p:nvSpPr>
        <p:spPr>
          <a:xfrm>
            <a:off x="13577943" y="5973180"/>
            <a:ext cx="10989765" cy="553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Phase II:</a:t>
            </a:r>
          </a:p>
          <a:p>
            <a:pPr>
              <a:defRPr sz="3000"/>
            </a:pPr>
            <a:endParaRPr/>
          </a:p>
          <a:p>
            <a:pPr marL="228599" indent="-228599">
              <a:buSzPct val="80000"/>
              <a:buBlip>
                <a:blip r:embed="rId5"/>
              </a:buBlip>
              <a:defRPr sz="3000"/>
            </a:pPr>
            <a:r>
              <a:t> submission Sept. 20th, 2021</a:t>
            </a:r>
          </a:p>
          <a:p>
            <a:pPr marL="228599" indent="-228599">
              <a:buSzPct val="80000"/>
              <a:buBlip>
                <a:blip r:embed="rId5"/>
              </a:buBlip>
              <a:defRPr sz="3000"/>
            </a:pPr>
            <a:r>
              <a:t> notification of approval Jan. 31st, 2022</a:t>
            </a:r>
          </a:p>
          <a:p>
            <a:pPr marL="228599" indent="-228599">
              <a:buSzPct val="80000"/>
              <a:buBlip>
                <a:blip r:embed="rId5"/>
              </a:buBlip>
              <a:defRPr sz="3000"/>
            </a:pPr>
            <a:r>
              <a:t> Duration: May 2022 to August 2024</a:t>
            </a:r>
          </a:p>
          <a:p>
            <a:pPr marL="228599" indent="-228599">
              <a:buSzPct val="80000"/>
              <a:buBlip>
                <a:blip r:embed="rId5"/>
              </a:buBlip>
              <a:defRPr sz="3000"/>
            </a:pPr>
            <a:r>
              <a:t> funding: up to 2 MEUR</a:t>
            </a:r>
          </a:p>
          <a:p>
            <a:pPr marL="228599" indent="-228599">
              <a:buSzPct val="80000"/>
              <a:buBlip>
                <a:blip r:embed="rId5"/>
              </a:buBlip>
              <a:defRPr sz="30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selection &amp; competitiveness: 68 R&amp;D proposals received, 18 approved</a:t>
            </a:r>
          </a:p>
          <a:p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defRPr sz="29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</a:p>
        </p:txBody>
      </p:sp>
      <p:sp>
        <p:nvSpPr>
          <p:cNvPr id="241" name="Combined success rate: 18/1211 = 1.5%"/>
          <p:cNvSpPr txBox="1"/>
          <p:nvPr/>
        </p:nvSpPr>
        <p:spPr>
          <a:xfrm>
            <a:off x="13679017" y="11677074"/>
            <a:ext cx="88960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Combined success rate: 18/1211 = 1.5%</a:t>
            </a:r>
          </a:p>
        </p:txBody>
      </p:sp>
      <p:sp>
        <p:nvSpPr>
          <p:cNvPr id="242" name="Rounded Rectangle"/>
          <p:cNvSpPr/>
          <p:nvPr/>
        </p:nvSpPr>
        <p:spPr>
          <a:xfrm>
            <a:off x="13533012" y="11367194"/>
            <a:ext cx="9499786" cy="1270001"/>
          </a:xfrm>
          <a:prstGeom prst="roundRect">
            <a:avLst>
              <a:gd name="adj" fmla="val 15000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07" y="-262594"/>
            <a:ext cx="5911761" cy="2944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creenshot 2022-01-11 at 18.33.15.png" descr="Screenshot 2022-01-11 at 18.33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00" y="2337213"/>
            <a:ext cx="12554086" cy="359176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A few facts &amp; figures (Phase II):"/>
          <p:cNvSpPr txBox="1"/>
          <p:nvPr/>
        </p:nvSpPr>
        <p:spPr>
          <a:xfrm>
            <a:off x="6051987" y="1337116"/>
            <a:ext cx="590524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/>
            </a:lvl1pPr>
          </a:lstStyle>
          <a:p>
            <a:r>
              <a:t>A few facts &amp; figures (Phase II):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401" y="7340204"/>
            <a:ext cx="9789258" cy="557691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Even at low TRL, 18% of the funded projects got private investment.…"/>
          <p:cNvSpPr txBox="1"/>
          <p:nvPr/>
        </p:nvSpPr>
        <p:spPr>
          <a:xfrm>
            <a:off x="11452385" y="8914539"/>
            <a:ext cx="7882207" cy="268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457200">
              <a:lnSpc>
                <a:spcPct val="100000"/>
              </a:lnSpc>
              <a:buSzPct val="80000"/>
              <a:buBlip>
                <a:blip r:embed="rId5"/>
              </a:buBlip>
              <a:defRPr sz="2800"/>
            </a:pPr>
            <a:r>
              <a:t> Even at low TRL, 18% of the funded projects got private investment.</a:t>
            </a:r>
          </a:p>
          <a:p>
            <a:pPr defTabSz="457200">
              <a:lnSpc>
                <a:spcPct val="100000"/>
              </a:lnSpc>
              <a:defRPr sz="2800"/>
            </a:pPr>
            <a:endParaRPr/>
          </a:p>
          <a:p>
            <a:pPr marL="228600" indent="-228600" defTabSz="457200">
              <a:lnSpc>
                <a:spcPct val="100000"/>
              </a:lnSpc>
              <a:buClr>
                <a:srgbClr val="000000"/>
              </a:buClr>
              <a:buSzPct val="80000"/>
              <a:buBlip>
                <a:blip r:embed="rId5"/>
              </a:buBlip>
              <a:defRPr sz="2800"/>
            </a:pPr>
            <a:r>
              <a:t> 30% of the project got additional National Funding</a:t>
            </a:r>
          </a:p>
        </p:txBody>
      </p:sp>
      <p:sp>
        <p:nvSpPr>
          <p:cNvPr id="250" name="34% of the projects intend to proceed towards commercialisation"/>
          <p:cNvSpPr txBox="1"/>
          <p:nvPr/>
        </p:nvSpPr>
        <p:spPr>
          <a:xfrm>
            <a:off x="11505403" y="11845514"/>
            <a:ext cx="1216241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5"/>
              </a:buBlip>
              <a:defRPr sz="2800"/>
            </a:lvl1pPr>
          </a:lstStyle>
          <a:p>
            <a:r>
              <a:t> 34% of the projects intend to proceed towards commercialisation </a:t>
            </a:r>
          </a:p>
        </p:txBody>
      </p:sp>
      <p:sp>
        <p:nvSpPr>
          <p:cNvPr id="251" name="Rounded Rectangle"/>
          <p:cNvSpPr/>
          <p:nvPr/>
        </p:nvSpPr>
        <p:spPr>
          <a:xfrm>
            <a:off x="3949350" y="4074717"/>
            <a:ext cx="8378939" cy="1687511"/>
          </a:xfrm>
          <a:prstGeom prst="roundRect">
            <a:avLst>
              <a:gd name="adj" fmla="val 11289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2" name="R&amp;D projects are complemented by Student’s Academies and Socio-economical analysis of the Deep-tech revolution"/>
          <p:cNvSpPr txBox="1"/>
          <p:nvPr/>
        </p:nvSpPr>
        <p:spPr>
          <a:xfrm>
            <a:off x="12804969" y="4661266"/>
            <a:ext cx="9563286" cy="1559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5"/>
              </a:buBlip>
              <a:defRPr sz="2800"/>
            </a:lvl1pPr>
          </a:lstStyle>
          <a:p>
            <a:r>
              <a:t> R&amp;D projects are complemented by Student’s Academies and Socio-economical analysis of the Deep-tech revolution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grpSp>
        <p:nvGrpSpPr>
          <p:cNvPr id="257" name="Group"/>
          <p:cNvGrpSpPr/>
          <p:nvPr/>
        </p:nvGrpSpPr>
        <p:grpSpPr>
          <a:xfrm>
            <a:off x="6512995" y="255441"/>
            <a:ext cx="4125803" cy="2942896"/>
            <a:chOff x="0" y="0"/>
            <a:chExt cx="4125801" cy="2942895"/>
          </a:xfrm>
        </p:grpSpPr>
        <p:sp>
          <p:nvSpPr>
            <p:cNvPr id="255" name="Rectangle"/>
            <p:cNvSpPr/>
            <p:nvPr/>
          </p:nvSpPr>
          <p:spPr>
            <a:xfrm>
              <a:off x="0" y="0"/>
              <a:ext cx="4125802" cy="2942896"/>
            </a:xfrm>
            <a:prstGeom prst="rect">
              <a:avLst/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250" y="312775"/>
              <a:ext cx="2527301" cy="2501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8" name="Knowledge Transfer at                                              a Science &amp; Innovation hub:"/>
          <p:cNvSpPr txBox="1"/>
          <p:nvPr/>
        </p:nvSpPr>
        <p:spPr>
          <a:xfrm>
            <a:off x="868683" y="1262954"/>
            <a:ext cx="1767123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3"/>
              </a:buBlip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Knowledge Transfer at                                              a Science &amp; Innovation hub: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2519" y="3212842"/>
            <a:ext cx="16588789" cy="9349292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toolbox"/>
          <p:cNvSpPr txBox="1"/>
          <p:nvPr/>
        </p:nvSpPr>
        <p:spPr>
          <a:xfrm>
            <a:off x="5083361" y="12576639"/>
            <a:ext cx="245910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The toolbox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6463" y="3992019"/>
            <a:ext cx="9847666" cy="7266558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Balance between technology push &amp; pull"/>
          <p:cNvSpPr txBox="1"/>
          <p:nvPr/>
        </p:nvSpPr>
        <p:spPr>
          <a:xfrm>
            <a:off x="14264952" y="12407237"/>
            <a:ext cx="829068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Balance between technology push &amp; pull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265" name="Knowledge Transfer at CERN by numbers:"/>
          <p:cNvSpPr txBox="1"/>
          <p:nvPr/>
        </p:nvSpPr>
        <p:spPr>
          <a:xfrm>
            <a:off x="1007004" y="709670"/>
            <a:ext cx="887577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Knowledge Transfer at CERN by numbers: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69" y="1230403"/>
            <a:ext cx="13350893" cy="12337917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Rounded Rectangle"/>
          <p:cNvSpPr/>
          <p:nvPr/>
        </p:nvSpPr>
        <p:spPr>
          <a:xfrm>
            <a:off x="5424706" y="8189103"/>
            <a:ext cx="9051334" cy="5402502"/>
          </a:xfrm>
          <a:prstGeom prst="roundRect">
            <a:avLst>
              <a:gd name="adj" fmla="val 3526"/>
            </a:avLst>
          </a:prstGeom>
          <a:ln w="508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8" name="Rounded Rectangle"/>
          <p:cNvSpPr/>
          <p:nvPr/>
        </p:nvSpPr>
        <p:spPr>
          <a:xfrm>
            <a:off x="848795" y="2712871"/>
            <a:ext cx="4139398" cy="9859647"/>
          </a:xfrm>
          <a:prstGeom prst="roundRect">
            <a:avLst>
              <a:gd name="adj" fmla="val 4602"/>
            </a:avLst>
          </a:prstGeom>
          <a:ln w="508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92" y="676848"/>
            <a:ext cx="13748349" cy="12705226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Knowledge Transfer at CERN by numbers:"/>
          <p:cNvSpPr txBox="1"/>
          <p:nvPr/>
        </p:nvSpPr>
        <p:spPr>
          <a:xfrm>
            <a:off x="1007004" y="709670"/>
            <a:ext cx="887577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3"/>
              </a:buBlip>
              <a:defRPr sz="30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Knowledge Transfer at CERN by numbers:</a:t>
            </a:r>
          </a:p>
        </p:txBody>
      </p:sp>
      <p:sp>
        <p:nvSpPr>
          <p:cNvPr id="273" name="Rounded Rectangle"/>
          <p:cNvSpPr/>
          <p:nvPr/>
        </p:nvSpPr>
        <p:spPr>
          <a:xfrm>
            <a:off x="682275" y="5600526"/>
            <a:ext cx="8382191" cy="7895752"/>
          </a:xfrm>
          <a:prstGeom prst="roundRect">
            <a:avLst>
              <a:gd name="adj" fmla="val 2413"/>
            </a:avLst>
          </a:prstGeom>
          <a:ln w="508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4" name="Rounded Rectangle"/>
          <p:cNvSpPr/>
          <p:nvPr/>
        </p:nvSpPr>
        <p:spPr>
          <a:xfrm>
            <a:off x="9246851" y="4423357"/>
            <a:ext cx="4033727" cy="7895753"/>
          </a:xfrm>
          <a:prstGeom prst="roundRect">
            <a:avLst>
              <a:gd name="adj" fmla="val 4723"/>
            </a:avLst>
          </a:prstGeom>
          <a:ln w="508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02438" y="790968"/>
            <a:ext cx="298669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45" name="THANKS! to the conference board for supporting our proposal + Paolo Giacomelli, Christophe De la Taille, Maxim Titov, co-organisers of the KTT session + all the speakers at the session!…"/>
          <p:cNvSpPr txBox="1"/>
          <p:nvPr/>
        </p:nvSpPr>
        <p:spPr>
          <a:xfrm>
            <a:off x="1705582" y="8669303"/>
            <a:ext cx="21288998" cy="4399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THANKS</a:t>
            </a:r>
            <a:r>
              <a:t>! to the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conference board</a:t>
            </a:r>
            <a:r>
              <a:t> for supporting our proposal +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Paolo Giacomelli, Christophe De la Taille, Maxim Titov,</a:t>
            </a:r>
            <a:r>
              <a:t> co-organisers of the KTT session +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all the speakers at the session! </a:t>
            </a:r>
          </a:p>
          <a:p>
            <a:pPr marL="228600" indent="-228600">
              <a:buSzPct val="80000"/>
              <a:buBlip>
                <a:blip r:embed="rId2"/>
              </a:buBlip>
            </a:pPr>
            <a:endParaRPr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600" indent="-228600">
              <a:buSzPct val="80000"/>
              <a:buBlip>
                <a:blip r:embed="rId2"/>
              </a:buBlip>
            </a:pP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DISCLAIMER</a:t>
            </a:r>
            <a:r>
              <a:t>: views and opinions in the following are my personal view, for sure debatable. Mistakes and misunderstandings are also mine, no need to debate!</a:t>
            </a:r>
          </a:p>
          <a:p>
            <a:pPr marL="228600" indent="-228600">
              <a:buSzPct val="80000"/>
              <a:buBlip>
                <a:blip r:embed="rId2"/>
              </a:buBlip>
            </a:pPr>
            <a:endParaRPr/>
          </a:p>
          <a:p>
            <a:pPr marL="228600" indent="-228600">
              <a:buSzPct val="80000"/>
              <a:buBlip>
                <a:blip r:embed="rId2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APOLOGIES</a:t>
            </a:r>
            <a:r>
              <a:t>: Things Take Time and I’m slow. I had to skip the conference banquet. Apologies to the organisers and all the attendees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277" name="Innovation at Max-Planck:"/>
          <p:cNvSpPr txBox="1"/>
          <p:nvPr/>
        </p:nvSpPr>
        <p:spPr>
          <a:xfrm>
            <a:off x="1007004" y="709670"/>
            <a:ext cx="571690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Innovation at Max-Planck:</a:t>
            </a:r>
          </a:p>
        </p:txBody>
      </p:sp>
      <p:pic>
        <p:nvPicPr>
          <p:cNvPr id="2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511" y="1931333"/>
            <a:ext cx="21886978" cy="10826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281" name="Innovation at Max-Planck proceeds through a dedicated legal entity (Max Planck Innovation) with highly skilled internal professionals, providing support from scouting to licensing &amp; start-up support:"/>
          <p:cNvSpPr txBox="1"/>
          <p:nvPr/>
        </p:nvSpPr>
        <p:spPr>
          <a:xfrm>
            <a:off x="653097" y="749191"/>
            <a:ext cx="21240789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Innovation at Max-Planck proceeds through a dedicated legal entity (Max Planck Innovation) with highly skilled internal professionals, providing support from scouting to licensing &amp; start-up support:</a:t>
            </a:r>
          </a:p>
        </p:txBody>
      </p:sp>
      <p:pic>
        <p:nvPicPr>
          <p:cNvPr id="28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750" y="2414197"/>
            <a:ext cx="21604500" cy="10506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285" name="Innovation at Max-Planck:"/>
          <p:cNvSpPr txBox="1"/>
          <p:nvPr/>
        </p:nvSpPr>
        <p:spPr>
          <a:xfrm>
            <a:off x="1007004" y="709670"/>
            <a:ext cx="571690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Innovation at Max-Planck:</a:t>
            </a: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167" y="2233187"/>
            <a:ext cx="19877823" cy="9249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832" y="7510446"/>
            <a:ext cx="4507644" cy="6033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3053" y="3255749"/>
            <a:ext cx="4507644" cy="370482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Rounded Rectangle"/>
          <p:cNvSpPr/>
          <p:nvPr/>
        </p:nvSpPr>
        <p:spPr>
          <a:xfrm>
            <a:off x="19444343" y="3051469"/>
            <a:ext cx="4456844" cy="4019062"/>
          </a:xfrm>
          <a:prstGeom prst="roundRect">
            <a:avLst>
              <a:gd name="adj" fmla="val 4740"/>
            </a:avLst>
          </a:prstGeom>
          <a:ln w="508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0" name="Rounded Rectangle"/>
          <p:cNvSpPr/>
          <p:nvPr/>
        </p:nvSpPr>
        <p:spPr>
          <a:xfrm>
            <a:off x="19444343" y="7505937"/>
            <a:ext cx="4456844" cy="6042812"/>
          </a:xfrm>
          <a:prstGeom prst="roundRect">
            <a:avLst>
              <a:gd name="adj" fmla="val 4274"/>
            </a:avLst>
          </a:prstGeom>
          <a:ln w="508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293" name="Innovation at Max-Planck; blockbusters:"/>
          <p:cNvSpPr txBox="1"/>
          <p:nvPr/>
        </p:nvSpPr>
        <p:spPr>
          <a:xfrm>
            <a:off x="1007004" y="709670"/>
            <a:ext cx="851916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Innovation at Max-Planck; blockbusters:</a:t>
            </a:r>
          </a:p>
        </p:txBody>
      </p:sp>
      <p:pic>
        <p:nvPicPr>
          <p:cNvPr id="2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553" y="2068877"/>
            <a:ext cx="22970784" cy="10033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297" name="Innovation at DESY:"/>
          <p:cNvSpPr txBox="1"/>
          <p:nvPr/>
        </p:nvSpPr>
        <p:spPr>
          <a:xfrm>
            <a:off x="1007004" y="709670"/>
            <a:ext cx="443560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Innovation at DESY:</a:t>
            </a:r>
          </a:p>
        </p:txBody>
      </p:sp>
      <p:grpSp>
        <p:nvGrpSpPr>
          <p:cNvPr id="300" name="Group"/>
          <p:cNvGrpSpPr/>
          <p:nvPr/>
        </p:nvGrpSpPr>
        <p:grpSpPr>
          <a:xfrm>
            <a:off x="5926597" y="2075163"/>
            <a:ext cx="12192001" cy="4800601"/>
            <a:chOff x="0" y="0"/>
            <a:chExt cx="12192000" cy="4800600"/>
          </a:xfrm>
        </p:grpSpPr>
        <p:pic>
          <p:nvPicPr>
            <p:cNvPr id="29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480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480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247" y="7283357"/>
            <a:ext cx="12204701" cy="444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sp>
        <p:nvSpPr>
          <p:cNvPr id="304" name="Innovation at DESY: an amazing investment on infrastructures"/>
          <p:cNvSpPr txBox="1"/>
          <p:nvPr/>
        </p:nvSpPr>
        <p:spPr>
          <a:xfrm>
            <a:off x="1007004" y="709670"/>
            <a:ext cx="1299134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Innovation at DESY: an amazing investment on infrastructures</a:t>
            </a:r>
          </a:p>
        </p:txBody>
      </p:sp>
      <p:grpSp>
        <p:nvGrpSpPr>
          <p:cNvPr id="308" name="Group"/>
          <p:cNvGrpSpPr/>
          <p:nvPr/>
        </p:nvGrpSpPr>
        <p:grpSpPr>
          <a:xfrm>
            <a:off x="7083450" y="5624702"/>
            <a:ext cx="16771639" cy="6348569"/>
            <a:chOff x="0" y="0"/>
            <a:chExt cx="16771638" cy="6348567"/>
          </a:xfrm>
        </p:grpSpPr>
        <p:pic>
          <p:nvPicPr>
            <p:cNvPr id="30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1663" y="0"/>
              <a:ext cx="14759976" cy="6348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853" y="2070991"/>
              <a:ext cx="5189560" cy="629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136725"/>
              <a:ext cx="5815242" cy="702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63" y="9243706"/>
            <a:ext cx="5562601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ca. 3.500 m² rental space, not equiped (2023)"/>
          <p:cNvSpPr txBox="1"/>
          <p:nvPr/>
        </p:nvSpPr>
        <p:spPr>
          <a:xfrm>
            <a:off x="679096" y="12789070"/>
            <a:ext cx="558635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ct val="100000"/>
              </a:lnSpc>
              <a:defRPr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ca. 3.500 m² rental space, not equiped (2023)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74" y="1080014"/>
            <a:ext cx="61087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Physics Labs and Workshops, not equip (2700 m2) (2026)"/>
          <p:cNvSpPr txBox="1"/>
          <p:nvPr/>
        </p:nvSpPr>
        <p:spPr>
          <a:xfrm>
            <a:off x="731318" y="5057320"/>
            <a:ext cx="7074789" cy="40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lnSpc>
                <a:spcPct val="100000"/>
              </a:lnSpc>
              <a:defRPr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Physics Labs and Workshops, not equip (2700 m</a:t>
            </a:r>
            <a:r>
              <a:rPr baseline="31999"/>
              <a:t>2</a:t>
            </a:r>
            <a:r>
              <a:t>) (2026)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4647" y="1407332"/>
            <a:ext cx="6464301" cy="2641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ca. 5.600 m² Rental Space, Offices, Labs, Workshops and Shared Spaces (2026)"/>
          <p:cNvSpPr txBox="1"/>
          <p:nvPr/>
        </p:nvSpPr>
        <p:spPr>
          <a:xfrm>
            <a:off x="8648748" y="4002620"/>
            <a:ext cx="9852959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ct val="100000"/>
              </a:lnSpc>
              <a:defRPr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ca. 5.600 m² Rental Space, Offices, Labs, Workshops and Shared Spaces (2026)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0819" y="5809364"/>
            <a:ext cx="3772488" cy="251499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ca. 2.200 m² Rental Space, 50/50 for Office and Labs/Workshops"/>
          <p:cNvSpPr txBox="1"/>
          <p:nvPr/>
        </p:nvSpPr>
        <p:spPr>
          <a:xfrm>
            <a:off x="493669" y="8490660"/>
            <a:ext cx="8000639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ct val="100000"/>
              </a:lnSpc>
              <a:defRPr sz="21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ca. 2.200 m² Rental Space, 50/50 for Office and Labs/Workshops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17" name="Line"/>
          <p:cNvSpPr/>
          <p:nvPr/>
        </p:nvSpPr>
        <p:spPr>
          <a:xfrm flipV="1">
            <a:off x="12051003" y="4365547"/>
            <a:ext cx="1" cy="1270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8" name="Line"/>
          <p:cNvSpPr/>
          <p:nvPr/>
        </p:nvSpPr>
        <p:spPr>
          <a:xfrm flipH="1">
            <a:off x="6045906" y="7086978"/>
            <a:ext cx="350901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9" name="Line"/>
          <p:cNvSpPr/>
          <p:nvPr/>
        </p:nvSpPr>
        <p:spPr>
          <a:xfrm flipH="1">
            <a:off x="6712886" y="9441110"/>
            <a:ext cx="2170374" cy="8610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0" name="Line"/>
          <p:cNvSpPr/>
          <p:nvPr/>
        </p:nvSpPr>
        <p:spPr>
          <a:xfrm flipH="1" flipV="1">
            <a:off x="8373792" y="5169426"/>
            <a:ext cx="1768918" cy="74067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323" name="Innovation at DESY: an amazing investment on infrastructures"/>
          <p:cNvSpPr txBox="1"/>
          <p:nvPr/>
        </p:nvSpPr>
        <p:spPr>
          <a:xfrm>
            <a:off x="1007004" y="709670"/>
            <a:ext cx="1299134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Innovation at DESY: an amazing investment on infrastructures</a:t>
            </a: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17" y="1946090"/>
            <a:ext cx="23340829" cy="9225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sp>
        <p:nvSpPr>
          <p:cNvPr id="327" name="KTT @INFN, the Italian National Institute of Nuclear Physics:"/>
          <p:cNvSpPr txBox="1"/>
          <p:nvPr/>
        </p:nvSpPr>
        <p:spPr>
          <a:xfrm>
            <a:off x="1007004" y="709670"/>
            <a:ext cx="1470908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KTT @INFN, the Italian National Institute of Nuclear Physics:</a:t>
            </a:r>
          </a:p>
        </p:txBody>
      </p:sp>
      <p:pic>
        <p:nvPicPr>
          <p:cNvPr id="3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191" y="2085311"/>
            <a:ext cx="19465812" cy="10972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NFN_logo_2017.svg" descr="INFN_logo_2017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992" y="2135777"/>
            <a:ext cx="6730405" cy="3397846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2163 employees (2000 permanent positions) [2021-12 data]…"/>
          <p:cNvSpPr txBox="1"/>
          <p:nvPr/>
        </p:nvSpPr>
        <p:spPr>
          <a:xfrm>
            <a:off x="2178622" y="5970030"/>
            <a:ext cx="11288184" cy="320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29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2163 employees </a:t>
            </a:r>
            <a:r>
              <a:t>(2000 permanent positions) [2021-12 data]</a:t>
            </a:r>
          </a:p>
          <a:p>
            <a:pPr marL="1142816" lvl="1" indent="-228600">
              <a:buSzPct val="100000"/>
              <a:buChar char="-"/>
              <a:defRPr sz="2900"/>
            </a:pPr>
            <a:r>
              <a:t>661 Researchers</a:t>
            </a:r>
          </a:p>
          <a:p>
            <a:pPr marL="1142816" lvl="1" indent="-228600">
              <a:buSzPct val="100000"/>
              <a:buChar char="-"/>
              <a:defRPr sz="2900"/>
            </a:pPr>
            <a:r>
              <a:t>392 Technologists</a:t>
            </a:r>
          </a:p>
          <a:p>
            <a:pPr marL="1142816" lvl="1" indent="-228600">
              <a:buSzPct val="100000"/>
              <a:buChar char="-"/>
              <a:defRPr sz="2900"/>
            </a:pPr>
            <a:r>
              <a:t>619 technicians</a:t>
            </a:r>
          </a:p>
          <a:p>
            <a:pPr marL="1142816" lvl="1" indent="-228600">
              <a:buSzPct val="100000"/>
              <a:buChar char="-"/>
              <a:defRPr sz="2900"/>
            </a:pPr>
            <a:endParaRPr/>
          </a:p>
          <a:p>
            <a:pPr marL="228600" indent="-228600">
              <a:buClr>
                <a:srgbClr val="5E5E5E"/>
              </a:buClr>
              <a:buSzPct val="80000"/>
              <a:buBlip>
                <a:blip r:embed="rId2"/>
              </a:buBlip>
              <a:defRPr sz="29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4210 research associates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sp>
        <p:nvSpPr>
          <p:cNvPr id="333" name="KTT @INFN, the Italian National Institute of Nuclear Physics:"/>
          <p:cNvSpPr txBox="1"/>
          <p:nvPr/>
        </p:nvSpPr>
        <p:spPr>
          <a:xfrm>
            <a:off x="1007004" y="709670"/>
            <a:ext cx="1470908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KTT @INFN, the Italian National Institute of Nuclear Physics:</a:t>
            </a:r>
          </a:p>
        </p:txBody>
      </p:sp>
      <p:pic>
        <p:nvPicPr>
          <p:cNvPr id="3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105" y="2065386"/>
            <a:ext cx="15091754" cy="10061169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The three-fold way"/>
          <p:cNvSpPr txBox="1"/>
          <p:nvPr/>
        </p:nvSpPr>
        <p:spPr>
          <a:xfrm>
            <a:off x="18638810" y="6577329"/>
            <a:ext cx="386461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The three-fold way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338" name="KTT @INFN, the Italian National Institute of Nuclear Physics:"/>
          <p:cNvSpPr txBox="1"/>
          <p:nvPr/>
        </p:nvSpPr>
        <p:spPr>
          <a:xfrm>
            <a:off x="1007004" y="709670"/>
            <a:ext cx="1470908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KTT @INFN, the Italian National Institute of Nuclear Physics:</a:t>
            </a:r>
          </a:p>
        </p:txBody>
      </p:sp>
      <p:pic>
        <p:nvPicPr>
          <p:cNvPr id="339" name="Screenshot 2023-09-08 at 10.16.13.png" descr="Screenshot 2023-09-08 at 10.16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85" y="1756254"/>
            <a:ext cx="21640428" cy="10612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298669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48" name="the plan of our session, intended to present &amp; discuss measures to support innovation and foster Knowledge &amp; Technology Exchange:"/>
          <p:cNvSpPr txBox="1"/>
          <p:nvPr/>
        </p:nvSpPr>
        <p:spPr>
          <a:xfrm>
            <a:off x="611649" y="594832"/>
            <a:ext cx="21205618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plan of our session, intended to present &amp; discuss measures to support innovation and foster Knowledge &amp; Technology Exchange:</a:t>
            </a:r>
          </a:p>
        </p:txBody>
      </p:sp>
      <p:pic>
        <p:nvPicPr>
          <p:cNvPr id="149" name="Screenshot 2023-09-07 at 21.30.55.png" descr="Screenshot 2023-09-07 at 21.30.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420" y="8971822"/>
            <a:ext cx="20104101" cy="477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At continental and trans-national level (Europe):"/>
          <p:cNvSpPr txBox="1"/>
          <p:nvPr/>
        </p:nvSpPr>
        <p:spPr>
          <a:xfrm>
            <a:off x="681629" y="4853177"/>
            <a:ext cx="639983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At continental and trans-national level (Europe):</a:t>
            </a:r>
          </a:p>
        </p:txBody>
      </p:sp>
      <p:sp>
        <p:nvSpPr>
          <p:cNvPr id="151" name="European Innovation Council (EIC): support of breakthrough technologies and disruptive innovation (Maciej Lopatka, EIC)…"/>
          <p:cNvSpPr txBox="1"/>
          <p:nvPr/>
        </p:nvSpPr>
        <p:spPr>
          <a:xfrm>
            <a:off x="7776333" y="3633977"/>
            <a:ext cx="15882485" cy="439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81541" indent="-481541">
              <a:buSzPct val="100000"/>
              <a:buAutoNum type="arabicPeriod"/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European Innovation Council (EIC):</a:t>
            </a:r>
            <a:r>
              <a:t> support of breakthrough technologies and disruptive innovation (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Maciej Lopatka, EIC</a:t>
            </a:r>
            <a:r>
              <a:t>)</a:t>
            </a:r>
          </a:p>
          <a:p>
            <a:endParaRPr/>
          </a:p>
          <a:p>
            <a:pPr marL="481541" indent="-481541">
              <a:buSzPct val="100000"/>
              <a:buAutoNum type="arabicPeriod" startAt="2"/>
            </a:pPr>
            <a:r>
              <a:t>KTT with industry  in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EU [framework program] projects </a:t>
            </a:r>
            <a:r>
              <a:t>(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Paolo Giacomelli</a:t>
            </a:r>
            <a:r>
              <a:t>, INFN-Bologna)</a:t>
            </a:r>
          </a:p>
          <a:p>
            <a:endParaRPr/>
          </a:p>
          <a:p>
            <a:pPr marL="481541" indent="-481541">
              <a:buSzPct val="100000"/>
              <a:buAutoNum type="arabicPeriod" startAt="3"/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ATTRACT: an EU funded project</a:t>
            </a:r>
            <a:r>
              <a:t> to foster the transition from the lab to the market (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Pablo Garcia Tello,</a:t>
            </a:r>
            <a:r>
              <a:t> PAO, CERN)</a:t>
            </a:r>
          </a:p>
          <a:p>
            <a:endParaRPr/>
          </a:p>
          <a:p>
            <a:pPr marL="481541" indent="-481541">
              <a:buSzPct val="100000"/>
              <a:buAutoNum type="arabicPeriod" startAt="4"/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KT at CERN:</a:t>
            </a:r>
            <a:r>
              <a:t> opportunities and challenges (G. Anelli, CERN)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sp>
        <p:nvSpPr>
          <p:cNvPr id="342" name="KTT @INFN, the Italian National Institute of Nuclear Physics:"/>
          <p:cNvSpPr txBox="1"/>
          <p:nvPr/>
        </p:nvSpPr>
        <p:spPr>
          <a:xfrm>
            <a:off x="1007004" y="709670"/>
            <a:ext cx="1470908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KTT @INFN, the Italian National Institute of Nuclear Physics:</a:t>
            </a:r>
          </a:p>
        </p:txBody>
      </p:sp>
      <p:pic>
        <p:nvPicPr>
          <p:cNvPr id="343" name="Screenshot 2023-09-08 at 10.17.14.png" descr="Screenshot 2023-09-08 at 10.17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0" y="1852790"/>
            <a:ext cx="21914460" cy="10746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sp>
        <p:nvSpPr>
          <p:cNvPr id="346" name="KTT @INFN, the Italian National Institute of Nuclear Physics:"/>
          <p:cNvSpPr txBox="1"/>
          <p:nvPr/>
        </p:nvSpPr>
        <p:spPr>
          <a:xfrm>
            <a:off x="1007004" y="709670"/>
            <a:ext cx="1470908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 KTT @INFN, the Italian National Institute of Nuclear Physics:</a:t>
            </a:r>
          </a:p>
        </p:txBody>
      </p:sp>
      <p:pic>
        <p:nvPicPr>
          <p:cNvPr id="347" name="Screenshot 2023-09-08 at 10.17.53.png" descr="Screenshot 2023-09-08 at 10.17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09" y="3006935"/>
            <a:ext cx="20527043" cy="1006614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Innovation through procurement: a survey on the INFN suppliers"/>
          <p:cNvSpPr txBox="1"/>
          <p:nvPr/>
        </p:nvSpPr>
        <p:spPr>
          <a:xfrm>
            <a:off x="913973" y="1890053"/>
            <a:ext cx="1302689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Innovation through procurement: a survey on the INFN suppliers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sp>
        <p:nvSpPr>
          <p:cNvPr id="351" name="Knowledge exchange through collaboration and procurement: the point of view of a University group (Uni. Hamburg)"/>
          <p:cNvSpPr txBox="1"/>
          <p:nvPr/>
        </p:nvSpPr>
        <p:spPr>
          <a:xfrm>
            <a:off x="1007004" y="709670"/>
            <a:ext cx="17553537" cy="1125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1"/>
                </a:solidFill>
              </a:rPr>
              <a:t>Knowledge exchange through collaboration and procurement: the point of view of a University group (Uni. Hamburg)</a:t>
            </a:r>
          </a:p>
        </p:txBody>
      </p:sp>
      <p:sp>
        <p:nvSpPr>
          <p:cNvPr id="352" name="The rationale behind it:…"/>
          <p:cNvSpPr txBox="1"/>
          <p:nvPr/>
        </p:nvSpPr>
        <p:spPr>
          <a:xfrm>
            <a:off x="1131335" y="1985209"/>
            <a:ext cx="21363103" cy="992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defRPr sz="35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The rationale behind it:</a:t>
            </a:r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r>
              <a:t>•</a:t>
            </a:r>
            <a:r>
              <a:rPr sz="3200">
                <a:solidFill>
                  <a:srgbClr val="5E5E5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Detectors in experimental physics are custom made devices</a:t>
            </a:r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endParaRPr sz="3200">
              <a:solidFill>
                <a:srgbClr val="5E5E5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r>
              <a:t>•They are developed by the research groups who later use them for their experiments</a:t>
            </a:r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•The production of such detectors requires industrial processes</a:t>
            </a:r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r>
              <a:t>•Mutual understanding of our experimental needs and the technologies offered by the companies is critical</a:t>
            </a:r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•Adaptations of the processes might be required</a:t>
            </a:r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endParaRPr/>
          </a:p>
          <a:p>
            <a:pPr defTabSz="457200">
              <a:lnSpc>
                <a:spcPct val="100000"/>
              </a:lnSpc>
              <a:defRPr sz="3500">
                <a:solidFill>
                  <a:srgbClr val="000000"/>
                </a:solidFill>
              </a:defRPr>
            </a:pPr>
            <a:r>
              <a:t>•Open collaborations with industry partners are essential for the field of instrumentation for experimental physics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355" name="Knowledge exchange through collaboration and procurement: the point of view of a University group (Uni. Hamburg) - co-development"/>
          <p:cNvSpPr txBox="1"/>
          <p:nvPr/>
        </p:nvSpPr>
        <p:spPr>
          <a:xfrm>
            <a:off x="1007004" y="709670"/>
            <a:ext cx="17553537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1"/>
                </a:solidFill>
              </a:rPr>
              <a:t>Knowledge exchange through collaboration and procurement: the point of view of a University group (Uni. Hamburg) -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co-development</a:t>
            </a:r>
          </a:p>
        </p:txBody>
      </p:sp>
      <p:pic>
        <p:nvPicPr>
          <p:cNvPr id="3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97" y="4031961"/>
            <a:ext cx="4740477" cy="655766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Fine pitch bump bonding"/>
          <p:cNvSpPr txBox="1"/>
          <p:nvPr/>
        </p:nvSpPr>
        <p:spPr>
          <a:xfrm>
            <a:off x="1091814" y="2933695"/>
            <a:ext cx="450967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Fine pitch bump bonding</a:t>
            </a:r>
          </a:p>
        </p:txBody>
      </p:sp>
      <p:sp>
        <p:nvSpPr>
          <p:cNvPr id="358" name="IZM Fraunhofer - Berlin"/>
          <p:cNvSpPr txBox="1"/>
          <p:nvPr/>
        </p:nvSpPr>
        <p:spPr>
          <a:xfrm>
            <a:off x="1091814" y="12229396"/>
            <a:ext cx="411508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IZM Fraunhofer - Berlin</a:t>
            </a:r>
          </a:p>
        </p:txBody>
      </p:sp>
      <p:sp>
        <p:nvSpPr>
          <p:cNvPr id="359" name="Line"/>
          <p:cNvSpPr/>
          <p:nvPr/>
        </p:nvSpPr>
        <p:spPr>
          <a:xfrm flipV="1">
            <a:off x="6913369" y="2941142"/>
            <a:ext cx="1" cy="996851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165" y="4832895"/>
            <a:ext cx="6248895" cy="405021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Rad-hard sensors"/>
          <p:cNvSpPr txBox="1"/>
          <p:nvPr/>
        </p:nvSpPr>
        <p:spPr>
          <a:xfrm>
            <a:off x="8999235" y="3084973"/>
            <a:ext cx="312051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Rad-hard sensors</a:t>
            </a:r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896" y="4209315"/>
            <a:ext cx="6188273" cy="579619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CiS Research Institute for micro-sensors (D)"/>
          <p:cNvSpPr txBox="1"/>
          <p:nvPr/>
        </p:nvSpPr>
        <p:spPr>
          <a:xfrm>
            <a:off x="8050749" y="11597071"/>
            <a:ext cx="4886071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CiS Research Institute for micro-sensors (D)</a:t>
            </a:r>
          </a:p>
        </p:txBody>
      </p:sp>
      <p:sp>
        <p:nvSpPr>
          <p:cNvPr id="364" name="Line"/>
          <p:cNvSpPr/>
          <p:nvPr/>
        </p:nvSpPr>
        <p:spPr>
          <a:xfrm flipV="1">
            <a:off x="14074199" y="2941142"/>
            <a:ext cx="1" cy="996851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5" name="Rad-hard SiPM"/>
          <p:cNvSpPr txBox="1"/>
          <p:nvPr/>
        </p:nvSpPr>
        <p:spPr>
          <a:xfrm>
            <a:off x="15664811" y="3084973"/>
            <a:ext cx="266385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Rad-hard SiPM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4135" y="4158169"/>
            <a:ext cx="4740477" cy="327594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olution for a problem related to sensor warping"/>
          <p:cNvSpPr txBox="1"/>
          <p:nvPr/>
        </p:nvSpPr>
        <p:spPr>
          <a:xfrm>
            <a:off x="1032534" y="10916788"/>
            <a:ext cx="5645603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solution for a problem related to sensor warping</a:t>
            </a:r>
          </a:p>
        </p:txBody>
      </p:sp>
      <p:sp>
        <p:nvSpPr>
          <p:cNvPr id="368" name="Oxigen rich material is beneficial"/>
          <p:cNvSpPr txBox="1"/>
          <p:nvPr/>
        </p:nvSpPr>
        <p:spPr>
          <a:xfrm>
            <a:off x="7598186" y="9747328"/>
            <a:ext cx="564560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Oxigen rich material is beneficial</a:t>
            </a:r>
          </a:p>
        </p:txBody>
      </p:sp>
      <p:sp>
        <p:nvSpPr>
          <p:cNvPr id="369" name="•Dedicated R&amp;D production of silicon structures with gain…"/>
          <p:cNvSpPr txBox="1"/>
          <p:nvPr/>
        </p:nvSpPr>
        <p:spPr>
          <a:xfrm>
            <a:off x="14514078" y="8060170"/>
            <a:ext cx="4368013" cy="291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z="2133"/>
            </a:pPr>
            <a:r>
              <a:t>•Dedicated R&amp;D production of silicon structures with gain</a:t>
            </a:r>
          </a:p>
          <a:p>
            <a:pPr defTabSz="457200">
              <a:lnSpc>
                <a:spcPct val="100000"/>
              </a:lnSpc>
              <a:defRPr sz="2133"/>
            </a:pPr>
            <a:endParaRPr/>
          </a:p>
          <a:p>
            <a:pPr defTabSz="457200">
              <a:lnSpc>
                <a:spcPct val="100000"/>
              </a:lnSpc>
              <a:defRPr sz="2133"/>
            </a:pPr>
            <a:r>
              <a:t>•Novel implant designs</a:t>
            </a:r>
          </a:p>
          <a:p>
            <a:pPr defTabSz="457200">
              <a:lnSpc>
                <a:spcPct val="100000"/>
              </a:lnSpc>
              <a:defRPr sz="2133"/>
            </a:pPr>
            <a:endParaRPr/>
          </a:p>
          <a:p>
            <a:pPr defTabSz="457200">
              <a:lnSpc>
                <a:spcPct val="100000"/>
              </a:lnSpc>
              <a:defRPr sz="2133"/>
            </a:pPr>
            <a:r>
              <a:t>•Open exchange of layout parameters as input for device simulation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70" name="KETEK Gmbh - Munich"/>
          <p:cNvSpPr txBox="1"/>
          <p:nvPr/>
        </p:nvSpPr>
        <p:spPr>
          <a:xfrm>
            <a:off x="14481338" y="11597071"/>
            <a:ext cx="488607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KETEK Gmbh - Munich</a:t>
            </a:r>
          </a:p>
        </p:txBody>
      </p:sp>
      <p:sp>
        <p:nvSpPr>
          <p:cNvPr id="371" name="Line"/>
          <p:cNvSpPr/>
          <p:nvPr/>
        </p:nvSpPr>
        <p:spPr>
          <a:xfrm flipV="1">
            <a:off x="19321969" y="2941142"/>
            <a:ext cx="1" cy="996851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6672" y="4826178"/>
            <a:ext cx="3947009" cy="2245712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Piezo-actuators"/>
          <p:cNvSpPr txBox="1"/>
          <p:nvPr/>
        </p:nvSpPr>
        <p:spPr>
          <a:xfrm>
            <a:off x="20443050" y="3084973"/>
            <a:ext cx="282168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Piezo-actuators</a:t>
            </a:r>
          </a:p>
        </p:txBody>
      </p:sp>
      <p:sp>
        <p:nvSpPr>
          <p:cNvPr id="374" name="Actuators that work…"/>
          <p:cNvSpPr txBox="1"/>
          <p:nvPr/>
        </p:nvSpPr>
        <p:spPr>
          <a:xfrm>
            <a:off x="19731312" y="8056955"/>
            <a:ext cx="4107801" cy="258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z="2133"/>
            </a:pPr>
            <a:r>
              <a:t>Actuators that work </a:t>
            </a:r>
          </a:p>
          <a:p>
            <a:pPr marL="228600" indent="-228600" defTabSz="457200">
              <a:lnSpc>
                <a:spcPct val="100000"/>
              </a:lnSpc>
              <a:buSzPct val="100000"/>
              <a:buChar char="•"/>
              <a:defRPr sz="2133"/>
            </a:pPr>
            <a:r>
              <a:t>in vacuum, </a:t>
            </a:r>
          </a:p>
          <a:p>
            <a:pPr marL="228600" indent="-228600" defTabSz="457200">
              <a:lnSpc>
                <a:spcPct val="100000"/>
              </a:lnSpc>
              <a:buSzPct val="100000"/>
              <a:buChar char="•"/>
              <a:defRPr sz="2133"/>
            </a:pPr>
            <a:r>
              <a:t>magnetic field up to 10 T, at 4 K,</a:t>
            </a:r>
          </a:p>
          <a:p>
            <a:pPr marL="228600" indent="-228600" defTabSz="457200">
              <a:lnSpc>
                <a:spcPct val="100000"/>
              </a:lnSpc>
              <a:buSzPct val="100000"/>
              <a:buChar char="•"/>
              <a:defRPr sz="2133"/>
            </a:pPr>
            <a:r>
              <a:t>long stroke (up to a meter), </a:t>
            </a:r>
          </a:p>
          <a:p>
            <a:pPr marL="228600" indent="-228600" defTabSz="457200">
              <a:lnSpc>
                <a:spcPct val="100000"/>
              </a:lnSpc>
              <a:buSzPct val="100000"/>
              <a:buChar char="•"/>
              <a:defRPr sz="2133"/>
            </a:pPr>
            <a:r>
              <a:t> high precision (better than 10 µm)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75" name="Janssen Precission Engineering - Netherlands"/>
          <p:cNvSpPr txBox="1"/>
          <p:nvPr/>
        </p:nvSpPr>
        <p:spPr>
          <a:xfrm>
            <a:off x="20315276" y="11353231"/>
            <a:ext cx="4368013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Janssen Precission Engineering - Netherlands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graphicFrame>
        <p:nvGraphicFramePr>
          <p:cNvPr id="378" name="Table 1"/>
          <p:cNvGraphicFramePr/>
          <p:nvPr/>
        </p:nvGraphicFramePr>
        <p:xfrm>
          <a:off x="1982342" y="3709490"/>
          <a:ext cx="21240441" cy="889338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6562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5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23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8223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Research Institutes</a:t>
                      </a:r>
                    </a:p>
                  </a:txBody>
                  <a:tcPr marL="121920" marR="121920" marT="60960" marB="6096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Companies</a:t>
                      </a:r>
                    </a:p>
                  </a:txBody>
                  <a:tcPr marL="121920" marR="121920" marT="60960" marB="60960" horzOverflow="overflow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How to overcome</a:t>
                      </a:r>
                    </a:p>
                  </a:txBody>
                  <a:tcPr marL="121920" marR="121920" marT="60960" marB="60960" horzOverflow="overflow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230">
                <a:tc>
                  <a:txBody>
                    <a:bodyPr/>
                    <a:lstStyle/>
                    <a:p>
                      <a:pPr algn="l" defTabSz="457200">
                        <a:defRPr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Long timescales from ideas to final product </a:t>
                      </a:r>
                      <a:r>
                        <a:rPr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à</a:t>
                      </a:r>
                      <a:r>
                        <a:t>15 years</a:t>
                      </a:r>
                    </a:p>
                  </a:txBody>
                  <a:tcPr marL="121920" marR="121920" marT="60960" marB="6096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Interested in faster turnaround</a:t>
                      </a:r>
                    </a:p>
                  </a:txBody>
                  <a:tcPr marL="121920" marR="121920" marT="60960" marB="6096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Work with R&amp;D SME or break into well defined blocks</a:t>
                      </a:r>
                    </a:p>
                  </a:txBody>
                  <a:tcPr marL="121920" marR="121920" marT="60960" marB="60960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223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 source policy</a:t>
                      </a:r>
                    </a:p>
                  </a:txBody>
                  <a:tcPr marL="121920" marR="121920" marT="60960" marB="6096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Patents, company specific processes</a:t>
                      </a:r>
                    </a:p>
                  </a:txBody>
                  <a:tcPr marL="121920" marR="121920" marT="60960" marB="6096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Sign NDAs, define clear boundaries for publication of information</a:t>
                      </a:r>
                    </a:p>
                  </a:txBody>
                  <a:tcPr marL="121920" marR="121920" marT="60960" marB="60960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223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Niche applications and smallish productions</a:t>
                      </a:r>
                    </a:p>
                  </a:txBody>
                  <a:tcPr marL="121920" marR="121920" marT="60960" marB="6096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Mass application/ productions</a:t>
                      </a:r>
                    </a:p>
                  </a:txBody>
                  <a:tcPr marL="121920" marR="121920" marT="60960" marB="6096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Become active in identifying spinoffs, import existing solutions where possible</a:t>
                      </a:r>
                    </a:p>
                  </a:txBody>
                  <a:tcPr marL="121920" marR="121920" marT="60960" marB="60960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223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Fundamental understanding of underlying science</a:t>
                      </a:r>
                    </a:p>
                  </a:txBody>
                  <a:tcPr marL="121920" marR="121920" marT="60960" marB="6096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Often application of existing knowledge</a:t>
                      </a:r>
                    </a:p>
                  </a:txBody>
                  <a:tcPr marL="121920" marR="121920" marT="60960" marB="6096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Knowledge exchange via secondments, industry-academia events</a:t>
                      </a:r>
                    </a:p>
                  </a:txBody>
                  <a:tcPr marL="121920" marR="121920" marT="60960" marB="60960" horzOverflow="overflow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2230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Education driven</a:t>
                      </a:r>
                    </a:p>
                  </a:txBody>
                  <a:tcPr marL="121920" marR="121920" marT="60960" marB="6096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Market driven</a:t>
                      </a:r>
                    </a:p>
                  </a:txBody>
                  <a:tcPr marL="121920" marR="121920" marT="60960" marB="6096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“</a:t>
                      </a:r>
                    </a:p>
                  </a:txBody>
                  <a:tcPr marL="121920" marR="121920" marT="60960" marB="60960" horzOverflow="overflow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9" name="Knowledge exchange through collaboration and procurement: the point of view of a University group (Uni. Hamburg) - lessons learned"/>
          <p:cNvSpPr txBox="1"/>
          <p:nvPr/>
        </p:nvSpPr>
        <p:spPr>
          <a:xfrm>
            <a:off x="1007004" y="709670"/>
            <a:ext cx="17553537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1"/>
                </a:solidFill>
              </a:rPr>
              <a:t>Knowledge exchange through collaboration and procurement: the point of view of a University group (Uni. Hamburg) -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lessons learned</a:t>
            </a:r>
          </a:p>
        </p:txBody>
      </p:sp>
      <p:sp>
        <p:nvSpPr>
          <p:cNvPr id="380" name="Line"/>
          <p:cNvSpPr/>
          <p:nvPr/>
        </p:nvSpPr>
        <p:spPr>
          <a:xfrm flipV="1">
            <a:off x="8237298" y="3791048"/>
            <a:ext cx="1" cy="87302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1" name="Line"/>
          <p:cNvSpPr/>
          <p:nvPr/>
        </p:nvSpPr>
        <p:spPr>
          <a:xfrm flipV="1">
            <a:off x="14233056" y="3791048"/>
            <a:ext cx="1" cy="87302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/>
          </a:p>
        </p:txBody>
      </p:sp>
      <p:sp>
        <p:nvSpPr>
          <p:cNvPr id="384" name="Last but not least, my experience  (after 23 years of applied physics projects in collaboration with industry, through 6 EC funded proposals)"/>
          <p:cNvSpPr txBox="1"/>
          <p:nvPr/>
        </p:nvSpPr>
        <p:spPr>
          <a:xfrm>
            <a:off x="1007004" y="709670"/>
            <a:ext cx="17553537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1"/>
                </a:solidFill>
              </a:rPr>
              <a:t>Last but not least, my experience 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(after 23 years of applied physics projects in collaboration with industry, through 6 EC funded proposals)</a:t>
            </a:r>
          </a:p>
        </p:txBody>
      </p:sp>
      <p:sp>
        <p:nvSpPr>
          <p:cNvPr id="385" name="TextBox 20"/>
          <p:cNvSpPr txBox="1"/>
          <p:nvPr/>
        </p:nvSpPr>
        <p:spPr>
          <a:xfrm>
            <a:off x="1913822" y="7676182"/>
            <a:ext cx="10281025" cy="185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pPr>
            <a:endParaRPr/>
          </a:p>
          <a:p>
            <a:pPr>
              <a:lnSpc>
                <a:spcPct val="100000"/>
              </a:lnSpc>
              <a:defRPr sz="4800" spc="436"/>
            </a:pPr>
            <a:r>
              <a:t>the value of unpredictability</a:t>
            </a:r>
          </a:p>
        </p:txBody>
      </p:sp>
      <p:pic>
        <p:nvPicPr>
          <p:cNvPr id="386" name="RP_LogoIdea.jpg" descr="RP_LogoId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145" y="4391683"/>
            <a:ext cx="8185498" cy="338879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In-Silico generation of random bit streams"/>
          <p:cNvSpPr txBox="1"/>
          <p:nvPr/>
        </p:nvSpPr>
        <p:spPr>
          <a:xfrm>
            <a:off x="959223" y="2847163"/>
            <a:ext cx="12190223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ct val="100000"/>
              </a:lnSpc>
              <a:defRPr sz="45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In-Silico generation of random bit streams</a:t>
            </a:r>
          </a:p>
        </p:txBody>
      </p:sp>
      <p:sp>
        <p:nvSpPr>
          <p:cNvPr id="388" name="A spin-off company of:…"/>
          <p:cNvSpPr txBox="1"/>
          <p:nvPr/>
        </p:nvSpPr>
        <p:spPr>
          <a:xfrm>
            <a:off x="1645098" y="9803747"/>
            <a:ext cx="10543516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 spin-off company of:</a:t>
            </a:r>
          </a:p>
          <a:p>
            <a:pPr marL="228600" indent="-228600">
              <a:buSzPct val="100000"/>
              <a:buChar char="•"/>
            </a:pPr>
            <a:r>
              <a:t>Università dell’Insubria (Como - Italy)</a:t>
            </a:r>
          </a:p>
          <a:p>
            <a:pPr marL="228600" indent="-228600">
              <a:buSzPct val="100000"/>
              <a:buChar char="•"/>
            </a:pPr>
            <a:r>
              <a:t>AGH - University of Science and Technology (Krakow - Poland)</a:t>
            </a:r>
          </a:p>
        </p:txBody>
      </p:sp>
      <p:pic>
        <p:nvPicPr>
          <p:cNvPr id="389" name="Logo AGH.png" descr="Logo AG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747" y="11663132"/>
            <a:ext cx="1738616" cy="173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nsubriaTrasparente.png" descr="InsubriaTrasparen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818" y="11470402"/>
            <a:ext cx="2124231" cy="2124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sp>
        <p:nvSpPr>
          <p:cNvPr id="393" name="Last but not least, my experience  (after 23 years of applied physics projects in collaboration with industry, through 6 EC funded proposals)"/>
          <p:cNvSpPr txBox="1"/>
          <p:nvPr/>
        </p:nvSpPr>
        <p:spPr>
          <a:xfrm>
            <a:off x="1007004" y="709670"/>
            <a:ext cx="17553537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1"/>
                </a:solidFill>
              </a:rPr>
              <a:t>Last but not least, my experience 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(after 23 years of applied physics projects in collaboration with industry, through 6 EC funded proposals)</a:t>
            </a:r>
          </a:p>
        </p:txBody>
      </p:sp>
      <p:sp>
        <p:nvSpPr>
          <p:cNvPr id="394" name="TextBox 20"/>
          <p:cNvSpPr txBox="1"/>
          <p:nvPr/>
        </p:nvSpPr>
        <p:spPr>
          <a:xfrm>
            <a:off x="1913822" y="7676181"/>
            <a:ext cx="10281025" cy="185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pPr>
            <a:endParaRPr/>
          </a:p>
          <a:p>
            <a:pPr>
              <a:lnSpc>
                <a:spcPct val="100000"/>
              </a:lnSpc>
              <a:defRPr sz="4800" spc="436"/>
            </a:pPr>
            <a:r>
              <a:t>the value of unpredictability</a:t>
            </a:r>
          </a:p>
        </p:txBody>
      </p:sp>
      <p:pic>
        <p:nvPicPr>
          <p:cNvPr id="395" name="RP_LogoIdea.jpg" descr="RP_LogoId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145" y="4391683"/>
            <a:ext cx="8185498" cy="3388796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In-Silico generation of random bit streams"/>
          <p:cNvSpPr txBox="1"/>
          <p:nvPr/>
        </p:nvSpPr>
        <p:spPr>
          <a:xfrm>
            <a:off x="959223" y="2847163"/>
            <a:ext cx="12190223" cy="78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ct val="100000"/>
              </a:lnSpc>
              <a:defRPr sz="45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In-Silico generation of random bit streams</a:t>
            </a:r>
          </a:p>
        </p:txBody>
      </p:sp>
      <p:sp>
        <p:nvSpPr>
          <p:cNvPr id="397" name="A spin-off company of:…"/>
          <p:cNvSpPr txBox="1"/>
          <p:nvPr/>
        </p:nvSpPr>
        <p:spPr>
          <a:xfrm>
            <a:off x="1645098" y="9803747"/>
            <a:ext cx="10543516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 spin-off company of:</a:t>
            </a:r>
          </a:p>
          <a:p>
            <a:pPr marL="228600" indent="-228600">
              <a:buSzPct val="100000"/>
              <a:buChar char="•"/>
            </a:pPr>
            <a:r>
              <a:t>Università dell’Insubria (Como - Italy)</a:t>
            </a:r>
          </a:p>
          <a:p>
            <a:pPr marL="228600" indent="-228600">
              <a:buSzPct val="100000"/>
              <a:buChar char="•"/>
            </a:pPr>
            <a:r>
              <a:t>AGH - University of Science and Technology (Krakow - Poland)</a:t>
            </a:r>
          </a:p>
        </p:txBody>
      </p:sp>
      <p:pic>
        <p:nvPicPr>
          <p:cNvPr id="398" name="Logo AGH.png" descr="Logo AG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747" y="11663133"/>
            <a:ext cx="1738616" cy="1738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nsubriaTrasparente.png" descr="InsubriaTrasparen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818" y="11470402"/>
            <a:ext cx="2124231" cy="212423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Line"/>
          <p:cNvSpPr/>
          <p:nvPr/>
        </p:nvSpPr>
        <p:spPr>
          <a:xfrm flipV="1">
            <a:off x="14461739" y="3141912"/>
            <a:ext cx="1" cy="996773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01" name="281735_1342370254-coin-flip.gif" descr="281735_1342370254-coin-flip.gi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728630" y="2587716"/>
            <a:ext cx="7588496" cy="5518906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A “quantum coin flipper” to enhance the strength of…"/>
          <p:cNvSpPr txBox="1"/>
          <p:nvPr/>
        </p:nvSpPr>
        <p:spPr>
          <a:xfrm>
            <a:off x="15497720" y="8723413"/>
            <a:ext cx="7479343" cy="391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A “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quantum coin flipper</a:t>
            </a:r>
            <a:r>
              <a:t>” to enhance the strength of</a:t>
            </a:r>
          </a:p>
          <a:p>
            <a:pPr marL="1142816" lvl="1" indent="-228600">
              <a:buSzPct val="100000"/>
              <a:buChar char="•"/>
              <a:defRPr>
                <a:solidFill>
                  <a:schemeClr val="accent1"/>
                </a:solidFill>
              </a:defRPr>
            </a:pPr>
            <a:r>
              <a:t>cyber security procedures</a:t>
            </a:r>
          </a:p>
          <a:p>
            <a:pPr marL="1142816" lvl="1" indent="-228600">
              <a:buSzPct val="100000"/>
              <a:buChar char="•"/>
              <a:defRPr>
                <a:solidFill>
                  <a:schemeClr val="accent1"/>
                </a:solidFill>
              </a:defRPr>
            </a:pPr>
            <a:r>
              <a:t>privacy preservation</a:t>
            </a:r>
          </a:p>
          <a:p>
            <a:pPr marL="1142816" lvl="1" indent="-228600">
              <a:buSzPct val="100000"/>
              <a:buChar char="•"/>
              <a:defRPr>
                <a:solidFill>
                  <a:schemeClr val="accent1"/>
                </a:solidFill>
              </a:defRPr>
            </a:pPr>
            <a:r>
              <a:t>zero-knowledge proof mechanisms</a:t>
            </a:r>
          </a:p>
          <a:p>
            <a:pPr>
              <a:defRPr>
                <a:solidFill>
                  <a:schemeClr val="accent1"/>
                </a:solidFill>
              </a:defRPr>
            </a:pPr>
            <a:endParaRPr/>
          </a:p>
          <a:p>
            <a:pPr>
              <a:defRPr>
                <a:solidFill>
                  <a:schemeClr val="accent1"/>
                </a:solidFill>
              </a:defRPr>
            </a:pPr>
            <a:r>
              <a:t>Total expected addressable market: 7.2 B$ by 2026 </a:t>
            </a:r>
          </a:p>
        </p:txBody>
      </p:sp>
      <p:pic>
        <p:nvPicPr>
          <p:cNvPr id="403" name="Screenshot 2021-09-26 at 23.46.34.png" descr="Screenshot 2021-09-26 at 23.46.3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2063" y="12378540"/>
            <a:ext cx="2725886" cy="1125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Box 20"/>
          <p:cNvSpPr txBox="1"/>
          <p:nvPr/>
        </p:nvSpPr>
        <p:spPr>
          <a:xfrm>
            <a:off x="675561" y="1799064"/>
            <a:ext cx="11645214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z="6600" spc="600">
                <a:solidFill>
                  <a:srgbClr val="000000"/>
                </a:solidFill>
              </a:defRPr>
            </a:lvl1pPr>
          </a:lstStyle>
          <a:p>
            <a:r>
              <a:t>HOW DO WE DO IT?</a:t>
            </a:r>
          </a:p>
        </p:txBody>
      </p:sp>
      <p:sp>
        <p:nvSpPr>
          <p:cNvPr id="406" name="TextBox 9"/>
          <p:cNvSpPr txBox="1">
            <a:spLocks noGrp="1"/>
          </p:cNvSpPr>
          <p:nvPr>
            <p:ph type="sldNum" sz="quarter" idx="2"/>
          </p:nvPr>
        </p:nvSpPr>
        <p:spPr>
          <a:xfrm>
            <a:off x="22612647" y="759218"/>
            <a:ext cx="452720" cy="4622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rPr/>
              <a:t>37</a:t>
            </a:fld>
            <a:endParaRPr/>
          </a:p>
        </p:txBody>
      </p:sp>
      <p:sp>
        <p:nvSpPr>
          <p:cNvPr id="407" name="Inspired by Forrest Gump, we say:…"/>
          <p:cNvSpPr txBox="1"/>
          <p:nvPr/>
        </p:nvSpPr>
        <p:spPr>
          <a:xfrm>
            <a:off x="702005" y="3155950"/>
            <a:ext cx="11207984" cy="3622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t>Inspired by Forrest Gump, we say:</a:t>
            </a:r>
          </a:p>
          <a:p>
            <a:pPr>
              <a:lnSpc>
                <a:spcPct val="150000"/>
              </a:lnSpc>
              <a:defRPr sz="29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RADIOACTIVE IS AS RADIOACTIVE DOES</a:t>
            </a:r>
          </a:p>
          <a:p>
            <a:pPr>
              <a:lnSpc>
                <a:spcPct val="150000"/>
              </a:lnSpc>
              <a:defRPr sz="29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  <a:p>
            <a:pPr marL="228600" indent="-228600">
              <a:lnSpc>
                <a:spcPct val="150000"/>
              </a:lnSpc>
              <a:buSzPct val="80000"/>
              <a:buBlip>
                <a:blip r:embed="rId2"/>
              </a:buBlip>
              <a:defRPr sz="29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 sz="2400">
                <a:solidFill>
                  <a:srgbClr val="5E5E5E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emission by a radioactive source is due to the quantum laws of Nature</a:t>
            </a:r>
          </a:p>
          <a:p>
            <a:pPr marL="189186" indent="-189186">
              <a:lnSpc>
                <a:spcPct val="150000"/>
              </a:lnSpc>
              <a:buSzPct val="80000"/>
              <a:buBlip>
                <a:blip r:embed="rId2"/>
              </a:buBlip>
              <a:defRPr sz="29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2400">
                <a:solidFill>
                  <a:srgbClr val="5E5E5E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 decays of unstable nuclei are unpredictable </a:t>
            </a:r>
          </a:p>
        </p:txBody>
      </p:sp>
      <p:pic>
        <p:nvPicPr>
          <p:cNvPr id="4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0020" y="1974850"/>
            <a:ext cx="10661606" cy="8540449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equence of pulses by the decay of a radioactive source in a nuclear physics detector"/>
          <p:cNvSpPr txBox="1"/>
          <p:nvPr/>
        </p:nvSpPr>
        <p:spPr>
          <a:xfrm>
            <a:off x="12690805" y="10927828"/>
            <a:ext cx="11218838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r>
              <a:t>Sequence of pulses by the decay of a radioactive source in a nuclear physics detector</a:t>
            </a:r>
          </a:p>
        </p:txBody>
      </p:sp>
      <p:sp>
        <p:nvSpPr>
          <p:cNvPr id="410" name="⇒"/>
          <p:cNvSpPr txBox="1"/>
          <p:nvPr/>
        </p:nvSpPr>
        <p:spPr>
          <a:xfrm>
            <a:off x="620725" y="6527800"/>
            <a:ext cx="951891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defRPr sz="7200"/>
            </a:lvl1pPr>
          </a:lstStyle>
          <a:p>
            <a:r>
              <a:t>⇒</a:t>
            </a:r>
          </a:p>
        </p:txBody>
      </p:sp>
      <p:sp>
        <p:nvSpPr>
          <p:cNvPr id="411" name="the sequence of detected decays can be used to generate random bits with different recipes:…"/>
          <p:cNvSpPr txBox="1"/>
          <p:nvPr/>
        </p:nvSpPr>
        <p:spPr>
          <a:xfrm>
            <a:off x="1819605" y="6710680"/>
            <a:ext cx="9796150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chemeClr val="accent1"/>
                </a:solidFill>
              </a:defRPr>
            </a:pPr>
            <a:r>
              <a:t>the sequence of detected decays can be used to generate random bits with different recipes:</a:t>
            </a:r>
          </a:p>
          <a:p>
            <a:pPr marL="228600" indent="-228600">
              <a:buSzPct val="80000"/>
              <a:buBlip>
                <a:blip r:embed="rId4"/>
              </a:buBlip>
              <a:defRPr>
                <a:solidFill>
                  <a:schemeClr val="accent1"/>
                </a:solidFill>
              </a:defRPr>
            </a:pPr>
            <a:r>
              <a:t> </a:t>
            </a:r>
            <a:r>
              <a:rPr>
                <a:solidFill>
                  <a:srgbClr val="5E5E5E"/>
                </a:solidFill>
              </a:rPr>
              <a:t>check the parity of the number of pulses in a time window</a:t>
            </a:r>
          </a:p>
          <a:p>
            <a:pPr marL="228600" indent="-228600">
              <a:buSzPct val="80000"/>
              <a:buBlip>
                <a:blip r:embed="rId4"/>
              </a:buBlip>
              <a:defRPr>
                <a:solidFill>
                  <a:schemeClr val="accent1"/>
                </a:solidFill>
              </a:defRPr>
            </a:pPr>
            <a:r>
              <a:rPr>
                <a:solidFill>
                  <a:srgbClr val="5E5E5E"/>
                </a:solidFill>
              </a:rPr>
              <a:t> pre-define the time window in a way that is equally like to have or not to have a single pulse</a:t>
            </a:r>
          </a:p>
        </p:txBody>
      </p:sp>
      <p:sp>
        <p:nvSpPr>
          <p:cNvPr id="412" name="TextBox 21"/>
          <p:cNvSpPr txBox="1"/>
          <p:nvPr/>
        </p:nvSpPr>
        <p:spPr>
          <a:xfrm>
            <a:off x="491907" y="684270"/>
            <a:ext cx="1364411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the Random Power principle:</a:t>
            </a:r>
          </a:p>
        </p:txBody>
      </p:sp>
      <p:sp>
        <p:nvSpPr>
          <p:cNvPr id="413" name="The idea behind                                              is to replace a radioactive source with something safer, more handy, cost effective, simple, robust, providing  sequences of pulses mimicking radioactive decays."/>
          <p:cNvSpPr txBox="1"/>
          <p:nvPr/>
        </p:nvSpPr>
        <p:spPr>
          <a:xfrm>
            <a:off x="533555" y="12103021"/>
            <a:ext cx="20804053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The idea behind                                              is to replace a radioactive source with something safer, more handy, cost effective, simple, robust, providing  sequences of pulses mimicking radioactive decays. </a:t>
            </a:r>
          </a:p>
        </p:txBody>
      </p:sp>
      <p:pic>
        <p:nvPicPr>
          <p:cNvPr id="414" name="RP_LogoIdea.png" descr="RP_LogoIde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873" y="11358552"/>
            <a:ext cx="3231561" cy="1337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38</a:t>
            </a:fld>
            <a:endParaRPr/>
          </a:p>
        </p:txBody>
      </p:sp>
      <p:sp>
        <p:nvSpPr>
          <p:cNvPr id="417" name="Essentially, we turn unpredictable “Dark Pulses” in Silicon Photomultipliers into bits:"/>
          <p:cNvSpPr txBox="1"/>
          <p:nvPr/>
        </p:nvSpPr>
        <p:spPr>
          <a:xfrm>
            <a:off x="751654" y="741420"/>
            <a:ext cx="2160651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Essentially, we turn unpredictable “Dark Pulses” in Silicon Photomultipliers into bits:</a:t>
            </a:r>
          </a:p>
        </p:txBody>
      </p:sp>
      <p:pic>
        <p:nvPicPr>
          <p:cNvPr id="418" name="scope_3.png" descr="scope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104" y="1654350"/>
            <a:ext cx="7609906" cy="6108733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1. tag &amp; time stamp the occurrences of the random pulses"/>
          <p:cNvSpPr txBox="1"/>
          <p:nvPr/>
        </p:nvSpPr>
        <p:spPr>
          <a:xfrm>
            <a:off x="799034" y="2064867"/>
            <a:ext cx="1162062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1. tag &amp; time stamp the occurrences of the random pulses</a:t>
            </a:r>
          </a:p>
        </p:txBody>
      </p:sp>
      <p:sp>
        <p:nvSpPr>
          <p:cNvPr id="420" name="2. analyse the time series of the pulses:"/>
          <p:cNvSpPr txBox="1"/>
          <p:nvPr/>
        </p:nvSpPr>
        <p:spPr>
          <a:xfrm>
            <a:off x="1060991" y="8471245"/>
            <a:ext cx="791311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2. analyse the time series of the pulses:</a:t>
            </a:r>
          </a:p>
        </p:txBody>
      </p:sp>
      <p:grpSp>
        <p:nvGrpSpPr>
          <p:cNvPr id="454" name="Group"/>
          <p:cNvGrpSpPr/>
          <p:nvPr/>
        </p:nvGrpSpPr>
        <p:grpSpPr>
          <a:xfrm>
            <a:off x="1080102" y="9520501"/>
            <a:ext cx="20846504" cy="3120545"/>
            <a:chOff x="0" y="0"/>
            <a:chExt cx="20846503" cy="3120544"/>
          </a:xfrm>
        </p:grpSpPr>
        <p:sp>
          <p:nvSpPr>
            <p:cNvPr id="421" name="Line"/>
            <p:cNvSpPr/>
            <p:nvPr/>
          </p:nvSpPr>
          <p:spPr>
            <a:xfrm>
              <a:off x="441180" y="932180"/>
              <a:ext cx="1591554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2" name="Line"/>
            <p:cNvSpPr/>
            <p:nvPr/>
          </p:nvSpPr>
          <p:spPr>
            <a:xfrm flipV="1">
              <a:off x="26381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3" name="Line"/>
            <p:cNvSpPr/>
            <p:nvPr/>
          </p:nvSpPr>
          <p:spPr>
            <a:xfrm flipV="1">
              <a:off x="44923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4" name="Line"/>
            <p:cNvSpPr/>
            <p:nvPr/>
          </p:nvSpPr>
          <p:spPr>
            <a:xfrm flipV="1">
              <a:off x="6676758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5" name="Line"/>
            <p:cNvSpPr/>
            <p:nvPr/>
          </p:nvSpPr>
          <p:spPr>
            <a:xfrm flipV="1">
              <a:off x="10236564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6" name="Line"/>
            <p:cNvSpPr/>
            <p:nvPr/>
          </p:nvSpPr>
          <p:spPr>
            <a:xfrm flipV="1">
              <a:off x="5482958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7" name="Line"/>
            <p:cNvSpPr/>
            <p:nvPr/>
          </p:nvSpPr>
          <p:spPr>
            <a:xfrm flipV="1">
              <a:off x="121377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8" name="Line"/>
            <p:cNvSpPr/>
            <p:nvPr/>
          </p:nvSpPr>
          <p:spPr>
            <a:xfrm flipV="1">
              <a:off x="13331557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9" name="Line"/>
            <p:cNvSpPr/>
            <p:nvPr/>
          </p:nvSpPr>
          <p:spPr>
            <a:xfrm flipV="1">
              <a:off x="4537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0" name="Start"/>
            <p:cNvSpPr txBox="1"/>
            <p:nvPr/>
          </p:nvSpPr>
          <p:spPr>
            <a:xfrm>
              <a:off x="0" y="200660"/>
              <a:ext cx="907517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Start</a:t>
              </a:r>
            </a:p>
          </p:txBody>
        </p:sp>
        <p:sp>
          <p:nvSpPr>
            <p:cNvPr id="431" name="1"/>
            <p:cNvSpPr txBox="1"/>
            <p:nvPr/>
          </p:nvSpPr>
          <p:spPr>
            <a:xfrm>
              <a:off x="2552763" y="200660"/>
              <a:ext cx="828930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1       </a:t>
              </a:r>
            </a:p>
          </p:txBody>
        </p:sp>
        <p:sp>
          <p:nvSpPr>
            <p:cNvPr id="432" name="2"/>
            <p:cNvSpPr txBox="1"/>
            <p:nvPr/>
          </p:nvSpPr>
          <p:spPr>
            <a:xfrm>
              <a:off x="4346511" y="200660"/>
              <a:ext cx="29169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2</a:t>
              </a:r>
            </a:p>
          </p:txBody>
        </p:sp>
        <p:sp>
          <p:nvSpPr>
            <p:cNvPr id="433" name="3"/>
            <p:cNvSpPr txBox="1"/>
            <p:nvPr/>
          </p:nvSpPr>
          <p:spPr>
            <a:xfrm>
              <a:off x="5337771" y="200660"/>
              <a:ext cx="29037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3</a:t>
              </a:r>
            </a:p>
          </p:txBody>
        </p:sp>
        <p:sp>
          <p:nvSpPr>
            <p:cNvPr id="434" name="4"/>
            <p:cNvSpPr txBox="1"/>
            <p:nvPr/>
          </p:nvSpPr>
          <p:spPr>
            <a:xfrm>
              <a:off x="6515557" y="200660"/>
              <a:ext cx="32240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4</a:t>
              </a:r>
            </a:p>
          </p:txBody>
        </p:sp>
        <p:sp>
          <p:nvSpPr>
            <p:cNvPr id="435" name="5"/>
            <p:cNvSpPr txBox="1"/>
            <p:nvPr/>
          </p:nvSpPr>
          <p:spPr>
            <a:xfrm>
              <a:off x="10091047" y="200660"/>
              <a:ext cx="29103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5</a:t>
              </a:r>
            </a:p>
          </p:txBody>
        </p:sp>
        <p:sp>
          <p:nvSpPr>
            <p:cNvPr id="436" name="6"/>
            <p:cNvSpPr txBox="1"/>
            <p:nvPr/>
          </p:nvSpPr>
          <p:spPr>
            <a:xfrm>
              <a:off x="11985142" y="200660"/>
              <a:ext cx="30523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6</a:t>
              </a:r>
            </a:p>
          </p:txBody>
        </p:sp>
        <p:sp>
          <p:nvSpPr>
            <p:cNvPr id="437" name="7"/>
            <p:cNvSpPr txBox="1"/>
            <p:nvPr/>
          </p:nvSpPr>
          <p:spPr>
            <a:xfrm>
              <a:off x="13182243" y="200660"/>
              <a:ext cx="29862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7</a:t>
              </a:r>
            </a:p>
          </p:txBody>
        </p:sp>
        <p:sp>
          <p:nvSpPr>
            <p:cNvPr id="438" name="Δt12"/>
            <p:cNvSpPr txBox="1"/>
            <p:nvPr/>
          </p:nvSpPr>
          <p:spPr>
            <a:xfrm>
              <a:off x="3187763" y="2334519"/>
              <a:ext cx="71688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12</a:t>
              </a:r>
            </a:p>
          </p:txBody>
        </p:sp>
        <p:sp>
          <p:nvSpPr>
            <p:cNvPr id="439" name="Δt23"/>
            <p:cNvSpPr txBox="1"/>
            <p:nvPr/>
          </p:nvSpPr>
          <p:spPr>
            <a:xfrm>
              <a:off x="4787963" y="2334519"/>
              <a:ext cx="76090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23</a:t>
              </a:r>
            </a:p>
          </p:txBody>
        </p:sp>
        <p:sp>
          <p:nvSpPr>
            <p:cNvPr id="440" name="Δt34"/>
            <p:cNvSpPr txBox="1"/>
            <p:nvPr/>
          </p:nvSpPr>
          <p:spPr>
            <a:xfrm>
              <a:off x="5803963" y="2334519"/>
              <a:ext cx="78270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34</a:t>
              </a:r>
            </a:p>
          </p:txBody>
        </p:sp>
        <p:sp>
          <p:nvSpPr>
            <p:cNvPr id="441" name="Δt45"/>
            <p:cNvSpPr txBox="1"/>
            <p:nvPr/>
          </p:nvSpPr>
          <p:spPr>
            <a:xfrm>
              <a:off x="8216963" y="2334519"/>
              <a:ext cx="78292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45</a:t>
              </a:r>
            </a:p>
          </p:txBody>
        </p:sp>
        <p:sp>
          <p:nvSpPr>
            <p:cNvPr id="442" name="Δt56"/>
            <p:cNvSpPr txBox="1"/>
            <p:nvPr/>
          </p:nvSpPr>
          <p:spPr>
            <a:xfrm>
              <a:off x="10909363" y="2334519"/>
              <a:ext cx="7719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56</a:t>
              </a:r>
            </a:p>
          </p:txBody>
        </p:sp>
        <p:sp>
          <p:nvSpPr>
            <p:cNvPr id="443" name="Δt67"/>
            <p:cNvSpPr txBox="1"/>
            <p:nvPr/>
          </p:nvSpPr>
          <p:spPr>
            <a:xfrm>
              <a:off x="12433362" y="2334519"/>
              <a:ext cx="77653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67</a:t>
              </a:r>
            </a:p>
          </p:txBody>
        </p:sp>
        <p:sp>
          <p:nvSpPr>
            <p:cNvPr id="444" name="Line"/>
            <p:cNvSpPr/>
            <p:nvPr/>
          </p:nvSpPr>
          <p:spPr>
            <a:xfrm flipV="1">
              <a:off x="14040510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5" name="Line"/>
            <p:cNvSpPr/>
            <p:nvPr/>
          </p:nvSpPr>
          <p:spPr>
            <a:xfrm flipV="1">
              <a:off x="15541358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6" name="8"/>
            <p:cNvSpPr txBox="1"/>
            <p:nvPr/>
          </p:nvSpPr>
          <p:spPr>
            <a:xfrm>
              <a:off x="13893437" y="200660"/>
              <a:ext cx="314808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8</a:t>
              </a:r>
            </a:p>
          </p:txBody>
        </p:sp>
        <p:sp>
          <p:nvSpPr>
            <p:cNvPr id="447" name="9"/>
            <p:cNvSpPr txBox="1"/>
            <p:nvPr/>
          </p:nvSpPr>
          <p:spPr>
            <a:xfrm>
              <a:off x="15388741" y="200660"/>
              <a:ext cx="30523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9</a:t>
              </a:r>
            </a:p>
          </p:txBody>
        </p:sp>
        <p:sp>
          <p:nvSpPr>
            <p:cNvPr id="448" name="Δt78"/>
            <p:cNvSpPr txBox="1"/>
            <p:nvPr/>
          </p:nvSpPr>
          <p:spPr>
            <a:xfrm>
              <a:off x="13426095" y="2334519"/>
              <a:ext cx="77873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78</a:t>
              </a:r>
            </a:p>
          </p:txBody>
        </p:sp>
        <p:sp>
          <p:nvSpPr>
            <p:cNvPr id="449" name="Δt89"/>
            <p:cNvSpPr txBox="1"/>
            <p:nvPr/>
          </p:nvSpPr>
          <p:spPr>
            <a:xfrm>
              <a:off x="14645295" y="2334519"/>
              <a:ext cx="78622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89</a:t>
              </a:r>
            </a:p>
          </p:txBody>
        </p:sp>
        <p:sp>
          <p:nvSpPr>
            <p:cNvPr id="450" name="bit 1: Δt12 vs Δt34"/>
            <p:cNvSpPr txBox="1"/>
            <p:nvPr/>
          </p:nvSpPr>
          <p:spPr>
            <a:xfrm>
              <a:off x="17437558" y="0"/>
              <a:ext cx="3245438" cy="534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457200" indent="-457200">
                <a:buSzPct val="100000"/>
                <a:buFont typeface="Wingdings" pitchFamily="2" charset="2"/>
                <a:buChar char="Ø"/>
              </a:pPr>
              <a:r>
                <a:rPr dirty="0"/>
                <a:t>bit 1: </a:t>
              </a:r>
              <a:r>
                <a:rPr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12</a:t>
              </a:r>
              <a:r>
                <a:rPr baseline="-5999" dirty="0"/>
                <a:t> </a:t>
              </a:r>
              <a:r>
                <a:rPr dirty="0"/>
                <a:t>vs </a:t>
              </a:r>
              <a:r>
                <a:rPr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34</a:t>
              </a:r>
              <a:r>
                <a:rPr dirty="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 </a:t>
              </a:r>
            </a:p>
          </p:txBody>
        </p:sp>
        <p:sp>
          <p:nvSpPr>
            <p:cNvPr id="451" name="bit 2: Δt23 vs Δt45"/>
            <p:cNvSpPr txBox="1"/>
            <p:nvPr/>
          </p:nvSpPr>
          <p:spPr>
            <a:xfrm>
              <a:off x="17437558" y="812800"/>
              <a:ext cx="3360854" cy="534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457200" indent="-457200">
                <a:buSzPct val="100000"/>
                <a:buFont typeface="Wingdings" pitchFamily="2" charset="2"/>
                <a:buChar char="Ø"/>
              </a:pPr>
              <a:r>
                <a:rPr dirty="0"/>
                <a:t>bit 2: </a:t>
              </a:r>
              <a:r>
                <a:rPr dirty="0"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23</a:t>
              </a:r>
              <a:r>
                <a:rPr baseline="-5999" dirty="0"/>
                <a:t> </a:t>
              </a:r>
              <a:r>
                <a:rPr dirty="0"/>
                <a:t>vs </a:t>
              </a:r>
              <a:r>
                <a:rPr dirty="0"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45</a:t>
              </a:r>
              <a:r>
                <a:rPr dirty="0"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</a:p>
          </p:txBody>
        </p:sp>
        <p:sp>
          <p:nvSpPr>
            <p:cNvPr id="452" name="bit 3: Δt56 vs Δt78"/>
            <p:cNvSpPr txBox="1"/>
            <p:nvPr/>
          </p:nvSpPr>
          <p:spPr>
            <a:xfrm>
              <a:off x="17437558" y="1625599"/>
              <a:ext cx="3340015" cy="534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457200" indent="-457200">
                <a:buSzPct val="100000"/>
                <a:buFont typeface="Wingdings" pitchFamily="2" charset="2"/>
                <a:buChar char="Ø"/>
              </a:pPr>
              <a:r>
                <a:rPr dirty="0"/>
                <a:t>bit 3: </a:t>
              </a:r>
              <a:r>
                <a:rPr dirty="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56</a:t>
              </a:r>
              <a:r>
                <a:rPr baseline="-5999" dirty="0"/>
                <a:t> </a:t>
              </a:r>
              <a:r>
                <a:rPr dirty="0"/>
                <a:t>vs</a:t>
              </a:r>
              <a:r>
                <a:rPr baseline="-5999" dirty="0"/>
                <a:t> </a:t>
              </a:r>
              <a:r>
                <a:rPr dirty="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78</a:t>
              </a:r>
              <a:r>
                <a:rPr dirty="0"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</a:p>
          </p:txBody>
        </p:sp>
        <p:sp>
          <p:nvSpPr>
            <p:cNvPr id="453" name="bit 4: Δt67 vs Δt89"/>
            <p:cNvSpPr txBox="1"/>
            <p:nvPr/>
          </p:nvSpPr>
          <p:spPr>
            <a:xfrm>
              <a:off x="17437558" y="2585720"/>
              <a:ext cx="3408945" cy="534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457200" indent="-457200">
                <a:buSzPct val="100000"/>
                <a:buFont typeface="Wingdings" pitchFamily="2" charset="2"/>
                <a:buChar char="Ø"/>
              </a:pPr>
              <a:r>
                <a:rPr dirty="0"/>
                <a:t>bit 4: </a:t>
              </a:r>
              <a:r>
                <a:rPr dirty="0"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latin typeface="Montserrat Bold"/>
                  <a:ea typeface="Montserrat Bold"/>
                  <a:cs typeface="Montserrat Bold"/>
                  <a:sym typeface="Montserrat Bold"/>
                </a:rPr>
                <a:t>67</a:t>
              </a:r>
              <a:r>
                <a:rPr baseline="-5999" dirty="0"/>
                <a:t> </a:t>
              </a:r>
              <a:r>
                <a:rPr dirty="0"/>
                <a:t>vs </a:t>
              </a:r>
              <a:r>
                <a:rPr dirty="0"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 dirty="0">
                  <a:latin typeface="Montserrat Bold"/>
                  <a:ea typeface="Montserrat Bold"/>
                  <a:cs typeface="Montserrat Bold"/>
                  <a:sym typeface="Montserrat Bold"/>
                </a:rPr>
                <a:t>89</a:t>
              </a:r>
              <a:r>
                <a:rPr dirty="0"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</a:p>
          </p:txBody>
        </p:sp>
      </p:grpSp>
      <p:sp>
        <p:nvSpPr>
          <p:cNvPr id="455" name="-   Italian Patent granted in Sept. 2020…"/>
          <p:cNvSpPr txBox="1"/>
          <p:nvPr/>
        </p:nvSpPr>
        <p:spPr>
          <a:xfrm>
            <a:off x="977310" y="4343561"/>
            <a:ext cx="7477284" cy="213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-   Italian Patent granted in Sept. 2020</a:t>
            </a:r>
          </a:p>
          <a:p>
            <a:pPr marL="396875" indent="-396875">
              <a:buSzPct val="125000"/>
              <a:buChar char="-"/>
              <a:defRPr sz="2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EU &amp; US patent granted in 2022</a:t>
            </a:r>
          </a:p>
          <a:p>
            <a:pPr marL="396875" indent="-396875">
              <a:buSzPct val="125000"/>
              <a:buChar char="-"/>
              <a:defRPr sz="29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 the examination phase in China, JP, Korea (since April 2021)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458" name="TextBox 21"/>
          <p:cNvSpPr txBox="1"/>
          <p:nvPr/>
        </p:nvSpPr>
        <p:spPr>
          <a:xfrm>
            <a:off x="771307" y="691412"/>
            <a:ext cx="815657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state-of-the-art:</a:t>
            </a:r>
          </a:p>
        </p:txBody>
      </p:sp>
      <p:sp>
        <p:nvSpPr>
          <p:cNvPr id="459" name="The MINIMUM VIABLE PRODUCT [MVP], the progenitor of a class of Quantum Random Bit Generators:"/>
          <p:cNvSpPr txBox="1"/>
          <p:nvPr/>
        </p:nvSpPr>
        <p:spPr>
          <a:xfrm>
            <a:off x="829005" y="3490917"/>
            <a:ext cx="2104819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100"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The MINIMUM VIABLE PRODUCT [MVP], the progenitor of a class of Quantum Random Bit Generators:</a:t>
            </a:r>
          </a:p>
        </p:txBody>
      </p:sp>
      <p:pic>
        <p:nvPicPr>
          <p:cNvPr id="460" name="NewBoard.jpg" descr="NewBoard.jpg"/>
          <p:cNvPicPr>
            <a:picLocks noChangeAspect="1"/>
          </p:cNvPicPr>
          <p:nvPr/>
        </p:nvPicPr>
        <p:blipFill>
          <a:blip r:embed="rId2"/>
          <a:srcRect l="15671" t="11643" r="15671" b="29263"/>
          <a:stretch>
            <a:fillRect/>
          </a:stretch>
        </p:blipFill>
        <p:spPr>
          <a:xfrm>
            <a:off x="1634680" y="4318494"/>
            <a:ext cx="5299009" cy="8108064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Developed thanks to the seed capital [100 000 €] granted by"/>
          <p:cNvSpPr txBox="1"/>
          <p:nvPr/>
        </p:nvSpPr>
        <p:spPr>
          <a:xfrm>
            <a:off x="8723686" y="5652003"/>
            <a:ext cx="1417046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/>
            </a:pPr>
            <a:r>
              <a:t>Developed thanks to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seed capital [100 000 €]</a:t>
            </a:r>
            <a:r>
              <a:t> granted by </a:t>
            </a:r>
          </a:p>
        </p:txBody>
      </p:sp>
      <p:grpSp>
        <p:nvGrpSpPr>
          <p:cNvPr id="464" name="Group"/>
          <p:cNvGrpSpPr/>
          <p:nvPr/>
        </p:nvGrpSpPr>
        <p:grpSpPr>
          <a:xfrm>
            <a:off x="7936807" y="6689928"/>
            <a:ext cx="10133413" cy="4295313"/>
            <a:chOff x="0" y="0"/>
            <a:chExt cx="10133412" cy="4295312"/>
          </a:xfrm>
        </p:grpSpPr>
        <p:pic>
          <p:nvPicPr>
            <p:cNvPr id="46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102265" cy="4295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3" name="https://attract-eu.com"/>
            <p:cNvSpPr txBox="1"/>
            <p:nvPr/>
          </p:nvSpPr>
          <p:spPr>
            <a:xfrm>
              <a:off x="6220415" y="1029394"/>
              <a:ext cx="3912998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https://attract-eu.com</a:t>
              </a:r>
            </a:p>
          </p:txBody>
        </p:sp>
      </p:grpSp>
      <p:sp>
        <p:nvSpPr>
          <p:cNvPr id="465" name="which selected Random Power as one of 170 “breakthrough projects” out of 1211 submissions [May 2019- October 2020]…"/>
          <p:cNvSpPr txBox="1"/>
          <p:nvPr/>
        </p:nvSpPr>
        <p:spPr>
          <a:xfrm>
            <a:off x="8960470" y="11004012"/>
            <a:ext cx="130365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/>
            </a:pPr>
            <a:r>
              <a:t>which selected Random Power as one of 170 “breakthrough projects” out of 1211 submissions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[May 2019- October 2020]</a:t>
            </a:r>
          </a:p>
          <a:p>
            <a:pPr>
              <a:defRPr sz="3000"/>
            </a:pP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(Phase 1)</a:t>
            </a:r>
          </a:p>
        </p:txBody>
      </p:sp>
      <p:sp>
        <p:nvSpPr>
          <p:cNvPr id="466" name="TextBox 20"/>
          <p:cNvSpPr txBox="1"/>
          <p:nvPr/>
        </p:nvSpPr>
        <p:spPr>
          <a:xfrm>
            <a:off x="675561" y="1799064"/>
            <a:ext cx="2270969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z="5600" spc="509">
                <a:solidFill>
                  <a:srgbClr val="000000"/>
                </a:solidFill>
              </a:defRPr>
            </a:pPr>
            <a:r>
              <a:rPr>
                <a:solidFill>
                  <a:schemeClr val="accent1">
                    <a:lumOff val="-13575"/>
                  </a:schemeClr>
                </a:solidFill>
              </a:rPr>
              <a:t>WHERE ARE WE NOW </a:t>
            </a:r>
            <a:r>
              <a:rPr sz="4000" spc="363">
                <a:solidFill>
                  <a:schemeClr val="accent1">
                    <a:lumOff val="-13575"/>
                  </a:schemeClr>
                </a:solidFill>
              </a:rPr>
              <a:t>- completed developments</a:t>
            </a:r>
          </a:p>
        </p:txBody>
      </p:sp>
      <p:sp>
        <p:nvSpPr>
          <p:cNvPr id="467" name="Qualified according to the NIST standards…"/>
          <p:cNvSpPr txBox="1"/>
          <p:nvPr/>
        </p:nvSpPr>
        <p:spPr>
          <a:xfrm>
            <a:off x="752805" y="12591288"/>
            <a:ext cx="7015557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t>Qualified according to the NIST standards</a:t>
            </a:r>
          </a:p>
          <a:p>
            <a:pPr algn="ctr">
              <a:defRPr sz="2200"/>
            </a:pPr>
            <a:r>
              <a:t>(National Institute of Standard &amp; Technology)</a:t>
            </a:r>
          </a:p>
        </p:txBody>
      </p:sp>
      <p:sp>
        <p:nvSpPr>
          <p:cNvPr id="468" name="8 cm"/>
          <p:cNvSpPr txBox="1"/>
          <p:nvPr/>
        </p:nvSpPr>
        <p:spPr>
          <a:xfrm>
            <a:off x="433933" y="8229013"/>
            <a:ext cx="93756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8 cm</a:t>
            </a:r>
          </a:p>
        </p:txBody>
      </p:sp>
      <p:sp>
        <p:nvSpPr>
          <p:cNvPr id="469" name="Line"/>
          <p:cNvSpPr/>
          <p:nvPr/>
        </p:nvSpPr>
        <p:spPr>
          <a:xfrm flipV="1">
            <a:off x="2312697" y="4632094"/>
            <a:ext cx="1" cy="7392057"/>
          </a:xfrm>
          <a:prstGeom prst="line">
            <a:avLst/>
          </a:prstGeom>
          <a:ln w="50800">
            <a:solidFill>
              <a:srgbClr val="D5D5D5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0" name="Line"/>
          <p:cNvSpPr/>
          <p:nvPr/>
        </p:nvSpPr>
        <p:spPr>
          <a:xfrm>
            <a:off x="2783618" y="12165380"/>
            <a:ext cx="3356947" cy="1"/>
          </a:xfrm>
          <a:prstGeom prst="line">
            <a:avLst/>
          </a:prstGeom>
          <a:ln w="50800">
            <a:solidFill>
              <a:srgbClr val="D5D5D5"/>
            </a:solidFill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1" name="3.5 cm"/>
          <p:cNvSpPr txBox="1"/>
          <p:nvPr/>
        </p:nvSpPr>
        <p:spPr>
          <a:xfrm>
            <a:off x="7196937" y="11916461"/>
            <a:ext cx="117002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3.5 cm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298669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54" name="back to our session, enfin!, intended to present &amp; discuss measures to support innovation and foster Knowledge &amp; Technology Transfer:"/>
          <p:cNvSpPr txBox="1"/>
          <p:nvPr/>
        </p:nvSpPr>
        <p:spPr>
          <a:xfrm>
            <a:off x="611649" y="594832"/>
            <a:ext cx="21933347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back to our session, enfin!, intended to present &amp; discuss measures to support innovation and foster Knowledge &amp; Technology Transfer:</a:t>
            </a:r>
          </a:p>
        </p:txBody>
      </p:sp>
      <p:pic>
        <p:nvPicPr>
          <p:cNvPr id="155" name="Screenshot 2023-09-07 at 21.30.55.png" descr="Screenshot 2023-09-07 at 21.30.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420" y="8971822"/>
            <a:ext cx="20104101" cy="477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At national level (Europe):"/>
          <p:cNvSpPr txBox="1"/>
          <p:nvPr/>
        </p:nvSpPr>
        <p:spPr>
          <a:xfrm>
            <a:off x="1026144" y="4814897"/>
            <a:ext cx="590818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At national level (Europe):</a:t>
            </a:r>
          </a:p>
        </p:txBody>
      </p:sp>
      <p:sp>
        <p:nvSpPr>
          <p:cNvPr id="157" name="Max Planck Innovation: a comprehensive service for MP scientists (Wolfgang Troeger, MPI)…"/>
          <p:cNvSpPr txBox="1"/>
          <p:nvPr/>
        </p:nvSpPr>
        <p:spPr>
          <a:xfrm>
            <a:off x="7852891" y="3633977"/>
            <a:ext cx="15882486" cy="342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81541" indent="-481541">
              <a:buSzPct val="100000"/>
              <a:buAutoNum type="arabicPeriod"/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Max Planck Innovation:</a:t>
            </a:r>
            <a:r>
              <a:t> a comprehensive service for MP scientists (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Wolfgang Troeger, MPI</a:t>
            </a:r>
            <a:r>
              <a:t>)</a:t>
            </a:r>
          </a:p>
          <a:p>
            <a:endParaRPr/>
          </a:p>
          <a:p>
            <a:pPr marL="481541" indent="-481541">
              <a:buSzPct val="100000"/>
              <a:buAutoNum type="arabicPeriod" startAt="2"/>
            </a:pPr>
            <a:r>
              <a:t>The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DESY innovation ecosystem</a:t>
            </a:r>
            <a:r>
              <a:t>: from basic research to deep-tech business (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Denny Drossmann</a:t>
            </a:r>
            <a:r>
              <a:t>, DESY)</a:t>
            </a:r>
          </a:p>
          <a:p>
            <a:endParaRPr/>
          </a:p>
          <a:p>
            <a:pPr marL="481541" indent="-481541">
              <a:buSzPct val="100000"/>
              <a:buAutoNum type="arabicPeriod" startAt="3"/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TT in Particle Physics </a:t>
            </a:r>
            <a:r>
              <a:t> research institutes: the case of the [Italian] National Institute of Nuclear Physics (INFN) (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Mariangela Cestelli-Guidi,</a:t>
            </a:r>
            <a:r>
              <a:t> INFN)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834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grpSp>
        <p:nvGrpSpPr>
          <p:cNvPr id="477" name="Group"/>
          <p:cNvGrpSpPr/>
          <p:nvPr/>
        </p:nvGrpSpPr>
        <p:grpSpPr>
          <a:xfrm>
            <a:off x="1400462" y="3278807"/>
            <a:ext cx="9310532" cy="6567486"/>
            <a:chOff x="0" y="0"/>
            <a:chExt cx="9310530" cy="6567484"/>
          </a:xfrm>
        </p:grpSpPr>
        <p:pic>
          <p:nvPicPr>
            <p:cNvPr id="47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310531" cy="6567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5" name="Rounded Rectangle"/>
            <p:cNvSpPr/>
            <p:nvPr/>
          </p:nvSpPr>
          <p:spPr>
            <a:xfrm>
              <a:off x="4025543" y="2356778"/>
              <a:ext cx="1279026" cy="1206260"/>
            </a:xfrm>
            <a:prstGeom prst="roundRect">
              <a:avLst>
                <a:gd name="adj" fmla="val 9267"/>
              </a:avLst>
            </a:prstGeom>
            <a:noFill/>
            <a:ln w="635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6" name="the “generator”"/>
            <p:cNvSpPr txBox="1"/>
            <p:nvPr/>
          </p:nvSpPr>
          <p:spPr>
            <a:xfrm>
              <a:off x="3607236" y="1476935"/>
              <a:ext cx="2096059" cy="905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the “generator”</a:t>
              </a:r>
            </a:p>
          </p:txBody>
        </p:sp>
      </p:grpSp>
      <p:sp>
        <p:nvSpPr>
          <p:cNvPr id="478" name="Line"/>
          <p:cNvSpPr/>
          <p:nvPr/>
        </p:nvSpPr>
        <p:spPr>
          <a:xfrm flipV="1">
            <a:off x="12192000" y="2393952"/>
            <a:ext cx="0" cy="89280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9" name="raw bit rate: 1 Mbps…"/>
          <p:cNvSpPr txBox="1"/>
          <p:nvPr/>
        </p:nvSpPr>
        <p:spPr>
          <a:xfrm>
            <a:off x="378838" y="10345104"/>
            <a:ext cx="11656890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raw bit rate: 1 Mbps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FIPS mode (NIST DRBG):  4096 Bytes in 1050 μs (31.2 Mbps) with prediction resistance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1"/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bits delivered in an encrypted stream - expected power: 100 mW</a:t>
            </a:r>
          </a:p>
          <a:p>
            <a:pPr marL="228600" indent="-228600">
              <a:buSzPct val="80000"/>
              <a:buBlip>
                <a:blip r:embed="rId3"/>
              </a:buBlip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expected to be back from the foundry in Dec. 2023</a:t>
            </a:r>
          </a:p>
        </p:txBody>
      </p:sp>
      <p:sp>
        <p:nvSpPr>
          <p:cNvPr id="480" name="design a scalable multi-generator system based on an array of SiPM and a LIROC front end ASIC by LIROC"/>
          <p:cNvSpPr txBox="1"/>
          <p:nvPr/>
        </p:nvSpPr>
        <p:spPr>
          <a:xfrm>
            <a:off x="12710624" y="1862853"/>
            <a:ext cx="1092667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design a scalable multi-generator system based on an array of SiPM and a LIROC front end ASIC by LIROC </a:t>
            </a:r>
          </a:p>
        </p:txBody>
      </p:sp>
      <p:sp>
        <p:nvSpPr>
          <p:cNvPr id="481" name="design a FIPS-compliant ASIC embedding a SPAD array in standard CMOS technology:"/>
          <p:cNvSpPr txBox="1"/>
          <p:nvPr/>
        </p:nvSpPr>
        <p:spPr>
          <a:xfrm>
            <a:off x="441585" y="1794475"/>
            <a:ext cx="11531396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design a FIPS-compliant ASIC embedding a SPAD array in standard CMOS technology:</a:t>
            </a:r>
          </a:p>
        </p:txBody>
      </p:sp>
      <p:sp>
        <p:nvSpPr>
          <p:cNvPr id="482" name="v1.0 delivered in July 2023, currently under test"/>
          <p:cNvSpPr txBox="1"/>
          <p:nvPr/>
        </p:nvSpPr>
        <p:spPr>
          <a:xfrm>
            <a:off x="13121208" y="11932647"/>
            <a:ext cx="848318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3"/>
              </a:buBlip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v1.0 delivered in July 2023, currently under test</a:t>
            </a:r>
          </a:p>
        </p:txBody>
      </p:sp>
      <p:sp>
        <p:nvSpPr>
          <p:cNvPr id="483" name="TextBox 21"/>
          <p:cNvSpPr txBox="1"/>
          <p:nvPr/>
        </p:nvSpPr>
        <p:spPr>
          <a:xfrm>
            <a:off x="693651" y="466399"/>
            <a:ext cx="1124572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on going developments:</a:t>
            </a:r>
          </a:p>
        </p:txBody>
      </p:sp>
      <p:pic>
        <p:nvPicPr>
          <p:cNvPr id="484" name="64xLayout_01.png" descr="64xLayout_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6110" y="3460281"/>
            <a:ext cx="9977761" cy="4917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64xBoardBox.jpg" descr="64xBoardBox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9428" y="7944095"/>
            <a:ext cx="6137324" cy="3452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834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4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7" y="1931582"/>
            <a:ext cx="7380234" cy="3137951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Our consortium:"/>
          <p:cNvSpPr txBox="1"/>
          <p:nvPr/>
        </p:nvSpPr>
        <p:spPr>
          <a:xfrm>
            <a:off x="841320" y="5451455"/>
            <a:ext cx="335826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Our consortium:</a:t>
            </a:r>
          </a:p>
        </p:txBody>
      </p:sp>
      <p:grpSp>
        <p:nvGrpSpPr>
          <p:cNvPr id="492" name="Group"/>
          <p:cNvGrpSpPr/>
          <p:nvPr/>
        </p:nvGrpSpPr>
        <p:grpSpPr>
          <a:xfrm>
            <a:off x="12583465" y="2165914"/>
            <a:ext cx="11320200" cy="9535805"/>
            <a:chOff x="0" y="0"/>
            <a:chExt cx="11320198" cy="9535803"/>
          </a:xfrm>
        </p:grpSpPr>
        <p:pic>
          <p:nvPicPr>
            <p:cNvPr id="490" name="Screenshot 2022-01-11 at 18.33.27.png" descr="Screenshot 2022-01-11 at 18.33.2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320199" cy="9535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1" name="Rounded Rectangle"/>
            <p:cNvSpPr/>
            <p:nvPr/>
          </p:nvSpPr>
          <p:spPr>
            <a:xfrm>
              <a:off x="5792554" y="3294334"/>
              <a:ext cx="407947" cy="514478"/>
            </a:xfrm>
            <a:prstGeom prst="roundRect">
              <a:avLst>
                <a:gd name="adj" fmla="val 25907"/>
              </a:avLst>
            </a:prstGeom>
            <a:noFill/>
            <a:ln w="635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493" name="Screenshot 2021-09-12 at 20.11.25.png" descr="Screenshot 2021-09-12 at 20.11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906" y="8669138"/>
            <a:ext cx="2292155" cy="222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Screenshot 2021-09-12 at 20.11.08.png" descr="Screenshot 2021-09-12 at 20.11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208" y="11422181"/>
            <a:ext cx="1814594" cy="172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Screenshot 2021-09-12 at 20.12.16.png" descr="Screenshot 2021-09-12 at 20.12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133" y="9336682"/>
            <a:ext cx="2867261" cy="1509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Kudelski_Group_CMYK_a.pdf" descr="Kudelski_Group_CMYK_a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34" y="9369006"/>
            <a:ext cx="3993898" cy="1445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Screenshot 2021-09-12 at 20.22.02.png" descr="Screenshot 2021-09-12 at 20.22.0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124" y="6930606"/>
            <a:ext cx="3284146" cy="172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nsubriaTrasparente.png" descr="InsubriaTrasparent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5174" y="5153085"/>
            <a:ext cx="2124231" cy="2124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Logo AGH.png" descr="Logo AGH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1465" y="6565019"/>
            <a:ext cx="2451910" cy="2451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Screenshot 2022-02-04 at 13.00.58.png" descr="Screenshot 2022-02-04 at 13.00.58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343" y="12096712"/>
            <a:ext cx="3292216" cy="859972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leading party"/>
          <p:cNvSpPr txBox="1"/>
          <p:nvPr/>
        </p:nvSpPr>
        <p:spPr>
          <a:xfrm>
            <a:off x="8723017" y="5747425"/>
            <a:ext cx="240893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leading party</a:t>
            </a:r>
          </a:p>
        </p:txBody>
      </p:sp>
      <p:pic>
        <p:nvPicPr>
          <p:cNvPr id="502" name="RP_LogoIdea.jpg" descr="RP_LogoIdea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6452" y="11559885"/>
            <a:ext cx="3491133" cy="1445329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TextBox 21"/>
          <p:cNvSpPr txBox="1"/>
          <p:nvPr/>
        </p:nvSpPr>
        <p:spPr>
          <a:xfrm>
            <a:off x="745907" y="684270"/>
            <a:ext cx="847699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3000" spc="22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how do we do it?:</a:t>
            </a:r>
          </a:p>
        </p:txBody>
      </p:sp>
      <p:sp>
        <p:nvSpPr>
          <p:cNvPr id="504" name="18 man-years dedicated to the project"/>
          <p:cNvSpPr txBox="1"/>
          <p:nvPr/>
        </p:nvSpPr>
        <p:spPr>
          <a:xfrm>
            <a:off x="13498315" y="12433324"/>
            <a:ext cx="765175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18 man-years dedicated to the project</a:t>
            </a:r>
          </a:p>
        </p:txBody>
      </p:sp>
      <p:sp>
        <p:nvSpPr>
          <p:cNvPr id="505" name="(Phase 2: 2 Million grant)"/>
          <p:cNvSpPr txBox="1"/>
          <p:nvPr/>
        </p:nvSpPr>
        <p:spPr>
          <a:xfrm>
            <a:off x="7846651" y="3624645"/>
            <a:ext cx="500494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>
                <a:solidFill>
                  <a:srgbClr val="5E5E5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(Phase 2: 2 Million grant)</a:t>
            </a:r>
          </a:p>
        </p:txBody>
      </p:sp>
      <p:pic>
        <p:nvPicPr>
          <p:cNvPr id="506" name="Screenshot 2021-09-27 at 00.37.11.png" descr="Screenshot 2021-09-27 at 00.37.1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7952" y="1645721"/>
            <a:ext cx="4565244" cy="1578814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our VC: 0.2 Million in equity)"/>
          <p:cNvSpPr txBox="1"/>
          <p:nvPr/>
        </p:nvSpPr>
        <p:spPr>
          <a:xfrm>
            <a:off x="10147265" y="1755871"/>
            <a:ext cx="567169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our VC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: 0.2 Million in equity)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5480" y="1700370"/>
            <a:ext cx="8293923" cy="11740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FoodForThought.png" descr="FoodForThou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778" y="3935988"/>
            <a:ext cx="7269529" cy="7269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02438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pic>
        <p:nvPicPr>
          <p:cNvPr id="514" name="The_Entrepreneurial_State.jpg" descr="The_Entrepreneurial_Sta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817" y="2707143"/>
            <a:ext cx="5899515" cy="8826581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Food for thought: what is the role of Research performed with public funding in the Innovation mechanism?…"/>
          <p:cNvSpPr txBox="1"/>
          <p:nvPr/>
        </p:nvSpPr>
        <p:spPr>
          <a:xfrm>
            <a:off x="669221" y="691671"/>
            <a:ext cx="21298282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4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Food for thought</a:t>
            </a:r>
            <a:r>
              <a:t>: what is the role of Research performed with public funding in the Innovation mechanism?</a:t>
            </a:r>
          </a:p>
          <a:p>
            <a:pPr>
              <a:defRPr sz="3000"/>
            </a:pPr>
            <a:r>
              <a:t>                                      which is the most risk-prone investor?</a:t>
            </a:r>
          </a:p>
        </p:txBody>
      </p:sp>
      <p:sp>
        <p:nvSpPr>
          <p:cNvPr id="516" name="published in 2013"/>
          <p:cNvSpPr txBox="1"/>
          <p:nvPr/>
        </p:nvSpPr>
        <p:spPr>
          <a:xfrm>
            <a:off x="2519042" y="11493296"/>
            <a:ext cx="295574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published in 2013</a:t>
            </a:r>
          </a:p>
        </p:txBody>
      </p:sp>
      <p:sp>
        <p:nvSpPr>
          <p:cNvPr id="517" name="M.M. says: any way to avoid “socialising risks” and “privatising returns”?…"/>
          <p:cNvSpPr txBox="1"/>
          <p:nvPr/>
        </p:nvSpPr>
        <p:spPr>
          <a:xfrm>
            <a:off x="8113300" y="10051846"/>
            <a:ext cx="15826257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228600">
              <a:buSzPct val="100000"/>
              <a:buChar char="•"/>
              <a:defRPr sz="3000"/>
            </a:pP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M.M. says:</a:t>
            </a:r>
            <a:r>
              <a:t> any way to avoid “socialising risks” and “privatising returns”?</a:t>
            </a:r>
          </a:p>
          <a:p>
            <a:pPr marL="457200" indent="-228600">
              <a:buSzPct val="100000"/>
              <a:buChar char="•"/>
              <a:defRPr sz="3000"/>
            </a:pP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 say:</a:t>
            </a:r>
            <a:r>
              <a:t> shall the State drive or act as a “facilitator”?</a:t>
            </a:r>
          </a:p>
          <a:p>
            <a:pPr marL="457200" indent="-228600">
              <a:buSzPct val="100000"/>
              <a:buChar char="•"/>
              <a:defRPr sz="3000"/>
            </a:pPr>
            <a:endParaRPr/>
          </a:p>
          <a:p>
            <a:pPr marL="457200" indent="-228600">
              <a:buSzPct val="100000"/>
              <a:buChar char="•"/>
              <a:defRPr sz="3000"/>
            </a:pP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I’m saying</a:t>
            </a:r>
            <a:r>
              <a:t>: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Most of the analysts and innovation economists focus on INVENTIONS (which possibly changed the world). Is it really what matters most?</a:t>
            </a:r>
          </a:p>
        </p:txBody>
      </p:sp>
      <p:pic>
        <p:nvPicPr>
          <p:cNvPr id="518" name="Image" descr="Image"/>
          <p:cNvPicPr>
            <a:picLocks noChangeAspect="1"/>
          </p:cNvPicPr>
          <p:nvPr/>
        </p:nvPicPr>
        <p:blipFill>
          <a:blip r:embed="rId5"/>
          <a:srcRect r="42304"/>
          <a:stretch>
            <a:fillRect/>
          </a:stretch>
        </p:blipFill>
        <p:spPr>
          <a:xfrm>
            <a:off x="8007204" y="2537714"/>
            <a:ext cx="13064755" cy="6793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age" descr="Image"/>
          <p:cNvPicPr>
            <a:picLocks noChangeAspect="1"/>
          </p:cNvPicPr>
          <p:nvPr/>
        </p:nvPicPr>
        <p:blipFill>
          <a:blip r:embed="rId5"/>
          <a:srcRect l="59183" t="24493" r="6139"/>
          <a:stretch>
            <a:fillRect/>
          </a:stretch>
        </p:blipFill>
        <p:spPr>
          <a:xfrm>
            <a:off x="19930376" y="5348585"/>
            <a:ext cx="5424746" cy="3543586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courtesy of P.G.Tello"/>
          <p:cNvSpPr txBox="1"/>
          <p:nvPr/>
        </p:nvSpPr>
        <p:spPr>
          <a:xfrm>
            <a:off x="20759193" y="9044330"/>
            <a:ext cx="324897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courtesy of P.G.Tello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02438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sp>
        <p:nvSpPr>
          <p:cNvPr id="525" name="Food for thought: four shades of Innovation"/>
          <p:cNvSpPr txBox="1"/>
          <p:nvPr/>
        </p:nvSpPr>
        <p:spPr>
          <a:xfrm>
            <a:off x="1064423" y="909032"/>
            <a:ext cx="893750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Food for thought</a:t>
            </a:r>
            <a:r>
              <a:t>: four shades of Innovation</a:t>
            </a:r>
          </a:p>
        </p:txBody>
      </p:sp>
      <p:pic>
        <p:nvPicPr>
          <p:cNvPr id="526" name="InnovationInRealPLaces.png" descr="InnovationInRealPLac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373" y="2414977"/>
            <a:ext cx="5745729" cy="7514323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published in 2021"/>
          <p:cNvSpPr txBox="1"/>
          <p:nvPr/>
        </p:nvSpPr>
        <p:spPr>
          <a:xfrm>
            <a:off x="2639703" y="11665554"/>
            <a:ext cx="295706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published in 2021</a:t>
            </a:r>
          </a:p>
        </p:txBody>
      </p:sp>
      <p:sp>
        <p:nvSpPr>
          <p:cNvPr id="528" name="Dan Breznitz"/>
          <p:cNvSpPr txBox="1"/>
          <p:nvPr/>
        </p:nvSpPr>
        <p:spPr>
          <a:xfrm>
            <a:off x="2997970" y="10625066"/>
            <a:ext cx="224053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Dan Breznitz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9" name="stage 1: novelty (  start-up entrepreneurship)…"/>
              <p:cNvSpPr txBox="1"/>
              <p:nvPr/>
            </p:nvSpPr>
            <p:spPr>
              <a:xfrm>
                <a:off x="8337516" y="2414814"/>
                <a:ext cx="13700425" cy="68670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228600" indent="-228600">
                  <a:buSzPct val="80000"/>
                  <a:buBlip>
                    <a:blip r:embed="rId4"/>
                  </a:buBlip>
                  <a:defRPr sz="3000"/>
                </a:pPr>
                <a:r>
                  <a:t> </a:t>
                </a:r>
                <a:r>
                  <a:rPr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stage 1:</a:t>
                </a:r>
                <a:r>
                  <a:t> novelty (</a:t>
                </a:r>
                <a14:m>
                  <m:oMath xmlns:m="http://schemas.openxmlformats.org/officeDocument/2006/math">
                    <m:r>
                      <a:rPr sz="36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t> start-up entrepreneurship)</a:t>
                </a:r>
              </a:p>
              <a:p>
                <a:pPr>
                  <a:defRPr sz="3000"/>
                </a:pPr>
                <a:endParaRPr/>
              </a:p>
              <a:p>
                <a:pPr marL="228600" indent="-228600">
                  <a:buSzPct val="80000"/>
                  <a:buBlip>
                    <a:blip r:embed="rId4"/>
                  </a:buBlip>
                  <a:defRPr sz="3000"/>
                </a:pPr>
                <a:endParaRPr/>
              </a:p>
              <a:p>
                <a:pPr marL="228600" indent="-228600">
                  <a:buSzPct val="80000"/>
                  <a:buBlip>
                    <a:blip r:embed="rId4"/>
                  </a:buBlip>
                  <a:defRPr sz="3000"/>
                </a:pPr>
                <a:r>
                  <a:t> </a:t>
                </a:r>
                <a:r>
                  <a:rPr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stage 2</a:t>
                </a:r>
                <a:r>
                  <a:t>: design, prototype, development &amp; production engineering</a:t>
                </a:r>
              </a:p>
              <a:p>
                <a:pPr marL="228600" indent="-228600">
                  <a:buSzPct val="80000"/>
                  <a:buBlip>
                    <a:blip r:embed="rId4"/>
                  </a:buBlip>
                  <a:defRPr sz="3000"/>
                </a:pPr>
                <a:endParaRPr/>
              </a:p>
              <a:p>
                <a:pPr>
                  <a:defRPr sz="3000"/>
                </a:pPr>
                <a:endParaRPr/>
              </a:p>
              <a:p>
                <a:pPr marL="228600" indent="-228600">
                  <a:buSzPct val="80000"/>
                  <a:buBlip>
                    <a:blip r:embed="rId4"/>
                  </a:buBlip>
                  <a:defRPr sz="3000"/>
                </a:pPr>
                <a:endParaRPr/>
              </a:p>
              <a:p>
                <a:pPr marL="228600" indent="-228600">
                  <a:buSzPct val="80000"/>
                  <a:buBlip>
                    <a:blip r:embed="rId4"/>
                  </a:buBlip>
                  <a:defRPr sz="3000"/>
                </a:pPr>
                <a:r>
                  <a:t> </a:t>
                </a:r>
                <a:r>
                  <a:rPr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stage 3:</a:t>
                </a:r>
                <a:r>
                  <a:t>  second-generation product and component innovation</a:t>
                </a:r>
              </a:p>
              <a:p>
                <a:pPr>
                  <a:defRPr sz="3000"/>
                </a:pPr>
                <a:endParaRPr/>
              </a:p>
              <a:p>
                <a:pPr>
                  <a:defRPr sz="3000"/>
                </a:pPr>
                <a:endParaRPr/>
              </a:p>
              <a:p>
                <a:pPr marL="228600" indent="-228600">
                  <a:buSzPct val="80000"/>
                  <a:buBlip>
                    <a:blip r:embed="rId4"/>
                  </a:buBlip>
                  <a:defRPr sz="3000"/>
                </a:pPr>
                <a:endParaRPr/>
              </a:p>
              <a:p>
                <a:pPr marL="228600" indent="-228600">
                  <a:buSzPct val="80000"/>
                  <a:buBlip>
                    <a:blip r:embed="rId4"/>
                  </a:buBlip>
                  <a:defRPr sz="3000"/>
                </a:pPr>
                <a:r>
                  <a:t> </a:t>
                </a:r>
                <a:r>
                  <a:rPr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stage 4: </a:t>
                </a:r>
                <a:r>
                  <a:t>production and assembly </a:t>
                </a:r>
              </a:p>
            </p:txBody>
          </p:sp>
        </mc:Choice>
        <mc:Fallback>
          <p:sp>
            <p:nvSpPr>
              <p:cNvPr id="529" name="stage 1: novelty (  start-up entrepreneurship)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516" y="2414814"/>
                <a:ext cx="13700425" cy="6867062"/>
              </a:xfrm>
              <a:prstGeom prst="rect">
                <a:avLst/>
              </a:prstGeom>
              <a:blipFill>
                <a:blip r:embed="rId5"/>
                <a:stretch>
                  <a:fillRect b="-55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0" name="Invention: the process of coming up with truly novel idea…"/>
          <p:cNvSpPr txBox="1"/>
          <p:nvPr/>
        </p:nvSpPr>
        <p:spPr>
          <a:xfrm>
            <a:off x="9099767" y="11646413"/>
            <a:ext cx="14450775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228600">
              <a:buSzPct val="100000"/>
              <a:buChar char="•"/>
              <a:defRPr sz="3000"/>
            </a:pP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Invention:</a:t>
            </a:r>
            <a:r>
              <a:t> the process of coming up with truly novel idea</a:t>
            </a:r>
          </a:p>
          <a:p>
            <a:pPr marL="457200" indent="-228600">
              <a:buSzPct val="100000"/>
              <a:buChar char="•"/>
              <a:defRPr sz="3000"/>
            </a:pP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Innovation:</a:t>
            </a:r>
            <a:r>
              <a:t> process of using ideas to offer new products &amp; services (possibly at reduced factor cost)</a:t>
            </a:r>
          </a:p>
        </p:txBody>
      </p:sp>
      <p:grpSp>
        <p:nvGrpSpPr>
          <p:cNvPr id="533" name="Group"/>
          <p:cNvGrpSpPr/>
          <p:nvPr/>
        </p:nvGrpSpPr>
        <p:grpSpPr>
          <a:xfrm>
            <a:off x="10029650" y="9793815"/>
            <a:ext cx="5768898" cy="685503"/>
            <a:chOff x="0" y="0"/>
            <a:chExt cx="5768897" cy="685502"/>
          </a:xfrm>
        </p:grpSpPr>
        <p:pic>
          <p:nvPicPr>
            <p:cNvPr id="531" name="Fxconn2.png" descr="Fxconn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3830"/>
              <a:ext cx="4478256" cy="49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hon-hai--600.png" descr="hon-hai--600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3395" y="0"/>
              <a:ext cx="685503" cy="685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6" name="Group"/>
          <p:cNvGrpSpPr/>
          <p:nvPr/>
        </p:nvGrpSpPr>
        <p:grpSpPr>
          <a:xfrm>
            <a:off x="18271030" y="8699121"/>
            <a:ext cx="2645492" cy="2185861"/>
            <a:chOff x="0" y="0"/>
            <a:chExt cx="2645491" cy="2185859"/>
          </a:xfrm>
        </p:grpSpPr>
        <p:pic>
          <p:nvPicPr>
            <p:cNvPr id="534" name="FordT.jpeg" descr="FordT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2" y="0"/>
              <a:ext cx="2639220" cy="168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5" name="Ford T - 1908-1927"/>
            <p:cNvSpPr txBox="1"/>
            <p:nvPr/>
          </p:nvSpPr>
          <p:spPr>
            <a:xfrm>
              <a:off x="0" y="1751519"/>
              <a:ext cx="2564537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200"/>
              </a:lvl1pPr>
            </a:lstStyle>
            <a:p>
              <a:r>
                <a:t>Ford T - 1908-1927</a:t>
              </a:r>
            </a:p>
          </p:txBody>
        </p:sp>
      </p:grpSp>
      <p:pic>
        <p:nvPicPr>
          <p:cNvPr id="537" name="Screenshot 2023-09-07 at 17.14.35.png" descr="Screenshot 2023-09-07 at 17.14.3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2911" y="5122476"/>
            <a:ext cx="1549326" cy="983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RivieraDelBrenta2.png" descr="RivieraDelBrenta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8417" y="5277724"/>
            <a:ext cx="7556501" cy="67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edisons-incandescent-lamps-showing-print-collector.jpg" descr="edisons-incandescent-lamps-showing-print-collector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85139" y="2079061"/>
            <a:ext cx="2864406" cy="1578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Shimano2.jpeg" descr="Shimano2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93471" y="7108752"/>
            <a:ext cx="1448207" cy="1086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Shimano1.jpeg" descr="Shimano1.jpeg"/>
          <p:cNvPicPr>
            <a:picLocks noChangeAspect="1"/>
          </p:cNvPicPr>
          <p:nvPr/>
        </p:nvPicPr>
        <p:blipFill>
          <a:blip r:embed="rId13"/>
          <a:srcRect t="41924" b="40822"/>
          <a:stretch>
            <a:fillRect/>
          </a:stretch>
        </p:blipFill>
        <p:spPr>
          <a:xfrm>
            <a:off x="10104597" y="7432535"/>
            <a:ext cx="4491830" cy="774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02438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544" name="Food for thought: four shades of Innovation"/>
          <p:cNvSpPr txBox="1"/>
          <p:nvPr/>
        </p:nvSpPr>
        <p:spPr>
          <a:xfrm>
            <a:off x="1064423" y="909032"/>
            <a:ext cx="893750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Food for thought</a:t>
            </a:r>
            <a:r>
              <a:t>: four shades of Innovation</a:t>
            </a:r>
          </a:p>
        </p:txBody>
      </p:sp>
      <p:pic>
        <p:nvPicPr>
          <p:cNvPr id="545" name="InnovationInRealPLaces.png" descr="InnovationInRealPLac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373" y="2414977"/>
            <a:ext cx="5745729" cy="7514323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published in 2021"/>
          <p:cNvSpPr txBox="1"/>
          <p:nvPr/>
        </p:nvSpPr>
        <p:spPr>
          <a:xfrm>
            <a:off x="2639703" y="11665554"/>
            <a:ext cx="295706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published in 2021</a:t>
            </a:r>
          </a:p>
        </p:txBody>
      </p:sp>
      <p:sp>
        <p:nvSpPr>
          <p:cNvPr id="547" name="Dan Breznitz"/>
          <p:cNvSpPr txBox="1"/>
          <p:nvPr/>
        </p:nvSpPr>
        <p:spPr>
          <a:xfrm>
            <a:off x="2997970" y="10625066"/>
            <a:ext cx="224053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Dan Breznitz</a:t>
            </a:r>
          </a:p>
        </p:txBody>
      </p:sp>
      <p:sp>
        <p:nvSpPr>
          <p:cNvPr id="548" name="Inventions (at the base of stage 1 innovation) are shining bright and are an easy way to tell the world (and the Minister of Science) that we are doing well.…"/>
          <p:cNvSpPr txBox="1"/>
          <p:nvPr/>
        </p:nvSpPr>
        <p:spPr>
          <a:xfrm>
            <a:off x="8181061" y="3454614"/>
            <a:ext cx="14450774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228599">
              <a:defRPr sz="3000"/>
            </a:pP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Inventions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(at the base of stage 1 innovation) are shining bright and are an easy way to tell the world (and the Minister of Science) that we are doing well. </a:t>
            </a:r>
          </a:p>
          <a:p>
            <a:pPr indent="228599">
              <a:defRPr sz="3000"/>
            </a:pPr>
            <a:endParaRPr>
              <a:solidFill>
                <a:schemeClr val="accent1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indent="228599"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Is there possibly a hype on this mechanism (and the financial framework that goes with it)?</a:t>
            </a:r>
          </a:p>
        </p:txBody>
      </p:sp>
      <p:pic>
        <p:nvPicPr>
          <p:cNvPr id="549" name="BlackDiamond.jpeg" descr="BlackDiamond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7037" y="7637584"/>
            <a:ext cx="6248401" cy="441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02438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sp>
        <p:nvSpPr>
          <p:cNvPr id="552" name="How do we measure innovation?"/>
          <p:cNvSpPr txBox="1"/>
          <p:nvPr/>
        </p:nvSpPr>
        <p:spPr>
          <a:xfrm>
            <a:off x="1064423" y="909032"/>
            <a:ext cx="703973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do we measure innovation?</a:t>
            </a:r>
          </a:p>
        </p:txBody>
      </p:sp>
      <p:pic>
        <p:nvPicPr>
          <p:cNvPr id="5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486" y="2077479"/>
            <a:ext cx="6318172" cy="8803402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Chief Scientist: Hugo Hollanders…"/>
          <p:cNvSpPr txBox="1"/>
          <p:nvPr/>
        </p:nvSpPr>
        <p:spPr>
          <a:xfrm>
            <a:off x="2079263" y="11621965"/>
            <a:ext cx="5845989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Chief Scientist: Hugo Hollanders</a:t>
            </a:r>
          </a:p>
          <a:p>
            <a:r>
              <a:t>Maastricht University - ONU MERIT</a:t>
            </a:r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186" y="815555"/>
            <a:ext cx="13215875" cy="10518005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32 indicators, all normalised…"/>
          <p:cNvSpPr txBox="1"/>
          <p:nvPr/>
        </p:nvSpPr>
        <p:spPr>
          <a:xfrm>
            <a:off x="9023208" y="11588994"/>
            <a:ext cx="14450775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indent="-228600">
              <a:buSzPct val="100000"/>
              <a:buChar char="•"/>
            </a:pP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32 indicators, all normalised</a:t>
            </a:r>
          </a:p>
          <a:p>
            <a:pPr marL="457200" indent="-228600">
              <a:buSzPct val="100000"/>
              <a:buChar char="•"/>
            </a:pP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summed up with equal weight to define a Summary Innovation Index (SII)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02438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sp>
        <p:nvSpPr>
          <p:cNvPr id="559" name="How innovative is Europe?"/>
          <p:cNvSpPr txBox="1"/>
          <p:nvPr/>
        </p:nvSpPr>
        <p:spPr>
          <a:xfrm>
            <a:off x="1064423" y="909032"/>
            <a:ext cx="578624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innovative is Europe?</a:t>
            </a:r>
          </a:p>
        </p:txBody>
      </p:sp>
      <p:pic>
        <p:nvPicPr>
          <p:cNvPr id="5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4763" y="10575618"/>
            <a:ext cx="2209240" cy="3078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403" y="2215054"/>
            <a:ext cx="19609194" cy="84923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4" name="Group"/>
          <p:cNvGrpSpPr/>
          <p:nvPr/>
        </p:nvGrpSpPr>
        <p:grpSpPr>
          <a:xfrm>
            <a:off x="1083563" y="4721038"/>
            <a:ext cx="3800455" cy="845821"/>
            <a:chOff x="0" y="0"/>
            <a:chExt cx="3800453" cy="845819"/>
          </a:xfrm>
        </p:grpSpPr>
        <p:sp>
          <p:nvSpPr>
            <p:cNvPr id="562" name="Rounded Rectangle"/>
            <p:cNvSpPr/>
            <p:nvPr/>
          </p:nvSpPr>
          <p:spPr>
            <a:xfrm>
              <a:off x="2932014" y="70071"/>
              <a:ext cx="868440" cy="705678"/>
            </a:xfrm>
            <a:prstGeom prst="roundRect">
              <a:avLst>
                <a:gd name="adj" fmla="val 26995"/>
              </a:avLst>
            </a:prstGeom>
            <a:noFill/>
            <a:ln w="635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3" name="EU as a single country in 2016"/>
            <p:cNvSpPr txBox="1"/>
            <p:nvPr/>
          </p:nvSpPr>
          <p:spPr>
            <a:xfrm>
              <a:off x="0" y="0"/>
              <a:ext cx="2664062" cy="845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200"/>
              </a:lvl1pPr>
            </a:lstStyle>
            <a:p>
              <a:r>
                <a:t>EU as a single country in 2016</a:t>
              </a:r>
            </a:p>
          </p:txBody>
        </p:sp>
      </p:grpSp>
      <p:grpSp>
        <p:nvGrpSpPr>
          <p:cNvPr id="567" name="Group"/>
          <p:cNvGrpSpPr/>
          <p:nvPr/>
        </p:nvGrpSpPr>
        <p:grpSpPr>
          <a:xfrm>
            <a:off x="11815689" y="1846879"/>
            <a:ext cx="2009065" cy="3143235"/>
            <a:chOff x="0" y="0"/>
            <a:chExt cx="2009063" cy="3143234"/>
          </a:xfrm>
        </p:grpSpPr>
        <p:sp>
          <p:nvSpPr>
            <p:cNvPr id="565" name="Line"/>
            <p:cNvSpPr/>
            <p:nvPr/>
          </p:nvSpPr>
          <p:spPr>
            <a:xfrm flipH="1">
              <a:off x="1004531" y="628197"/>
              <a:ext cx="1" cy="2515038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6" name="2023 values"/>
            <p:cNvSpPr txBox="1"/>
            <p:nvPr/>
          </p:nvSpPr>
          <p:spPr>
            <a:xfrm>
              <a:off x="0" y="0"/>
              <a:ext cx="2009064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2023 values</a:t>
              </a:r>
            </a:p>
          </p:txBody>
        </p:sp>
      </p:grpSp>
      <p:grpSp>
        <p:nvGrpSpPr>
          <p:cNvPr id="570" name="Group"/>
          <p:cNvGrpSpPr/>
          <p:nvPr/>
        </p:nvGrpSpPr>
        <p:grpSpPr>
          <a:xfrm>
            <a:off x="6902037" y="5509339"/>
            <a:ext cx="2739471" cy="497841"/>
            <a:chOff x="0" y="0"/>
            <a:chExt cx="2739470" cy="497840"/>
          </a:xfrm>
        </p:grpSpPr>
        <p:sp>
          <p:nvSpPr>
            <p:cNvPr id="568" name="Rounded Rectangle"/>
            <p:cNvSpPr/>
            <p:nvPr/>
          </p:nvSpPr>
          <p:spPr>
            <a:xfrm>
              <a:off x="2174350" y="0"/>
              <a:ext cx="565121" cy="497841"/>
            </a:xfrm>
            <a:prstGeom prst="roundRect">
              <a:avLst>
                <a:gd name="adj" fmla="val 38265"/>
              </a:avLst>
            </a:prstGeom>
            <a:noFill/>
            <a:ln w="635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9" name="2022 values"/>
            <p:cNvSpPr txBox="1"/>
            <p:nvPr/>
          </p:nvSpPr>
          <p:spPr>
            <a:xfrm>
              <a:off x="0" y="0"/>
              <a:ext cx="2010385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2022 values</a:t>
              </a:r>
            </a:p>
          </p:txBody>
        </p:sp>
      </p:grpSp>
      <p:grpSp>
        <p:nvGrpSpPr>
          <p:cNvPr id="573" name="Group"/>
          <p:cNvGrpSpPr/>
          <p:nvPr/>
        </p:nvGrpSpPr>
        <p:grpSpPr>
          <a:xfrm>
            <a:off x="20971095" y="4127998"/>
            <a:ext cx="2444120" cy="704885"/>
            <a:chOff x="0" y="0"/>
            <a:chExt cx="2444119" cy="704883"/>
          </a:xfrm>
        </p:grpSpPr>
        <p:sp>
          <p:nvSpPr>
            <p:cNvPr id="571" name="Line"/>
            <p:cNvSpPr/>
            <p:nvPr/>
          </p:nvSpPr>
          <p:spPr>
            <a:xfrm flipH="1" flipV="1">
              <a:off x="0" y="0"/>
              <a:ext cx="1840059" cy="1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72" name="2016 values"/>
            <p:cNvSpPr txBox="1"/>
            <p:nvPr/>
          </p:nvSpPr>
          <p:spPr>
            <a:xfrm>
              <a:off x="488548" y="207043"/>
              <a:ext cx="195557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2016 values</a:t>
              </a:r>
            </a:p>
          </p:txBody>
        </p:sp>
      </p:grpSp>
      <p:sp>
        <p:nvSpPr>
          <p:cNvPr id="574" name="Mind the fact that SWITZERLAND is at 140, with an Attractive Research System at 224.…"/>
          <p:cNvSpPr txBox="1"/>
          <p:nvPr/>
        </p:nvSpPr>
        <p:spPr>
          <a:xfrm>
            <a:off x="4145918" y="11452035"/>
            <a:ext cx="17722952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Mind the fact that SWITZERLAND is at 140, with an Attractive Research System at 224.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The UK is at 5, with indicators connected to collaboration among SME’s and private/public links at 207</a:t>
            </a:r>
          </a:p>
        </p:txBody>
      </p:sp>
      <p:sp>
        <p:nvSpPr>
          <p:cNvPr id="575" name="Rounded Rectangle"/>
          <p:cNvSpPr/>
          <p:nvPr/>
        </p:nvSpPr>
        <p:spPr>
          <a:xfrm>
            <a:off x="14274541" y="4508948"/>
            <a:ext cx="701267" cy="5430347"/>
          </a:xfrm>
          <a:prstGeom prst="roundRect">
            <a:avLst>
              <a:gd name="adj" fmla="val 27165"/>
            </a:avLst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02438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578" name="Where Europe stands with respect to others?"/>
          <p:cNvSpPr txBox="1"/>
          <p:nvPr/>
        </p:nvSpPr>
        <p:spPr>
          <a:xfrm>
            <a:off x="1064423" y="909032"/>
            <a:ext cx="959129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Where Europe stands with respect to others?</a:t>
            </a:r>
          </a:p>
        </p:txBody>
      </p:sp>
      <p:pic>
        <p:nvPicPr>
          <p:cNvPr id="5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730" y="2055434"/>
            <a:ext cx="15109123" cy="9317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4763" y="10575618"/>
            <a:ext cx="2209240" cy="3078237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Rounded Rectangle"/>
          <p:cNvSpPr/>
          <p:nvPr/>
        </p:nvSpPr>
        <p:spPr>
          <a:xfrm>
            <a:off x="13693023" y="4142826"/>
            <a:ext cx="936102" cy="7045337"/>
          </a:xfrm>
          <a:prstGeom prst="roundRect">
            <a:avLst>
              <a:gd name="adj" fmla="val 20350"/>
            </a:avLst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82" name="Rounded Rectangle"/>
          <p:cNvSpPr/>
          <p:nvPr/>
        </p:nvSpPr>
        <p:spPr>
          <a:xfrm>
            <a:off x="8288644" y="6568088"/>
            <a:ext cx="936103" cy="4670516"/>
          </a:xfrm>
          <a:prstGeom prst="roundRect">
            <a:avLst>
              <a:gd name="adj" fmla="val 20350"/>
            </a:avLst>
          </a:prstGeom>
          <a:ln w="762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pic>
        <p:nvPicPr>
          <p:cNvPr id="5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49" y="1876277"/>
            <a:ext cx="16116012" cy="7973441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A note of general value from South Africa:"/>
          <p:cNvSpPr txBox="1"/>
          <p:nvPr/>
        </p:nvSpPr>
        <p:spPr>
          <a:xfrm>
            <a:off x="1064423" y="909032"/>
            <a:ext cx="894778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note of general value from South Africa:</a:t>
            </a:r>
          </a:p>
        </p:txBody>
      </p:sp>
      <p:sp>
        <p:nvSpPr>
          <p:cNvPr id="587" name="Radioisotope production, distribution &amp; marketing at"/>
          <p:cNvSpPr txBox="1"/>
          <p:nvPr/>
        </p:nvSpPr>
        <p:spPr>
          <a:xfrm>
            <a:off x="894213" y="10255622"/>
            <a:ext cx="883661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Radioisotope production, distribution &amp; marketing at</a:t>
            </a:r>
          </a:p>
        </p:txBody>
      </p:sp>
      <p:pic>
        <p:nvPicPr>
          <p:cNvPr id="588" name="Screenshot 2023-09-08 at 09.49.01.png" descr="Screenshot 2023-09-08 at 09.49.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661" y="10938610"/>
            <a:ext cx="4142792" cy="2319965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Q (M. Caccia):…"/>
          <p:cNvSpPr txBox="1"/>
          <p:nvPr/>
        </p:nvSpPr>
        <p:spPr>
          <a:xfrm>
            <a:off x="17690323" y="3697345"/>
            <a:ext cx="5626736" cy="244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Q (M. Caccia): </a:t>
            </a:r>
          </a:p>
          <a:p>
            <a: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what is your business model?</a:t>
            </a:r>
          </a:p>
          <a:p>
            <a:endParaRPr/>
          </a:p>
          <a:p>
            <a:pPr>
              <a:def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A (Makondele Victor Tshivhase):</a:t>
            </a:r>
          </a:p>
          <a:p>
            <a:pPr>
              <a:def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essentially,</a:t>
            </a:r>
          </a:p>
        </p:txBody>
      </p:sp>
      <p:pic>
        <p:nvPicPr>
          <p:cNvPr id="590" name="WhateverWorks.jpeg" descr="WhateverWork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3789" y="6312035"/>
            <a:ext cx="4936474" cy="7305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298669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60" name="back to our session, enfin!, intended to present &amp; discuss measures to support innovation and foster Knowledge &amp; Technology Transfer:"/>
          <p:cNvSpPr txBox="1"/>
          <p:nvPr/>
        </p:nvSpPr>
        <p:spPr>
          <a:xfrm>
            <a:off x="611649" y="594832"/>
            <a:ext cx="21933347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back to our session, enfin!, intended to present &amp; discuss measures to support innovation and foster Knowledge &amp; Technology Transfer:</a:t>
            </a:r>
          </a:p>
        </p:txBody>
      </p:sp>
      <p:pic>
        <p:nvPicPr>
          <p:cNvPr id="161" name="Screenshot 2023-09-07 at 21.30.55.png" descr="Screenshot 2023-09-07 at 21.30.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420" y="8971822"/>
            <a:ext cx="20104101" cy="477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At research team level (use cases):"/>
          <p:cNvSpPr txBox="1"/>
          <p:nvPr/>
        </p:nvSpPr>
        <p:spPr>
          <a:xfrm>
            <a:off x="528511" y="4776618"/>
            <a:ext cx="662906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At research team level (use cases):</a:t>
            </a:r>
          </a:p>
        </p:txBody>
      </p:sp>
      <p:sp>
        <p:nvSpPr>
          <p:cNvPr id="163" name="Knowledge exchange through collaboration with industry partners: a perspective from a University team (Georg Steinbrueck, Uni. Hamburg)…"/>
          <p:cNvSpPr txBox="1"/>
          <p:nvPr/>
        </p:nvSpPr>
        <p:spPr>
          <a:xfrm>
            <a:off x="7757193" y="3877817"/>
            <a:ext cx="15882485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81541" indent="-481541">
              <a:buSzPct val="100000"/>
              <a:buAutoNum type="arabicPeriod"/>
            </a:pPr>
            <a:r>
              <a:t>Knowledge exchange through collaboration with industry partners: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 a perspective from a University team</a:t>
            </a:r>
            <a:r>
              <a:t> (Georg Steinbrueck,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Uni. Hamburg</a:t>
            </a:r>
            <a:r>
              <a:t>)</a:t>
            </a:r>
          </a:p>
          <a:p>
            <a:endParaRPr/>
          </a:p>
          <a:p>
            <a:pPr marL="481541" indent="-481541">
              <a:buSzPct val="100000"/>
              <a:buAutoNum type="arabicPeriod" startAt="2"/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Random Power:</a:t>
            </a:r>
            <a:r>
              <a:t> from single photon sensitive detectors o random bit generation.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An entrepreneurial endeavour</a:t>
            </a:r>
            <a:r>
              <a:t>(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Massimo Caccia</a:t>
            </a:r>
            <a:r>
              <a:t>, Uni. Insubria &amp; Random Power)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02438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sp>
        <p:nvSpPr>
          <p:cNvPr id="593" name="a few remarks (limited, since correlation does not imply causation!):"/>
          <p:cNvSpPr txBox="1"/>
          <p:nvPr/>
        </p:nvSpPr>
        <p:spPr>
          <a:xfrm>
            <a:off x="1064423" y="909032"/>
            <a:ext cx="1348130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few remarks </a:t>
            </a:r>
            <a:r>
              <a:t>(limited, since correlation does not imply causation!)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</p:txBody>
      </p:sp>
      <p:pic>
        <p:nvPicPr>
          <p:cNvPr id="594" name="Private.png" descr="Priv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650" y="1895297"/>
            <a:ext cx="10835031" cy="8126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Public.png" descr="Publ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53" y="1662657"/>
            <a:ext cx="11455403" cy="8591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SpuriousCorrelations.png" descr="SpuriousCorrelation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6418" y="10665921"/>
            <a:ext cx="3946619" cy="3091422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is it all about money?"/>
          <p:cNvSpPr txBox="1"/>
          <p:nvPr/>
        </p:nvSpPr>
        <p:spPr>
          <a:xfrm>
            <a:off x="782105" y="11764354"/>
            <a:ext cx="439191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is it all about money?</a:t>
            </a:r>
          </a:p>
        </p:txBody>
      </p:sp>
      <p:sp>
        <p:nvSpPr>
          <p:cNvPr id="598" name="https://ec.europa.eu/research-and-innovation/en/statistics/performance-indicators/european-innovation-scoreboard/eis"/>
          <p:cNvSpPr txBox="1"/>
          <p:nvPr/>
        </p:nvSpPr>
        <p:spPr>
          <a:xfrm>
            <a:off x="755892" y="12616159"/>
            <a:ext cx="1965132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https://ec.europa.eu/research-and-innovation/en/statistics/performance-indicators/european-innovation-scoreboard/eis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02438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sp>
        <p:nvSpPr>
          <p:cNvPr id="601" name="a few remarks (limited, since correlation does not imply causation!):"/>
          <p:cNvSpPr txBox="1"/>
          <p:nvPr/>
        </p:nvSpPr>
        <p:spPr>
          <a:xfrm>
            <a:off x="1064423" y="909032"/>
            <a:ext cx="1348130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few remarks </a:t>
            </a:r>
            <a:r>
              <a:t>(limited, since correlation does not imply causation!)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</p:txBody>
      </p:sp>
      <p:pic>
        <p:nvPicPr>
          <p:cNvPr id="602" name="VC.png" descr="V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74" y="2399710"/>
            <a:ext cx="11011052" cy="825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Public2Business.png" descr="Public2Busine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5959" y="2686539"/>
            <a:ext cx="10406322" cy="7804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SpuriousCorrelations.png" descr="SpuriousCorrelation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6418" y="10646781"/>
            <a:ext cx="3946619" cy="309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02438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sp>
        <p:nvSpPr>
          <p:cNvPr id="607" name="a few remarks (limited, since correlation does not imply causation!):"/>
          <p:cNvSpPr txBox="1"/>
          <p:nvPr/>
        </p:nvSpPr>
        <p:spPr>
          <a:xfrm>
            <a:off x="1064423" y="909032"/>
            <a:ext cx="1348130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few remarks </a:t>
            </a:r>
            <a:r>
              <a:t>(limited, since correlation does not imply causation!)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</p:txBody>
      </p:sp>
      <p:pic>
        <p:nvPicPr>
          <p:cNvPr id="608" name="SpuriousCorrelations.png" descr="SpuriousCorrelati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6418" y="10646781"/>
            <a:ext cx="3946619" cy="3091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GDP_NOI-Lux.png" descr="GDP_NOI-Lu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896" y="1524000"/>
            <a:ext cx="14224001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Maybe is not all about money but once you have it, life is easier…"/>
          <p:cNvSpPr txBox="1"/>
          <p:nvPr/>
        </p:nvSpPr>
        <p:spPr>
          <a:xfrm>
            <a:off x="15985313" y="5164471"/>
            <a:ext cx="6826565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Maybe is not all about money but once you have it, life is easier</a:t>
            </a:r>
          </a:p>
          <a:p>
            <a:pPr>
              <a:defRPr sz="3000">
                <a:solidFill>
                  <a:schemeClr val="accent1">
                    <a:lumOff val="-13575"/>
                  </a:schemeClr>
                </a:solidFill>
              </a:defRPr>
            </a:pPr>
            <a:endParaRPr/>
          </a:p>
          <a:p>
            <a:pPr>
              <a:defRPr sz="3000">
                <a:solidFill>
                  <a:schemeClr val="accent1">
                    <a:lumOff val="-13575"/>
                  </a:schemeClr>
                </a:solidFill>
              </a:defRPr>
            </a:pPr>
            <a:r>
              <a:t>(mind the fact I excluded Ireland &amp; Luxemburg, clear outliers on the x-axis)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/>
          </a:p>
        </p:txBody>
      </p:sp>
      <p:sp>
        <p:nvSpPr>
          <p:cNvPr id="613" name="a few remarks; on the long run, mind property:"/>
          <p:cNvSpPr txBox="1"/>
          <p:nvPr/>
        </p:nvSpPr>
        <p:spPr>
          <a:xfrm>
            <a:off x="1045283" y="709670"/>
            <a:ext cx="984618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few remarks; on the long run, mind property:</a:t>
            </a:r>
          </a:p>
        </p:txBody>
      </p:sp>
      <p:pic>
        <p:nvPicPr>
          <p:cNvPr id="614" name="511-gdp-per-capita-sd.png" descr="511-gdp-per-capita-s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07" y="1446219"/>
            <a:ext cx="11402376" cy="11402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519-foreign-controlled-e.png" descr="519-foreign-controlled-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588" y="1709166"/>
            <a:ext cx="11565100" cy="11565101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Ireland"/>
          <p:cNvSpPr txBox="1"/>
          <p:nvPr/>
        </p:nvSpPr>
        <p:spPr>
          <a:xfrm>
            <a:off x="9505039" y="2478489"/>
            <a:ext cx="132191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Ireland</a:t>
            </a:r>
          </a:p>
        </p:txBody>
      </p:sp>
      <p:sp>
        <p:nvSpPr>
          <p:cNvPr id="617" name="Ireland"/>
          <p:cNvSpPr txBox="1"/>
          <p:nvPr/>
        </p:nvSpPr>
        <p:spPr>
          <a:xfrm>
            <a:off x="22340811" y="2854306"/>
            <a:ext cx="132191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Ireland</a:t>
            </a:r>
          </a:p>
        </p:txBody>
      </p:sp>
      <p:sp>
        <p:nvSpPr>
          <p:cNvPr id="618" name="Denmark"/>
          <p:cNvSpPr txBox="1"/>
          <p:nvPr/>
        </p:nvSpPr>
        <p:spPr>
          <a:xfrm>
            <a:off x="6940316" y="2854306"/>
            <a:ext cx="172245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Denmark</a:t>
            </a:r>
          </a:p>
        </p:txBody>
      </p:sp>
      <p:sp>
        <p:nvSpPr>
          <p:cNvPr id="619" name="Denmark"/>
          <p:cNvSpPr txBox="1"/>
          <p:nvPr/>
        </p:nvSpPr>
        <p:spPr>
          <a:xfrm>
            <a:off x="17459824" y="9144295"/>
            <a:ext cx="172245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Denmark</a:t>
            </a:r>
          </a:p>
        </p:txBody>
      </p:sp>
      <p:sp>
        <p:nvSpPr>
          <p:cNvPr id="620" name="Belgium"/>
          <p:cNvSpPr txBox="1"/>
          <p:nvPr/>
        </p:nvSpPr>
        <p:spPr>
          <a:xfrm>
            <a:off x="6538383" y="4258483"/>
            <a:ext cx="156824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Belgium</a:t>
            </a:r>
          </a:p>
        </p:txBody>
      </p:sp>
      <p:sp>
        <p:nvSpPr>
          <p:cNvPr id="621" name="Belgium"/>
          <p:cNvSpPr txBox="1"/>
          <p:nvPr/>
        </p:nvSpPr>
        <p:spPr>
          <a:xfrm>
            <a:off x="17460726" y="8749338"/>
            <a:ext cx="156824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Belgium</a:t>
            </a:r>
          </a:p>
        </p:txBody>
      </p:sp>
      <p:sp>
        <p:nvSpPr>
          <p:cNvPr id="622" name="Sweden"/>
          <p:cNvSpPr txBox="1"/>
          <p:nvPr/>
        </p:nvSpPr>
        <p:spPr>
          <a:xfrm>
            <a:off x="6553953" y="3837409"/>
            <a:ext cx="148933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Sweden</a:t>
            </a:r>
          </a:p>
        </p:txBody>
      </p:sp>
      <p:sp>
        <p:nvSpPr>
          <p:cNvPr id="623" name="Sweden"/>
          <p:cNvSpPr txBox="1"/>
          <p:nvPr/>
        </p:nvSpPr>
        <p:spPr>
          <a:xfrm>
            <a:off x="17500184" y="8041169"/>
            <a:ext cx="148933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Sweden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54</a:t>
            </a:fld>
            <a:endParaRPr/>
          </a:p>
        </p:txBody>
      </p:sp>
      <p:sp>
        <p:nvSpPr>
          <p:cNvPr id="626" name="can we measure the major outcome of innovation policies?"/>
          <p:cNvSpPr txBox="1"/>
          <p:nvPr/>
        </p:nvSpPr>
        <p:spPr>
          <a:xfrm>
            <a:off x="1045283" y="709670"/>
            <a:ext cx="1232763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can we measure the major outcome of innovation policies?</a:t>
            </a:r>
          </a:p>
        </p:txBody>
      </p:sp>
      <p:pic>
        <p:nvPicPr>
          <p:cNvPr id="62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960" y="2029841"/>
            <a:ext cx="12327638" cy="4642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Screenshot 2023-09-07 at 19.22.04.png" descr="Screenshot 2023-09-07 at 19.22.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5566" y="1880711"/>
            <a:ext cx="12130534" cy="4940854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How did country respond to the 2008 shock?…"/>
          <p:cNvSpPr txBox="1"/>
          <p:nvPr/>
        </p:nvSpPr>
        <p:spPr>
          <a:xfrm>
            <a:off x="796467" y="7722772"/>
            <a:ext cx="9040297" cy="4150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How did country respond to the 2008 shock?</a:t>
            </a:r>
          </a:p>
          <a:p>
            <a:pPr>
              <a:defRPr sz="28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  <a:p>
            <a:pPr marL="228600" indent="-228600">
              <a:buSzPct val="100000"/>
              <a:buChar char="-"/>
              <a:defRPr sz="28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regions classified according to the EU scoreboard, at regional level (NUTS 1 + NUTS 2 classification)</a:t>
            </a:r>
          </a:p>
          <a:p>
            <a:pPr marL="228600" indent="-228600">
              <a:buSzPct val="100000"/>
              <a:buChar char="-"/>
              <a:defRPr sz="28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  <a:p>
            <a:pPr marL="228600" indent="-228600">
              <a:buSzPct val="100000"/>
              <a:buChar char="-"/>
              <a:defRPr sz="28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qualifier: recovery of the employment level within 3 years</a:t>
            </a:r>
          </a:p>
        </p:txBody>
      </p:sp>
      <p:pic>
        <p:nvPicPr>
          <p:cNvPr id="63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7357" y="7713639"/>
            <a:ext cx="14100444" cy="5791991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Line"/>
          <p:cNvSpPr/>
          <p:nvPr/>
        </p:nvSpPr>
        <p:spPr>
          <a:xfrm>
            <a:off x="10370337" y="10941737"/>
            <a:ext cx="2131104" cy="1"/>
          </a:xfrm>
          <a:prstGeom prst="line">
            <a:avLst/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2" name="Rounded Rectangle"/>
          <p:cNvSpPr/>
          <p:nvPr/>
        </p:nvSpPr>
        <p:spPr>
          <a:xfrm>
            <a:off x="13790739" y="10477998"/>
            <a:ext cx="872478" cy="457709"/>
          </a:xfrm>
          <a:prstGeom prst="roundRect">
            <a:avLst>
              <a:gd name="adj" fmla="val 28593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3" name="Rounded Rectangle"/>
          <p:cNvSpPr/>
          <p:nvPr/>
        </p:nvSpPr>
        <p:spPr>
          <a:xfrm>
            <a:off x="15602035" y="10477998"/>
            <a:ext cx="872478" cy="457709"/>
          </a:xfrm>
          <a:prstGeom prst="roundRect">
            <a:avLst>
              <a:gd name="adj" fmla="val 28593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4" name="Line"/>
          <p:cNvSpPr/>
          <p:nvPr/>
        </p:nvSpPr>
        <p:spPr>
          <a:xfrm>
            <a:off x="10370337" y="12370237"/>
            <a:ext cx="2131104" cy="1"/>
          </a:xfrm>
          <a:prstGeom prst="line">
            <a:avLst/>
          </a:prstGeom>
          <a:ln w="635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5" name="Rounded Rectangle"/>
          <p:cNvSpPr/>
          <p:nvPr/>
        </p:nvSpPr>
        <p:spPr>
          <a:xfrm>
            <a:off x="18128477" y="11868219"/>
            <a:ext cx="872478" cy="457709"/>
          </a:xfrm>
          <a:prstGeom prst="roundRect">
            <a:avLst>
              <a:gd name="adj" fmla="val 28593"/>
            </a:avLst>
          </a:prstGeom>
          <a:ln w="635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6" name="Rounded Rectangle"/>
          <p:cNvSpPr/>
          <p:nvPr/>
        </p:nvSpPr>
        <p:spPr>
          <a:xfrm>
            <a:off x="20858120" y="11868219"/>
            <a:ext cx="872478" cy="457709"/>
          </a:xfrm>
          <a:prstGeom prst="roundRect">
            <a:avLst>
              <a:gd name="adj" fmla="val 28593"/>
            </a:avLst>
          </a:prstGeom>
          <a:ln w="635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401793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55</a:t>
            </a:fld>
            <a:endParaRPr/>
          </a:p>
        </p:txBody>
      </p:sp>
      <p:sp>
        <p:nvSpPr>
          <p:cNvPr id="641" name="Final remarks:"/>
          <p:cNvSpPr txBox="1"/>
          <p:nvPr/>
        </p:nvSpPr>
        <p:spPr>
          <a:xfrm>
            <a:off x="1045283" y="709670"/>
            <a:ext cx="3334133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Final remarks:</a:t>
            </a:r>
          </a:p>
        </p:txBody>
      </p:sp>
      <p:pic>
        <p:nvPicPr>
          <p:cNvPr id="642" name="knowledge-exchange-strategy.jpg" descr="knowledge-exchange-strateg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69" y="6351799"/>
            <a:ext cx="19220882" cy="6938947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(here)"/>
          <p:cNvSpPr txBox="1"/>
          <p:nvPr/>
        </p:nvSpPr>
        <p:spPr>
          <a:xfrm>
            <a:off x="23242920" y="1906169"/>
            <a:ext cx="107261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(</a:t>
            </a:r>
            <a:r>
              <a:rPr u="sng">
                <a:hlinkClick r:id="rId4"/>
              </a:rPr>
              <a:t>here</a:t>
            </a:r>
            <a:r>
              <a:t>)</a:t>
            </a:r>
          </a:p>
        </p:txBody>
      </p:sp>
      <p:pic>
        <p:nvPicPr>
          <p:cNvPr id="644" name="Screenshot 2023-09-08 at 09.16.52.png" descr="Screenshot 2023-09-08 at 09.16.5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8349048" y="7785676"/>
            <a:ext cx="11273095" cy="804050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Knowledge &amp; Technology Transfer: shall I really DO it?…"/>
          <p:cNvSpPr txBox="1"/>
          <p:nvPr/>
        </p:nvSpPr>
        <p:spPr>
          <a:xfrm>
            <a:off x="3759432" y="1392405"/>
            <a:ext cx="16390403" cy="549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/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Knowledge &amp; Technology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Transfer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  <a:r>
              <a:t> shall I really DO it?</a:t>
            </a:r>
          </a:p>
          <a:p>
            <a:pPr marL="1371416" lvl="1" indent="-228600">
              <a:buClr>
                <a:srgbClr val="5E5E5E"/>
              </a:buClr>
              <a:buSzPct val="80000"/>
              <a:buBlip>
                <a:blip r:embed="rId6"/>
              </a:buBlip>
              <a:defRPr sz="3000"/>
            </a:pPr>
            <a:r>
              <a:t> do not feel obliged!</a:t>
            </a:r>
          </a:p>
          <a:p>
            <a:pPr marL="1371416" lvl="1" indent="-228600">
              <a:buClr>
                <a:srgbClr val="5E5E5E"/>
              </a:buClr>
              <a:buSzPct val="80000"/>
              <a:buBlip>
                <a:blip r:embed="rId6"/>
              </a:buBlip>
              <a:defRPr sz="3000"/>
            </a:pPr>
            <a:r>
              <a:t> do not feel compelled even by who refers to the ACCOUNTABILITY of Science</a:t>
            </a:r>
          </a:p>
          <a:p>
            <a:pPr marL="1371416" lvl="1" indent="-228600">
              <a:buClr>
                <a:srgbClr val="5E5E5E"/>
              </a:buClr>
              <a:buSzPct val="80000"/>
              <a:buBlip>
                <a:blip r:embed="rId6"/>
              </a:buBlip>
              <a:defRPr sz="3000"/>
            </a:pPr>
            <a:r>
              <a:t> however:</a:t>
            </a:r>
          </a:p>
          <a:p>
            <a:pPr marL="2057033" lvl="2" indent="-228600">
              <a:buClr>
                <a:srgbClr val="5E5E5E"/>
              </a:buClr>
              <a:buSzPct val="100000"/>
              <a:buChar char="-"/>
              <a:defRPr sz="3000"/>
            </a:pPr>
            <a:r>
              <a:t>think a bit in terms of SOCIAL RESPONSABILITY</a:t>
            </a:r>
          </a:p>
          <a:p>
            <a:pPr marL="2057033" lvl="2" indent="-228600">
              <a:buClr>
                <a:srgbClr val="5E5E5E"/>
              </a:buClr>
              <a:buSzPct val="100000"/>
              <a:buChar char="-"/>
              <a:defRPr sz="3000"/>
            </a:pPr>
            <a:r>
              <a:rPr>
                <a:solidFill>
                  <a:schemeClr val="accent1"/>
                </a:solidFill>
              </a:rPr>
              <a:t>turn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TRANSFER</a:t>
            </a:r>
            <a:r>
              <a:t> into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EXCHANGE</a:t>
            </a:r>
          </a:p>
          <a:p>
            <a:pPr>
              <a:defRPr sz="3000"/>
            </a:pP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defRPr sz="3000"/>
            </a:pPr>
            <a:r>
              <a:t>and you will discover it does represent a great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OPPORTUNITY</a:t>
            </a:r>
          </a:p>
          <a:p>
            <a:pPr marL="1371416" lvl="1" indent="-228600">
              <a:buClr>
                <a:srgbClr val="5E5E5E"/>
              </a:buClr>
              <a:buSzPct val="80000"/>
              <a:buBlip>
                <a:blip r:embed="rId6"/>
              </a:buBlip>
            </a:pP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298669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66" name="The EIC report:"/>
          <p:cNvSpPr txBox="1"/>
          <p:nvPr/>
        </p:nvSpPr>
        <p:spPr>
          <a:xfrm>
            <a:off x="1007004" y="709670"/>
            <a:ext cx="347967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EIC report: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657" y="417848"/>
            <a:ext cx="21764119" cy="1258375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he rationale:"/>
          <p:cNvSpPr txBox="1"/>
          <p:nvPr/>
        </p:nvSpPr>
        <p:spPr>
          <a:xfrm rot="16200000">
            <a:off x="-256217" y="7072021"/>
            <a:ext cx="3288094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5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The</a:t>
            </a:r>
            <a: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rationale</a:t>
            </a:r>
            <a:r>
              <a:t>:</a:t>
            </a:r>
          </a:p>
        </p:txBody>
      </p:sp>
      <p:sp>
        <p:nvSpPr>
          <p:cNvPr id="169" name="Rounded Rectangle"/>
          <p:cNvSpPr/>
          <p:nvPr/>
        </p:nvSpPr>
        <p:spPr>
          <a:xfrm>
            <a:off x="2771869" y="8638192"/>
            <a:ext cx="3240570" cy="1801353"/>
          </a:xfrm>
          <a:prstGeom prst="roundRect">
            <a:avLst>
              <a:gd name="adj" fmla="val 10575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0" name="Rounded Rectangle"/>
          <p:cNvSpPr/>
          <p:nvPr/>
        </p:nvSpPr>
        <p:spPr>
          <a:xfrm>
            <a:off x="7396703" y="8690644"/>
            <a:ext cx="3240570" cy="457709"/>
          </a:xfrm>
          <a:prstGeom prst="roundRect">
            <a:avLst>
              <a:gd name="adj" fmla="val 41620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1" name="Rounded Rectangle"/>
          <p:cNvSpPr/>
          <p:nvPr/>
        </p:nvSpPr>
        <p:spPr>
          <a:xfrm>
            <a:off x="12340781" y="9544953"/>
            <a:ext cx="2098317" cy="497841"/>
          </a:xfrm>
          <a:prstGeom prst="roundRect">
            <a:avLst>
              <a:gd name="adj" fmla="val 38265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2" name="Rounded Rectangle"/>
          <p:cNvSpPr/>
          <p:nvPr/>
        </p:nvSpPr>
        <p:spPr>
          <a:xfrm>
            <a:off x="7396703" y="9185050"/>
            <a:ext cx="3695901" cy="2837409"/>
          </a:xfrm>
          <a:prstGeom prst="roundRect">
            <a:avLst>
              <a:gd name="adj" fmla="val 6714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298669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387" y="1596708"/>
            <a:ext cx="21246430" cy="11383127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he EIC report:"/>
          <p:cNvSpPr txBox="1"/>
          <p:nvPr/>
        </p:nvSpPr>
        <p:spPr>
          <a:xfrm>
            <a:off x="1007004" y="709670"/>
            <a:ext cx="347967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EIC report:</a:t>
            </a:r>
          </a:p>
        </p:txBody>
      </p:sp>
      <p:sp>
        <p:nvSpPr>
          <p:cNvPr id="177" name="7 years, about 95.5 Billion EUR"/>
          <p:cNvSpPr txBox="1"/>
          <p:nvPr/>
        </p:nvSpPr>
        <p:spPr>
          <a:xfrm>
            <a:off x="2729579" y="12545980"/>
            <a:ext cx="530644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7 years, about 95.5 Billion EUR</a:t>
            </a:r>
          </a:p>
        </p:txBody>
      </p:sp>
      <p:sp>
        <p:nvSpPr>
          <p:cNvPr id="178" name="Rounded Rectangle"/>
          <p:cNvSpPr/>
          <p:nvPr/>
        </p:nvSpPr>
        <p:spPr>
          <a:xfrm>
            <a:off x="5757665" y="6839059"/>
            <a:ext cx="4234190" cy="755920"/>
          </a:xfrm>
          <a:prstGeom prst="roundRect">
            <a:avLst>
              <a:gd name="adj" fmla="val 25201"/>
            </a:avLst>
          </a:prstGeom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9" name="Rounded Rectangle"/>
          <p:cNvSpPr/>
          <p:nvPr/>
        </p:nvSpPr>
        <p:spPr>
          <a:xfrm>
            <a:off x="15129149" y="3827145"/>
            <a:ext cx="4234190" cy="5332556"/>
          </a:xfrm>
          <a:prstGeom prst="roundRect">
            <a:avLst>
              <a:gd name="adj" fmla="val 4499"/>
            </a:avLst>
          </a:prstGeom>
          <a:ln w="635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298669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030" y="1531977"/>
            <a:ext cx="21691102" cy="1154510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he EIC report:"/>
          <p:cNvSpPr txBox="1"/>
          <p:nvPr/>
        </p:nvSpPr>
        <p:spPr>
          <a:xfrm>
            <a:off x="1007004" y="709670"/>
            <a:ext cx="347967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EIC report: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050875" y="790968"/>
            <a:ext cx="298669" cy="3987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86" name="The EIC report:"/>
          <p:cNvSpPr txBox="1"/>
          <p:nvPr/>
        </p:nvSpPr>
        <p:spPr>
          <a:xfrm>
            <a:off x="1007004" y="709670"/>
            <a:ext cx="347967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EIC report: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" y="1649672"/>
            <a:ext cx="18618938" cy="10416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NASA_TRL_Meter.png" descr="NASA_TRL_Me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360" y="1294821"/>
            <a:ext cx="5181634" cy="837632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he NASA Technology Readiness Level"/>
          <p:cNvSpPr txBox="1"/>
          <p:nvPr/>
        </p:nvSpPr>
        <p:spPr>
          <a:xfrm>
            <a:off x="19496868" y="9776255"/>
            <a:ext cx="496306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The NASA Technology Readiness Level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828433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828433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3054</Words>
  <Application>Microsoft Macintosh PowerPoint</Application>
  <PresentationFormat>Custom</PresentationFormat>
  <Paragraphs>422</Paragraphs>
  <Slides>55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</vt:lpstr>
      <vt:lpstr>Calibri</vt:lpstr>
      <vt:lpstr>Cambria Math</vt:lpstr>
      <vt:lpstr>Helvetica Neue</vt:lpstr>
      <vt:lpstr>Helvetica Neue Light</vt:lpstr>
      <vt:lpstr>Helvetica Neue Medium</vt:lpstr>
      <vt:lpstr>Lato Light</vt:lpstr>
      <vt:lpstr>Montserrat Bold</vt:lpstr>
      <vt:lpstr>Montserrat Light</vt:lpstr>
      <vt:lpstr>Montserrat Regular</vt:lpstr>
      <vt:lpstr>Times Roman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Caccia Massimo Luigi Maria</cp:lastModifiedBy>
  <cp:revision>1</cp:revision>
  <dcterms:modified xsi:type="dcterms:W3CDTF">2023-09-08T09:22:24Z</dcterms:modified>
</cp:coreProperties>
</file>