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1418" r:id="rId2"/>
    <p:sldId id="3103" r:id="rId3"/>
    <p:sldId id="2928" r:id="rId4"/>
    <p:sldId id="2953" r:id="rId5"/>
    <p:sldId id="1422" r:id="rId6"/>
    <p:sldId id="1424" r:id="rId7"/>
    <p:sldId id="1425" r:id="rId8"/>
    <p:sldId id="1426" r:id="rId9"/>
    <p:sldId id="1421" r:id="rId10"/>
    <p:sldId id="144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9864"/>
  </p:normalViewPr>
  <p:slideViewPr>
    <p:cSldViewPr snapToGrid="0" snapToObjects="1">
      <p:cViewPr>
        <p:scale>
          <a:sx n="110" d="100"/>
          <a:sy n="110" d="100"/>
        </p:scale>
        <p:origin x="160" y="2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916F6-529E-614D-A369-9AB7D349206B}" type="datetimeFigureOut">
              <a:rPr lang="en-US" smtClean="0"/>
              <a:t>9/7/23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66D20-D252-7741-9D35-8B5AF1C34F9B}" type="slidenum">
              <a:rPr lang="en-US" smtClean="0"/>
              <a:t>‹#›</a:t>
            </a:fld>
            <a:endParaRPr lang="en-US"/>
          </a:p>
        </p:txBody>
      </p:sp>
    </p:spTree>
    <p:extLst>
      <p:ext uri="{BB962C8B-B14F-4D97-AF65-F5344CB8AC3E}">
        <p14:creationId xmlns:p14="http://schemas.microsoft.com/office/powerpoint/2010/main" val="2357725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0E706-322F-4FFF-8121-5E3B0882865E}" type="slidenum">
              <a:rPr lang="en-GB" smtClean="0"/>
              <a:t>2</a:t>
            </a:fld>
            <a:endParaRPr lang="en-GB"/>
          </a:p>
        </p:txBody>
      </p:sp>
    </p:spTree>
    <p:extLst>
      <p:ext uri="{BB962C8B-B14F-4D97-AF65-F5344CB8AC3E}">
        <p14:creationId xmlns:p14="http://schemas.microsoft.com/office/powerpoint/2010/main" val="14597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b2ef6617c_2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b2ef6617c_2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 history is our guide, realizing these new tools will open new doors because </a:t>
            </a:r>
            <a:endParaRPr dirty="0"/>
          </a:p>
        </p:txBody>
      </p:sp>
    </p:spTree>
    <p:extLst>
      <p:ext uri="{BB962C8B-B14F-4D97-AF65-F5344CB8AC3E}">
        <p14:creationId xmlns:p14="http://schemas.microsoft.com/office/powerpoint/2010/main" val="1934473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8b4e4fcf6b_7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8b4e4fcf6b_7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challenge we are faced with inspires us the next generation of scientists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panel charge is to stimulate the world community to innovate and develop new instrumentation that  creates new </a:t>
            </a:r>
            <a:r>
              <a:rPr lang="en-US" dirty="0" err="1"/>
              <a:t>wasys</a:t>
            </a:r>
            <a:r>
              <a:rPr lang="en-US" dirty="0"/>
              <a:t> of looking at the world. We have  terrific 17 member panel with </a:t>
            </a:r>
            <a:r>
              <a:rPr lang="en-US" dirty="0" err="1"/>
              <a:t>immesans</a:t>
            </a:r>
            <a:r>
              <a:rPr lang="en-US" dirty="0"/>
              <a:t> experience and a </a:t>
            </a:r>
            <a:r>
              <a:rPr lang="en-US" dirty="0" err="1"/>
              <a:t>succesfu</a:t>
            </a:r>
            <a:r>
              <a:rPr lang="en-US" dirty="0"/>
              <a:t> track records of doing exactly that. </a:t>
            </a:r>
          </a:p>
        </p:txBody>
      </p:sp>
      <p:sp>
        <p:nvSpPr>
          <p:cNvPr id="4" name="Slide Number Placeholder 3"/>
          <p:cNvSpPr>
            <a:spLocks noGrp="1"/>
          </p:cNvSpPr>
          <p:nvPr>
            <p:ph type="sldNum" sz="quarter" idx="5"/>
          </p:nvPr>
        </p:nvSpPr>
        <p:spPr/>
        <p:txBody>
          <a:bodyPr/>
          <a:lstStyle/>
          <a:p>
            <a:fld id="{B3ECD9C7-29B0-D845-899A-EAC8C10A2C87}" type="slidenum">
              <a:rPr lang="en-US" smtClean="0"/>
              <a:t>6</a:t>
            </a:fld>
            <a:endParaRPr lang="en-US"/>
          </a:p>
        </p:txBody>
      </p:sp>
    </p:spTree>
    <p:extLst>
      <p:ext uri="{BB962C8B-B14F-4D97-AF65-F5344CB8AC3E}">
        <p14:creationId xmlns:p14="http://schemas.microsoft.com/office/powerpoint/2010/main" val="175019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F57DF-0D96-794E-A330-59E600E433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CFE26F-95F2-EE45-8085-795C4095B1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A5551-AB34-5743-B08D-8488AA1577C7}"/>
              </a:ext>
            </a:extLst>
          </p:cNvPr>
          <p:cNvSpPr>
            <a:spLocks noGrp="1"/>
          </p:cNvSpPr>
          <p:nvPr>
            <p:ph type="dt" sz="half" idx="10"/>
          </p:nvPr>
        </p:nvSpPr>
        <p:spPr/>
        <p:txBody>
          <a:bodyPr/>
          <a:lstStyle/>
          <a:p>
            <a:fld id="{C5C95D8F-C742-E645-BA1E-3B2CC6A2EFC1}" type="datetime1">
              <a:rPr lang="en-US" smtClean="0"/>
              <a:t>9/7/23</a:t>
            </a:fld>
            <a:endParaRPr lang="en-US"/>
          </a:p>
        </p:txBody>
      </p:sp>
      <p:sp>
        <p:nvSpPr>
          <p:cNvPr id="5" name="Footer Placeholder 4">
            <a:extLst>
              <a:ext uri="{FF2B5EF4-FFF2-40B4-BE49-F238E27FC236}">
                <a16:creationId xmlns:a16="http://schemas.microsoft.com/office/drawing/2014/main" id="{94BDC6AA-5D6D-5C43-8223-74B180A2642B}"/>
              </a:ext>
            </a:extLst>
          </p:cNvPr>
          <p:cNvSpPr>
            <a:spLocks noGrp="1"/>
          </p:cNvSpPr>
          <p:nvPr>
            <p:ph type="ftr" sz="quarter" idx="11"/>
          </p:nvPr>
        </p:nvSpPr>
        <p:spPr/>
        <p:txBody>
          <a:bodyPr/>
          <a:lstStyle/>
          <a:p>
            <a:r>
              <a:rPr lang="en-US"/>
              <a:t>ICFA Awards TIPP, Cape Town, 4-8 Sept., 2023 </a:t>
            </a:r>
          </a:p>
        </p:txBody>
      </p:sp>
      <p:sp>
        <p:nvSpPr>
          <p:cNvPr id="6" name="Slide Number Placeholder 5">
            <a:extLst>
              <a:ext uri="{FF2B5EF4-FFF2-40B4-BE49-F238E27FC236}">
                <a16:creationId xmlns:a16="http://schemas.microsoft.com/office/drawing/2014/main" id="{70AAA6A9-4196-4C4C-A113-CD2487F9CAEC}"/>
              </a:ext>
            </a:extLst>
          </p:cNvPr>
          <p:cNvSpPr>
            <a:spLocks noGrp="1"/>
          </p:cNvSpPr>
          <p:nvPr>
            <p:ph type="sldNum" sz="quarter" idx="12"/>
          </p:nvPr>
        </p:nvSpPr>
        <p:spPr/>
        <p:txBody>
          <a:bodyPr/>
          <a:lstStyle/>
          <a:p>
            <a:fld id="{84A8B7EE-70ED-7E4D-9521-04B457EDC267}" type="slidenum">
              <a:rPr lang="en-US" smtClean="0"/>
              <a:t>‹#›</a:t>
            </a:fld>
            <a:endParaRPr lang="en-US"/>
          </a:p>
        </p:txBody>
      </p:sp>
    </p:spTree>
    <p:extLst>
      <p:ext uri="{BB962C8B-B14F-4D97-AF65-F5344CB8AC3E}">
        <p14:creationId xmlns:p14="http://schemas.microsoft.com/office/powerpoint/2010/main" val="322306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7458D-1D0B-574F-A615-970DCD12D8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23B2AD-6089-D84B-A1B4-1B1CBADFC2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7C50C-D5F0-4241-9C2B-B4549535C41F}"/>
              </a:ext>
            </a:extLst>
          </p:cNvPr>
          <p:cNvSpPr>
            <a:spLocks noGrp="1"/>
          </p:cNvSpPr>
          <p:nvPr>
            <p:ph type="dt" sz="half" idx="10"/>
          </p:nvPr>
        </p:nvSpPr>
        <p:spPr/>
        <p:txBody>
          <a:bodyPr/>
          <a:lstStyle/>
          <a:p>
            <a:fld id="{E23C1CC0-53AC-E449-B4C4-E9B19F975747}" type="datetime1">
              <a:rPr lang="en-US" smtClean="0"/>
              <a:t>9/7/23</a:t>
            </a:fld>
            <a:endParaRPr lang="en-US"/>
          </a:p>
        </p:txBody>
      </p:sp>
      <p:sp>
        <p:nvSpPr>
          <p:cNvPr id="5" name="Footer Placeholder 4">
            <a:extLst>
              <a:ext uri="{FF2B5EF4-FFF2-40B4-BE49-F238E27FC236}">
                <a16:creationId xmlns:a16="http://schemas.microsoft.com/office/drawing/2014/main" id="{F238C8D3-3366-AD49-9BE6-9FBDE2F08323}"/>
              </a:ext>
            </a:extLst>
          </p:cNvPr>
          <p:cNvSpPr>
            <a:spLocks noGrp="1"/>
          </p:cNvSpPr>
          <p:nvPr>
            <p:ph type="ftr" sz="quarter" idx="11"/>
          </p:nvPr>
        </p:nvSpPr>
        <p:spPr/>
        <p:txBody>
          <a:bodyPr/>
          <a:lstStyle/>
          <a:p>
            <a:r>
              <a:rPr lang="en-US"/>
              <a:t>ICFA Awards TIPP, Cape Town, 4-8 Sept., 2023 </a:t>
            </a:r>
          </a:p>
        </p:txBody>
      </p:sp>
      <p:sp>
        <p:nvSpPr>
          <p:cNvPr id="6" name="Slide Number Placeholder 5">
            <a:extLst>
              <a:ext uri="{FF2B5EF4-FFF2-40B4-BE49-F238E27FC236}">
                <a16:creationId xmlns:a16="http://schemas.microsoft.com/office/drawing/2014/main" id="{1EC3ACB1-144A-D448-B1CA-D941008533FD}"/>
              </a:ext>
            </a:extLst>
          </p:cNvPr>
          <p:cNvSpPr>
            <a:spLocks noGrp="1"/>
          </p:cNvSpPr>
          <p:nvPr>
            <p:ph type="sldNum" sz="quarter" idx="12"/>
          </p:nvPr>
        </p:nvSpPr>
        <p:spPr/>
        <p:txBody>
          <a:bodyPr/>
          <a:lstStyle/>
          <a:p>
            <a:fld id="{84A8B7EE-70ED-7E4D-9521-04B457EDC267}" type="slidenum">
              <a:rPr lang="en-US" smtClean="0"/>
              <a:t>‹#›</a:t>
            </a:fld>
            <a:endParaRPr lang="en-US"/>
          </a:p>
        </p:txBody>
      </p:sp>
    </p:spTree>
    <p:extLst>
      <p:ext uri="{BB962C8B-B14F-4D97-AF65-F5344CB8AC3E}">
        <p14:creationId xmlns:p14="http://schemas.microsoft.com/office/powerpoint/2010/main" val="240570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13A793-75D7-F549-A55B-58FDABA022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DB5BBF-BA98-2943-AA28-B9ACF7BF94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D9FE1-A936-2141-A485-26FE2E2D3EB5}"/>
              </a:ext>
            </a:extLst>
          </p:cNvPr>
          <p:cNvSpPr>
            <a:spLocks noGrp="1"/>
          </p:cNvSpPr>
          <p:nvPr>
            <p:ph type="dt" sz="half" idx="10"/>
          </p:nvPr>
        </p:nvSpPr>
        <p:spPr/>
        <p:txBody>
          <a:bodyPr/>
          <a:lstStyle/>
          <a:p>
            <a:fld id="{CC483BFD-E95A-2D47-BDE3-9B0031289DA0}" type="datetime1">
              <a:rPr lang="en-US" smtClean="0"/>
              <a:t>9/7/23</a:t>
            </a:fld>
            <a:endParaRPr lang="en-US"/>
          </a:p>
        </p:txBody>
      </p:sp>
      <p:sp>
        <p:nvSpPr>
          <p:cNvPr id="5" name="Footer Placeholder 4">
            <a:extLst>
              <a:ext uri="{FF2B5EF4-FFF2-40B4-BE49-F238E27FC236}">
                <a16:creationId xmlns:a16="http://schemas.microsoft.com/office/drawing/2014/main" id="{68DE6369-6C08-ED45-AE66-986D4FB946AB}"/>
              </a:ext>
            </a:extLst>
          </p:cNvPr>
          <p:cNvSpPr>
            <a:spLocks noGrp="1"/>
          </p:cNvSpPr>
          <p:nvPr>
            <p:ph type="ftr" sz="quarter" idx="11"/>
          </p:nvPr>
        </p:nvSpPr>
        <p:spPr/>
        <p:txBody>
          <a:bodyPr/>
          <a:lstStyle/>
          <a:p>
            <a:r>
              <a:rPr lang="en-US"/>
              <a:t>ICFA Awards TIPP, Cape Town, 4-8 Sept., 2023 </a:t>
            </a:r>
          </a:p>
        </p:txBody>
      </p:sp>
      <p:sp>
        <p:nvSpPr>
          <p:cNvPr id="6" name="Slide Number Placeholder 5">
            <a:extLst>
              <a:ext uri="{FF2B5EF4-FFF2-40B4-BE49-F238E27FC236}">
                <a16:creationId xmlns:a16="http://schemas.microsoft.com/office/drawing/2014/main" id="{5FC2DCCB-870F-1645-BF53-203F8EEB4544}"/>
              </a:ext>
            </a:extLst>
          </p:cNvPr>
          <p:cNvSpPr>
            <a:spLocks noGrp="1"/>
          </p:cNvSpPr>
          <p:nvPr>
            <p:ph type="sldNum" sz="quarter" idx="12"/>
          </p:nvPr>
        </p:nvSpPr>
        <p:spPr/>
        <p:txBody>
          <a:bodyPr/>
          <a:lstStyle/>
          <a:p>
            <a:fld id="{84A8B7EE-70ED-7E4D-9521-04B457EDC267}" type="slidenum">
              <a:rPr lang="en-US" smtClean="0"/>
              <a:t>‹#›</a:t>
            </a:fld>
            <a:endParaRPr lang="en-US"/>
          </a:p>
        </p:txBody>
      </p:sp>
    </p:spTree>
    <p:extLst>
      <p:ext uri="{BB962C8B-B14F-4D97-AF65-F5344CB8AC3E}">
        <p14:creationId xmlns:p14="http://schemas.microsoft.com/office/powerpoint/2010/main" val="2102412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FFF6-99B6-F540-B192-9B62D5E51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D3837-1AB5-7645-85AB-7AB59EC10F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15850-C864-5447-859A-B4EA8541A907}"/>
              </a:ext>
            </a:extLst>
          </p:cNvPr>
          <p:cNvSpPr>
            <a:spLocks noGrp="1"/>
          </p:cNvSpPr>
          <p:nvPr>
            <p:ph type="dt" sz="half" idx="10"/>
          </p:nvPr>
        </p:nvSpPr>
        <p:spPr/>
        <p:txBody>
          <a:bodyPr/>
          <a:lstStyle/>
          <a:p>
            <a:fld id="{59F09B31-CE4F-6841-B02F-E3431EC043AA}" type="datetime1">
              <a:rPr lang="en-US" smtClean="0"/>
              <a:t>9/7/23</a:t>
            </a:fld>
            <a:endParaRPr lang="en-US"/>
          </a:p>
        </p:txBody>
      </p:sp>
      <p:sp>
        <p:nvSpPr>
          <p:cNvPr id="5" name="Footer Placeholder 4">
            <a:extLst>
              <a:ext uri="{FF2B5EF4-FFF2-40B4-BE49-F238E27FC236}">
                <a16:creationId xmlns:a16="http://schemas.microsoft.com/office/drawing/2014/main" id="{378739F8-3F5C-B844-97C4-CA779226498B}"/>
              </a:ext>
            </a:extLst>
          </p:cNvPr>
          <p:cNvSpPr>
            <a:spLocks noGrp="1"/>
          </p:cNvSpPr>
          <p:nvPr>
            <p:ph type="ftr" sz="quarter" idx="11"/>
          </p:nvPr>
        </p:nvSpPr>
        <p:spPr/>
        <p:txBody>
          <a:bodyPr/>
          <a:lstStyle/>
          <a:p>
            <a:r>
              <a:rPr lang="en-US"/>
              <a:t>ICFA Awards TIPP, Cape Town, 4-8 Sept., 2023 </a:t>
            </a:r>
          </a:p>
        </p:txBody>
      </p:sp>
      <p:sp>
        <p:nvSpPr>
          <p:cNvPr id="6" name="Slide Number Placeholder 5">
            <a:extLst>
              <a:ext uri="{FF2B5EF4-FFF2-40B4-BE49-F238E27FC236}">
                <a16:creationId xmlns:a16="http://schemas.microsoft.com/office/drawing/2014/main" id="{A6AFFC4A-2E98-2449-A1C0-1FA2AC9960A7}"/>
              </a:ext>
            </a:extLst>
          </p:cNvPr>
          <p:cNvSpPr>
            <a:spLocks noGrp="1"/>
          </p:cNvSpPr>
          <p:nvPr>
            <p:ph type="sldNum" sz="quarter" idx="12"/>
          </p:nvPr>
        </p:nvSpPr>
        <p:spPr/>
        <p:txBody>
          <a:bodyPr/>
          <a:lstStyle/>
          <a:p>
            <a:fld id="{84A8B7EE-70ED-7E4D-9521-04B457EDC267}" type="slidenum">
              <a:rPr lang="en-US" smtClean="0"/>
              <a:t>‹#›</a:t>
            </a:fld>
            <a:endParaRPr lang="en-US"/>
          </a:p>
        </p:txBody>
      </p:sp>
    </p:spTree>
    <p:extLst>
      <p:ext uri="{BB962C8B-B14F-4D97-AF65-F5344CB8AC3E}">
        <p14:creationId xmlns:p14="http://schemas.microsoft.com/office/powerpoint/2010/main" val="317530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42A51-5286-EE43-8837-2A8E24B551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F519D7-6915-E145-8A35-372F4910CE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48B100-BBB8-3146-9E53-074C09035C7E}"/>
              </a:ext>
            </a:extLst>
          </p:cNvPr>
          <p:cNvSpPr>
            <a:spLocks noGrp="1"/>
          </p:cNvSpPr>
          <p:nvPr>
            <p:ph type="dt" sz="half" idx="10"/>
          </p:nvPr>
        </p:nvSpPr>
        <p:spPr/>
        <p:txBody>
          <a:bodyPr/>
          <a:lstStyle/>
          <a:p>
            <a:fld id="{D4DA3D5D-0126-904D-AFA2-4800378F08B7}" type="datetime1">
              <a:rPr lang="en-US" smtClean="0"/>
              <a:t>9/7/23</a:t>
            </a:fld>
            <a:endParaRPr lang="en-US"/>
          </a:p>
        </p:txBody>
      </p:sp>
      <p:sp>
        <p:nvSpPr>
          <p:cNvPr id="5" name="Footer Placeholder 4">
            <a:extLst>
              <a:ext uri="{FF2B5EF4-FFF2-40B4-BE49-F238E27FC236}">
                <a16:creationId xmlns:a16="http://schemas.microsoft.com/office/drawing/2014/main" id="{AE754529-0F5F-C041-9F4D-DD40CE869803}"/>
              </a:ext>
            </a:extLst>
          </p:cNvPr>
          <p:cNvSpPr>
            <a:spLocks noGrp="1"/>
          </p:cNvSpPr>
          <p:nvPr>
            <p:ph type="ftr" sz="quarter" idx="11"/>
          </p:nvPr>
        </p:nvSpPr>
        <p:spPr/>
        <p:txBody>
          <a:bodyPr/>
          <a:lstStyle/>
          <a:p>
            <a:r>
              <a:rPr lang="en-US"/>
              <a:t>ICFA Awards TIPP, Cape Town, 4-8 Sept., 2023 </a:t>
            </a:r>
          </a:p>
        </p:txBody>
      </p:sp>
      <p:sp>
        <p:nvSpPr>
          <p:cNvPr id="6" name="Slide Number Placeholder 5">
            <a:extLst>
              <a:ext uri="{FF2B5EF4-FFF2-40B4-BE49-F238E27FC236}">
                <a16:creationId xmlns:a16="http://schemas.microsoft.com/office/drawing/2014/main" id="{22F7DFB6-3EE0-A248-B1FC-1D529D7D1395}"/>
              </a:ext>
            </a:extLst>
          </p:cNvPr>
          <p:cNvSpPr>
            <a:spLocks noGrp="1"/>
          </p:cNvSpPr>
          <p:nvPr>
            <p:ph type="sldNum" sz="quarter" idx="12"/>
          </p:nvPr>
        </p:nvSpPr>
        <p:spPr/>
        <p:txBody>
          <a:bodyPr/>
          <a:lstStyle/>
          <a:p>
            <a:fld id="{84A8B7EE-70ED-7E4D-9521-04B457EDC267}" type="slidenum">
              <a:rPr lang="en-US" smtClean="0"/>
              <a:t>‹#›</a:t>
            </a:fld>
            <a:endParaRPr lang="en-US"/>
          </a:p>
        </p:txBody>
      </p:sp>
    </p:spTree>
    <p:extLst>
      <p:ext uri="{BB962C8B-B14F-4D97-AF65-F5344CB8AC3E}">
        <p14:creationId xmlns:p14="http://schemas.microsoft.com/office/powerpoint/2010/main" val="371168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93ACE-6079-6B4B-9727-B41D6980A1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2A89F-482E-A24F-BDEF-56D0338A77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211840-821F-554E-A9A2-6969F04B8A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84B5F2-B67B-2B4B-8C62-1B42AE5C94B2}"/>
              </a:ext>
            </a:extLst>
          </p:cNvPr>
          <p:cNvSpPr>
            <a:spLocks noGrp="1"/>
          </p:cNvSpPr>
          <p:nvPr>
            <p:ph type="dt" sz="half" idx="10"/>
          </p:nvPr>
        </p:nvSpPr>
        <p:spPr/>
        <p:txBody>
          <a:bodyPr/>
          <a:lstStyle/>
          <a:p>
            <a:fld id="{37A4E57D-136A-2D47-BD20-8BA265ED0E6B}" type="datetime1">
              <a:rPr lang="en-US" smtClean="0"/>
              <a:t>9/7/23</a:t>
            </a:fld>
            <a:endParaRPr lang="en-US"/>
          </a:p>
        </p:txBody>
      </p:sp>
      <p:sp>
        <p:nvSpPr>
          <p:cNvPr id="6" name="Footer Placeholder 5">
            <a:extLst>
              <a:ext uri="{FF2B5EF4-FFF2-40B4-BE49-F238E27FC236}">
                <a16:creationId xmlns:a16="http://schemas.microsoft.com/office/drawing/2014/main" id="{45464320-D3E8-E140-AC6A-4D4A089ED504}"/>
              </a:ext>
            </a:extLst>
          </p:cNvPr>
          <p:cNvSpPr>
            <a:spLocks noGrp="1"/>
          </p:cNvSpPr>
          <p:nvPr>
            <p:ph type="ftr" sz="quarter" idx="11"/>
          </p:nvPr>
        </p:nvSpPr>
        <p:spPr/>
        <p:txBody>
          <a:bodyPr/>
          <a:lstStyle/>
          <a:p>
            <a:r>
              <a:rPr lang="en-US"/>
              <a:t>ICFA Awards TIPP, Cape Town, 4-8 Sept., 2023 </a:t>
            </a:r>
          </a:p>
        </p:txBody>
      </p:sp>
      <p:sp>
        <p:nvSpPr>
          <p:cNvPr id="7" name="Slide Number Placeholder 6">
            <a:extLst>
              <a:ext uri="{FF2B5EF4-FFF2-40B4-BE49-F238E27FC236}">
                <a16:creationId xmlns:a16="http://schemas.microsoft.com/office/drawing/2014/main" id="{DEAB055F-BE55-B646-91E5-F537F36E4CE5}"/>
              </a:ext>
            </a:extLst>
          </p:cNvPr>
          <p:cNvSpPr>
            <a:spLocks noGrp="1"/>
          </p:cNvSpPr>
          <p:nvPr>
            <p:ph type="sldNum" sz="quarter" idx="12"/>
          </p:nvPr>
        </p:nvSpPr>
        <p:spPr/>
        <p:txBody>
          <a:bodyPr/>
          <a:lstStyle/>
          <a:p>
            <a:fld id="{84A8B7EE-70ED-7E4D-9521-04B457EDC267}" type="slidenum">
              <a:rPr lang="en-US" smtClean="0"/>
              <a:t>‹#›</a:t>
            </a:fld>
            <a:endParaRPr lang="en-US"/>
          </a:p>
        </p:txBody>
      </p:sp>
    </p:spTree>
    <p:extLst>
      <p:ext uri="{BB962C8B-B14F-4D97-AF65-F5344CB8AC3E}">
        <p14:creationId xmlns:p14="http://schemas.microsoft.com/office/powerpoint/2010/main" val="2295858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9612-6FA9-D243-A08B-B2DAF4BD58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443950-487E-1C48-AA9D-CAAAC4D483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64DC8C-1F1A-AD48-AA71-8553A0F614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BB517E-B86D-FD49-9586-07FE37077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E06971-8E13-2249-80EC-28B6704251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F23721-4C2B-454F-86F5-F6B68EDE7424}"/>
              </a:ext>
            </a:extLst>
          </p:cNvPr>
          <p:cNvSpPr>
            <a:spLocks noGrp="1"/>
          </p:cNvSpPr>
          <p:nvPr>
            <p:ph type="dt" sz="half" idx="10"/>
          </p:nvPr>
        </p:nvSpPr>
        <p:spPr/>
        <p:txBody>
          <a:bodyPr/>
          <a:lstStyle/>
          <a:p>
            <a:fld id="{44F81C75-A6D2-E443-9C18-B272CC70D05C}" type="datetime1">
              <a:rPr lang="en-US" smtClean="0"/>
              <a:t>9/7/23</a:t>
            </a:fld>
            <a:endParaRPr lang="en-US"/>
          </a:p>
        </p:txBody>
      </p:sp>
      <p:sp>
        <p:nvSpPr>
          <p:cNvPr id="8" name="Footer Placeholder 7">
            <a:extLst>
              <a:ext uri="{FF2B5EF4-FFF2-40B4-BE49-F238E27FC236}">
                <a16:creationId xmlns:a16="http://schemas.microsoft.com/office/drawing/2014/main" id="{677D2EDA-AF87-EF43-B738-2F60E11804BB}"/>
              </a:ext>
            </a:extLst>
          </p:cNvPr>
          <p:cNvSpPr>
            <a:spLocks noGrp="1"/>
          </p:cNvSpPr>
          <p:nvPr>
            <p:ph type="ftr" sz="quarter" idx="11"/>
          </p:nvPr>
        </p:nvSpPr>
        <p:spPr/>
        <p:txBody>
          <a:bodyPr/>
          <a:lstStyle/>
          <a:p>
            <a:r>
              <a:rPr lang="en-US"/>
              <a:t>ICFA Awards TIPP, Cape Town, 4-8 Sept., 2023 </a:t>
            </a:r>
          </a:p>
        </p:txBody>
      </p:sp>
      <p:sp>
        <p:nvSpPr>
          <p:cNvPr id="9" name="Slide Number Placeholder 8">
            <a:extLst>
              <a:ext uri="{FF2B5EF4-FFF2-40B4-BE49-F238E27FC236}">
                <a16:creationId xmlns:a16="http://schemas.microsoft.com/office/drawing/2014/main" id="{F6F8EA64-78AF-6D44-ABA9-12B5E2E3DD91}"/>
              </a:ext>
            </a:extLst>
          </p:cNvPr>
          <p:cNvSpPr>
            <a:spLocks noGrp="1"/>
          </p:cNvSpPr>
          <p:nvPr>
            <p:ph type="sldNum" sz="quarter" idx="12"/>
          </p:nvPr>
        </p:nvSpPr>
        <p:spPr/>
        <p:txBody>
          <a:bodyPr/>
          <a:lstStyle/>
          <a:p>
            <a:fld id="{84A8B7EE-70ED-7E4D-9521-04B457EDC267}" type="slidenum">
              <a:rPr lang="en-US" smtClean="0"/>
              <a:t>‹#›</a:t>
            </a:fld>
            <a:endParaRPr lang="en-US"/>
          </a:p>
        </p:txBody>
      </p:sp>
    </p:spTree>
    <p:extLst>
      <p:ext uri="{BB962C8B-B14F-4D97-AF65-F5344CB8AC3E}">
        <p14:creationId xmlns:p14="http://schemas.microsoft.com/office/powerpoint/2010/main" val="2286358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4080-C6EE-1948-85E5-AD14DB73EB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0C0014-AC65-6B4B-8763-E24AFA7371F8}"/>
              </a:ext>
            </a:extLst>
          </p:cNvPr>
          <p:cNvSpPr>
            <a:spLocks noGrp="1"/>
          </p:cNvSpPr>
          <p:nvPr>
            <p:ph type="dt" sz="half" idx="10"/>
          </p:nvPr>
        </p:nvSpPr>
        <p:spPr/>
        <p:txBody>
          <a:bodyPr/>
          <a:lstStyle/>
          <a:p>
            <a:fld id="{7C7296DE-DD90-854D-9C7E-74660073865C}" type="datetime1">
              <a:rPr lang="en-US" smtClean="0"/>
              <a:t>9/7/23</a:t>
            </a:fld>
            <a:endParaRPr lang="en-US"/>
          </a:p>
        </p:txBody>
      </p:sp>
      <p:sp>
        <p:nvSpPr>
          <p:cNvPr id="4" name="Footer Placeholder 3">
            <a:extLst>
              <a:ext uri="{FF2B5EF4-FFF2-40B4-BE49-F238E27FC236}">
                <a16:creationId xmlns:a16="http://schemas.microsoft.com/office/drawing/2014/main" id="{B3462713-18CA-BF4E-B688-E76030CFABE0}"/>
              </a:ext>
            </a:extLst>
          </p:cNvPr>
          <p:cNvSpPr>
            <a:spLocks noGrp="1"/>
          </p:cNvSpPr>
          <p:nvPr>
            <p:ph type="ftr" sz="quarter" idx="11"/>
          </p:nvPr>
        </p:nvSpPr>
        <p:spPr/>
        <p:txBody>
          <a:bodyPr/>
          <a:lstStyle/>
          <a:p>
            <a:r>
              <a:rPr lang="en-US"/>
              <a:t>ICFA Awards TIPP, Cape Town, 4-8 Sept., 2023 </a:t>
            </a:r>
          </a:p>
        </p:txBody>
      </p:sp>
      <p:sp>
        <p:nvSpPr>
          <p:cNvPr id="5" name="Slide Number Placeholder 4">
            <a:extLst>
              <a:ext uri="{FF2B5EF4-FFF2-40B4-BE49-F238E27FC236}">
                <a16:creationId xmlns:a16="http://schemas.microsoft.com/office/drawing/2014/main" id="{54170A5F-78C4-D541-9B98-6F2161E02D1C}"/>
              </a:ext>
            </a:extLst>
          </p:cNvPr>
          <p:cNvSpPr>
            <a:spLocks noGrp="1"/>
          </p:cNvSpPr>
          <p:nvPr>
            <p:ph type="sldNum" sz="quarter" idx="12"/>
          </p:nvPr>
        </p:nvSpPr>
        <p:spPr/>
        <p:txBody>
          <a:bodyPr/>
          <a:lstStyle/>
          <a:p>
            <a:fld id="{84A8B7EE-70ED-7E4D-9521-04B457EDC267}" type="slidenum">
              <a:rPr lang="en-US" smtClean="0"/>
              <a:t>‹#›</a:t>
            </a:fld>
            <a:endParaRPr lang="en-US"/>
          </a:p>
        </p:txBody>
      </p:sp>
    </p:spTree>
    <p:extLst>
      <p:ext uri="{BB962C8B-B14F-4D97-AF65-F5344CB8AC3E}">
        <p14:creationId xmlns:p14="http://schemas.microsoft.com/office/powerpoint/2010/main" val="76242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85ACB3-BAD0-8340-BA92-DBF72D212FA5}"/>
              </a:ext>
            </a:extLst>
          </p:cNvPr>
          <p:cNvSpPr>
            <a:spLocks noGrp="1"/>
          </p:cNvSpPr>
          <p:nvPr>
            <p:ph type="dt" sz="half" idx="10"/>
          </p:nvPr>
        </p:nvSpPr>
        <p:spPr/>
        <p:txBody>
          <a:bodyPr/>
          <a:lstStyle/>
          <a:p>
            <a:fld id="{9A6777B0-9E69-584A-B8C2-31B867F29E17}" type="datetime1">
              <a:rPr lang="en-US" smtClean="0"/>
              <a:t>9/7/23</a:t>
            </a:fld>
            <a:endParaRPr lang="en-US"/>
          </a:p>
        </p:txBody>
      </p:sp>
      <p:sp>
        <p:nvSpPr>
          <p:cNvPr id="3" name="Footer Placeholder 2">
            <a:extLst>
              <a:ext uri="{FF2B5EF4-FFF2-40B4-BE49-F238E27FC236}">
                <a16:creationId xmlns:a16="http://schemas.microsoft.com/office/drawing/2014/main" id="{2DCDC62D-D1D7-B043-B108-FD2CF850D306}"/>
              </a:ext>
            </a:extLst>
          </p:cNvPr>
          <p:cNvSpPr>
            <a:spLocks noGrp="1"/>
          </p:cNvSpPr>
          <p:nvPr>
            <p:ph type="ftr" sz="quarter" idx="11"/>
          </p:nvPr>
        </p:nvSpPr>
        <p:spPr/>
        <p:txBody>
          <a:bodyPr/>
          <a:lstStyle/>
          <a:p>
            <a:r>
              <a:rPr lang="en-US"/>
              <a:t>ICFA Awards TIPP, Cape Town, 4-8 Sept., 2023 </a:t>
            </a:r>
          </a:p>
        </p:txBody>
      </p:sp>
      <p:sp>
        <p:nvSpPr>
          <p:cNvPr id="4" name="Slide Number Placeholder 3">
            <a:extLst>
              <a:ext uri="{FF2B5EF4-FFF2-40B4-BE49-F238E27FC236}">
                <a16:creationId xmlns:a16="http://schemas.microsoft.com/office/drawing/2014/main" id="{B8ECDA50-788A-3848-8692-CC3DCF9D4EAD}"/>
              </a:ext>
            </a:extLst>
          </p:cNvPr>
          <p:cNvSpPr>
            <a:spLocks noGrp="1"/>
          </p:cNvSpPr>
          <p:nvPr>
            <p:ph type="sldNum" sz="quarter" idx="12"/>
          </p:nvPr>
        </p:nvSpPr>
        <p:spPr/>
        <p:txBody>
          <a:bodyPr/>
          <a:lstStyle/>
          <a:p>
            <a:fld id="{84A8B7EE-70ED-7E4D-9521-04B457EDC267}" type="slidenum">
              <a:rPr lang="en-US" smtClean="0"/>
              <a:t>‹#›</a:t>
            </a:fld>
            <a:endParaRPr lang="en-US"/>
          </a:p>
        </p:txBody>
      </p:sp>
    </p:spTree>
    <p:extLst>
      <p:ext uri="{BB962C8B-B14F-4D97-AF65-F5344CB8AC3E}">
        <p14:creationId xmlns:p14="http://schemas.microsoft.com/office/powerpoint/2010/main" val="3613287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C84A-C3B3-464A-9A1A-628ACAB60C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79208B-6A88-914E-8FF2-0BF1839F8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711B3-3A51-504C-BE84-D91FF7850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F12DFF-2290-9F44-A51C-CAAB7F4485D1}"/>
              </a:ext>
            </a:extLst>
          </p:cNvPr>
          <p:cNvSpPr>
            <a:spLocks noGrp="1"/>
          </p:cNvSpPr>
          <p:nvPr>
            <p:ph type="dt" sz="half" idx="10"/>
          </p:nvPr>
        </p:nvSpPr>
        <p:spPr/>
        <p:txBody>
          <a:bodyPr/>
          <a:lstStyle/>
          <a:p>
            <a:fld id="{91E909A6-B47B-A24E-B06B-A05D8C5A9799}" type="datetime1">
              <a:rPr lang="en-US" smtClean="0"/>
              <a:t>9/7/23</a:t>
            </a:fld>
            <a:endParaRPr lang="en-US"/>
          </a:p>
        </p:txBody>
      </p:sp>
      <p:sp>
        <p:nvSpPr>
          <p:cNvPr id="6" name="Footer Placeholder 5">
            <a:extLst>
              <a:ext uri="{FF2B5EF4-FFF2-40B4-BE49-F238E27FC236}">
                <a16:creationId xmlns:a16="http://schemas.microsoft.com/office/drawing/2014/main" id="{90E03003-70B7-A442-8D2D-A141C22D80F2}"/>
              </a:ext>
            </a:extLst>
          </p:cNvPr>
          <p:cNvSpPr>
            <a:spLocks noGrp="1"/>
          </p:cNvSpPr>
          <p:nvPr>
            <p:ph type="ftr" sz="quarter" idx="11"/>
          </p:nvPr>
        </p:nvSpPr>
        <p:spPr/>
        <p:txBody>
          <a:bodyPr/>
          <a:lstStyle/>
          <a:p>
            <a:r>
              <a:rPr lang="en-US"/>
              <a:t>ICFA Awards TIPP, Cape Town, 4-8 Sept., 2023 </a:t>
            </a:r>
          </a:p>
        </p:txBody>
      </p:sp>
      <p:sp>
        <p:nvSpPr>
          <p:cNvPr id="7" name="Slide Number Placeholder 6">
            <a:extLst>
              <a:ext uri="{FF2B5EF4-FFF2-40B4-BE49-F238E27FC236}">
                <a16:creationId xmlns:a16="http://schemas.microsoft.com/office/drawing/2014/main" id="{A40FEA74-EBC8-DE44-A29C-FB265BC7EDE0}"/>
              </a:ext>
            </a:extLst>
          </p:cNvPr>
          <p:cNvSpPr>
            <a:spLocks noGrp="1"/>
          </p:cNvSpPr>
          <p:nvPr>
            <p:ph type="sldNum" sz="quarter" idx="12"/>
          </p:nvPr>
        </p:nvSpPr>
        <p:spPr/>
        <p:txBody>
          <a:bodyPr/>
          <a:lstStyle/>
          <a:p>
            <a:fld id="{84A8B7EE-70ED-7E4D-9521-04B457EDC267}" type="slidenum">
              <a:rPr lang="en-US" smtClean="0"/>
              <a:t>‹#›</a:t>
            </a:fld>
            <a:endParaRPr lang="en-US"/>
          </a:p>
        </p:txBody>
      </p:sp>
    </p:spTree>
    <p:extLst>
      <p:ext uri="{BB962C8B-B14F-4D97-AF65-F5344CB8AC3E}">
        <p14:creationId xmlns:p14="http://schemas.microsoft.com/office/powerpoint/2010/main" val="399134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113E-DCC9-A348-B91E-91D8BB946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49F981-6B58-7D44-A6FF-5A89CCB054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53A495-16DC-3A44-9628-B78D60EDF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647AF-D51F-B445-8D61-629989B36AFE}"/>
              </a:ext>
            </a:extLst>
          </p:cNvPr>
          <p:cNvSpPr>
            <a:spLocks noGrp="1"/>
          </p:cNvSpPr>
          <p:nvPr>
            <p:ph type="dt" sz="half" idx="10"/>
          </p:nvPr>
        </p:nvSpPr>
        <p:spPr/>
        <p:txBody>
          <a:bodyPr/>
          <a:lstStyle/>
          <a:p>
            <a:fld id="{098377FE-8AFD-594D-A654-4DBA62082672}" type="datetime1">
              <a:rPr lang="en-US" smtClean="0"/>
              <a:t>9/7/23</a:t>
            </a:fld>
            <a:endParaRPr lang="en-US"/>
          </a:p>
        </p:txBody>
      </p:sp>
      <p:sp>
        <p:nvSpPr>
          <p:cNvPr id="6" name="Footer Placeholder 5">
            <a:extLst>
              <a:ext uri="{FF2B5EF4-FFF2-40B4-BE49-F238E27FC236}">
                <a16:creationId xmlns:a16="http://schemas.microsoft.com/office/drawing/2014/main" id="{66C5380F-37CA-6F4F-86A7-8EFC3870CE3C}"/>
              </a:ext>
            </a:extLst>
          </p:cNvPr>
          <p:cNvSpPr>
            <a:spLocks noGrp="1"/>
          </p:cNvSpPr>
          <p:nvPr>
            <p:ph type="ftr" sz="quarter" idx="11"/>
          </p:nvPr>
        </p:nvSpPr>
        <p:spPr/>
        <p:txBody>
          <a:bodyPr/>
          <a:lstStyle/>
          <a:p>
            <a:r>
              <a:rPr lang="en-US"/>
              <a:t>ICFA Awards TIPP, Cape Town, 4-8 Sept., 2023 </a:t>
            </a:r>
          </a:p>
        </p:txBody>
      </p:sp>
      <p:sp>
        <p:nvSpPr>
          <p:cNvPr id="7" name="Slide Number Placeholder 6">
            <a:extLst>
              <a:ext uri="{FF2B5EF4-FFF2-40B4-BE49-F238E27FC236}">
                <a16:creationId xmlns:a16="http://schemas.microsoft.com/office/drawing/2014/main" id="{0BCF83BA-17B3-C647-A2D7-7045CDCDE062}"/>
              </a:ext>
            </a:extLst>
          </p:cNvPr>
          <p:cNvSpPr>
            <a:spLocks noGrp="1"/>
          </p:cNvSpPr>
          <p:nvPr>
            <p:ph type="sldNum" sz="quarter" idx="12"/>
          </p:nvPr>
        </p:nvSpPr>
        <p:spPr/>
        <p:txBody>
          <a:bodyPr/>
          <a:lstStyle/>
          <a:p>
            <a:fld id="{84A8B7EE-70ED-7E4D-9521-04B457EDC267}" type="slidenum">
              <a:rPr lang="en-US" smtClean="0"/>
              <a:t>‹#›</a:t>
            </a:fld>
            <a:endParaRPr lang="en-US"/>
          </a:p>
        </p:txBody>
      </p:sp>
    </p:spTree>
    <p:extLst>
      <p:ext uri="{BB962C8B-B14F-4D97-AF65-F5344CB8AC3E}">
        <p14:creationId xmlns:p14="http://schemas.microsoft.com/office/powerpoint/2010/main" val="2047212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886DB-EA83-ED4B-A45A-0BE567511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36C818-77DF-924A-87F1-49FF95EDC8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800FD-15C8-5548-9904-5AEEBEB8C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ED995-C594-9F48-91BB-EACAE141AFC9}" type="datetime1">
              <a:rPr lang="en-US" smtClean="0"/>
              <a:t>9/7/23</a:t>
            </a:fld>
            <a:endParaRPr lang="en-US"/>
          </a:p>
        </p:txBody>
      </p:sp>
      <p:sp>
        <p:nvSpPr>
          <p:cNvPr id="5" name="Footer Placeholder 4">
            <a:extLst>
              <a:ext uri="{FF2B5EF4-FFF2-40B4-BE49-F238E27FC236}">
                <a16:creationId xmlns:a16="http://schemas.microsoft.com/office/drawing/2014/main" id="{4FD6E87C-A98B-9F4E-A176-42FAC2912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ICFA Awards TIPP, Cape Town, 4-8 Sept., 2023 </a:t>
            </a:r>
          </a:p>
        </p:txBody>
      </p:sp>
      <p:sp>
        <p:nvSpPr>
          <p:cNvPr id="6" name="Slide Number Placeholder 5">
            <a:extLst>
              <a:ext uri="{FF2B5EF4-FFF2-40B4-BE49-F238E27FC236}">
                <a16:creationId xmlns:a16="http://schemas.microsoft.com/office/drawing/2014/main" id="{A88CC83D-E8AD-3448-BC68-8697A92728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8B7EE-70ED-7E4D-9521-04B457EDC267}" type="slidenum">
              <a:rPr lang="en-US" smtClean="0"/>
              <a:t>‹#›</a:t>
            </a:fld>
            <a:endParaRPr lang="en-US"/>
          </a:p>
        </p:txBody>
      </p:sp>
    </p:spTree>
    <p:extLst>
      <p:ext uri="{BB962C8B-B14F-4D97-AF65-F5344CB8AC3E}">
        <p14:creationId xmlns:p14="http://schemas.microsoft.com/office/powerpoint/2010/main" val="3193533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956CF7-1743-3944-BEF7-B5ED42B21048}"/>
              </a:ext>
            </a:extLst>
          </p:cNvPr>
          <p:cNvSpPr txBox="1"/>
          <p:nvPr/>
        </p:nvSpPr>
        <p:spPr>
          <a:xfrm>
            <a:off x="2990056" y="2905780"/>
            <a:ext cx="5948167" cy="523220"/>
          </a:xfrm>
          <a:prstGeom prst="rect">
            <a:avLst/>
          </a:prstGeom>
          <a:noFill/>
        </p:spPr>
        <p:txBody>
          <a:bodyPr wrap="none" rtlCol="0">
            <a:spAutoFit/>
          </a:bodyPr>
          <a:lstStyle/>
          <a:p>
            <a:r>
              <a:rPr lang="en-US" sz="2800" dirty="0">
                <a:solidFill>
                  <a:schemeClr val="bg1"/>
                </a:solidFill>
              </a:rPr>
              <a:t>The 2023  ICFA Instrumentation Awards</a:t>
            </a:r>
          </a:p>
        </p:txBody>
      </p:sp>
      <p:sp>
        <p:nvSpPr>
          <p:cNvPr id="3" name="Rectangle 2">
            <a:extLst>
              <a:ext uri="{FF2B5EF4-FFF2-40B4-BE49-F238E27FC236}">
                <a16:creationId xmlns:a16="http://schemas.microsoft.com/office/drawing/2014/main" id="{BC289CA4-26F7-DF4A-B104-98AF5FFB191D}"/>
              </a:ext>
            </a:extLst>
          </p:cNvPr>
          <p:cNvSpPr/>
          <p:nvPr/>
        </p:nvSpPr>
        <p:spPr>
          <a:xfrm>
            <a:off x="4379495" y="1022684"/>
            <a:ext cx="3188368" cy="1648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CFA">
            <a:extLst>
              <a:ext uri="{FF2B5EF4-FFF2-40B4-BE49-F238E27FC236}">
                <a16:creationId xmlns:a16="http://schemas.microsoft.com/office/drawing/2014/main" id="{512FDCED-A57B-B04F-BDF2-0F05C7399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812" y="1253247"/>
            <a:ext cx="2286000" cy="1219200"/>
          </a:xfrm>
          <a:prstGeom prst="rect">
            <a:avLst/>
          </a:prstGeom>
          <a:solidFill>
            <a:schemeClr val="bg1"/>
          </a:solidFill>
        </p:spPr>
      </p:pic>
      <p:sp>
        <p:nvSpPr>
          <p:cNvPr id="4" name="TextBox 3">
            <a:extLst>
              <a:ext uri="{FF2B5EF4-FFF2-40B4-BE49-F238E27FC236}">
                <a16:creationId xmlns:a16="http://schemas.microsoft.com/office/drawing/2014/main" id="{5FD7EB86-CB11-6092-4FAA-7A3C97D6DD3E}"/>
              </a:ext>
            </a:extLst>
          </p:cNvPr>
          <p:cNvSpPr txBox="1"/>
          <p:nvPr/>
        </p:nvSpPr>
        <p:spPr>
          <a:xfrm>
            <a:off x="795337" y="4830374"/>
            <a:ext cx="10436830" cy="2031325"/>
          </a:xfrm>
          <a:prstGeom prst="rect">
            <a:avLst/>
          </a:prstGeom>
          <a:noFill/>
        </p:spPr>
        <p:txBody>
          <a:bodyPr wrap="square" rtlCol="0">
            <a:spAutoFit/>
          </a:bodyPr>
          <a:lstStyle/>
          <a:p>
            <a:endParaRPr lang="en-GB" i="1" dirty="0">
              <a:solidFill>
                <a:schemeClr val="bg1"/>
              </a:solidFill>
            </a:endParaRPr>
          </a:p>
          <a:p>
            <a:pPr algn="ctr"/>
            <a:r>
              <a:rPr lang="en-GB" i="1" dirty="0">
                <a:solidFill>
                  <a:schemeClr val="bg1"/>
                </a:solidFill>
              </a:rPr>
              <a:t>Ian </a:t>
            </a:r>
            <a:r>
              <a:rPr lang="en-GB" i="1" dirty="0" err="1">
                <a:solidFill>
                  <a:schemeClr val="bg1"/>
                </a:solidFill>
              </a:rPr>
              <a:t>Shipsey</a:t>
            </a:r>
            <a:endParaRPr lang="en-GB" i="1" dirty="0">
              <a:solidFill>
                <a:schemeClr val="bg1"/>
              </a:solidFill>
            </a:endParaRPr>
          </a:p>
          <a:p>
            <a:pPr algn="ctr"/>
            <a:r>
              <a:rPr lang="en-GB" i="1" dirty="0">
                <a:solidFill>
                  <a:schemeClr val="bg1"/>
                </a:solidFill>
              </a:rPr>
              <a:t>Oxford University</a:t>
            </a:r>
          </a:p>
          <a:p>
            <a:pPr algn="ctr"/>
            <a:r>
              <a:rPr lang="en-GB" i="1" dirty="0">
                <a:solidFill>
                  <a:schemeClr val="bg1"/>
                </a:solidFill>
              </a:rPr>
              <a:t>(Chair, ICFA Instrumentation, Innovation and Development Panel </a:t>
            </a:r>
          </a:p>
          <a:p>
            <a:pPr algn="ctr"/>
            <a:r>
              <a:rPr lang="en-GB" i="1" dirty="0">
                <a:solidFill>
                  <a:schemeClr val="bg1"/>
                </a:solidFill>
              </a:rPr>
              <a:t>of the International Committee for Future Accelerators of IUPAP  )</a:t>
            </a:r>
          </a:p>
          <a:p>
            <a:endParaRPr lang="en-GB" i="1" dirty="0">
              <a:solidFill>
                <a:schemeClr val="bg1"/>
              </a:solidFill>
            </a:endParaRPr>
          </a:p>
          <a:p>
            <a:r>
              <a:rPr lang="en-US" dirty="0"/>
              <a:t>r</a:t>
            </a:r>
          </a:p>
        </p:txBody>
      </p:sp>
      <p:sp>
        <p:nvSpPr>
          <p:cNvPr id="5" name="Footer Placeholder 4">
            <a:extLst>
              <a:ext uri="{FF2B5EF4-FFF2-40B4-BE49-F238E27FC236}">
                <a16:creationId xmlns:a16="http://schemas.microsoft.com/office/drawing/2014/main" id="{A883579E-15EF-FE5B-EBEF-CA49E445D343}"/>
              </a:ext>
            </a:extLst>
          </p:cNvPr>
          <p:cNvSpPr>
            <a:spLocks noGrp="1"/>
          </p:cNvSpPr>
          <p:nvPr>
            <p:ph type="ftr" sz="quarter" idx="11"/>
          </p:nvPr>
        </p:nvSpPr>
        <p:spPr/>
        <p:txBody>
          <a:bodyPr/>
          <a:lstStyle/>
          <a:p>
            <a:r>
              <a:rPr lang="en-US"/>
              <a:t>ICFA Awards TIPP, Cape Town, 4-8 Sept., 2023 </a:t>
            </a:r>
          </a:p>
        </p:txBody>
      </p:sp>
      <p:sp>
        <p:nvSpPr>
          <p:cNvPr id="6" name="Slide Number Placeholder 5">
            <a:extLst>
              <a:ext uri="{FF2B5EF4-FFF2-40B4-BE49-F238E27FC236}">
                <a16:creationId xmlns:a16="http://schemas.microsoft.com/office/drawing/2014/main" id="{513430EC-9CEB-4199-DE15-6D6702115251}"/>
              </a:ext>
            </a:extLst>
          </p:cNvPr>
          <p:cNvSpPr>
            <a:spLocks noGrp="1"/>
          </p:cNvSpPr>
          <p:nvPr>
            <p:ph type="sldNum" sz="quarter" idx="12"/>
          </p:nvPr>
        </p:nvSpPr>
        <p:spPr/>
        <p:txBody>
          <a:bodyPr/>
          <a:lstStyle/>
          <a:p>
            <a:fld id="{84A8B7EE-70ED-7E4D-9521-04B457EDC267}" type="slidenum">
              <a:rPr lang="en-US" smtClean="0"/>
              <a:t>1</a:t>
            </a:fld>
            <a:endParaRPr lang="en-US"/>
          </a:p>
        </p:txBody>
      </p:sp>
    </p:spTree>
    <p:extLst>
      <p:ext uri="{BB962C8B-B14F-4D97-AF65-F5344CB8AC3E}">
        <p14:creationId xmlns:p14="http://schemas.microsoft.com/office/powerpoint/2010/main" val="2730568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3AFAEE-8097-B74E-9AE7-9DD1DE42A938}"/>
              </a:ext>
            </a:extLst>
          </p:cNvPr>
          <p:cNvSpPr/>
          <p:nvPr/>
        </p:nvSpPr>
        <p:spPr>
          <a:xfrm>
            <a:off x="234774" y="1052049"/>
            <a:ext cx="11479428" cy="5632311"/>
          </a:xfrm>
          <a:prstGeom prst="rect">
            <a:avLst/>
          </a:prstGeom>
        </p:spPr>
        <p:txBody>
          <a:bodyPr wrap="square">
            <a:spAutoFit/>
          </a:bodyPr>
          <a:lstStyle/>
          <a:p>
            <a:r>
              <a:rPr lang="en-US" dirty="0">
                <a:solidFill>
                  <a:schemeClr val="bg1"/>
                </a:solidFill>
                <a:latin typeface="Helvetica" pitchFamily="2" charset="0"/>
              </a:rPr>
              <a:t> </a:t>
            </a:r>
          </a:p>
          <a:p>
            <a:endParaRPr lang="en-US" dirty="0">
              <a:solidFill>
                <a:srgbClr val="FFFF00"/>
              </a:solidFill>
              <a:latin typeface="Helvetica" pitchFamily="2" charset="0"/>
            </a:endParaRPr>
          </a:p>
          <a:p>
            <a:r>
              <a:rPr lang="en-US" dirty="0">
                <a:solidFill>
                  <a:srgbClr val="FFFF00"/>
                </a:solidFill>
                <a:latin typeface="Helvetica" pitchFamily="2" charset="0"/>
              </a:rPr>
              <a:t>ICFA Instrumentation School</a:t>
            </a:r>
            <a:endParaRPr lang="en-US" dirty="0">
              <a:solidFill>
                <a:schemeClr val="bg1"/>
              </a:solidFill>
              <a:latin typeface="Helvetica" pitchFamily="2" charset="0"/>
            </a:endParaRPr>
          </a:p>
          <a:p>
            <a:endParaRPr lang="en-US" dirty="0">
              <a:solidFill>
                <a:srgbClr val="FFFF00"/>
              </a:solidFill>
              <a:latin typeface="Helvetica" pitchFamily="2" charset="0"/>
            </a:endParaRPr>
          </a:p>
          <a:p>
            <a:endParaRPr lang="en-US" dirty="0">
              <a:solidFill>
                <a:srgbClr val="FFFF00"/>
              </a:solidFill>
              <a:latin typeface="Helvetica" pitchFamily="2" charset="0"/>
            </a:endParaRPr>
          </a:p>
          <a:p>
            <a:endParaRPr lang="en-US" dirty="0">
              <a:solidFill>
                <a:srgbClr val="FFFF00"/>
              </a:solidFill>
              <a:latin typeface="Helvetica" pitchFamily="2" charset="0"/>
            </a:endParaRPr>
          </a:p>
          <a:p>
            <a:endParaRPr lang="en-US" dirty="0">
              <a:solidFill>
                <a:srgbClr val="FFFF00"/>
              </a:solidFill>
              <a:latin typeface="Helvetica" pitchFamily="2" charset="0"/>
            </a:endParaRPr>
          </a:p>
          <a:p>
            <a:r>
              <a:rPr lang="en-US" dirty="0">
                <a:solidFill>
                  <a:srgbClr val="FFFF00"/>
                </a:solidFill>
                <a:latin typeface="Helvetica" pitchFamily="2" charset="0"/>
              </a:rPr>
              <a:t>Excellence in Detector Instrumentation Technology (EDIT) Schools</a:t>
            </a:r>
            <a:r>
              <a:rPr lang="en-US" dirty="0">
                <a:solidFill>
                  <a:schemeClr val="bg1"/>
                </a:solidFill>
                <a:latin typeface="Helvetica" pitchFamily="2" charset="0"/>
              </a:rPr>
              <a:t>  </a:t>
            </a:r>
          </a:p>
          <a:p>
            <a:endParaRPr lang="en-US" dirty="0">
              <a:solidFill>
                <a:schemeClr val="bg1"/>
              </a:solidFill>
              <a:latin typeface="Helvetica" pitchFamily="2" charset="0"/>
            </a:endParaRPr>
          </a:p>
          <a:p>
            <a:endParaRPr lang="en-US" dirty="0">
              <a:solidFill>
                <a:srgbClr val="FFFF00"/>
              </a:solidFill>
              <a:latin typeface="Helvetica" pitchFamily="2" charset="0"/>
            </a:endParaRPr>
          </a:p>
          <a:p>
            <a:endParaRPr lang="en-US" dirty="0">
              <a:solidFill>
                <a:srgbClr val="FFFF00"/>
              </a:solidFill>
              <a:latin typeface="Helvetica" pitchFamily="2" charset="0"/>
            </a:endParaRPr>
          </a:p>
          <a:p>
            <a:r>
              <a:rPr lang="en-US" dirty="0">
                <a:solidFill>
                  <a:srgbClr val="FFFF00"/>
                </a:solidFill>
                <a:latin typeface="Helvetica" pitchFamily="2" charset="0"/>
              </a:rPr>
              <a:t>Inaugural Instrumentation Awards</a:t>
            </a:r>
            <a:endParaRPr lang="en-US" dirty="0">
              <a:solidFill>
                <a:schemeClr val="bg1"/>
              </a:solidFill>
              <a:latin typeface="Helvetica" pitchFamily="2" charset="0"/>
            </a:endParaRPr>
          </a:p>
          <a:p>
            <a:endParaRPr lang="en-US" dirty="0">
              <a:solidFill>
                <a:schemeClr val="bg1"/>
              </a:solidFill>
              <a:latin typeface="Helvetica" pitchFamily="2" charset="0"/>
            </a:endParaRPr>
          </a:p>
          <a:p>
            <a:endParaRPr lang="en-US" dirty="0">
              <a:solidFill>
                <a:srgbClr val="FFFF00"/>
              </a:solidFill>
              <a:latin typeface="Helvetica" pitchFamily="2" charset="0"/>
            </a:endParaRPr>
          </a:p>
          <a:p>
            <a:endParaRPr lang="en-US" dirty="0">
              <a:solidFill>
                <a:srgbClr val="FFFF00"/>
              </a:solidFill>
              <a:latin typeface="Helvetica" pitchFamily="2" charset="0"/>
            </a:endParaRPr>
          </a:p>
          <a:p>
            <a:r>
              <a:rPr lang="en-US" dirty="0">
                <a:solidFill>
                  <a:srgbClr val="FFFF00"/>
                </a:solidFill>
                <a:latin typeface="Helvetica" pitchFamily="2" charset="0"/>
              </a:rPr>
              <a:t>Instrumentation Studentships</a:t>
            </a:r>
            <a:endParaRPr lang="en-US" dirty="0">
              <a:solidFill>
                <a:schemeClr val="bg1"/>
              </a:solidFill>
              <a:latin typeface="Helvetica" pitchFamily="2" charset="0"/>
            </a:endParaRPr>
          </a:p>
          <a:p>
            <a:r>
              <a:rPr lang="en-US" dirty="0">
                <a:solidFill>
                  <a:schemeClr val="bg1"/>
                </a:solidFill>
                <a:latin typeface="Helvetica" pitchFamily="2" charset="0"/>
              </a:rPr>
              <a:t>(in progress)</a:t>
            </a:r>
          </a:p>
          <a:p>
            <a:endParaRPr lang="en-US" dirty="0">
              <a:solidFill>
                <a:schemeClr val="bg1"/>
              </a:solidFill>
              <a:latin typeface="Helvetica" pitchFamily="2" charset="0"/>
            </a:endParaRPr>
          </a:p>
          <a:p>
            <a:endParaRPr lang="en-US" dirty="0">
              <a:solidFill>
                <a:schemeClr val="bg1"/>
              </a:solidFill>
              <a:latin typeface="Helvetica" pitchFamily="2" charset="0"/>
            </a:endParaRPr>
          </a:p>
          <a:p>
            <a:endParaRPr lang="en-US" dirty="0"/>
          </a:p>
        </p:txBody>
      </p:sp>
      <p:sp>
        <p:nvSpPr>
          <p:cNvPr id="6" name="TextBox 5">
            <a:extLst>
              <a:ext uri="{FF2B5EF4-FFF2-40B4-BE49-F238E27FC236}">
                <a16:creationId xmlns:a16="http://schemas.microsoft.com/office/drawing/2014/main" id="{17AABE02-8EEF-D748-BF74-FBDE8C3315AD}"/>
              </a:ext>
            </a:extLst>
          </p:cNvPr>
          <p:cNvSpPr txBox="1"/>
          <p:nvPr/>
        </p:nvSpPr>
        <p:spPr>
          <a:xfrm>
            <a:off x="4310371" y="173640"/>
            <a:ext cx="4989272" cy="707886"/>
          </a:xfrm>
          <a:prstGeom prst="rect">
            <a:avLst/>
          </a:prstGeom>
          <a:noFill/>
        </p:spPr>
        <p:txBody>
          <a:bodyPr wrap="square" rtlCol="0">
            <a:spAutoFit/>
          </a:bodyPr>
          <a:lstStyle/>
          <a:p>
            <a:r>
              <a:rPr lang="en-US" sz="4000" dirty="0">
                <a:solidFill>
                  <a:schemeClr val="bg1"/>
                </a:solidFill>
              </a:rPr>
              <a:t> </a:t>
            </a:r>
          </a:p>
        </p:txBody>
      </p:sp>
      <p:pic>
        <p:nvPicPr>
          <p:cNvPr id="7" name="Picture 2">
            <a:extLst>
              <a:ext uri="{FF2B5EF4-FFF2-40B4-BE49-F238E27FC236}">
                <a16:creationId xmlns:a16="http://schemas.microsoft.com/office/drawing/2014/main" id="{BE16CB92-69D2-A646-9B85-72A342B9E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4883" y="2305308"/>
            <a:ext cx="2546110" cy="1837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CF1BFD5A-7F58-BF4E-83E4-9749FB9D0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186" y="1067618"/>
            <a:ext cx="2244388" cy="13922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641F175-E74A-124B-9F86-E4DB95924A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6734" y="1231246"/>
            <a:ext cx="675508" cy="337754"/>
          </a:xfrm>
          <a:prstGeom prst="rect">
            <a:avLst/>
          </a:prstGeom>
          <a:solidFill>
            <a:schemeClr val="bg1"/>
          </a:solidFill>
        </p:spPr>
      </p:pic>
      <p:pic>
        <p:nvPicPr>
          <p:cNvPr id="12" name="Picture 11">
            <a:extLst>
              <a:ext uri="{FF2B5EF4-FFF2-40B4-BE49-F238E27FC236}">
                <a16:creationId xmlns:a16="http://schemas.microsoft.com/office/drawing/2014/main" id="{1DBE2400-D34D-444D-B8ED-4B1A46547155}"/>
              </a:ext>
            </a:extLst>
          </p:cNvPr>
          <p:cNvPicPr>
            <a:picLocks noChangeAspect="1"/>
          </p:cNvPicPr>
          <p:nvPr/>
        </p:nvPicPr>
        <p:blipFill>
          <a:blip r:embed="rId5"/>
          <a:stretch>
            <a:fillRect/>
          </a:stretch>
        </p:blipFill>
        <p:spPr>
          <a:xfrm>
            <a:off x="4157945" y="3634937"/>
            <a:ext cx="2346640" cy="1284657"/>
          </a:xfrm>
          <a:prstGeom prst="rect">
            <a:avLst/>
          </a:prstGeom>
        </p:spPr>
      </p:pic>
      <p:pic>
        <p:nvPicPr>
          <p:cNvPr id="14" name="Picture 13">
            <a:extLst>
              <a:ext uri="{FF2B5EF4-FFF2-40B4-BE49-F238E27FC236}">
                <a16:creationId xmlns:a16="http://schemas.microsoft.com/office/drawing/2014/main" id="{1923B9EC-C177-844F-A098-5C1DCD0B9B78}"/>
              </a:ext>
            </a:extLst>
          </p:cNvPr>
          <p:cNvPicPr>
            <a:picLocks noChangeAspect="1"/>
          </p:cNvPicPr>
          <p:nvPr/>
        </p:nvPicPr>
        <p:blipFill>
          <a:blip r:embed="rId6"/>
          <a:stretch>
            <a:fillRect/>
          </a:stretch>
        </p:blipFill>
        <p:spPr>
          <a:xfrm>
            <a:off x="4310370" y="5252523"/>
            <a:ext cx="2041791" cy="1075447"/>
          </a:xfrm>
          <a:prstGeom prst="rect">
            <a:avLst/>
          </a:prstGeom>
        </p:spPr>
      </p:pic>
      <p:pic>
        <p:nvPicPr>
          <p:cNvPr id="17" name="Picture 16">
            <a:extLst>
              <a:ext uri="{FF2B5EF4-FFF2-40B4-BE49-F238E27FC236}">
                <a16:creationId xmlns:a16="http://schemas.microsoft.com/office/drawing/2014/main" id="{CC83B712-6794-DE40-BE3C-E53DD8C4AD3A}"/>
              </a:ext>
            </a:extLst>
          </p:cNvPr>
          <p:cNvPicPr>
            <a:picLocks noChangeAspect="1"/>
          </p:cNvPicPr>
          <p:nvPr/>
        </p:nvPicPr>
        <p:blipFill>
          <a:blip r:embed="rId7"/>
          <a:stretch>
            <a:fillRect/>
          </a:stretch>
        </p:blipFill>
        <p:spPr>
          <a:xfrm>
            <a:off x="0" y="7790"/>
            <a:ext cx="1585361" cy="694539"/>
          </a:xfrm>
          <a:prstGeom prst="rect">
            <a:avLst/>
          </a:prstGeom>
        </p:spPr>
      </p:pic>
      <p:pic>
        <p:nvPicPr>
          <p:cNvPr id="19" name="Picture 18">
            <a:extLst>
              <a:ext uri="{FF2B5EF4-FFF2-40B4-BE49-F238E27FC236}">
                <a16:creationId xmlns:a16="http://schemas.microsoft.com/office/drawing/2014/main" id="{C17D859C-EC47-8849-843D-7568F4220BF8}"/>
              </a:ext>
            </a:extLst>
          </p:cNvPr>
          <p:cNvPicPr>
            <a:picLocks noChangeAspect="1"/>
          </p:cNvPicPr>
          <p:nvPr/>
        </p:nvPicPr>
        <p:blipFill>
          <a:blip r:embed="rId8"/>
          <a:stretch>
            <a:fillRect/>
          </a:stretch>
        </p:blipFill>
        <p:spPr>
          <a:xfrm>
            <a:off x="10839623" y="2330903"/>
            <a:ext cx="1117603" cy="333083"/>
          </a:xfrm>
          <a:prstGeom prst="rect">
            <a:avLst/>
          </a:prstGeom>
        </p:spPr>
      </p:pic>
      <p:sp>
        <p:nvSpPr>
          <p:cNvPr id="2" name="TextBox 1">
            <a:extLst>
              <a:ext uri="{FF2B5EF4-FFF2-40B4-BE49-F238E27FC236}">
                <a16:creationId xmlns:a16="http://schemas.microsoft.com/office/drawing/2014/main" id="{DFD7C5E9-BFAB-E1E0-A0C6-BB7BFCA11ECC}"/>
              </a:ext>
            </a:extLst>
          </p:cNvPr>
          <p:cNvSpPr txBox="1"/>
          <p:nvPr/>
        </p:nvSpPr>
        <p:spPr>
          <a:xfrm>
            <a:off x="287793" y="4045099"/>
            <a:ext cx="3448573" cy="369332"/>
          </a:xfrm>
          <a:prstGeom prst="rect">
            <a:avLst/>
          </a:prstGeom>
          <a:solidFill>
            <a:schemeClr val="tx1"/>
          </a:solidFill>
          <a:ln>
            <a:noFill/>
          </a:ln>
        </p:spPr>
        <p:txBody>
          <a:bodyPr wrap="none" rtlCol="0">
            <a:spAutoFit/>
          </a:bodyPr>
          <a:lstStyle/>
          <a:p>
            <a:r>
              <a:rPr lang="en-US" dirty="0">
                <a:solidFill>
                  <a:srgbClr val="FFFF00"/>
                </a:solidFill>
              </a:rPr>
              <a:t>Year 2 Instrumentation Awards       </a:t>
            </a:r>
          </a:p>
        </p:txBody>
      </p:sp>
      <p:pic>
        <p:nvPicPr>
          <p:cNvPr id="4" name="Picture 3">
            <a:extLst>
              <a:ext uri="{FF2B5EF4-FFF2-40B4-BE49-F238E27FC236}">
                <a16:creationId xmlns:a16="http://schemas.microsoft.com/office/drawing/2014/main" id="{B179F541-9934-58EE-E38D-AE0D165F3EA5}"/>
              </a:ext>
            </a:extLst>
          </p:cNvPr>
          <p:cNvPicPr>
            <a:picLocks noChangeAspect="1"/>
          </p:cNvPicPr>
          <p:nvPr/>
        </p:nvPicPr>
        <p:blipFill>
          <a:blip r:embed="rId9"/>
          <a:stretch>
            <a:fillRect/>
          </a:stretch>
        </p:blipFill>
        <p:spPr>
          <a:xfrm>
            <a:off x="8791538" y="2218269"/>
            <a:ext cx="3272435" cy="2046179"/>
          </a:xfrm>
          <a:prstGeom prst="rect">
            <a:avLst/>
          </a:prstGeom>
        </p:spPr>
      </p:pic>
      <p:pic>
        <p:nvPicPr>
          <p:cNvPr id="13" name="Picture 12">
            <a:extLst>
              <a:ext uri="{FF2B5EF4-FFF2-40B4-BE49-F238E27FC236}">
                <a16:creationId xmlns:a16="http://schemas.microsoft.com/office/drawing/2014/main" id="{5AD93A6A-C3F1-E4CB-DB50-3A5FD92E8A44}"/>
              </a:ext>
            </a:extLst>
          </p:cNvPr>
          <p:cNvPicPr>
            <a:picLocks noChangeAspect="1"/>
          </p:cNvPicPr>
          <p:nvPr/>
        </p:nvPicPr>
        <p:blipFill>
          <a:blip r:embed="rId10"/>
          <a:stretch>
            <a:fillRect/>
          </a:stretch>
        </p:blipFill>
        <p:spPr>
          <a:xfrm>
            <a:off x="8791538" y="3820114"/>
            <a:ext cx="2244388" cy="336930"/>
          </a:xfrm>
          <a:prstGeom prst="rect">
            <a:avLst/>
          </a:prstGeom>
        </p:spPr>
      </p:pic>
      <p:sp>
        <p:nvSpPr>
          <p:cNvPr id="16" name="TextBox 15">
            <a:extLst>
              <a:ext uri="{FF2B5EF4-FFF2-40B4-BE49-F238E27FC236}">
                <a16:creationId xmlns:a16="http://schemas.microsoft.com/office/drawing/2014/main" id="{644ED406-CF36-7B7A-C2D2-E98B5D462D44}"/>
              </a:ext>
            </a:extLst>
          </p:cNvPr>
          <p:cNvSpPr txBox="1"/>
          <p:nvPr/>
        </p:nvSpPr>
        <p:spPr>
          <a:xfrm>
            <a:off x="5715998" y="1935976"/>
            <a:ext cx="2178018" cy="369332"/>
          </a:xfrm>
          <a:prstGeom prst="rect">
            <a:avLst/>
          </a:prstGeom>
          <a:noFill/>
        </p:spPr>
        <p:txBody>
          <a:bodyPr wrap="square" rtlCol="0">
            <a:spAutoFit/>
          </a:bodyPr>
          <a:lstStyle/>
          <a:p>
            <a:r>
              <a:rPr lang="en-US" dirty="0">
                <a:solidFill>
                  <a:schemeClr val="bg1"/>
                </a:solidFill>
              </a:rPr>
              <a:t>ICFA School 2023</a:t>
            </a:r>
          </a:p>
        </p:txBody>
      </p:sp>
      <p:sp>
        <p:nvSpPr>
          <p:cNvPr id="3" name="TextBox 2">
            <a:extLst>
              <a:ext uri="{FF2B5EF4-FFF2-40B4-BE49-F238E27FC236}">
                <a16:creationId xmlns:a16="http://schemas.microsoft.com/office/drawing/2014/main" id="{9E90D0B9-B9B9-5379-AF25-46D39EB1C3E1}"/>
              </a:ext>
            </a:extLst>
          </p:cNvPr>
          <p:cNvSpPr txBox="1"/>
          <p:nvPr/>
        </p:nvSpPr>
        <p:spPr>
          <a:xfrm>
            <a:off x="8944883" y="2218269"/>
            <a:ext cx="556563" cy="369332"/>
          </a:xfrm>
          <a:prstGeom prst="rect">
            <a:avLst/>
          </a:prstGeom>
          <a:noFill/>
        </p:spPr>
        <p:txBody>
          <a:bodyPr wrap="none" rtlCol="0">
            <a:spAutoFit/>
          </a:bodyPr>
          <a:lstStyle/>
          <a:p>
            <a:r>
              <a:rPr lang="en-US" dirty="0">
                <a:solidFill>
                  <a:schemeClr val="bg1"/>
                </a:solidFill>
              </a:rPr>
              <a:t>BNL</a:t>
            </a:r>
          </a:p>
        </p:txBody>
      </p:sp>
      <p:sp>
        <p:nvSpPr>
          <p:cNvPr id="11" name="TextBox 10">
            <a:extLst>
              <a:ext uri="{FF2B5EF4-FFF2-40B4-BE49-F238E27FC236}">
                <a16:creationId xmlns:a16="http://schemas.microsoft.com/office/drawing/2014/main" id="{D0168E2B-11FE-3670-D79C-C8A0ECEBEBAD}"/>
              </a:ext>
            </a:extLst>
          </p:cNvPr>
          <p:cNvSpPr txBox="1"/>
          <p:nvPr/>
        </p:nvSpPr>
        <p:spPr>
          <a:xfrm>
            <a:off x="2892357" y="144682"/>
            <a:ext cx="6745308" cy="461665"/>
          </a:xfrm>
          <a:prstGeom prst="rect">
            <a:avLst/>
          </a:prstGeom>
          <a:noFill/>
        </p:spPr>
        <p:txBody>
          <a:bodyPr wrap="none" rtlCol="0">
            <a:spAutoFit/>
          </a:bodyPr>
          <a:lstStyle/>
          <a:p>
            <a:r>
              <a:rPr lang="en-US" sz="2400" dirty="0">
                <a:solidFill>
                  <a:schemeClr val="bg1"/>
                </a:solidFill>
              </a:rPr>
              <a:t>Instrumentation, Innovation and Development Panel</a:t>
            </a:r>
          </a:p>
        </p:txBody>
      </p:sp>
    </p:spTree>
    <p:extLst>
      <p:ext uri="{BB962C8B-B14F-4D97-AF65-F5344CB8AC3E}">
        <p14:creationId xmlns:p14="http://schemas.microsoft.com/office/powerpoint/2010/main" val="4200451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8A739A-0D91-E441-B8FD-DE88CC293A81}"/>
              </a:ext>
            </a:extLst>
          </p:cNvPr>
          <p:cNvSpPr>
            <a:spLocks noGrp="1"/>
          </p:cNvSpPr>
          <p:nvPr>
            <p:ph type="ftr" sz="quarter" idx="11"/>
          </p:nvPr>
        </p:nvSpPr>
        <p:spPr/>
        <p:txBody>
          <a:bodyPr/>
          <a:lstStyle/>
          <a:p>
            <a:r>
              <a:rPr lang="en-US"/>
              <a:t>ICFA Awards TIPP, Cape Town, 4-8 Sept., 2023 </a:t>
            </a:r>
            <a:endParaRPr lang="en-GB"/>
          </a:p>
        </p:txBody>
      </p:sp>
      <p:sp>
        <p:nvSpPr>
          <p:cNvPr id="3" name="Slide Number Placeholder 2">
            <a:extLst>
              <a:ext uri="{FF2B5EF4-FFF2-40B4-BE49-F238E27FC236}">
                <a16:creationId xmlns:a16="http://schemas.microsoft.com/office/drawing/2014/main" id="{3AC3DBE6-8832-6946-83E6-B166D2518F50}"/>
              </a:ext>
            </a:extLst>
          </p:cNvPr>
          <p:cNvSpPr>
            <a:spLocks noGrp="1"/>
          </p:cNvSpPr>
          <p:nvPr>
            <p:ph type="sldNum" sz="quarter" idx="12"/>
          </p:nvPr>
        </p:nvSpPr>
        <p:spPr/>
        <p:txBody>
          <a:bodyPr/>
          <a:lstStyle/>
          <a:p>
            <a:fld id="{E1E6B5B5-50B8-4E7A-9BA1-3A9410796ACC}" type="slidenum">
              <a:rPr lang="en-GB" smtClean="0"/>
              <a:t>2</a:t>
            </a:fld>
            <a:endParaRPr lang="en-GB"/>
          </a:p>
        </p:txBody>
      </p:sp>
      <p:pic>
        <p:nvPicPr>
          <p:cNvPr id="4" name="Picture 3">
            <a:extLst>
              <a:ext uri="{FF2B5EF4-FFF2-40B4-BE49-F238E27FC236}">
                <a16:creationId xmlns:a16="http://schemas.microsoft.com/office/drawing/2014/main" id="{3B89944D-75A2-F548-A9CB-41CBB6AAB808}"/>
              </a:ext>
            </a:extLst>
          </p:cNvPr>
          <p:cNvPicPr>
            <a:picLocks noChangeAspect="1"/>
          </p:cNvPicPr>
          <p:nvPr/>
        </p:nvPicPr>
        <p:blipFill>
          <a:blip r:embed="rId3"/>
          <a:stretch>
            <a:fillRect/>
          </a:stretch>
        </p:blipFill>
        <p:spPr>
          <a:xfrm>
            <a:off x="1997242" y="0"/>
            <a:ext cx="7984958" cy="5963109"/>
          </a:xfrm>
          <a:prstGeom prst="rect">
            <a:avLst/>
          </a:prstGeom>
        </p:spPr>
      </p:pic>
      <p:sp>
        <p:nvSpPr>
          <p:cNvPr id="6" name="Google Shape;234;p40">
            <a:extLst>
              <a:ext uri="{FF2B5EF4-FFF2-40B4-BE49-F238E27FC236}">
                <a16:creationId xmlns:a16="http://schemas.microsoft.com/office/drawing/2014/main" id="{FA78C91F-F387-B047-9B57-2301BB0106A9}"/>
              </a:ext>
            </a:extLst>
          </p:cNvPr>
          <p:cNvSpPr txBox="1"/>
          <p:nvPr/>
        </p:nvSpPr>
        <p:spPr>
          <a:xfrm>
            <a:off x="128990" y="6143568"/>
            <a:ext cx="11959389" cy="646400"/>
          </a:xfrm>
          <a:prstGeom prst="rect">
            <a:avLst/>
          </a:prstGeom>
          <a:solidFill>
            <a:srgbClr val="FFFF00"/>
          </a:solidFill>
          <a:ln>
            <a:noFill/>
          </a:ln>
        </p:spPr>
        <p:txBody>
          <a:bodyPr spcFirstLastPara="1" wrap="square" lIns="91433" tIns="45700" rIns="91433" bIns="45700" anchor="t" anchorCtr="0">
            <a:noAutofit/>
          </a:bodyPr>
          <a:lstStyle/>
          <a:p>
            <a:r>
              <a:rPr lang="en" sz="3200" b="1" dirty="0">
                <a:solidFill>
                  <a:srgbClr val="FF7C00"/>
                </a:solidFill>
                <a:latin typeface="Calibri"/>
                <a:ea typeface="Calibri"/>
                <a:cs typeface="Calibri"/>
                <a:sym typeface="Calibri"/>
              </a:rPr>
              <a:t>We are very much in a data driven era for which we need new tools! </a:t>
            </a:r>
            <a:endParaRPr sz="3200" dirty="0"/>
          </a:p>
        </p:txBody>
      </p:sp>
      <p:sp>
        <p:nvSpPr>
          <p:cNvPr id="7" name="TextBox 6">
            <a:extLst>
              <a:ext uri="{FF2B5EF4-FFF2-40B4-BE49-F238E27FC236}">
                <a16:creationId xmlns:a16="http://schemas.microsoft.com/office/drawing/2014/main" id="{6AA75433-5CB5-714D-A442-3893B91724C5}"/>
              </a:ext>
            </a:extLst>
          </p:cNvPr>
          <p:cNvSpPr txBox="1"/>
          <p:nvPr/>
        </p:nvSpPr>
        <p:spPr>
          <a:xfrm>
            <a:off x="9287739" y="1626340"/>
            <a:ext cx="2333524" cy="923330"/>
          </a:xfrm>
          <a:prstGeom prst="rect">
            <a:avLst/>
          </a:prstGeom>
          <a:solidFill>
            <a:srgbClr val="FFFF00"/>
          </a:solidFill>
        </p:spPr>
        <p:txBody>
          <a:bodyPr wrap="none" rtlCol="0">
            <a:spAutoFit/>
          </a:bodyPr>
          <a:lstStyle/>
          <a:p>
            <a:r>
              <a:rPr lang="en-US" dirty="0"/>
              <a:t>Multiple theoretical</a:t>
            </a:r>
          </a:p>
          <a:p>
            <a:r>
              <a:rPr lang="en-US" dirty="0"/>
              <a:t>solutions – experiment</a:t>
            </a:r>
          </a:p>
          <a:p>
            <a:r>
              <a:rPr lang="en-US" dirty="0"/>
              <a:t>must guide the way</a:t>
            </a:r>
          </a:p>
        </p:txBody>
      </p:sp>
      <p:sp>
        <p:nvSpPr>
          <p:cNvPr id="9" name="TextBox 8">
            <a:extLst>
              <a:ext uri="{FF2B5EF4-FFF2-40B4-BE49-F238E27FC236}">
                <a16:creationId xmlns:a16="http://schemas.microsoft.com/office/drawing/2014/main" id="{B4871C1B-6720-924D-A068-7E0B33293EE8}"/>
              </a:ext>
            </a:extLst>
          </p:cNvPr>
          <p:cNvSpPr txBox="1"/>
          <p:nvPr/>
        </p:nvSpPr>
        <p:spPr>
          <a:xfrm>
            <a:off x="2337123" y="5329082"/>
            <a:ext cx="7368236" cy="707886"/>
          </a:xfrm>
          <a:prstGeom prst="rect">
            <a:avLst/>
          </a:prstGeom>
          <a:noFill/>
        </p:spPr>
        <p:txBody>
          <a:bodyPr wrap="none" rtlCol="0">
            <a:spAutoFit/>
          </a:bodyPr>
          <a:lstStyle/>
          <a:p>
            <a:r>
              <a:rPr lang="en-US" sz="2000" dirty="0">
                <a:solidFill>
                  <a:srgbClr val="FFFF00"/>
                </a:solidFill>
              </a:rPr>
              <a:t>How do quarks and gluons give rise to the properties of nuclei</a:t>
            </a:r>
          </a:p>
          <a:p>
            <a:r>
              <a:rPr lang="en-US" sz="2000" dirty="0">
                <a:solidFill>
                  <a:srgbClr val="FFFF00"/>
                </a:solidFill>
              </a:rPr>
              <a:t>The mystery of the origin and engine of high energy cosmic particles</a:t>
            </a:r>
          </a:p>
        </p:txBody>
      </p:sp>
    </p:spTree>
    <p:extLst>
      <p:ext uri="{BB962C8B-B14F-4D97-AF65-F5344CB8AC3E}">
        <p14:creationId xmlns:p14="http://schemas.microsoft.com/office/powerpoint/2010/main" val="10614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1"/>
          <p:cNvPicPr preferRelativeResize="0"/>
          <p:nvPr/>
        </p:nvPicPr>
        <p:blipFill>
          <a:blip r:embed="rId3">
            <a:alphaModFix/>
          </a:blip>
          <a:stretch>
            <a:fillRect/>
          </a:stretch>
        </p:blipFill>
        <p:spPr>
          <a:xfrm>
            <a:off x="0" y="0"/>
            <a:ext cx="12192133" cy="6858000"/>
          </a:xfrm>
          <a:prstGeom prst="rect">
            <a:avLst/>
          </a:prstGeom>
          <a:noFill/>
          <a:ln w="9525" cap="flat" cmpd="sng">
            <a:solidFill>
              <a:schemeClr val="dk2"/>
            </a:solidFill>
            <a:prstDash val="solid"/>
            <a:round/>
            <a:headEnd type="none" w="sm" len="sm"/>
            <a:tailEnd type="none" w="sm" len="sm"/>
          </a:ln>
        </p:spPr>
      </p:pic>
      <p:sp>
        <p:nvSpPr>
          <p:cNvPr id="240" name="Google Shape;240;p41"/>
          <p:cNvSpPr txBox="1"/>
          <p:nvPr/>
        </p:nvSpPr>
        <p:spPr>
          <a:xfrm>
            <a:off x="0" y="1625600"/>
            <a:ext cx="9158400" cy="1918400"/>
          </a:xfrm>
          <a:prstGeom prst="rect">
            <a:avLst/>
          </a:prstGeom>
          <a:noFill/>
          <a:ln>
            <a:noFill/>
          </a:ln>
        </p:spPr>
        <p:txBody>
          <a:bodyPr spcFirstLastPara="1" wrap="square" lIns="121900" tIns="121900" rIns="121900" bIns="121900" anchor="t" anchorCtr="0">
            <a:noAutofit/>
          </a:bodyPr>
          <a:lstStyle/>
          <a:p>
            <a:pPr algn="ctr">
              <a:lnSpc>
                <a:spcPct val="115000"/>
              </a:lnSpc>
            </a:pPr>
            <a:r>
              <a:rPr lang="en" sz="2267" b="1" dirty="0">
                <a:solidFill>
                  <a:schemeClr val="lt1"/>
                </a:solidFill>
              </a:rPr>
              <a:t>“New directions in science are launched by new tools </a:t>
            </a:r>
            <a:endParaRPr sz="2267" b="1" dirty="0">
              <a:solidFill>
                <a:schemeClr val="lt1"/>
              </a:solidFill>
            </a:endParaRPr>
          </a:p>
          <a:p>
            <a:pPr algn="ctr">
              <a:lnSpc>
                <a:spcPct val="115000"/>
              </a:lnSpc>
            </a:pPr>
            <a:r>
              <a:rPr lang="en" sz="2267" b="1" dirty="0">
                <a:solidFill>
                  <a:schemeClr val="lt1"/>
                </a:solidFill>
              </a:rPr>
              <a:t>much more often than by new concepts.</a:t>
            </a:r>
            <a:endParaRPr sz="2267" b="1" dirty="0">
              <a:solidFill>
                <a:schemeClr val="lt1"/>
              </a:solidFill>
            </a:endParaRPr>
          </a:p>
          <a:p>
            <a:pPr algn="ctr">
              <a:lnSpc>
                <a:spcPct val="115000"/>
              </a:lnSpc>
            </a:pPr>
            <a:r>
              <a:rPr lang="en" sz="2267" b="1" dirty="0">
                <a:solidFill>
                  <a:schemeClr val="lt1"/>
                </a:solidFill>
              </a:rPr>
              <a:t>The effect of a concept-driven revolution is to explain old things in new ways. The effect of a tool-driven revolution is to discover new things that have to be explained”  (</a:t>
            </a:r>
            <a:r>
              <a:rPr lang="en" sz="2267" b="1" i="1" dirty="0">
                <a:solidFill>
                  <a:schemeClr val="lt1"/>
                </a:solidFill>
              </a:rPr>
              <a:t>Freeman Dyson)</a:t>
            </a:r>
            <a:endParaRPr sz="2267" b="1" i="1" dirty="0">
              <a:solidFill>
                <a:schemeClr val="lt1"/>
              </a:solidFill>
            </a:endParaRPr>
          </a:p>
        </p:txBody>
      </p:sp>
      <p:sp>
        <p:nvSpPr>
          <p:cNvPr id="241" name="Google Shape;241;p41"/>
          <p:cNvSpPr txBox="1"/>
          <p:nvPr/>
        </p:nvSpPr>
        <p:spPr>
          <a:xfrm>
            <a:off x="10005300" y="6227633"/>
            <a:ext cx="6650000" cy="776000"/>
          </a:xfrm>
          <a:prstGeom prst="rect">
            <a:avLst/>
          </a:prstGeom>
          <a:noFill/>
          <a:ln>
            <a:noFill/>
          </a:ln>
        </p:spPr>
        <p:txBody>
          <a:bodyPr spcFirstLastPara="1" wrap="square" lIns="121900" tIns="121900" rIns="121900" bIns="121900" anchor="t" anchorCtr="0">
            <a:noAutofit/>
          </a:bodyPr>
          <a:lstStyle/>
          <a:p>
            <a:endParaRPr sz="2267" i="1">
              <a:solidFill>
                <a:srgbClr val="FFFFFF"/>
              </a:solidFill>
            </a:endParaRPr>
          </a:p>
        </p:txBody>
      </p:sp>
      <p:sp>
        <p:nvSpPr>
          <p:cNvPr id="242" name="Google Shape;242;p41"/>
          <p:cNvSpPr txBox="1"/>
          <p:nvPr/>
        </p:nvSpPr>
        <p:spPr>
          <a:xfrm>
            <a:off x="161633" y="6350000"/>
            <a:ext cx="2598000" cy="776000"/>
          </a:xfrm>
          <a:prstGeom prst="rect">
            <a:avLst/>
          </a:prstGeom>
          <a:noFill/>
          <a:ln>
            <a:noFill/>
          </a:ln>
        </p:spPr>
        <p:txBody>
          <a:bodyPr spcFirstLastPara="1" wrap="square" lIns="121900" tIns="121900" rIns="121900" bIns="121900" anchor="t" anchorCtr="0">
            <a:noAutofit/>
          </a:bodyPr>
          <a:lstStyle/>
          <a:p>
            <a:r>
              <a:rPr lang="en" sz="2400">
                <a:solidFill>
                  <a:srgbClr val="FFFFFF"/>
                </a:solidFill>
              </a:rPr>
              <a:t>Photo credit: CERN</a:t>
            </a:r>
            <a:endParaRPr sz="2400">
              <a:solidFill>
                <a:srgbClr val="FFFFFF"/>
              </a:solidFill>
            </a:endParaRPr>
          </a:p>
        </p:txBody>
      </p:sp>
      <p:sp>
        <p:nvSpPr>
          <p:cNvPr id="2" name="Footer Placeholder 1">
            <a:extLst>
              <a:ext uri="{FF2B5EF4-FFF2-40B4-BE49-F238E27FC236}">
                <a16:creationId xmlns:a16="http://schemas.microsoft.com/office/drawing/2014/main" id="{5088F821-3D52-E942-8C2D-80E0DD3A5DDD}"/>
              </a:ext>
            </a:extLst>
          </p:cNvPr>
          <p:cNvSpPr>
            <a:spLocks noGrp="1"/>
          </p:cNvSpPr>
          <p:nvPr>
            <p:ph type="ftr" sz="quarter" idx="11"/>
          </p:nvPr>
        </p:nvSpPr>
        <p:spPr/>
        <p:txBody>
          <a:bodyPr/>
          <a:lstStyle/>
          <a:p>
            <a:r>
              <a:rPr lang="en-US"/>
              <a:t>ICFA Awards TIPP, Cape Town, 4-8 Sept., 2023 </a:t>
            </a:r>
          </a:p>
        </p:txBody>
      </p:sp>
      <p:sp>
        <p:nvSpPr>
          <p:cNvPr id="3" name="Slide Number Placeholder 2">
            <a:extLst>
              <a:ext uri="{FF2B5EF4-FFF2-40B4-BE49-F238E27FC236}">
                <a16:creationId xmlns:a16="http://schemas.microsoft.com/office/drawing/2014/main" id="{012236F5-C778-5445-BCDC-12CC0C19ED84}"/>
              </a:ext>
            </a:extLst>
          </p:cNvPr>
          <p:cNvSpPr>
            <a:spLocks noGrp="1"/>
          </p:cNvSpPr>
          <p:nvPr>
            <p:ph type="sldNum" sz="quarter" idx="12"/>
          </p:nvPr>
        </p:nvSpPr>
        <p:spPr/>
        <p:txBody>
          <a:bodyPr/>
          <a:lstStyle/>
          <a:p>
            <a:fld id="{715379B7-4101-9C43-8C60-C4E499D1AAF8}" type="slidenum">
              <a:rPr lang="en-US" smtClean="0"/>
              <a:t>3</a:t>
            </a:fld>
            <a:endParaRPr lang="en-US"/>
          </a:p>
        </p:txBody>
      </p:sp>
    </p:spTree>
    <p:extLst>
      <p:ext uri="{BB962C8B-B14F-4D97-AF65-F5344CB8AC3E}">
        <p14:creationId xmlns:p14="http://schemas.microsoft.com/office/powerpoint/2010/main" val="199909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2"/>
          <p:cNvPicPr preferRelativeResize="0"/>
          <p:nvPr/>
        </p:nvPicPr>
        <p:blipFill>
          <a:blip r:embed="rId3">
            <a:alphaModFix/>
          </a:blip>
          <a:stretch>
            <a:fillRect/>
          </a:stretch>
        </p:blipFill>
        <p:spPr>
          <a:xfrm>
            <a:off x="0" y="0"/>
            <a:ext cx="12192133" cy="6858000"/>
          </a:xfrm>
          <a:prstGeom prst="rect">
            <a:avLst/>
          </a:prstGeom>
          <a:noFill/>
          <a:ln>
            <a:noFill/>
          </a:ln>
        </p:spPr>
      </p:pic>
      <p:sp>
        <p:nvSpPr>
          <p:cNvPr id="249" name="Google Shape;249;p42"/>
          <p:cNvSpPr txBox="1"/>
          <p:nvPr/>
        </p:nvSpPr>
        <p:spPr>
          <a:xfrm>
            <a:off x="4523700" y="5646867"/>
            <a:ext cx="7460400" cy="776000"/>
          </a:xfrm>
          <a:prstGeom prst="rect">
            <a:avLst/>
          </a:prstGeom>
          <a:noFill/>
          <a:ln>
            <a:noFill/>
          </a:ln>
        </p:spPr>
        <p:txBody>
          <a:bodyPr spcFirstLastPara="1" wrap="square" lIns="121900" tIns="121900" rIns="121900" bIns="121900" anchor="t" anchorCtr="0">
            <a:noAutofit/>
          </a:bodyPr>
          <a:lstStyle/>
          <a:p>
            <a:pPr algn="ctr"/>
            <a:r>
              <a:rPr lang="en" sz="2267" b="1">
                <a:solidFill>
                  <a:srgbClr val="FFFFFF"/>
                </a:solidFill>
              </a:rPr>
              <a:t>“Measure what is measurable, and </a:t>
            </a:r>
            <a:endParaRPr sz="2267" b="1">
              <a:solidFill>
                <a:srgbClr val="FFFFFF"/>
              </a:solidFill>
            </a:endParaRPr>
          </a:p>
          <a:p>
            <a:pPr algn="ctr"/>
            <a:r>
              <a:rPr lang="en" sz="2267" b="1">
                <a:solidFill>
                  <a:srgbClr val="FFFFFF"/>
                </a:solidFill>
              </a:rPr>
              <a:t>make measurable what is not so” (</a:t>
            </a:r>
            <a:r>
              <a:rPr lang="en" sz="2267" b="1" i="1">
                <a:solidFill>
                  <a:srgbClr val="FFFFFF"/>
                </a:solidFill>
              </a:rPr>
              <a:t>Galileo Galilei)</a:t>
            </a:r>
            <a:endParaRPr sz="2267" b="1" i="1">
              <a:solidFill>
                <a:srgbClr val="FFFFFF"/>
              </a:solidFill>
            </a:endParaRPr>
          </a:p>
          <a:p>
            <a:pPr algn="ctr"/>
            <a:r>
              <a:rPr lang="en" sz="3200">
                <a:solidFill>
                  <a:srgbClr val="FFFFFF"/>
                </a:solidFill>
              </a:rPr>
              <a:t> </a:t>
            </a:r>
            <a:endParaRPr sz="3200">
              <a:solidFill>
                <a:srgbClr val="FFFFFF"/>
              </a:solidFill>
            </a:endParaRPr>
          </a:p>
        </p:txBody>
      </p:sp>
      <p:sp>
        <p:nvSpPr>
          <p:cNvPr id="250" name="Google Shape;250;p42"/>
          <p:cNvSpPr txBox="1"/>
          <p:nvPr/>
        </p:nvSpPr>
        <p:spPr>
          <a:xfrm>
            <a:off x="161633" y="6350000"/>
            <a:ext cx="2598000" cy="776000"/>
          </a:xfrm>
          <a:prstGeom prst="rect">
            <a:avLst/>
          </a:prstGeom>
          <a:noFill/>
          <a:ln>
            <a:noFill/>
          </a:ln>
        </p:spPr>
        <p:txBody>
          <a:bodyPr spcFirstLastPara="1" wrap="square" lIns="121900" tIns="121900" rIns="121900" bIns="121900" anchor="t" anchorCtr="0">
            <a:noAutofit/>
          </a:bodyPr>
          <a:lstStyle/>
          <a:p>
            <a:r>
              <a:rPr lang="en" sz="2400">
                <a:solidFill>
                  <a:srgbClr val="FFFFFF"/>
                </a:solidFill>
              </a:rPr>
              <a:t>Photo credit: CERN</a:t>
            </a:r>
            <a:endParaRPr sz="2400">
              <a:solidFill>
                <a:srgbClr val="FFFFFF"/>
              </a:solidFill>
            </a:endParaRPr>
          </a:p>
        </p:txBody>
      </p:sp>
      <p:sp>
        <p:nvSpPr>
          <p:cNvPr id="2" name="Footer Placeholder 1">
            <a:extLst>
              <a:ext uri="{FF2B5EF4-FFF2-40B4-BE49-F238E27FC236}">
                <a16:creationId xmlns:a16="http://schemas.microsoft.com/office/drawing/2014/main" id="{1343CB68-A1D9-B24E-806B-42991887A2B6}"/>
              </a:ext>
            </a:extLst>
          </p:cNvPr>
          <p:cNvSpPr>
            <a:spLocks noGrp="1"/>
          </p:cNvSpPr>
          <p:nvPr>
            <p:ph type="ftr" sz="quarter" idx="11"/>
          </p:nvPr>
        </p:nvSpPr>
        <p:spPr/>
        <p:txBody>
          <a:bodyPr/>
          <a:lstStyle/>
          <a:p>
            <a:r>
              <a:rPr lang="en-US"/>
              <a:t>ICFA Awards TIPP, Cape Town, 4-8 Sept., 2023 </a:t>
            </a:r>
          </a:p>
        </p:txBody>
      </p:sp>
      <p:sp>
        <p:nvSpPr>
          <p:cNvPr id="3" name="Slide Number Placeholder 2">
            <a:extLst>
              <a:ext uri="{FF2B5EF4-FFF2-40B4-BE49-F238E27FC236}">
                <a16:creationId xmlns:a16="http://schemas.microsoft.com/office/drawing/2014/main" id="{649E6825-5BA7-B145-88B7-DDEAF64C91D5}"/>
              </a:ext>
            </a:extLst>
          </p:cNvPr>
          <p:cNvSpPr>
            <a:spLocks noGrp="1"/>
          </p:cNvSpPr>
          <p:nvPr>
            <p:ph type="sldNum" sz="quarter" idx="12"/>
          </p:nvPr>
        </p:nvSpPr>
        <p:spPr/>
        <p:txBody>
          <a:bodyPr/>
          <a:lstStyle/>
          <a:p>
            <a:fld id="{715379B7-4101-9C43-8C60-C4E499D1AAF8}"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BB7ACF-E73A-7F42-A139-540D0D3EF31A}"/>
              </a:ext>
            </a:extLst>
          </p:cNvPr>
          <p:cNvSpPr/>
          <p:nvPr/>
        </p:nvSpPr>
        <p:spPr>
          <a:xfrm>
            <a:off x="0" y="0"/>
            <a:ext cx="1612233" cy="881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E020D18-A7BC-304F-93E9-B070DEE5C910}"/>
              </a:ext>
            </a:extLst>
          </p:cNvPr>
          <p:cNvSpPr/>
          <p:nvPr/>
        </p:nvSpPr>
        <p:spPr>
          <a:xfrm>
            <a:off x="5356936" y="45366"/>
            <a:ext cx="2022285" cy="369332"/>
          </a:xfrm>
          <a:prstGeom prst="rect">
            <a:avLst/>
          </a:prstGeom>
        </p:spPr>
        <p:txBody>
          <a:bodyPr wrap="none">
            <a:spAutoFit/>
          </a:bodyPr>
          <a:lstStyle/>
          <a:p>
            <a:r>
              <a:rPr lang="en-US" dirty="0">
                <a:solidFill>
                  <a:schemeClr val="bg1"/>
                </a:solidFill>
              </a:rPr>
              <a:t>https://</a:t>
            </a:r>
            <a:r>
              <a:rPr lang="en-US" dirty="0" err="1">
                <a:solidFill>
                  <a:schemeClr val="bg1"/>
                </a:solidFill>
              </a:rPr>
              <a:t>icfa.hep.net</a:t>
            </a:r>
            <a:endParaRPr lang="en-US" dirty="0">
              <a:solidFill>
                <a:schemeClr val="bg1"/>
              </a:solidFill>
            </a:endParaRPr>
          </a:p>
        </p:txBody>
      </p:sp>
      <p:pic>
        <p:nvPicPr>
          <p:cNvPr id="5" name="Picture 2" descr="ICFA">
            <a:extLst>
              <a:ext uri="{FF2B5EF4-FFF2-40B4-BE49-F238E27FC236}">
                <a16:creationId xmlns:a16="http://schemas.microsoft.com/office/drawing/2014/main" id="{46F1B7DA-324C-3E45-ABB6-8902A8B15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31483"/>
            <a:ext cx="1316071" cy="701905"/>
          </a:xfrm>
          <a:prstGeom prst="rect">
            <a:avLst/>
          </a:prstGeom>
          <a:solidFill>
            <a:schemeClr val="bg1"/>
          </a:solidFill>
        </p:spPr>
      </p:pic>
      <p:sp>
        <p:nvSpPr>
          <p:cNvPr id="8" name="Rectangle 7">
            <a:extLst>
              <a:ext uri="{FF2B5EF4-FFF2-40B4-BE49-F238E27FC236}">
                <a16:creationId xmlns:a16="http://schemas.microsoft.com/office/drawing/2014/main" id="{BDE1735E-4814-6E40-B82F-7C364A194037}"/>
              </a:ext>
            </a:extLst>
          </p:cNvPr>
          <p:cNvSpPr/>
          <p:nvPr/>
        </p:nvSpPr>
        <p:spPr>
          <a:xfrm>
            <a:off x="133350" y="1198727"/>
            <a:ext cx="7636042" cy="1077218"/>
          </a:xfrm>
          <a:prstGeom prst="rect">
            <a:avLst/>
          </a:prstGeom>
        </p:spPr>
        <p:txBody>
          <a:bodyPr wrap="square">
            <a:spAutoFit/>
          </a:bodyPr>
          <a:lstStyle/>
          <a:p>
            <a:r>
              <a:rPr lang="en-US" sz="3200" dirty="0">
                <a:solidFill>
                  <a:schemeClr val="bg1"/>
                </a:solidFill>
                <a:latin typeface="Verdana" panose="020B0604030504040204" pitchFamily="34" charset="0"/>
              </a:rPr>
              <a:t>ICFA, the International Committee for Future Accelerators</a:t>
            </a:r>
            <a:endParaRPr lang="en-US" b="0" i="0" u="none" strike="noStrike" dirty="0">
              <a:solidFill>
                <a:schemeClr val="bg1"/>
              </a:solidFill>
              <a:effectLst/>
              <a:latin typeface="Verdana" panose="020B0604030504040204" pitchFamily="34" charset="0"/>
            </a:endParaRPr>
          </a:p>
        </p:txBody>
      </p:sp>
      <p:pic>
        <p:nvPicPr>
          <p:cNvPr id="11" name="Picture 10">
            <a:extLst>
              <a:ext uri="{FF2B5EF4-FFF2-40B4-BE49-F238E27FC236}">
                <a16:creationId xmlns:a16="http://schemas.microsoft.com/office/drawing/2014/main" id="{B9D6F524-1AC4-D548-B239-9567D40CE449}"/>
              </a:ext>
            </a:extLst>
          </p:cNvPr>
          <p:cNvPicPr>
            <a:picLocks noChangeAspect="1"/>
          </p:cNvPicPr>
          <p:nvPr/>
        </p:nvPicPr>
        <p:blipFill>
          <a:blip r:embed="rId3"/>
          <a:stretch>
            <a:fillRect/>
          </a:stretch>
        </p:blipFill>
        <p:spPr>
          <a:xfrm>
            <a:off x="8013700" y="114300"/>
            <a:ext cx="4178300" cy="6629400"/>
          </a:xfrm>
          <a:prstGeom prst="rect">
            <a:avLst/>
          </a:prstGeom>
        </p:spPr>
      </p:pic>
      <p:pic>
        <p:nvPicPr>
          <p:cNvPr id="7" name="Picture 6" descr="A screenshot of a phone&#10;&#10;Description automatically generated">
            <a:extLst>
              <a:ext uri="{FF2B5EF4-FFF2-40B4-BE49-F238E27FC236}">
                <a16:creationId xmlns:a16="http://schemas.microsoft.com/office/drawing/2014/main" id="{4EE32BEB-60E5-AC3F-5028-C0B053C21DDB}"/>
              </a:ext>
            </a:extLst>
          </p:cNvPr>
          <p:cNvPicPr>
            <a:picLocks noChangeAspect="1"/>
          </p:cNvPicPr>
          <p:nvPr/>
        </p:nvPicPr>
        <p:blipFill>
          <a:blip r:embed="rId4"/>
          <a:stretch>
            <a:fillRect/>
          </a:stretch>
        </p:blipFill>
        <p:spPr>
          <a:xfrm>
            <a:off x="7465673" y="0"/>
            <a:ext cx="4923102" cy="6858000"/>
          </a:xfrm>
          <a:prstGeom prst="rect">
            <a:avLst/>
          </a:prstGeom>
        </p:spPr>
      </p:pic>
      <p:pic>
        <p:nvPicPr>
          <p:cNvPr id="10" name="Picture 9" descr="A person wearing glasses and a suit&#10;&#10;Description automatically generated">
            <a:extLst>
              <a:ext uri="{FF2B5EF4-FFF2-40B4-BE49-F238E27FC236}">
                <a16:creationId xmlns:a16="http://schemas.microsoft.com/office/drawing/2014/main" id="{47D973F6-8588-1D67-A9E9-DBD5161EE85B}"/>
              </a:ext>
            </a:extLst>
          </p:cNvPr>
          <p:cNvPicPr>
            <a:picLocks noChangeAspect="1"/>
          </p:cNvPicPr>
          <p:nvPr/>
        </p:nvPicPr>
        <p:blipFill>
          <a:blip r:embed="rId5"/>
          <a:stretch>
            <a:fillRect/>
          </a:stretch>
        </p:blipFill>
        <p:spPr>
          <a:xfrm>
            <a:off x="198047" y="2286313"/>
            <a:ext cx="1505899" cy="1568058"/>
          </a:xfrm>
          <a:prstGeom prst="rect">
            <a:avLst/>
          </a:prstGeom>
        </p:spPr>
      </p:pic>
      <p:pic>
        <p:nvPicPr>
          <p:cNvPr id="14" name="Picture 13" descr="A person with glasses and a blue shirt&#10;&#10;Description automatically generated">
            <a:extLst>
              <a:ext uri="{FF2B5EF4-FFF2-40B4-BE49-F238E27FC236}">
                <a16:creationId xmlns:a16="http://schemas.microsoft.com/office/drawing/2014/main" id="{43237786-9B11-49C9-B72B-C6978B0B0A57}"/>
              </a:ext>
            </a:extLst>
          </p:cNvPr>
          <p:cNvPicPr>
            <a:picLocks noChangeAspect="1"/>
          </p:cNvPicPr>
          <p:nvPr/>
        </p:nvPicPr>
        <p:blipFill>
          <a:blip r:embed="rId6"/>
          <a:stretch>
            <a:fillRect/>
          </a:stretch>
        </p:blipFill>
        <p:spPr>
          <a:xfrm>
            <a:off x="1703946" y="2303538"/>
            <a:ext cx="1505900" cy="1568059"/>
          </a:xfrm>
          <a:prstGeom prst="rect">
            <a:avLst/>
          </a:prstGeom>
        </p:spPr>
      </p:pic>
      <p:pic>
        <p:nvPicPr>
          <p:cNvPr id="18" name="Picture 17" descr="A close-up of a person&#10;&#10;Description automatically generated">
            <a:extLst>
              <a:ext uri="{FF2B5EF4-FFF2-40B4-BE49-F238E27FC236}">
                <a16:creationId xmlns:a16="http://schemas.microsoft.com/office/drawing/2014/main" id="{1DF3E6FC-0957-E3ED-2076-E58919DF882E}"/>
              </a:ext>
            </a:extLst>
          </p:cNvPr>
          <p:cNvPicPr>
            <a:picLocks noChangeAspect="1"/>
          </p:cNvPicPr>
          <p:nvPr/>
        </p:nvPicPr>
        <p:blipFill>
          <a:blip r:embed="rId7"/>
          <a:stretch>
            <a:fillRect/>
          </a:stretch>
        </p:blipFill>
        <p:spPr>
          <a:xfrm>
            <a:off x="3245728" y="2275946"/>
            <a:ext cx="1505901" cy="1595652"/>
          </a:xfrm>
          <a:prstGeom prst="rect">
            <a:avLst/>
          </a:prstGeom>
        </p:spPr>
      </p:pic>
      <p:pic>
        <p:nvPicPr>
          <p:cNvPr id="20" name="Picture 19" descr="A close-up of a person smiling&#10;&#10;Description automatically generated">
            <a:extLst>
              <a:ext uri="{FF2B5EF4-FFF2-40B4-BE49-F238E27FC236}">
                <a16:creationId xmlns:a16="http://schemas.microsoft.com/office/drawing/2014/main" id="{5A6A66C3-7A2B-B584-10F9-5759A5311DB3}"/>
              </a:ext>
            </a:extLst>
          </p:cNvPr>
          <p:cNvPicPr>
            <a:picLocks noChangeAspect="1"/>
          </p:cNvPicPr>
          <p:nvPr/>
        </p:nvPicPr>
        <p:blipFill>
          <a:blip r:embed="rId8"/>
          <a:stretch>
            <a:fillRect/>
          </a:stretch>
        </p:blipFill>
        <p:spPr>
          <a:xfrm>
            <a:off x="4789316" y="2275946"/>
            <a:ext cx="1370624" cy="1595652"/>
          </a:xfrm>
          <a:prstGeom prst="rect">
            <a:avLst/>
          </a:prstGeom>
        </p:spPr>
      </p:pic>
      <p:pic>
        <p:nvPicPr>
          <p:cNvPr id="22" name="Picture 21" descr="A person with glasses smiling&#10;&#10;Description automatically generated">
            <a:extLst>
              <a:ext uri="{FF2B5EF4-FFF2-40B4-BE49-F238E27FC236}">
                <a16:creationId xmlns:a16="http://schemas.microsoft.com/office/drawing/2014/main" id="{E0A225DA-FAC6-B868-B76F-1249ADE059FF}"/>
              </a:ext>
            </a:extLst>
          </p:cNvPr>
          <p:cNvPicPr>
            <a:picLocks noChangeAspect="1"/>
          </p:cNvPicPr>
          <p:nvPr/>
        </p:nvPicPr>
        <p:blipFill>
          <a:blip r:embed="rId9"/>
          <a:stretch>
            <a:fillRect/>
          </a:stretch>
        </p:blipFill>
        <p:spPr>
          <a:xfrm>
            <a:off x="6101924" y="2263163"/>
            <a:ext cx="1391086" cy="1627308"/>
          </a:xfrm>
          <a:prstGeom prst="rect">
            <a:avLst/>
          </a:prstGeom>
        </p:spPr>
      </p:pic>
      <p:pic>
        <p:nvPicPr>
          <p:cNvPr id="24" name="Picture 23" descr="A person smiling at the camera&#10;&#10;Description automatically generated">
            <a:extLst>
              <a:ext uri="{FF2B5EF4-FFF2-40B4-BE49-F238E27FC236}">
                <a16:creationId xmlns:a16="http://schemas.microsoft.com/office/drawing/2014/main" id="{FB020695-401F-D5D3-B1E5-3C995CBFFD90}"/>
              </a:ext>
            </a:extLst>
          </p:cNvPr>
          <p:cNvPicPr>
            <a:picLocks noChangeAspect="1"/>
          </p:cNvPicPr>
          <p:nvPr/>
        </p:nvPicPr>
        <p:blipFill>
          <a:blip r:embed="rId10"/>
          <a:stretch>
            <a:fillRect/>
          </a:stretch>
        </p:blipFill>
        <p:spPr>
          <a:xfrm>
            <a:off x="169359" y="3871597"/>
            <a:ext cx="1550076" cy="1465438"/>
          </a:xfrm>
          <a:prstGeom prst="rect">
            <a:avLst/>
          </a:prstGeom>
        </p:spPr>
      </p:pic>
      <p:sp>
        <p:nvSpPr>
          <p:cNvPr id="25" name="TextBox 24">
            <a:extLst>
              <a:ext uri="{FF2B5EF4-FFF2-40B4-BE49-F238E27FC236}">
                <a16:creationId xmlns:a16="http://schemas.microsoft.com/office/drawing/2014/main" id="{01D275E1-2B89-3575-5931-BB3A00E98EC4}"/>
              </a:ext>
            </a:extLst>
          </p:cNvPr>
          <p:cNvSpPr txBox="1"/>
          <p:nvPr/>
        </p:nvSpPr>
        <p:spPr>
          <a:xfrm>
            <a:off x="4761083" y="5494842"/>
            <a:ext cx="1963999" cy="1077218"/>
          </a:xfrm>
          <a:prstGeom prst="rect">
            <a:avLst/>
          </a:prstGeom>
          <a:noFill/>
        </p:spPr>
        <p:txBody>
          <a:bodyPr wrap="none" rtlCol="0">
            <a:spAutoFit/>
          </a:bodyPr>
          <a:lstStyle/>
          <a:p>
            <a:r>
              <a:rPr lang="en-US" sz="1600" dirty="0">
                <a:solidFill>
                  <a:schemeClr val="bg1"/>
                </a:solidFill>
              </a:rPr>
              <a:t>Not pictured: I Koop, </a:t>
            </a:r>
          </a:p>
          <a:p>
            <a:r>
              <a:rPr lang="en-US" sz="1600" dirty="0">
                <a:solidFill>
                  <a:schemeClr val="bg1"/>
                </a:solidFill>
              </a:rPr>
              <a:t>V. </a:t>
            </a:r>
            <a:r>
              <a:rPr lang="en-US" sz="1600" dirty="0" err="1">
                <a:solidFill>
                  <a:schemeClr val="bg1"/>
                </a:solidFill>
              </a:rPr>
              <a:t>Obrastov</a:t>
            </a:r>
            <a:r>
              <a:rPr lang="en-US" sz="1600" dirty="0">
                <a:solidFill>
                  <a:schemeClr val="bg1"/>
                </a:solidFill>
              </a:rPr>
              <a:t>, </a:t>
            </a:r>
          </a:p>
          <a:p>
            <a:r>
              <a:rPr lang="en-US" sz="1600" dirty="0">
                <a:solidFill>
                  <a:schemeClr val="bg1"/>
                </a:solidFill>
              </a:rPr>
              <a:t>G. Gil da Silveira ,</a:t>
            </a:r>
          </a:p>
          <a:p>
            <a:r>
              <a:rPr lang="en-US" sz="1600" dirty="0">
                <a:solidFill>
                  <a:schemeClr val="bg1"/>
                </a:solidFill>
              </a:rPr>
              <a:t>&amp; T. Mori</a:t>
            </a:r>
          </a:p>
        </p:txBody>
      </p:sp>
      <p:pic>
        <p:nvPicPr>
          <p:cNvPr id="27" name="Picture 26" descr="A person with black hair&#10;&#10;Description automatically generated">
            <a:extLst>
              <a:ext uri="{FF2B5EF4-FFF2-40B4-BE49-F238E27FC236}">
                <a16:creationId xmlns:a16="http://schemas.microsoft.com/office/drawing/2014/main" id="{520183CF-0561-AF3A-83D5-00B14BECC13A}"/>
              </a:ext>
            </a:extLst>
          </p:cNvPr>
          <p:cNvPicPr>
            <a:picLocks noChangeAspect="1"/>
          </p:cNvPicPr>
          <p:nvPr/>
        </p:nvPicPr>
        <p:blipFill>
          <a:blip r:embed="rId11"/>
          <a:stretch>
            <a:fillRect/>
          </a:stretch>
        </p:blipFill>
        <p:spPr>
          <a:xfrm>
            <a:off x="1695651" y="3899190"/>
            <a:ext cx="1550077" cy="1465438"/>
          </a:xfrm>
          <a:prstGeom prst="rect">
            <a:avLst/>
          </a:prstGeom>
        </p:spPr>
      </p:pic>
      <p:pic>
        <p:nvPicPr>
          <p:cNvPr id="29" name="Picture 28" descr="A close-up of a person smiling&#10;&#10;Description automatically generated">
            <a:extLst>
              <a:ext uri="{FF2B5EF4-FFF2-40B4-BE49-F238E27FC236}">
                <a16:creationId xmlns:a16="http://schemas.microsoft.com/office/drawing/2014/main" id="{2FDDC65E-96AD-A92C-23A2-0EC5A80689E2}"/>
              </a:ext>
            </a:extLst>
          </p:cNvPr>
          <p:cNvPicPr>
            <a:picLocks noChangeAspect="1"/>
          </p:cNvPicPr>
          <p:nvPr/>
        </p:nvPicPr>
        <p:blipFill>
          <a:blip r:embed="rId12"/>
          <a:stretch>
            <a:fillRect/>
          </a:stretch>
        </p:blipFill>
        <p:spPr>
          <a:xfrm>
            <a:off x="3276869" y="3933915"/>
            <a:ext cx="1430020" cy="1465438"/>
          </a:xfrm>
          <a:prstGeom prst="rect">
            <a:avLst/>
          </a:prstGeom>
        </p:spPr>
      </p:pic>
      <p:pic>
        <p:nvPicPr>
          <p:cNvPr id="31" name="Picture 30" descr="A person smiling for the camera&#10;&#10;Description automatically generated">
            <a:extLst>
              <a:ext uri="{FF2B5EF4-FFF2-40B4-BE49-F238E27FC236}">
                <a16:creationId xmlns:a16="http://schemas.microsoft.com/office/drawing/2014/main" id="{ACF474F9-04EB-0776-6D96-DF53D56C55C6}"/>
              </a:ext>
            </a:extLst>
          </p:cNvPr>
          <p:cNvPicPr>
            <a:picLocks noChangeAspect="1"/>
          </p:cNvPicPr>
          <p:nvPr/>
        </p:nvPicPr>
        <p:blipFill>
          <a:blip r:embed="rId13"/>
          <a:stretch>
            <a:fillRect/>
          </a:stretch>
        </p:blipFill>
        <p:spPr>
          <a:xfrm>
            <a:off x="4692867" y="3871597"/>
            <a:ext cx="1328138" cy="1568060"/>
          </a:xfrm>
          <a:prstGeom prst="rect">
            <a:avLst/>
          </a:prstGeom>
        </p:spPr>
      </p:pic>
      <p:pic>
        <p:nvPicPr>
          <p:cNvPr id="33" name="Picture 32" descr="A person wearing glasses and a suit&#10;&#10;Description automatically generated">
            <a:extLst>
              <a:ext uri="{FF2B5EF4-FFF2-40B4-BE49-F238E27FC236}">
                <a16:creationId xmlns:a16="http://schemas.microsoft.com/office/drawing/2014/main" id="{661E582F-D2EF-EA2E-0D63-59413CA35144}"/>
              </a:ext>
            </a:extLst>
          </p:cNvPr>
          <p:cNvPicPr>
            <a:picLocks noChangeAspect="1"/>
          </p:cNvPicPr>
          <p:nvPr/>
        </p:nvPicPr>
        <p:blipFill>
          <a:blip r:embed="rId14"/>
          <a:stretch>
            <a:fillRect/>
          </a:stretch>
        </p:blipFill>
        <p:spPr>
          <a:xfrm>
            <a:off x="5991923" y="3899190"/>
            <a:ext cx="1453047" cy="1568060"/>
          </a:xfrm>
          <a:prstGeom prst="rect">
            <a:avLst/>
          </a:prstGeom>
        </p:spPr>
      </p:pic>
      <p:pic>
        <p:nvPicPr>
          <p:cNvPr id="35" name="Picture 34" descr="A person with brown hair and a beard&#10;&#10;Description automatically generated">
            <a:extLst>
              <a:ext uri="{FF2B5EF4-FFF2-40B4-BE49-F238E27FC236}">
                <a16:creationId xmlns:a16="http://schemas.microsoft.com/office/drawing/2014/main" id="{C71E325B-CA8A-D9EC-DB0B-FFC6024CCD68}"/>
              </a:ext>
            </a:extLst>
          </p:cNvPr>
          <p:cNvPicPr>
            <a:picLocks noChangeAspect="1"/>
          </p:cNvPicPr>
          <p:nvPr/>
        </p:nvPicPr>
        <p:blipFill>
          <a:blip r:embed="rId15"/>
          <a:stretch>
            <a:fillRect/>
          </a:stretch>
        </p:blipFill>
        <p:spPr>
          <a:xfrm>
            <a:off x="198047" y="5364628"/>
            <a:ext cx="1473352" cy="1423314"/>
          </a:xfrm>
          <a:prstGeom prst="rect">
            <a:avLst/>
          </a:prstGeom>
        </p:spPr>
      </p:pic>
      <p:pic>
        <p:nvPicPr>
          <p:cNvPr id="37" name="Picture 36" descr="A close-up of a person&#10;&#10;Description automatically generated">
            <a:extLst>
              <a:ext uri="{FF2B5EF4-FFF2-40B4-BE49-F238E27FC236}">
                <a16:creationId xmlns:a16="http://schemas.microsoft.com/office/drawing/2014/main" id="{54AE0318-767F-983A-F41F-7E43AA34C937}"/>
              </a:ext>
            </a:extLst>
          </p:cNvPr>
          <p:cNvPicPr>
            <a:picLocks noChangeAspect="1"/>
          </p:cNvPicPr>
          <p:nvPr/>
        </p:nvPicPr>
        <p:blipFill>
          <a:blip r:embed="rId16"/>
          <a:stretch>
            <a:fillRect/>
          </a:stretch>
        </p:blipFill>
        <p:spPr>
          <a:xfrm>
            <a:off x="1732684" y="5392220"/>
            <a:ext cx="1430020" cy="1289758"/>
          </a:xfrm>
          <a:prstGeom prst="rect">
            <a:avLst/>
          </a:prstGeom>
        </p:spPr>
      </p:pic>
      <p:pic>
        <p:nvPicPr>
          <p:cNvPr id="39" name="Picture 38" descr="A person wearing glasses and a suit&#10;&#10;Description automatically generated">
            <a:extLst>
              <a:ext uri="{FF2B5EF4-FFF2-40B4-BE49-F238E27FC236}">
                <a16:creationId xmlns:a16="http://schemas.microsoft.com/office/drawing/2014/main" id="{2AE9BC61-526E-CD89-BEBC-79B1D0981852}"/>
              </a:ext>
            </a:extLst>
          </p:cNvPr>
          <p:cNvPicPr>
            <a:picLocks noChangeAspect="1"/>
          </p:cNvPicPr>
          <p:nvPr/>
        </p:nvPicPr>
        <p:blipFill>
          <a:blip r:embed="rId17"/>
          <a:stretch>
            <a:fillRect/>
          </a:stretch>
        </p:blipFill>
        <p:spPr>
          <a:xfrm>
            <a:off x="3296845" y="5337035"/>
            <a:ext cx="1254616" cy="1406339"/>
          </a:xfrm>
          <a:prstGeom prst="rect">
            <a:avLst/>
          </a:prstGeom>
        </p:spPr>
      </p:pic>
      <p:sp>
        <p:nvSpPr>
          <p:cNvPr id="40" name="Footer Placeholder 39">
            <a:extLst>
              <a:ext uri="{FF2B5EF4-FFF2-40B4-BE49-F238E27FC236}">
                <a16:creationId xmlns:a16="http://schemas.microsoft.com/office/drawing/2014/main" id="{C26392B3-60ED-C2E1-DEE3-D86383E96B1D}"/>
              </a:ext>
            </a:extLst>
          </p:cNvPr>
          <p:cNvSpPr>
            <a:spLocks noGrp="1"/>
          </p:cNvSpPr>
          <p:nvPr>
            <p:ph type="ftr" sz="quarter" idx="11"/>
          </p:nvPr>
        </p:nvSpPr>
        <p:spPr>
          <a:xfrm>
            <a:off x="3934425" y="6448950"/>
            <a:ext cx="4114800" cy="365125"/>
          </a:xfrm>
        </p:spPr>
        <p:txBody>
          <a:bodyPr/>
          <a:lstStyle/>
          <a:p>
            <a:r>
              <a:rPr lang="en-US"/>
              <a:t>ICFA Awards TIPP, Cape Town, 4-8 Sept., 2023 </a:t>
            </a:r>
            <a:endParaRPr lang="en-US" dirty="0"/>
          </a:p>
        </p:txBody>
      </p:sp>
      <p:sp>
        <p:nvSpPr>
          <p:cNvPr id="41" name="Slide Number Placeholder 40">
            <a:extLst>
              <a:ext uri="{FF2B5EF4-FFF2-40B4-BE49-F238E27FC236}">
                <a16:creationId xmlns:a16="http://schemas.microsoft.com/office/drawing/2014/main" id="{EE9A8DCA-9F5E-AD02-0AF7-87709E4DEA12}"/>
              </a:ext>
            </a:extLst>
          </p:cNvPr>
          <p:cNvSpPr>
            <a:spLocks noGrp="1"/>
          </p:cNvSpPr>
          <p:nvPr>
            <p:ph type="sldNum" sz="quarter" idx="12"/>
          </p:nvPr>
        </p:nvSpPr>
        <p:spPr/>
        <p:txBody>
          <a:bodyPr/>
          <a:lstStyle/>
          <a:p>
            <a:fld id="{84A8B7EE-70ED-7E4D-9521-04B457EDC267}" type="slidenum">
              <a:rPr lang="en-US" smtClean="0"/>
              <a:t>5</a:t>
            </a:fld>
            <a:endParaRPr lang="en-US"/>
          </a:p>
        </p:txBody>
      </p:sp>
    </p:spTree>
    <p:extLst>
      <p:ext uri="{BB962C8B-B14F-4D97-AF65-F5344CB8AC3E}">
        <p14:creationId xmlns:p14="http://schemas.microsoft.com/office/powerpoint/2010/main" val="2570601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252F8D-E7E5-2642-BF3D-E77F7977908A}"/>
              </a:ext>
            </a:extLst>
          </p:cNvPr>
          <p:cNvPicPr>
            <a:picLocks noChangeAspect="1"/>
          </p:cNvPicPr>
          <p:nvPr/>
        </p:nvPicPr>
        <p:blipFill>
          <a:blip r:embed="rId3"/>
          <a:stretch>
            <a:fillRect/>
          </a:stretch>
        </p:blipFill>
        <p:spPr>
          <a:xfrm>
            <a:off x="80475" y="184693"/>
            <a:ext cx="12192000" cy="2221207"/>
          </a:xfrm>
          <a:prstGeom prst="rect">
            <a:avLst/>
          </a:prstGeom>
        </p:spPr>
      </p:pic>
      <p:sp>
        <p:nvSpPr>
          <p:cNvPr id="11" name="Slide Number Placeholder 10">
            <a:extLst>
              <a:ext uri="{FF2B5EF4-FFF2-40B4-BE49-F238E27FC236}">
                <a16:creationId xmlns:a16="http://schemas.microsoft.com/office/drawing/2014/main" id="{6E6C8E45-BB97-304F-816F-5FE2037B407C}"/>
              </a:ext>
            </a:extLst>
          </p:cNvPr>
          <p:cNvSpPr>
            <a:spLocks noGrp="1"/>
          </p:cNvSpPr>
          <p:nvPr>
            <p:ph type="sldNum" sz="quarter" idx="12"/>
          </p:nvPr>
        </p:nvSpPr>
        <p:spPr/>
        <p:txBody>
          <a:bodyPr/>
          <a:lstStyle/>
          <a:p>
            <a:fld id="{589A6927-31A5-C34C-9AEB-1C9FDBA98794}" type="slidenum">
              <a:rPr lang="en-US" smtClean="0"/>
              <a:t>6</a:t>
            </a:fld>
            <a:endParaRPr lang="en-US"/>
          </a:p>
        </p:txBody>
      </p:sp>
      <p:sp>
        <p:nvSpPr>
          <p:cNvPr id="12" name="Footer Placeholder 11">
            <a:extLst>
              <a:ext uri="{FF2B5EF4-FFF2-40B4-BE49-F238E27FC236}">
                <a16:creationId xmlns:a16="http://schemas.microsoft.com/office/drawing/2014/main" id="{4B82335A-BD9C-B248-A672-A4840A063E8D}"/>
              </a:ext>
            </a:extLst>
          </p:cNvPr>
          <p:cNvSpPr>
            <a:spLocks noGrp="1"/>
          </p:cNvSpPr>
          <p:nvPr>
            <p:ph type="ftr" sz="quarter" idx="11"/>
          </p:nvPr>
        </p:nvSpPr>
        <p:spPr/>
        <p:txBody>
          <a:bodyPr/>
          <a:lstStyle/>
          <a:p>
            <a:r>
              <a:rPr lang="en-US"/>
              <a:t>ICFA Awards TIPP, Cape Town, 4-8 Sept., 2023 </a:t>
            </a:r>
          </a:p>
        </p:txBody>
      </p:sp>
      <p:pic>
        <p:nvPicPr>
          <p:cNvPr id="4" name="Picture 3" descr="A collage of women with a microphone&#10;&#10;Description automatically generated">
            <a:extLst>
              <a:ext uri="{FF2B5EF4-FFF2-40B4-BE49-F238E27FC236}">
                <a16:creationId xmlns:a16="http://schemas.microsoft.com/office/drawing/2014/main" id="{C0A8E840-1F65-566E-0B39-D867AD04A8EB}"/>
              </a:ext>
            </a:extLst>
          </p:cNvPr>
          <p:cNvPicPr>
            <a:picLocks noChangeAspect="1"/>
          </p:cNvPicPr>
          <p:nvPr/>
        </p:nvPicPr>
        <p:blipFill>
          <a:blip r:embed="rId4"/>
          <a:stretch>
            <a:fillRect/>
          </a:stretch>
        </p:blipFill>
        <p:spPr>
          <a:xfrm>
            <a:off x="129900" y="2105239"/>
            <a:ext cx="5885627" cy="2466845"/>
          </a:xfrm>
          <a:prstGeom prst="rect">
            <a:avLst/>
          </a:prstGeom>
        </p:spPr>
      </p:pic>
      <p:pic>
        <p:nvPicPr>
          <p:cNvPr id="13" name="Picture 12" descr="A collage of two people&#10;&#10;Description automatically generated">
            <a:extLst>
              <a:ext uri="{FF2B5EF4-FFF2-40B4-BE49-F238E27FC236}">
                <a16:creationId xmlns:a16="http://schemas.microsoft.com/office/drawing/2014/main" id="{6A70F3E8-90E9-345E-3AE1-78C3D1370EB7}"/>
              </a:ext>
            </a:extLst>
          </p:cNvPr>
          <p:cNvPicPr>
            <a:picLocks noChangeAspect="1"/>
          </p:cNvPicPr>
          <p:nvPr/>
        </p:nvPicPr>
        <p:blipFill>
          <a:blip r:embed="rId5"/>
          <a:stretch>
            <a:fillRect/>
          </a:stretch>
        </p:blipFill>
        <p:spPr>
          <a:xfrm>
            <a:off x="6015527" y="2105240"/>
            <a:ext cx="5885628" cy="2324962"/>
          </a:xfrm>
          <a:prstGeom prst="rect">
            <a:avLst/>
          </a:prstGeom>
        </p:spPr>
      </p:pic>
      <p:pic>
        <p:nvPicPr>
          <p:cNvPr id="15" name="Picture 14" descr="A close-up of two people&#10;&#10;Description automatically generated">
            <a:extLst>
              <a:ext uri="{FF2B5EF4-FFF2-40B4-BE49-F238E27FC236}">
                <a16:creationId xmlns:a16="http://schemas.microsoft.com/office/drawing/2014/main" id="{23F6ED30-E170-8007-A827-9C82E860F3E2}"/>
              </a:ext>
            </a:extLst>
          </p:cNvPr>
          <p:cNvPicPr>
            <a:picLocks noChangeAspect="1"/>
          </p:cNvPicPr>
          <p:nvPr/>
        </p:nvPicPr>
        <p:blipFill>
          <a:blip r:embed="rId6"/>
          <a:stretch>
            <a:fillRect/>
          </a:stretch>
        </p:blipFill>
        <p:spPr>
          <a:xfrm>
            <a:off x="-2541" y="4534677"/>
            <a:ext cx="5406099" cy="2256055"/>
          </a:xfrm>
          <a:prstGeom prst="rect">
            <a:avLst/>
          </a:prstGeom>
        </p:spPr>
      </p:pic>
      <p:pic>
        <p:nvPicPr>
          <p:cNvPr id="17" name="Picture 16" descr="A collage of men with text&#10;&#10;Description automatically generated">
            <a:extLst>
              <a:ext uri="{FF2B5EF4-FFF2-40B4-BE49-F238E27FC236}">
                <a16:creationId xmlns:a16="http://schemas.microsoft.com/office/drawing/2014/main" id="{B190922F-3597-1361-A1D7-3ED66623B5DA}"/>
              </a:ext>
            </a:extLst>
          </p:cNvPr>
          <p:cNvPicPr>
            <a:picLocks noChangeAspect="1"/>
          </p:cNvPicPr>
          <p:nvPr/>
        </p:nvPicPr>
        <p:blipFill>
          <a:blip r:embed="rId7"/>
          <a:stretch>
            <a:fillRect/>
          </a:stretch>
        </p:blipFill>
        <p:spPr>
          <a:xfrm>
            <a:off x="5450124" y="4478650"/>
            <a:ext cx="5511114" cy="2390886"/>
          </a:xfrm>
          <a:prstGeom prst="rect">
            <a:avLst/>
          </a:prstGeom>
        </p:spPr>
      </p:pic>
      <p:pic>
        <p:nvPicPr>
          <p:cNvPr id="21" name="Picture 20" descr="A person wearing glasses and a suit&#10;&#10;Description automatically generated">
            <a:extLst>
              <a:ext uri="{FF2B5EF4-FFF2-40B4-BE49-F238E27FC236}">
                <a16:creationId xmlns:a16="http://schemas.microsoft.com/office/drawing/2014/main" id="{622951BC-9EA7-066A-CD60-897424B8586F}"/>
              </a:ext>
            </a:extLst>
          </p:cNvPr>
          <p:cNvPicPr>
            <a:picLocks noChangeAspect="1"/>
          </p:cNvPicPr>
          <p:nvPr/>
        </p:nvPicPr>
        <p:blipFill>
          <a:blip r:embed="rId8"/>
          <a:stretch>
            <a:fillRect/>
          </a:stretch>
        </p:blipFill>
        <p:spPr>
          <a:xfrm>
            <a:off x="10886293" y="4533957"/>
            <a:ext cx="1305707" cy="2009347"/>
          </a:xfrm>
          <a:prstGeom prst="rect">
            <a:avLst/>
          </a:prstGeom>
        </p:spPr>
      </p:pic>
      <p:sp>
        <p:nvSpPr>
          <p:cNvPr id="3" name="TextBox 2">
            <a:extLst>
              <a:ext uri="{FF2B5EF4-FFF2-40B4-BE49-F238E27FC236}">
                <a16:creationId xmlns:a16="http://schemas.microsoft.com/office/drawing/2014/main" id="{6D65EAD5-3D81-471C-5838-5F09DC1EB1DC}"/>
              </a:ext>
            </a:extLst>
          </p:cNvPr>
          <p:cNvSpPr txBox="1"/>
          <p:nvPr/>
        </p:nvSpPr>
        <p:spPr>
          <a:xfrm>
            <a:off x="9065454" y="602798"/>
            <a:ext cx="3126546" cy="369332"/>
          </a:xfrm>
          <a:prstGeom prst="rect">
            <a:avLst/>
          </a:prstGeom>
          <a:solidFill>
            <a:srgbClr val="FFFF00"/>
          </a:solidFill>
        </p:spPr>
        <p:txBody>
          <a:bodyPr wrap="square">
            <a:spAutoFit/>
          </a:bodyPr>
          <a:lstStyle/>
          <a:p>
            <a:r>
              <a:rPr lang="en-US" dirty="0"/>
              <a:t>https://</a:t>
            </a:r>
            <a:r>
              <a:rPr lang="en-US" dirty="0" err="1"/>
              <a:t>icfa-iid.physics.ox.ac.uk</a:t>
            </a:r>
            <a:endParaRPr lang="en-US" dirty="0"/>
          </a:p>
        </p:txBody>
      </p:sp>
    </p:spTree>
    <p:extLst>
      <p:ext uri="{BB962C8B-B14F-4D97-AF65-F5344CB8AC3E}">
        <p14:creationId xmlns:p14="http://schemas.microsoft.com/office/powerpoint/2010/main" val="194675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96AA-B96F-1A4B-A5EE-93B4468EF55B}"/>
              </a:ext>
            </a:extLst>
          </p:cNvPr>
          <p:cNvSpPr>
            <a:spLocks noGrp="1"/>
          </p:cNvSpPr>
          <p:nvPr>
            <p:ph type="ctrTitle"/>
          </p:nvPr>
        </p:nvSpPr>
        <p:spPr>
          <a:xfrm>
            <a:off x="6746628" y="2687474"/>
            <a:ext cx="4848742" cy="3596593"/>
          </a:xfrm>
        </p:spPr>
        <p:txBody>
          <a:bodyPr anchor="b">
            <a:noAutofit/>
          </a:bodyPr>
          <a:lstStyle/>
          <a:p>
            <a:pPr algn="l"/>
            <a:br>
              <a:rPr lang="en-US" sz="2400" i="1" dirty="0"/>
            </a:br>
            <a:br>
              <a:rPr lang="en-US" sz="2400" i="1" dirty="0"/>
            </a:br>
            <a:br>
              <a:rPr lang="en-US" sz="2400" i="1" dirty="0"/>
            </a:br>
            <a:br>
              <a:rPr lang="en-US" sz="2400" i="1" dirty="0"/>
            </a:br>
            <a:br>
              <a:rPr lang="en-US" sz="2400" i="1" dirty="0"/>
            </a:br>
            <a:r>
              <a:rPr lang="en-US" sz="2400" i="1" dirty="0">
                <a:solidFill>
                  <a:schemeClr val="bg1"/>
                </a:solidFill>
              </a:rPr>
              <a:t>For the development of an innovative 3D optical readout for liquid argon time projection chambers that use novel glass thick GEMS (THGEM) coupled to very fast </a:t>
            </a:r>
            <a:r>
              <a:rPr lang="en-US" sz="2400" i="1" dirty="0" err="1">
                <a:solidFill>
                  <a:schemeClr val="bg1"/>
                </a:solidFill>
              </a:rPr>
              <a:t>Timepix</a:t>
            </a:r>
            <a:r>
              <a:rPr lang="en-US" sz="2400" i="1" dirty="0">
                <a:solidFill>
                  <a:schemeClr val="bg1"/>
                </a:solidFill>
              </a:rPr>
              <a:t> cameras to provide high-granularity images and low-energy thresholds. </a:t>
            </a:r>
            <a:endParaRPr lang="en-US" sz="2400" dirty="0">
              <a:solidFill>
                <a:schemeClr val="bg1"/>
              </a:solidFill>
            </a:endParaRPr>
          </a:p>
        </p:txBody>
      </p:sp>
      <p:sp>
        <p:nvSpPr>
          <p:cNvPr id="3" name="Subtitle 2">
            <a:extLst>
              <a:ext uri="{FF2B5EF4-FFF2-40B4-BE49-F238E27FC236}">
                <a16:creationId xmlns:a16="http://schemas.microsoft.com/office/drawing/2014/main" id="{005D56D2-AFB0-7B4B-B974-5C71C7F05A1D}"/>
              </a:ext>
            </a:extLst>
          </p:cNvPr>
          <p:cNvSpPr>
            <a:spLocks noGrp="1"/>
          </p:cNvSpPr>
          <p:nvPr>
            <p:ph type="subTitle" idx="1"/>
          </p:nvPr>
        </p:nvSpPr>
        <p:spPr>
          <a:xfrm>
            <a:off x="6585817" y="1281095"/>
            <a:ext cx="4848742" cy="1147863"/>
          </a:xfrm>
        </p:spPr>
        <p:txBody>
          <a:bodyPr anchor="t">
            <a:normAutofit fontScale="25000" lnSpcReduction="20000"/>
          </a:bodyPr>
          <a:lstStyle/>
          <a:p>
            <a:r>
              <a:rPr lang="en-US" sz="8000" dirty="0">
                <a:solidFill>
                  <a:schemeClr val="bg1"/>
                </a:solidFill>
              </a:rPr>
              <a:t>The 2023 ICFA Instrumentation </a:t>
            </a:r>
          </a:p>
          <a:p>
            <a:r>
              <a:rPr lang="en-US" sz="8000" dirty="0">
                <a:solidFill>
                  <a:schemeClr val="bg1"/>
                </a:solidFill>
              </a:rPr>
              <a:t>Early Career Award</a:t>
            </a:r>
          </a:p>
          <a:p>
            <a:r>
              <a:rPr lang="en-US" sz="8000" dirty="0"/>
              <a:t> </a:t>
            </a:r>
          </a:p>
          <a:p>
            <a:r>
              <a:rPr lang="en-US" sz="8000" dirty="0">
                <a:solidFill>
                  <a:schemeClr val="bg1"/>
                </a:solidFill>
              </a:rPr>
              <a:t>is presented to:</a:t>
            </a:r>
          </a:p>
          <a:p>
            <a:r>
              <a:rPr lang="en-US" sz="8000" dirty="0"/>
              <a:t> </a:t>
            </a:r>
          </a:p>
          <a:p>
            <a:r>
              <a:rPr lang="en-US" sz="11200" b="1" dirty="0">
                <a:solidFill>
                  <a:schemeClr val="bg1"/>
                </a:solidFill>
              </a:rPr>
              <a:t>Konstantinos </a:t>
            </a:r>
            <a:r>
              <a:rPr lang="en-US" sz="11200" b="1" dirty="0" err="1">
                <a:solidFill>
                  <a:schemeClr val="bg1"/>
                </a:solidFill>
              </a:rPr>
              <a:t>Mavrokoridis</a:t>
            </a:r>
            <a:r>
              <a:rPr lang="en-US" sz="11200" b="1" dirty="0">
                <a:solidFill>
                  <a:schemeClr val="bg1"/>
                </a:solidFill>
              </a:rPr>
              <a:t> </a:t>
            </a:r>
            <a:r>
              <a:rPr lang="en-US" sz="11200" dirty="0">
                <a:solidFill>
                  <a:schemeClr val="bg1"/>
                </a:solidFill>
              </a:rPr>
              <a:t> </a:t>
            </a:r>
          </a:p>
          <a:p>
            <a:r>
              <a:rPr lang="en-US" sz="8000" dirty="0">
                <a:solidFill>
                  <a:schemeClr val="bg1"/>
                </a:solidFill>
              </a:rPr>
              <a:t>(Liverpool)</a:t>
            </a:r>
          </a:p>
          <a:p>
            <a:endParaRPr lang="en-US" sz="8000" dirty="0"/>
          </a:p>
          <a:p>
            <a:pPr algn="l"/>
            <a:r>
              <a:rPr lang="en-US" sz="3200" dirty="0"/>
              <a:t>s</a:t>
            </a:r>
          </a:p>
        </p:txBody>
      </p:sp>
      <p:pic>
        <p:nvPicPr>
          <p:cNvPr id="10" name="Picture 9">
            <a:extLst>
              <a:ext uri="{FF2B5EF4-FFF2-40B4-BE49-F238E27FC236}">
                <a16:creationId xmlns:a16="http://schemas.microsoft.com/office/drawing/2014/main" id="{92C83595-8B88-6F3A-2DB7-7255074BF46E}"/>
              </a:ext>
            </a:extLst>
          </p:cNvPr>
          <p:cNvPicPr>
            <a:picLocks noChangeAspect="1"/>
          </p:cNvPicPr>
          <p:nvPr/>
        </p:nvPicPr>
        <p:blipFill>
          <a:blip r:embed="rId2"/>
          <a:stretch>
            <a:fillRect/>
          </a:stretch>
        </p:blipFill>
        <p:spPr>
          <a:xfrm>
            <a:off x="0" y="0"/>
            <a:ext cx="5793237" cy="6858000"/>
          </a:xfrm>
          <a:prstGeom prst="rect">
            <a:avLst/>
          </a:prstGeom>
        </p:spPr>
      </p:pic>
      <p:pic>
        <p:nvPicPr>
          <p:cNvPr id="9" name="Picture 8" descr="A black and white logo&#10;&#10;Description automatically generated">
            <a:extLst>
              <a:ext uri="{FF2B5EF4-FFF2-40B4-BE49-F238E27FC236}">
                <a16:creationId xmlns:a16="http://schemas.microsoft.com/office/drawing/2014/main" id="{8AD03448-A0C5-85F8-268D-EA64304F29BB}"/>
              </a:ext>
            </a:extLst>
          </p:cNvPr>
          <p:cNvPicPr>
            <a:picLocks noChangeAspect="1"/>
          </p:cNvPicPr>
          <p:nvPr/>
        </p:nvPicPr>
        <p:blipFill>
          <a:blip r:embed="rId3"/>
          <a:stretch>
            <a:fillRect/>
          </a:stretch>
        </p:blipFill>
        <p:spPr>
          <a:xfrm>
            <a:off x="8026121" y="237006"/>
            <a:ext cx="1618399" cy="785574"/>
          </a:xfrm>
          <a:prstGeom prst="rect">
            <a:avLst/>
          </a:prstGeom>
        </p:spPr>
      </p:pic>
      <p:sp>
        <p:nvSpPr>
          <p:cNvPr id="11" name="Footer Placeholder 10">
            <a:extLst>
              <a:ext uri="{FF2B5EF4-FFF2-40B4-BE49-F238E27FC236}">
                <a16:creationId xmlns:a16="http://schemas.microsoft.com/office/drawing/2014/main" id="{C3BA5FCA-32AA-AAAB-8D50-5BABB1F72CA9}"/>
              </a:ext>
            </a:extLst>
          </p:cNvPr>
          <p:cNvSpPr>
            <a:spLocks noGrp="1"/>
          </p:cNvSpPr>
          <p:nvPr>
            <p:ph type="ftr" sz="quarter" idx="11"/>
          </p:nvPr>
        </p:nvSpPr>
        <p:spPr>
          <a:xfrm>
            <a:off x="6777920" y="6404497"/>
            <a:ext cx="4114800" cy="365125"/>
          </a:xfrm>
        </p:spPr>
        <p:txBody>
          <a:bodyPr/>
          <a:lstStyle/>
          <a:p>
            <a:r>
              <a:rPr lang="en-US"/>
              <a:t>ICFA Awards TIPP, Cape Town, 4-8 Sept., 2023 </a:t>
            </a:r>
            <a:endParaRPr lang="en-US" dirty="0"/>
          </a:p>
        </p:txBody>
      </p:sp>
      <p:sp>
        <p:nvSpPr>
          <p:cNvPr id="12" name="Slide Number Placeholder 11">
            <a:extLst>
              <a:ext uri="{FF2B5EF4-FFF2-40B4-BE49-F238E27FC236}">
                <a16:creationId xmlns:a16="http://schemas.microsoft.com/office/drawing/2014/main" id="{29366C05-D801-CAC7-52F4-B7BA4729ED2D}"/>
              </a:ext>
            </a:extLst>
          </p:cNvPr>
          <p:cNvSpPr>
            <a:spLocks noGrp="1"/>
          </p:cNvSpPr>
          <p:nvPr>
            <p:ph type="sldNum" sz="quarter" idx="12"/>
          </p:nvPr>
        </p:nvSpPr>
        <p:spPr/>
        <p:txBody>
          <a:bodyPr/>
          <a:lstStyle/>
          <a:p>
            <a:fld id="{84A8B7EE-70ED-7E4D-9521-04B457EDC267}" type="slidenum">
              <a:rPr lang="en-US" smtClean="0"/>
              <a:t>7</a:t>
            </a:fld>
            <a:endParaRPr lang="en-US"/>
          </a:p>
        </p:txBody>
      </p:sp>
    </p:spTree>
    <p:extLst>
      <p:ext uri="{BB962C8B-B14F-4D97-AF65-F5344CB8AC3E}">
        <p14:creationId xmlns:p14="http://schemas.microsoft.com/office/powerpoint/2010/main" val="1801610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96AA-B96F-1A4B-A5EE-93B4468EF55B}"/>
              </a:ext>
            </a:extLst>
          </p:cNvPr>
          <p:cNvSpPr>
            <a:spLocks noGrp="1"/>
          </p:cNvSpPr>
          <p:nvPr>
            <p:ph type="ctrTitle"/>
          </p:nvPr>
        </p:nvSpPr>
        <p:spPr>
          <a:xfrm>
            <a:off x="2268637" y="5131120"/>
            <a:ext cx="8130856" cy="1536740"/>
          </a:xfrm>
        </p:spPr>
        <p:txBody>
          <a:bodyPr anchor="b">
            <a:noAutofit/>
          </a:bodyPr>
          <a:lstStyle/>
          <a:p>
            <a:pPr algn="l"/>
            <a:r>
              <a:rPr lang="en-US" sz="2400" i="1" dirty="0">
                <a:solidFill>
                  <a:schemeClr val="bg1"/>
                </a:solidFill>
              </a:rPr>
              <a:t>For the development of new micropattern gas detector technologies enabling the construction of large-scale detectors with novel geometries for particle physics, and also widespread application to other fields.</a:t>
            </a:r>
            <a:endParaRPr lang="en-US" sz="2400" dirty="0">
              <a:solidFill>
                <a:schemeClr val="bg1"/>
              </a:solidFill>
            </a:endParaRPr>
          </a:p>
        </p:txBody>
      </p:sp>
      <p:sp>
        <p:nvSpPr>
          <p:cNvPr id="7" name="Subtitle 2">
            <a:extLst>
              <a:ext uri="{FF2B5EF4-FFF2-40B4-BE49-F238E27FC236}">
                <a16:creationId xmlns:a16="http://schemas.microsoft.com/office/drawing/2014/main" id="{996FBB89-778E-7240-96C5-7352236900E5}"/>
              </a:ext>
            </a:extLst>
          </p:cNvPr>
          <p:cNvSpPr txBox="1">
            <a:spLocks/>
          </p:cNvSpPr>
          <p:nvPr/>
        </p:nvSpPr>
        <p:spPr>
          <a:xfrm>
            <a:off x="3773375" y="1106446"/>
            <a:ext cx="4645250" cy="1147863"/>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0" dirty="0">
                <a:solidFill>
                  <a:schemeClr val="bg1"/>
                </a:solidFill>
              </a:rPr>
              <a:t>The 2023 ICFA Instrumentation Award</a:t>
            </a:r>
          </a:p>
          <a:p>
            <a:r>
              <a:rPr lang="en-US" sz="8000" dirty="0">
                <a:solidFill>
                  <a:schemeClr val="bg1"/>
                </a:solidFill>
              </a:rPr>
              <a:t> is presented jointly to:  </a:t>
            </a:r>
          </a:p>
          <a:p>
            <a:r>
              <a:rPr lang="en-US" sz="8000" dirty="0">
                <a:solidFill>
                  <a:schemeClr val="bg1"/>
                </a:solidFill>
              </a:rPr>
              <a:t> </a:t>
            </a:r>
          </a:p>
          <a:p>
            <a:endParaRPr lang="en-US" sz="8000" dirty="0"/>
          </a:p>
          <a:p>
            <a:endParaRPr lang="en-US" sz="8000" dirty="0"/>
          </a:p>
          <a:p>
            <a:endParaRPr lang="en-US" sz="8000" dirty="0"/>
          </a:p>
          <a:p>
            <a:endParaRPr lang="en-US" sz="8000" dirty="0"/>
          </a:p>
          <a:p>
            <a:pPr algn="l"/>
            <a:endParaRPr lang="en-US" sz="12800" dirty="0"/>
          </a:p>
        </p:txBody>
      </p:sp>
      <p:pic>
        <p:nvPicPr>
          <p:cNvPr id="3" name="Content Placeholder 4" descr="A person holding a piece of paper&#10;&#10;Description automatically generated">
            <a:extLst>
              <a:ext uri="{FF2B5EF4-FFF2-40B4-BE49-F238E27FC236}">
                <a16:creationId xmlns:a16="http://schemas.microsoft.com/office/drawing/2014/main" id="{E42E0D4E-C34A-0209-84AB-59BF3FC81ACD}"/>
              </a:ext>
            </a:extLst>
          </p:cNvPr>
          <p:cNvPicPr>
            <a:picLocks noChangeAspect="1"/>
          </p:cNvPicPr>
          <p:nvPr/>
        </p:nvPicPr>
        <p:blipFill rotWithShape="1">
          <a:blip r:embed="rId2"/>
          <a:srcRect l="8250" r="25250" b="-1"/>
          <a:stretch/>
        </p:blipFill>
        <p:spPr>
          <a:xfrm>
            <a:off x="6580192" y="1659233"/>
            <a:ext cx="3296556" cy="3296556"/>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pic>
        <p:nvPicPr>
          <p:cNvPr id="4" name="Picture 3" descr="A picture containing person, human face, clothing, shirt&#10;&#10;Description automatically generated">
            <a:extLst>
              <a:ext uri="{FF2B5EF4-FFF2-40B4-BE49-F238E27FC236}">
                <a16:creationId xmlns:a16="http://schemas.microsoft.com/office/drawing/2014/main" id="{4EAFF386-3615-45DE-1025-2BE5DDC28353}"/>
              </a:ext>
            </a:extLst>
          </p:cNvPr>
          <p:cNvPicPr>
            <a:picLocks noChangeAspect="1"/>
          </p:cNvPicPr>
          <p:nvPr/>
        </p:nvPicPr>
        <p:blipFill rotWithShape="1">
          <a:blip r:embed="rId3"/>
          <a:srcRect t="6071" r="1" b="16786"/>
          <a:stretch/>
        </p:blipFill>
        <p:spPr>
          <a:xfrm>
            <a:off x="2321020" y="1664882"/>
            <a:ext cx="3182504" cy="3182504"/>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9" name="TextBox 8">
            <a:extLst>
              <a:ext uri="{FF2B5EF4-FFF2-40B4-BE49-F238E27FC236}">
                <a16:creationId xmlns:a16="http://schemas.microsoft.com/office/drawing/2014/main" id="{67F3CF95-1F74-E5A1-8EBC-1ED3068EDAAC}"/>
              </a:ext>
            </a:extLst>
          </p:cNvPr>
          <p:cNvSpPr txBox="1"/>
          <p:nvPr/>
        </p:nvSpPr>
        <p:spPr>
          <a:xfrm>
            <a:off x="-5714" y="2468629"/>
            <a:ext cx="2258125" cy="1261884"/>
          </a:xfrm>
          <a:prstGeom prst="rect">
            <a:avLst/>
          </a:prstGeom>
          <a:noFill/>
        </p:spPr>
        <p:txBody>
          <a:bodyPr wrap="square">
            <a:spAutoFit/>
          </a:bodyPr>
          <a:lstStyle/>
          <a:p>
            <a:pPr algn="ctr"/>
            <a:r>
              <a:rPr lang="en-US" sz="2800" b="1" dirty="0" err="1">
                <a:solidFill>
                  <a:schemeClr val="bg1"/>
                </a:solidFill>
              </a:rPr>
              <a:t>Ioannis</a:t>
            </a:r>
            <a:r>
              <a:rPr lang="en-US" sz="2800" b="1" dirty="0">
                <a:solidFill>
                  <a:schemeClr val="bg1"/>
                </a:solidFill>
              </a:rPr>
              <a:t> </a:t>
            </a:r>
          </a:p>
          <a:p>
            <a:pPr algn="ctr"/>
            <a:r>
              <a:rPr lang="en-US" sz="2800" b="1" dirty="0" err="1">
                <a:solidFill>
                  <a:schemeClr val="bg1"/>
                </a:solidFill>
              </a:rPr>
              <a:t>Giomataris</a:t>
            </a:r>
            <a:endParaRPr lang="en-US" sz="2800" b="1" dirty="0">
              <a:solidFill>
                <a:schemeClr val="bg1"/>
              </a:solidFill>
            </a:endParaRPr>
          </a:p>
          <a:p>
            <a:pPr algn="ctr"/>
            <a:r>
              <a:rPr lang="en-US" sz="2000" dirty="0">
                <a:solidFill>
                  <a:schemeClr val="bg1"/>
                </a:solidFill>
              </a:rPr>
              <a:t>(CEA </a:t>
            </a:r>
            <a:r>
              <a:rPr lang="en-US" sz="2000" dirty="0" err="1">
                <a:solidFill>
                  <a:schemeClr val="bg1"/>
                </a:solidFill>
              </a:rPr>
              <a:t>Saclay</a:t>
            </a:r>
            <a:r>
              <a:rPr lang="en-US" sz="2000" dirty="0">
                <a:solidFill>
                  <a:schemeClr val="bg1"/>
                </a:solidFill>
              </a:rPr>
              <a:t>)</a:t>
            </a:r>
          </a:p>
        </p:txBody>
      </p:sp>
      <p:sp>
        <p:nvSpPr>
          <p:cNvPr id="11" name="TextBox 10">
            <a:extLst>
              <a:ext uri="{FF2B5EF4-FFF2-40B4-BE49-F238E27FC236}">
                <a16:creationId xmlns:a16="http://schemas.microsoft.com/office/drawing/2014/main" id="{EF83513D-AA6C-234E-B687-E78F3177EDC1}"/>
              </a:ext>
            </a:extLst>
          </p:cNvPr>
          <p:cNvSpPr txBox="1"/>
          <p:nvPr/>
        </p:nvSpPr>
        <p:spPr>
          <a:xfrm>
            <a:off x="9926163" y="2578892"/>
            <a:ext cx="2054506" cy="1261884"/>
          </a:xfrm>
          <a:prstGeom prst="rect">
            <a:avLst/>
          </a:prstGeom>
          <a:noFill/>
        </p:spPr>
        <p:txBody>
          <a:bodyPr wrap="square">
            <a:spAutoFit/>
          </a:bodyPr>
          <a:lstStyle/>
          <a:p>
            <a:pPr algn="ctr"/>
            <a:r>
              <a:rPr lang="en-US" sz="2800" b="1" dirty="0">
                <a:solidFill>
                  <a:schemeClr val="bg1"/>
                </a:solidFill>
              </a:rPr>
              <a:t>Fabio </a:t>
            </a:r>
          </a:p>
          <a:p>
            <a:pPr algn="ctr"/>
            <a:r>
              <a:rPr lang="en-US" sz="2800" b="1" dirty="0" err="1">
                <a:solidFill>
                  <a:schemeClr val="bg1"/>
                </a:solidFill>
              </a:rPr>
              <a:t>Sauli</a:t>
            </a:r>
            <a:r>
              <a:rPr lang="en-US" sz="2800" b="1" dirty="0">
                <a:solidFill>
                  <a:schemeClr val="bg1"/>
                </a:solidFill>
              </a:rPr>
              <a:t>  </a:t>
            </a:r>
          </a:p>
          <a:p>
            <a:pPr algn="ctr"/>
            <a:r>
              <a:rPr lang="en-US" sz="2000" dirty="0">
                <a:solidFill>
                  <a:schemeClr val="bg1"/>
                </a:solidFill>
              </a:rPr>
              <a:t>(CERN)</a:t>
            </a:r>
          </a:p>
        </p:txBody>
      </p:sp>
      <p:pic>
        <p:nvPicPr>
          <p:cNvPr id="5" name="Picture 4" descr="A black and white logo&#10;&#10;Description automatically generated">
            <a:extLst>
              <a:ext uri="{FF2B5EF4-FFF2-40B4-BE49-F238E27FC236}">
                <a16:creationId xmlns:a16="http://schemas.microsoft.com/office/drawing/2014/main" id="{A253109F-8447-3E12-5BDE-6AD4207E3736}"/>
              </a:ext>
            </a:extLst>
          </p:cNvPr>
          <p:cNvPicPr>
            <a:picLocks noChangeAspect="1"/>
          </p:cNvPicPr>
          <p:nvPr/>
        </p:nvPicPr>
        <p:blipFill>
          <a:blip r:embed="rId4"/>
          <a:stretch>
            <a:fillRect/>
          </a:stretch>
        </p:blipFill>
        <p:spPr>
          <a:xfrm>
            <a:off x="5086151" y="145541"/>
            <a:ext cx="1618399" cy="785574"/>
          </a:xfrm>
          <a:prstGeom prst="rect">
            <a:avLst/>
          </a:prstGeom>
        </p:spPr>
      </p:pic>
      <p:sp>
        <p:nvSpPr>
          <p:cNvPr id="8" name="Footer Placeholder 7">
            <a:extLst>
              <a:ext uri="{FF2B5EF4-FFF2-40B4-BE49-F238E27FC236}">
                <a16:creationId xmlns:a16="http://schemas.microsoft.com/office/drawing/2014/main" id="{6D93EF96-D840-DEEC-E6B1-3C3F3008A119}"/>
              </a:ext>
            </a:extLst>
          </p:cNvPr>
          <p:cNvSpPr>
            <a:spLocks noGrp="1"/>
          </p:cNvSpPr>
          <p:nvPr>
            <p:ph type="ftr" sz="quarter" idx="11"/>
          </p:nvPr>
        </p:nvSpPr>
        <p:spPr>
          <a:xfrm>
            <a:off x="7117465" y="6478066"/>
            <a:ext cx="4114800" cy="365125"/>
          </a:xfrm>
        </p:spPr>
        <p:txBody>
          <a:bodyPr/>
          <a:lstStyle/>
          <a:p>
            <a:r>
              <a:rPr lang="en-US"/>
              <a:t>ICFA Awards TIPP, Cape Town, 4-8 Sept., 2023 </a:t>
            </a:r>
            <a:endParaRPr lang="en-US" dirty="0"/>
          </a:p>
        </p:txBody>
      </p:sp>
      <p:sp>
        <p:nvSpPr>
          <p:cNvPr id="10" name="Slide Number Placeholder 9">
            <a:extLst>
              <a:ext uri="{FF2B5EF4-FFF2-40B4-BE49-F238E27FC236}">
                <a16:creationId xmlns:a16="http://schemas.microsoft.com/office/drawing/2014/main" id="{9CB834B5-5535-F4AF-0A67-40C0ED7A9F67}"/>
              </a:ext>
            </a:extLst>
          </p:cNvPr>
          <p:cNvSpPr>
            <a:spLocks noGrp="1"/>
          </p:cNvSpPr>
          <p:nvPr>
            <p:ph type="sldNum" sz="quarter" idx="12"/>
          </p:nvPr>
        </p:nvSpPr>
        <p:spPr/>
        <p:txBody>
          <a:bodyPr/>
          <a:lstStyle/>
          <a:p>
            <a:fld id="{84A8B7EE-70ED-7E4D-9521-04B457EDC267}" type="slidenum">
              <a:rPr lang="en-US" smtClean="0"/>
              <a:t>8</a:t>
            </a:fld>
            <a:endParaRPr lang="en-US"/>
          </a:p>
        </p:txBody>
      </p:sp>
    </p:spTree>
    <p:extLst>
      <p:ext uri="{BB962C8B-B14F-4D97-AF65-F5344CB8AC3E}">
        <p14:creationId xmlns:p14="http://schemas.microsoft.com/office/powerpoint/2010/main" val="3784848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BB7ACF-E73A-7F42-A139-540D0D3EF31A}"/>
              </a:ext>
            </a:extLst>
          </p:cNvPr>
          <p:cNvSpPr/>
          <p:nvPr/>
        </p:nvSpPr>
        <p:spPr>
          <a:xfrm>
            <a:off x="0" y="0"/>
            <a:ext cx="1612233" cy="881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E020D18-A7BC-304F-93E9-B070DEE5C910}"/>
              </a:ext>
            </a:extLst>
          </p:cNvPr>
          <p:cNvSpPr/>
          <p:nvPr/>
        </p:nvSpPr>
        <p:spPr>
          <a:xfrm>
            <a:off x="1917723" y="511982"/>
            <a:ext cx="2022285" cy="369332"/>
          </a:xfrm>
          <a:prstGeom prst="rect">
            <a:avLst/>
          </a:prstGeom>
        </p:spPr>
        <p:txBody>
          <a:bodyPr wrap="none">
            <a:spAutoFit/>
          </a:bodyPr>
          <a:lstStyle/>
          <a:p>
            <a:r>
              <a:rPr lang="en-US" dirty="0">
                <a:solidFill>
                  <a:schemeClr val="bg1"/>
                </a:solidFill>
              </a:rPr>
              <a:t>https://</a:t>
            </a:r>
            <a:r>
              <a:rPr lang="en-US" dirty="0" err="1">
                <a:solidFill>
                  <a:schemeClr val="bg1"/>
                </a:solidFill>
              </a:rPr>
              <a:t>icfa.hep.net</a:t>
            </a:r>
            <a:endParaRPr lang="en-US" dirty="0">
              <a:solidFill>
                <a:schemeClr val="bg1"/>
              </a:solidFill>
            </a:endParaRPr>
          </a:p>
        </p:txBody>
      </p:sp>
      <p:pic>
        <p:nvPicPr>
          <p:cNvPr id="5" name="Picture 2" descr="ICFA">
            <a:extLst>
              <a:ext uri="{FF2B5EF4-FFF2-40B4-BE49-F238E27FC236}">
                <a16:creationId xmlns:a16="http://schemas.microsoft.com/office/drawing/2014/main" id="{46F1B7DA-324C-3E45-ABB6-8902A8B15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31483"/>
            <a:ext cx="1316071" cy="701905"/>
          </a:xfrm>
          <a:prstGeom prst="rect">
            <a:avLst/>
          </a:prstGeom>
          <a:solidFill>
            <a:schemeClr val="bg1"/>
          </a:solidFill>
        </p:spPr>
      </p:pic>
      <p:sp>
        <p:nvSpPr>
          <p:cNvPr id="8" name="Rectangle 7">
            <a:extLst>
              <a:ext uri="{FF2B5EF4-FFF2-40B4-BE49-F238E27FC236}">
                <a16:creationId xmlns:a16="http://schemas.microsoft.com/office/drawing/2014/main" id="{BDE1735E-4814-6E40-B82F-7C364A194037}"/>
              </a:ext>
            </a:extLst>
          </p:cNvPr>
          <p:cNvSpPr/>
          <p:nvPr/>
        </p:nvSpPr>
        <p:spPr>
          <a:xfrm>
            <a:off x="133350" y="1198727"/>
            <a:ext cx="7355470" cy="4955203"/>
          </a:xfrm>
          <a:prstGeom prst="rect">
            <a:avLst/>
          </a:prstGeom>
        </p:spPr>
        <p:txBody>
          <a:bodyPr wrap="square">
            <a:spAutoFit/>
          </a:bodyPr>
          <a:lstStyle/>
          <a:p>
            <a:r>
              <a:rPr lang="en-US" sz="3200" dirty="0">
                <a:solidFill>
                  <a:schemeClr val="bg1"/>
                </a:solidFill>
                <a:latin typeface="Verdana" panose="020B0604030504040204" pitchFamily="34" charset="0"/>
              </a:rPr>
              <a:t>ICFA, the International Committee for Future Accelerators</a:t>
            </a:r>
            <a:r>
              <a:rPr lang="en-US" dirty="0">
                <a:solidFill>
                  <a:schemeClr val="bg1"/>
                </a:solidFill>
                <a:latin typeface="Verdana" panose="020B0604030504040204" pitchFamily="34" charset="0"/>
              </a:rPr>
              <a:t>, was created to facilitate international collaboration in the construction and use of accelerators for high energy physics in 1976 by the International Union of Pure and Applied Physics.</a:t>
            </a:r>
          </a:p>
          <a:p>
            <a:endParaRPr lang="en-US" dirty="0">
              <a:solidFill>
                <a:schemeClr val="bg1"/>
              </a:solidFill>
              <a:latin typeface="Verdana" panose="020B0604030504040204" pitchFamily="34" charset="0"/>
            </a:endParaRPr>
          </a:p>
          <a:p>
            <a:pPr>
              <a:buFont typeface="Arial" panose="020B0604020202020204" pitchFamily="34" charset="0"/>
              <a:buChar char="•"/>
            </a:pPr>
            <a:r>
              <a:rPr lang="en-US" dirty="0">
                <a:solidFill>
                  <a:schemeClr val="bg1"/>
                </a:solidFill>
                <a:latin typeface="Verdana" panose="020B0604030504040204" pitchFamily="34" charset="0"/>
              </a:rPr>
              <a:t>To promote international collaboration in all phases of the construction and exploitation of very high energy accelerators.</a:t>
            </a:r>
          </a:p>
          <a:p>
            <a:pPr>
              <a:buFont typeface="Arial" panose="020B0604020202020204" pitchFamily="34" charset="0"/>
              <a:buChar char="•"/>
            </a:pPr>
            <a:endParaRPr lang="en-US" dirty="0">
              <a:solidFill>
                <a:schemeClr val="bg1"/>
              </a:solidFill>
              <a:latin typeface="Verdana" panose="020B0604030504040204" pitchFamily="34" charset="0"/>
            </a:endParaRPr>
          </a:p>
          <a:p>
            <a:pPr>
              <a:buFont typeface="Arial" panose="020B0604020202020204" pitchFamily="34" charset="0"/>
              <a:buChar char="•"/>
            </a:pPr>
            <a:r>
              <a:rPr lang="en-US" dirty="0">
                <a:solidFill>
                  <a:schemeClr val="bg1"/>
                </a:solidFill>
                <a:latin typeface="Verdana" panose="020B0604030504040204" pitchFamily="34" charset="0"/>
              </a:rPr>
              <a:t>To organize regularly world-inclusive meetings for the exchange of information on future plans for regional facilities and for the formulation of advice on joint studies and uses</a:t>
            </a:r>
            <a:r>
              <a:rPr lang="en-US" dirty="0">
                <a:solidFill>
                  <a:srgbClr val="666666"/>
                </a:solidFill>
                <a:latin typeface="Verdana" panose="020B0604030504040204" pitchFamily="34" charset="0"/>
              </a:rPr>
              <a:t>.</a:t>
            </a:r>
          </a:p>
          <a:p>
            <a:pPr>
              <a:buFont typeface="Arial" panose="020B0604020202020204" pitchFamily="34" charset="0"/>
              <a:buChar char="•"/>
            </a:pPr>
            <a:endParaRPr lang="en-US" b="0" i="0" u="none" strike="noStrike" dirty="0">
              <a:solidFill>
                <a:srgbClr val="666666"/>
              </a:solidFill>
              <a:effectLst/>
              <a:latin typeface="Verdana" panose="020B0604030504040204" pitchFamily="34" charset="0"/>
            </a:endParaRPr>
          </a:p>
          <a:p>
            <a:pPr>
              <a:buFont typeface="Arial" panose="020B0604020202020204" pitchFamily="34" charset="0"/>
              <a:buChar char="•"/>
            </a:pPr>
            <a:endParaRPr lang="en-US" dirty="0">
              <a:solidFill>
                <a:srgbClr val="666666"/>
              </a:solidFill>
              <a:latin typeface="Verdana" panose="020B0604030504040204" pitchFamily="34" charset="0"/>
            </a:endParaRPr>
          </a:p>
          <a:p>
            <a:pPr>
              <a:buFont typeface="Arial" panose="020B0604020202020204" pitchFamily="34" charset="0"/>
              <a:buChar char="•"/>
            </a:pPr>
            <a:r>
              <a:rPr lang="en-US" b="0" i="0" u="none" strike="noStrike" dirty="0">
                <a:solidFill>
                  <a:schemeClr val="bg1"/>
                </a:solidFill>
                <a:effectLst/>
                <a:latin typeface="Verdana" panose="020B0604030504040204" pitchFamily="34" charset="0"/>
              </a:rPr>
              <a:t> ICFA has 7 sub-panels</a:t>
            </a:r>
          </a:p>
        </p:txBody>
      </p:sp>
      <p:pic>
        <p:nvPicPr>
          <p:cNvPr id="11" name="Picture 10">
            <a:extLst>
              <a:ext uri="{FF2B5EF4-FFF2-40B4-BE49-F238E27FC236}">
                <a16:creationId xmlns:a16="http://schemas.microsoft.com/office/drawing/2014/main" id="{B9D6F524-1AC4-D548-B239-9567D40CE449}"/>
              </a:ext>
            </a:extLst>
          </p:cNvPr>
          <p:cNvPicPr>
            <a:picLocks noChangeAspect="1"/>
          </p:cNvPicPr>
          <p:nvPr/>
        </p:nvPicPr>
        <p:blipFill>
          <a:blip r:embed="rId3"/>
          <a:stretch>
            <a:fillRect/>
          </a:stretch>
        </p:blipFill>
        <p:spPr>
          <a:xfrm>
            <a:off x="8013700" y="114300"/>
            <a:ext cx="4178300" cy="6629400"/>
          </a:xfrm>
          <a:prstGeom prst="rect">
            <a:avLst/>
          </a:prstGeom>
        </p:spPr>
      </p:pic>
      <p:pic>
        <p:nvPicPr>
          <p:cNvPr id="2" name="Picture 1" descr="A screenshot of a phone&#10;&#10;Description automatically generated">
            <a:extLst>
              <a:ext uri="{FF2B5EF4-FFF2-40B4-BE49-F238E27FC236}">
                <a16:creationId xmlns:a16="http://schemas.microsoft.com/office/drawing/2014/main" id="{FBCF4C76-F2ED-5E20-CB33-B249F19449C6}"/>
              </a:ext>
            </a:extLst>
          </p:cNvPr>
          <p:cNvPicPr>
            <a:picLocks noChangeAspect="1"/>
          </p:cNvPicPr>
          <p:nvPr/>
        </p:nvPicPr>
        <p:blipFill>
          <a:blip r:embed="rId4"/>
          <a:stretch>
            <a:fillRect/>
          </a:stretch>
        </p:blipFill>
        <p:spPr>
          <a:xfrm>
            <a:off x="7361498" y="0"/>
            <a:ext cx="4923102" cy="6858000"/>
          </a:xfrm>
          <a:prstGeom prst="rect">
            <a:avLst/>
          </a:prstGeom>
        </p:spPr>
      </p:pic>
      <p:sp>
        <p:nvSpPr>
          <p:cNvPr id="3" name="Footer Placeholder 2">
            <a:extLst>
              <a:ext uri="{FF2B5EF4-FFF2-40B4-BE49-F238E27FC236}">
                <a16:creationId xmlns:a16="http://schemas.microsoft.com/office/drawing/2014/main" id="{4EE842E2-944D-38C6-6040-101A8839EB1B}"/>
              </a:ext>
            </a:extLst>
          </p:cNvPr>
          <p:cNvSpPr>
            <a:spLocks noGrp="1"/>
          </p:cNvSpPr>
          <p:nvPr>
            <p:ph type="ftr" sz="quarter" idx="11"/>
          </p:nvPr>
        </p:nvSpPr>
        <p:spPr/>
        <p:txBody>
          <a:bodyPr/>
          <a:lstStyle/>
          <a:p>
            <a:r>
              <a:rPr lang="en-US"/>
              <a:t>ICFA Awards TIPP, Cape Town, 4-8 Sept., 2023 </a:t>
            </a:r>
          </a:p>
        </p:txBody>
      </p:sp>
      <p:sp>
        <p:nvSpPr>
          <p:cNvPr id="6" name="Slide Number Placeholder 5">
            <a:extLst>
              <a:ext uri="{FF2B5EF4-FFF2-40B4-BE49-F238E27FC236}">
                <a16:creationId xmlns:a16="http://schemas.microsoft.com/office/drawing/2014/main" id="{9EBE0E4B-B71D-B859-FD12-B9A6990F8777}"/>
              </a:ext>
            </a:extLst>
          </p:cNvPr>
          <p:cNvSpPr>
            <a:spLocks noGrp="1"/>
          </p:cNvSpPr>
          <p:nvPr>
            <p:ph type="sldNum" sz="quarter" idx="12"/>
          </p:nvPr>
        </p:nvSpPr>
        <p:spPr/>
        <p:txBody>
          <a:bodyPr/>
          <a:lstStyle/>
          <a:p>
            <a:fld id="{84A8B7EE-70ED-7E4D-9521-04B457EDC267}" type="slidenum">
              <a:rPr lang="en-US" smtClean="0"/>
              <a:t>9</a:t>
            </a:fld>
            <a:endParaRPr lang="en-US"/>
          </a:p>
        </p:txBody>
      </p:sp>
    </p:spTree>
    <p:extLst>
      <p:ext uri="{BB962C8B-B14F-4D97-AF65-F5344CB8AC3E}">
        <p14:creationId xmlns:p14="http://schemas.microsoft.com/office/powerpoint/2010/main" val="3329871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1189</TotalTime>
  <Words>636</Words>
  <Application>Microsoft Macintosh PowerPoint</Application>
  <PresentationFormat>Widescreen</PresentationFormat>
  <Paragraphs>107</Paragraphs>
  <Slides>10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Helvetica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     For the development of an innovative 3D optical readout for liquid argon time projection chambers that use novel glass thick GEMS (THGEM) coupled to very fast Timepix cameras to provide high-granularity images and low-energy thresholds. </vt:lpstr>
      <vt:lpstr>For the development of new micropattern gas detector technologies enabling the construction of large-scale detectors with novel geometries for particle physics, and also widespread application to other fields.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Shipsey</dc:creator>
  <cp:lastModifiedBy>Ian Shipsey</cp:lastModifiedBy>
  <cp:revision>26</cp:revision>
  <cp:lastPrinted>2023-09-07T22:57:52Z</cp:lastPrinted>
  <dcterms:created xsi:type="dcterms:W3CDTF">2022-04-08T00:30:34Z</dcterms:created>
  <dcterms:modified xsi:type="dcterms:W3CDTF">2023-09-07T22:57:55Z</dcterms:modified>
</cp:coreProperties>
</file>