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95" r:id="rId2"/>
    <p:sldId id="262" r:id="rId3"/>
    <p:sldId id="300" r:id="rId4"/>
    <p:sldId id="263" r:id="rId5"/>
    <p:sldId id="265" r:id="rId6"/>
    <p:sldId id="302" r:id="rId7"/>
    <p:sldId id="301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91" r:id="rId21"/>
    <p:sldId id="284" r:id="rId22"/>
    <p:sldId id="305" r:id="rId23"/>
    <p:sldId id="285" r:id="rId24"/>
    <p:sldId id="287" r:id="rId25"/>
    <p:sldId id="294" r:id="rId26"/>
    <p:sldId id="293" r:id="rId27"/>
    <p:sldId id="304" r:id="rId28"/>
    <p:sldId id="288" r:id="rId29"/>
    <p:sldId id="303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5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07"/>
    <p:restoredTop sz="94667"/>
  </p:normalViewPr>
  <p:slideViewPr>
    <p:cSldViewPr snapToGrid="0">
      <p:cViewPr varScale="1">
        <p:scale>
          <a:sx n="145" d="100"/>
          <a:sy n="145" d="100"/>
        </p:scale>
        <p:origin x="8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8A252-CFD4-F949-8F05-5682DB9A70AB}" type="datetimeFigureOut">
              <a:rPr lang="en-CH"/>
              <a:t>07.09.23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FC4D-837C-1345-9214-AD3FC22406E5}" type="slidenum">
              <a:r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51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fld id="{8E68B577-CA1B-4741-BD04-473B2AEDB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2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0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8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8E68B577-CA1B-4741-BD04-473B2AEDB1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C6AF-5B2E-8C69-219D-5494E3824FD6}"/>
              </a:ext>
            </a:extLst>
          </p:cNvPr>
          <p:cNvSpPr txBox="1"/>
          <p:nvPr userDrawn="1"/>
        </p:nvSpPr>
        <p:spPr>
          <a:xfrm>
            <a:off x="205652" y="6398696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>
                <a:solidFill>
                  <a:schemeClr val="bg1"/>
                </a:solidFill>
                <a:latin typeface="Comic Sans MS" panose="030F0902030302020204" pitchFamily="66" charset="0"/>
              </a:rPr>
              <a:t>TIPP 2023</a:t>
            </a:r>
          </a:p>
        </p:txBody>
      </p:sp>
    </p:spTree>
    <p:extLst>
      <p:ext uri="{BB962C8B-B14F-4D97-AF65-F5344CB8AC3E}">
        <p14:creationId xmlns:p14="http://schemas.microsoft.com/office/powerpoint/2010/main" val="139776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>
            <a:lvl1pPr>
              <a:defRPr sz="1800" b="1" i="1">
                <a:solidFill>
                  <a:schemeClr val="bg1"/>
                </a:solidFill>
                <a:latin typeface="Comic Sans MS" panose="030F0902030302020204" pitchFamily="66" charset="0"/>
              </a:defRPr>
            </a:lvl1pPr>
          </a:lstStyle>
          <a:p>
            <a:r>
              <a:rPr lang="en-US" dirty="0"/>
              <a:t>TIPP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52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5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720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7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9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652" y="6380024"/>
            <a:ext cx="1561602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TIPP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F6FA14-394C-0933-1DAF-39A28CA6FFB8}"/>
              </a:ext>
            </a:extLst>
          </p:cNvPr>
          <p:cNvSpPr/>
          <p:nvPr userDrawn="1"/>
        </p:nvSpPr>
        <p:spPr>
          <a:xfrm>
            <a:off x="0" y="17585"/>
            <a:ext cx="9144000" cy="6858000"/>
          </a:xfrm>
          <a:prstGeom prst="rect">
            <a:avLst/>
          </a:prstGeom>
          <a:solidFill>
            <a:srgbClr val="1C5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748" y="63617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i="1">
                <a:solidFill>
                  <a:schemeClr val="bg1"/>
                </a:solidFill>
                <a:latin typeface="Comic Sans MS" panose="030F0902030302020204" pitchFamily="66" charset="0"/>
                <a:cs typeface="Times New Roman"/>
              </a:defRPr>
            </a:lvl1pPr>
          </a:lstStyle>
          <a:p>
            <a:fld id="{8E68B577-CA1B-4741-BD04-473B2AEDB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2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xpe.msfc.nasa.gov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3B39D-3677-7ADB-DDE7-742A992F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50928-99AD-9F8F-0D24-DC6D805298AD}"/>
              </a:ext>
            </a:extLst>
          </p:cNvPr>
          <p:cNvSpPr txBox="1"/>
          <p:nvPr/>
        </p:nvSpPr>
        <p:spPr>
          <a:xfrm>
            <a:off x="627768" y="433647"/>
            <a:ext cx="7718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DEVELOPMENT AND APPLICATIONS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OF THE GAS ELECTRON MULTIPLIER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5A8FD-5C3A-D924-8482-BF07CB3B661D}"/>
              </a:ext>
            </a:extLst>
          </p:cNvPr>
          <p:cNvSpPr txBox="1"/>
          <p:nvPr/>
        </p:nvSpPr>
        <p:spPr>
          <a:xfrm>
            <a:off x="3287183" y="2788977"/>
            <a:ext cx="20152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Fabio Sauli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CERN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388A3-F8A6-A28C-C5A5-9F4DBF5D6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83" y="1710988"/>
            <a:ext cx="1928284" cy="815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2FF08B-C3D6-6979-1200-0B50BD10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952" y="3653399"/>
            <a:ext cx="2566415" cy="2441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48475-A8A2-BB8B-2A23-BCA9346F5482}"/>
              </a:ext>
            </a:extLst>
          </p:cNvPr>
          <p:cNvSpPr txBox="1"/>
          <p:nvPr/>
        </p:nvSpPr>
        <p:spPr>
          <a:xfrm>
            <a:off x="405633" y="3818040"/>
            <a:ext cx="60981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ICFA Instrumentation Award</a:t>
            </a:r>
          </a:p>
          <a:p>
            <a:r>
              <a:rPr lang="en-GB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TIPP 2023 Cape Town Sept 8</a:t>
            </a:r>
          </a:p>
          <a:p>
            <a:endParaRPr lang="en-GB" sz="2400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Dedicated to present and past friends of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15194-9FE1-E48C-338A-977F94B4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3" y="5387700"/>
            <a:ext cx="3517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20731" y="300204"/>
            <a:ext cx="7824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CYLINDRICAL AND SPHERICAL GEMS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E0748-1436-E637-AD49-31C9B0B72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35" y="1950987"/>
            <a:ext cx="3448354" cy="2586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A4B598-A319-FFE5-5C81-28A14D1CE4B5}"/>
              </a:ext>
            </a:extLst>
          </p:cNvPr>
          <p:cNvSpPr txBox="1"/>
          <p:nvPr/>
        </p:nvSpPr>
        <p:spPr>
          <a:xfrm>
            <a:off x="661887" y="4996438"/>
            <a:ext cx="391011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kern="1200" dirty="0">
                <a:latin typeface="Comic Sans MS" panose="030F0902030302020204" pitchFamily="66" charset="0"/>
              </a:rPr>
              <a:t>A. Balla et al,</a:t>
            </a:r>
          </a:p>
          <a:p>
            <a:r>
              <a:rPr lang="en-US" sz="1600" b="1" i="1" kern="1200" dirty="0">
                <a:latin typeface="Comic Sans MS" panose="030F0902030302020204" pitchFamily="66" charset="0"/>
              </a:rPr>
              <a:t>Nucl. Instr. Meth. A732(2013)221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D6E86A-DD4C-869F-35BA-3E62A9CD822E}"/>
              </a:ext>
            </a:extLst>
          </p:cNvPr>
          <p:cNvSpPr/>
          <p:nvPr/>
        </p:nvSpPr>
        <p:spPr>
          <a:xfrm>
            <a:off x="610754" y="1347639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KLOE-2 INNER TRACKER</a:t>
            </a:r>
          </a:p>
        </p:txBody>
      </p:sp>
      <p:pic>
        <p:nvPicPr>
          <p:cNvPr id="11" name="Picture 10" descr="FIG21.jpg">
            <a:extLst>
              <a:ext uri="{FF2B5EF4-FFF2-40B4-BE49-F238E27FC236}">
                <a16:creationId xmlns:a16="http://schemas.microsoft.com/office/drawing/2014/main" id="{451A60EA-2CA6-E506-945D-80841622C6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68" y="883063"/>
            <a:ext cx="3349597" cy="4722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CE0D9C-3662-BF6F-0D10-ECEDEE6DE0B5}"/>
              </a:ext>
            </a:extLst>
          </p:cNvPr>
          <p:cNvSpPr txBox="1"/>
          <p:nvPr/>
        </p:nvSpPr>
        <p:spPr>
          <a:xfrm>
            <a:off x="5081774" y="5744327"/>
            <a:ext cx="3906839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kern="1200" dirty="0">
                <a:latin typeface="Comic Sans MS" panose="030F0902030302020204" pitchFamily="66" charset="0"/>
                <a:cs typeface="Times New Roman"/>
              </a:rPr>
              <a:t>S. Duarte Pinto arXiv:1011.5528v1</a:t>
            </a:r>
          </a:p>
          <a:p>
            <a:r>
              <a:rPr lang="en-US" sz="1600" b="1" i="1" dirty="0">
                <a:latin typeface="Comic Sans MS" panose="030F0902030302020204" pitchFamily="66" charset="0"/>
                <a:cs typeface="Times New Roman"/>
              </a:rPr>
              <a:t>IEEE 2011 Nucl. Sci. Symp. Conf. Rec.</a:t>
            </a:r>
            <a:endParaRPr lang="en-US" sz="1600" b="1" i="1" kern="1200" dirty="0">
              <a:latin typeface="Comic Sans MS" panose="030F0902030302020204" pitchFamily="66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26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32161" y="195807"/>
            <a:ext cx="7108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CMS FORWARD MUON DETECTOR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9729A-1EC7-674A-660D-4A1FC4D2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0" y="795971"/>
            <a:ext cx="8720299" cy="5296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C3637-E98E-D36D-590E-D24DAB488D02}"/>
              </a:ext>
            </a:extLst>
          </p:cNvPr>
          <p:cNvSpPr txBox="1"/>
          <p:nvPr/>
        </p:nvSpPr>
        <p:spPr>
          <a:xfrm>
            <a:off x="2236689" y="6323639"/>
            <a:ext cx="387477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b="1" i="1">
                <a:latin typeface="Comic Sans MS" panose="030F0902030302020204" pitchFamily="66" charset="0"/>
              </a:rPr>
              <a:t>M. Bianco, CERN Seminar July 8, 2022</a:t>
            </a:r>
          </a:p>
        </p:txBody>
      </p:sp>
    </p:spTree>
    <p:extLst>
      <p:ext uri="{BB962C8B-B14F-4D97-AF65-F5344CB8AC3E}">
        <p14:creationId xmlns:p14="http://schemas.microsoft.com/office/powerpoint/2010/main" val="273915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32161" y="195807"/>
            <a:ext cx="7108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CMS FORWARD MUON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3E077-9C3C-DB5C-D7EB-D2D56B62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296" y="1895783"/>
            <a:ext cx="8147407" cy="3066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0F46F-C35D-91A5-A290-AC06B83C1F49}"/>
              </a:ext>
            </a:extLst>
          </p:cNvPr>
          <p:cNvSpPr txBox="1"/>
          <p:nvPr/>
        </p:nvSpPr>
        <p:spPr>
          <a:xfrm>
            <a:off x="432493" y="1153516"/>
            <a:ext cx="850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GEM PRODUCTION AT CERN'S DETECTORS TECHNOLOGIES WORKSHOP</a:t>
            </a:r>
          </a:p>
        </p:txBody>
      </p:sp>
    </p:spTree>
    <p:extLst>
      <p:ext uri="{BB962C8B-B14F-4D97-AF65-F5344CB8AC3E}">
        <p14:creationId xmlns:p14="http://schemas.microsoft.com/office/powerpoint/2010/main" val="245912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32161" y="195807"/>
            <a:ext cx="7108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CMS FORWARD MUON DETECTOR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67711-3DEB-10FA-FE5A-20DDFDD4B9EF}"/>
              </a:ext>
            </a:extLst>
          </p:cNvPr>
          <p:cNvSpPr txBox="1"/>
          <p:nvPr/>
        </p:nvSpPr>
        <p:spPr>
          <a:xfrm>
            <a:off x="332161" y="780582"/>
            <a:ext cx="7618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2019: INSTALLATION OF 36 SUPER-CHAMBERS FOR FIRST </a:t>
            </a:r>
          </a:p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AND SECOND END-CAP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023B2-3A2E-0CF0-681A-CA6286B6C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90" y="1524483"/>
            <a:ext cx="6796365" cy="449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B09517-AF88-730E-AEF6-53A37BDB7557}"/>
              </a:ext>
            </a:extLst>
          </p:cNvPr>
          <p:cNvSpPr txBox="1"/>
          <p:nvPr/>
        </p:nvSpPr>
        <p:spPr>
          <a:xfrm>
            <a:off x="2339253" y="6285779"/>
            <a:ext cx="376417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Comic Sans MS" panose="030F0902030302020204" pitchFamily="66" charset="0"/>
              </a:rPr>
              <a:t>M. Bianco, JINST 15 (2020)  C09045</a:t>
            </a:r>
          </a:p>
        </p:txBody>
      </p:sp>
    </p:spTree>
    <p:extLst>
      <p:ext uri="{BB962C8B-B14F-4D97-AF65-F5344CB8AC3E}">
        <p14:creationId xmlns:p14="http://schemas.microsoft.com/office/powerpoint/2010/main" val="322353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32161" y="195807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ALICE TPC GEM UPGRADE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DF69C-F93C-3DD0-772B-51A633561FCF}"/>
              </a:ext>
            </a:extLst>
          </p:cNvPr>
          <p:cNvSpPr txBox="1"/>
          <p:nvPr/>
        </p:nvSpPr>
        <p:spPr>
          <a:xfrm>
            <a:off x="6386665" y="1297142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72 GEM MODULES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07996-AEF5-91B0-71F5-6689F4F8A07C}"/>
              </a:ext>
            </a:extLst>
          </p:cNvPr>
          <p:cNvSpPr txBox="1"/>
          <p:nvPr/>
        </p:nvSpPr>
        <p:spPr>
          <a:xfrm>
            <a:off x="2339253" y="6083059"/>
            <a:ext cx="453521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b="1" i="1">
                <a:latin typeface="Comic Sans MS" panose="030F0902030302020204" pitchFamily="66" charset="0"/>
              </a:rPr>
              <a:t>J. Adolfsson et al, JINST 16 (20210) P03021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CA7FFC-5A5D-8454-B8EE-9727798B6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823" y="1718314"/>
            <a:ext cx="4955845" cy="3941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18E34-2506-D257-E1ED-3DDD9B98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26" y="2218245"/>
            <a:ext cx="3321642" cy="2532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37A547-BAFC-A060-ECED-7F863FEED816}"/>
              </a:ext>
            </a:extLst>
          </p:cNvPr>
          <p:cNvSpPr txBox="1"/>
          <p:nvPr/>
        </p:nvSpPr>
        <p:spPr>
          <a:xfrm>
            <a:off x="332161" y="1020143"/>
            <a:ext cx="3471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QUAD ALTERNATING GEMs FOR POSITIVE IONS BACKFLOW REDUCTION </a:t>
            </a:r>
          </a:p>
        </p:txBody>
      </p:sp>
    </p:spTree>
    <p:extLst>
      <p:ext uri="{BB962C8B-B14F-4D97-AF65-F5344CB8AC3E}">
        <p14:creationId xmlns:p14="http://schemas.microsoft.com/office/powerpoint/2010/main" val="102548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32161" y="195807"/>
            <a:ext cx="433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ALICE TPC UPGRADE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690023-026E-86C5-61D5-CB0CAD5DA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84" y="1669660"/>
            <a:ext cx="7541231" cy="4309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597EDB-3A63-4F66-0316-FE0AC8F9F5F5}"/>
              </a:ext>
            </a:extLst>
          </p:cNvPr>
          <p:cNvSpPr txBox="1"/>
          <p:nvPr/>
        </p:nvSpPr>
        <p:spPr>
          <a:xfrm>
            <a:off x="456554" y="1163362"/>
            <a:ext cx="841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REPLACEMENT OF THE ENDCAP MWPCs WITH QUAD-GEM DETECTORS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26CF3-EEE5-4CFF-DB5B-B36EDCF65F52}"/>
              </a:ext>
            </a:extLst>
          </p:cNvPr>
          <p:cNvSpPr txBox="1"/>
          <p:nvPr/>
        </p:nvSpPr>
        <p:spPr>
          <a:xfrm>
            <a:off x="456554" y="725547"/>
            <a:ext cx="2665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OPERATING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44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0A601-62A2-E1C4-B80F-69D866DD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reflective pc.tiff                                             0002A9FB&#10;FABIO OSX                      BA84D421:">
            <a:extLst>
              <a:ext uri="{FF2B5EF4-FFF2-40B4-BE49-F238E27FC236}">
                <a16:creationId xmlns:a16="http://schemas.microsoft.com/office/drawing/2014/main" id="{36094CB1-02F3-F7A2-B34B-1B26FC30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77" y="2050696"/>
            <a:ext cx="3298369" cy="32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0C386D36-71CD-F6C4-B011-A2CD56B26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31" y="5568994"/>
            <a:ext cx="425145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1600" b="1" i="1" kern="1200" dirty="0">
                <a:latin typeface="Comic Sans MS" panose="030F0902030302020204" pitchFamily="66" charset="0"/>
              </a:rPr>
              <a:t>T. Meinschad, L. Ropelewski and F. Sauli, Nucl. Instr. Meth. A 535(2004)324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BC57-1F33-3F4D-4006-763C93551DED}"/>
              </a:ext>
            </a:extLst>
          </p:cNvPr>
          <p:cNvSpPr txBox="1"/>
          <p:nvPr/>
        </p:nvSpPr>
        <p:spPr>
          <a:xfrm>
            <a:off x="365951" y="1159383"/>
            <a:ext cx="354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GEM WITH REVERSE CsI  PHOTOCATHODE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57CA8-A475-5B01-35AD-1EB863ACE6A9}"/>
              </a:ext>
            </a:extLst>
          </p:cNvPr>
          <p:cNvSpPr txBox="1"/>
          <p:nvPr/>
        </p:nvSpPr>
        <p:spPr>
          <a:xfrm>
            <a:off x="262890" y="119503"/>
            <a:ext cx="5567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UV PHOTONS DETECTION</a:t>
            </a:r>
          </a:p>
        </p:txBody>
      </p:sp>
      <p:pic>
        <p:nvPicPr>
          <p:cNvPr id="10" name="Picture 9" descr="5-0711 Assembly1EX">
            <a:extLst>
              <a:ext uri="{FF2B5EF4-FFF2-40B4-BE49-F238E27FC236}">
                <a16:creationId xmlns:a16="http://schemas.microsoft.com/office/drawing/2014/main" id="{DC63E88D-1FCD-20A6-A884-17703CB76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319" y="1283927"/>
            <a:ext cx="3684048" cy="457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C8A548-EBCA-C39B-630F-B4D53EA2B8CE}"/>
              </a:ext>
            </a:extLst>
          </p:cNvPr>
          <p:cNvSpPr/>
          <p:nvPr/>
        </p:nvSpPr>
        <p:spPr>
          <a:xfrm>
            <a:off x="4295428" y="810622"/>
            <a:ext cx="4561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Comic Sans MS" panose="030F0902030302020204" pitchFamily="66" charset="0"/>
              </a:rPr>
              <a:t>PHENIX HADRON BLIND DETECTOR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82782-3764-9730-34C7-36CC51CB0A70}"/>
              </a:ext>
            </a:extLst>
          </p:cNvPr>
          <p:cNvSpPr txBox="1"/>
          <p:nvPr/>
        </p:nvSpPr>
        <p:spPr>
          <a:xfrm>
            <a:off x="4675319" y="6069327"/>
            <a:ext cx="3535775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1600" b="1" i="1">
                <a:latin typeface="Comic Sans MS" panose="030F0902030302020204" pitchFamily="66" charset="0"/>
              </a:rPr>
              <a:t>W. Anderson et al, </a:t>
            </a:r>
          </a:p>
          <a:p>
            <a:r>
              <a:rPr lang="en-CH" sz="1600" b="1" i="1">
                <a:latin typeface="Comic Sans MS" panose="030F0902030302020204" pitchFamily="66" charset="0"/>
              </a:rPr>
              <a:t>Nucl. Instr. Meth. A646(2011)35</a:t>
            </a:r>
          </a:p>
        </p:txBody>
      </p:sp>
    </p:spTree>
    <p:extLst>
      <p:ext uri="{BB962C8B-B14F-4D97-AF65-F5344CB8AC3E}">
        <p14:creationId xmlns:p14="http://schemas.microsoft.com/office/powerpoint/2010/main" val="5029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CA4D6-8351-8539-9AF2-22C5D692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38738-2A26-C307-B8F7-4600FA935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72" y="1557647"/>
            <a:ext cx="4778181" cy="2195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07D18B-9B27-2267-7DB8-59D372ECE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72" y="3939515"/>
            <a:ext cx="4859677" cy="2149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15CB3D-BFE2-DEC9-6F86-4262593EEF8F}"/>
              </a:ext>
            </a:extLst>
          </p:cNvPr>
          <p:cNvSpPr txBox="1"/>
          <p:nvPr/>
        </p:nvSpPr>
        <p:spPr>
          <a:xfrm>
            <a:off x="305853" y="755591"/>
            <a:ext cx="64988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>
                <a:solidFill>
                  <a:schemeClr val="bg1"/>
                </a:solidFill>
                <a:latin typeface="Comic Sans MS" panose="030F0902030302020204" pitchFamily="66" charset="0"/>
              </a:rPr>
              <a:t>HYBRID MPGD: GEM + MICROMEGAS</a:t>
            </a:r>
          </a:p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LARGE GAINS, REDUCED POSITIVE IONS BACKFLOW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17425-4BF9-30E8-6CDC-459F873DD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327" y="2476157"/>
            <a:ext cx="3213100" cy="2794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E1CBF-135D-2F62-01BA-554EFC71B3EF}"/>
              </a:ext>
            </a:extLst>
          </p:cNvPr>
          <p:cNvSpPr txBox="1"/>
          <p:nvPr/>
        </p:nvSpPr>
        <p:spPr>
          <a:xfrm>
            <a:off x="5676003" y="2033854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CHERENKOV 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6FAD7-28F3-3E51-B82B-E4EDE08038B8}"/>
              </a:ext>
            </a:extLst>
          </p:cNvPr>
          <p:cNvSpPr txBox="1"/>
          <p:nvPr/>
        </p:nvSpPr>
        <p:spPr>
          <a:xfrm>
            <a:off x="2105299" y="6234930"/>
            <a:ext cx="5921101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1600" b="1" i="1">
                <a:latin typeface="Comic Sans MS" panose="030F0902030302020204" pitchFamily="66" charset="0"/>
              </a:rPr>
              <a:t>J. Agarwala et al, Nucl. Instr. Meth. A952(2020)</a:t>
            </a:r>
            <a:r>
              <a:rPr lang="en-GB" sz="1600" b="1" i="1" dirty="0">
                <a:latin typeface="Comic Sans MS" panose="030F0902030302020204" pitchFamily="66" charset="0"/>
              </a:rPr>
              <a:t> ﻿161832</a:t>
            </a:r>
            <a:endParaRPr lang="en-CH" sz="1600" b="1" i="1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225F8-891D-7AD8-FA2C-E202D26051F1}"/>
              </a:ext>
            </a:extLst>
          </p:cNvPr>
          <p:cNvSpPr txBox="1"/>
          <p:nvPr/>
        </p:nvSpPr>
        <p:spPr>
          <a:xfrm>
            <a:off x="341572" y="173615"/>
            <a:ext cx="85967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BEST OF BOTH WORDS: COMPASS RICH</a:t>
            </a:r>
          </a:p>
        </p:txBody>
      </p:sp>
    </p:spTree>
    <p:extLst>
      <p:ext uri="{BB962C8B-B14F-4D97-AF65-F5344CB8AC3E}">
        <p14:creationId xmlns:p14="http://schemas.microsoft.com/office/powerpoint/2010/main" val="2337366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984E3-61E7-6C7A-2E5A-A01E1689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02450A-850E-14B1-1945-B699D2AC09AC}"/>
              </a:ext>
            </a:extLst>
          </p:cNvPr>
          <p:cNvSpPr txBox="1"/>
          <p:nvPr/>
        </p:nvSpPr>
        <p:spPr>
          <a:xfrm>
            <a:off x="353571" y="145802"/>
            <a:ext cx="7375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GEM APPLICATIONS OUTSIDE HEP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B3582-B78A-06BE-4D35-ABC18BE46C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78" y="1165301"/>
            <a:ext cx="2083840" cy="2037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3DCA8-79AF-4A8C-5397-44CE0EDC915A}"/>
              </a:ext>
            </a:extLst>
          </p:cNvPr>
          <p:cNvSpPr txBox="1"/>
          <p:nvPr/>
        </p:nvSpPr>
        <p:spPr>
          <a:xfrm>
            <a:off x="1603231" y="6337961"/>
            <a:ext cx="5857219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Comic Sans MS" panose="030F0902030302020204" pitchFamily="66" charset="0"/>
                <a:cs typeface="Times New Roman"/>
              </a:rPr>
              <a:t>R. Bellazzini et al, Nucl. Instr. and Meth. A720(2013)173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AF0DD-EB7D-E27A-CCB3-1A1A2C4C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8" y="3429000"/>
            <a:ext cx="4047809" cy="26143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5AB9F7F-58DF-C6D4-2294-E7F08BEA935E}"/>
              </a:ext>
            </a:extLst>
          </p:cNvPr>
          <p:cNvGrpSpPr/>
          <p:nvPr/>
        </p:nvGrpSpPr>
        <p:grpSpPr>
          <a:xfrm>
            <a:off x="4531841" y="1067468"/>
            <a:ext cx="4279608" cy="4320944"/>
            <a:chOff x="4531841" y="864266"/>
            <a:chExt cx="4279608" cy="43209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D1E3B-7A6D-9D7E-852A-DC95CA84B26E}"/>
                </a:ext>
              </a:extLst>
            </p:cNvPr>
            <p:cNvSpPr txBox="1"/>
            <p:nvPr/>
          </p:nvSpPr>
          <p:spPr>
            <a:xfrm>
              <a:off x="4572000" y="864266"/>
              <a:ext cx="3460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  <a:cs typeface="Times New Roman"/>
                </a:rPr>
                <a:t>5.9 keV PHOTOELECTRON 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80 µm pixels pitch</a:t>
              </a:r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  <a:cs typeface="Times New Roman"/>
                </a:rPr>
                <a:t>:</a:t>
              </a:r>
              <a:endParaRPr lang="en-US" dirty="0">
                <a:solidFill>
                  <a:schemeClr val="bg1"/>
                </a:solidFill>
                <a:latin typeface="Comic Sans MS" panose="030F0902030302020204" pitchFamily="66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7ED7B9-3F01-1F32-B7AF-A1FA35D75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1841" y="1672789"/>
              <a:ext cx="4279608" cy="3512421"/>
            </a:xfrm>
            <a:prstGeom prst="rect">
              <a:avLst/>
            </a:prstGeom>
          </p:spPr>
        </p:pic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A6C2BDF9-6C1B-FBA8-2690-8746C7CA8DAE}"/>
              </a:ext>
            </a:extLst>
          </p:cNvPr>
          <p:cNvSpPr/>
          <p:nvPr/>
        </p:nvSpPr>
        <p:spPr>
          <a:xfrm>
            <a:off x="6062871" y="3045792"/>
            <a:ext cx="655982" cy="940905"/>
          </a:xfrm>
          <a:custGeom>
            <a:avLst/>
            <a:gdLst>
              <a:gd name="connsiteX0" fmla="*/ 483704 w 549965"/>
              <a:gd name="connsiteY0" fmla="*/ 0 h 881270"/>
              <a:gd name="connsiteX1" fmla="*/ 536713 w 549965"/>
              <a:gd name="connsiteY1" fmla="*/ 185531 h 881270"/>
              <a:gd name="connsiteX2" fmla="*/ 549965 w 549965"/>
              <a:gd name="connsiteY2" fmla="*/ 344557 h 881270"/>
              <a:gd name="connsiteX3" fmla="*/ 536713 w 549965"/>
              <a:gd name="connsiteY3" fmla="*/ 496957 h 881270"/>
              <a:gd name="connsiteX4" fmla="*/ 443948 w 549965"/>
              <a:gd name="connsiteY4" fmla="*/ 563218 h 881270"/>
              <a:gd name="connsiteX5" fmla="*/ 284922 w 549965"/>
              <a:gd name="connsiteY5" fmla="*/ 662609 h 881270"/>
              <a:gd name="connsiteX6" fmla="*/ 185530 w 549965"/>
              <a:gd name="connsiteY6" fmla="*/ 768626 h 881270"/>
              <a:gd name="connsiteX7" fmla="*/ 66261 w 549965"/>
              <a:gd name="connsiteY7" fmla="*/ 834887 h 881270"/>
              <a:gd name="connsiteX8" fmla="*/ 0 w 549965"/>
              <a:gd name="connsiteY8" fmla="*/ 881270 h 88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965" h="881270">
                <a:moveTo>
                  <a:pt x="483704" y="0"/>
                </a:moveTo>
                <a:lnTo>
                  <a:pt x="536713" y="185531"/>
                </a:lnTo>
                <a:lnTo>
                  <a:pt x="549965" y="344557"/>
                </a:lnTo>
                <a:lnTo>
                  <a:pt x="536713" y="496957"/>
                </a:lnTo>
                <a:lnTo>
                  <a:pt x="443948" y="563218"/>
                </a:lnTo>
                <a:lnTo>
                  <a:pt x="284922" y="662609"/>
                </a:lnTo>
                <a:lnTo>
                  <a:pt x="185530" y="768626"/>
                </a:lnTo>
                <a:lnTo>
                  <a:pt x="66261" y="834887"/>
                </a:lnTo>
                <a:lnTo>
                  <a:pt x="0" y="881270"/>
                </a:lnTo>
              </a:path>
            </a:pathLst>
          </a:custGeom>
          <a:noFill/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730B24-33D0-C28F-80D9-E431B3B23F19}"/>
              </a:ext>
            </a:extLst>
          </p:cNvPr>
          <p:cNvSpPr txBox="1"/>
          <p:nvPr/>
        </p:nvSpPr>
        <p:spPr>
          <a:xfrm>
            <a:off x="5819248" y="3186068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4B52E3"/>
                </a:solidFill>
                <a:latin typeface="Comic Sans MS" panose="030F0902030302020204" pitchFamily="66" charset="0"/>
              </a:rPr>
              <a:t>~ 1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4F734-2D37-967A-06E2-E37F0EAE2FCE}"/>
              </a:ext>
            </a:extLst>
          </p:cNvPr>
          <p:cNvSpPr txBox="1"/>
          <p:nvPr/>
        </p:nvSpPr>
        <p:spPr>
          <a:xfrm>
            <a:off x="353571" y="709141"/>
            <a:ext cx="387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SOFT X-RAY POLARIMETRY</a:t>
            </a:r>
          </a:p>
        </p:txBody>
      </p:sp>
    </p:spTree>
    <p:extLst>
      <p:ext uri="{BB962C8B-B14F-4D97-AF65-F5344CB8AC3E}">
        <p14:creationId xmlns:p14="http://schemas.microsoft.com/office/powerpoint/2010/main" val="2058017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977183-B081-64B7-794B-E8DF05FD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1D25A-2D56-22A1-B8E9-2D02F8EC3416}"/>
              </a:ext>
            </a:extLst>
          </p:cNvPr>
          <p:cNvSpPr txBox="1"/>
          <p:nvPr/>
        </p:nvSpPr>
        <p:spPr>
          <a:xfrm>
            <a:off x="517773" y="1229151"/>
            <a:ext cx="27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GAS PIXEL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EA42B-F9A0-369A-E18E-CABED635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1" y="1803527"/>
            <a:ext cx="3726104" cy="2948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663482-3139-BA4B-02E7-ACE39B134F41}"/>
              </a:ext>
            </a:extLst>
          </p:cNvPr>
          <p:cNvSpPr txBox="1"/>
          <p:nvPr/>
        </p:nvSpPr>
        <p:spPr>
          <a:xfrm>
            <a:off x="437975" y="4836845"/>
            <a:ext cx="2917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b="1" i="1">
                <a:solidFill>
                  <a:schemeClr val="bg1"/>
                </a:solidFill>
                <a:latin typeface="Comic Sans MS" panose="030F0902030302020204" pitchFamily="66" charset="0"/>
              </a:rPr>
              <a:t>L. Baldini et al, </a:t>
            </a:r>
          </a:p>
          <a:p>
            <a:r>
              <a:rPr lang="en-CH" sz="1600" b="1" i="1">
                <a:solidFill>
                  <a:schemeClr val="bg1"/>
                </a:solidFill>
                <a:latin typeface="Comic Sans MS" panose="030F0902030302020204" pitchFamily="66" charset="0"/>
              </a:rPr>
              <a:t>Astroparticle Physics (2021)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587B8-A7B8-8BAD-D676-72712D40076D}"/>
              </a:ext>
            </a:extLst>
          </p:cNvPr>
          <p:cNvSpPr txBox="1"/>
          <p:nvPr/>
        </p:nvSpPr>
        <p:spPr>
          <a:xfrm>
            <a:off x="4541542" y="1004255"/>
            <a:ext cx="398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POLARIZATION MAP OF </a:t>
            </a:r>
          </a:p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221009A</a:t>
            </a:r>
            <a:r>
              <a:rPr lang="en-GB" b="1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GAMMA RAY BURST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71F702-8ABE-545B-6784-8387A6EB5B39}"/>
              </a:ext>
            </a:extLst>
          </p:cNvPr>
          <p:cNvSpPr/>
          <p:nvPr/>
        </p:nvSpPr>
        <p:spPr>
          <a:xfrm>
            <a:off x="768971" y="5923484"/>
            <a:ext cx="317266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CH">
                <a:latin typeface="Comic Sans MS" panose="030F09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https://ixpe.msfc.nasa.gov/</a:t>
            </a:r>
            <a:endParaRPr lang="en-CH"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6521D-6268-093E-D258-260474FEDED2}"/>
              </a:ext>
            </a:extLst>
          </p:cNvPr>
          <p:cNvSpPr txBox="1"/>
          <p:nvPr/>
        </p:nvSpPr>
        <p:spPr>
          <a:xfrm>
            <a:off x="190333" y="5440266"/>
            <a:ext cx="4468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>
                <a:solidFill>
                  <a:schemeClr val="bg1"/>
                </a:solidFill>
                <a:latin typeface="Comic Sans MS" panose="030F0902030302020204" pitchFamily="66" charset="0"/>
              </a:rPr>
              <a:t>LAUNCHED DECEMBER 15, 2021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8A2699-1567-12CF-06DE-7F1EA2F12492}"/>
              </a:ext>
            </a:extLst>
          </p:cNvPr>
          <p:cNvSpPr/>
          <p:nvPr/>
        </p:nvSpPr>
        <p:spPr>
          <a:xfrm>
            <a:off x="440778" y="159631"/>
            <a:ext cx="84353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X-RAY POLARIMETRY EXPLORER (IXPE)</a:t>
            </a:r>
          </a:p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2-8 keV</a:t>
            </a:r>
            <a:endParaRPr lang="en-CH" sz="3200"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4F15A-83E0-2D0F-B879-E32B464BD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03526"/>
            <a:ext cx="3989934" cy="3614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FF31B5-F732-D2E4-DB53-FDF2E96CB802}"/>
              </a:ext>
            </a:extLst>
          </p:cNvPr>
          <p:cNvSpPr txBox="1"/>
          <p:nvPr/>
        </p:nvSpPr>
        <p:spPr>
          <a:xfrm>
            <a:off x="5073718" y="5692226"/>
            <a:ext cx="321434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omic Sans MS" panose="030F0902030302020204" pitchFamily="66" charset="0"/>
              </a:rPr>
              <a:t>M. Negro et al, </a:t>
            </a:r>
          </a:p>
          <a:p>
            <a:r>
              <a:rPr lang="en-GB" sz="1600" dirty="0">
                <a:latin typeface="Comic Sans MS" panose="030F0902030302020204" pitchFamily="66" charset="0"/>
              </a:rPr>
              <a:t>Astro. J. Letters 946(1923)L21</a:t>
            </a:r>
          </a:p>
        </p:txBody>
      </p:sp>
    </p:spTree>
    <p:extLst>
      <p:ext uri="{BB962C8B-B14F-4D97-AF65-F5344CB8AC3E}">
        <p14:creationId xmlns:p14="http://schemas.microsoft.com/office/powerpoint/2010/main" val="190481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D2D4DE-FCCE-F6AB-EEBB-EBA7198CB685}"/>
              </a:ext>
            </a:extLst>
          </p:cNvPr>
          <p:cNvSpPr txBox="1"/>
          <p:nvPr/>
        </p:nvSpPr>
        <p:spPr>
          <a:xfrm>
            <a:off x="381000" y="220638"/>
            <a:ext cx="827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THE GAS ELECTRON MULTIPLIER (GEM)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8BD10A-C31A-902D-0788-994D52265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2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58C942-6842-C8CE-5A0B-0A3B2A1A865F}"/>
              </a:ext>
            </a:extLst>
          </p:cNvPr>
          <p:cNvSpPr txBox="1"/>
          <p:nvPr/>
        </p:nvSpPr>
        <p:spPr>
          <a:xfrm>
            <a:off x="490888" y="771744"/>
            <a:ext cx="7581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omic Sans MS" panose="030F0902030302020204" pitchFamily="66" charset="0"/>
              </a:rPr>
              <a:t>THIN POLYMER FOIL PIERCED BY A HIGH DENSITY OF HOLES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321D18-A8FD-75BE-3FC3-43F47D007288}"/>
              </a:ext>
            </a:extLst>
          </p:cNvPr>
          <p:cNvSpPr/>
          <p:nvPr/>
        </p:nvSpPr>
        <p:spPr>
          <a:xfrm>
            <a:off x="510007" y="5203582"/>
            <a:ext cx="381883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CH" sz="1600" b="1" i="1">
                <a:latin typeface="Comic Sans MS" panose="030F0902030302020204" pitchFamily="66" charset="0"/>
              </a:rPr>
              <a:t>F. Sauli, </a:t>
            </a:r>
          </a:p>
          <a:p>
            <a:r>
              <a:rPr lang="en-CH" sz="1600" b="1" i="1">
                <a:latin typeface="Comic Sans MS" panose="030F0902030302020204" pitchFamily="66" charset="0"/>
              </a:rPr>
              <a:t>Nucl. Instr. Meth. A386 (1997) 531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70EDC-5EA6-9BD3-6B69-841EE8618535}"/>
              </a:ext>
            </a:extLst>
          </p:cNvPr>
          <p:cNvSpPr txBox="1"/>
          <p:nvPr/>
        </p:nvSpPr>
        <p:spPr>
          <a:xfrm>
            <a:off x="4572000" y="1936623"/>
            <a:ext cx="4204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MAIN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Fat Electron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Position accuracy ~ 50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Freedom of detector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Arbitrary pattern of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High rate Capability  &gt; 1 MHz mm</a:t>
            </a:r>
            <a:r>
              <a:rPr lang="en-GB" baseline="300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Reduced positive ions backflow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No discharge propagation to anode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C2123-32F5-24A1-C300-EB4C318C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47" y="1356519"/>
            <a:ext cx="3633691" cy="3633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935FBC-3A63-0DF2-88BD-C4D4C34A524B}"/>
              </a:ext>
            </a:extLst>
          </p:cNvPr>
          <p:cNvSpPr txBox="1"/>
          <p:nvPr/>
        </p:nvSpPr>
        <p:spPr>
          <a:xfrm>
            <a:off x="1581523" y="4308737"/>
            <a:ext cx="193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INDUCTION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378C5-32E0-7130-AC86-529C1DE8B932}"/>
              </a:ext>
            </a:extLst>
          </p:cNvPr>
          <p:cNvSpPr txBox="1"/>
          <p:nvPr/>
        </p:nvSpPr>
        <p:spPr>
          <a:xfrm>
            <a:off x="1880403" y="1567291"/>
            <a:ext cx="109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902030302020204" pitchFamily="66" charset="0"/>
              </a:rPr>
              <a:t>DRIFT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2526E2C6-8988-952B-A3B5-6E030D8BBEBD}"/>
              </a:ext>
            </a:extLst>
          </p:cNvPr>
          <p:cNvSpPr>
            <a:spLocks/>
          </p:cNvSpPr>
          <p:nvPr/>
        </p:nvSpPr>
        <p:spPr bwMode="auto">
          <a:xfrm>
            <a:off x="1122549" y="2309399"/>
            <a:ext cx="932497" cy="1324719"/>
          </a:xfrm>
          <a:custGeom>
            <a:avLst/>
            <a:gdLst>
              <a:gd name="T0" fmla="*/ 329 w 746"/>
              <a:gd name="T1" fmla="*/ 62 h 1035"/>
              <a:gd name="T2" fmla="*/ 333 w 746"/>
              <a:gd name="T3" fmla="*/ 86 h 1035"/>
              <a:gd name="T4" fmla="*/ 365 w 746"/>
              <a:gd name="T5" fmla="*/ 18 h 1035"/>
              <a:gd name="T6" fmla="*/ 405 w 746"/>
              <a:gd name="T7" fmla="*/ 30 h 1035"/>
              <a:gd name="T8" fmla="*/ 449 w 746"/>
              <a:gd name="T9" fmla="*/ 198 h 1035"/>
              <a:gd name="T10" fmla="*/ 465 w 746"/>
              <a:gd name="T11" fmla="*/ 394 h 1035"/>
              <a:gd name="T12" fmla="*/ 481 w 746"/>
              <a:gd name="T13" fmla="*/ 554 h 1035"/>
              <a:gd name="T14" fmla="*/ 525 w 746"/>
              <a:gd name="T15" fmla="*/ 670 h 1035"/>
              <a:gd name="T16" fmla="*/ 625 w 746"/>
              <a:gd name="T17" fmla="*/ 762 h 1035"/>
              <a:gd name="T18" fmla="*/ 697 w 746"/>
              <a:gd name="T19" fmla="*/ 898 h 1035"/>
              <a:gd name="T20" fmla="*/ 701 w 746"/>
              <a:gd name="T21" fmla="*/ 1010 h 1035"/>
              <a:gd name="T22" fmla="*/ 425 w 746"/>
              <a:gd name="T23" fmla="*/ 1034 h 1035"/>
              <a:gd name="T24" fmla="*/ 69 w 746"/>
              <a:gd name="T25" fmla="*/ 1006 h 1035"/>
              <a:gd name="T26" fmla="*/ 9 w 746"/>
              <a:gd name="T27" fmla="*/ 970 h 1035"/>
              <a:gd name="T28" fmla="*/ 45 w 746"/>
              <a:gd name="T29" fmla="*/ 866 h 1035"/>
              <a:gd name="T30" fmla="*/ 133 w 746"/>
              <a:gd name="T31" fmla="*/ 770 h 1035"/>
              <a:gd name="T32" fmla="*/ 241 w 746"/>
              <a:gd name="T33" fmla="*/ 642 h 1035"/>
              <a:gd name="T34" fmla="*/ 325 w 746"/>
              <a:gd name="T35" fmla="*/ 478 h 1035"/>
              <a:gd name="T36" fmla="*/ 345 w 746"/>
              <a:gd name="T37" fmla="*/ 270 h 1035"/>
              <a:gd name="T38" fmla="*/ 357 w 746"/>
              <a:gd name="T39" fmla="*/ 142 h 1035"/>
              <a:gd name="T40" fmla="*/ 329 w 746"/>
              <a:gd name="T41" fmla="*/ 62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46" h="1035">
                <a:moveTo>
                  <a:pt x="329" y="62"/>
                </a:moveTo>
                <a:lnTo>
                  <a:pt x="333" y="86"/>
                </a:lnTo>
                <a:cubicBezTo>
                  <a:pt x="339" y="79"/>
                  <a:pt x="353" y="27"/>
                  <a:pt x="365" y="18"/>
                </a:cubicBezTo>
                <a:cubicBezTo>
                  <a:pt x="377" y="9"/>
                  <a:pt x="391" y="0"/>
                  <a:pt x="405" y="30"/>
                </a:cubicBezTo>
                <a:cubicBezTo>
                  <a:pt x="419" y="60"/>
                  <a:pt x="439" y="137"/>
                  <a:pt x="449" y="198"/>
                </a:cubicBezTo>
                <a:cubicBezTo>
                  <a:pt x="459" y="259"/>
                  <a:pt x="460" y="335"/>
                  <a:pt x="465" y="394"/>
                </a:cubicBezTo>
                <a:cubicBezTo>
                  <a:pt x="470" y="453"/>
                  <a:pt x="471" y="508"/>
                  <a:pt x="481" y="554"/>
                </a:cubicBezTo>
                <a:cubicBezTo>
                  <a:pt x="491" y="600"/>
                  <a:pt x="501" y="635"/>
                  <a:pt x="525" y="670"/>
                </a:cubicBezTo>
                <a:cubicBezTo>
                  <a:pt x="549" y="705"/>
                  <a:pt x="596" y="724"/>
                  <a:pt x="625" y="762"/>
                </a:cubicBezTo>
                <a:cubicBezTo>
                  <a:pt x="654" y="800"/>
                  <a:pt x="684" y="857"/>
                  <a:pt x="697" y="898"/>
                </a:cubicBezTo>
                <a:cubicBezTo>
                  <a:pt x="710" y="939"/>
                  <a:pt x="746" y="987"/>
                  <a:pt x="701" y="1010"/>
                </a:cubicBezTo>
                <a:cubicBezTo>
                  <a:pt x="656" y="1033"/>
                  <a:pt x="530" y="1035"/>
                  <a:pt x="425" y="1034"/>
                </a:cubicBezTo>
                <a:cubicBezTo>
                  <a:pt x="320" y="1033"/>
                  <a:pt x="138" y="1017"/>
                  <a:pt x="69" y="1006"/>
                </a:cubicBezTo>
                <a:cubicBezTo>
                  <a:pt x="0" y="995"/>
                  <a:pt x="13" y="993"/>
                  <a:pt x="9" y="970"/>
                </a:cubicBezTo>
                <a:cubicBezTo>
                  <a:pt x="5" y="947"/>
                  <a:pt x="24" y="899"/>
                  <a:pt x="45" y="866"/>
                </a:cubicBezTo>
                <a:cubicBezTo>
                  <a:pt x="66" y="833"/>
                  <a:pt x="100" y="807"/>
                  <a:pt x="133" y="770"/>
                </a:cubicBezTo>
                <a:cubicBezTo>
                  <a:pt x="166" y="733"/>
                  <a:pt x="209" y="691"/>
                  <a:pt x="241" y="642"/>
                </a:cubicBezTo>
                <a:cubicBezTo>
                  <a:pt x="273" y="593"/>
                  <a:pt x="308" y="540"/>
                  <a:pt x="325" y="478"/>
                </a:cubicBezTo>
                <a:cubicBezTo>
                  <a:pt x="342" y="416"/>
                  <a:pt x="340" y="326"/>
                  <a:pt x="345" y="270"/>
                </a:cubicBezTo>
                <a:cubicBezTo>
                  <a:pt x="350" y="214"/>
                  <a:pt x="356" y="177"/>
                  <a:pt x="357" y="142"/>
                </a:cubicBezTo>
                <a:cubicBezTo>
                  <a:pt x="358" y="107"/>
                  <a:pt x="353" y="82"/>
                  <a:pt x="329" y="62"/>
                </a:cubicBezTo>
                <a:close/>
              </a:path>
            </a:pathLst>
          </a:custGeom>
          <a:gradFill flip="none" rotWithShape="0">
            <a:gsLst>
              <a:gs pos="0">
                <a:schemeClr val="accent1">
                  <a:alpha val="50000"/>
                </a:schemeClr>
              </a:gs>
              <a:gs pos="100000">
                <a:srgbClr val="0D21FF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kern="12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A283F7D-2174-2B4C-C4F2-22592D402116}"/>
              </a:ext>
            </a:extLst>
          </p:cNvPr>
          <p:cNvSpPr/>
          <p:nvPr/>
        </p:nvSpPr>
        <p:spPr>
          <a:xfrm>
            <a:off x="1489287" y="1792035"/>
            <a:ext cx="151456" cy="205223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E74951B-9CFF-BA3F-412E-FC3725163821}"/>
              </a:ext>
            </a:extLst>
          </p:cNvPr>
          <p:cNvSpPr/>
          <p:nvPr/>
        </p:nvSpPr>
        <p:spPr>
          <a:xfrm>
            <a:off x="1085557" y="3676998"/>
            <a:ext cx="958917" cy="319598"/>
          </a:xfrm>
          <a:prstGeom prst="ellipse">
            <a:avLst/>
          </a:prstGeom>
          <a:solidFill>
            <a:srgbClr val="3366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0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34" grpId="1" animBg="1"/>
      <p:bldP spid="34" grpId="2" animBg="1"/>
      <p:bldP spid="35" grpId="0" animBg="1"/>
      <p:bldP spid="35" grpId="1" animBg="1"/>
      <p:bldP spid="36" grpId="0" animBg="1"/>
      <p:bldP spid="3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6377-FA49-2134-6A91-BD014237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63EDDC-B9FF-2CB5-14E6-4CFF9B98E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7" y="1452335"/>
            <a:ext cx="3573068" cy="1813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0B3F2-F829-BCC8-CB9B-E7A32E30E077}"/>
              </a:ext>
            </a:extLst>
          </p:cNvPr>
          <p:cNvSpPr txBox="1"/>
          <p:nvPr/>
        </p:nvSpPr>
        <p:spPr>
          <a:xfrm>
            <a:off x="383676" y="93882"/>
            <a:ext cx="7773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GEMPIX: HIGH ACCURACY TRACKING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82AAC-4521-FF8D-CD0F-9F5537FC5037}"/>
              </a:ext>
            </a:extLst>
          </p:cNvPr>
          <p:cNvSpPr txBox="1"/>
          <p:nvPr/>
        </p:nvSpPr>
        <p:spPr>
          <a:xfrm>
            <a:off x="273302" y="639325"/>
            <a:ext cx="553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TRIPLE GEM COUPLED TO A TMEPIX READOUT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A270E-0E31-6A53-A2E2-7D15FF1411FE}"/>
              </a:ext>
            </a:extLst>
          </p:cNvPr>
          <p:cNvSpPr txBox="1"/>
          <p:nvPr/>
        </p:nvSpPr>
        <p:spPr>
          <a:xfrm>
            <a:off x="273302" y="926935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~262,000) 55x55 µm PIXELS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CA300-7BCB-8306-10E5-60D3DC5B4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26"/>
          <a:stretch/>
        </p:blipFill>
        <p:spPr>
          <a:xfrm>
            <a:off x="4233058" y="1480609"/>
            <a:ext cx="4764257" cy="1948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52C934-BB38-C77B-5D18-7E47D0FBCD77}"/>
              </a:ext>
            </a:extLst>
          </p:cNvPr>
          <p:cNvSpPr txBox="1"/>
          <p:nvPr/>
        </p:nvSpPr>
        <p:spPr>
          <a:xfrm>
            <a:off x="4441685" y="3495699"/>
            <a:ext cx="4086375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i="1">
                <a:latin typeface="Comic Sans MS" panose="030F0902030302020204" pitchFamily="66" charset="0"/>
              </a:rPr>
              <a:t>S.P. George et al, JINST10(2015)P11003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AE1BA-DA3A-E5D2-A68E-4330D777C53E}"/>
              </a:ext>
            </a:extLst>
          </p:cNvPr>
          <p:cNvSpPr txBox="1"/>
          <p:nvPr/>
        </p:nvSpPr>
        <p:spPr>
          <a:xfrm>
            <a:off x="426171" y="3460299"/>
            <a:ext cx="338265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i="1">
                <a:latin typeface="Comic Sans MS" panose="030F0902030302020204" pitchFamily="66" charset="0"/>
              </a:rPr>
              <a:t>F. Murtas, JINST9(2014)C01058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E79CD-DFA0-72ED-229C-FC1222BA90FD}"/>
              </a:ext>
            </a:extLst>
          </p:cNvPr>
          <p:cNvSpPr txBox="1"/>
          <p:nvPr/>
        </p:nvSpPr>
        <p:spPr>
          <a:xfrm>
            <a:off x="4908078" y="1077928"/>
            <a:ext cx="403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INTERACTING BEAM PARTICLES: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9BA002-A438-04DF-2F19-78205A3AD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52" y="3900952"/>
            <a:ext cx="3211424" cy="27966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E99453D-91E4-A8EA-ED2E-238C68EFA65A}"/>
              </a:ext>
            </a:extLst>
          </p:cNvPr>
          <p:cNvSpPr txBox="1"/>
          <p:nvPr/>
        </p:nvSpPr>
        <p:spPr>
          <a:xfrm>
            <a:off x="2167912" y="4307387"/>
            <a:ext cx="2553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MICRODOSIMETRY: </a:t>
            </a:r>
          </a:p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STOPPING PROTON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44B8B-1A0A-588F-407E-2946D1D6E854}"/>
              </a:ext>
            </a:extLst>
          </p:cNvPr>
          <p:cNvSpPr txBox="1"/>
          <p:nvPr/>
        </p:nvSpPr>
        <p:spPr>
          <a:xfrm>
            <a:off x="541258" y="5553426"/>
            <a:ext cx="390042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i="1">
                <a:latin typeface="Comic Sans MS" panose="030F0902030302020204" pitchFamily="66" charset="0"/>
              </a:rPr>
              <a:t>J. Leidner et al, Appl. Sci. 11(2021)440</a:t>
            </a:r>
          </a:p>
        </p:txBody>
      </p:sp>
    </p:spTree>
    <p:extLst>
      <p:ext uri="{BB962C8B-B14F-4D97-AF65-F5344CB8AC3E}">
        <p14:creationId xmlns:p14="http://schemas.microsoft.com/office/powerpoint/2010/main" val="338280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F63E-9844-30C5-4045-3BB55A7B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9D886D-E436-801F-A65A-E2331A4AEBE4}"/>
              </a:ext>
            </a:extLst>
          </p:cNvPr>
          <p:cNvGrpSpPr/>
          <p:nvPr/>
        </p:nvGrpSpPr>
        <p:grpSpPr>
          <a:xfrm>
            <a:off x="440718" y="3834000"/>
            <a:ext cx="8262564" cy="2792969"/>
            <a:chOff x="440718" y="3585642"/>
            <a:chExt cx="8262564" cy="2792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AC996AB-310B-9491-2375-EF6C35A1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718" y="3585642"/>
              <a:ext cx="8262564" cy="2303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CFF7A4-ECCC-F66D-5A9A-9891BAD6CF32}"/>
                </a:ext>
              </a:extLst>
            </p:cNvPr>
            <p:cNvSpPr txBox="1"/>
            <p:nvPr/>
          </p:nvSpPr>
          <p:spPr>
            <a:xfrm>
              <a:off x="826355" y="3707103"/>
              <a:ext cx="1734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b="1">
                  <a:solidFill>
                    <a:schemeClr val="bg1"/>
                  </a:solidFill>
                  <a:latin typeface="Comic Sans MS" panose="030F0902030302020204" pitchFamily="66" charset="0"/>
                </a:rPr>
                <a:t>MUON TRACKS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3E7E05-F83C-61A2-4724-DB87075E9ECC}"/>
                </a:ext>
              </a:extLst>
            </p:cNvPr>
            <p:cNvSpPr txBox="1"/>
            <p:nvPr/>
          </p:nvSpPr>
          <p:spPr>
            <a:xfrm>
              <a:off x="6233326" y="4167114"/>
              <a:ext cx="23278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b="1">
                  <a:solidFill>
                    <a:schemeClr val="bg1"/>
                  </a:solidFill>
                  <a:latin typeface="Comic Sans MS" panose="030F0902030302020204" pitchFamily="66" charset="0"/>
                </a:rPr>
                <a:t>HADRONIC SHOWER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DDBCD1-30FD-878B-03C0-7957EEEE2F49}"/>
                </a:ext>
              </a:extLst>
            </p:cNvPr>
            <p:cNvSpPr txBox="1"/>
            <p:nvPr/>
          </p:nvSpPr>
          <p:spPr>
            <a:xfrm>
              <a:off x="2560612" y="6040057"/>
              <a:ext cx="443903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CH" sz="1600" i="1">
                  <a:latin typeface="Comic Sans MS" panose="030F0902030302020204" pitchFamily="66" charset="0"/>
                </a:rPr>
                <a:t>F. Brunbauer et al, JINST 13(2018)</a:t>
              </a:r>
              <a:r>
                <a:rPr lang="en-GB" sz="1600" i="1" dirty="0">
                  <a:latin typeface="Comic Sans MS" panose="030F0902030302020204" pitchFamily="66" charset="0"/>
                </a:rPr>
                <a:t> ﻿T02006</a:t>
              </a:r>
              <a:endParaRPr lang="en-CH" sz="1600" i="1">
                <a:latin typeface="Comic Sans MS" panose="030F09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745565-2B4D-1425-C026-51B0CE0834FB}"/>
                </a:ext>
              </a:extLst>
            </p:cNvPr>
            <p:cNvSpPr txBox="1"/>
            <p:nvPr/>
          </p:nvSpPr>
          <p:spPr>
            <a:xfrm>
              <a:off x="4451642" y="3847509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b="1">
                  <a:solidFill>
                    <a:schemeClr val="bg1"/>
                  </a:solidFill>
                  <a:latin typeface="Comic Sans MS" panose="030F0902030302020204" pitchFamily="66" charset="0"/>
                </a:rPr>
                <a:t>DELTA RAY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9A957D-0506-974F-9497-87E4B5E31F7E}"/>
              </a:ext>
            </a:extLst>
          </p:cNvPr>
          <p:cNvGrpSpPr/>
          <p:nvPr/>
        </p:nvGrpSpPr>
        <p:grpSpPr>
          <a:xfrm>
            <a:off x="966429" y="3990966"/>
            <a:ext cx="2414319" cy="1655127"/>
            <a:chOff x="966429" y="3990966"/>
            <a:chExt cx="2414319" cy="16551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11D023-2CE6-9BAD-C979-3A93D1D7ABFC}"/>
                </a:ext>
              </a:extLst>
            </p:cNvPr>
            <p:cNvSpPr txBox="1"/>
            <p:nvPr/>
          </p:nvSpPr>
          <p:spPr>
            <a:xfrm>
              <a:off x="966429" y="3990966"/>
              <a:ext cx="1365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>
                  <a:latin typeface="Comic Sans MS" panose="030F0902030302020204" pitchFamily="66" charset="0"/>
                </a:rPr>
                <a:t>TRIPLE GEM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4663CC-648A-3A10-A2AF-CF9122DBDC0E}"/>
                </a:ext>
              </a:extLst>
            </p:cNvPr>
            <p:cNvSpPr txBox="1"/>
            <p:nvPr/>
          </p:nvSpPr>
          <p:spPr>
            <a:xfrm>
              <a:off x="1912129" y="5061318"/>
              <a:ext cx="1468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>
                  <a:latin typeface="Comic Sans MS" panose="030F0902030302020204" pitchFamily="66" charset="0"/>
                </a:rPr>
                <a:t>CCD CAMERA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7467D8A-4DE9-DA87-5D39-0FC16383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24" y="1130475"/>
            <a:ext cx="3424626" cy="23693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1E73824-B335-E580-7200-601E73CC1E67}"/>
              </a:ext>
            </a:extLst>
          </p:cNvPr>
          <p:cNvGrpSpPr/>
          <p:nvPr/>
        </p:nvGrpSpPr>
        <p:grpSpPr>
          <a:xfrm>
            <a:off x="4891405" y="1298871"/>
            <a:ext cx="3826685" cy="2123657"/>
            <a:chOff x="705669" y="3951679"/>
            <a:chExt cx="3826685" cy="212365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C63DDA-2312-441C-B9C4-B17F0AA46962}"/>
                </a:ext>
              </a:extLst>
            </p:cNvPr>
            <p:cNvSpPr/>
            <p:nvPr/>
          </p:nvSpPr>
          <p:spPr>
            <a:xfrm>
              <a:off x="705669" y="3951679"/>
              <a:ext cx="3826685" cy="212365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atin typeface="Comic Sans MS" panose="030F0902030302020204" pitchFamily="66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7A749A-26EE-E3CF-BA73-290D25D54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2058" y="4067270"/>
              <a:ext cx="2859007" cy="1083078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5B203D-74BB-866D-858C-FAECFF885569}"/>
                </a:ext>
              </a:extLst>
            </p:cNvPr>
            <p:cNvSpPr/>
            <p:nvPr/>
          </p:nvSpPr>
          <p:spPr>
            <a:xfrm>
              <a:off x="3070765" y="5368083"/>
              <a:ext cx="547536" cy="636895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solidFill>
                  <a:schemeClr val="tx1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0D239B-FD15-4799-A3EC-1EDD60A519BA}"/>
                </a:ext>
              </a:extLst>
            </p:cNvPr>
            <p:cNvSpPr txBox="1"/>
            <p:nvPr/>
          </p:nvSpPr>
          <p:spPr>
            <a:xfrm>
              <a:off x="843787" y="4297730"/>
              <a:ext cx="13656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>
                  <a:latin typeface="Comic Sans MS" panose="030F0902030302020204" pitchFamily="66" charset="0"/>
                </a:rPr>
                <a:t>TRIPLE GEM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A0AD08-D5E2-B22A-3966-AB3512DFC895}"/>
                </a:ext>
              </a:extLst>
            </p:cNvPr>
            <p:cNvSpPr txBox="1"/>
            <p:nvPr/>
          </p:nvSpPr>
          <p:spPr>
            <a:xfrm>
              <a:off x="1789487" y="5368082"/>
              <a:ext cx="1468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600">
                  <a:latin typeface="Comic Sans MS" panose="030F0902030302020204" pitchFamily="66" charset="0"/>
                </a:rPr>
                <a:t>CCD CAMERA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8F68EF1-55F1-643F-FA7D-C9292C77BB88}"/>
              </a:ext>
            </a:extLst>
          </p:cNvPr>
          <p:cNvSpPr txBox="1"/>
          <p:nvPr/>
        </p:nvSpPr>
        <p:spPr>
          <a:xfrm>
            <a:off x="275797" y="331250"/>
            <a:ext cx="5526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OPTICAL GEM IMAGING</a:t>
            </a:r>
            <a:endParaRPr lang="en-GB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47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D3B7A-575F-B160-2F1F-9E6CC67E0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F0BE79-EB04-050D-1F20-283BA6591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32" y="910666"/>
            <a:ext cx="3058619" cy="4960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074676-D94D-D8BF-DDA4-49C2F010A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777" y="1775978"/>
            <a:ext cx="3843420" cy="3306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4BC239-E2B2-B0EA-7934-CDBC06CE7E47}"/>
              </a:ext>
            </a:extLst>
          </p:cNvPr>
          <p:cNvSpPr txBox="1"/>
          <p:nvPr/>
        </p:nvSpPr>
        <p:spPr>
          <a:xfrm>
            <a:off x="4126822" y="5286637"/>
            <a:ext cx="490711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i="1">
                <a:latin typeface="Comic Sans MS" panose="030F0902030302020204" pitchFamily="66" charset="0"/>
              </a:rPr>
              <a:t>GLASS GEM</a:t>
            </a:r>
          </a:p>
          <a:p>
            <a:r>
              <a:rPr lang="en-GB" sz="1600" i="1">
                <a:latin typeface="Comic Sans MS" panose="030F0902030302020204" pitchFamily="66" charset="0"/>
              </a:rPr>
              <a:t>T. Fujiwara et al, Nucl. Instr. Meth. 878(2018)40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FA79D-CE1D-0FB4-CAC8-BC81A5ABE7A0}"/>
              </a:ext>
            </a:extLst>
          </p:cNvPr>
          <p:cNvSpPr txBox="1"/>
          <p:nvPr/>
        </p:nvSpPr>
        <p:spPr>
          <a:xfrm>
            <a:off x="481263" y="219766"/>
            <a:ext cx="773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bg1"/>
                </a:solidFill>
                <a:latin typeface="Comic Sans MS" panose="030F0902030302020204" pitchFamily="66" charset="0"/>
              </a:rPr>
              <a:t>SOFT X-RAY ABSORPTION RADIOGRAPHY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D58FE-D259-A0A5-AD36-CC8ABAEDB401}"/>
              </a:ext>
            </a:extLst>
          </p:cNvPr>
          <p:cNvSpPr txBox="1"/>
          <p:nvPr/>
        </p:nvSpPr>
        <p:spPr>
          <a:xfrm>
            <a:off x="1963554" y="5959502"/>
            <a:ext cx="1604927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i="1">
                <a:latin typeface="Comic Sans MS" panose="030F0902030302020204" pitchFamily="66" charset="0"/>
              </a:rPr>
              <a:t>OPTICAL GEM</a:t>
            </a:r>
          </a:p>
          <a:p>
            <a:r>
              <a:rPr lang="en-GB" sz="1600" i="1">
                <a:latin typeface="Comic Sans MS" panose="030F0902030302020204" pitchFamily="66" charset="0"/>
              </a:rPr>
              <a:t>CERN-GDD</a:t>
            </a:r>
          </a:p>
        </p:txBody>
      </p:sp>
    </p:spTree>
    <p:extLst>
      <p:ext uri="{BB962C8B-B14F-4D97-AF65-F5344CB8AC3E}">
        <p14:creationId xmlns:p14="http://schemas.microsoft.com/office/powerpoint/2010/main" val="169157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607E2-04F5-5B43-B62F-FABF3BA2F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AEBEC-ECB4-E652-FF42-ED4491523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60" y="1074023"/>
            <a:ext cx="3161683" cy="2278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D1C42-6CD8-4512-D977-01847FE1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4" y="3661125"/>
            <a:ext cx="3253036" cy="24636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A52D3C-40CF-C9AF-E7B0-4230D0DAECF6}"/>
              </a:ext>
            </a:extLst>
          </p:cNvPr>
          <p:cNvGrpSpPr/>
          <p:nvPr/>
        </p:nvGrpSpPr>
        <p:grpSpPr>
          <a:xfrm>
            <a:off x="4665862" y="996772"/>
            <a:ext cx="3781778" cy="2432228"/>
            <a:chOff x="4293063" y="906675"/>
            <a:chExt cx="4123129" cy="2784269"/>
          </a:xfrm>
        </p:grpSpPr>
        <p:pic>
          <p:nvPicPr>
            <p:cNvPr id="10" name="spectrum.pdf">
              <a:extLst>
                <a:ext uri="{FF2B5EF4-FFF2-40B4-BE49-F238E27FC236}">
                  <a16:creationId xmlns:a16="http://schemas.microsoft.com/office/drawing/2014/main" id="{477D289D-AB37-791A-4E62-735DB35DFCA5}"/>
                </a:ext>
              </a:extLst>
            </p:cNvPr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4" t="5751" r="6058" b="2459"/>
            <a:stretch/>
          </p:blipFill>
          <p:spPr>
            <a:xfrm>
              <a:off x="4293063" y="906675"/>
              <a:ext cx="4123129" cy="2784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rainbow.png">
              <a:extLst>
                <a:ext uri="{FF2B5EF4-FFF2-40B4-BE49-F238E27FC236}">
                  <a16:creationId xmlns:a16="http://schemas.microsoft.com/office/drawing/2014/main" id="{FFF4F857-C79F-16FE-2DA7-6CB6B9A21508}"/>
                </a:ext>
              </a:extLst>
            </p:cNvPr>
            <p:cNvPicPr/>
            <p:nvPr/>
          </p:nvPicPr>
          <p:blipFill>
            <a:blip r:embed="rId5">
              <a:alphaModFix amt="30009"/>
            </a:blip>
            <a:srcRect/>
            <a:stretch>
              <a:fillRect/>
            </a:stretch>
          </p:blipFill>
          <p:spPr>
            <a:xfrm>
              <a:off x="4841585" y="1030197"/>
              <a:ext cx="1042815" cy="2437448"/>
            </a:xfrm>
            <a:prstGeom prst="rect">
              <a:avLst/>
            </a:prstGeom>
            <a:ln w="25400" cap="flat">
              <a:noFill/>
              <a:miter lim="400000"/>
            </a:ln>
            <a:effectLst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D04FF65-CE24-5CD1-427F-7EAB76FA1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302" y="3692529"/>
            <a:ext cx="3156898" cy="2432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60665-B41A-E0EE-6E0F-5D281C330BD0}"/>
              </a:ext>
            </a:extLst>
          </p:cNvPr>
          <p:cNvSpPr txBox="1"/>
          <p:nvPr/>
        </p:nvSpPr>
        <p:spPr>
          <a:xfrm>
            <a:off x="348888" y="210988"/>
            <a:ext cx="716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X-RAY FLUORESCENCE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58C5C-2A4F-27BA-76B2-8A75542E5C71}"/>
              </a:ext>
            </a:extLst>
          </p:cNvPr>
          <p:cNvSpPr txBox="1"/>
          <p:nvPr/>
        </p:nvSpPr>
        <p:spPr>
          <a:xfrm>
            <a:off x="2365712" y="6388286"/>
            <a:ext cx="443903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i="1">
                <a:latin typeface="Comic Sans MS" panose="030F0902030302020204" pitchFamily="66" charset="0"/>
              </a:rPr>
              <a:t>F. Brunbauer et al, JINST 13(2018)</a:t>
            </a:r>
            <a:r>
              <a:rPr lang="en-GB" sz="1600" i="1" dirty="0">
                <a:latin typeface="Comic Sans MS" panose="030F0902030302020204" pitchFamily="66" charset="0"/>
              </a:rPr>
              <a:t> ﻿T02006</a:t>
            </a:r>
            <a:endParaRPr lang="en-CH" sz="1600" i="1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735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6D49E-D52B-5D3E-4619-3F0E7B7F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BBB0C-4890-6775-7D97-6D9A0470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01887"/>
            <a:ext cx="4411052" cy="1740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3E2F6-F8E2-2BD1-5CCE-727460440166}"/>
              </a:ext>
            </a:extLst>
          </p:cNvPr>
          <p:cNvSpPr txBox="1"/>
          <p:nvPr/>
        </p:nvSpPr>
        <p:spPr>
          <a:xfrm>
            <a:off x="248355" y="161294"/>
            <a:ext cx="3886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b="1">
                <a:solidFill>
                  <a:schemeClr val="bg1"/>
                </a:solidFill>
                <a:latin typeface="Comic Sans MS" panose="030F0902030302020204" pitchFamily="66" charset="0"/>
              </a:rPr>
              <a:t>OPTICAL GEM TPC</a:t>
            </a:r>
            <a:endParaRPr lang="en-GB" sz="3200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5F764-5361-DF66-C6CE-641550F51033}"/>
              </a:ext>
            </a:extLst>
          </p:cNvPr>
          <p:cNvSpPr txBox="1"/>
          <p:nvPr/>
        </p:nvSpPr>
        <p:spPr>
          <a:xfrm>
            <a:off x="267132" y="2598003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CYGNO:</a:t>
            </a:r>
          </a:p>
          <a:p>
            <a:r>
              <a:rPr lang="en-CH" b="1">
                <a:solidFill>
                  <a:schemeClr val="bg1"/>
                </a:solidFill>
                <a:latin typeface="Comic Sans MS" panose="030F0902030302020204" pitchFamily="66" charset="0"/>
              </a:rPr>
              <a:t>DIRECTIONAL DARK MATTER SEARCH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2BA2B-8D12-4819-BA05-975B8E7D8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169" y="234857"/>
            <a:ext cx="3145431" cy="3194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910A2-9B3B-40F9-463C-70F3B89A3D59}"/>
              </a:ext>
            </a:extLst>
          </p:cNvPr>
          <p:cNvSpPr txBox="1"/>
          <p:nvPr/>
        </p:nvSpPr>
        <p:spPr>
          <a:xfrm>
            <a:off x="5165697" y="3596605"/>
            <a:ext cx="377265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CH" sz="1600" i="1">
                <a:latin typeface="Comic Sans MS" panose="030F0902030302020204" pitchFamily="66" charset="0"/>
              </a:rPr>
              <a:t>D. Pinci et al, </a:t>
            </a:r>
          </a:p>
          <a:p>
            <a:r>
              <a:rPr lang="en-CH" sz="1600" i="1">
                <a:latin typeface="Comic Sans MS" panose="030F0902030302020204" pitchFamily="66" charset="0"/>
              </a:rPr>
              <a:t>Nucl. Instr. Meth. A936(2019)453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A6BB4-2634-AACB-7527-07774213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345732"/>
            <a:ext cx="4165600" cy="29212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D1E186-5423-2ADE-E928-087A74D2D91B}"/>
              </a:ext>
            </a:extLst>
          </p:cNvPr>
          <p:cNvSpPr/>
          <p:nvPr/>
        </p:nvSpPr>
        <p:spPr>
          <a:xfrm>
            <a:off x="5060044" y="5316947"/>
            <a:ext cx="3772651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CH" sz="1600" i="1">
                <a:latin typeface="Comic Sans MS" panose="030F0902030302020204" pitchFamily="66" charset="0"/>
              </a:rPr>
              <a:t>﻿I. Abritta et al, </a:t>
            </a:r>
          </a:p>
          <a:p>
            <a:r>
              <a:rPr lang="en-CH" sz="1600" i="1">
                <a:latin typeface="Comic Sans MS" panose="030F0902030302020204" pitchFamily="66" charset="0"/>
              </a:rPr>
              <a:t>J. Phys.Conf.Ser. 1498(2020)012016</a:t>
            </a:r>
          </a:p>
        </p:txBody>
      </p:sp>
    </p:spTree>
    <p:extLst>
      <p:ext uri="{BB962C8B-B14F-4D97-AF65-F5344CB8AC3E}">
        <p14:creationId xmlns:p14="http://schemas.microsoft.com/office/powerpoint/2010/main" val="3670966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6377-FA49-2134-6A91-BD014237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76111-8B60-6B1D-799D-CB193AA6CD6A}"/>
              </a:ext>
            </a:extLst>
          </p:cNvPr>
          <p:cNvSpPr txBox="1"/>
          <p:nvPr/>
        </p:nvSpPr>
        <p:spPr>
          <a:xfrm>
            <a:off x="372533" y="214489"/>
            <a:ext cx="626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DUAL-PHASE CRYOGENIC TPC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F3C39B-E0FD-7864-8889-89F8FC316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91" y="1046107"/>
            <a:ext cx="4172585" cy="37124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36C910-402E-FAB7-293E-089F1EDD9CD4}"/>
              </a:ext>
            </a:extLst>
          </p:cNvPr>
          <p:cNvSpPr txBox="1"/>
          <p:nvPr/>
        </p:nvSpPr>
        <p:spPr>
          <a:xfrm>
            <a:off x="5260396" y="3893129"/>
            <a:ext cx="346441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omic Sans MS" panose="030F0902030302020204" pitchFamily="66" charset="0"/>
              </a:rPr>
              <a:t>A. </a:t>
            </a:r>
            <a:r>
              <a:rPr lang="en-GB" sz="1600" dirty="0">
                <a:effectLst/>
                <a:latin typeface="Comic Sans MS" panose="030F0902030302020204" pitchFamily="66" charset="0"/>
              </a:rPr>
              <a:t>Badertscher et al, </a:t>
            </a:r>
          </a:p>
          <a:p>
            <a:r>
              <a:rPr lang="en-GB" sz="1600" dirty="0">
                <a:effectLst/>
                <a:latin typeface="Comic Sans MS" panose="030F0902030302020204" pitchFamily="66" charset="0"/>
              </a:rPr>
              <a:t>Nucl. Instr. Meth. A617(2009)188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1C314C-B086-6B0B-415A-633A50623DE8}"/>
              </a:ext>
            </a:extLst>
          </p:cNvPr>
          <p:cNvSpPr txBox="1"/>
          <p:nvPr/>
        </p:nvSpPr>
        <p:spPr>
          <a:xfrm>
            <a:off x="5260396" y="1239861"/>
            <a:ext cx="3445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LEM:</a:t>
            </a:r>
          </a:p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LARGE ELECTRON MULTIPLIER</a:t>
            </a:r>
          </a:p>
          <a:p>
            <a:endParaRPr lang="en-GB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1.6 mm PCB</a:t>
            </a:r>
          </a:p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500 µm holes at 800 µm pitch</a:t>
            </a:r>
          </a:p>
          <a:p>
            <a:endParaRPr lang="en-GB" dirty="0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(THICK-GEM)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E63362-9721-4C23-019B-2A9C64660A69}"/>
              </a:ext>
            </a:extLst>
          </p:cNvPr>
          <p:cNvSpPr txBox="1"/>
          <p:nvPr/>
        </p:nvSpPr>
        <p:spPr>
          <a:xfrm>
            <a:off x="505476" y="5103541"/>
            <a:ext cx="6899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XENON 100: Liquid Xenon Dark matter search detector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479418-CCBC-F792-602B-A98C20259514}"/>
              </a:ext>
            </a:extLst>
          </p:cNvPr>
          <p:cNvSpPr txBox="1"/>
          <p:nvPr/>
        </p:nvSpPr>
        <p:spPr>
          <a:xfrm>
            <a:off x="1467278" y="5763406"/>
            <a:ext cx="497604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omic Sans MS" panose="030F0902030302020204" pitchFamily="66" charset="0"/>
              </a:rPr>
              <a:t>E. Aprile et al, Astroparticle Physics 35(2012)573</a:t>
            </a:r>
          </a:p>
        </p:txBody>
      </p:sp>
    </p:spTree>
    <p:extLst>
      <p:ext uri="{BB962C8B-B14F-4D97-AF65-F5344CB8AC3E}">
        <p14:creationId xmlns:p14="http://schemas.microsoft.com/office/powerpoint/2010/main" val="121172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6377-FA49-2134-6A91-BD014237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C8694A-26D6-0478-8AF4-323C3DD2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403" y="1704623"/>
            <a:ext cx="4462100" cy="3669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FB7E39-4178-7763-9651-044DCF5D6BDC}"/>
              </a:ext>
            </a:extLst>
          </p:cNvPr>
          <p:cNvSpPr txBox="1"/>
          <p:nvPr/>
        </p:nvSpPr>
        <p:spPr>
          <a:xfrm>
            <a:off x="541867" y="270933"/>
            <a:ext cx="70375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ProtoDUNE: </a:t>
            </a:r>
          </a:p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DUAL PHASE LIQUID ARGON TPC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6769F1-2DEA-F54E-EB15-2D900B1C457F}"/>
              </a:ext>
            </a:extLst>
          </p:cNvPr>
          <p:cNvSpPr txBox="1"/>
          <p:nvPr/>
        </p:nvSpPr>
        <p:spPr>
          <a:xfrm>
            <a:off x="2344785" y="5730725"/>
            <a:ext cx="4073551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omic Sans MS" panose="030F0902030302020204" pitchFamily="66" charset="0"/>
              </a:rPr>
              <a:t>C. Cuesta et al, ﻿arXiv:1910.10115v1(2019)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66EEE2-D126-FDE8-1085-73DAA380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9" y="1704623"/>
            <a:ext cx="3350259" cy="366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39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6377-FA49-2134-6A91-BD014237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5AE59-D53D-ECA8-A56D-7E2F6B99D1BC}"/>
              </a:ext>
            </a:extLst>
          </p:cNvPr>
          <p:cNvSpPr txBox="1"/>
          <p:nvPr/>
        </p:nvSpPr>
        <p:spPr>
          <a:xfrm>
            <a:off x="308407" y="113100"/>
            <a:ext cx="57631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Comic Sans MS" panose="030F0902030302020204" pitchFamily="66" charset="0"/>
              </a:rPr>
              <a:t>BUBBLE-ASSISTED </a:t>
            </a:r>
          </a:p>
          <a:p>
            <a:r>
              <a:rPr lang="en-GB" sz="3200">
                <a:solidFill>
                  <a:schemeClr val="bg1"/>
                </a:solidFill>
                <a:latin typeface="Comic Sans MS" panose="030F0902030302020204" pitchFamily="66" charset="0"/>
              </a:rPr>
              <a:t>LIQUID HOLE MULTIPLIER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F7D44-219C-6806-0706-9314B48B1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42" y="1612323"/>
            <a:ext cx="6157712" cy="4055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97800-4BC3-EE4F-5298-C9192821D5C9}"/>
              </a:ext>
            </a:extLst>
          </p:cNvPr>
          <p:cNvSpPr txBox="1"/>
          <p:nvPr/>
        </p:nvSpPr>
        <p:spPr>
          <a:xfrm>
            <a:off x="308407" y="1137224"/>
            <a:ext cx="246734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Comic Sans MS" panose="030F0902030302020204" pitchFamily="66" charset="0"/>
              </a:rPr>
              <a:t>Amos Breskin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A9E19-6BDB-26DF-41A8-70EAC7E1E70B}"/>
              </a:ext>
            </a:extLst>
          </p:cNvPr>
          <p:cNvSpPr txBox="1"/>
          <p:nvPr/>
        </p:nvSpPr>
        <p:spPr>
          <a:xfrm>
            <a:off x="2582946" y="5845421"/>
            <a:ext cx="383630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>
                <a:latin typeface="Comic Sans MS" panose="030F0902030302020204" pitchFamily="66" charset="0"/>
              </a:rPr>
              <a:t>L. Arazi et al, JINST10 (2015)P08015</a:t>
            </a:r>
          </a:p>
        </p:txBody>
      </p:sp>
    </p:spTree>
    <p:extLst>
      <p:ext uri="{BB962C8B-B14F-4D97-AF65-F5344CB8AC3E}">
        <p14:creationId xmlns:p14="http://schemas.microsoft.com/office/powerpoint/2010/main" val="2578668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AC9E-331B-8BEE-E0B3-EAB1DC6F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128BF-1F7A-A850-D673-0A37F8652527}"/>
              </a:ext>
            </a:extLst>
          </p:cNvPr>
          <p:cNvSpPr txBox="1"/>
          <p:nvPr/>
        </p:nvSpPr>
        <p:spPr>
          <a:xfrm>
            <a:off x="338667" y="236381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THE FUTURE ? </a:t>
            </a:r>
          </a:p>
        </p:txBody>
      </p:sp>
      <p:pic>
        <p:nvPicPr>
          <p:cNvPr id="1026" name="Picture 2" descr="See the Future First | Psychology Today">
            <a:extLst>
              <a:ext uri="{FF2B5EF4-FFF2-40B4-BE49-F238E27FC236}">
                <a16:creationId xmlns:a16="http://schemas.microsoft.com/office/drawing/2014/main" id="{94387FA9-C95C-1FB0-198B-DCB0C54D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8" y="1652010"/>
            <a:ext cx="7292622" cy="381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965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AC9E-331B-8BEE-E0B3-EAB1DC6F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128BF-1F7A-A850-D673-0A37F8652527}"/>
              </a:ext>
            </a:extLst>
          </p:cNvPr>
          <p:cNvSpPr txBox="1"/>
          <p:nvPr/>
        </p:nvSpPr>
        <p:spPr>
          <a:xfrm>
            <a:off x="338667" y="236381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omic Sans MS" panose="030F0902030302020204" pitchFamily="66" charset="0"/>
              </a:rPr>
              <a:t>THE FUTURE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DF483-876D-ADC7-8A77-1C499CE68EA3}"/>
              </a:ext>
            </a:extLst>
          </p:cNvPr>
          <p:cNvSpPr txBox="1"/>
          <p:nvPr/>
        </p:nvSpPr>
        <p:spPr>
          <a:xfrm>
            <a:off x="491646" y="3633211"/>
            <a:ext cx="502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Comic Sans MS" panose="030F0902030302020204" pitchFamily="66" charset="0"/>
              </a:rPr>
              <a:t>DRD1:</a:t>
            </a:r>
          </a:p>
          <a:p>
            <a:r>
              <a:rPr lang="en-GB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DEVELPMENT OF GASEOUS DETECTOR TECHNOLOGIES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E7F8BB-24C3-5AB0-4E9B-137E405A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189" y="3633211"/>
            <a:ext cx="3236292" cy="2260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7DBBC-1226-C979-C4D1-D2C6D5A2FE00}"/>
              </a:ext>
            </a:extLst>
          </p:cNvPr>
          <p:cNvSpPr txBox="1"/>
          <p:nvPr/>
        </p:nvSpPr>
        <p:spPr>
          <a:xfrm>
            <a:off x="557634" y="1186097"/>
            <a:ext cx="65229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LARGE AREA TPC WITH SOLID STATE PIXEL READOUT</a:t>
            </a:r>
          </a:p>
          <a:p>
            <a:endParaRPr lang="en-GB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FAST (MHz?) OPTICAL GEM IMAGERS</a:t>
            </a:r>
          </a:p>
          <a:p>
            <a:endParaRPr lang="en-GB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LIQUID HOLE MULTIPLIERS</a:t>
            </a:r>
          </a:p>
          <a:p>
            <a:endParaRPr lang="en-GB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………..</a:t>
            </a:r>
          </a:p>
        </p:txBody>
      </p:sp>
    </p:spTree>
    <p:extLst>
      <p:ext uri="{BB962C8B-B14F-4D97-AF65-F5344CB8AC3E}">
        <p14:creationId xmlns:p14="http://schemas.microsoft.com/office/powerpoint/2010/main" val="24741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8852C-5161-FB2B-2E2D-01D2FE7B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0753E5-9F06-1CA8-06AD-515617B6EC4F}"/>
              </a:ext>
            </a:extLst>
          </p:cNvPr>
          <p:cNvGrpSpPr/>
          <p:nvPr/>
        </p:nvGrpSpPr>
        <p:grpSpPr>
          <a:xfrm>
            <a:off x="454551" y="1775347"/>
            <a:ext cx="3997906" cy="3064093"/>
            <a:chOff x="1088652" y="3316192"/>
            <a:chExt cx="3959248" cy="2969436"/>
          </a:xfrm>
        </p:grpSpPr>
        <p:pic>
          <p:nvPicPr>
            <p:cNvPr id="6" name="Picture 5" descr="Foil77deg.jpg">
              <a:extLst>
                <a:ext uri="{FF2B5EF4-FFF2-40B4-BE49-F238E27FC236}">
                  <a16:creationId xmlns:a16="http://schemas.microsoft.com/office/drawing/2014/main" id="{9A8A76A9-A4BD-A26E-CCAD-0C2508E01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8652" y="3316192"/>
              <a:ext cx="3959248" cy="296943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68064A2-0123-09F5-8F67-EF3D0E36A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7721" y="3513400"/>
              <a:ext cx="1684044" cy="1716782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F72EA1-29B4-3FCC-FD00-4961B6BDE610}"/>
                </a:ext>
              </a:extLst>
            </p:cNvPr>
            <p:cNvSpPr txBox="1"/>
            <p:nvPr/>
          </p:nvSpPr>
          <p:spPr>
            <a:xfrm>
              <a:off x="2895599" y="4371791"/>
              <a:ext cx="917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140 µm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AB05DE-52AD-5342-1B5F-0CCB33E931B9}"/>
                </a:ext>
              </a:extLst>
            </p:cNvPr>
            <p:cNvSpPr txBox="1"/>
            <p:nvPr/>
          </p:nvSpPr>
          <p:spPr>
            <a:xfrm>
              <a:off x="1837894" y="4447249"/>
              <a:ext cx="810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70 µm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FC96CD4-37D4-2205-2040-9C70ED857B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8954" y="3629401"/>
              <a:ext cx="1684044" cy="1716782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BBA6A22-961F-A893-E815-7DE20E4E7AB3}"/>
                </a:ext>
              </a:extLst>
            </p:cNvPr>
            <p:cNvCxnSpPr/>
            <p:nvPr/>
          </p:nvCxnSpPr>
          <p:spPr>
            <a:xfrm>
              <a:off x="1946909" y="4470212"/>
              <a:ext cx="502127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0D367A9-D661-174C-A931-17CC47B6ACF2}"/>
              </a:ext>
            </a:extLst>
          </p:cNvPr>
          <p:cNvSpPr txBox="1"/>
          <p:nvPr/>
        </p:nvSpPr>
        <p:spPr>
          <a:xfrm>
            <a:off x="347047" y="287060"/>
            <a:ext cx="496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GEM MANUFACTURING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1B3402-D065-827D-2E95-FDF512801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14" y="4990258"/>
            <a:ext cx="1828609" cy="13714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33D8DB-FA83-B8C5-4861-D1E2C472AC0C}"/>
              </a:ext>
            </a:extLst>
          </p:cNvPr>
          <p:cNvSpPr txBox="1"/>
          <p:nvPr/>
        </p:nvSpPr>
        <p:spPr>
          <a:xfrm>
            <a:off x="347047" y="896867"/>
            <a:ext cx="437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omic Sans MS" panose="030F0902030302020204" pitchFamily="66" charset="0"/>
              </a:rPr>
              <a:t>Photolithography &amp; Wet Etching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2D148D-C45D-2E68-D0F8-01A504D8C290}"/>
              </a:ext>
            </a:extLst>
          </p:cNvPr>
          <p:cNvGrpSpPr/>
          <p:nvPr/>
        </p:nvGrpSpPr>
        <p:grpSpPr>
          <a:xfrm>
            <a:off x="4763743" y="883871"/>
            <a:ext cx="4174605" cy="4883986"/>
            <a:chOff x="4763743" y="883871"/>
            <a:chExt cx="4174605" cy="48839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AA567D-9A5A-E22B-79E9-B9C01F7A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3743" y="2196463"/>
              <a:ext cx="4174605" cy="35713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0E5ACB-F8CA-5EBB-EE35-2A83FDA584C2}"/>
                </a:ext>
              </a:extLst>
            </p:cNvPr>
            <p:cNvSpPr txBox="1"/>
            <p:nvPr/>
          </p:nvSpPr>
          <p:spPr>
            <a:xfrm>
              <a:off x="5690039" y="883871"/>
              <a:ext cx="27927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Mechanical drilling</a:t>
              </a:r>
            </a:p>
            <a:p>
              <a:r>
                <a:rPr lang="en-GB" sz="2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Large GEM (LEM)</a:t>
              </a:r>
            </a:p>
            <a:p>
              <a:r>
                <a:rPr lang="en-GB" sz="20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Thick GEM (TH-GEM)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CF7C491-E2BB-CC8C-3182-7C1432EAA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978" y="4959712"/>
            <a:ext cx="1829280" cy="14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C6B80-BB71-704A-18B7-04CD6CCE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E5104-B035-FBA2-E92F-5264002AEF88}"/>
              </a:ext>
            </a:extLst>
          </p:cNvPr>
          <p:cNvSpPr txBox="1"/>
          <p:nvPr/>
        </p:nvSpPr>
        <p:spPr>
          <a:xfrm>
            <a:off x="378794" y="2487300"/>
            <a:ext cx="84224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THANKS FOR YOUR ATTENTION</a:t>
            </a:r>
          </a:p>
          <a:p>
            <a:pPr algn="ctr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902030302020204" pitchFamily="66" charset="0"/>
              </a:rPr>
              <a:t>AND THE APPRECIATION OF MY WORK</a:t>
            </a:r>
          </a:p>
        </p:txBody>
      </p:sp>
    </p:spTree>
    <p:extLst>
      <p:ext uri="{BB962C8B-B14F-4D97-AF65-F5344CB8AC3E}">
        <p14:creationId xmlns:p14="http://schemas.microsoft.com/office/powerpoint/2010/main" val="2068521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CFCD1-67EE-417D-32F8-BE448392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F3320B-7FEE-740F-E7A2-C0558460280E}"/>
              </a:ext>
            </a:extLst>
          </p:cNvPr>
          <p:cNvGrpSpPr/>
          <p:nvPr/>
        </p:nvGrpSpPr>
        <p:grpSpPr>
          <a:xfrm>
            <a:off x="234176" y="1726771"/>
            <a:ext cx="4895385" cy="4050789"/>
            <a:chOff x="234176" y="1726771"/>
            <a:chExt cx="4895385" cy="40507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9CF83A-C168-C5F7-241E-4894479F20DE}"/>
                </a:ext>
              </a:extLst>
            </p:cNvPr>
            <p:cNvSpPr/>
            <p:nvPr/>
          </p:nvSpPr>
          <p:spPr>
            <a:xfrm>
              <a:off x="234176" y="1726771"/>
              <a:ext cx="4895385" cy="405078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SINGLE GEM.jpg">
              <a:extLst>
                <a:ext uri="{FF2B5EF4-FFF2-40B4-BE49-F238E27FC236}">
                  <a16:creationId xmlns:a16="http://schemas.microsoft.com/office/drawing/2014/main" id="{9B2DFA0F-5FCD-FA70-BEB3-D78A39D1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498" y="1921778"/>
              <a:ext cx="4700865" cy="369336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7541BF-51B8-395C-E3C4-64738C71977B}"/>
              </a:ext>
            </a:extLst>
          </p:cNvPr>
          <p:cNvSpPr txBox="1"/>
          <p:nvPr/>
        </p:nvSpPr>
        <p:spPr>
          <a:xfrm>
            <a:off x="319498" y="135859"/>
            <a:ext cx="2803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SINGLE GEM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5F088-AC6D-EEFA-70DD-0C48EC445A68}"/>
              </a:ext>
            </a:extLst>
          </p:cNvPr>
          <p:cNvSpPr txBox="1"/>
          <p:nvPr/>
        </p:nvSpPr>
        <p:spPr>
          <a:xfrm>
            <a:off x="130343" y="982936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STANDARD 2-D XY READOUT</a:t>
            </a:r>
          </a:p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400 µm PITCH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FF84B5-D6FB-E374-C252-AF8D8E2A24CD}"/>
              </a:ext>
            </a:extLst>
          </p:cNvPr>
          <p:cNvGrpSpPr/>
          <p:nvPr/>
        </p:nvGrpSpPr>
        <p:grpSpPr>
          <a:xfrm>
            <a:off x="5689371" y="363032"/>
            <a:ext cx="2780467" cy="6131936"/>
            <a:chOff x="5689371" y="363032"/>
            <a:chExt cx="2780467" cy="61319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B8F043-FA84-C894-DB08-4B374F233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7890" y="4751083"/>
              <a:ext cx="2621602" cy="17438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9E3ED9-3449-1E8B-1563-6B9DC6DF7862}"/>
                </a:ext>
              </a:extLst>
            </p:cNvPr>
            <p:cNvSpPr txBox="1"/>
            <p:nvPr/>
          </p:nvSpPr>
          <p:spPr>
            <a:xfrm>
              <a:off x="6004529" y="4828553"/>
              <a:ext cx="819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PADS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BCC585-79D6-4896-65DB-FB7AC9A09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9371" y="363032"/>
              <a:ext cx="2732878" cy="206039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30D3E-0AF8-E407-5B50-F9B21957EC34}"/>
                </a:ext>
              </a:extLst>
            </p:cNvPr>
            <p:cNvSpPr txBox="1"/>
            <p:nvPr/>
          </p:nvSpPr>
          <p:spPr>
            <a:xfrm>
              <a:off x="5894883" y="554737"/>
              <a:ext cx="1596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XY STRIPS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AC61FD-78D8-AEF2-8F88-A7B6713B352D}"/>
                </a:ext>
              </a:extLst>
            </p:cNvPr>
            <p:cNvGrpSpPr/>
            <p:nvPr/>
          </p:nvGrpSpPr>
          <p:grpSpPr>
            <a:xfrm>
              <a:off x="5827890" y="2615127"/>
              <a:ext cx="2641948" cy="1979915"/>
              <a:chOff x="5827890" y="2615127"/>
              <a:chExt cx="2641948" cy="197991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2927CC5-4608-0D82-5D55-CD46EE954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7890" y="2615127"/>
                <a:ext cx="2641948" cy="197991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6D61E5-BEB9-2C02-FC28-0966F5F5A353}"/>
                  </a:ext>
                </a:extLst>
              </p:cNvPr>
              <p:cNvSpPr txBox="1"/>
              <p:nvPr/>
            </p:nvSpPr>
            <p:spPr>
              <a:xfrm>
                <a:off x="7714549" y="2769383"/>
                <a:ext cx="707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latin typeface="Comic Sans MS" panose="030F0902030302020204" pitchFamily="66" charset="0"/>
                  </a:rPr>
                  <a:t>XYU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339C038-0BDF-E4B9-035A-049F0A1BB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7890" y="2615127"/>
                <a:ext cx="1886659" cy="197991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007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10">
            <a:extLst>
              <a:ext uri="{FF2B5EF4-FFF2-40B4-BE49-F238E27FC236}">
                <a16:creationId xmlns:a16="http://schemas.microsoft.com/office/drawing/2014/main" id="{0950EFE7-93CF-0764-13E6-390F99180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332" y="5649370"/>
            <a:ext cx="4265354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1600" i="1" kern="1200" dirty="0">
                <a:latin typeface="Comic Sans MS" panose="030F0902030302020204" pitchFamily="66" charset="0"/>
              </a:rPr>
              <a:t>S. Bachmann et al, </a:t>
            </a:r>
          </a:p>
          <a:p>
            <a:r>
              <a:rPr lang="en-US" sz="1600" i="1" kern="1200" dirty="0">
                <a:latin typeface="Comic Sans MS" panose="030F0902030302020204" pitchFamily="66" charset="0"/>
              </a:rPr>
              <a:t>Nucl. Instr. and Meth. A479(2002)294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CFCD1-67EE-417D-32F8-BE448392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541BF-51B8-395C-E3C4-64738C71977B}"/>
              </a:ext>
            </a:extLst>
          </p:cNvPr>
          <p:cNvSpPr txBox="1"/>
          <p:nvPr/>
        </p:nvSpPr>
        <p:spPr>
          <a:xfrm>
            <a:off x="261015" y="173124"/>
            <a:ext cx="500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CASCADED MULTI-GEM</a:t>
            </a:r>
          </a:p>
        </p:txBody>
      </p:sp>
      <p:pic>
        <p:nvPicPr>
          <p:cNvPr id="5" name="Picture 4" descr="Dgem scheme.tif                                                0000C1DBNEW G3                         B6F39FBC:">
            <a:extLst>
              <a:ext uri="{FF2B5EF4-FFF2-40B4-BE49-F238E27FC236}">
                <a16:creationId xmlns:a16="http://schemas.microsoft.com/office/drawing/2014/main" id="{347F4DC2-2986-CF5E-DD7C-F3766787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64" y="841235"/>
            <a:ext cx="3615488" cy="2392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GEM SCHEMEB&amp;W.tif                                             0000C1DBNEW G3                         B6F39FBC:">
            <a:extLst>
              <a:ext uri="{FF2B5EF4-FFF2-40B4-BE49-F238E27FC236}">
                <a16:creationId xmlns:a16="http://schemas.microsoft.com/office/drawing/2014/main" id="{48830E29-E942-3243-5355-A238ACA16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021" y="3525768"/>
            <a:ext cx="3521174" cy="2265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95335F-7ADA-A57D-DF54-87ACC0C0A9F3}"/>
              </a:ext>
            </a:extLst>
          </p:cNvPr>
          <p:cNvSpPr txBox="1"/>
          <p:nvPr/>
        </p:nvSpPr>
        <p:spPr>
          <a:xfrm>
            <a:off x="459065" y="1083357"/>
            <a:ext cx="1523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DOUBLE GEM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2E2CA-29C0-EA12-B957-7E129FC563C7}"/>
              </a:ext>
            </a:extLst>
          </p:cNvPr>
          <p:cNvSpPr txBox="1"/>
          <p:nvPr/>
        </p:nvSpPr>
        <p:spPr>
          <a:xfrm>
            <a:off x="749090" y="4268244"/>
            <a:ext cx="139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TRIPLE GEM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CEB0B36-626F-807D-387A-58DCDDA9943D}"/>
              </a:ext>
            </a:extLst>
          </p:cNvPr>
          <p:cNvGrpSpPr/>
          <p:nvPr/>
        </p:nvGrpSpPr>
        <p:grpSpPr>
          <a:xfrm>
            <a:off x="4189332" y="808524"/>
            <a:ext cx="4824000" cy="4560283"/>
            <a:chOff x="4112596" y="1036060"/>
            <a:chExt cx="4824000" cy="456028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A02F0C3-46EC-B684-39F6-575D631CBF04}"/>
                </a:ext>
              </a:extLst>
            </p:cNvPr>
            <p:cNvGrpSpPr/>
            <p:nvPr/>
          </p:nvGrpSpPr>
          <p:grpSpPr>
            <a:xfrm>
              <a:off x="4112596" y="1036060"/>
              <a:ext cx="4824000" cy="4560283"/>
              <a:chOff x="4038409" y="878654"/>
              <a:chExt cx="4824000" cy="4560283"/>
            </a:xfrm>
          </p:grpSpPr>
          <p:pic>
            <p:nvPicPr>
              <p:cNvPr id="32" name="Picture 31" descr="SDTGEM GAIN.jpg">
                <a:extLst>
                  <a:ext uri="{FF2B5EF4-FFF2-40B4-BE49-F238E27FC236}">
                    <a16:creationId xmlns:a16="http://schemas.microsoft.com/office/drawing/2014/main" id="{2EA9CD54-FFC6-D0A9-2E6E-526E97BB7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38409" y="1820937"/>
                <a:ext cx="4824000" cy="361800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8CAC2CD-5CDD-AA31-53EF-D3717B5CEBBF}"/>
                  </a:ext>
                </a:extLst>
              </p:cNvPr>
              <p:cNvSpPr txBox="1"/>
              <p:nvPr/>
            </p:nvSpPr>
            <p:spPr>
              <a:xfrm>
                <a:off x="4038409" y="878654"/>
                <a:ext cx="47307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bg1"/>
                    </a:solidFill>
                    <a:latin typeface="Comic Sans MS" panose="030F0902030302020204" pitchFamily="66" charset="0"/>
                  </a:rPr>
                  <a:t>HIGHER GAIN AT LOWER VOLTAGES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2A5A90B-CC16-1E25-F3FD-51D8C3FA036B}"/>
                </a:ext>
              </a:extLst>
            </p:cNvPr>
            <p:cNvSpPr txBox="1"/>
            <p:nvPr/>
          </p:nvSpPr>
          <p:spPr>
            <a:xfrm>
              <a:off x="4112596" y="1405392"/>
              <a:ext cx="4393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HIGHER DISCHARGE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4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58CAF-79C5-5FD7-087A-51DCA7D1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7C6C6-FDAE-FCB0-02DD-CA8DA8F9C534}"/>
              </a:ext>
            </a:extLst>
          </p:cNvPr>
          <p:cNvSpPr txBox="1"/>
          <p:nvPr/>
        </p:nvSpPr>
        <p:spPr>
          <a:xfrm>
            <a:off x="370685" y="214358"/>
            <a:ext cx="4371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Comic Sans MS" panose="030F0902030302020204" pitchFamily="66" charset="0"/>
              </a:rPr>
              <a:t>GEM 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24C02-4BC4-1A90-6A86-08FB0DD61B3C}"/>
              </a:ext>
            </a:extLst>
          </p:cNvPr>
          <p:cNvSpPr txBox="1"/>
          <p:nvPr/>
        </p:nvSpPr>
        <p:spPr>
          <a:xfrm>
            <a:off x="370685" y="799133"/>
            <a:ext cx="462177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HIGH ENERGY PHYSICS: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COMPASS Spectrometer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LHCB Fast Trigger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TOTEM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KLOE &amp; BONUS RADIAL TPCs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PHENIX Hadron Blind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CMS Forward Muon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ALICE TPC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COMPASS RICH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ASTROPHYSICS: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OPTICAL GEM Dark Matter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DUNE, ARIADNE:</a:t>
            </a: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         Dual Phase LA, LX detector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087D9-EBB0-A802-E7DC-8D823F2EF59D}"/>
              </a:ext>
            </a:extLst>
          </p:cNvPr>
          <p:cNvSpPr txBox="1"/>
          <p:nvPr/>
        </p:nvSpPr>
        <p:spPr>
          <a:xfrm>
            <a:off x="4926353" y="843196"/>
            <a:ext cx="40302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NEUTRON DETECTION: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Plasma Diagnostics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Spallation Source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CASCADE: Neutron Radiography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SOFT X-RAY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Radiography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Fluorescence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Plasma Diagnostics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omic Sans MS" panose="030F0902030302020204" pitchFamily="66" charset="0"/>
            </a:endParaRPr>
          </a:p>
          <a:p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SPACE: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INTEGRAL JEM-X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IXPIE X-Ray Polarimter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Comic Sans MS" panose="030F0902030302020204" pitchFamily="66" charset="0"/>
              </a:rPr>
              <a:t>CUBESAT</a:t>
            </a:r>
          </a:p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946B1-DAED-985B-8397-37EE808DF1CF}"/>
              </a:ext>
            </a:extLst>
          </p:cNvPr>
          <p:cNvGrpSpPr/>
          <p:nvPr/>
        </p:nvGrpSpPr>
        <p:grpSpPr>
          <a:xfrm>
            <a:off x="2995603" y="4953982"/>
            <a:ext cx="3993720" cy="1765503"/>
            <a:chOff x="2995603" y="4953982"/>
            <a:chExt cx="3993720" cy="176550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56CC8B-BF9E-9DCB-CC2D-34981688882F}"/>
                </a:ext>
              </a:extLst>
            </p:cNvPr>
            <p:cNvGrpSpPr/>
            <p:nvPr/>
          </p:nvGrpSpPr>
          <p:grpSpPr>
            <a:xfrm>
              <a:off x="2995603" y="4953982"/>
              <a:ext cx="3993720" cy="1765503"/>
              <a:chOff x="4572000" y="4129042"/>
              <a:chExt cx="3993720" cy="17655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18AA41D-0373-D05F-273E-4E58D54B6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2000" y="4129042"/>
                <a:ext cx="3993720" cy="176550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77FD45-F5E0-D66F-C437-320455FD87DA}"/>
                  </a:ext>
                </a:extLst>
              </p:cNvPr>
              <p:cNvSpPr txBox="1"/>
              <p:nvPr/>
            </p:nvSpPr>
            <p:spPr>
              <a:xfrm>
                <a:off x="4716306" y="4642461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i="1" dirty="0"/>
                  <a:t>100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C77868-9E85-4945-E4E1-6B80BBD17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748" y="5001639"/>
              <a:ext cx="1208740" cy="434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7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CFCD1-67EE-417D-32F8-BE448392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0E516-CE1E-4523-5C1E-FC72FC86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403" y="2399058"/>
            <a:ext cx="3755942" cy="3429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418AD-2C60-3644-7429-785F97C8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33" y="1467708"/>
            <a:ext cx="2918933" cy="3646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6802A-150F-66B5-AE4C-4A7A30E6CB88}"/>
              </a:ext>
            </a:extLst>
          </p:cNvPr>
          <p:cNvSpPr txBox="1"/>
          <p:nvPr/>
        </p:nvSpPr>
        <p:spPr>
          <a:xfrm>
            <a:off x="497733" y="5390292"/>
            <a:ext cx="3653564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H" sz="1600" b="1" i="1">
                <a:latin typeface="Comic Sans MS" panose="030F0902030302020204" pitchFamily="66" charset="0"/>
              </a:rPr>
              <a:t>C. Altunbas et al,  </a:t>
            </a:r>
          </a:p>
          <a:p>
            <a:r>
              <a:rPr lang="en-CH" sz="1600" b="1" i="1">
                <a:latin typeface="Comic Sans MS" panose="030F0902030302020204" pitchFamily="66" charset="0"/>
              </a:rPr>
              <a:t>Nucl. Instr. Meth. A490(2002)480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6AA18-CE1D-FAEA-46F2-3720B51D1004}"/>
              </a:ext>
            </a:extLst>
          </p:cNvPr>
          <p:cNvSpPr txBox="1"/>
          <p:nvPr/>
        </p:nvSpPr>
        <p:spPr>
          <a:xfrm>
            <a:off x="298593" y="323189"/>
            <a:ext cx="8130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2001: COMPASS TRIPLE-GEM TRACKER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4C3B0-3296-D968-0E30-790AD1291F79}"/>
              </a:ext>
            </a:extLst>
          </p:cNvPr>
          <p:cNvSpPr txBox="1"/>
          <p:nvPr/>
        </p:nvSpPr>
        <p:spPr>
          <a:xfrm>
            <a:off x="4336312" y="1613920"/>
            <a:ext cx="443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30x30 cm</a:t>
            </a:r>
            <a:r>
              <a:rPr lang="en-CH" baseline="3000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 SECTORED GEM</a:t>
            </a:r>
          </a:p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~ 200 ELECTRODES BUILT AT CERN</a:t>
            </a:r>
          </a:p>
        </p:txBody>
      </p:sp>
    </p:spTree>
    <p:extLst>
      <p:ext uri="{BB962C8B-B14F-4D97-AF65-F5344CB8AC3E}">
        <p14:creationId xmlns:p14="http://schemas.microsoft.com/office/powerpoint/2010/main" val="39456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298309" y="190912"/>
            <a:ext cx="872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COMPASS SPECTROMETER GEM TRACKER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4E19B-C08F-396E-0EAD-B67C0275F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34"/>
          <a:stretch/>
        </p:blipFill>
        <p:spPr>
          <a:xfrm>
            <a:off x="1576551" y="1471910"/>
            <a:ext cx="5524865" cy="4038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4471B6-B298-CC5D-814E-69FC3A227FD7}"/>
              </a:ext>
            </a:extLst>
          </p:cNvPr>
          <p:cNvSpPr txBox="1"/>
          <p:nvPr/>
        </p:nvSpPr>
        <p:spPr>
          <a:xfrm>
            <a:off x="501532" y="872162"/>
            <a:ext cx="6599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~ 30 TRIPLE-GEM CHAMBERS    OPERATING SINCE 2002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08A044-CA59-CE42-C279-6D7D0B71A1C5}"/>
              </a:ext>
            </a:extLst>
          </p:cNvPr>
          <p:cNvSpPr txBox="1"/>
          <p:nvPr/>
        </p:nvSpPr>
        <p:spPr>
          <a:xfrm>
            <a:off x="1575541" y="5895908"/>
            <a:ext cx="522920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Comic Sans MS" panose="030F0902030302020204" pitchFamily="66" charset="0"/>
              </a:rPr>
              <a:t>P. Abbon et al, Nucl. Instr. Meth. A577(2007)455</a:t>
            </a:r>
          </a:p>
        </p:txBody>
      </p:sp>
    </p:spTree>
    <p:extLst>
      <p:ext uri="{BB962C8B-B14F-4D97-AF65-F5344CB8AC3E}">
        <p14:creationId xmlns:p14="http://schemas.microsoft.com/office/powerpoint/2010/main" val="345003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31FB4-2848-6234-325A-C2380DAB1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8B577-CA1B-4741-BD04-473B2AEDB17A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B14A6-E5A1-CA4A-B9B7-2207085A39E2}"/>
              </a:ext>
            </a:extLst>
          </p:cNvPr>
          <p:cNvSpPr txBox="1"/>
          <p:nvPr/>
        </p:nvSpPr>
        <p:spPr>
          <a:xfrm>
            <a:off x="320731" y="300204"/>
            <a:ext cx="6474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902030302020204" pitchFamily="66" charset="0"/>
              </a:rPr>
              <a:t>TOTEM T2 CMS GEM TRACKER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E34AA9-8086-E7E7-2378-72359841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67" y="2067576"/>
            <a:ext cx="4088383" cy="3483196"/>
          </a:xfrm>
          <a:prstGeom prst="rect">
            <a:avLst/>
          </a:prstGeom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20EB3CE3-643E-FCF3-363B-8C247E93B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518" y="5933811"/>
            <a:ext cx="472623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1600" b="1" i="1" kern="1200" dirty="0"/>
              <a:t>M.G. Bagliesi et al, Nucl. Instr. Meth. A617(2010)134</a:t>
            </a:r>
          </a:p>
        </p:txBody>
      </p:sp>
      <p:pic>
        <p:nvPicPr>
          <p:cNvPr id="6" name="Picture 5" descr="totem gem framed">
            <a:extLst>
              <a:ext uri="{FF2B5EF4-FFF2-40B4-BE49-F238E27FC236}">
                <a16:creationId xmlns:a16="http://schemas.microsoft.com/office/drawing/2014/main" id="{6EA79C8D-0E57-31C7-7013-B8A8A35A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01532" y="2067576"/>
            <a:ext cx="3138114" cy="2722847"/>
          </a:xfrm>
          <a:prstGeom prst="rect">
            <a:avLst/>
          </a:prstGeom>
          <a:noFill/>
          <a:effectLst>
            <a:outerShdw blurRad="63500" dist="5605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0C602-7316-7110-201D-9A8DF6F72A43}"/>
              </a:ext>
            </a:extLst>
          </p:cNvPr>
          <p:cNvSpPr txBox="1"/>
          <p:nvPr/>
        </p:nvSpPr>
        <p:spPr>
          <a:xfrm>
            <a:off x="501532" y="1463146"/>
            <a:ext cx="770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>
                <a:solidFill>
                  <a:schemeClr val="bg1"/>
                </a:solidFill>
                <a:latin typeface="Comic Sans MS" panose="030F0902030302020204" pitchFamily="66" charset="0"/>
              </a:rPr>
              <a:t>HALF-MOON TRIPLE-GEM GEM DETECTORS FOR TOTEM AT CERN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1788F-03AB-9D00-06B4-0F2814850122}"/>
              </a:ext>
            </a:extLst>
          </p:cNvPr>
          <p:cNvSpPr txBox="1"/>
          <p:nvPr/>
        </p:nvSpPr>
        <p:spPr>
          <a:xfrm>
            <a:off x="418171" y="921118"/>
            <a:ext cx="4627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902030302020204" pitchFamily="66" charset="0"/>
              </a:rPr>
              <a:t>OPERATING SINCE 2012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71621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4201</TotalTime>
  <Words>932</Words>
  <Application>Microsoft Macintosh PowerPoint</Application>
  <PresentationFormat>On-screen Show (4:3)</PresentationFormat>
  <Paragraphs>227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Comic Sans MS</vt:lpstr>
      <vt:lpstr>Times New Roman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Sauli</dc:creator>
  <cp:lastModifiedBy>Fabio Sauli</cp:lastModifiedBy>
  <cp:revision>140</cp:revision>
  <dcterms:created xsi:type="dcterms:W3CDTF">2023-07-04T16:19:19Z</dcterms:created>
  <dcterms:modified xsi:type="dcterms:W3CDTF">2023-09-07T12:11:52Z</dcterms:modified>
</cp:coreProperties>
</file>