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df" ContentType="application/pdf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9"/>
  </p:notesMasterIdLst>
  <p:sldIdLst>
    <p:sldId id="261" r:id="rId2"/>
    <p:sldId id="258" r:id="rId3"/>
    <p:sldId id="329" r:id="rId4"/>
    <p:sldId id="314" r:id="rId5"/>
    <p:sldId id="315" r:id="rId6"/>
    <p:sldId id="319" r:id="rId7"/>
    <p:sldId id="324" r:id="rId8"/>
    <p:sldId id="356" r:id="rId9"/>
    <p:sldId id="325" r:id="rId10"/>
    <p:sldId id="326" r:id="rId11"/>
    <p:sldId id="327" r:id="rId12"/>
    <p:sldId id="281" r:id="rId13"/>
    <p:sldId id="285" r:id="rId14"/>
    <p:sldId id="353" r:id="rId15"/>
    <p:sldId id="354" r:id="rId16"/>
    <p:sldId id="355" r:id="rId17"/>
    <p:sldId id="289" r:id="rId18"/>
    <p:sldId id="260" r:id="rId19"/>
    <p:sldId id="267" r:id="rId20"/>
    <p:sldId id="278" r:id="rId21"/>
    <p:sldId id="305" r:id="rId22"/>
    <p:sldId id="264" r:id="rId23"/>
    <p:sldId id="263" r:id="rId24"/>
    <p:sldId id="269" r:id="rId25"/>
    <p:sldId id="338" r:id="rId26"/>
    <p:sldId id="330" r:id="rId27"/>
    <p:sldId id="32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949C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>
      <p:cViewPr>
        <p:scale>
          <a:sx n="96" d="100"/>
          <a:sy n="96" d="100"/>
        </p:scale>
        <p:origin x="496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45E45-0D43-3C4C-A41E-DA4CF52B3800}" type="datetimeFigureOut">
              <a:rPr lang="en-US" smtClean="0"/>
              <a:t>9/2/23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0FFC5-329E-8C45-8296-3DE044BED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86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3AB03-7277-9740-8167-DE8A0642F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863DE9-4B98-A24C-8CDF-5E9B39746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32517-4733-5949-80F7-4600A5B3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637553D7-E3F2-834D-839A-7310E636EF9C}" type="datetime1">
              <a:rPr lang="en-GB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4AEA2-C40E-914C-B230-806D01250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F9224-E1F5-634D-A127-B252715DD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8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A0BDC-25D7-944C-8EF4-92D2740FB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CAFD60-38EE-5D42-ADFA-45D7327A7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F409C-73F3-014F-A283-02874A71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3F46D-D311-054D-B60A-F810426BAC25}" type="datetime1">
              <a:rPr lang="en-GB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F87C0-3764-5549-A7A6-76A472326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51653-441F-B240-BD24-3FE5FEF3B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43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EF8F5D-709A-1A47-ADC2-59FA37503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AC62BF-37BA-084B-9C0B-036C9BC41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AE62F-0C14-394C-8813-AE9DE5C95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817B7-D504-A549-9F22-8A307B372F54}" type="datetime1">
              <a:rPr lang="en-GB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BEA83-6D1A-EC4A-BA45-1A237365F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74E61-0D65-0F43-B220-E9C03858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07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5D647-832D-C249-8145-0F1FF3030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5521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1A22E-A77B-0542-A769-76D64B83E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88ADD-76DF-5E43-B185-968954DD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A1CACA34-4225-8F41-BF2F-95977F89D786}" type="datetime1">
              <a:rPr lang="en-GB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F8063-4330-9844-9C33-B18C33F58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5A2FA-7980-CC4E-8C80-B43A2A5E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852C27-D3C1-0D40-AE62-896B51690230}"/>
              </a:ext>
            </a:extLst>
          </p:cNvPr>
          <p:cNvCxnSpPr/>
          <p:nvPr userDrawn="1"/>
        </p:nvCxnSpPr>
        <p:spPr>
          <a:xfrm>
            <a:off x="0" y="844061"/>
            <a:ext cx="12192000" cy="0"/>
          </a:xfrm>
          <a:prstGeom prst="line">
            <a:avLst/>
          </a:prstGeom>
          <a:ln w="3810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981A42D-2F4E-BA42-8AD0-E759278804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r="2" b="14779"/>
          <a:stretch/>
        </p:blipFill>
        <p:spPr>
          <a:xfrm>
            <a:off x="10187804" y="-5795"/>
            <a:ext cx="2004196" cy="835379"/>
          </a:xfrm>
          <a:prstGeom prst="rect">
            <a:avLst/>
          </a:prstGeom>
        </p:spPr>
      </p:pic>
      <p:pic>
        <p:nvPicPr>
          <p:cNvPr id="11" name="NEW-Logo-ERC-OUTLINE.ai" descr="NEW-Logo-ERC-OUTLINE.ai">
            <a:extLst>
              <a:ext uri="{FF2B5EF4-FFF2-40B4-BE49-F238E27FC236}">
                <a16:creationId xmlns:a16="http://schemas.microsoft.com/office/drawing/2014/main" id="{E6940F8A-7064-1D4A-8EBF-B272FBC2AA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508" r="7508" b="21077"/>
          <a:stretch>
            <a:fillRect/>
          </a:stretch>
        </p:blipFill>
        <p:spPr>
          <a:xfrm>
            <a:off x="9280642" y="6463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2" name="Picture 11" descr="colour_logo_1312">
            <a:extLst>
              <a:ext uri="{FF2B5EF4-FFF2-40B4-BE49-F238E27FC236}">
                <a16:creationId xmlns:a16="http://schemas.microsoft.com/office/drawing/2014/main" id="{B8738C3C-4F24-FA4F-B3EF-69677D5F65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6718439" y="102502"/>
            <a:ext cx="3015784" cy="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6051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34D39-1FE6-DD42-B87E-C1B7B22D7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6755"/>
            <a:ext cx="10515600" cy="1160463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399ED-CD55-2C4F-AA08-3E837B357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F488A-D8E3-A441-AA19-A3E642434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C36B457E-8395-D947-A223-7A9272BBE8EB}" type="datetime1">
              <a:rPr lang="en-GB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F7CE0-32F5-C544-AFB6-62B11AE2A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3C1EE-D911-384D-A1DE-63CAFD3B2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F4154B-2E69-8445-B065-08CA0FB16D41}"/>
              </a:ext>
            </a:extLst>
          </p:cNvPr>
          <p:cNvCxnSpPr/>
          <p:nvPr userDrawn="1"/>
        </p:nvCxnSpPr>
        <p:spPr>
          <a:xfrm>
            <a:off x="0" y="844061"/>
            <a:ext cx="12192000" cy="0"/>
          </a:xfrm>
          <a:prstGeom prst="line">
            <a:avLst/>
          </a:prstGeom>
          <a:ln w="3810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FE23DEB-A6F3-4D48-9A8B-9135BB8AC4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r="2" b="14779"/>
          <a:stretch/>
        </p:blipFill>
        <p:spPr>
          <a:xfrm>
            <a:off x="10187804" y="-5795"/>
            <a:ext cx="2004196" cy="835379"/>
          </a:xfrm>
          <a:prstGeom prst="rect">
            <a:avLst/>
          </a:prstGeom>
        </p:spPr>
      </p:pic>
      <p:pic>
        <p:nvPicPr>
          <p:cNvPr id="9" name="NEW-Logo-ERC-OUTLINE.ai" descr="NEW-Logo-ERC-OUTLINE.ai">
            <a:extLst>
              <a:ext uri="{FF2B5EF4-FFF2-40B4-BE49-F238E27FC236}">
                <a16:creationId xmlns:a16="http://schemas.microsoft.com/office/drawing/2014/main" id="{4B9F72C7-AA0B-DC47-9E5F-BDE1751AEB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508" r="7508" b="21077"/>
          <a:stretch>
            <a:fillRect/>
          </a:stretch>
        </p:blipFill>
        <p:spPr>
          <a:xfrm>
            <a:off x="9280642" y="6463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0" name="Picture 9" descr="colour_logo_1312">
            <a:extLst>
              <a:ext uri="{FF2B5EF4-FFF2-40B4-BE49-F238E27FC236}">
                <a16:creationId xmlns:a16="http://schemas.microsoft.com/office/drawing/2014/main" id="{8A5CB530-5F54-C34D-A176-EBBA3EBA08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6718439" y="102502"/>
            <a:ext cx="3015784" cy="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2435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90D5D-5C90-754C-9CA6-E307A43D8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3798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5EE92-F35E-A44E-AF89-C91ED4060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C3FA6-70D4-B24E-8592-22849AB14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F9A55-B39A-4040-8BC2-9A17D2CA12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4F509DA5-D91A-E24D-948A-DAC4291E5BFB}" type="datetime1">
              <a:rPr lang="en-GB" smtClean="0"/>
              <a:t>06/09/2023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747B7-8B50-D247-B02F-C6F8EE0C7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90A1E-343C-B74F-852F-BEF224B00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262D82-6D48-6A49-9795-40B030D29C2F}"/>
              </a:ext>
            </a:extLst>
          </p:cNvPr>
          <p:cNvCxnSpPr/>
          <p:nvPr userDrawn="1"/>
        </p:nvCxnSpPr>
        <p:spPr>
          <a:xfrm>
            <a:off x="0" y="844061"/>
            <a:ext cx="12192000" cy="0"/>
          </a:xfrm>
          <a:prstGeom prst="line">
            <a:avLst/>
          </a:prstGeom>
          <a:ln w="3810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52C1A17-4CE7-5541-8A05-A5CD844119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r="2" b="14779"/>
          <a:stretch/>
        </p:blipFill>
        <p:spPr>
          <a:xfrm>
            <a:off x="10187804" y="-5795"/>
            <a:ext cx="2004196" cy="835379"/>
          </a:xfrm>
          <a:prstGeom prst="rect">
            <a:avLst/>
          </a:prstGeom>
        </p:spPr>
      </p:pic>
      <p:pic>
        <p:nvPicPr>
          <p:cNvPr id="10" name="NEW-Logo-ERC-OUTLINE.ai" descr="NEW-Logo-ERC-OUTLINE.ai">
            <a:extLst>
              <a:ext uri="{FF2B5EF4-FFF2-40B4-BE49-F238E27FC236}">
                <a16:creationId xmlns:a16="http://schemas.microsoft.com/office/drawing/2014/main" id="{BFE469B4-3B1E-964B-9AC3-1D39569660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508" r="7508" b="21077"/>
          <a:stretch>
            <a:fillRect/>
          </a:stretch>
        </p:blipFill>
        <p:spPr>
          <a:xfrm>
            <a:off x="9280642" y="6463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" name="Picture 10" descr="colour_logo_1312">
            <a:extLst>
              <a:ext uri="{FF2B5EF4-FFF2-40B4-BE49-F238E27FC236}">
                <a16:creationId xmlns:a16="http://schemas.microsoft.com/office/drawing/2014/main" id="{F72B82C3-F38D-5E47-82D6-A013DA4F46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6718439" y="102502"/>
            <a:ext cx="3015784" cy="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1303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083EB-59E1-CD4F-B0C7-20B5A02F0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03" y="-122664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334AF-3C7F-FB4A-A399-1985D1585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06563-4735-7044-9D3A-D8994B6C9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66FBFA-C1BE-1446-8642-8A989B51E9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4FDFB3-647D-9A4D-BA1D-2D592C037B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0F6E67-ACBA-FB40-9459-AB9ACDD247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6F61B5BC-784E-D140-A1DD-A3D08DD680F1}" type="datetime1">
              <a:rPr lang="en-GB" smtClean="0"/>
              <a:t>06/09/2023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34036B-BCDD-4B4D-8BCB-B1CA5E979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180AE6-BB33-F448-B63D-5B844779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261653-C561-CA4D-AADD-2625259902B9}"/>
              </a:ext>
            </a:extLst>
          </p:cNvPr>
          <p:cNvCxnSpPr/>
          <p:nvPr userDrawn="1"/>
        </p:nvCxnSpPr>
        <p:spPr>
          <a:xfrm>
            <a:off x="0" y="844061"/>
            <a:ext cx="12192000" cy="0"/>
          </a:xfrm>
          <a:prstGeom prst="line">
            <a:avLst/>
          </a:prstGeom>
          <a:ln w="3810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30CE602-F8CD-A441-954A-4392B3927C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r="2" b="14779"/>
          <a:stretch/>
        </p:blipFill>
        <p:spPr>
          <a:xfrm>
            <a:off x="10187804" y="-5795"/>
            <a:ext cx="2004196" cy="835379"/>
          </a:xfrm>
          <a:prstGeom prst="rect">
            <a:avLst/>
          </a:prstGeom>
        </p:spPr>
      </p:pic>
      <p:pic>
        <p:nvPicPr>
          <p:cNvPr id="12" name="NEW-Logo-ERC-OUTLINE.ai" descr="NEW-Logo-ERC-OUTLINE.ai">
            <a:extLst>
              <a:ext uri="{FF2B5EF4-FFF2-40B4-BE49-F238E27FC236}">
                <a16:creationId xmlns:a16="http://schemas.microsoft.com/office/drawing/2014/main" id="{76C09336-05F1-1B46-821A-020D52D891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508" r="7508" b="21077"/>
          <a:stretch>
            <a:fillRect/>
          </a:stretch>
        </p:blipFill>
        <p:spPr>
          <a:xfrm>
            <a:off x="9280642" y="6463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3" name="Picture 12" descr="colour_logo_1312">
            <a:extLst>
              <a:ext uri="{FF2B5EF4-FFF2-40B4-BE49-F238E27FC236}">
                <a16:creationId xmlns:a16="http://schemas.microsoft.com/office/drawing/2014/main" id="{5942131B-782D-1C4F-8D2E-1284B10AE8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6718439" y="102502"/>
            <a:ext cx="3015784" cy="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0812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18213-4E0F-8542-96B3-52D5256DB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930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A664B7-6EBF-0848-AD96-F4B68DE26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B1C07660-A6B7-E44A-8B75-C32C68A3A068}" type="datetime1">
              <a:rPr lang="en-GB" smtClean="0"/>
              <a:t>06/09/2023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1849A7-3545-2046-B3D7-02F8FFE1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A3021-24F1-ED45-A837-D10A85DA4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50C5F1-F100-9641-99AD-003F927A8F45}"/>
              </a:ext>
            </a:extLst>
          </p:cNvPr>
          <p:cNvCxnSpPr/>
          <p:nvPr userDrawn="1"/>
        </p:nvCxnSpPr>
        <p:spPr>
          <a:xfrm>
            <a:off x="0" y="844061"/>
            <a:ext cx="12192000" cy="0"/>
          </a:xfrm>
          <a:prstGeom prst="line">
            <a:avLst/>
          </a:prstGeom>
          <a:ln w="3810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AA42282-4217-584E-B2CE-FFB69BA7E6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r="2" b="14779"/>
          <a:stretch/>
        </p:blipFill>
        <p:spPr>
          <a:xfrm>
            <a:off x="10187804" y="-5795"/>
            <a:ext cx="2004196" cy="835379"/>
          </a:xfrm>
          <a:prstGeom prst="rect">
            <a:avLst/>
          </a:prstGeom>
        </p:spPr>
      </p:pic>
      <p:pic>
        <p:nvPicPr>
          <p:cNvPr id="8" name="NEW-Logo-ERC-OUTLINE.ai" descr="NEW-Logo-ERC-OUTLINE.ai">
            <a:extLst>
              <a:ext uri="{FF2B5EF4-FFF2-40B4-BE49-F238E27FC236}">
                <a16:creationId xmlns:a16="http://schemas.microsoft.com/office/drawing/2014/main" id="{2F013FE2-47EF-2541-90DD-65E9900FE5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508" r="7508" b="21077"/>
          <a:stretch>
            <a:fillRect/>
          </a:stretch>
        </p:blipFill>
        <p:spPr>
          <a:xfrm>
            <a:off x="9280642" y="6463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" name="Picture 8" descr="colour_logo_1312">
            <a:extLst>
              <a:ext uri="{FF2B5EF4-FFF2-40B4-BE49-F238E27FC236}">
                <a16:creationId xmlns:a16="http://schemas.microsoft.com/office/drawing/2014/main" id="{FDD0F9C6-8DF4-FE46-A915-6E6765AD9A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6718439" y="102502"/>
            <a:ext cx="3015784" cy="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613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F0648D-2AA6-0841-BBC9-03D38FDB6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5EFE6-FB27-8E4A-8D68-5C64F37E84B1}" type="datetime1">
              <a:rPr lang="en-GB" smtClean="0"/>
              <a:t>06/09/2023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2F94D7-236D-CA42-94C7-0763030A0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AC92BB-B6F9-C843-B5E4-8E09A8293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74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B7CB1-6FB2-BA4A-8EC1-5369CD264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3588D-4023-3143-8522-53922CF14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720180-0297-F94A-BACA-91B857340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47B4A-3F66-D147-9CCC-3920E2509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F810B-53AA-B747-9AC2-B587EDF94CD7}" type="datetime1">
              <a:rPr lang="en-GB" smtClean="0"/>
              <a:t>06/09/2023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276174-24E5-264A-AA8F-844166108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FE339-3C6E-D54C-8F0E-CF74669B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88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B0968-9FCF-1947-A2EA-EAC8F14A7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3AD0BF-039C-284A-8509-F0419981E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101FFE-3030-914F-9FCB-6B75E9412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5CA5B8-46A2-5447-999B-04ACD87B1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5F42F-7874-0345-B753-0D0939041BDF}" type="datetime1">
              <a:rPr lang="en-GB" smtClean="0"/>
              <a:t>06/09/2023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E32C1-9C55-8E4B-8A9B-F655937EB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70E791-9F2E-2B45-B18C-7118931C1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51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6F4F2E-02B8-2648-BD3C-63F11A144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18F8C-7C8E-ED47-BCFA-E31A91F6B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A7420-C053-6C4F-8245-FBDD9AFC3C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5499B-F89B-364D-8B23-CB671C685505}" type="datetime1">
              <a:rPr lang="en-GB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4BD5C-139E-064D-A118-EEC662FE0A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K.Mavrokoridis | ICFA Awards | Cape Town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66AF9-5490-9C45-8956-82DB0DD59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0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hep.ph.liv.ac.uk/ariadne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mailto:k.mavrokoridis@liv.ac.uk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.jp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iopscience.iop.org/article/10.1088/1748-0221/14/06/P06001" TargetMode="External"/><Relationship Id="rId3" Type="http://schemas.openxmlformats.org/officeDocument/2006/relationships/image" Target="../media/image52.png"/><Relationship Id="rId7" Type="http://schemas.openxmlformats.org/officeDocument/2006/relationships/image" Target="../media/image55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hyperlink" Target="https://www.mdpi.com/2410-390X/4/4/35" TargetMode="External"/><Relationship Id="rId4" Type="http://schemas.openxmlformats.org/officeDocument/2006/relationships/image" Target="../media/image5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739360" TargetMode="External"/><Relationship Id="rId7" Type="http://schemas.openxmlformats.org/officeDocument/2006/relationships/image" Target="../media/image63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dpi.com/2076-3417/11/20/9450" TargetMode="Externa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hyperlink" Target="https://arxiv.org/pdf/2301.02530v2.pdf" TargetMode="External"/><Relationship Id="rId4" Type="http://schemas.openxmlformats.org/officeDocument/2006/relationships/image" Target="../media/image83.t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6.tiff"/><Relationship Id="rId7" Type="http://schemas.openxmlformats.org/officeDocument/2006/relationships/image" Target="../media/image63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7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6.pdf"/><Relationship Id="rId7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eg"/><Relationship Id="rId7" Type="http://schemas.openxmlformats.org/officeDocument/2006/relationships/image" Target="../media/image82.pd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1.png"/><Relationship Id="rId5" Type="http://schemas.openxmlformats.org/officeDocument/2006/relationships/image" Target="../media/image26.jpeg"/><Relationship Id="rId10" Type="http://schemas.openxmlformats.org/officeDocument/2006/relationships/image" Target="../media/image30.jpeg"/><Relationship Id="rId4" Type="http://schemas.openxmlformats.org/officeDocument/2006/relationships/image" Target="../media/image25.jpe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g"/><Relationship Id="rId9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D84F9-6592-C844-8FA5-684C403D0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25" y="358609"/>
            <a:ext cx="12250866" cy="2387600"/>
          </a:xfrm>
        </p:spPr>
        <p:txBody>
          <a:bodyPr>
            <a:noAutofit/>
          </a:bodyPr>
          <a:lstStyle/>
          <a:p>
            <a:pPr algn="l"/>
            <a:r>
              <a:rPr lang="en-GB" sz="4500" b="1" dirty="0">
                <a:solidFill>
                  <a:prstClr val="black"/>
                </a:solidFill>
              </a:rPr>
              <a:t>Innovating Technologies for Liquid Argon Detectors; Behind the Scenes</a:t>
            </a:r>
            <a:endParaRPr lang="en-US" sz="4500" dirty="0"/>
          </a:p>
        </p:txBody>
      </p:sp>
      <p:pic>
        <p:nvPicPr>
          <p:cNvPr id="4" name="Picture 3" descr="colour_logo_1312">
            <a:extLst>
              <a:ext uri="{FF2B5EF4-FFF2-40B4-BE49-F238E27FC236}">
                <a16:creationId xmlns:a16="http://schemas.microsoft.com/office/drawing/2014/main" id="{F3444AB5-5838-9743-BD6F-2C1C061F7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7783087" y="56161"/>
            <a:ext cx="3290056" cy="74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NEW-Logo-ERC-OUTLINE.ai" descr="NEW-Logo-ERC-OUTLINE.ai">
            <a:extLst>
              <a:ext uri="{FF2B5EF4-FFF2-40B4-BE49-F238E27FC236}">
                <a16:creationId xmlns:a16="http://schemas.microsoft.com/office/drawing/2014/main" id="{C5E11BCD-8973-5347-818E-33E4F42806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08" r="7508" b="21077"/>
          <a:stretch>
            <a:fillRect/>
          </a:stretch>
        </p:blipFill>
        <p:spPr>
          <a:xfrm>
            <a:off x="10986052" y="29656"/>
            <a:ext cx="1034009" cy="92717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Jared Vann,…">
            <a:extLst>
              <a:ext uri="{FF2B5EF4-FFF2-40B4-BE49-F238E27FC236}">
                <a16:creationId xmlns:a16="http://schemas.microsoft.com/office/drawing/2014/main" id="{8975F391-BEA6-5546-8841-F95F82AFE84F}"/>
              </a:ext>
            </a:extLst>
          </p:cNvPr>
          <p:cNvSpPr txBox="1"/>
          <p:nvPr/>
        </p:nvSpPr>
        <p:spPr>
          <a:xfrm>
            <a:off x="5632689" y="5511777"/>
            <a:ext cx="242156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b="1" dirty="0"/>
              <a:t>Kostas </a:t>
            </a:r>
            <a:r>
              <a:rPr lang="en-US" b="1" dirty="0" err="1"/>
              <a:t>Mavrokoridis</a:t>
            </a:r>
            <a:r>
              <a:rPr lang="en-US" b="1" dirty="0"/>
              <a:t> </a:t>
            </a:r>
          </a:p>
          <a:p>
            <a:r>
              <a:rPr lang="en-US" dirty="0">
                <a:hlinkClick r:id="rId6"/>
              </a:rPr>
              <a:t>k.mavrokoridis@liv.ac.uk</a:t>
            </a:r>
            <a:endParaRPr lang="en-US" dirty="0"/>
          </a:p>
          <a:p>
            <a:endParaRPr dirty="0"/>
          </a:p>
        </p:txBody>
      </p:sp>
      <p:pic>
        <p:nvPicPr>
          <p:cNvPr id="10" name="Black &amp; White Version.pdf" descr="Black &amp; White Version.pdf">
            <a:extLst>
              <a:ext uri="{FF2B5EF4-FFF2-40B4-BE49-F238E27FC236}">
                <a16:creationId xmlns:a16="http://schemas.microsoft.com/office/drawing/2014/main" id="{7A812028-F22E-7E44-A0AB-E715F7624F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690" y="3444459"/>
            <a:ext cx="3408866" cy="157811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49EA9FF-8D46-4540-BCA6-49F3EE2D3608}"/>
              </a:ext>
            </a:extLst>
          </p:cNvPr>
          <p:cNvSpPr/>
          <p:nvPr/>
        </p:nvSpPr>
        <p:spPr>
          <a:xfrm>
            <a:off x="377801" y="5464613"/>
            <a:ext cx="2510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8"/>
              </a:rPr>
              <a:t>http://hep.ph.liv.ac.uk/ariadne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3A33EA-4384-D343-8241-CE6953B9247B}"/>
              </a:ext>
            </a:extLst>
          </p:cNvPr>
          <p:cNvSpPr txBox="1"/>
          <p:nvPr/>
        </p:nvSpPr>
        <p:spPr>
          <a:xfrm>
            <a:off x="5585797" y="6249461"/>
            <a:ext cx="232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TIPP, ICFA awards 2023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5ECBFF-CE69-B743-A6C5-B9586C1186F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59" b="1279"/>
          <a:stretch/>
        </p:blipFill>
        <p:spPr>
          <a:xfrm>
            <a:off x="6796984" y="2748101"/>
            <a:ext cx="2360064" cy="2596917"/>
          </a:xfrm>
          <a:prstGeom prst="rect">
            <a:avLst/>
          </a:prstGeom>
        </p:spPr>
      </p:pic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27DF178C-6A1F-8644-9FC3-FF0A87C04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045FE-2899-C44D-84F1-9CBAC753654A}" type="datetime1">
              <a:rPr lang="en-GB" smtClean="0"/>
              <a:t>07/09/2023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D0D44014-7AD0-1947-A1ED-2A4531F5E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628DCBC-658B-E14D-B7E6-6780C233D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0</a:t>
            </a:fld>
            <a:endParaRPr lang="en-US"/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3D6FFCC9-E2D7-9C36-DF7D-BD64D5E7873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3" r="10952" b="31759"/>
          <a:stretch/>
        </p:blipFill>
        <p:spPr>
          <a:xfrm>
            <a:off x="4365837" y="2853176"/>
            <a:ext cx="2196584" cy="2189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1B377B-72DC-5881-CF3A-81B23E77B8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47922" y="4344871"/>
            <a:ext cx="896155" cy="679519"/>
          </a:xfrm>
          <a:prstGeom prst="rect">
            <a:avLst/>
          </a:prstGeom>
        </p:spPr>
      </p:pic>
      <p:pic>
        <p:nvPicPr>
          <p:cNvPr id="21" name="ARIADNE_TPX3D">
            <a:hlinkClick r:id="" action="ppaction://media"/>
            <a:extLst>
              <a:ext uri="{FF2B5EF4-FFF2-40B4-BE49-F238E27FC236}">
                <a16:creationId xmlns:a16="http://schemas.microsoft.com/office/drawing/2014/main" id="{D7BDA4CE-93AA-3653-766C-8738D8195D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41150" y="2699867"/>
            <a:ext cx="2743199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6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CCEE1-457F-7DD5-E2F1-B34F94A32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44" y="-153156"/>
            <a:ext cx="7003712" cy="1325563"/>
          </a:xfrm>
        </p:spPr>
        <p:txBody>
          <a:bodyPr/>
          <a:lstStyle/>
          <a:p>
            <a:r>
              <a:rPr lang="en-US" dirty="0"/>
              <a:t>Xmas before shipping to CERN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C693E-4370-03B4-10D5-A01B6800B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C08FB-012A-F849-9BD1-456054D0F3DA}" type="datetime1">
              <a:rPr lang="en-GB" smtClean="0"/>
              <a:t>07/09/2023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B7F03-5871-7483-1C8A-765E1E5B9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10DC2-29FC-F7DC-3BC6-9488D1CFC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78A403-4E13-91AE-6511-728B02E81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498" y="1172407"/>
            <a:ext cx="4012857" cy="53504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7EFDC8-0EC8-FF34-1ED2-1D5A83A1959E}"/>
              </a:ext>
            </a:extLst>
          </p:cNvPr>
          <p:cNvSpPr txBox="1"/>
          <p:nvPr/>
        </p:nvSpPr>
        <p:spPr>
          <a:xfrm>
            <a:off x="79544" y="1643595"/>
            <a:ext cx="7743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X-mas in the lab -sent to SPSC confirmation of working detector 31st Dec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E4F1322-C77A-5583-72A6-7ECD99A09D5F}"/>
              </a:ext>
            </a:extLst>
          </p:cNvPr>
          <p:cNvGrpSpPr/>
          <p:nvPr/>
        </p:nvGrpSpPr>
        <p:grpSpPr>
          <a:xfrm>
            <a:off x="42818" y="2097194"/>
            <a:ext cx="7681026" cy="4435001"/>
            <a:chOff x="732046" y="2411895"/>
            <a:chExt cx="7681026" cy="44350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637EEB9-861B-0107-8FB9-D41CA89B7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1" t="9384" r="856" b="1569"/>
            <a:stretch/>
          </p:blipFill>
          <p:spPr>
            <a:xfrm>
              <a:off x="732046" y="2411895"/>
              <a:ext cx="7681026" cy="443500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025F3D-8376-49D5-626A-A547A5027A1A}"/>
                </a:ext>
              </a:extLst>
            </p:cNvPr>
            <p:cNvSpPr txBox="1"/>
            <p:nvPr/>
          </p:nvSpPr>
          <p:spPr>
            <a:xfrm>
              <a:off x="5884935" y="3331349"/>
              <a:ext cx="19293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Correlated PMT signal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F6FD0B-5932-6D3C-FAE4-798BDA95BE7D}"/>
                </a:ext>
              </a:extLst>
            </p:cNvPr>
            <p:cNvSpPr txBox="1"/>
            <p:nvPr/>
          </p:nvSpPr>
          <p:spPr>
            <a:xfrm>
              <a:off x="3056389" y="3793014"/>
              <a:ext cx="11837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Cosmics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22842A0-0631-C5F5-9B08-FF84F4655674}"/>
              </a:ext>
            </a:extLst>
          </p:cNvPr>
          <p:cNvSpPr txBox="1"/>
          <p:nvPr/>
        </p:nvSpPr>
        <p:spPr>
          <a:xfrm>
            <a:off x="79544" y="875986"/>
            <a:ext cx="6745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Very first hard task, build 1 ton optical </a:t>
            </a:r>
            <a:r>
              <a:rPr lang="en-US" sz="2000" dirty="0" err="1"/>
              <a:t>LArTPC</a:t>
            </a:r>
            <a:r>
              <a:rPr lang="en-US" sz="2000" dirty="0"/>
              <a:t> and position it at a CERN beamline within 2 years!</a:t>
            </a:r>
          </a:p>
        </p:txBody>
      </p:sp>
    </p:spTree>
    <p:extLst>
      <p:ext uri="{BB962C8B-B14F-4D97-AF65-F5344CB8AC3E}">
        <p14:creationId xmlns:p14="http://schemas.microsoft.com/office/powerpoint/2010/main" val="2465108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F92AB-86BB-0B02-0A4F-01DDC7B38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ARIADNE arriving at CERN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B22B4-41ED-C52B-4FE3-06BD4CF6D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54D1E-321A-0345-B9C7-ED0228705CE8}" type="datetime1">
              <a:rPr lang="en-GB" smtClean="0"/>
              <a:t>07/09/2023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4F009-49E4-C788-B611-AC4699391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24BE2-BA60-F5B8-B85A-F6A73285D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361CEF-E0CB-1720-6FCC-2A13370FC9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210042"/>
            <a:ext cx="3191871" cy="42558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07B33C-6484-81AF-BA76-E1A17C0B26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5" y="1210042"/>
            <a:ext cx="4959688" cy="37197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268E4A-DE53-D306-AFBA-1CF7A7ACB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5216" y="1326967"/>
            <a:ext cx="3034749" cy="40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1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576A2-7748-A546-92CA-2CCE67B91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ARIADNE at CERN T9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9A639-DB56-C044-9ACD-3C469170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0E90-E7AA-4D48-8DE7-13B456FC063E}" type="datetime1">
              <a:rPr lang="en-GB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20453-E19E-6D48-A734-7632F9A7C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2E03B-9496-9843-806C-688E20EF2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11</a:t>
            </a:fld>
            <a:endParaRPr lang="en-US"/>
          </a:p>
        </p:txBody>
      </p:sp>
      <p:pic>
        <p:nvPicPr>
          <p:cNvPr id="7" name="image.png" descr="image.png">
            <a:extLst>
              <a:ext uri="{FF2B5EF4-FFF2-40B4-BE49-F238E27FC236}">
                <a16:creationId xmlns:a16="http://schemas.microsoft.com/office/drawing/2014/main" id="{F5DAC35E-A8E8-B74C-910A-E3B6C8792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09" y="1842160"/>
            <a:ext cx="6255255" cy="469003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853B56-48D3-B24B-8F8B-8DB4C1098C46}"/>
              </a:ext>
            </a:extLst>
          </p:cNvPr>
          <p:cNvSpPr txBox="1"/>
          <p:nvPr/>
        </p:nvSpPr>
        <p:spPr>
          <a:xfrm>
            <a:off x="117539" y="891033"/>
            <a:ext cx="5098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EMCCD data taking 3 weeks April 2018.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T9 Beamline</a:t>
            </a:r>
            <a:r>
              <a:rPr lang="en-GB" dirty="0"/>
              <a:t>, East Area, CERN.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Mix of particles: </a:t>
            </a:r>
            <a:r>
              <a:rPr lang="en-GB" b="1" dirty="0"/>
              <a:t>e</a:t>
            </a:r>
            <a:r>
              <a:rPr lang="en-GB" b="1" baseline="30000" dirty="0"/>
              <a:t> ±</a:t>
            </a:r>
            <a:r>
              <a:rPr lang="en-GB" b="1" dirty="0"/>
              <a:t>, μ</a:t>
            </a:r>
            <a:r>
              <a:rPr lang="en-GB" b="1" baseline="30000" dirty="0"/>
              <a:t> ±</a:t>
            </a:r>
            <a:r>
              <a:rPr lang="en-GB" b="1" dirty="0"/>
              <a:t>, </a:t>
            </a:r>
            <a:r>
              <a:rPr lang="el-GR" b="1" dirty="0"/>
              <a:t>π</a:t>
            </a:r>
            <a:r>
              <a:rPr lang="en-GB" b="1" baseline="30000" dirty="0"/>
              <a:t> ±</a:t>
            </a:r>
            <a:r>
              <a:rPr lang="en-GB" b="1" dirty="0"/>
              <a:t>, p</a:t>
            </a:r>
            <a:r>
              <a:rPr lang="en-GB" b="1" baseline="30000" dirty="0"/>
              <a:t>±</a:t>
            </a:r>
            <a:r>
              <a:rPr lang="en-GB" b="1" dirty="0"/>
              <a:t>. (0.5 – 8 GeV/c.)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b="1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EAC0AB-51E8-9840-A36D-2F5A165F00D4}"/>
              </a:ext>
            </a:extLst>
          </p:cNvPr>
          <p:cNvGrpSpPr/>
          <p:nvPr/>
        </p:nvGrpSpPr>
        <p:grpSpPr>
          <a:xfrm>
            <a:off x="6429377" y="1055568"/>
            <a:ext cx="5645084" cy="2664980"/>
            <a:chOff x="83445" y="119063"/>
            <a:chExt cx="6071983" cy="2866514"/>
          </a:xfrm>
        </p:grpSpPr>
        <p:pic>
          <p:nvPicPr>
            <p:cNvPr id="12" name="Picture 11" descr="A picture containing animal, invertebrate&#10;&#10;Description automatically generated">
              <a:extLst>
                <a:ext uri="{FF2B5EF4-FFF2-40B4-BE49-F238E27FC236}">
                  <a16:creationId xmlns:a16="http://schemas.microsoft.com/office/drawing/2014/main" id="{BFADEAD8-3B51-5A43-847A-DE1328A2E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059"/>
            <a:stretch/>
          </p:blipFill>
          <p:spPr>
            <a:xfrm>
              <a:off x="83445" y="119063"/>
              <a:ext cx="6071983" cy="2850253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E8C0EC6-8BDE-8148-A943-3131BE913DEA}"/>
                </a:ext>
              </a:extLst>
            </p:cNvPr>
            <p:cNvCxnSpPr>
              <a:cxnSpLocks/>
            </p:cNvCxnSpPr>
            <p:nvPr/>
          </p:nvCxnSpPr>
          <p:spPr>
            <a:xfrm>
              <a:off x="297111" y="2896710"/>
              <a:ext cx="4928400" cy="0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EE692D-81C3-FF4B-A365-EE8588C583D2}"/>
                </a:ext>
              </a:extLst>
            </p:cNvPr>
            <p:cNvSpPr txBox="1"/>
            <p:nvPr/>
          </p:nvSpPr>
          <p:spPr>
            <a:xfrm>
              <a:off x="2559926" y="2588315"/>
              <a:ext cx="919396" cy="397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43 cm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349F60-962E-CB4C-9B97-345144B3EE4C}"/>
              </a:ext>
            </a:extLst>
          </p:cNvPr>
          <p:cNvGrpSpPr/>
          <p:nvPr/>
        </p:nvGrpSpPr>
        <p:grpSpPr>
          <a:xfrm>
            <a:off x="6429377" y="3818898"/>
            <a:ext cx="5556127" cy="2248484"/>
            <a:chOff x="83445" y="3278051"/>
            <a:chExt cx="6071983" cy="2457243"/>
          </a:xfrm>
        </p:grpSpPr>
        <p:pic>
          <p:nvPicPr>
            <p:cNvPr id="15" name="Picture 14" descr="A picture containing outdoor&#10;&#10;Description automatically generated">
              <a:extLst>
                <a:ext uri="{FF2B5EF4-FFF2-40B4-BE49-F238E27FC236}">
                  <a16:creationId xmlns:a16="http://schemas.microsoft.com/office/drawing/2014/main" id="{756F9E3E-E6B1-564F-A114-0215959E1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532"/>
            <a:stretch/>
          </p:blipFill>
          <p:spPr>
            <a:xfrm>
              <a:off x="83445" y="3278051"/>
              <a:ext cx="6071983" cy="2457243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243222E-7EEB-C542-9AEE-B771F6F1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73312" y="5572817"/>
              <a:ext cx="3988800" cy="0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139296-A21C-7143-A1C3-15949A9324C3}"/>
                </a:ext>
              </a:extLst>
            </p:cNvPr>
            <p:cNvSpPr txBox="1"/>
            <p:nvPr/>
          </p:nvSpPr>
          <p:spPr>
            <a:xfrm>
              <a:off x="1974806" y="5253902"/>
              <a:ext cx="1007993" cy="403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35 cm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5B7D809-355F-C11A-FE9B-1FB3EDAAE982}"/>
              </a:ext>
            </a:extLst>
          </p:cNvPr>
          <p:cNvSpPr txBox="1"/>
          <p:nvPr/>
        </p:nvSpPr>
        <p:spPr>
          <a:xfrm>
            <a:off x="6612125" y="6276366"/>
            <a:ext cx="53733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333333"/>
                </a:solidFill>
                <a:effectLst/>
                <a:latin typeface="-apple-system"/>
              </a:rPr>
              <a:t>DOI</a:t>
            </a:r>
            <a:r>
              <a:rPr lang="en-GB" b="0" i="0" dirty="0">
                <a:solidFill>
                  <a:srgbClr val="333333"/>
                </a:solidFill>
                <a:effectLst/>
                <a:latin typeface="-apple-system"/>
              </a:rPr>
              <a:t> 10.1088/1748-0221/15/03/P03003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749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40A20E7-A321-0B1C-E3E3-8318899A8358}"/>
              </a:ext>
            </a:extLst>
          </p:cNvPr>
          <p:cNvGrpSpPr/>
          <p:nvPr/>
        </p:nvGrpSpPr>
        <p:grpSpPr>
          <a:xfrm>
            <a:off x="7798665" y="886374"/>
            <a:ext cx="4353964" cy="2687852"/>
            <a:chOff x="5180431" y="2693976"/>
            <a:chExt cx="4353964" cy="268785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0E785AB-C665-51FF-1EA2-6836F32F4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0941" y="2693976"/>
              <a:ext cx="4343454" cy="2687852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F0CAB2-6512-7A20-8EA2-E0D1698DC76B}"/>
                </a:ext>
              </a:extLst>
            </p:cNvPr>
            <p:cNvSpPr/>
            <p:nvPr/>
          </p:nvSpPr>
          <p:spPr>
            <a:xfrm>
              <a:off x="5180431" y="4037902"/>
              <a:ext cx="831486" cy="297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">
            <a:extLst>
              <a:ext uri="{FF2B5EF4-FFF2-40B4-BE49-F238E27FC236}">
                <a16:creationId xmlns:a16="http://schemas.microsoft.com/office/drawing/2014/main" id="{F019904F-DAFC-E155-C2BB-31F58E1A92DF}"/>
              </a:ext>
            </a:extLst>
          </p:cNvPr>
          <p:cNvSpPr/>
          <p:nvPr/>
        </p:nvSpPr>
        <p:spPr>
          <a:xfrm>
            <a:off x="3662970" y="2063287"/>
            <a:ext cx="4956419" cy="1019371"/>
          </a:xfrm>
          <a:prstGeom prst="rect">
            <a:avLst/>
          </a:prstGeom>
          <a:solidFill>
            <a:srgbClr val="49949C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chemeClr val="accent2">
                    <a:hueOff val="-85259"/>
                    <a:satOff val="14347"/>
                    <a:lumOff val="22373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6DA02-31CA-874E-ACD7-4559FE4B9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62424-9671-CA49-A8C2-5D25BE45846B}" type="datetime1">
              <a:rPr lang="en-GB" smtClean="0"/>
              <a:t>07/09/2023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7FC47-277B-5144-B751-1E824948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19970-516F-7D49-ADB3-514F28DD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D63424-29ED-FB4E-AE55-9C4977205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1" y="950863"/>
            <a:ext cx="3607034" cy="47922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C24724-52BB-734A-820E-2EADA6C69AC9}"/>
              </a:ext>
            </a:extLst>
          </p:cNvPr>
          <p:cNvSpPr txBox="1"/>
          <p:nvPr/>
        </p:nvSpPr>
        <p:spPr>
          <a:xfrm>
            <a:off x="3670189" y="1285092"/>
            <a:ext cx="499089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Timepix3 camera installed in place of an EMMCD camera</a:t>
            </a:r>
          </a:p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TPX3 provides simultaneous time-over-threshold (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ToT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) and time-of-arrival (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ToA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Complete (</a:t>
            </a: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x,y,z,E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) event reconstruction using a single device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dirty="0" err="1">
                <a:latin typeface="Arial" panose="020B0604020202020204" pitchFamily="34" charset="0"/>
              </a:rPr>
              <a:t>Photonis</a:t>
            </a:r>
            <a:r>
              <a:rPr lang="en-GB" dirty="0">
                <a:latin typeface="Arial" panose="020B0604020202020204" pitchFamily="34" charset="0"/>
              </a:rPr>
              <a:t> Cricket image intensifier with Hi-QE green photocathode. </a:t>
            </a:r>
          </a:p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</a:rPr>
              <a:t>VUV Image intensifiers are now also available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AF8CD7-0B53-5440-98C5-B39819EAFD74}"/>
              </a:ext>
            </a:extLst>
          </p:cNvPr>
          <p:cNvGrpSpPr/>
          <p:nvPr/>
        </p:nvGrpSpPr>
        <p:grpSpPr>
          <a:xfrm>
            <a:off x="8475566" y="3948787"/>
            <a:ext cx="3690833" cy="2516189"/>
            <a:chOff x="8359415" y="3309191"/>
            <a:chExt cx="3690833" cy="251618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B703481-10EE-084F-A08B-CCCB080D9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532"/>
            <a:stretch/>
          </p:blipFill>
          <p:spPr>
            <a:xfrm>
              <a:off x="8359415" y="3309191"/>
              <a:ext cx="3690833" cy="25161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A6F544-8458-084A-8DEB-CF80F94B13B4}"/>
                </a:ext>
              </a:extLst>
            </p:cNvPr>
            <p:cNvSpPr txBox="1"/>
            <p:nvPr/>
          </p:nvSpPr>
          <p:spPr>
            <a:xfrm>
              <a:off x="10260749" y="4207063"/>
              <a:ext cx="1714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1326FF"/>
                  </a:solidFill>
                </a:rPr>
                <a:t>ARIADNE results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8575D1-96A2-1046-A447-9CC6365E75E5}"/>
                </a:ext>
              </a:extLst>
            </p:cNvPr>
            <p:cNvSpPr txBox="1"/>
            <p:nvPr/>
          </p:nvSpPr>
          <p:spPr>
            <a:xfrm>
              <a:off x="10079584" y="3732392"/>
              <a:ext cx="1946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9CBB59"/>
                  </a:solidFill>
                </a:rPr>
                <a:t>Coldbox</a:t>
              </a:r>
              <a:r>
                <a:rPr lang="en-US" dirty="0">
                  <a:solidFill>
                    <a:srgbClr val="9CBB59"/>
                  </a:solidFill>
                </a:rPr>
                <a:t> Intensifier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375488D-7872-8645-9B92-B0EE8164FA04}"/>
                </a:ext>
              </a:extLst>
            </p:cNvPr>
            <p:cNvSpPr txBox="1"/>
            <p:nvPr/>
          </p:nvSpPr>
          <p:spPr>
            <a:xfrm>
              <a:off x="10585573" y="4930058"/>
              <a:ext cx="14273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TPB emission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F1CFDFC-4CB7-71C4-75E0-0CF14E45A327}"/>
              </a:ext>
            </a:extLst>
          </p:cNvPr>
          <p:cNvSpPr/>
          <p:nvPr/>
        </p:nvSpPr>
        <p:spPr>
          <a:xfrm>
            <a:off x="64253" y="6317249"/>
            <a:ext cx="37675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5"/>
              </a:rPr>
              <a:t>https://www.mdpi.com/2410-390X/4/4/35</a:t>
            </a:r>
            <a:endParaRPr lang="en-US" sz="1600" dirty="0"/>
          </a:p>
          <a:p>
            <a:endParaRPr lang="en-US" sz="1600" dirty="0"/>
          </a:p>
        </p:txBody>
      </p:sp>
      <p:pic>
        <p:nvPicPr>
          <p:cNvPr id="16" name="Picture 15" descr="Chart, scatter chart&#10;&#10;Description automatically generated">
            <a:extLst>
              <a:ext uri="{FF2B5EF4-FFF2-40B4-BE49-F238E27FC236}">
                <a16:creationId xmlns:a16="http://schemas.microsoft.com/office/drawing/2014/main" id="{78F0F9D4-18E4-74D8-8A03-1B480A4A4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182" y="4416751"/>
            <a:ext cx="2541675" cy="19240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53D5F9-7239-EEF8-C995-AAA6C2E286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759"/>
          <a:stretch/>
        </p:blipFill>
        <p:spPr>
          <a:xfrm>
            <a:off x="5924671" y="4654141"/>
            <a:ext cx="2736415" cy="1628007"/>
          </a:xfrm>
          <a:prstGeom prst="rect">
            <a:avLst/>
          </a:prstGeom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1F441C20-36D9-873B-782D-D42AFB20B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47"/>
            <a:ext cx="4757530" cy="1325563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Going from 2D to 3D: TPX3Cam optical TPC readout</a:t>
            </a:r>
            <a:br>
              <a:rPr lang="en-US" sz="3200" b="1" dirty="0"/>
            </a:br>
            <a:endParaRPr lang="en-US" sz="3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BA7BAF6-9FF2-5475-DECA-1D8612E96046}"/>
              </a:ext>
            </a:extLst>
          </p:cNvPr>
          <p:cNvSpPr/>
          <p:nvPr/>
        </p:nvSpPr>
        <p:spPr>
          <a:xfrm>
            <a:off x="77506" y="5743157"/>
            <a:ext cx="37543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8"/>
              </a:rPr>
              <a:t>https://iopscience.iop.org/article/10.1088/1748-0221/14/06/P06001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66248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EB3AB-B8AD-ED3C-E630-4BDB46923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TPX3Cam Optical Readout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7C41A-D095-F66C-D4C6-BF6621C74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6A0DF-1FA8-644B-91FB-08F352B299FA}" type="datetime1">
              <a:rPr lang="en-GB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DD468-2A2A-42E9-C331-FC44DF0E5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E557C-DE74-ED82-30BB-4659F53FA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8F3D87-94AB-EFED-4577-38B6D6178DA5}"/>
              </a:ext>
            </a:extLst>
          </p:cNvPr>
          <p:cNvSpPr/>
          <p:nvPr/>
        </p:nvSpPr>
        <p:spPr>
          <a:xfrm>
            <a:off x="-76200" y="904875"/>
            <a:ext cx="12268200" cy="57340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B201C-26A7-0288-02B0-A23886057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047" y="1109791"/>
            <a:ext cx="9052891" cy="537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00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EC6C3-2946-AAB2-BF94-ADC138633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TPX3Cam Optical Readout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80591-92ED-69D5-8A65-E33AABC8F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D5E19-13E4-AD45-B6EE-09A367E5F8B1}" type="datetime1">
              <a:rPr lang="en-GB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21917-466F-28D3-10F3-B5D56FC00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8B943-D027-772F-13BA-31F2DB969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6A72E0-8F9A-01DF-61AB-6CA664C409C3}"/>
              </a:ext>
            </a:extLst>
          </p:cNvPr>
          <p:cNvSpPr/>
          <p:nvPr/>
        </p:nvSpPr>
        <p:spPr>
          <a:xfrm>
            <a:off x="-66261" y="904875"/>
            <a:ext cx="12268200" cy="57340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F6A2B5-440A-875F-05AA-14E7EA8AF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850" y="904875"/>
            <a:ext cx="4543426" cy="573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09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C997AB5-8F5F-784A-3577-2869850A2BCA}"/>
              </a:ext>
            </a:extLst>
          </p:cNvPr>
          <p:cNvSpPr/>
          <p:nvPr/>
        </p:nvSpPr>
        <p:spPr>
          <a:xfrm>
            <a:off x="-66261" y="904875"/>
            <a:ext cx="12268200" cy="57340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EA04DA-122E-B648-BD53-0D8DCA594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TPX3Cam </a:t>
            </a:r>
            <a:r>
              <a:rPr lang="en-US" sz="4400" dirty="0"/>
              <a:t>3D </a:t>
            </a:r>
            <a:r>
              <a:rPr lang="en-US" sz="4400" dirty="0" err="1"/>
              <a:t>Cosmics</a:t>
            </a:r>
            <a:r>
              <a:rPr lang="en-US" sz="4400" dirty="0"/>
              <a:t> LAr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6DA02-31CA-874E-ACD7-4559FE4B9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02EF9-E0A8-574F-99E5-D8F95D84BEE3}" type="datetime1">
              <a:rPr lang="en-GB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7FC47-277B-5144-B751-1E824948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19970-516F-7D49-ADB3-514F28DD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15</a:t>
            </a:fld>
            <a:endParaRPr lang="en-US"/>
          </a:p>
        </p:txBody>
      </p:sp>
      <p:pic>
        <p:nvPicPr>
          <p:cNvPr id="3" name="ARIADNE_TPX3D">
            <a:hlinkClick r:id="" action="ppaction://media"/>
            <a:extLst>
              <a:ext uri="{FF2B5EF4-FFF2-40B4-BE49-F238E27FC236}">
                <a16:creationId xmlns:a16="http://schemas.microsoft.com/office/drawing/2014/main" id="{CA9CAD21-5DE2-B63B-1D70-9122ABA1B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3458" y="1558463"/>
            <a:ext cx="4312534" cy="4312534"/>
          </a:xfrm>
          <a:prstGeom prst="rect">
            <a:avLst/>
          </a:prstGeom>
        </p:spPr>
      </p:pic>
      <p:pic>
        <p:nvPicPr>
          <p:cNvPr id="17" name="ARIADNE_TPX_topview">
            <a:hlinkClick r:id="" action="ppaction://media"/>
            <a:extLst>
              <a:ext uri="{FF2B5EF4-FFF2-40B4-BE49-F238E27FC236}">
                <a16:creationId xmlns:a16="http://schemas.microsoft.com/office/drawing/2014/main" id="{59AAAC0F-5160-A0DE-FDC7-564638BB0BE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66652" y="1561955"/>
            <a:ext cx="4309042" cy="43090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416CFF-0788-FCB5-C0E9-EDB244C52A5C}"/>
              </a:ext>
            </a:extLst>
          </p:cNvPr>
          <p:cNvSpPr txBox="1"/>
          <p:nvPr/>
        </p:nvSpPr>
        <p:spPr>
          <a:xfrm>
            <a:off x="75413" y="851605"/>
            <a:ext cx="741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kern="0" dirty="0">
                <a:solidFill>
                  <a:schemeClr val="bg1"/>
                </a:solidFill>
                <a:sym typeface="Myriad Pro"/>
              </a:rPr>
              <a:t>Continuous</a:t>
            </a:r>
            <a:r>
              <a:rPr lang="en-US" b="1" dirty="0">
                <a:solidFill>
                  <a:schemeClr val="bg1"/>
                </a:solidFill>
              </a:rPr>
              <a:t>  streaming,  10 </a:t>
            </a:r>
            <a:r>
              <a:rPr lang="en-US" b="1" dirty="0" err="1">
                <a:solidFill>
                  <a:schemeClr val="bg1"/>
                </a:solidFill>
              </a:rPr>
              <a:t>msec</a:t>
            </a:r>
            <a:r>
              <a:rPr lang="en-US" b="1" dirty="0">
                <a:solidFill>
                  <a:schemeClr val="bg1"/>
                </a:solidFill>
              </a:rPr>
              <a:t> slice </a:t>
            </a:r>
            <a:r>
              <a:rPr lang="en-US" dirty="0">
                <a:solidFill>
                  <a:schemeClr val="bg1"/>
                </a:solidFill>
              </a:rPr>
              <a:t>(playing </a:t>
            </a:r>
            <a:r>
              <a:rPr lang="en-GB" dirty="0">
                <a:solidFill>
                  <a:schemeClr val="bg1"/>
                </a:solidFill>
              </a:rPr>
              <a:t>1ms jump per frame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0249ED-A325-578F-1EAB-BB15BC12824F}"/>
              </a:ext>
            </a:extLst>
          </p:cNvPr>
          <p:cNvSpPr txBox="1"/>
          <p:nvPr/>
        </p:nvSpPr>
        <p:spPr>
          <a:xfrm>
            <a:off x="8355126" y="1102373"/>
            <a:ext cx="1036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Top View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6B5C74-3D11-B27E-7C2D-A866917261D4}"/>
              </a:ext>
            </a:extLst>
          </p:cNvPr>
          <p:cNvSpPr txBox="1"/>
          <p:nvPr/>
        </p:nvSpPr>
        <p:spPr>
          <a:xfrm>
            <a:off x="1921397" y="1220937"/>
            <a:ext cx="1097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Side View</a:t>
            </a:r>
          </a:p>
        </p:txBody>
      </p:sp>
    </p:spTree>
    <p:extLst>
      <p:ext uri="{BB962C8B-B14F-4D97-AF65-F5344CB8AC3E}">
        <p14:creationId xmlns:p14="http://schemas.microsoft.com/office/powerpoint/2010/main" val="395613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 descr="A picture containing toy&#10;&#10;Description automatically generated">
            <a:extLst>
              <a:ext uri="{FF2B5EF4-FFF2-40B4-BE49-F238E27FC236}">
                <a16:creationId xmlns:a16="http://schemas.microsoft.com/office/drawing/2014/main" id="{029AC61D-AEEC-3848-A69A-C4EB9A32F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36" y="1052505"/>
            <a:ext cx="5617154" cy="566225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C09EF-61B1-9F46-8C0B-B37CB220E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26E8-C628-6A4F-ADA0-25D98706C516}" type="datetime1">
              <a:rPr lang="en-GB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F5552-351F-2540-AA8A-391137A6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5B7C1-88BB-2A44-8AB7-050C6763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6A88B-D92A-3145-AA7C-737F539B61B1}"/>
              </a:ext>
            </a:extLst>
          </p:cNvPr>
          <p:cNvSpPr txBox="1"/>
          <p:nvPr/>
        </p:nvSpPr>
        <p:spPr>
          <a:xfrm>
            <a:off x="6269945" y="868420"/>
            <a:ext cx="5251409" cy="2618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Larger Scale Demonstration at the CERN Neutrino Platform –ARIADNE</a:t>
            </a:r>
            <a:r>
              <a:rPr lang="en-US" sz="4000" b="1" baseline="30000" dirty="0"/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F7859B-3687-6A48-B3C4-E3DF2D7C74D3}"/>
              </a:ext>
            </a:extLst>
          </p:cNvPr>
          <p:cNvSpPr txBox="1"/>
          <p:nvPr/>
        </p:nvSpPr>
        <p:spPr>
          <a:xfrm>
            <a:off x="6049857" y="6178854"/>
            <a:ext cx="45514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CERN LOI: </a:t>
            </a:r>
            <a:r>
              <a:rPr lang="en-US" dirty="0">
                <a:hlinkClick r:id="rId3"/>
              </a:rPr>
              <a:t>https://cds.cern.ch/record/2739360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71D08D-71BA-924F-B556-F30F13B49983}"/>
              </a:ext>
            </a:extLst>
          </p:cNvPr>
          <p:cNvSpPr/>
          <p:nvPr/>
        </p:nvSpPr>
        <p:spPr>
          <a:xfrm>
            <a:off x="6269945" y="3749968"/>
            <a:ext cx="41119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Test optical readout on a scale relevant for DUNE using the existing cold box</a:t>
            </a:r>
            <a:endParaRPr lang="en-US" sz="2000" b="1" dirty="0"/>
          </a:p>
        </p:txBody>
      </p:sp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5D30C565-461E-314D-A1A2-A96BD0C7E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111" y="4942302"/>
            <a:ext cx="5251409" cy="12513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0D1BD9-E057-7A40-BA76-0D2FF0B52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642" y="48240"/>
            <a:ext cx="1045687" cy="1062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AA2CF4-9ED3-FD49-BB2E-B9D43C0EC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7127" y="58400"/>
            <a:ext cx="1898650" cy="689454"/>
          </a:xfrm>
          <a:prstGeom prst="rect">
            <a:avLst/>
          </a:prstGeom>
        </p:spPr>
      </p:pic>
      <p:pic>
        <p:nvPicPr>
          <p:cNvPr id="15" name="Picture 2" descr="ROYAL HOLLOWAY, UNIVERSITY OF LONDON Jobs | THEunijobs">
            <a:extLst>
              <a:ext uri="{FF2B5EF4-FFF2-40B4-BE49-F238E27FC236}">
                <a16:creationId xmlns:a16="http://schemas.microsoft.com/office/drawing/2014/main" id="{A36543B9-8B53-6A4A-9DC8-1113FB661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027" y="154657"/>
            <a:ext cx="1099100" cy="5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800C731-ECC8-0340-9684-41234083F3A6}"/>
              </a:ext>
            </a:extLst>
          </p:cNvPr>
          <p:cNvSpPr txBox="1"/>
          <p:nvPr/>
        </p:nvSpPr>
        <p:spPr>
          <a:xfrm>
            <a:off x="50049" y="1025510"/>
            <a:ext cx="2327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Operation Spring 2022</a:t>
            </a:r>
          </a:p>
        </p:txBody>
      </p:sp>
    </p:spTree>
    <p:extLst>
      <p:ext uri="{BB962C8B-B14F-4D97-AF65-F5344CB8AC3E}">
        <p14:creationId xmlns:p14="http://schemas.microsoft.com/office/powerpoint/2010/main" val="4050790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FBF9A-999E-9445-8A68-39BAC0702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127" y="-6131"/>
            <a:ext cx="7742712" cy="1325563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ARIADNE</a:t>
            </a:r>
            <a:r>
              <a:rPr lang="en-US" sz="3800" baseline="30000" dirty="0"/>
              <a:t>+</a:t>
            </a:r>
            <a:r>
              <a:rPr lang="en-US" sz="3800" dirty="0"/>
              <a:t>: Cryostat Optical Configuration</a:t>
            </a:r>
            <a:br>
              <a:rPr lang="en-US" dirty="0"/>
            </a:br>
            <a:r>
              <a:rPr lang="en-US" baseline="30000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475D3-4078-2140-B3BB-32656564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4A19-4217-D943-A04C-46ED288E01C1}" type="datetime1">
              <a:rPr lang="en-GB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35C2F-C131-094E-B44E-1D436A1ED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03565-42F2-D440-AC09-40CFF69B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4BF7BA-CB6A-2441-942F-17074E7AD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65" y="938113"/>
            <a:ext cx="8448004" cy="58397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3C542A-F813-4E46-88CF-3EB7CBCB474C}"/>
              </a:ext>
            </a:extLst>
          </p:cNvPr>
          <p:cNvSpPr txBox="1"/>
          <p:nvPr/>
        </p:nvSpPr>
        <p:spPr>
          <a:xfrm>
            <a:off x="233171" y="1156640"/>
            <a:ext cx="2002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TPX3 Camera </a:t>
            </a:r>
          </a:p>
          <a:p>
            <a:r>
              <a:rPr lang="en-US" dirty="0"/>
              <a:t>Assembly (1 x VUV)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DE347C1-5842-AB4C-A24B-B75DF4BC43F0}"/>
              </a:ext>
            </a:extLst>
          </p:cNvPr>
          <p:cNvCxnSpPr>
            <a:cxnSpLocks/>
          </p:cNvCxnSpPr>
          <p:nvPr/>
        </p:nvCxnSpPr>
        <p:spPr>
          <a:xfrm>
            <a:off x="1534510" y="1817207"/>
            <a:ext cx="2848304" cy="184039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7100471-267E-8841-AEC3-3231184FE39C}"/>
              </a:ext>
            </a:extLst>
          </p:cNvPr>
          <p:cNvSpPr txBox="1"/>
          <p:nvPr/>
        </p:nvSpPr>
        <p:spPr>
          <a:xfrm>
            <a:off x="50581" y="4070776"/>
            <a:ext cx="1807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Readout Plane (LRP)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1807AD4-9E73-0E49-9CD3-2FE3BF03672C}"/>
              </a:ext>
            </a:extLst>
          </p:cNvPr>
          <p:cNvCxnSpPr>
            <a:cxnSpLocks/>
          </p:cNvCxnSpPr>
          <p:nvPr/>
        </p:nvCxnSpPr>
        <p:spPr>
          <a:xfrm>
            <a:off x="1386380" y="4445004"/>
            <a:ext cx="2386834" cy="475609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830652F-1791-7C48-89D1-6E2A2CDB2E9C}"/>
              </a:ext>
            </a:extLst>
          </p:cNvPr>
          <p:cNvSpPr txBox="1"/>
          <p:nvPr/>
        </p:nvSpPr>
        <p:spPr>
          <a:xfrm>
            <a:off x="96905" y="5877663"/>
            <a:ext cx="1807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Cathode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B96C13-DDDF-1948-BBD3-2FAE747BEDC7}"/>
              </a:ext>
            </a:extLst>
          </p:cNvPr>
          <p:cNvCxnSpPr>
            <a:cxnSpLocks/>
          </p:cNvCxnSpPr>
          <p:nvPr/>
        </p:nvCxnSpPr>
        <p:spPr>
          <a:xfrm flipV="1">
            <a:off x="1386723" y="5708017"/>
            <a:ext cx="1642227" cy="38098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46B362-4070-DC44-A245-AF770CC80F09}"/>
              </a:ext>
            </a:extLst>
          </p:cNvPr>
          <p:cNvSpPr txBox="1"/>
          <p:nvPr/>
        </p:nvSpPr>
        <p:spPr>
          <a:xfrm>
            <a:off x="6948540" y="1056791"/>
            <a:ext cx="2182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TPX3 Camera </a:t>
            </a:r>
          </a:p>
          <a:p>
            <a:r>
              <a:rPr lang="en-US" dirty="0"/>
              <a:t>Assembly (3 x visible)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3D9E6BE-D749-6A4F-A326-04F0783E5590}"/>
              </a:ext>
            </a:extLst>
          </p:cNvPr>
          <p:cNvCxnSpPr>
            <a:cxnSpLocks/>
          </p:cNvCxnSpPr>
          <p:nvPr/>
        </p:nvCxnSpPr>
        <p:spPr>
          <a:xfrm flipH="1">
            <a:off x="5896303" y="1299615"/>
            <a:ext cx="1166649" cy="204750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0A71745-EB7A-EB48-8717-F734074277C7}"/>
              </a:ext>
            </a:extLst>
          </p:cNvPr>
          <p:cNvSpPr txBox="1">
            <a:spLocks/>
          </p:cNvSpPr>
          <p:nvPr/>
        </p:nvSpPr>
        <p:spPr>
          <a:xfrm>
            <a:off x="8388056" y="1892552"/>
            <a:ext cx="3749512" cy="435444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100" dirty="0"/>
              <a:t>Large scale test of ARIADNE optical readout principle for dual-phase </a:t>
            </a:r>
            <a:r>
              <a:rPr lang="en-GB" sz="2100" dirty="0" err="1"/>
              <a:t>LArTPCs</a:t>
            </a:r>
            <a:r>
              <a:rPr lang="en-GB" sz="2100" dirty="0"/>
              <a:t>.</a:t>
            </a:r>
          </a:p>
          <a:p>
            <a:endParaRPr lang="en-GB" sz="2100" dirty="0"/>
          </a:p>
          <a:p>
            <a:r>
              <a:rPr lang="en-GB" sz="2100" dirty="0"/>
              <a:t>Four Timepix3 based cameras, each covering 1m x 1m readout area.</a:t>
            </a:r>
          </a:p>
          <a:p>
            <a:endParaRPr lang="en-GB" sz="2100" dirty="0"/>
          </a:p>
          <a:p>
            <a:r>
              <a:rPr lang="en-GB" sz="2100" dirty="0"/>
              <a:t>Three cameras detect visible light (wavelength shifter installed above THGEMs)</a:t>
            </a:r>
          </a:p>
          <a:p>
            <a:endParaRPr lang="en-GB" sz="2100" dirty="0"/>
          </a:p>
          <a:p>
            <a:r>
              <a:rPr lang="en-GB" sz="2100" dirty="0"/>
              <a:t>One camera directly detects VUV.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1901A3-F2A8-8A65-40E2-DC8D1049FF9E}"/>
              </a:ext>
            </a:extLst>
          </p:cNvPr>
          <p:cNvSpPr txBox="1"/>
          <p:nvPr/>
        </p:nvSpPr>
        <p:spPr>
          <a:xfrm>
            <a:off x="3129724" y="828881"/>
            <a:ext cx="1825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20-ton Cryostat</a:t>
            </a:r>
          </a:p>
        </p:txBody>
      </p:sp>
    </p:spTree>
    <p:extLst>
      <p:ext uri="{BB962C8B-B14F-4D97-AF65-F5344CB8AC3E}">
        <p14:creationId xmlns:p14="http://schemas.microsoft.com/office/powerpoint/2010/main" val="863188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BC20C-9993-1849-A563-BC05D627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TPX3 Camera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E55B2-5D10-1E49-A7AB-324055DAC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0397E-A6B8-9A4A-8BC7-404D43C0AA6D}" type="datetime1">
              <a:rPr lang="en-GB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96659-B6AA-AA46-AD6F-45C47F458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71D8E-1D98-EA42-82AB-C6B50D990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18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861CF2-0D53-E54B-B925-B85409577FA9}"/>
              </a:ext>
            </a:extLst>
          </p:cNvPr>
          <p:cNvGrpSpPr/>
          <p:nvPr/>
        </p:nvGrpSpPr>
        <p:grpSpPr>
          <a:xfrm>
            <a:off x="5037482" y="1210042"/>
            <a:ext cx="7146235" cy="4637134"/>
            <a:chOff x="80695" y="56721"/>
            <a:chExt cx="10373260" cy="67201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6A2393-6DB4-E442-9569-D7D3445A4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95" y="56721"/>
              <a:ext cx="6720155" cy="6720155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FA928A7-5218-DD46-9B17-6245AD4B98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7912" y="1196939"/>
              <a:ext cx="4002498" cy="4477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8EDD3E33-F670-504D-8788-4CFB2EA0C7B7}"/>
                </a:ext>
              </a:extLst>
            </p:cNvPr>
            <p:cNvSpPr txBox="1">
              <a:spLocks/>
            </p:cNvSpPr>
            <p:nvPr/>
          </p:nvSpPr>
          <p:spPr>
            <a:xfrm>
              <a:off x="7613150" y="914399"/>
              <a:ext cx="2840805" cy="56508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62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800" dirty="0" err="1"/>
                <a:t>Timepix</a:t>
              </a:r>
              <a:r>
                <a:rPr lang="en-GB" sz="2800" dirty="0"/>
                <a:t> 3 Camera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F10EB9BF-B0FF-544D-801D-CEBCF8904177}"/>
                </a:ext>
              </a:extLst>
            </p:cNvPr>
            <p:cNvSpPr txBox="1">
              <a:spLocks/>
            </p:cNvSpPr>
            <p:nvPr/>
          </p:nvSpPr>
          <p:spPr>
            <a:xfrm>
              <a:off x="7613149" y="2453168"/>
              <a:ext cx="2840805" cy="56508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92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800" dirty="0"/>
                <a:t>Relay optics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CDAB03C-8F49-3047-965C-E15A3AE7B4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50735" y="2681555"/>
              <a:ext cx="4259675" cy="45270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AE676C97-FF6D-D24B-8DBF-AA61F24BB72E}"/>
                </a:ext>
              </a:extLst>
            </p:cNvPr>
            <p:cNvSpPr txBox="1">
              <a:spLocks/>
            </p:cNvSpPr>
            <p:nvPr/>
          </p:nvSpPr>
          <p:spPr>
            <a:xfrm>
              <a:off x="7613148" y="3900112"/>
              <a:ext cx="2840805" cy="56508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800" dirty="0"/>
                <a:t>Image intensifier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CFA90D2-05A3-DC4D-85A4-F171713DF5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74715" y="4162423"/>
              <a:ext cx="4335695" cy="118527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B2C113F3-83DA-884F-9BD5-209D4879265C}"/>
                </a:ext>
              </a:extLst>
            </p:cNvPr>
            <p:cNvSpPr txBox="1">
              <a:spLocks/>
            </p:cNvSpPr>
            <p:nvPr/>
          </p:nvSpPr>
          <p:spPr>
            <a:xfrm>
              <a:off x="7613148" y="5115887"/>
              <a:ext cx="2840805" cy="56508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8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800" dirty="0"/>
                <a:t>Objective lens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37A53C4-4CA3-2C40-BBB5-ADBE3FB697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40772" y="5347699"/>
              <a:ext cx="4121007" cy="69864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A picture containing indoor, cluttered, miller&#10;&#10;Description automatically generated">
            <a:extLst>
              <a:ext uri="{FF2B5EF4-FFF2-40B4-BE49-F238E27FC236}">
                <a16:creationId xmlns:a16="http://schemas.microsoft.com/office/drawing/2014/main" id="{C6BE618E-801F-0BC0-8C03-E207AB14F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49" y="919175"/>
            <a:ext cx="4133732" cy="4133732"/>
          </a:xfrm>
          <a:prstGeom prst="rect">
            <a:avLst/>
          </a:prstGeom>
        </p:spPr>
      </p:pic>
      <p:pic>
        <p:nvPicPr>
          <p:cNvPr id="17" name="Picture 16" descr="A close up of a speaker&#10;&#10;Description automatically generated with low confidence">
            <a:extLst>
              <a:ext uri="{FF2B5EF4-FFF2-40B4-BE49-F238E27FC236}">
                <a16:creationId xmlns:a16="http://schemas.microsoft.com/office/drawing/2014/main" id="{47E77DD5-6FAA-582C-6DCB-C69A1BD0F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615" y="5169347"/>
            <a:ext cx="1366046" cy="136604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12A366A-14F2-9B3A-8A59-97FA51C6C82F}"/>
              </a:ext>
            </a:extLst>
          </p:cNvPr>
          <p:cNvSpPr txBox="1">
            <a:spLocks/>
          </p:cNvSpPr>
          <p:nvPr/>
        </p:nvSpPr>
        <p:spPr>
          <a:xfrm>
            <a:off x="619986" y="5387985"/>
            <a:ext cx="2524051" cy="9693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Visible lenses (f0.95, 10.5 mm)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017378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36920-4658-1C4E-B7AE-356D963E8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A39F1-6C9F-AC41-B0E6-2FB5F3509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61512"/>
            <a:ext cx="10664687" cy="2731763"/>
          </a:xfrm>
        </p:spPr>
        <p:txBody>
          <a:bodyPr>
            <a:normAutofit/>
          </a:bodyPr>
          <a:lstStyle/>
          <a:p>
            <a:r>
              <a:rPr lang="en-US" sz="3200" dirty="0"/>
              <a:t>Challenges for the </a:t>
            </a:r>
            <a:r>
              <a:rPr lang="en-US" sz="3200" dirty="0" err="1"/>
              <a:t>kton</a:t>
            </a:r>
            <a:r>
              <a:rPr lang="en-US" sz="3200" dirty="0"/>
              <a:t> scale liquid argon neutrino experiments</a:t>
            </a:r>
          </a:p>
          <a:p>
            <a:r>
              <a:rPr lang="en-US" sz="3200" dirty="0"/>
              <a:t>Highlights from over a decade of personal key R&amp;D activities and evolution of the ARIADNE program</a:t>
            </a:r>
          </a:p>
          <a:p>
            <a:r>
              <a:rPr lang="en-US" sz="3200" dirty="0"/>
              <a:t>Recent activities and looking ahead</a:t>
            </a:r>
          </a:p>
          <a:p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B6764-9023-3C4D-9521-8B1B946A5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223AE-91FA-9646-ACE0-FE0777F762D8}" type="datetime1">
              <a:rPr lang="en-GB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086DF-4A7D-D249-BC84-0A046D4C9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E270A-23F1-754E-8675-3C8163A33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5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830FF-DFEC-8945-B5CF-E0FE1A20C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50cm Glass THGEMs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89232-F036-B64B-85D6-7D59D9616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5C883-6A87-6F42-BC10-09ADD5E30CFE}" type="datetime1">
              <a:rPr lang="en-GB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6DD11-C6E3-BE4A-B024-61D59B876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618C7-B922-F34E-B0F7-B354D9FC2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19</a:t>
            </a:fld>
            <a:endParaRPr lang="en-US"/>
          </a:p>
        </p:txBody>
      </p:sp>
      <p:pic>
        <p:nvPicPr>
          <p:cNvPr id="47" name="Picture 46" descr="A picture containing indoor&#10;&#10;Description automatically generated">
            <a:extLst>
              <a:ext uri="{FF2B5EF4-FFF2-40B4-BE49-F238E27FC236}">
                <a16:creationId xmlns:a16="http://schemas.microsoft.com/office/drawing/2014/main" id="{4D25D2B8-6FE0-FD47-969E-FB583D1D58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3" r="10952" b="31759"/>
          <a:stretch/>
        </p:blipFill>
        <p:spPr>
          <a:xfrm>
            <a:off x="6796273" y="1343770"/>
            <a:ext cx="5104449" cy="508807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2F17542-A64C-7445-BBA7-565EB311A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9919" y="4717563"/>
            <a:ext cx="2260803" cy="1714278"/>
          </a:xfrm>
          <a:prstGeom prst="rect">
            <a:avLst/>
          </a:prstGeom>
        </p:spPr>
      </p:pic>
      <p:sp>
        <p:nvSpPr>
          <p:cNvPr id="49" name="Title 1">
            <a:extLst>
              <a:ext uri="{FF2B5EF4-FFF2-40B4-BE49-F238E27FC236}">
                <a16:creationId xmlns:a16="http://schemas.microsoft.com/office/drawing/2014/main" id="{8BB6AFE9-E2B8-1848-882F-2A2879CD74E4}"/>
              </a:ext>
            </a:extLst>
          </p:cNvPr>
          <p:cNvSpPr txBox="1">
            <a:spLocks/>
          </p:cNvSpPr>
          <p:nvPr/>
        </p:nvSpPr>
        <p:spPr>
          <a:xfrm>
            <a:off x="291278" y="1344357"/>
            <a:ext cx="5333179" cy="491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Sixteen 50cm x 50cm glass THGEMs</a:t>
            </a:r>
          </a:p>
          <a:p>
            <a:endParaRPr lang="en-GB" sz="2800" dirty="0"/>
          </a:p>
          <a:p>
            <a:r>
              <a:rPr lang="en-GB" sz="2800" dirty="0"/>
              <a:t>1.1mm thick, </a:t>
            </a:r>
          </a:p>
          <a:p>
            <a:r>
              <a:rPr lang="en-GB" sz="2800" dirty="0"/>
              <a:t>500</a:t>
            </a:r>
            <a:r>
              <a:rPr lang="el-GR" sz="2800" dirty="0"/>
              <a:t>μ</a:t>
            </a:r>
            <a:r>
              <a:rPr lang="en-GB" sz="2800" dirty="0"/>
              <a:t>m ID holes, </a:t>
            </a:r>
          </a:p>
          <a:p>
            <a:r>
              <a:rPr lang="en-GB" sz="2800" dirty="0"/>
              <a:t>800</a:t>
            </a:r>
            <a:r>
              <a:rPr lang="el-GR" sz="2800" dirty="0"/>
              <a:t>μ</a:t>
            </a:r>
            <a:r>
              <a:rPr lang="en-GB" sz="2800" dirty="0"/>
              <a:t>m pitch hexagonal array</a:t>
            </a:r>
          </a:p>
        </p:txBody>
      </p:sp>
      <p:pic>
        <p:nvPicPr>
          <p:cNvPr id="50" name="Picture 49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CE07B70-E926-4F41-B083-CC7679610F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97" b="22130"/>
          <a:stretch/>
        </p:blipFill>
        <p:spPr>
          <a:xfrm>
            <a:off x="437655" y="3342416"/>
            <a:ext cx="3544290" cy="308942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D61C4E4-F28E-CE4E-9F73-6260CC794ABF}"/>
              </a:ext>
            </a:extLst>
          </p:cNvPr>
          <p:cNvSpPr txBox="1"/>
          <p:nvPr/>
        </p:nvSpPr>
        <p:spPr>
          <a:xfrm>
            <a:off x="118508" y="943660"/>
            <a:ext cx="7088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/>
              <a:t>Novel Glass THGEMs developed at Liverpool (Patent GB2019563.2)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537591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21DA9-35F3-6F48-9DEC-3C8A172F3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200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Novel G-THGEM Production Method</a:t>
            </a:r>
            <a:br>
              <a:rPr lang="en-US" sz="3200" dirty="0"/>
            </a:br>
            <a:r>
              <a:rPr lang="en-US" sz="3200" dirty="0"/>
              <a:t>-Going away from  FR4 THGEMs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52888-31B7-644A-9377-64F702118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632D-AD0E-6E48-BB7E-CB5BC9823A41}" type="datetime1">
              <a:rPr lang="en-GB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AEBF1-CB01-4841-9D23-5467E5333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04D8E-772D-5949-97BA-6099DA22A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088792-F487-FC45-9286-5F56A12BF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4" t="1306" r="6457" b="360"/>
          <a:stretch/>
        </p:blipFill>
        <p:spPr>
          <a:xfrm>
            <a:off x="101563" y="1387428"/>
            <a:ext cx="3483249" cy="4914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16FE1C-9F10-F34E-B9A5-2D7185F1B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383" y="1380592"/>
            <a:ext cx="3588737" cy="26925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46C63F-054D-7742-A7A8-B4D148E95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752" y="4416464"/>
            <a:ext cx="3722368" cy="1354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9F5AB0-AC89-0544-836B-6A07BD1705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5" t="6189" r="53772" b="2966"/>
          <a:stretch/>
        </p:blipFill>
        <p:spPr>
          <a:xfrm>
            <a:off x="4503762" y="3761251"/>
            <a:ext cx="2894850" cy="1903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2E464D-0071-2F4A-8228-2C0E6954EB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574" t="16025" r="832" b="2966"/>
          <a:stretch/>
        </p:blipFill>
        <p:spPr>
          <a:xfrm>
            <a:off x="3879618" y="1403115"/>
            <a:ext cx="3657602" cy="18648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9823E7-679A-8848-8AD1-BDB26471CCBC}"/>
              </a:ext>
            </a:extLst>
          </p:cNvPr>
          <p:cNvSpPr txBox="1"/>
          <p:nvPr/>
        </p:nvSpPr>
        <p:spPr>
          <a:xfrm>
            <a:off x="3584812" y="3180761"/>
            <a:ext cx="4327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FR4 THGEM </a:t>
            </a:r>
            <a:r>
              <a:rPr lang="en-GB" dirty="0"/>
              <a:t>with </a:t>
            </a:r>
            <a:r>
              <a:rPr lang="en-GB" b="1" dirty="0"/>
              <a:t>Copper electrodes </a:t>
            </a:r>
            <a:r>
              <a:rPr lang="en-GB" dirty="0"/>
              <a:t>and holes formed by </a:t>
            </a:r>
            <a:r>
              <a:rPr lang="en-GB" b="1" dirty="0"/>
              <a:t>mechanical drilling</a:t>
            </a:r>
            <a:r>
              <a:rPr lang="en-GB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8768EB-4443-C345-8E72-F8324675260C}"/>
              </a:ext>
            </a:extLst>
          </p:cNvPr>
          <p:cNvSpPr txBox="1"/>
          <p:nvPr/>
        </p:nvSpPr>
        <p:spPr>
          <a:xfrm>
            <a:off x="3658627" y="5641587"/>
            <a:ext cx="4327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G-THGEM</a:t>
            </a:r>
            <a:r>
              <a:rPr lang="en-GB" dirty="0"/>
              <a:t> with </a:t>
            </a:r>
            <a:r>
              <a:rPr lang="en-GB" b="1" dirty="0"/>
              <a:t>ITO electrodes </a:t>
            </a:r>
            <a:r>
              <a:rPr lang="en-GB" dirty="0"/>
              <a:t>and holes formed by </a:t>
            </a:r>
            <a:r>
              <a:rPr lang="en-GB" b="1" dirty="0"/>
              <a:t>abrasive machining</a:t>
            </a:r>
            <a:r>
              <a:rPr lang="en-GB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B9C358-5CB6-254E-9503-B6E3DDBDCFC6}"/>
              </a:ext>
            </a:extLst>
          </p:cNvPr>
          <p:cNvSpPr txBox="1"/>
          <p:nvPr/>
        </p:nvSpPr>
        <p:spPr>
          <a:xfrm>
            <a:off x="7864716" y="4072004"/>
            <a:ext cx="4327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/>
              <a:t>Borofloat</a:t>
            </a:r>
            <a:r>
              <a:rPr lang="en-GB" b="1" dirty="0"/>
              <a:t> 33 </a:t>
            </a:r>
            <a:r>
              <a:rPr lang="en-GB" dirty="0"/>
              <a:t>substrate G-THGEM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3E700A-CF5B-A243-A994-559E649E2006}"/>
              </a:ext>
            </a:extLst>
          </p:cNvPr>
          <p:cNvSpPr txBox="1"/>
          <p:nvPr/>
        </p:nvSpPr>
        <p:spPr>
          <a:xfrm>
            <a:off x="7831508" y="5723336"/>
            <a:ext cx="4327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Abrasive machining vs drilled holes with chemically etched rims.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C27797-2EEE-2F45-9B39-71402CC8B0E8}"/>
              </a:ext>
            </a:extLst>
          </p:cNvPr>
          <p:cNvSpPr/>
          <p:nvPr/>
        </p:nvSpPr>
        <p:spPr>
          <a:xfrm>
            <a:off x="0" y="944997"/>
            <a:ext cx="5981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G-THGEM: </a:t>
            </a:r>
            <a:r>
              <a:rPr lang="en-GB" dirty="0">
                <a:hlinkClick r:id="rId6"/>
              </a:rPr>
              <a:t>https://www.mdpi.com/2076-3417/11/20/9450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7342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A575-B873-4E48-B3FF-50BA3928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Readout Plane (LRP)</a:t>
            </a:r>
          </a:p>
        </p:txBody>
      </p:sp>
      <p:pic>
        <p:nvPicPr>
          <p:cNvPr id="8" name="Content Placeholder 7" descr="A picture containing text, indoor, worktable&#10;&#10;Description automatically generated">
            <a:extLst>
              <a:ext uri="{FF2B5EF4-FFF2-40B4-BE49-F238E27FC236}">
                <a16:creationId xmlns:a16="http://schemas.microsoft.com/office/drawing/2014/main" id="{0CABDBAE-6278-904B-8A85-2829E4D6D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002" y="1106620"/>
            <a:ext cx="8610599" cy="418570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D294D-212D-BB4E-A11E-B0B647EDB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DD7F-4C07-AF4B-849D-A96BB87B56C6}" type="datetime1">
              <a:rPr lang="en-GB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0B9A7-D0EE-F84C-985B-08C5B3F37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CEDCF-6B00-0449-81AE-ABD6D22B0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9A792D-4915-BA40-B197-0457F8C26CA5}"/>
              </a:ext>
            </a:extLst>
          </p:cNvPr>
          <p:cNvSpPr txBox="1"/>
          <p:nvPr/>
        </p:nvSpPr>
        <p:spPr>
          <a:xfrm>
            <a:off x="95002" y="5389041"/>
            <a:ext cx="3395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LRP assembly at CERN</a:t>
            </a:r>
          </a:p>
        </p:txBody>
      </p:sp>
      <p:pic>
        <p:nvPicPr>
          <p:cNvPr id="10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C4FDC99-6233-E842-B9A6-7D16766BD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407" y="1055617"/>
            <a:ext cx="2966385" cy="527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44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0F530-7BDE-FB47-AA37-8700BE013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Readout Plane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51B40-7567-484D-8890-9DB6176C6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1A5C6-5D13-9C43-82E7-D986C11F8437}" type="datetime1">
              <a:rPr lang="en-GB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9BD34-80A3-5248-B298-9C71847B3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3032C-C0E9-4444-8F5C-27A9ABE20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22</a:t>
            </a:fld>
            <a:endParaRPr lang="en-US"/>
          </a:p>
        </p:txBody>
      </p:sp>
      <p:pic>
        <p:nvPicPr>
          <p:cNvPr id="10" name="Picture 9" descr="A picture containing building, indoor, window&#10;&#10;Description automatically generated">
            <a:extLst>
              <a:ext uri="{FF2B5EF4-FFF2-40B4-BE49-F238E27FC236}">
                <a16:creationId xmlns:a16="http://schemas.microsoft.com/office/drawing/2014/main" id="{477E78BC-6A5B-1C43-96B9-8C8E013CF7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12849" r="7099" b="11667"/>
          <a:stretch/>
        </p:blipFill>
        <p:spPr>
          <a:xfrm>
            <a:off x="7303325" y="1018091"/>
            <a:ext cx="4602019" cy="45808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EEAF66-958D-F94B-8A73-0C03DFB054C2}"/>
              </a:ext>
            </a:extLst>
          </p:cNvPr>
          <p:cNvSpPr txBox="1"/>
          <p:nvPr/>
        </p:nvSpPr>
        <p:spPr>
          <a:xfrm>
            <a:off x="7089562" y="5872853"/>
            <a:ext cx="446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LRP G-THGEMs from underneath</a:t>
            </a:r>
          </a:p>
        </p:txBody>
      </p:sp>
      <p:pic>
        <p:nvPicPr>
          <p:cNvPr id="3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FA58D22E-2467-2B7F-8A98-DAC3261728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94" y="1018091"/>
            <a:ext cx="5171849" cy="5171849"/>
          </a:xfrm>
        </p:spPr>
      </p:pic>
    </p:spTree>
    <p:extLst>
      <p:ext uri="{BB962C8B-B14F-4D97-AF65-F5344CB8AC3E}">
        <p14:creationId xmlns:p14="http://schemas.microsoft.com/office/powerpoint/2010/main" val="1994668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44B93-13F9-BE4C-BDE3-B4BA80BE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at CERN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A1D14-452F-9A41-A418-E77507643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A4FD3-D47D-E247-8961-11FDF906B325}" type="datetime1">
              <a:rPr lang="en-GB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2168F-8998-5044-8D88-DD479ADD9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36318-9E1A-1B4A-A96F-840BBBE77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23</a:t>
            </a:fld>
            <a:endParaRPr lang="en-US"/>
          </a:p>
        </p:txBody>
      </p:sp>
      <p:pic>
        <p:nvPicPr>
          <p:cNvPr id="7" name="Content Placeholder 5" descr="A high angle view of a factory&#10;&#10;Description automatically generated with medium confidence">
            <a:extLst>
              <a:ext uri="{FF2B5EF4-FFF2-40B4-BE49-F238E27FC236}">
                <a16:creationId xmlns:a16="http://schemas.microsoft.com/office/drawing/2014/main" id="{BB41C0A7-FF5E-8840-AE33-433166AB0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5" y="920622"/>
            <a:ext cx="2841048" cy="5844444"/>
          </a:xfrm>
          <a:ln w="31750">
            <a:solidFill>
              <a:schemeClr val="tx1"/>
            </a:solidFill>
          </a:ln>
        </p:spPr>
      </p:pic>
      <p:pic>
        <p:nvPicPr>
          <p:cNvPr id="3" name="Picture 2" descr="A picture containing indoor, electronics&#10;&#10;Description automatically generated">
            <a:extLst>
              <a:ext uri="{FF2B5EF4-FFF2-40B4-BE49-F238E27FC236}">
                <a16:creationId xmlns:a16="http://schemas.microsoft.com/office/drawing/2014/main" id="{1E1558DE-0F64-6CB5-E529-C6D07399CC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01"/>
          <a:stretch/>
        </p:blipFill>
        <p:spPr>
          <a:xfrm>
            <a:off x="7984524" y="970050"/>
            <a:ext cx="3995351" cy="5562145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76A912B2-D611-2917-D29C-06ADD8327A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 r="9904"/>
          <a:stretch/>
        </p:blipFill>
        <p:spPr>
          <a:xfrm>
            <a:off x="3265298" y="1086859"/>
            <a:ext cx="4100163" cy="2342141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11" name="Picture 10" descr="A picture containing indoor, cluttered, device, messy&#10;&#10;Description automatically generated">
            <a:extLst>
              <a:ext uri="{FF2B5EF4-FFF2-40B4-BE49-F238E27FC236}">
                <a16:creationId xmlns:a16="http://schemas.microsoft.com/office/drawing/2014/main" id="{9F57B1E5-A4AF-C077-D619-A4B5FE2096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298" y="4029604"/>
            <a:ext cx="4241744" cy="2061959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5595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5446C-B57C-BF41-9CAB-CF9505083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135"/>
            <a:ext cx="10515600" cy="1325563"/>
          </a:xfrm>
        </p:spPr>
        <p:txBody>
          <a:bodyPr/>
          <a:lstStyle/>
          <a:p>
            <a:r>
              <a:rPr lang="en-US" dirty="0"/>
              <a:t> TPX3Cam </a:t>
            </a:r>
            <a:r>
              <a:rPr lang="en-US" dirty="0" err="1"/>
              <a:t>Cosmics</a:t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9F2C1-3D1A-C84D-BF95-D85EB6F85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D1FA2-F957-C543-B8A0-3AFDE6EF26F3}" type="datetime1">
              <a:rPr lang="en-GB" smtClean="0"/>
              <a:t>07/09/2023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5AE0E-09F6-044F-9C2B-6A5B1DC0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BD964-4B11-5749-B97D-4F767A33B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1F54CA-6C9E-D740-A9EB-BE5C7D5BAE57}"/>
              </a:ext>
            </a:extLst>
          </p:cNvPr>
          <p:cNvSpPr txBox="1"/>
          <p:nvPr/>
        </p:nvSpPr>
        <p:spPr>
          <a:xfrm>
            <a:off x="377258" y="844763"/>
            <a:ext cx="5530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Visible intensifier: </a:t>
            </a:r>
            <a:r>
              <a:rPr lang="en-US" sz="2400" dirty="0" err="1"/>
              <a:t>cosmics</a:t>
            </a:r>
            <a:r>
              <a:rPr lang="en-US" sz="2400" dirty="0"/>
              <a:t> 30 sec exposure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62479A-B109-9740-AB11-559615001A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59"/>
          <a:stretch/>
        </p:blipFill>
        <p:spPr>
          <a:xfrm>
            <a:off x="-472918" y="1273479"/>
            <a:ext cx="5823482" cy="5088153"/>
          </a:xfrm>
          <a:prstGeom prst="rect">
            <a:avLst/>
          </a:prstGeom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E06352C9-0E59-3C18-F5E5-591387BF54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681" t="7515" r="27695"/>
          <a:stretch>
            <a:fillRect/>
          </a:stretch>
        </p:blipFill>
        <p:spPr>
          <a:xfrm>
            <a:off x="6583724" y="3861747"/>
            <a:ext cx="4252534" cy="2853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B9E245EE-B483-E1F2-159C-EDF7E033D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210" y="1273479"/>
            <a:ext cx="3023428" cy="2603842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419B12-2DF2-B9E2-AE05-A7F9567219D2}"/>
              </a:ext>
            </a:extLst>
          </p:cNvPr>
          <p:cNvSpPr txBox="1"/>
          <p:nvPr/>
        </p:nvSpPr>
        <p:spPr>
          <a:xfrm>
            <a:off x="8926718" y="5459895"/>
            <a:ext cx="1896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Calibration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3AAC49-2907-DEE8-4A29-73691295FB79}"/>
              </a:ext>
            </a:extLst>
          </p:cNvPr>
          <p:cNvSpPr txBox="1"/>
          <p:nvPr/>
        </p:nvSpPr>
        <p:spPr>
          <a:xfrm>
            <a:off x="26326" y="6277493"/>
            <a:ext cx="3903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https://arxiv.org/pdf/2301.02530v2.pdf</a:t>
            </a:r>
            <a:endParaRPr lang="en-US" dirty="0"/>
          </a:p>
          <a:p>
            <a:endParaRPr lang="en-US" dirty="0"/>
          </a:p>
        </p:txBody>
      </p:sp>
      <p:pic>
        <p:nvPicPr>
          <p:cNvPr id="18" name="IQ0mMfja4lMTqFSOHuy87DPSTYwRtr8dxvLR2IYXr-u2__uouwu2wkR08Kx-umk4SkxFXy-b4PxkQ_NHVLjrKHBYqF7zCI-7L5pt2F6wHlym0sXIy9mczU2XtcvDmhP6XQNmBi001yOCub-u9lriDQ.png" descr="IQ0mMfja4lMTqFSOHuy87DPSTYwRtr8dxvLR2IYXr-u2__uouwu2wkR08Kx-umk4SkxFXy-b4PxkQ_NHVLjrKHBYqF7zCI-7L5pt2F6wHlym0sXIy9mczU2XtcvDmhP6XQNmBi001yOCub-u9lriDQ.png">
            <a:extLst>
              <a:ext uri="{FF2B5EF4-FFF2-40B4-BE49-F238E27FC236}">
                <a16:creationId xmlns:a16="http://schemas.microsoft.com/office/drawing/2014/main" id="{7EC40342-1BD2-CCFD-8279-147D1B3996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8024" y="1405735"/>
            <a:ext cx="2736468" cy="2356705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9237463-71CC-D89C-8F1A-9BCB3BAB3B77}"/>
              </a:ext>
            </a:extLst>
          </p:cNvPr>
          <p:cNvSpPr txBox="1"/>
          <p:nvPr/>
        </p:nvSpPr>
        <p:spPr>
          <a:xfrm>
            <a:off x="7309158" y="848657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Visible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F6F798-4DB0-9CE2-5E95-6EBD0F9EE61C}"/>
              </a:ext>
            </a:extLst>
          </p:cNvPr>
          <p:cNvSpPr txBox="1"/>
          <p:nvPr/>
        </p:nvSpPr>
        <p:spPr>
          <a:xfrm>
            <a:off x="10294776" y="904147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VUV</a:t>
            </a:r>
          </a:p>
        </p:txBody>
      </p:sp>
    </p:spTree>
    <p:extLst>
      <p:ext uri="{BB962C8B-B14F-4D97-AF65-F5344CB8AC3E}">
        <p14:creationId xmlns:p14="http://schemas.microsoft.com/office/powerpoint/2010/main" val="3567377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EGO, rectangle&#10;&#10;Description automatically generated">
            <a:extLst>
              <a:ext uri="{FF2B5EF4-FFF2-40B4-BE49-F238E27FC236}">
                <a16:creationId xmlns:a16="http://schemas.microsoft.com/office/drawing/2014/main" id="{ECD4B292-6CF3-2BC2-3459-483D0FBAE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388" y="673032"/>
            <a:ext cx="6497595" cy="56601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551239-607A-5445-8FAE-C4FA44025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388" y="-11786"/>
            <a:ext cx="864492" cy="949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AD84F9-6592-C844-8FA5-684C403D0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8465" y="3036665"/>
            <a:ext cx="6090296" cy="1932203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Using </a:t>
            </a:r>
            <a:r>
              <a:rPr lang="en-US" sz="4000" b="1" dirty="0" err="1"/>
              <a:t>ProtoDUNE</a:t>
            </a:r>
            <a:r>
              <a:rPr lang="en-US" sz="4000" b="1" dirty="0"/>
              <a:t> dual phase to test optical readouts for Neutrinos and DM; TPX3Cams, X-ARAPUCAs &amp; </a:t>
            </a:r>
            <a:r>
              <a:rPr lang="en-US" sz="4000" b="1" dirty="0" err="1"/>
              <a:t>DarkSide</a:t>
            </a:r>
            <a:r>
              <a:rPr lang="en-US" sz="4000" b="1" dirty="0"/>
              <a:t> type </a:t>
            </a:r>
            <a:r>
              <a:rPr lang="en-US" sz="4000" b="1" dirty="0" err="1"/>
              <a:t>SiPMs</a:t>
            </a:r>
            <a:endParaRPr lang="en-US" sz="4000" dirty="0"/>
          </a:p>
        </p:txBody>
      </p:sp>
      <p:pic>
        <p:nvPicPr>
          <p:cNvPr id="4" name="Picture 3" descr="colour_logo_1312">
            <a:extLst>
              <a:ext uri="{FF2B5EF4-FFF2-40B4-BE49-F238E27FC236}">
                <a16:creationId xmlns:a16="http://schemas.microsoft.com/office/drawing/2014/main" id="{F3444AB5-5838-9743-BD6F-2C1C061F7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8925180" y="123394"/>
            <a:ext cx="2305278" cy="52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NEW-Logo-ERC-OUTLINE.ai" descr="NEW-Logo-ERC-OUTLINE.ai">
            <a:extLst>
              <a:ext uri="{FF2B5EF4-FFF2-40B4-BE49-F238E27FC236}">
                <a16:creationId xmlns:a16="http://schemas.microsoft.com/office/drawing/2014/main" id="{C5E11BCD-8973-5347-818E-33E4F42806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08" r="7508" b="21077"/>
          <a:stretch>
            <a:fillRect/>
          </a:stretch>
        </p:blipFill>
        <p:spPr>
          <a:xfrm>
            <a:off x="11073143" y="5616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40C911-B41C-6740-9994-71D627481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9841" y="110499"/>
            <a:ext cx="1352248" cy="495300"/>
          </a:xfrm>
          <a:prstGeom prst="rect">
            <a:avLst/>
          </a:prstGeom>
        </p:spPr>
      </p:pic>
      <p:pic>
        <p:nvPicPr>
          <p:cNvPr id="8" name="Picture 2" descr="ROYAL HOLLOWAY, UNIVERSITY OF LONDON Jobs | THEunijobs">
            <a:extLst>
              <a:ext uri="{FF2B5EF4-FFF2-40B4-BE49-F238E27FC236}">
                <a16:creationId xmlns:a16="http://schemas.microsoft.com/office/drawing/2014/main" id="{AEB880D8-4EF0-344D-9B3D-4C49E1DFC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564" y="140135"/>
            <a:ext cx="1099100" cy="5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F3BA9240-8A21-23B5-EBC5-806EE385F1FC}"/>
              </a:ext>
            </a:extLst>
          </p:cNvPr>
          <p:cNvSpPr txBox="1">
            <a:spLocks/>
          </p:cNvSpPr>
          <p:nvPr/>
        </p:nvSpPr>
        <p:spPr>
          <a:xfrm>
            <a:off x="92353" y="923789"/>
            <a:ext cx="8691562" cy="549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/>
              <a:t>Next Step</a:t>
            </a:r>
          </a:p>
          <a:p>
            <a:pPr algn="l"/>
            <a:r>
              <a:rPr lang="en-US" sz="4400" b="1" dirty="0"/>
              <a:t>Proposal to SPSC: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074203-7916-654F-1690-3064CEDA7E13}"/>
              </a:ext>
            </a:extLst>
          </p:cNvPr>
          <p:cNvSpPr txBox="1"/>
          <p:nvPr/>
        </p:nvSpPr>
        <p:spPr>
          <a:xfrm>
            <a:off x="9973383" y="2196138"/>
            <a:ext cx="1281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TPX Cameras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25E2C6C9-4D2E-E7E2-CD16-CC5976FA46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1831" y="93575"/>
            <a:ext cx="658642" cy="66519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FCD15A-C91E-BE79-9B74-F6E3EC62B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46B7B-3654-3C4C-A072-7BA4930F2191}" type="datetime1">
              <a:rPr lang="en-GB" smtClean="0"/>
              <a:t>06/09/2023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BD48CE6-DFE9-8351-59E9-9D559ACCC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3B99737-B509-007A-949B-7F3A4447D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73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5B9F5-3A94-87BC-E1F0-E41EBED5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7060C-2EEA-24D7-8B1E-A3BF6A0DF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E784D-E313-2F42-B02A-E9A96C38EC5E}" type="datetime1">
              <a:rPr lang="en-GB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5EE1F-FFAA-D915-1A95-29CAE7676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F9583-1C31-FA86-95B9-FDEDE0EE9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5204FD-94DF-21B0-3380-B8D6CB64B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498292"/>
            <a:ext cx="2743200" cy="205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88BB14-B6F3-AA66-709C-37ED21A77F3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39" y="880658"/>
            <a:ext cx="3440668" cy="25519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B3DF34-5AC5-269E-1BD1-96008D52D62F}"/>
              </a:ext>
            </a:extLst>
          </p:cNvPr>
          <p:cNvSpPr txBox="1"/>
          <p:nvPr/>
        </p:nvSpPr>
        <p:spPr>
          <a:xfrm>
            <a:off x="7567713" y="5521125"/>
            <a:ext cx="2401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Core Liverpool team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7C9F65-93F8-84EB-E4E6-72EBCE6E82E5}"/>
              </a:ext>
            </a:extLst>
          </p:cNvPr>
          <p:cNvSpPr txBox="1"/>
          <p:nvPr/>
        </p:nvSpPr>
        <p:spPr>
          <a:xfrm>
            <a:off x="259929" y="956247"/>
            <a:ext cx="42507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Many thanks to ICFA committee and community for this award, </a:t>
            </a:r>
          </a:p>
          <a:p>
            <a:r>
              <a:rPr lang="en-US" sz="2800" b="1" dirty="0"/>
              <a:t>it’s a great honor to have this recognition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CFBDF-F9FB-AA13-E587-85AD0BC3B227}"/>
              </a:ext>
            </a:extLst>
          </p:cNvPr>
          <p:cNvSpPr txBox="1"/>
          <p:nvPr/>
        </p:nvSpPr>
        <p:spPr>
          <a:xfrm>
            <a:off x="7518539" y="5840959"/>
            <a:ext cx="4739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 Lowe, A. Roberts, K. Majumdar, B. </a:t>
            </a:r>
            <a:r>
              <a:rPr lang="en-US" dirty="0" err="1"/>
              <a:t>Philippou</a:t>
            </a:r>
            <a:r>
              <a:rPr lang="en-US" dirty="0"/>
              <a:t>, S.</a:t>
            </a:r>
            <a:r>
              <a:rPr lang="en-GB" dirty="0"/>
              <a:t> </a:t>
            </a:r>
            <a:r>
              <a:rPr lang="en-GB" dirty="0" err="1"/>
              <a:t>Ravinthiran</a:t>
            </a:r>
            <a:r>
              <a:rPr lang="en-US" dirty="0"/>
              <a:t>, D. Hollywood, S. </a:t>
            </a:r>
            <a:r>
              <a:rPr lang="en-US" dirty="0" err="1"/>
              <a:t>Marafico</a:t>
            </a:r>
            <a:r>
              <a:rPr lang="en-US" dirty="0"/>
              <a:t>,            K. McCormick, G. Stavrakis, J. Vann</a:t>
            </a:r>
          </a:p>
        </p:txBody>
      </p:sp>
      <p:pic>
        <p:nvPicPr>
          <p:cNvPr id="13" name="Picture 12" descr="A picture containing indoor, electronics&#10;&#10;Description automatically generated">
            <a:extLst>
              <a:ext uri="{FF2B5EF4-FFF2-40B4-BE49-F238E27FC236}">
                <a16:creationId xmlns:a16="http://schemas.microsoft.com/office/drawing/2014/main" id="{B087A9E2-8030-4CD0-8985-A427926DBC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01"/>
          <a:stretch/>
        </p:blipFill>
        <p:spPr>
          <a:xfrm>
            <a:off x="4982704" y="3180417"/>
            <a:ext cx="2469575" cy="3438029"/>
          </a:xfrm>
          <a:prstGeom prst="rect">
            <a:avLst/>
          </a:prstGeom>
        </p:spPr>
      </p:pic>
      <p:pic>
        <p:nvPicPr>
          <p:cNvPr id="17" name="Picture 16" descr="A group of men wearing hard hats&#10;&#10;Description automatically generated">
            <a:extLst>
              <a:ext uri="{FF2B5EF4-FFF2-40B4-BE49-F238E27FC236}">
                <a16:creationId xmlns:a16="http://schemas.microsoft.com/office/drawing/2014/main" id="{3AB81186-85FC-3FEC-6DC2-2121F4683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704" y="895660"/>
            <a:ext cx="1666512" cy="222201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9" name="Picture 18" descr="A group of men standing in a factory&#10;&#10;Description automatically generated">
            <a:extLst>
              <a:ext uri="{FF2B5EF4-FFF2-40B4-BE49-F238E27FC236}">
                <a16:creationId xmlns:a16="http://schemas.microsoft.com/office/drawing/2014/main" id="{5CC803C8-DDB9-A71A-E3BC-DF805367BB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757" r="6280" b="-3896"/>
          <a:stretch/>
        </p:blipFill>
        <p:spPr>
          <a:xfrm rot="5400000">
            <a:off x="2005020" y="3938112"/>
            <a:ext cx="3050708" cy="221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57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53E7C-DF82-9145-B58E-18895BA83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0" y="-235298"/>
            <a:ext cx="7118002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 very Exciting Era for LAr Detectors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41E31-38EA-AE42-B128-75784A13C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DB50-6FD3-E446-AD5E-B6D90F44C7EF}" type="datetime1">
              <a:rPr lang="en-GB" smtClean="0"/>
              <a:t>06/09/2023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BDD9C-7D5C-1449-9399-CD52A0DC5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K.Mavrokoridis | ICFA Awards | Cape Town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0CB11-3A99-AD4D-9F54-13E2B92E3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19B6-CA80-8843-AFA2-F39C08273F7A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A3E444-705B-844B-B17B-B3FB15A65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639" y="926759"/>
            <a:ext cx="5461000" cy="5588000"/>
          </a:xfrm>
          <a:prstGeom prst="rect">
            <a:avLst/>
          </a:prstGeom>
        </p:spPr>
      </p:pic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0BD88D13-E458-6F4F-896C-87099068F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09844" y="4082876"/>
            <a:ext cx="1466216" cy="101729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CBED93-2FD4-7345-8437-692DFAC52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694" y="874576"/>
            <a:ext cx="2354576" cy="15782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8042FF-C9A5-2047-AF69-CDEF395C89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874" t="8095" r="1360"/>
          <a:stretch/>
        </p:blipFill>
        <p:spPr>
          <a:xfrm>
            <a:off x="6922787" y="1531454"/>
            <a:ext cx="1934338" cy="1842831"/>
          </a:xfrm>
          <a:prstGeom prst="rect">
            <a:avLst/>
          </a:prstGeom>
        </p:spPr>
      </p:pic>
      <p:pic>
        <p:nvPicPr>
          <p:cNvPr id="15" name="Content Placeholder 9">
            <a:extLst>
              <a:ext uri="{FF2B5EF4-FFF2-40B4-BE49-F238E27FC236}">
                <a16:creationId xmlns:a16="http://schemas.microsoft.com/office/drawing/2014/main" id="{DCAE2F2C-3270-F346-985C-D8833B03FE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862" y="5162533"/>
            <a:ext cx="1183664" cy="10760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18A53C-95B7-CB43-BF3A-FE92F77F37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677" y="4162388"/>
            <a:ext cx="952500" cy="1066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FFCC4D-E32F-DE4D-A1CF-52166F1509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4938" y="3028924"/>
            <a:ext cx="1563636" cy="15471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18288-F320-11CB-5BE7-026A3A4239B5}"/>
              </a:ext>
            </a:extLst>
          </p:cNvPr>
          <p:cNvSpPr txBox="1"/>
          <p:nvPr/>
        </p:nvSpPr>
        <p:spPr>
          <a:xfrm>
            <a:off x="7039103" y="6169777"/>
            <a:ext cx="136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MicroBooNe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C24EA-2534-C5E4-5186-19FF79882CD9}"/>
              </a:ext>
            </a:extLst>
          </p:cNvPr>
          <p:cNvSpPr txBox="1"/>
          <p:nvPr/>
        </p:nvSpPr>
        <p:spPr>
          <a:xfrm>
            <a:off x="6742280" y="3780217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ICARUS T600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0D04A5-26E8-32B6-2BA3-182FF45B57BC}"/>
              </a:ext>
            </a:extLst>
          </p:cNvPr>
          <p:cNvSpPr txBox="1"/>
          <p:nvPr/>
        </p:nvSpPr>
        <p:spPr>
          <a:xfrm>
            <a:off x="8231687" y="3780626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SBND -112t</a:t>
            </a:r>
          </a:p>
        </p:txBody>
      </p:sp>
      <p:pic>
        <p:nvPicPr>
          <p:cNvPr id="18" name="Picture 17" descr="A drawing of a building&#10;&#10;Description automatically generated">
            <a:extLst>
              <a:ext uri="{FF2B5EF4-FFF2-40B4-BE49-F238E27FC236}">
                <a16:creationId xmlns:a16="http://schemas.microsoft.com/office/drawing/2014/main" id="{0DA1D224-9404-A86C-ED18-AF38A9F1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925" y="1115784"/>
            <a:ext cx="638879" cy="7343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E9C63A8-4DC6-8E7F-66DB-B901BFDD52CE}"/>
              </a:ext>
            </a:extLst>
          </p:cNvPr>
          <p:cNvSpPr txBox="1"/>
          <p:nvPr/>
        </p:nvSpPr>
        <p:spPr>
          <a:xfrm>
            <a:off x="195577" y="1847650"/>
            <a:ext cx="1512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DUNE- ND LAr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7D027E-CD5B-4672-9CA9-E73300E03967}"/>
              </a:ext>
            </a:extLst>
          </p:cNvPr>
          <p:cNvSpPr txBox="1"/>
          <p:nvPr/>
        </p:nvSpPr>
        <p:spPr>
          <a:xfrm>
            <a:off x="1593721" y="2371565"/>
            <a:ext cx="1504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DUNE FD 10kt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468421-A890-8540-2736-DCA031A94601}"/>
              </a:ext>
            </a:extLst>
          </p:cNvPr>
          <p:cNvSpPr txBox="1"/>
          <p:nvPr/>
        </p:nvSpPr>
        <p:spPr>
          <a:xfrm>
            <a:off x="1321476" y="4593668"/>
            <a:ext cx="1776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ProtoDUNEs</a:t>
            </a:r>
            <a:r>
              <a:rPr lang="en-US" dirty="0"/>
              <a:t> 750t @CERN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04DBA1-467F-C634-9FCB-80B9FF6358AD}"/>
              </a:ext>
            </a:extLst>
          </p:cNvPr>
          <p:cNvSpPr txBox="1"/>
          <p:nvPr/>
        </p:nvSpPr>
        <p:spPr>
          <a:xfrm>
            <a:off x="8271173" y="1531454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DarkSide-20k</a:t>
            </a:r>
          </a:p>
        </p:txBody>
      </p:sp>
      <p:pic>
        <p:nvPicPr>
          <p:cNvPr id="26" name="Picture 25" descr="A large metal cylinder with pipes&#10;&#10;Description automatically generated with medium confidence">
            <a:extLst>
              <a:ext uri="{FF2B5EF4-FFF2-40B4-BE49-F238E27FC236}">
                <a16:creationId xmlns:a16="http://schemas.microsoft.com/office/drawing/2014/main" id="{A797EE7E-1FBA-4F32-555F-1614300B46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9582" y="5301128"/>
            <a:ext cx="673306" cy="112217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5FBE15-E968-AAA8-29ED-983078A6A14D}"/>
              </a:ext>
            </a:extLst>
          </p:cNvPr>
          <p:cNvSpPr txBox="1"/>
          <p:nvPr/>
        </p:nvSpPr>
        <p:spPr>
          <a:xfrm>
            <a:off x="9035557" y="5814372"/>
            <a:ext cx="1764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1-ton prototypes</a:t>
            </a:r>
          </a:p>
          <a:p>
            <a:r>
              <a:rPr lang="en-US" dirty="0"/>
              <a:t>ARIADNE</a:t>
            </a:r>
          </a:p>
        </p:txBody>
      </p:sp>
    </p:spTree>
    <p:extLst>
      <p:ext uri="{BB962C8B-B14F-4D97-AF65-F5344CB8AC3E}">
        <p14:creationId xmlns:p14="http://schemas.microsoft.com/office/powerpoint/2010/main" val="2054761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04DE3A0F-21A5-F7B7-9709-F52FDB55CC85}"/>
              </a:ext>
            </a:extLst>
          </p:cNvPr>
          <p:cNvSpPr/>
          <p:nvPr/>
        </p:nvSpPr>
        <p:spPr>
          <a:xfrm rot="5400000">
            <a:off x="5193808" y="3366173"/>
            <a:ext cx="940905" cy="1310740"/>
          </a:xfrm>
          <a:prstGeom prst="roundRect">
            <a:avLst/>
          </a:prstGeom>
          <a:solidFill>
            <a:srgbClr val="1994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75202A-4C0D-A66D-789F-EEC33C939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61" y="17372"/>
            <a:ext cx="5891939" cy="1325563"/>
          </a:xfrm>
        </p:spPr>
        <p:txBody>
          <a:bodyPr>
            <a:noAutofit/>
          </a:bodyPr>
          <a:lstStyle/>
          <a:p>
            <a:r>
              <a:rPr lang="en-US" sz="3200" dirty="0"/>
              <a:t>Major R&amp;D challenges toward  </a:t>
            </a:r>
            <a:r>
              <a:rPr lang="en-US" sz="3200" dirty="0" err="1"/>
              <a:t>kton</a:t>
            </a:r>
            <a:r>
              <a:rPr lang="en-US" sz="3200" dirty="0"/>
              <a:t> scale LAr TPCs</a:t>
            </a:r>
            <a:br>
              <a:rPr lang="el-GR" sz="3200" dirty="0">
                <a:latin typeface="Times New Roman" charset="0"/>
              </a:rPr>
            </a:b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A4636-4293-3EC5-630C-56026070E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E3DE0-90E8-E541-98C6-52683DF4BD71}" type="datetime1">
              <a:rPr lang="en-GB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57028-DF71-F89E-349A-0A41F3BBF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FC451-2A35-5F35-57C9-6AB087BE6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</a:t>
            </a:fld>
            <a:endParaRPr lang="en-US"/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3040798D-7ED6-A8AA-286A-85F4B831D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3971835"/>
            <a:ext cx="2519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algn="l" defTabSz="4572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743200" algn="l" defTabSz="4572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00400" algn="l" defTabSz="4572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57600" algn="l" defTabSz="4572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182673A9-480E-7058-8E9E-9EBF14336B7A}"/>
              </a:ext>
            </a:extLst>
          </p:cNvPr>
          <p:cNvSpPr txBox="1"/>
          <p:nvPr/>
        </p:nvSpPr>
        <p:spPr>
          <a:xfrm>
            <a:off x="5058410" y="3657648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algn="l" defTabSz="4572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743200" algn="l" defTabSz="4572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00400" algn="l" defTabSz="4572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57600" algn="l" defTabSz="4572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GB" dirty="0" err="1"/>
              <a:t>kton</a:t>
            </a:r>
            <a:r>
              <a:rPr lang="en-GB" dirty="0"/>
              <a:t> scale</a:t>
            </a:r>
          </a:p>
          <a:p>
            <a:r>
              <a:rPr lang="en-GB" dirty="0"/>
              <a:t>L</a:t>
            </a:r>
            <a:r>
              <a:rPr lang="en-US" dirty="0" err="1"/>
              <a:t>Ar</a:t>
            </a:r>
            <a:r>
              <a:rPr lang="en-US" dirty="0"/>
              <a:t> TPCs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A42D05-4834-D8B0-0187-D9098176DC58}"/>
              </a:ext>
            </a:extLst>
          </p:cNvPr>
          <p:cNvGrpSpPr/>
          <p:nvPr/>
        </p:nvGrpSpPr>
        <p:grpSpPr>
          <a:xfrm>
            <a:off x="4724400" y="1096128"/>
            <a:ext cx="2286000" cy="2166852"/>
            <a:chOff x="3200400" y="756908"/>
            <a:chExt cx="2286000" cy="216685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91AE2C0-49EB-A65D-5A27-327FB937DF6E}"/>
                </a:ext>
              </a:extLst>
            </p:cNvPr>
            <p:cNvCxnSpPr/>
            <p:nvPr/>
          </p:nvCxnSpPr>
          <p:spPr bwMode="auto">
            <a:xfrm rot="5400000" flipH="1" flipV="1">
              <a:off x="3649284" y="2370516"/>
              <a:ext cx="1104900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F6FC36-4040-F43A-6C49-71508E5CD7B8}"/>
                </a:ext>
              </a:extLst>
            </p:cNvPr>
            <p:cNvSpPr/>
            <p:nvPr/>
          </p:nvSpPr>
          <p:spPr>
            <a:xfrm>
              <a:off x="3200400" y="756908"/>
              <a:ext cx="2286000" cy="923330"/>
            </a:xfrm>
            <a:prstGeom prst="rect">
              <a:avLst/>
            </a:prstGeom>
            <a:ln w="28575" cmpd="sng">
              <a:noFill/>
              <a:prstDash val="dash"/>
            </a:ln>
          </p:spPr>
          <p:txBody>
            <a:bodyPr wrap="square">
              <a:spAutoFit/>
            </a:bodyPr>
            <a:lstStyle>
              <a:defPPr>
                <a:defRPr lang="el-G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286000" algn="l" defTabSz="4572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743200" algn="l" defTabSz="4572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200400" algn="l" defTabSz="4572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657600" algn="l" defTabSz="4572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b="0" dirty="0"/>
                <a:t>Ultra-high purity</a:t>
              </a:r>
            </a:p>
            <a:p>
              <a:r>
                <a:rPr lang="en-US" b="0" dirty="0"/>
                <a:t>liquid argon in non</a:t>
              </a:r>
            </a:p>
            <a:p>
              <a:r>
                <a:rPr lang="en-US" b="0" dirty="0"/>
                <a:t>evacuated vessels</a:t>
              </a:r>
              <a:endParaRPr lang="en-GB" b="0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39B04AB7-E5AB-4931-B59E-46EE7A3C8B5F}"/>
              </a:ext>
            </a:extLst>
          </p:cNvPr>
          <p:cNvSpPr/>
          <p:nvPr/>
        </p:nvSpPr>
        <p:spPr>
          <a:xfrm>
            <a:off x="1229116" y="2307129"/>
            <a:ext cx="2166810" cy="1477328"/>
          </a:xfrm>
          <a:prstGeom prst="rect">
            <a:avLst/>
          </a:prstGeom>
          <a:ln w="28575" cap="flat" cmpd="sng">
            <a:noFill/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981200"/>
                      <a:gd name="connsiteY0" fmla="*/ 0 h 2031325"/>
                      <a:gd name="connsiteX1" fmla="*/ 640588 w 1981200"/>
                      <a:gd name="connsiteY1" fmla="*/ 0 h 2031325"/>
                      <a:gd name="connsiteX2" fmla="*/ 1300988 w 1981200"/>
                      <a:gd name="connsiteY2" fmla="*/ 0 h 2031325"/>
                      <a:gd name="connsiteX3" fmla="*/ 1981200 w 1981200"/>
                      <a:gd name="connsiteY3" fmla="*/ 0 h 2031325"/>
                      <a:gd name="connsiteX4" fmla="*/ 1981200 w 1981200"/>
                      <a:gd name="connsiteY4" fmla="*/ 697422 h 2031325"/>
                      <a:gd name="connsiteX5" fmla="*/ 1981200 w 1981200"/>
                      <a:gd name="connsiteY5" fmla="*/ 1313590 h 2031325"/>
                      <a:gd name="connsiteX6" fmla="*/ 1981200 w 1981200"/>
                      <a:gd name="connsiteY6" fmla="*/ 2031325 h 2031325"/>
                      <a:gd name="connsiteX7" fmla="*/ 1281176 w 1981200"/>
                      <a:gd name="connsiteY7" fmla="*/ 2031325 h 2031325"/>
                      <a:gd name="connsiteX8" fmla="*/ 581152 w 1981200"/>
                      <a:gd name="connsiteY8" fmla="*/ 2031325 h 2031325"/>
                      <a:gd name="connsiteX9" fmla="*/ 0 w 1981200"/>
                      <a:gd name="connsiteY9" fmla="*/ 2031325 h 2031325"/>
                      <a:gd name="connsiteX10" fmla="*/ 0 w 1981200"/>
                      <a:gd name="connsiteY10" fmla="*/ 1374530 h 2031325"/>
                      <a:gd name="connsiteX11" fmla="*/ 0 w 1981200"/>
                      <a:gd name="connsiteY11" fmla="*/ 697422 h 2031325"/>
                      <a:gd name="connsiteX12" fmla="*/ 0 w 1981200"/>
                      <a:gd name="connsiteY12" fmla="*/ 0 h 2031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981200" h="2031325" fill="none" extrusionOk="0">
                        <a:moveTo>
                          <a:pt x="0" y="0"/>
                        </a:moveTo>
                        <a:cubicBezTo>
                          <a:pt x="240903" y="23708"/>
                          <a:pt x="497377" y="28194"/>
                          <a:pt x="640588" y="0"/>
                        </a:cubicBezTo>
                        <a:cubicBezTo>
                          <a:pt x="783799" y="-28194"/>
                          <a:pt x="986181" y="9219"/>
                          <a:pt x="1300988" y="0"/>
                        </a:cubicBezTo>
                        <a:cubicBezTo>
                          <a:pt x="1615795" y="-9219"/>
                          <a:pt x="1714877" y="2567"/>
                          <a:pt x="1981200" y="0"/>
                        </a:cubicBezTo>
                        <a:cubicBezTo>
                          <a:pt x="2007464" y="281908"/>
                          <a:pt x="1975158" y="425280"/>
                          <a:pt x="1981200" y="697422"/>
                        </a:cubicBezTo>
                        <a:cubicBezTo>
                          <a:pt x="1987242" y="969564"/>
                          <a:pt x="1970163" y="1043956"/>
                          <a:pt x="1981200" y="1313590"/>
                        </a:cubicBezTo>
                        <a:cubicBezTo>
                          <a:pt x="1992237" y="1583224"/>
                          <a:pt x="1967163" y="1854007"/>
                          <a:pt x="1981200" y="2031325"/>
                        </a:cubicBezTo>
                        <a:cubicBezTo>
                          <a:pt x="1717557" y="2009840"/>
                          <a:pt x="1563500" y="2045530"/>
                          <a:pt x="1281176" y="2031325"/>
                        </a:cubicBezTo>
                        <a:cubicBezTo>
                          <a:pt x="998852" y="2017120"/>
                          <a:pt x="878832" y="2006562"/>
                          <a:pt x="581152" y="2031325"/>
                        </a:cubicBezTo>
                        <a:cubicBezTo>
                          <a:pt x="283472" y="2056088"/>
                          <a:pt x="191403" y="2054206"/>
                          <a:pt x="0" y="2031325"/>
                        </a:cubicBezTo>
                        <a:cubicBezTo>
                          <a:pt x="-9187" y="1756115"/>
                          <a:pt x="-20377" y="1665204"/>
                          <a:pt x="0" y="1374530"/>
                        </a:cubicBezTo>
                        <a:cubicBezTo>
                          <a:pt x="20377" y="1083856"/>
                          <a:pt x="-21976" y="988497"/>
                          <a:pt x="0" y="697422"/>
                        </a:cubicBezTo>
                        <a:cubicBezTo>
                          <a:pt x="21976" y="406347"/>
                          <a:pt x="-8456" y="277641"/>
                          <a:pt x="0" y="0"/>
                        </a:cubicBezTo>
                        <a:close/>
                      </a:path>
                      <a:path w="1981200" h="2031325" stroke="0" extrusionOk="0">
                        <a:moveTo>
                          <a:pt x="0" y="0"/>
                        </a:moveTo>
                        <a:cubicBezTo>
                          <a:pt x="261082" y="-24299"/>
                          <a:pt x="340421" y="9575"/>
                          <a:pt x="640588" y="0"/>
                        </a:cubicBezTo>
                        <a:cubicBezTo>
                          <a:pt x="940755" y="-9575"/>
                          <a:pt x="1112692" y="13482"/>
                          <a:pt x="1241552" y="0"/>
                        </a:cubicBezTo>
                        <a:cubicBezTo>
                          <a:pt x="1370412" y="-13482"/>
                          <a:pt x="1692307" y="13083"/>
                          <a:pt x="1981200" y="0"/>
                        </a:cubicBezTo>
                        <a:cubicBezTo>
                          <a:pt x="1964306" y="184563"/>
                          <a:pt x="1952745" y="355437"/>
                          <a:pt x="1981200" y="656795"/>
                        </a:cubicBezTo>
                        <a:cubicBezTo>
                          <a:pt x="2009655" y="958153"/>
                          <a:pt x="1961356" y="994922"/>
                          <a:pt x="1981200" y="1293277"/>
                        </a:cubicBezTo>
                        <a:cubicBezTo>
                          <a:pt x="2001044" y="1591632"/>
                          <a:pt x="2014500" y="1717178"/>
                          <a:pt x="1981200" y="2031325"/>
                        </a:cubicBezTo>
                        <a:cubicBezTo>
                          <a:pt x="1812430" y="2059536"/>
                          <a:pt x="1619517" y="2035450"/>
                          <a:pt x="1320800" y="2031325"/>
                        </a:cubicBezTo>
                        <a:cubicBezTo>
                          <a:pt x="1022083" y="2027200"/>
                          <a:pt x="884719" y="2023890"/>
                          <a:pt x="620776" y="2031325"/>
                        </a:cubicBezTo>
                        <a:cubicBezTo>
                          <a:pt x="356833" y="2038760"/>
                          <a:pt x="284156" y="2053901"/>
                          <a:pt x="0" y="2031325"/>
                        </a:cubicBezTo>
                        <a:cubicBezTo>
                          <a:pt x="-13399" y="1882642"/>
                          <a:pt x="22399" y="1584934"/>
                          <a:pt x="0" y="1354217"/>
                        </a:cubicBezTo>
                        <a:cubicBezTo>
                          <a:pt x="-22399" y="1123500"/>
                          <a:pt x="8654" y="954649"/>
                          <a:pt x="0" y="697422"/>
                        </a:cubicBezTo>
                        <a:cubicBezTo>
                          <a:pt x="-8654" y="440196"/>
                          <a:pt x="33279" y="34857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algn="l" defTabSz="4572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743200" algn="l" defTabSz="4572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00400" algn="l" defTabSz="4572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57600" algn="l" defTabSz="4572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b="0" dirty="0"/>
              <a:t>Scalable charge readout methods –high granularity tracking &amp; good energy threshold</a:t>
            </a:r>
            <a:endParaRPr lang="en-GB" b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11A1AED-7DE0-3323-EFC2-37EFE774A655}"/>
              </a:ext>
            </a:extLst>
          </p:cNvPr>
          <p:cNvCxnSpPr/>
          <p:nvPr/>
        </p:nvCxnSpPr>
        <p:spPr bwMode="auto">
          <a:xfrm rot="10800000">
            <a:off x="3767009" y="3209835"/>
            <a:ext cx="1333421" cy="685800"/>
          </a:xfrm>
          <a:prstGeom prst="lin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4E38FE7-FD8F-FEA2-35C2-9BDDEDD4827D}"/>
              </a:ext>
            </a:extLst>
          </p:cNvPr>
          <p:cNvSpPr/>
          <p:nvPr/>
        </p:nvSpPr>
        <p:spPr>
          <a:xfrm>
            <a:off x="8181114" y="2156101"/>
            <a:ext cx="2105886" cy="1477328"/>
          </a:xfrm>
          <a:prstGeom prst="rect">
            <a:avLst/>
          </a:prstGeom>
          <a:ln w="28575" cmpd="sng">
            <a:noFill/>
            <a:prstDash val="dash"/>
          </a:ln>
        </p:spPr>
        <p:txBody>
          <a:bodyPr wrap="squar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algn="l" defTabSz="4572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743200" algn="l" defTabSz="4572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00400" algn="l" defTabSz="4572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57600" algn="l" defTabSz="4572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b="0" dirty="0"/>
              <a:t>Very long e</a:t>
            </a:r>
            <a:r>
              <a:rPr lang="en-US" b="0" baseline="30000" dirty="0"/>
              <a:t>-</a:t>
            </a:r>
            <a:r>
              <a:rPr lang="en-US" b="0" dirty="0"/>
              <a:t> drift length  requires very high voltage</a:t>
            </a:r>
          </a:p>
          <a:p>
            <a:r>
              <a:rPr lang="en-US" b="0" dirty="0"/>
              <a:t>Systems 100kV -600 kV</a:t>
            </a:r>
            <a:endParaRPr lang="en-GB" b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F54C551-76A4-B187-40AA-253909DE7D3E}"/>
              </a:ext>
            </a:extLst>
          </p:cNvPr>
          <p:cNvCxnSpPr/>
          <p:nvPr/>
        </p:nvCxnSpPr>
        <p:spPr bwMode="auto">
          <a:xfrm flipV="1">
            <a:off x="6634210" y="3094562"/>
            <a:ext cx="1245326" cy="838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DD53FB6-9BC0-A673-B9A8-D26B373A7EFD}"/>
              </a:ext>
            </a:extLst>
          </p:cNvPr>
          <p:cNvSpPr/>
          <p:nvPr/>
        </p:nvSpPr>
        <p:spPr>
          <a:xfrm>
            <a:off x="7924803" y="4796721"/>
            <a:ext cx="2362197" cy="1477328"/>
          </a:xfrm>
          <a:prstGeom prst="rect">
            <a:avLst/>
          </a:prstGeom>
          <a:ln w="28575" cmpd="sng">
            <a:noFill/>
            <a:prstDash val="dash"/>
          </a:ln>
        </p:spPr>
        <p:txBody>
          <a:bodyPr wrap="squar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algn="l" defTabSz="4572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743200" algn="l" defTabSz="4572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00400" algn="l" defTabSz="4572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57600" algn="l" defTabSz="4572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b="0" dirty="0"/>
              <a:t>Scalable light readout methods –high granularity tracking &amp; good energy threshold</a:t>
            </a:r>
            <a:endParaRPr lang="en-GB" b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F35F3E-1546-AA09-D56C-F8A6FFD2CA09}"/>
              </a:ext>
            </a:extLst>
          </p:cNvPr>
          <p:cNvCxnSpPr/>
          <p:nvPr/>
        </p:nvCxnSpPr>
        <p:spPr bwMode="auto">
          <a:xfrm>
            <a:off x="6634026" y="4474035"/>
            <a:ext cx="1066800" cy="762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45CD602-C008-98A8-93F2-205A65A51448}"/>
              </a:ext>
            </a:extLst>
          </p:cNvPr>
          <p:cNvSpPr/>
          <p:nvPr/>
        </p:nvSpPr>
        <p:spPr>
          <a:xfrm>
            <a:off x="1828800" y="5343435"/>
            <a:ext cx="1981200" cy="923330"/>
          </a:xfrm>
          <a:prstGeom prst="rect">
            <a:avLst/>
          </a:prstGeom>
          <a:ln w="28575" cmpd="sng">
            <a:noFill/>
            <a:prstDash val="dash"/>
          </a:ln>
        </p:spPr>
        <p:txBody>
          <a:bodyPr wrap="squar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algn="l" defTabSz="4572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743200" algn="l" defTabSz="4572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00400" algn="l" defTabSz="4572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57600" algn="l" defTabSz="4572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b="0" dirty="0"/>
              <a:t>multichannel  DAQ system &amp; Cold electronics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D4C1E6-F8E3-CC11-6127-23F146E03225}"/>
              </a:ext>
            </a:extLst>
          </p:cNvPr>
          <p:cNvCxnSpPr>
            <a:cxnSpLocks/>
          </p:cNvCxnSpPr>
          <p:nvPr/>
        </p:nvCxnSpPr>
        <p:spPr bwMode="auto">
          <a:xfrm flipV="1">
            <a:off x="3917821" y="4491996"/>
            <a:ext cx="1030029" cy="71741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54506536-C47C-9CFE-F05D-900A27B858FE}"/>
              </a:ext>
            </a:extLst>
          </p:cNvPr>
          <p:cNvGrpSpPr/>
          <p:nvPr/>
        </p:nvGrpSpPr>
        <p:grpSpPr>
          <a:xfrm>
            <a:off x="4947850" y="4733140"/>
            <a:ext cx="1981200" cy="1772825"/>
            <a:chOff x="852100" y="3961705"/>
            <a:chExt cx="1981200" cy="177282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50614DC-CB82-6EC5-1B25-EE7A5095BD3D}"/>
                </a:ext>
              </a:extLst>
            </p:cNvPr>
            <p:cNvSpPr/>
            <p:nvPr/>
          </p:nvSpPr>
          <p:spPr>
            <a:xfrm>
              <a:off x="852100" y="5088199"/>
              <a:ext cx="1981200" cy="646331"/>
            </a:xfrm>
            <a:prstGeom prst="rect">
              <a:avLst/>
            </a:prstGeom>
            <a:ln w="28575" cmpd="sng">
              <a:noFill/>
              <a:prstDash val="dash"/>
            </a:ln>
          </p:spPr>
          <p:txBody>
            <a:bodyPr wrap="square">
              <a:spAutoFit/>
            </a:bodyPr>
            <a:lstStyle>
              <a:defPPr>
                <a:defRPr lang="el-G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286000" algn="l" defTabSz="4572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743200" algn="l" defTabSz="4572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200400" algn="l" defTabSz="4572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657600" algn="l" defTabSz="4572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b="0" dirty="0"/>
                <a:t>Cryostats &amp; cryogenics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0C3C528-F75E-6042-1181-594F45EFA17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609311" y="3961705"/>
              <a:ext cx="0" cy="9659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9F93BBB9-8840-4ABD-C370-843E8C2219B6}"/>
              </a:ext>
            </a:extLst>
          </p:cNvPr>
          <p:cNvSpPr/>
          <p:nvPr/>
        </p:nvSpPr>
        <p:spPr>
          <a:xfrm rot="5400000">
            <a:off x="1463874" y="1857601"/>
            <a:ext cx="1538707" cy="2325396"/>
          </a:xfrm>
          <a:prstGeom prst="roundRect">
            <a:avLst/>
          </a:prstGeom>
          <a:noFill/>
          <a:ln w="38100">
            <a:solidFill>
              <a:srgbClr val="199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DB5739E-2364-B259-8FAE-6608F1B6FD52}"/>
              </a:ext>
            </a:extLst>
          </p:cNvPr>
          <p:cNvCxnSpPr>
            <a:cxnSpLocks/>
          </p:cNvCxnSpPr>
          <p:nvPr/>
        </p:nvCxnSpPr>
        <p:spPr bwMode="auto">
          <a:xfrm>
            <a:off x="3541644" y="3052684"/>
            <a:ext cx="1327021" cy="667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A200EC96-F4D3-5490-71F2-4774303FB5DF}"/>
              </a:ext>
            </a:extLst>
          </p:cNvPr>
          <p:cNvSpPr/>
          <p:nvPr/>
        </p:nvSpPr>
        <p:spPr>
          <a:xfrm rot="5400000">
            <a:off x="5236468" y="199072"/>
            <a:ext cx="976942" cy="2671487"/>
          </a:xfrm>
          <a:prstGeom prst="roundRect">
            <a:avLst/>
          </a:prstGeom>
          <a:noFill/>
          <a:ln w="38100">
            <a:solidFill>
              <a:srgbClr val="199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85E05814-3A75-D1A4-5D73-7461D9B93815}"/>
              </a:ext>
            </a:extLst>
          </p:cNvPr>
          <p:cNvSpPr/>
          <p:nvPr/>
        </p:nvSpPr>
        <p:spPr>
          <a:xfrm rot="5400000">
            <a:off x="2032095" y="4645774"/>
            <a:ext cx="1362216" cy="2325396"/>
          </a:xfrm>
          <a:prstGeom prst="roundRect">
            <a:avLst/>
          </a:prstGeom>
          <a:noFill/>
          <a:ln w="38100">
            <a:solidFill>
              <a:srgbClr val="199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A0104DBB-6AB7-FDB5-BBC8-A1675311A61D}"/>
              </a:ext>
            </a:extLst>
          </p:cNvPr>
          <p:cNvSpPr/>
          <p:nvPr/>
        </p:nvSpPr>
        <p:spPr>
          <a:xfrm rot="5400000">
            <a:off x="8207790" y="4344495"/>
            <a:ext cx="1770806" cy="2519364"/>
          </a:xfrm>
          <a:prstGeom prst="roundRect">
            <a:avLst/>
          </a:prstGeom>
          <a:noFill/>
          <a:ln w="38100">
            <a:solidFill>
              <a:srgbClr val="199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9B4D3AAC-D0AE-3894-7A55-536BEA18E60A}"/>
              </a:ext>
            </a:extLst>
          </p:cNvPr>
          <p:cNvSpPr/>
          <p:nvPr/>
        </p:nvSpPr>
        <p:spPr>
          <a:xfrm rot="5400000">
            <a:off x="8364740" y="1730048"/>
            <a:ext cx="1688622" cy="2362197"/>
          </a:xfrm>
          <a:prstGeom prst="roundRect">
            <a:avLst/>
          </a:prstGeom>
          <a:noFill/>
          <a:ln w="38100">
            <a:solidFill>
              <a:srgbClr val="199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89CF0906-D4D0-4E91-667F-9A7BE5EF9E56}"/>
              </a:ext>
            </a:extLst>
          </p:cNvPr>
          <p:cNvSpPr/>
          <p:nvPr/>
        </p:nvSpPr>
        <p:spPr>
          <a:xfrm rot="5400000">
            <a:off x="5274012" y="5300371"/>
            <a:ext cx="764749" cy="1752050"/>
          </a:xfrm>
          <a:prstGeom prst="roundRect">
            <a:avLst/>
          </a:prstGeom>
          <a:noFill/>
          <a:ln w="38100">
            <a:solidFill>
              <a:srgbClr val="199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67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4C135-B1A9-0F29-AC34-7EBF85CD8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Establishing a LAr facility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C21CB-DAA3-AFBA-CDD3-42DACA543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5DA64-C969-994C-A8AC-2A31DE486148}" type="datetime1">
              <a:rPr lang="en-GB" smtClean="0"/>
              <a:t>07/09/2023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856D1-9CB4-6976-6267-344C471ED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6D051-CE61-34B3-9F14-272C798BF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 descr="innervesseldetail.pdf">
            <a:extLst>
              <a:ext uri="{FF2B5EF4-FFF2-40B4-BE49-F238E27FC236}">
                <a16:creationId xmlns:a16="http://schemas.microsoft.com/office/drawing/2014/main" id="{1C26D82D-DCE3-70D7-0479-F943FBBC7C24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lc="http://schemas.openxmlformats.org/drawingml/2006/lockedCanvas"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-6539" y="1973315"/>
            <a:ext cx="1958757" cy="3311232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B273C712-DF1E-38CF-00AA-460BB815AB38}"/>
              </a:ext>
            </a:extLst>
          </p:cNvPr>
          <p:cNvGrpSpPr/>
          <p:nvPr/>
        </p:nvGrpSpPr>
        <p:grpSpPr>
          <a:xfrm>
            <a:off x="148281" y="890052"/>
            <a:ext cx="11645549" cy="642552"/>
            <a:chOff x="148281" y="852981"/>
            <a:chExt cx="11645549" cy="642552"/>
          </a:xfrm>
        </p:grpSpPr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1412B52A-D3EC-B607-0B91-FFD9DEA59A3A}"/>
                </a:ext>
              </a:extLst>
            </p:cNvPr>
            <p:cNvSpPr/>
            <p:nvPr/>
          </p:nvSpPr>
          <p:spPr>
            <a:xfrm>
              <a:off x="148281" y="852981"/>
              <a:ext cx="11645549" cy="642552"/>
            </a:xfrm>
            <a:prstGeom prst="rightArrow">
              <a:avLst/>
            </a:prstGeom>
            <a:solidFill>
              <a:srgbClr val="1994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322774-4004-BB45-7165-261659FA262B}"/>
                </a:ext>
              </a:extLst>
            </p:cNvPr>
            <p:cNvSpPr txBox="1"/>
            <p:nvPr/>
          </p:nvSpPr>
          <p:spPr>
            <a:xfrm>
              <a:off x="148281" y="1027547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2009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5ED69FC-9462-DBF9-BBAE-13B2350DC163}"/>
                </a:ext>
              </a:extLst>
            </p:cNvPr>
            <p:cNvSpPr txBox="1"/>
            <p:nvPr/>
          </p:nvSpPr>
          <p:spPr>
            <a:xfrm>
              <a:off x="10963867" y="1027547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2023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5330385-D2A3-52A8-27D8-A79FD636522C}"/>
                </a:ext>
              </a:extLst>
            </p:cNvPr>
            <p:cNvSpPr txBox="1"/>
            <p:nvPr/>
          </p:nvSpPr>
          <p:spPr>
            <a:xfrm>
              <a:off x="1693365" y="1027547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2011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0BC8A3A-3B61-AD24-0060-4467CFB22DC2}"/>
                </a:ext>
              </a:extLst>
            </p:cNvPr>
            <p:cNvSpPr txBox="1"/>
            <p:nvPr/>
          </p:nvSpPr>
          <p:spPr>
            <a:xfrm>
              <a:off x="9418785" y="1027547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2021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87689F-646B-DB2A-3F6C-B96D938BD787}"/>
                </a:ext>
              </a:extLst>
            </p:cNvPr>
            <p:cNvSpPr txBox="1"/>
            <p:nvPr/>
          </p:nvSpPr>
          <p:spPr>
            <a:xfrm>
              <a:off x="7873701" y="1027547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2019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26D0CC-6CC5-0D42-CBA1-99047C15B875}"/>
                </a:ext>
              </a:extLst>
            </p:cNvPr>
            <p:cNvSpPr txBox="1"/>
            <p:nvPr/>
          </p:nvSpPr>
          <p:spPr>
            <a:xfrm>
              <a:off x="6328617" y="1027547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2017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F742DC8-F4DF-0D7F-A142-0728D99CF27F}"/>
                </a:ext>
              </a:extLst>
            </p:cNvPr>
            <p:cNvSpPr txBox="1"/>
            <p:nvPr/>
          </p:nvSpPr>
          <p:spPr>
            <a:xfrm>
              <a:off x="4783533" y="1027547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2015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220A74B-6CE4-FAC7-D5E9-C6FFAA5D5CC1}"/>
                </a:ext>
              </a:extLst>
            </p:cNvPr>
            <p:cNvSpPr txBox="1"/>
            <p:nvPr/>
          </p:nvSpPr>
          <p:spPr>
            <a:xfrm>
              <a:off x="3238449" y="1027547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2013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96CE6ED-D7CC-8ADF-8B62-A11F5DC608F8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2" y="996961"/>
              <a:ext cx="0" cy="101261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29D34D6-0A4D-C4A0-E51A-BD83DA9C8F42}"/>
                </a:ext>
              </a:extLst>
            </p:cNvPr>
            <p:cNvCxnSpPr>
              <a:cxnSpLocks/>
            </p:cNvCxnSpPr>
            <p:nvPr/>
          </p:nvCxnSpPr>
          <p:spPr>
            <a:xfrm>
              <a:off x="1246989" y="996961"/>
              <a:ext cx="0" cy="101261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FE9B3C9-DCA6-12D4-FB50-5F6F1DD03F65}"/>
                </a:ext>
              </a:extLst>
            </p:cNvPr>
            <p:cNvCxnSpPr>
              <a:cxnSpLocks/>
            </p:cNvCxnSpPr>
            <p:nvPr/>
          </p:nvCxnSpPr>
          <p:spPr>
            <a:xfrm>
              <a:off x="2790203" y="996961"/>
              <a:ext cx="0" cy="101261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6ECAE89-C474-D3CA-0681-6619182A4A08}"/>
                </a:ext>
              </a:extLst>
            </p:cNvPr>
            <p:cNvCxnSpPr>
              <a:cxnSpLocks/>
            </p:cNvCxnSpPr>
            <p:nvPr/>
          </p:nvCxnSpPr>
          <p:spPr>
            <a:xfrm>
              <a:off x="2018596" y="996961"/>
              <a:ext cx="0" cy="101261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0A257BC-21A5-873F-66F5-4624DFEA752A}"/>
                </a:ext>
              </a:extLst>
            </p:cNvPr>
            <p:cNvCxnSpPr>
              <a:cxnSpLocks/>
            </p:cNvCxnSpPr>
            <p:nvPr/>
          </p:nvCxnSpPr>
          <p:spPr>
            <a:xfrm>
              <a:off x="3561810" y="996961"/>
              <a:ext cx="0" cy="101261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4B6FBAC-595D-EFF3-D9F1-2F94B0C06169}"/>
                </a:ext>
              </a:extLst>
            </p:cNvPr>
            <p:cNvCxnSpPr>
              <a:cxnSpLocks/>
            </p:cNvCxnSpPr>
            <p:nvPr/>
          </p:nvCxnSpPr>
          <p:spPr>
            <a:xfrm>
              <a:off x="4333417" y="996961"/>
              <a:ext cx="0" cy="101261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331F317-4FB8-AAB3-A0F6-DB7BE1D38246}"/>
                </a:ext>
              </a:extLst>
            </p:cNvPr>
            <p:cNvCxnSpPr>
              <a:cxnSpLocks/>
            </p:cNvCxnSpPr>
            <p:nvPr/>
          </p:nvCxnSpPr>
          <p:spPr>
            <a:xfrm>
              <a:off x="5105024" y="996961"/>
              <a:ext cx="0" cy="101261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D1368FE-11FB-FDCC-C47B-082576C9B742}"/>
                </a:ext>
              </a:extLst>
            </p:cNvPr>
            <p:cNvCxnSpPr>
              <a:cxnSpLocks/>
            </p:cNvCxnSpPr>
            <p:nvPr/>
          </p:nvCxnSpPr>
          <p:spPr>
            <a:xfrm>
              <a:off x="5876631" y="996961"/>
              <a:ext cx="0" cy="101261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99A1468-7772-2C2D-3C78-5B7FCC4DBDB9}"/>
                </a:ext>
              </a:extLst>
            </p:cNvPr>
            <p:cNvCxnSpPr>
              <a:cxnSpLocks/>
            </p:cNvCxnSpPr>
            <p:nvPr/>
          </p:nvCxnSpPr>
          <p:spPr>
            <a:xfrm>
              <a:off x="6648238" y="996961"/>
              <a:ext cx="0" cy="101261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C5E74B7-7523-6C35-9C05-0B3222191556}"/>
                </a:ext>
              </a:extLst>
            </p:cNvPr>
            <p:cNvCxnSpPr>
              <a:cxnSpLocks/>
            </p:cNvCxnSpPr>
            <p:nvPr/>
          </p:nvCxnSpPr>
          <p:spPr>
            <a:xfrm>
              <a:off x="7419845" y="996961"/>
              <a:ext cx="0" cy="101261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CEC7F8E-697E-6641-B8B9-04E2F1A843CC}"/>
                </a:ext>
              </a:extLst>
            </p:cNvPr>
            <p:cNvCxnSpPr>
              <a:cxnSpLocks/>
            </p:cNvCxnSpPr>
            <p:nvPr/>
          </p:nvCxnSpPr>
          <p:spPr>
            <a:xfrm>
              <a:off x="8191452" y="996961"/>
              <a:ext cx="0" cy="101261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A102CED-2ACA-2872-4A8A-6772251C4139}"/>
                </a:ext>
              </a:extLst>
            </p:cNvPr>
            <p:cNvCxnSpPr>
              <a:cxnSpLocks/>
            </p:cNvCxnSpPr>
            <p:nvPr/>
          </p:nvCxnSpPr>
          <p:spPr>
            <a:xfrm>
              <a:off x="8963059" y="996961"/>
              <a:ext cx="0" cy="101261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CDED4FD-24EB-81C4-29A9-6C3CF3BD9CEB}"/>
                </a:ext>
              </a:extLst>
            </p:cNvPr>
            <p:cNvCxnSpPr>
              <a:cxnSpLocks/>
            </p:cNvCxnSpPr>
            <p:nvPr/>
          </p:nvCxnSpPr>
          <p:spPr>
            <a:xfrm>
              <a:off x="9734666" y="996961"/>
              <a:ext cx="0" cy="101261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E252785-A2CA-095C-19F2-DFD2A918A8E1}"/>
                </a:ext>
              </a:extLst>
            </p:cNvPr>
            <p:cNvCxnSpPr>
              <a:cxnSpLocks/>
            </p:cNvCxnSpPr>
            <p:nvPr/>
          </p:nvCxnSpPr>
          <p:spPr>
            <a:xfrm>
              <a:off x="10506273" y="996961"/>
              <a:ext cx="0" cy="101261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619FC22-CE0C-8058-E27D-5A03128C7BA0}"/>
                </a:ext>
              </a:extLst>
            </p:cNvPr>
            <p:cNvCxnSpPr>
              <a:cxnSpLocks/>
            </p:cNvCxnSpPr>
            <p:nvPr/>
          </p:nvCxnSpPr>
          <p:spPr>
            <a:xfrm>
              <a:off x="11277881" y="996961"/>
              <a:ext cx="0" cy="101261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A picture containing machine, indoor, engineering, machine tool&#10;&#10;Description automatically generated">
            <a:extLst>
              <a:ext uri="{FF2B5EF4-FFF2-40B4-BE49-F238E27FC236}">
                <a16:creationId xmlns:a16="http://schemas.microsoft.com/office/drawing/2014/main" id="{A99DA5A3-DFF3-9972-839B-3884F73ED0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42" r="8696"/>
          <a:stretch/>
        </p:blipFill>
        <p:spPr>
          <a:xfrm rot="5400000">
            <a:off x="9083250" y="3090930"/>
            <a:ext cx="3702689" cy="237887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267AE24-0B99-2DF9-CCC2-C8839AA00874}"/>
              </a:ext>
            </a:extLst>
          </p:cNvPr>
          <p:cNvSpPr txBox="1"/>
          <p:nvPr/>
        </p:nvSpPr>
        <p:spPr>
          <a:xfrm>
            <a:off x="677602" y="554617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 L</a:t>
            </a:r>
          </a:p>
        </p:txBody>
      </p:sp>
      <p:pic>
        <p:nvPicPr>
          <p:cNvPr id="25" name="Picture 24" descr="A metal cylinder with wheels&#10;&#10;Description automatically generated">
            <a:extLst>
              <a:ext uri="{FF2B5EF4-FFF2-40B4-BE49-F238E27FC236}">
                <a16:creationId xmlns:a16="http://schemas.microsoft.com/office/drawing/2014/main" id="{0F1075B3-3A9A-41BD-523D-E804E0AC5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3074" y="2956808"/>
            <a:ext cx="1752085" cy="214685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3E35D28-F1C3-2965-8E59-2AFEBFB8FC0E}"/>
              </a:ext>
            </a:extLst>
          </p:cNvPr>
          <p:cNvSpPr txBox="1"/>
          <p:nvPr/>
        </p:nvSpPr>
        <p:spPr>
          <a:xfrm>
            <a:off x="2552043" y="5512318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250 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49077E-AFB9-8D9C-1C8E-47062D5E31A7}"/>
              </a:ext>
            </a:extLst>
          </p:cNvPr>
          <p:cNvSpPr txBox="1"/>
          <p:nvPr/>
        </p:nvSpPr>
        <p:spPr>
          <a:xfrm>
            <a:off x="4582830" y="5231978"/>
            <a:ext cx="10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 L gas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12E33E-8A95-2947-495A-865F4CDCCD37}"/>
              </a:ext>
            </a:extLst>
          </p:cNvPr>
          <p:cNvSpPr txBox="1"/>
          <p:nvPr/>
        </p:nvSpPr>
        <p:spPr>
          <a:xfrm>
            <a:off x="7632697" y="6131713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1500 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6248F2-8B61-71C2-8F90-378ABFA29074}"/>
              </a:ext>
            </a:extLst>
          </p:cNvPr>
          <p:cNvSpPr txBox="1"/>
          <p:nvPr/>
        </p:nvSpPr>
        <p:spPr>
          <a:xfrm>
            <a:off x="10727225" y="6186248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900 L</a:t>
            </a:r>
          </a:p>
        </p:txBody>
      </p:sp>
      <p:pic>
        <p:nvPicPr>
          <p:cNvPr id="52" name="Picture 51" descr="A large metal cylinder with pipes and tubes&#10;&#10;Description automatically generated with medium confidence">
            <a:extLst>
              <a:ext uri="{FF2B5EF4-FFF2-40B4-BE49-F238E27FC236}">
                <a16:creationId xmlns:a16="http://schemas.microsoft.com/office/drawing/2014/main" id="{C72195C2-5B8B-6835-DA0D-3F57A77634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2994" y="1846182"/>
            <a:ext cx="3117615" cy="4156820"/>
          </a:xfrm>
          <a:prstGeom prst="rect">
            <a:avLst/>
          </a:prstGeom>
        </p:spPr>
      </p:pic>
      <p:pic>
        <p:nvPicPr>
          <p:cNvPr id="54" name="Picture 53" descr="A machine in a room with computers&#10;&#10;Description automatically generated">
            <a:extLst>
              <a:ext uri="{FF2B5EF4-FFF2-40B4-BE49-F238E27FC236}">
                <a16:creationId xmlns:a16="http://schemas.microsoft.com/office/drawing/2014/main" id="{074D8337-D278-DE1F-3440-FFC5F74905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4772" y="2265841"/>
            <a:ext cx="2380484" cy="317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91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E87A3-2E43-6080-47B5-EB58C566B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6271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dirty="0"/>
              <a:t>Early activities with 40 L setup</a:t>
            </a:r>
            <a:br>
              <a:rPr lang="en-US" sz="3200" dirty="0"/>
            </a:br>
            <a:br>
              <a:rPr lang="en-US" sz="3200" dirty="0"/>
            </a:b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128D8-4339-1E52-ADD0-C945FD4A4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06F1A-5844-DD42-94F5-9EDB3858DD5A}" type="datetime1">
              <a:rPr lang="en-GB" smtClean="0"/>
              <a:t>07/09/2023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2451D-4651-2A2F-B255-238A75A5F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D538D-E19D-4CE4-A591-4921091E1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 descr="micromegasinstall.jpg">
            <a:extLst>
              <a:ext uri="{FF2B5EF4-FFF2-40B4-BE49-F238E27FC236}">
                <a16:creationId xmlns:a16="http://schemas.microsoft.com/office/drawing/2014/main" id="{670CDAFE-E7B5-33F9-DAC0-8B80F94DF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932" y="1106375"/>
            <a:ext cx="2245240" cy="1925254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2A749FF1-A82F-6595-D076-62C01361603E}"/>
              </a:ext>
            </a:extLst>
          </p:cNvPr>
          <p:cNvSpPr txBox="1">
            <a:spLocks/>
          </p:cNvSpPr>
          <p:nvPr/>
        </p:nvSpPr>
        <p:spPr>
          <a:xfrm>
            <a:off x="2520036" y="5021005"/>
            <a:ext cx="2429685" cy="1255452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bulk Micromegas in collaboration with CEA </a:t>
            </a:r>
            <a:r>
              <a:rPr lang="en-US" sz="2000" dirty="0" err="1"/>
              <a:t>Saclay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-</a:t>
            </a:r>
            <a:r>
              <a:rPr lang="en-US" sz="1800" dirty="0"/>
              <a:t>Not enough gain in pure argon 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C70309-B54C-BBFC-9DC4-F78747ED7A16}"/>
              </a:ext>
            </a:extLst>
          </p:cNvPr>
          <p:cNvSpPr txBox="1"/>
          <p:nvPr/>
        </p:nvSpPr>
        <p:spPr>
          <a:xfrm>
            <a:off x="5076858" y="5724414"/>
            <a:ext cx="2663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CCD imaging integrated S2</a:t>
            </a:r>
          </a:p>
        </p:txBody>
      </p:sp>
      <p:pic>
        <p:nvPicPr>
          <p:cNvPr id="16" name="Picture 15" descr="muon3track.jpeg">
            <a:extLst>
              <a:ext uri="{FF2B5EF4-FFF2-40B4-BE49-F238E27FC236}">
                <a16:creationId xmlns:a16="http://schemas.microsoft.com/office/drawing/2014/main" id="{2F96C1DE-7CEB-6377-9135-C983BEAA4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888" y="3429000"/>
            <a:ext cx="2064766" cy="17151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31F4BA-E672-E9FD-55D4-091FD30A9D04}"/>
              </a:ext>
            </a:extLst>
          </p:cNvPr>
          <p:cNvSpPr txBox="1"/>
          <p:nvPr/>
        </p:nvSpPr>
        <p:spPr>
          <a:xfrm>
            <a:off x="2959535" y="3772724"/>
            <a:ext cx="998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Cosmic muon</a:t>
            </a:r>
          </a:p>
        </p:txBody>
      </p:sp>
      <p:pic>
        <p:nvPicPr>
          <p:cNvPr id="20" name="Picture 19" descr="DSC_3107.JPG">
            <a:extLst>
              <a:ext uri="{FF2B5EF4-FFF2-40B4-BE49-F238E27FC236}">
                <a16:creationId xmlns:a16="http://schemas.microsoft.com/office/drawing/2014/main" id="{2EEC629C-D4D2-AB0D-17F0-019B7203A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952810" y="1391559"/>
            <a:ext cx="3077524" cy="2060231"/>
          </a:xfrm>
          <a:prstGeom prst="rect">
            <a:avLst/>
          </a:prstGeom>
        </p:spPr>
      </p:pic>
      <p:pic>
        <p:nvPicPr>
          <p:cNvPr id="22" name="Picture 21" descr="IMG_0191.JPG">
            <a:extLst>
              <a:ext uri="{FF2B5EF4-FFF2-40B4-BE49-F238E27FC236}">
                <a16:creationId xmlns:a16="http://schemas.microsoft.com/office/drawing/2014/main" id="{8263EFBF-B058-5A07-AA25-3BC93D284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085216" y="1219543"/>
            <a:ext cx="1027577" cy="770683"/>
          </a:xfrm>
          <a:prstGeom prst="rect">
            <a:avLst/>
          </a:prstGeom>
        </p:spPr>
      </p:pic>
      <p:pic>
        <p:nvPicPr>
          <p:cNvPr id="23" name="Picture 22" descr="toplevel_lesswhite.jpg">
            <a:extLst>
              <a:ext uri="{FF2B5EF4-FFF2-40B4-BE49-F238E27FC236}">
                <a16:creationId xmlns:a16="http://schemas.microsoft.com/office/drawing/2014/main" id="{7F174A11-02A5-678A-48FF-E288CBE329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02869">
            <a:off x="7681205" y="1393639"/>
            <a:ext cx="1511307" cy="431231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2EA4231-684A-BA53-D89D-5EE053A9697A}"/>
              </a:ext>
            </a:extLst>
          </p:cNvPr>
          <p:cNvSpPr txBox="1"/>
          <p:nvPr/>
        </p:nvSpPr>
        <p:spPr>
          <a:xfrm>
            <a:off x="9396950" y="4276022"/>
            <a:ext cx="2743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EMCCD, </a:t>
            </a:r>
            <a:r>
              <a:rPr lang="en-US" sz="1800" dirty="0"/>
              <a:t>Successful imaging LAr Muon tracks</a:t>
            </a:r>
          </a:p>
          <a:p>
            <a:endParaRPr lang="en-US" dirty="0"/>
          </a:p>
        </p:txBody>
      </p:sp>
      <p:pic>
        <p:nvPicPr>
          <p:cNvPr id="25" name="Picture 24" descr="gallery2new.pdf">
            <a:extLst>
              <a:ext uri="{FF2B5EF4-FFF2-40B4-BE49-F238E27FC236}">
                <a16:creationId xmlns:a16="http://schemas.microsoft.com/office/drawing/2014/main" id="{6FA6C84E-9409-3C92-F006-C13341488999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8957217" y="1122461"/>
            <a:ext cx="3174209" cy="24273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D965FB-8ECC-F7E7-9A40-DA0BD254D4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302003" y="1311386"/>
            <a:ext cx="2899841" cy="21748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BECA8A8-E2F6-4A04-A805-9B95FFD313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785" y="3970823"/>
            <a:ext cx="1934044" cy="145053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DAAED7E-6877-2681-EC4B-559D330F5048}"/>
              </a:ext>
            </a:extLst>
          </p:cNvPr>
          <p:cNvSpPr txBox="1"/>
          <p:nvPr/>
        </p:nvSpPr>
        <p:spPr>
          <a:xfrm>
            <a:off x="0" y="5434095"/>
            <a:ext cx="2064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Purification and LAr recirculation studies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FD4D385-63B9-B059-C4B8-2BA177B1CCC2}"/>
              </a:ext>
            </a:extLst>
          </p:cNvPr>
          <p:cNvCxnSpPr>
            <a:cxnSpLocks/>
          </p:cNvCxnSpPr>
          <p:nvPr/>
        </p:nvCxnSpPr>
        <p:spPr>
          <a:xfrm>
            <a:off x="2353642" y="1106375"/>
            <a:ext cx="0" cy="5141612"/>
          </a:xfrm>
          <a:prstGeom prst="line">
            <a:avLst/>
          </a:prstGeom>
          <a:ln w="3175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6EFB58B-49D8-2922-0C28-DD196C8EC187}"/>
              </a:ext>
            </a:extLst>
          </p:cNvPr>
          <p:cNvCxnSpPr>
            <a:cxnSpLocks/>
          </p:cNvCxnSpPr>
          <p:nvPr/>
        </p:nvCxnSpPr>
        <p:spPr>
          <a:xfrm>
            <a:off x="5023248" y="1170608"/>
            <a:ext cx="0" cy="5141612"/>
          </a:xfrm>
          <a:prstGeom prst="line">
            <a:avLst/>
          </a:prstGeom>
          <a:ln w="3175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05283AD-8CC0-08A3-36FF-2E51D2750AEF}"/>
              </a:ext>
            </a:extLst>
          </p:cNvPr>
          <p:cNvCxnSpPr>
            <a:cxnSpLocks/>
          </p:cNvCxnSpPr>
          <p:nvPr/>
        </p:nvCxnSpPr>
        <p:spPr>
          <a:xfrm flipH="1">
            <a:off x="7865842" y="1122461"/>
            <a:ext cx="25629" cy="5125526"/>
          </a:xfrm>
          <a:prstGeom prst="line">
            <a:avLst/>
          </a:prstGeom>
          <a:ln w="3175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zoom8bin1binfinal.pdf">
            <a:extLst>
              <a:ext uri="{FF2B5EF4-FFF2-40B4-BE49-F238E27FC236}">
                <a16:creationId xmlns:a16="http://schemas.microsoft.com/office/drawing/2014/main" id="{F508E1A8-217D-E602-9C86-BBEF94477C2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3219"/>
          <a:stretch/>
        </p:blipFill>
        <p:spPr>
          <a:xfrm>
            <a:off x="5360672" y="3934245"/>
            <a:ext cx="2167747" cy="194700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55B4DA0-0151-7035-DD04-9F7359129883}"/>
              </a:ext>
            </a:extLst>
          </p:cNvPr>
          <p:cNvSpPr txBox="1"/>
          <p:nvPr/>
        </p:nvSpPr>
        <p:spPr>
          <a:xfrm>
            <a:off x="0" y="6149239"/>
            <a:ext cx="28453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i="0" dirty="0">
                <a:solidFill>
                  <a:srgbClr val="333333"/>
                </a:solidFill>
                <a:effectLst/>
                <a:latin typeface="-apple-system"/>
              </a:rPr>
              <a:t>DOI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-apple-system"/>
              </a:rPr>
              <a:t> 10.1088/1748-0221/6/08/P08003</a:t>
            </a:r>
            <a:endParaRPr lang="en-US" sz="1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1AD175-AE70-E54A-FE9D-9EC136D59C22}"/>
              </a:ext>
            </a:extLst>
          </p:cNvPr>
          <p:cNvSpPr txBox="1"/>
          <p:nvPr/>
        </p:nvSpPr>
        <p:spPr>
          <a:xfrm>
            <a:off x="5154797" y="6125698"/>
            <a:ext cx="28757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i="0" dirty="0">
                <a:solidFill>
                  <a:srgbClr val="333333"/>
                </a:solidFill>
                <a:effectLst/>
                <a:latin typeface="-apple-system"/>
              </a:rPr>
              <a:t>DOI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-apple-system"/>
              </a:rPr>
              <a:t> 10.1088/1748-0221/9/02/P02006</a:t>
            </a:r>
            <a:endParaRPr lang="en-US" sz="1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E293A9-2932-6B2D-EDF0-718F3E73115D}"/>
              </a:ext>
            </a:extLst>
          </p:cNvPr>
          <p:cNvSpPr txBox="1"/>
          <p:nvPr/>
        </p:nvSpPr>
        <p:spPr>
          <a:xfrm>
            <a:off x="8935202" y="6158331"/>
            <a:ext cx="42096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DOI</a:t>
            </a:r>
            <a:r>
              <a:rPr lang="en-GB" sz="14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10.1088/1748-0221/10/10/P10004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55743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5775C-7C19-3DDD-68F4-071E696F0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start of ARIADNE program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B2B53-9E7D-7E5D-508A-090CFB010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9B360-C685-A342-BD95-F833A6581E20}" type="datetime1">
              <a:rPr lang="en-GB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04498-9F95-F00F-D6C2-17255F59F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A601A-1B4F-7BF2-F4B1-54EBE015A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CE537D-751A-8A5C-7053-DD61C8A3F1F7}"/>
              </a:ext>
            </a:extLst>
          </p:cNvPr>
          <p:cNvSpPr txBox="1"/>
          <p:nvPr/>
        </p:nvSpPr>
        <p:spPr>
          <a:xfrm>
            <a:off x="36094" y="916045"/>
            <a:ext cx="4366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ERC funding boosted the LAr R&amp;D incredibly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B44D87-7ADA-83E0-EEB2-FAD14F3C1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576" y="998134"/>
            <a:ext cx="7528137" cy="56469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C78984-8448-6D26-CBA2-43403B6CE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16" y="2102589"/>
            <a:ext cx="3953460" cy="44296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66F775-A2E9-2192-3F5D-949D994CD2DE}"/>
              </a:ext>
            </a:extLst>
          </p:cNvPr>
          <p:cNvSpPr txBox="1"/>
          <p:nvPr/>
        </p:nvSpPr>
        <p:spPr>
          <a:xfrm>
            <a:off x="36094" y="1282462"/>
            <a:ext cx="5756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Progressing optical readout and testing tracking capabilities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EE4185-FFEA-760D-2374-8DEC868BD17C}"/>
              </a:ext>
            </a:extLst>
          </p:cNvPr>
          <p:cNvSpPr txBox="1"/>
          <p:nvPr/>
        </p:nvSpPr>
        <p:spPr>
          <a:xfrm>
            <a:off x="61897" y="1683301"/>
            <a:ext cx="1916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1500L LAr cryostat</a:t>
            </a:r>
          </a:p>
        </p:txBody>
      </p:sp>
    </p:spTree>
    <p:extLst>
      <p:ext uri="{BB962C8B-B14F-4D97-AF65-F5344CB8AC3E}">
        <p14:creationId xmlns:p14="http://schemas.microsoft.com/office/powerpoint/2010/main" val="1669219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79A07-EDF5-8AFE-A96C-4CC1E78CD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392"/>
            <a:ext cx="10515600" cy="1325563"/>
          </a:xfrm>
        </p:spPr>
        <p:txBody>
          <a:bodyPr/>
          <a:lstStyle/>
          <a:p>
            <a:r>
              <a:rPr lang="en-GB" dirty="0"/>
              <a:t>ARIADNE Detection Principle </a:t>
            </a:r>
            <a:br>
              <a:rPr lang="en-GB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64B02-1529-56A9-9574-552F19284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0DF2A-47BB-BA4F-B78E-F0AAC2A33E31}" type="datetime1">
              <a:rPr lang="en-GB" smtClean="0"/>
              <a:t>07/09/2023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A855B-7887-2778-BBA8-C607BD1FB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2C273-ED85-0F69-5255-134433090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7</a:t>
            </a:fld>
            <a:endParaRPr lang="en-US"/>
          </a:p>
        </p:txBody>
      </p:sp>
      <p:sp>
        <p:nvSpPr>
          <p:cNvPr id="7" name="Low energy background analysis">
            <a:extLst>
              <a:ext uri="{FF2B5EF4-FFF2-40B4-BE49-F238E27FC236}">
                <a16:creationId xmlns:a16="http://schemas.microsoft.com/office/drawing/2014/main" id="{649CD45F-3573-3CF6-63CD-B18A5A78FB5B}"/>
              </a:ext>
            </a:extLst>
          </p:cNvPr>
          <p:cNvSpPr txBox="1"/>
          <p:nvPr/>
        </p:nvSpPr>
        <p:spPr>
          <a:xfrm>
            <a:off x="494366" y="1211262"/>
            <a:ext cx="173044" cy="857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 b="1" i="1"/>
            </a:pPr>
            <a:endParaRPr/>
          </a:p>
          <a:p>
            <a:pPr>
              <a:lnSpc>
                <a:spcPct val="90000"/>
              </a:lnSpc>
              <a:spcBef>
                <a:spcPts val="1000"/>
              </a:spcBef>
              <a:defRPr sz="2400" b="1" i="1"/>
            </a:pPr>
            <a:r>
              <a:rPr b="0" i="0"/>
              <a:t> </a:t>
            </a:r>
          </a:p>
        </p:txBody>
      </p:sp>
      <p:sp>
        <p:nvSpPr>
          <p:cNvPr id="8" name="Low energy background analysis">
            <a:extLst>
              <a:ext uri="{FF2B5EF4-FFF2-40B4-BE49-F238E27FC236}">
                <a16:creationId xmlns:a16="http://schemas.microsoft.com/office/drawing/2014/main" id="{62E7B15B-DDFC-AFDD-E470-8828E0DB395C}"/>
              </a:ext>
            </a:extLst>
          </p:cNvPr>
          <p:cNvSpPr txBox="1"/>
          <p:nvPr/>
        </p:nvSpPr>
        <p:spPr>
          <a:xfrm>
            <a:off x="621366" y="1338262"/>
            <a:ext cx="92394" cy="424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 i="1" u="sng"/>
            </a:lvl1pPr>
          </a:lstStyle>
          <a:p>
            <a:endParaRPr dirty="0"/>
          </a:p>
        </p:txBody>
      </p:sp>
      <p:pic>
        <p:nvPicPr>
          <p:cNvPr id="9" name="Picture 8" descr="Picture 8">
            <a:extLst>
              <a:ext uri="{FF2B5EF4-FFF2-40B4-BE49-F238E27FC236}">
                <a16:creationId xmlns:a16="http://schemas.microsoft.com/office/drawing/2014/main" id="{4D2FB094-D0CB-A1D1-2C3B-A7FB2652C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169" y="868915"/>
            <a:ext cx="3903968" cy="549778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ARIADNE aims to demonstrate light readout as a viable alternative to charge in dual-phase TPC neutrino experiments">
            <a:extLst>
              <a:ext uri="{FF2B5EF4-FFF2-40B4-BE49-F238E27FC236}">
                <a16:creationId xmlns:a16="http://schemas.microsoft.com/office/drawing/2014/main" id="{EF56B5CF-A3CB-89AE-56CC-2C3E56C65C25}"/>
              </a:ext>
            </a:extLst>
          </p:cNvPr>
          <p:cNvSpPr txBox="1"/>
          <p:nvPr/>
        </p:nvSpPr>
        <p:spPr>
          <a:xfrm>
            <a:off x="234556" y="1213701"/>
            <a:ext cx="4490842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b="1" i="1"/>
            </a:lvl1pPr>
          </a:lstStyle>
          <a:p>
            <a:r>
              <a:rPr sz="2000" dirty="0"/>
              <a:t>ARIADNE </a:t>
            </a:r>
            <a:r>
              <a:rPr lang="en-US" sz="2000" dirty="0"/>
              <a:t>has </a:t>
            </a:r>
            <a:r>
              <a:rPr sz="2000" dirty="0"/>
              <a:t>demonstrate</a:t>
            </a:r>
            <a:r>
              <a:rPr lang="en-US" sz="2000" dirty="0"/>
              <a:t>d</a:t>
            </a:r>
            <a:r>
              <a:rPr sz="2000" dirty="0"/>
              <a:t> light readout as a viable alternative to charge in dual-phase TPC neutrino experiments  </a:t>
            </a:r>
          </a:p>
        </p:txBody>
      </p:sp>
      <p:sp>
        <p:nvSpPr>
          <p:cNvPr id="11" name="Incoming particles ionise LAr and create prompt scintillation light (S1)…">
            <a:extLst>
              <a:ext uri="{FF2B5EF4-FFF2-40B4-BE49-F238E27FC236}">
                <a16:creationId xmlns:a16="http://schemas.microsoft.com/office/drawing/2014/main" id="{6D300A66-E113-E53A-170E-FD91B76F91B6}"/>
              </a:ext>
            </a:extLst>
          </p:cNvPr>
          <p:cNvSpPr txBox="1"/>
          <p:nvPr/>
        </p:nvSpPr>
        <p:spPr>
          <a:xfrm>
            <a:off x="262880" y="2456792"/>
            <a:ext cx="4292898" cy="2970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29693" indent="-229693">
              <a:lnSpc>
                <a:spcPct val="90000"/>
              </a:lnSpc>
              <a:spcBef>
                <a:spcPts val="1000"/>
              </a:spcBef>
              <a:buSzPct val="100000"/>
              <a:buChar char="•"/>
            </a:pPr>
            <a:r>
              <a:rPr dirty="0"/>
              <a:t>Incoming particles </a:t>
            </a:r>
            <a:r>
              <a:rPr dirty="0" err="1"/>
              <a:t>ionise</a:t>
            </a:r>
            <a:r>
              <a:rPr dirty="0"/>
              <a:t> LAr and create </a:t>
            </a:r>
            <a:r>
              <a:rPr b="1" dirty="0"/>
              <a:t>prompt scintillation</a:t>
            </a:r>
            <a:r>
              <a:rPr dirty="0"/>
              <a:t> light (</a:t>
            </a:r>
            <a:r>
              <a:rPr b="1" dirty="0"/>
              <a:t>S1</a:t>
            </a:r>
            <a:r>
              <a:rPr dirty="0"/>
              <a:t>) </a:t>
            </a:r>
          </a:p>
          <a:p>
            <a:pPr marL="229693" indent="-229693">
              <a:lnSpc>
                <a:spcPct val="90000"/>
              </a:lnSpc>
              <a:spcBef>
                <a:spcPts val="1000"/>
              </a:spcBef>
              <a:buSzPct val="100000"/>
              <a:buChar char="•"/>
            </a:pPr>
            <a:r>
              <a:rPr dirty="0"/>
              <a:t>Electrons drift towards the </a:t>
            </a:r>
            <a:r>
              <a:rPr b="1" dirty="0"/>
              <a:t>extraction grid</a:t>
            </a:r>
            <a:r>
              <a:rPr dirty="0"/>
              <a:t> situated below the liquid level </a:t>
            </a:r>
          </a:p>
          <a:p>
            <a:pPr marL="280734" indent="-280734">
              <a:lnSpc>
                <a:spcPct val="90000"/>
              </a:lnSpc>
              <a:spcBef>
                <a:spcPts val="1000"/>
              </a:spcBef>
              <a:buSzPct val="100000"/>
              <a:buChar char="•"/>
            </a:pPr>
            <a:r>
              <a:rPr dirty="0"/>
              <a:t>A </a:t>
            </a:r>
            <a:r>
              <a:rPr b="1" dirty="0"/>
              <a:t>THGEM</a:t>
            </a:r>
            <a:r>
              <a:rPr dirty="0"/>
              <a:t> (</a:t>
            </a:r>
            <a:r>
              <a:rPr dirty="0" err="1"/>
              <a:t>THick</a:t>
            </a:r>
            <a:r>
              <a:rPr dirty="0"/>
              <a:t>-Gaseous Electron Multiplier) amplifies drift charge (capable of &gt;30 kV/cm in LAr)  generating </a:t>
            </a:r>
            <a:r>
              <a:rPr b="1" dirty="0"/>
              <a:t>secondary scintillation</a:t>
            </a:r>
            <a:r>
              <a:rPr dirty="0"/>
              <a:t> light (</a:t>
            </a:r>
            <a:r>
              <a:rPr b="1" dirty="0"/>
              <a:t>S2</a:t>
            </a:r>
            <a:r>
              <a:rPr dirty="0"/>
              <a:t>) </a:t>
            </a:r>
          </a:p>
          <a:p>
            <a:pPr marL="280734" indent="-280734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1"/>
            </a:pPr>
            <a:r>
              <a:rPr dirty="0"/>
              <a:t>WLS</a:t>
            </a:r>
            <a:r>
              <a:rPr b="0" dirty="0"/>
              <a:t> (Wavelength Shifting) before imaging with Timepix3 camera </a:t>
            </a:r>
          </a:p>
        </p:txBody>
      </p:sp>
      <p:sp>
        <p:nvSpPr>
          <p:cNvPr id="12" name="ARIADNE (ARgon ImAging DetectioN chambEr)">
            <a:extLst>
              <a:ext uri="{FF2B5EF4-FFF2-40B4-BE49-F238E27FC236}">
                <a16:creationId xmlns:a16="http://schemas.microsoft.com/office/drawing/2014/main" id="{BFF68905-7E47-F026-84BA-50820D29E3FB}"/>
              </a:ext>
            </a:extLst>
          </p:cNvPr>
          <p:cNvSpPr txBox="1"/>
          <p:nvPr/>
        </p:nvSpPr>
        <p:spPr>
          <a:xfrm>
            <a:off x="4985208" y="6304846"/>
            <a:ext cx="4471982" cy="333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i="1"/>
            </a:pPr>
            <a:r>
              <a:rPr dirty="0"/>
              <a:t>ARIADNE</a:t>
            </a:r>
            <a:r>
              <a:rPr b="0" dirty="0"/>
              <a:t> (</a:t>
            </a:r>
            <a:r>
              <a:rPr dirty="0" err="1"/>
              <a:t>AR</a:t>
            </a:r>
            <a:r>
              <a:rPr b="0" dirty="0" err="1"/>
              <a:t>gon</a:t>
            </a:r>
            <a:r>
              <a:rPr b="0" dirty="0"/>
              <a:t> </a:t>
            </a:r>
            <a:r>
              <a:rPr dirty="0" err="1"/>
              <a:t>I</a:t>
            </a:r>
            <a:r>
              <a:rPr b="0" dirty="0" err="1"/>
              <a:t>m</a:t>
            </a:r>
            <a:r>
              <a:rPr dirty="0" err="1"/>
              <a:t>A</a:t>
            </a:r>
            <a:r>
              <a:rPr b="0" dirty="0" err="1"/>
              <a:t>ging</a:t>
            </a:r>
            <a:r>
              <a:rPr b="0" dirty="0"/>
              <a:t> </a:t>
            </a:r>
            <a:r>
              <a:rPr dirty="0" err="1"/>
              <a:t>D</a:t>
            </a:r>
            <a:r>
              <a:rPr b="0" dirty="0" err="1"/>
              <a:t>etectio</a:t>
            </a:r>
            <a:r>
              <a:rPr dirty="0" err="1"/>
              <a:t>N</a:t>
            </a:r>
            <a:r>
              <a:rPr b="0" dirty="0"/>
              <a:t> </a:t>
            </a:r>
            <a:r>
              <a:rPr b="0" dirty="0" err="1"/>
              <a:t>chamb</a:t>
            </a:r>
            <a:r>
              <a:rPr dirty="0" err="1"/>
              <a:t>E</a:t>
            </a:r>
            <a:r>
              <a:rPr b="0" dirty="0" err="1"/>
              <a:t>r</a:t>
            </a:r>
            <a:r>
              <a:rPr b="0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5BFF91-CC68-C572-AA2E-CCD3E2CE10E4}"/>
              </a:ext>
            </a:extLst>
          </p:cNvPr>
          <p:cNvSpPr txBox="1"/>
          <p:nvPr/>
        </p:nvSpPr>
        <p:spPr>
          <a:xfrm>
            <a:off x="7159153" y="956315"/>
            <a:ext cx="994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Cameras</a:t>
            </a:r>
          </a:p>
        </p:txBody>
      </p:sp>
      <p:sp>
        <p:nvSpPr>
          <p:cNvPr id="3" name="Two-phase LArTPC design.…">
            <a:extLst>
              <a:ext uri="{FF2B5EF4-FFF2-40B4-BE49-F238E27FC236}">
                <a16:creationId xmlns:a16="http://schemas.microsoft.com/office/drawing/2014/main" id="{D6DD6DFC-73FE-1A53-A868-2CD70742FFC8}"/>
              </a:ext>
            </a:extLst>
          </p:cNvPr>
          <p:cNvSpPr txBox="1">
            <a:spLocks/>
          </p:cNvSpPr>
          <p:nvPr/>
        </p:nvSpPr>
        <p:spPr>
          <a:xfrm>
            <a:off x="9324544" y="1324414"/>
            <a:ext cx="2973592" cy="2676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84886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None/>
              <a:defRPr sz="2324" u="sng">
                <a:latin typeface="Myriad Pro"/>
                <a:ea typeface="Myriad Pro"/>
                <a:cs typeface="Myriad Pro"/>
                <a:sym typeface="Myriad Pro"/>
              </a:defRPr>
            </a:pPr>
            <a:r>
              <a:rPr lang="en-US" sz="1600" u="sng" dirty="0">
                <a:latin typeface="Myriad Pro"/>
                <a:ea typeface="Myriad Pro"/>
                <a:cs typeface="Myriad Pro"/>
                <a:sym typeface="Myriad Pro"/>
              </a:rPr>
              <a:t>Benefits over previous charge readout techniques:</a:t>
            </a:r>
          </a:p>
          <a:p>
            <a:pPr defTabSz="379475">
              <a:lnSpc>
                <a:spcPct val="100000"/>
              </a:lnSpc>
              <a:spcBef>
                <a:spcPts val="600"/>
              </a:spcBef>
              <a:buSzPct val="120000"/>
              <a:defRPr sz="2324">
                <a:latin typeface="Myriad Pro"/>
                <a:ea typeface="Myriad Pro"/>
                <a:cs typeface="Myriad Pro"/>
                <a:sym typeface="Myriad Pro"/>
              </a:defRPr>
            </a:pPr>
            <a:r>
              <a:rPr lang="en-US" sz="1600" b="1" dirty="0">
                <a:latin typeface="Myriad Pro"/>
                <a:ea typeface="Myriad Pro"/>
                <a:cs typeface="Myriad Pro"/>
                <a:sym typeface="Myriad Pro"/>
              </a:rPr>
              <a:t>High resolution</a:t>
            </a:r>
            <a:r>
              <a:rPr lang="en-US" sz="1600" dirty="0">
                <a:latin typeface="Myriad Pro"/>
                <a:ea typeface="Myriad Pro"/>
                <a:cs typeface="Myriad Pro"/>
                <a:sym typeface="Myriad Pro"/>
              </a:rPr>
              <a:t> </a:t>
            </a:r>
          </a:p>
          <a:p>
            <a:pPr defTabSz="379475">
              <a:lnSpc>
                <a:spcPct val="100000"/>
              </a:lnSpc>
              <a:spcBef>
                <a:spcPts val="600"/>
              </a:spcBef>
              <a:buSzPct val="120000"/>
              <a:defRPr sz="2324">
                <a:latin typeface="Myriad Pro"/>
                <a:ea typeface="Myriad Pro"/>
                <a:cs typeface="Myriad Pro"/>
                <a:sym typeface="Myriad Pro"/>
              </a:defRPr>
            </a:pPr>
            <a:r>
              <a:rPr lang="en-US" sz="1600" b="1" dirty="0">
                <a:latin typeface="Myriad Pro"/>
                <a:ea typeface="Myriad Pro"/>
                <a:cs typeface="Myriad Pro"/>
                <a:sym typeface="Myriad Pro"/>
              </a:rPr>
              <a:t>Sensitivity to low energies</a:t>
            </a:r>
            <a:r>
              <a:rPr lang="en-US" sz="1600" dirty="0">
                <a:latin typeface="Myriad Pro"/>
                <a:ea typeface="Myriad Pro"/>
                <a:cs typeface="Myriad Pro"/>
                <a:sym typeface="Myriad Pro"/>
              </a:rPr>
              <a:t> </a:t>
            </a:r>
          </a:p>
          <a:p>
            <a:pPr defTabSz="379475">
              <a:lnSpc>
                <a:spcPct val="100000"/>
              </a:lnSpc>
              <a:spcBef>
                <a:spcPts val="600"/>
              </a:spcBef>
              <a:buSzPct val="120000"/>
              <a:defRPr sz="2324">
                <a:latin typeface="Myriad Pro"/>
                <a:ea typeface="Myriad Pro"/>
                <a:cs typeface="Myriad Pro"/>
                <a:sym typeface="Myriad Pro"/>
              </a:defRPr>
            </a:pPr>
            <a:r>
              <a:rPr lang="en-US" sz="1600" b="1" dirty="0">
                <a:latin typeface="Myriad Pro"/>
                <a:ea typeface="Myriad Pro"/>
                <a:cs typeface="Myriad Pro"/>
                <a:sym typeface="Myriad Pro"/>
              </a:rPr>
              <a:t>Very low noise, decoupled from TPC</a:t>
            </a:r>
            <a:r>
              <a:rPr lang="en-US" sz="1600" dirty="0">
                <a:latin typeface="Myriad Pro"/>
                <a:ea typeface="Myriad Pro"/>
                <a:cs typeface="Myriad Pro"/>
                <a:sym typeface="Myriad Pro"/>
              </a:rPr>
              <a:t> </a:t>
            </a:r>
          </a:p>
          <a:p>
            <a:pPr defTabSz="379475">
              <a:lnSpc>
                <a:spcPct val="100000"/>
              </a:lnSpc>
              <a:spcBef>
                <a:spcPts val="600"/>
              </a:spcBef>
              <a:buSzPct val="120000"/>
              <a:defRPr sz="2324">
                <a:latin typeface="Myriad Pro"/>
                <a:ea typeface="Myriad Pro"/>
                <a:cs typeface="Myriad Pro"/>
                <a:sym typeface="Myriad Pro"/>
              </a:defRPr>
            </a:pPr>
            <a:r>
              <a:rPr lang="en-US" sz="1600" b="1" dirty="0">
                <a:latin typeface="Myriad Pro"/>
                <a:ea typeface="Myriad Pro"/>
                <a:cs typeface="Myriad Pro"/>
                <a:sym typeface="Myriad Pro"/>
              </a:rPr>
              <a:t>Ease of access</a:t>
            </a:r>
            <a:r>
              <a:rPr lang="en-US" sz="1600" dirty="0">
                <a:latin typeface="Myriad Pro"/>
                <a:ea typeface="Myriad Pro"/>
                <a:cs typeface="Myriad Pro"/>
                <a:sym typeface="Myriad Pro"/>
              </a:rPr>
              <a:t> </a:t>
            </a:r>
          </a:p>
          <a:p>
            <a:pPr defTabSz="379475">
              <a:lnSpc>
                <a:spcPct val="100000"/>
              </a:lnSpc>
              <a:spcBef>
                <a:spcPts val="600"/>
              </a:spcBef>
              <a:buSzPct val="120000"/>
              <a:defRPr sz="2324">
                <a:latin typeface="Myriad Pro"/>
                <a:ea typeface="Myriad Pro"/>
                <a:cs typeface="Myriad Pro"/>
                <a:sym typeface="Myriad Pro"/>
              </a:defRPr>
            </a:pPr>
            <a:r>
              <a:rPr lang="en-US" sz="1600" b="1" dirty="0">
                <a:latin typeface="Myriad Pro"/>
                <a:ea typeface="Myriad Pro"/>
                <a:cs typeface="Myriad Pro"/>
                <a:sym typeface="Myriad Pro"/>
              </a:rPr>
              <a:t>Cost efficient </a:t>
            </a:r>
            <a:endParaRPr lang="en-US" sz="1600" dirty="0"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9CB8B7B-D16C-97B3-8F90-A6938F245FCD}"/>
              </a:ext>
            </a:extLst>
          </p:cNvPr>
          <p:cNvSpPr/>
          <p:nvPr/>
        </p:nvSpPr>
        <p:spPr>
          <a:xfrm>
            <a:off x="9182308" y="1140981"/>
            <a:ext cx="2973592" cy="2953010"/>
          </a:xfrm>
          <a:prstGeom prst="roundRect">
            <a:avLst/>
          </a:prstGeom>
          <a:noFill/>
          <a:ln w="44450">
            <a:solidFill>
              <a:srgbClr val="199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52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black rectangular object with a round object on it&#10;&#10;Description automatically generated">
            <a:extLst>
              <a:ext uri="{FF2B5EF4-FFF2-40B4-BE49-F238E27FC236}">
                <a16:creationId xmlns:a16="http://schemas.microsoft.com/office/drawing/2014/main" id="{3FA23EA0-B917-DEE5-A134-A24091C0B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963" y="5210099"/>
            <a:ext cx="3014345" cy="1291862"/>
          </a:xfrm>
          <a:prstGeom prst="rect">
            <a:avLst/>
          </a:prstGeom>
          <a:ln w="31750">
            <a:solidFill>
              <a:schemeClr val="dk1">
                <a:shade val="1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1F5A40-C2D8-5C6E-5CEB-E76C62B90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Technologies in ARIADNE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5B3A0-38EC-0018-FFF3-35B6EDBC8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05553-B693-7A43-9037-72E1C79A727E}" type="datetime1">
              <a:rPr lang="en-GB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BC93A-7665-BE6E-5771-6A3B7CCB8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ICFA Awards | Cape Town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0717F-3F9F-69DF-AA2F-41C3691E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3F13B3-76BA-B8BD-F034-BA68FBB21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851" y="967650"/>
            <a:ext cx="2270858" cy="3027811"/>
          </a:xfrm>
          <a:prstGeom prst="rect">
            <a:avLst/>
          </a:prstGeom>
          <a:ln w="3175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4E3123-C0BD-FF53-21D7-E391131B8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90" y="4691594"/>
            <a:ext cx="7807569" cy="1847327"/>
          </a:xfrm>
          <a:prstGeom prst="rect">
            <a:avLst/>
          </a:prstGeom>
          <a:ln w="31750">
            <a:solidFill>
              <a:schemeClr val="dk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BB5308-D968-5544-0E74-624CFD270AF7}"/>
              </a:ext>
            </a:extLst>
          </p:cNvPr>
          <p:cNvSpPr txBox="1"/>
          <p:nvPr/>
        </p:nvSpPr>
        <p:spPr>
          <a:xfrm>
            <a:off x="151378" y="6103929"/>
            <a:ext cx="2872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100kV cryogenically fitted FT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C9DB18-4849-533E-076F-FE60672817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51"/>
          <a:stretch/>
        </p:blipFill>
        <p:spPr>
          <a:xfrm>
            <a:off x="10189783" y="967650"/>
            <a:ext cx="1935277" cy="3607148"/>
          </a:xfrm>
          <a:prstGeom prst="rect">
            <a:avLst/>
          </a:prstGeom>
          <a:ln w="31750">
            <a:solidFill>
              <a:schemeClr val="dk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8B23C79E-B729-F4E5-9BA4-21949D55FD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46" t="7696" r="11252"/>
          <a:stretch>
            <a:fillRect/>
          </a:stretch>
        </p:blipFill>
        <p:spPr>
          <a:xfrm>
            <a:off x="66940" y="974376"/>
            <a:ext cx="2142860" cy="3027811"/>
          </a:xfrm>
          <a:prstGeom prst="rect">
            <a:avLst/>
          </a:prstGeom>
          <a:ln w="31750">
            <a:solidFill>
              <a:srgbClr val="000000"/>
            </a:solidFill>
            <a:miter lim="400000"/>
          </a:ln>
        </p:spPr>
      </p:pic>
      <p:pic>
        <p:nvPicPr>
          <p:cNvPr id="12" name="UNADJUSTEDNONRAW_thumb_1c67.jpg" descr="UNADJUSTEDNONRAW_thumb_1c67.jpg">
            <a:extLst>
              <a:ext uri="{FF2B5EF4-FFF2-40B4-BE49-F238E27FC236}">
                <a16:creationId xmlns:a16="http://schemas.microsoft.com/office/drawing/2014/main" id="{EDF8E291-A38D-1DAC-E5AF-8ED76D6E415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0120" b="12405"/>
          <a:stretch>
            <a:fillRect/>
          </a:stretch>
        </p:blipFill>
        <p:spPr>
          <a:xfrm>
            <a:off x="5026760" y="974376"/>
            <a:ext cx="2594434" cy="268001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13" name="Group">
            <a:extLst>
              <a:ext uri="{FF2B5EF4-FFF2-40B4-BE49-F238E27FC236}">
                <a16:creationId xmlns:a16="http://schemas.microsoft.com/office/drawing/2014/main" id="{7C1481E6-91E6-3D42-A280-CF73E6CA3ABE}"/>
              </a:ext>
            </a:extLst>
          </p:cNvPr>
          <p:cNvGrpSpPr/>
          <p:nvPr/>
        </p:nvGrpSpPr>
        <p:grpSpPr>
          <a:xfrm>
            <a:off x="7748698" y="974376"/>
            <a:ext cx="2313581" cy="2314033"/>
            <a:chOff x="0" y="0"/>
            <a:chExt cx="3345082" cy="3345735"/>
          </a:xfrm>
        </p:grpSpPr>
        <p:pic>
          <p:nvPicPr>
            <p:cNvPr id="14" name="UNADJUSTEDNONRAW_thumb_1c42.jpg" descr="UNADJUSTEDNONRAW_thumb_1c42.jpg">
              <a:extLst>
                <a:ext uri="{FF2B5EF4-FFF2-40B4-BE49-F238E27FC236}">
                  <a16:creationId xmlns:a16="http://schemas.microsoft.com/office/drawing/2014/main" id="{B25CF289-D8E8-76BF-9E74-645C9F642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4490" r="10461" b="3239"/>
            <a:stretch>
              <a:fillRect/>
            </a:stretch>
          </p:blipFill>
          <p:spPr>
            <a:xfrm>
              <a:off x="1142648" y="362"/>
              <a:ext cx="2202435" cy="334100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15" name="UNADJUSTEDNONRAW_thumb_1c40.jpg" descr="UNADJUSTEDNONRAW_thumb_1c40.jpg">
              <a:extLst>
                <a:ext uri="{FF2B5EF4-FFF2-40B4-BE49-F238E27FC236}">
                  <a16:creationId xmlns:a16="http://schemas.microsoft.com/office/drawing/2014/main" id="{853F818E-2DDB-66A1-91BB-35313AB28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24601" r="31405" b="3121"/>
            <a:stretch>
              <a:fillRect/>
            </a:stretch>
          </p:blipFill>
          <p:spPr>
            <a:xfrm>
              <a:off x="-1" y="0"/>
              <a:ext cx="1139490" cy="3345736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2CEB0F9-C2BF-CA80-23B7-66ADCF1CD8CA}"/>
              </a:ext>
            </a:extLst>
          </p:cNvPr>
          <p:cNvSpPr txBox="1"/>
          <p:nvPr/>
        </p:nvSpPr>
        <p:spPr>
          <a:xfrm>
            <a:off x="66940" y="4013894"/>
            <a:ext cx="2213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window Cryostat 1500 </a:t>
            </a:r>
            <a:r>
              <a:rPr lang="en-US" dirty="0" err="1"/>
              <a:t>litres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A20206-D00B-0942-0549-D574208B07C8}"/>
              </a:ext>
            </a:extLst>
          </p:cNvPr>
          <p:cNvSpPr txBox="1"/>
          <p:nvPr/>
        </p:nvSpPr>
        <p:spPr>
          <a:xfrm>
            <a:off x="2482851" y="3995461"/>
            <a:ext cx="1702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 cm field cage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4DFFD8-82A9-5DC8-4DBE-3A51F4C137AC}"/>
              </a:ext>
            </a:extLst>
          </p:cNvPr>
          <p:cNvSpPr txBox="1"/>
          <p:nvPr/>
        </p:nvSpPr>
        <p:spPr>
          <a:xfrm>
            <a:off x="5565913" y="3786809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EMCCDs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8B52D8-CFE7-D127-7DB6-2130AA382397}"/>
              </a:ext>
            </a:extLst>
          </p:cNvPr>
          <p:cNvSpPr txBox="1"/>
          <p:nvPr/>
        </p:nvSpPr>
        <p:spPr>
          <a:xfrm>
            <a:off x="7894245" y="3490616"/>
            <a:ext cx="180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LASER calibration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8D2032-5041-B551-89E3-7092BDB245CD}"/>
              </a:ext>
            </a:extLst>
          </p:cNvPr>
          <p:cNvSpPr txBox="1"/>
          <p:nvPr/>
        </p:nvSpPr>
        <p:spPr>
          <a:xfrm>
            <a:off x="9922661" y="4697574"/>
            <a:ext cx="226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Pump and purification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D09B8D-EA1E-E277-6666-3C5D3017F2CE}"/>
              </a:ext>
            </a:extLst>
          </p:cNvPr>
          <p:cNvSpPr txBox="1"/>
          <p:nvPr/>
        </p:nvSpPr>
        <p:spPr>
          <a:xfrm>
            <a:off x="8032140" y="6196093"/>
            <a:ext cx="115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TPX3Cams</a:t>
            </a:r>
          </a:p>
        </p:txBody>
      </p:sp>
    </p:spTree>
    <p:extLst>
      <p:ext uri="{BB962C8B-B14F-4D97-AF65-F5344CB8AC3E}">
        <p14:creationId xmlns:p14="http://schemas.microsoft.com/office/powerpoint/2010/main" val="1114751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39583</TotalTime>
  <Words>1289</Words>
  <Application>Microsoft Macintosh PowerPoint</Application>
  <PresentationFormat>Widescreen</PresentationFormat>
  <Paragraphs>255</Paragraphs>
  <Slides>27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-apple-system</vt:lpstr>
      <vt:lpstr>Arial</vt:lpstr>
      <vt:lpstr>Calibri</vt:lpstr>
      <vt:lpstr>Calibri Light</vt:lpstr>
      <vt:lpstr>Myriad Pro</vt:lpstr>
      <vt:lpstr>Times New Roman</vt:lpstr>
      <vt:lpstr>Office Theme</vt:lpstr>
      <vt:lpstr>Innovating Technologies for Liquid Argon Detectors; Behind the Scenes</vt:lpstr>
      <vt:lpstr>Outline</vt:lpstr>
      <vt:lpstr>A very Exciting Era for LAr Detectors</vt:lpstr>
      <vt:lpstr>Major R&amp;D challenges toward  kton scale LAr TPCs </vt:lpstr>
      <vt:lpstr>Establishing a LAr facility</vt:lpstr>
      <vt:lpstr>Early activities with 40 L setup  </vt:lpstr>
      <vt:lpstr>The start of ARIADNE program</vt:lpstr>
      <vt:lpstr>ARIADNE Detection Principle  </vt:lpstr>
      <vt:lpstr>Technologies in ARIADNE</vt:lpstr>
      <vt:lpstr>Xmas before shipping to CERN</vt:lpstr>
      <vt:lpstr>ARIADNE arriving at CERN</vt:lpstr>
      <vt:lpstr>ARIADNE at CERN T9</vt:lpstr>
      <vt:lpstr>Going from 2D to 3D: TPX3Cam optical TPC readout </vt:lpstr>
      <vt:lpstr>TPX3Cam Optical Readout</vt:lpstr>
      <vt:lpstr>TPX3Cam Optical Readout</vt:lpstr>
      <vt:lpstr>TPX3Cam 3D Cosmics LAr </vt:lpstr>
      <vt:lpstr>PowerPoint Presentation</vt:lpstr>
      <vt:lpstr>ARIADNE+: Cryostat Optical Configuration  </vt:lpstr>
      <vt:lpstr>TPX3 Camera System</vt:lpstr>
      <vt:lpstr>50cm Glass THGEMs</vt:lpstr>
      <vt:lpstr>Novel G-THGEM Production Method -Going away from  FR4 THGEMs</vt:lpstr>
      <vt:lpstr>Light Readout Plane (LRP)</vt:lpstr>
      <vt:lpstr>Light Readout Plane</vt:lpstr>
      <vt:lpstr>Commissioning at CERN</vt:lpstr>
      <vt:lpstr> TPX3Cam Cosmics </vt:lpstr>
      <vt:lpstr>Using ProtoDUNE dual phase to test optical readouts for Neutrinos and DM; TPX3Cams, X-ARAPUCAs &amp; DarkSide type SiPMs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Mavrokoridis, Konstantinos</dc:creator>
  <cp:lastModifiedBy>Mavrokoridis, Konstantinos</cp:lastModifiedBy>
  <cp:revision>66</cp:revision>
  <dcterms:created xsi:type="dcterms:W3CDTF">2022-05-14T19:29:44Z</dcterms:created>
  <dcterms:modified xsi:type="dcterms:W3CDTF">2023-09-07T15:50:59Z</dcterms:modified>
</cp:coreProperties>
</file>