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5" r:id="rId3"/>
    <p:sldId id="301" r:id="rId4"/>
    <p:sldId id="296" r:id="rId5"/>
    <p:sldId id="297" r:id="rId6"/>
    <p:sldId id="298" r:id="rId7"/>
    <p:sldId id="304" r:id="rId8"/>
    <p:sldId id="300" r:id="rId9"/>
    <p:sldId id="302" r:id="rId10"/>
    <p:sldId id="274" r:id="rId11"/>
    <p:sldId id="270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888"/>
    <a:srgbClr val="7B7B7B"/>
    <a:srgbClr val="D9D9D9"/>
    <a:srgbClr val="FFFF00"/>
    <a:srgbClr val="FFFF01"/>
    <a:srgbClr val="08366A"/>
    <a:srgbClr val="073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52" y="282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9CE9F-2D05-43D1-AA86-216C8EFD085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168B5-BA75-43A5-84AA-D6983C9FE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1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110-C803-4DFD-BFDE-795E257C900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D0ED9-852C-4EA1-A540-60ADDEC7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1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CC72-9AC0-489A-B319-877C8B79499C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8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1CEA-9580-49F0-ACE7-28942B363E10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A9B3-30CF-46EA-9363-F74A3AB411DF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3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F8BA-17AE-4B7D-A43E-C320A3DD9551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4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05D1-0606-4489-AE95-11FF59236E6A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1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60B8-94FF-44EE-B489-EE23E17AAB43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0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832D0-CC77-4CD2-8B3D-7F5846D0381C}" type="datetime1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8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9351-5E09-4FC1-B1CA-038B08A95A56}" type="datetime1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7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7FC2-3ABE-4DEE-BDB5-073BD669411F}" type="datetime1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5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A7DD3-940A-4A05-A1A8-F2CCD1EDDF1C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9EF4-BA50-4A9E-A69D-2D5D26EAFA8F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B476-B94A-48C1-B983-B2A61ACE31DD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1D45-D03A-4077-BF4F-E0CDA6C62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917857"/>
            <a:ext cx="9326880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Dissipation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by Thermal Interface Materials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Carbon Nanomaterials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75179"/>
            <a:ext cx="9144000" cy="30175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Physics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Presented by: Othmane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Mouane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55" y="63767"/>
            <a:ext cx="1752314" cy="192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" y="63767"/>
            <a:ext cx="1752314" cy="192024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40A8EDB-8D11-4E66-8FC7-0ECE6E79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" y="5081617"/>
            <a:ext cx="2398910" cy="154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TLAS-chrome-logo_lo.png">
            <a:extLst>
              <a:ext uri="{FF2B5EF4-FFF2-40B4-BE49-F238E27FC236}">
                <a16:creationId xmlns:a16="http://schemas.microsoft.com/office/drawing/2014/main" id="{AD8EAB62-5C0E-4550-BF8A-66A02ACE0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93840" y="5848459"/>
            <a:ext cx="2604320" cy="872872"/>
          </a:xfrm>
          <a:prstGeom prst="rect">
            <a:avLst/>
          </a:prstGeom>
        </p:spPr>
      </p:pic>
      <p:pic>
        <p:nvPicPr>
          <p:cNvPr id="9" name="Picture 8" descr="cern_logo.gif">
            <a:extLst>
              <a:ext uri="{FF2B5EF4-FFF2-40B4-BE49-F238E27FC236}">
                <a16:creationId xmlns:a16="http://schemas.microsoft.com/office/drawing/2014/main" id="{2DA34AAD-1896-41F7-803B-378890AE0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82200" y="4976167"/>
            <a:ext cx="1629450" cy="176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3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7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193" y="1397971"/>
            <a:ext cx="87629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part of the upgrade of the Atlas detector a continuous and high heat dissipation within the electronic devices is required for a good performance.</a:t>
            </a:r>
          </a:p>
          <a:p>
            <a:pPr marL="850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Integrating Carbon nanomaterials in the thermal interface materials.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integration of carbon nanomaterials in the epoxy showed an important enhancement of the heat dissipation in comparison to the use of only the commercial epoxy.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improvement is measured to reach 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 with a 1% of Carbon Nanotubes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1.6 °C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1% of Carbon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Nanospheres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measured thermal resistance of TIMs containing 1% of CNTs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.14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lang="en-US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K/W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1% CNSs (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100.90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lang="en-US" sz="14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K/W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were in accordance with the measurements recorded by the test stand.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innovation 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fabrication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TIMs based on carbon nanomaterials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important for electronic devices in general as well as for the LVPS bricks in particular as it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against overheating and damage and ensures a longer life span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1412" y="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6750" t="11978" r="24347" b="10925"/>
          <a:stretch/>
        </p:blipFill>
        <p:spPr>
          <a:xfrm>
            <a:off x="6014318" y="247851"/>
            <a:ext cx="6120000" cy="54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9" y="82391"/>
            <a:ext cx="1752314" cy="192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87" y="4801235"/>
            <a:ext cx="175231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_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195" y="3934943"/>
            <a:ext cx="2304000" cy="16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563" y="58170"/>
            <a:ext cx="64800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tabLst>
                <a:tab pos="2690813" algn="l"/>
              </a:tabLst>
            </a:pP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ATLAS / </a:t>
            </a:r>
            <a:r>
              <a:rPr lang="en-US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TileCal</a:t>
            </a:r>
            <a:endParaRPr lang="en-GB" sz="16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Particle 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detectors of the LHC accelerator had been designed to have integrated electronics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constraints: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ontinuous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radiation exposure, very limited space, only water cooling available, and an external DC magnetic field from superconducting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magnets.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Protecting the electronics inside the detectors from damages and overheating, and expanding their lifespan, is required.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and good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dissipation is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GB" sz="1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30AD0C-09F1-40F4-842A-5949B85F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63" y="3375080"/>
            <a:ext cx="6480000" cy="2124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Voltage Power Supply (LVPS)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LVPS brick is a 6 layer board with dimensions 80.26 mm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square.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main electronic components are the transformer, MOSFETs and inductors.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thermal posts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contact with the rear of the electronic components via a third-party material referred as the Thermal Interface Material (TIM).</a:t>
            </a:r>
            <a:endParaRPr lang="en-US" sz="12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r="19847" b="4513"/>
          <a:stretch/>
        </p:blipFill>
        <p:spPr>
          <a:xfrm rot="5400000">
            <a:off x="9284165" y="4337450"/>
            <a:ext cx="2315911" cy="24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409" y="4935868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2640" y="6215191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4379" r="2771" b="7261"/>
          <a:stretch/>
        </p:blipFill>
        <p:spPr>
          <a:xfrm rot="-5400000">
            <a:off x="6831946" y="4403125"/>
            <a:ext cx="2318400" cy="2350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61785" y="504086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1785" y="432699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0129" y="454527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0129" y="501960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0915" y="546426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0380" y="569925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1920" y="5210145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563" y="4722527"/>
            <a:ext cx="6480000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Thermal Interface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(TIM)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utilised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 between two interfaces in electronic devices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 are polymer or metal-based materials, filled with conductive particles. 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Protect expensive systems (overheating, damage…), expand their lifespan.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Heat conduction coefficient of the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Interface Material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 considered low for many contemporary applications 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 and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-electronic…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Carbonaceous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Nanomaterials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15" y="5873508"/>
            <a:ext cx="2484000" cy="19689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5"/>
          <a:stretch/>
        </p:blipFill>
        <p:spPr>
          <a:xfrm>
            <a:off x="13095195" y="1006333"/>
            <a:ext cx="2520000" cy="1742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1413" y="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oogle Shape;65;p14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3776" y="58170"/>
            <a:ext cx="4500000" cy="205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62" y="4386605"/>
            <a:ext cx="2360592" cy="2350800"/>
          </a:xfrm>
          <a:prstGeom prst="rect">
            <a:avLst/>
          </a:prstGeom>
        </p:spPr>
      </p:pic>
      <p:pic>
        <p:nvPicPr>
          <p:cNvPr id="27" name="Google Shape;6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13776" y="2165114"/>
            <a:ext cx="4500000" cy="22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0563" y="2313588"/>
            <a:ext cx="6480000" cy="9643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tabLst>
                <a:tab pos="2690813" algn="l"/>
              </a:tabLst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Part of the upgrade of </a:t>
            </a:r>
            <a:r>
              <a:rPr lang="en-US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TileCal</a:t>
            </a:r>
            <a:endParaRPr lang="en-GB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Improve reliability through redundancy to limit the impact of component failures.</a:t>
            </a:r>
            <a:endParaRPr lang="en-US" sz="12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All electronics to be replaced with newer technologies and should be radiation </a:t>
            </a:r>
            <a:r>
              <a:rPr lang="en-US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hard.</a:t>
            </a:r>
            <a:endParaRPr lang="en-US" sz="12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3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iamond Graphite Carb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92" t="3893" r="32470" b="26000"/>
          <a:stretch/>
        </p:blipFill>
        <p:spPr bwMode="auto">
          <a:xfrm>
            <a:off x="7844670" y="5044978"/>
            <a:ext cx="1116000" cy="17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bon/Graphite for Dry Running Mechanical Seal Faces | Pumps &amp;amp; System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25" t="54607" r="8386" b="3330"/>
          <a:stretch/>
        </p:blipFill>
        <p:spPr bwMode="auto">
          <a:xfrm>
            <a:off x="4371363" y="5225822"/>
            <a:ext cx="1735606" cy="1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/>
          <a:stretch/>
        </p:blipFill>
        <p:spPr>
          <a:xfrm rot="16200000">
            <a:off x="7473617" y="2421954"/>
            <a:ext cx="6700736" cy="210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6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Nanomaterials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10" y="1039032"/>
            <a:ext cx="864499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Nanotechnology Market &amp; Forecast to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global nanotechnology market is expected to exceed US$ 125 Billion mark by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nanomaterials captured highest share of the global nanotechnology market.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 holds over 85% share of the global nanomaterials market.</a:t>
            </a:r>
          </a:p>
          <a:p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Allotropes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Graphite, Diamond, Amorphous Carbon.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Graphene, Carbon nanoribbons (unzipped carbon nanotubes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Nanotubes (single and multi walled), Carbon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Nanohorns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Fullerene,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Nanodiamonds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Carbon Dots, Carbon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Electronics, Energy, Biomedicine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 controlled/targeted drug delivery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en-Z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supercapacitors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catalyst supports, superconductivity</a:t>
            </a:r>
            <a:r>
              <a:rPr lang="en-Z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hydrogen storage</a:t>
            </a:r>
            <a:r>
              <a:rPr lang="en-US" baseline="300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352701"/>
              </p:ext>
            </p:extLst>
          </p:nvPr>
        </p:nvGraphicFramePr>
        <p:xfrm>
          <a:off x="-40944" y="6696669"/>
          <a:ext cx="10802473" cy="25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2473">
                  <a:extLst>
                    <a:ext uri="{9D8B030D-6E8A-4147-A177-3AD203B41FA5}">
                      <a16:colId xmlns:a16="http://schemas.microsoft.com/office/drawing/2014/main" val="274378275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A.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Deshmukh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S. D. Mhlanga and N. J. </a:t>
                      </a:r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Coville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"Carbon spheres," Materials Science and Engineering: R: Reports, vol. 70, no. 1-2, pp. 1-28, 2010. 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13364"/>
                  </a:ext>
                </a:extLst>
              </a:tr>
            </a:tbl>
          </a:graphicData>
        </a:graphic>
      </p:graphicFrame>
      <p:pic>
        <p:nvPicPr>
          <p:cNvPr id="11" name="Picture 6" descr="Diamond Graphite Carb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21879" r="66885" b="40253"/>
          <a:stretch/>
        </p:blipFill>
        <p:spPr bwMode="auto">
          <a:xfrm>
            <a:off x="1275339" y="5387493"/>
            <a:ext cx="1656000" cy="13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21412" y="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3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" y="4770922"/>
            <a:ext cx="11520000" cy="2056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 (Epoxy/CNMs)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1" b="10797"/>
          <a:stretch/>
        </p:blipFill>
        <p:spPr>
          <a:xfrm rot="10800000">
            <a:off x="48111" y="232214"/>
            <a:ext cx="1851660" cy="1643062"/>
          </a:xfrm>
          <a:prstGeom prst="rect">
            <a:avLst/>
          </a:prstGeom>
        </p:spPr>
      </p:pic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93227" y="2406313"/>
            <a:ext cx="3960000" cy="1878004"/>
            <a:chOff x="1073029" y="1748227"/>
            <a:chExt cx="9558459" cy="4532997"/>
          </a:xfrm>
        </p:grpSpPr>
        <p:sp>
          <p:nvSpPr>
            <p:cNvPr id="112" name="Rectangle 111"/>
            <p:cNvSpPr/>
            <p:nvPr/>
          </p:nvSpPr>
          <p:spPr>
            <a:xfrm>
              <a:off x="9483309" y="5038193"/>
              <a:ext cx="914400" cy="36576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Can 112"/>
            <p:cNvSpPr/>
            <p:nvPr/>
          </p:nvSpPr>
          <p:spPr>
            <a:xfrm rot="5400000">
              <a:off x="4687888" y="1252921"/>
              <a:ext cx="2743200" cy="5577840"/>
            </a:xfrm>
            <a:prstGeom prst="can">
              <a:avLst/>
            </a:prstGeom>
            <a:gradFill flip="none" rotWithShape="1">
              <a:gsLst>
                <a:gs pos="100000">
                  <a:srgbClr val="FFFF00"/>
                </a:gs>
                <a:gs pos="1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Can 113"/>
            <p:cNvSpPr/>
            <p:nvPr/>
          </p:nvSpPr>
          <p:spPr>
            <a:xfrm rot="5400000">
              <a:off x="5830888" y="-530159"/>
              <a:ext cx="457200" cy="9144000"/>
            </a:xfrm>
            <a:prstGeom prst="can">
              <a:avLst/>
            </a:pr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Snip Same Side Corner Rectangle 114"/>
            <p:cNvSpPr/>
            <p:nvPr/>
          </p:nvSpPr>
          <p:spPr>
            <a:xfrm>
              <a:off x="1073029" y="5183944"/>
              <a:ext cx="347941" cy="1097280"/>
            </a:xfrm>
            <a:prstGeom prst="snip2SameRect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39"/>
            </a:p>
          </p:txBody>
        </p:sp>
        <p:sp>
          <p:nvSpPr>
            <p:cNvPr id="116" name="Flowchart: Manual Operation 115"/>
            <p:cNvSpPr/>
            <p:nvPr/>
          </p:nvSpPr>
          <p:spPr>
            <a:xfrm>
              <a:off x="1143367" y="5056862"/>
              <a:ext cx="207264" cy="103632"/>
            </a:xfrm>
            <a:prstGeom prst="flowChartManualOperation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39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367562" y="1748227"/>
              <a:ext cx="1694762" cy="40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Furnace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839961" y="5696450"/>
              <a:ext cx="1355810" cy="40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Quartz tube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9" name="Straight Arrow Connector 118"/>
            <p:cNvCxnSpPr>
              <a:stCxn id="118" idx="0"/>
            </p:cNvCxnSpPr>
            <p:nvPr/>
          </p:nvCxnSpPr>
          <p:spPr>
            <a:xfrm flipV="1">
              <a:off x="7517866" y="4318240"/>
              <a:ext cx="921284" cy="13782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17" idx="2"/>
            </p:cNvCxnSpPr>
            <p:nvPr/>
          </p:nvCxnSpPr>
          <p:spPr>
            <a:xfrm>
              <a:off x="4214943" y="2154968"/>
              <a:ext cx="331132" cy="4867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1717830" y="3520761"/>
              <a:ext cx="1167126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623485" y="2670240"/>
              <a:ext cx="1355811" cy="40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input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>
              <a:off x="9109788" y="3520761"/>
              <a:ext cx="1167126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848119" y="2670241"/>
              <a:ext cx="1668424" cy="520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output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Cloud 124"/>
            <p:cNvSpPr/>
            <p:nvPr/>
          </p:nvSpPr>
          <p:spPr>
            <a:xfrm>
              <a:off x="5739447" y="3858961"/>
              <a:ext cx="640080" cy="365760"/>
            </a:xfrm>
            <a:prstGeom prst="cloud">
              <a:avLst/>
            </a:prstGeom>
            <a:pattFill prst="lgConfetti">
              <a:fgClr>
                <a:schemeClr val="tx1"/>
              </a:fgClr>
              <a:bgClr>
                <a:srgbClr val="FF0000"/>
              </a:bgClr>
            </a:patt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04109" y="4333253"/>
              <a:ext cx="1694762" cy="40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600-1200 °C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965153" y="1855945"/>
              <a:ext cx="2172377" cy="521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Carbon nanomaterials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8" name="Straight Arrow Connector 127"/>
            <p:cNvCxnSpPr>
              <a:stCxn id="127" idx="2"/>
              <a:endCxn id="125" idx="3"/>
            </p:cNvCxnSpPr>
            <p:nvPr/>
          </p:nvCxnSpPr>
          <p:spPr>
            <a:xfrm flipH="1">
              <a:off x="6059486" y="2377311"/>
              <a:ext cx="1991855" cy="15025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18138" y="5696447"/>
              <a:ext cx="2172377" cy="406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Hydrocarbon gas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0" name="Curved Connector 129"/>
            <p:cNvCxnSpPr>
              <a:stCxn id="114" idx="3"/>
              <a:endCxn id="116" idx="0"/>
            </p:cNvCxnSpPr>
            <p:nvPr/>
          </p:nvCxnSpPr>
          <p:spPr>
            <a:xfrm rot="10800000" flipV="1">
              <a:off x="1247000" y="4041840"/>
              <a:ext cx="240489" cy="1015021"/>
            </a:xfrm>
            <a:prstGeom prst="curvedConnector2">
              <a:avLst/>
            </a:prstGeom>
            <a:ln w="53975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lowchart: Direct Access Storage 130"/>
            <p:cNvSpPr/>
            <p:nvPr/>
          </p:nvSpPr>
          <p:spPr>
            <a:xfrm>
              <a:off x="1487080" y="3822384"/>
              <a:ext cx="91440" cy="438912"/>
            </a:xfrm>
            <a:prstGeom prst="flowChartMagneticDrum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Flowchart: Direct Access Storage 131"/>
            <p:cNvSpPr/>
            <p:nvPr/>
          </p:nvSpPr>
          <p:spPr>
            <a:xfrm>
              <a:off x="10530931" y="3822384"/>
              <a:ext cx="91440" cy="438912"/>
            </a:xfrm>
            <a:prstGeom prst="flowChartMagneticDrum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279359" y="4826029"/>
              <a:ext cx="1355810" cy="40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Seal 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Straight Arrow Connector 133"/>
            <p:cNvCxnSpPr>
              <a:stCxn id="133" idx="0"/>
              <a:endCxn id="131" idx="2"/>
            </p:cNvCxnSpPr>
            <p:nvPr/>
          </p:nvCxnSpPr>
          <p:spPr>
            <a:xfrm flipH="1" flipV="1">
              <a:off x="1532801" y="4261296"/>
              <a:ext cx="1424463" cy="5647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9" idx="1"/>
              <a:endCxn id="115" idx="0"/>
            </p:cNvCxnSpPr>
            <p:nvPr/>
          </p:nvCxnSpPr>
          <p:spPr>
            <a:xfrm flipH="1" flipV="1">
              <a:off x="1420969" y="5732585"/>
              <a:ext cx="1797169" cy="1672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ounded Rectangle 135"/>
            <p:cNvSpPr/>
            <p:nvPr/>
          </p:nvSpPr>
          <p:spPr>
            <a:xfrm>
              <a:off x="9486404" y="4813403"/>
              <a:ext cx="914400" cy="590550"/>
            </a:xfrm>
            <a:prstGeom prst="roundRect">
              <a:avLst/>
            </a:prstGeom>
            <a:noFill/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9940036" y="4153001"/>
              <a:ext cx="9182" cy="1005840"/>
            </a:xfrm>
            <a:prstGeom prst="line">
              <a:avLst/>
            </a:prstGeom>
            <a:ln w="136525" cmpd="dbl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7" t="39123" r="33639" b="34211"/>
          <a:stretch/>
        </p:blipFill>
        <p:spPr>
          <a:xfrm>
            <a:off x="10307024" y="4921779"/>
            <a:ext cx="1800000" cy="16993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"/>
          <a:stretch/>
        </p:blipFill>
        <p:spPr>
          <a:xfrm rot="16200000">
            <a:off x="5072694" y="1941929"/>
            <a:ext cx="3636000" cy="18227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3306" r="6271"/>
          <a:stretch/>
        </p:blipFill>
        <p:spPr>
          <a:xfrm>
            <a:off x="7827127" y="1036656"/>
            <a:ext cx="2268000" cy="18376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3400" r="6297"/>
          <a:stretch/>
        </p:blipFill>
        <p:spPr>
          <a:xfrm>
            <a:off x="7814604" y="2853315"/>
            <a:ext cx="2268000" cy="18037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3243" y="1947723"/>
            <a:ext cx="3636000" cy="181118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 t="37308" r="5541" b="10412"/>
          <a:stretch/>
        </p:blipFill>
        <p:spPr>
          <a:xfrm>
            <a:off x="10289770" y="2838164"/>
            <a:ext cx="1800000" cy="17644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35194" r="21955" b="17364"/>
          <a:stretch/>
        </p:blipFill>
        <p:spPr>
          <a:xfrm>
            <a:off x="10286477" y="844861"/>
            <a:ext cx="1800000" cy="167416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821412" y="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7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r="24035" b="6491"/>
          <a:stretch/>
        </p:blipFill>
        <p:spPr>
          <a:xfrm>
            <a:off x="8722200" y="855444"/>
            <a:ext cx="2520000" cy="28517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46157" r="25724"/>
          <a:stretch/>
        </p:blipFill>
        <p:spPr>
          <a:xfrm>
            <a:off x="-3255650" y="-259033"/>
            <a:ext cx="2736000" cy="2952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5780" r="8154"/>
          <a:stretch/>
        </p:blipFill>
        <p:spPr>
          <a:xfrm>
            <a:off x="74487" y="3917226"/>
            <a:ext cx="3600000" cy="29407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8" y="1106746"/>
            <a:ext cx="3812605" cy="2808000"/>
          </a:xfrm>
          <a:prstGeom prst="rect">
            <a:avLst/>
          </a:prstGeom>
        </p:spPr>
      </p:pic>
      <p:sp>
        <p:nvSpPr>
          <p:cNvPr id="29" name="TextBox 28"/>
          <p:cNvSpPr txBox="1">
            <a:spLocks noChangeAspect="1"/>
          </p:cNvSpPr>
          <p:nvPr/>
        </p:nvSpPr>
        <p:spPr>
          <a:xfrm>
            <a:off x="4599914" y="4180623"/>
            <a:ext cx="370800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 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l-GR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 </a:t>
            </a:r>
          </a:p>
          <a:p>
            <a:pPr>
              <a:spcAft>
                <a:spcPts val="800"/>
              </a:spcAft>
            </a:pPr>
            <a:r>
              <a:rPr lang="el-GR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 = T</a:t>
            </a:r>
            <a:r>
              <a:rPr lang="en-US" sz="20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– T</a:t>
            </a:r>
            <a:r>
              <a:rPr lang="en-US" sz="20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out 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 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 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1/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out</a:t>
            </a:r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Heat transfer</a:t>
            </a:r>
          </a:p>
          <a:p>
            <a:pPr>
              <a:spcAft>
                <a:spcPts val="800"/>
              </a:spcAft>
            </a:pPr>
            <a:r>
              <a:rPr lang="el-GR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</a:p>
          <a:p>
            <a:pPr>
              <a:spcAft>
                <a:spcPts val="800"/>
              </a:spcAft>
            </a:pP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out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of the post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14" y="1217225"/>
            <a:ext cx="3600000" cy="27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5566" r="8466"/>
          <a:stretch/>
        </p:blipFill>
        <p:spPr>
          <a:xfrm>
            <a:off x="8395245" y="3909698"/>
            <a:ext cx="3600000" cy="2948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21412" y="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7" y="1368802"/>
            <a:ext cx="9642455" cy="50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62" y="7939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-CNTs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-CNTs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15938" y="2200733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0.5%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33431" y="2200733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0.7%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38844" y="2200733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15937" y="4756387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3431" y="4756387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38843" y="4756387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04976" y="6353038"/>
            <a:ext cx="601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1% of CNTs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of CNTs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0.5% of CNTs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epoxy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10% of CNTs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9"/>
          <a:stretch/>
        </p:blipFill>
        <p:spPr>
          <a:xfrm>
            <a:off x="10243943" y="66364"/>
            <a:ext cx="1440000" cy="14237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21412" y="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" y="1334522"/>
            <a:ext cx="9000000" cy="2351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62" y="7939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-CNSs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-CNSs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21412" y="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/>
          <a:stretch/>
        </p:blipFill>
        <p:spPr>
          <a:xfrm>
            <a:off x="10008162" y="349333"/>
            <a:ext cx="1440000" cy="143288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17057" y="2274103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0.5% of 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44549" y="2269815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85995" y="2269815"/>
            <a:ext cx="21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5588" y="3653673"/>
            <a:ext cx="507600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1% of 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0.5% 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5% of CNSs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epoxy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99" y="4456975"/>
            <a:ext cx="4860000" cy="18342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99" y="4425570"/>
            <a:ext cx="4860000" cy="1897105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81038"/>
              </p:ext>
            </p:extLst>
          </p:nvPr>
        </p:nvGraphicFramePr>
        <p:xfrm>
          <a:off x="9127055" y="2487603"/>
          <a:ext cx="3024001" cy="16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581">
                  <a:extLst>
                    <a:ext uri="{9D8B030D-6E8A-4147-A177-3AD203B41FA5}">
                      <a16:colId xmlns:a16="http://schemas.microsoft.com/office/drawing/2014/main" val="3536652822"/>
                    </a:ext>
                  </a:extLst>
                </a:gridCol>
                <a:gridCol w="1008210">
                  <a:extLst>
                    <a:ext uri="{9D8B030D-6E8A-4147-A177-3AD203B41FA5}">
                      <a16:colId xmlns:a16="http://schemas.microsoft.com/office/drawing/2014/main" val="474469702"/>
                    </a:ext>
                  </a:extLst>
                </a:gridCol>
                <a:gridCol w="1008210">
                  <a:extLst>
                    <a:ext uri="{9D8B030D-6E8A-4147-A177-3AD203B41FA5}">
                      <a16:colId xmlns:a16="http://schemas.microsoft.com/office/drawing/2014/main" val="3608742203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Amount of CNM (%)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</a:t>
                      </a:r>
                      <a:r>
                        <a:rPr lang="en-US" sz="1000" baseline="-25000" dirty="0" err="1">
                          <a:effectLst/>
                        </a:rPr>
                        <a:t>diff</a:t>
                      </a:r>
                      <a:r>
                        <a:rPr lang="en-US" sz="1000" dirty="0">
                          <a:effectLst/>
                        </a:rPr>
                        <a:t> of TIM</a:t>
                      </a:r>
                      <a:r>
                        <a:rPr lang="en-US" sz="1000" baseline="-25000" dirty="0">
                          <a:effectLst/>
                        </a:rPr>
                        <a:t>CNTs</a:t>
                      </a:r>
                      <a:endParaRPr lang="en-GB" sz="1000" dirty="0">
                        <a:effectLst/>
                      </a:endParaRPr>
                    </a:p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(°C)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</a:t>
                      </a:r>
                      <a:r>
                        <a:rPr lang="en-US" sz="1000" baseline="-25000" dirty="0" err="1">
                          <a:effectLst/>
                        </a:rPr>
                        <a:t>diff</a:t>
                      </a:r>
                      <a:r>
                        <a:rPr lang="en-US" sz="1000" dirty="0">
                          <a:effectLst/>
                        </a:rPr>
                        <a:t> of TIM</a:t>
                      </a:r>
                      <a:r>
                        <a:rPr lang="en-US" sz="1000" baseline="-25000" dirty="0">
                          <a:effectLst/>
                        </a:rPr>
                        <a:t>CNSs</a:t>
                      </a:r>
                      <a:endParaRPr lang="en-GB" sz="1000" dirty="0">
                        <a:effectLst/>
                      </a:endParaRPr>
                    </a:p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(°C)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6462461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1.33 ± 0.05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1.45 ± 0.04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075874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1.87 ± 0.03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5822414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 ± 0.1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1.64 ± 0.04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0271892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1.69 ± 0.07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0513572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1.38 ± 0.1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1.12 ± 0.11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3116323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(-)1.08 ± 0.07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7613724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444199"/>
              </p:ext>
            </p:extLst>
          </p:nvPr>
        </p:nvGraphicFramePr>
        <p:xfrm>
          <a:off x="9127055" y="2487603"/>
          <a:ext cx="3024001" cy="162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581">
                  <a:extLst>
                    <a:ext uri="{9D8B030D-6E8A-4147-A177-3AD203B41FA5}">
                      <a16:colId xmlns:a16="http://schemas.microsoft.com/office/drawing/2014/main" val="3536652822"/>
                    </a:ext>
                  </a:extLst>
                </a:gridCol>
                <a:gridCol w="1008210">
                  <a:extLst>
                    <a:ext uri="{9D8B030D-6E8A-4147-A177-3AD203B41FA5}">
                      <a16:colId xmlns:a16="http://schemas.microsoft.com/office/drawing/2014/main" val="474469702"/>
                    </a:ext>
                  </a:extLst>
                </a:gridCol>
                <a:gridCol w="1008210">
                  <a:extLst>
                    <a:ext uri="{9D8B030D-6E8A-4147-A177-3AD203B41FA5}">
                      <a16:colId xmlns:a16="http://schemas.microsoft.com/office/drawing/2014/main" val="3608742203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Amount of CNM (%)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</a:t>
                      </a:r>
                      <a:r>
                        <a:rPr lang="en-US" sz="1000" baseline="-25000" dirty="0" err="1">
                          <a:effectLst/>
                        </a:rPr>
                        <a:t>diff</a:t>
                      </a:r>
                      <a:r>
                        <a:rPr lang="en-US" sz="1000" dirty="0">
                          <a:effectLst/>
                        </a:rPr>
                        <a:t> of TIM</a:t>
                      </a:r>
                      <a:r>
                        <a:rPr lang="en-US" sz="1000" baseline="-25000" dirty="0">
                          <a:effectLst/>
                        </a:rPr>
                        <a:t>CNTs</a:t>
                      </a:r>
                      <a:endParaRPr lang="en-GB" sz="1000" dirty="0">
                        <a:effectLst/>
                      </a:endParaRPr>
                    </a:p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(°C)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</a:t>
                      </a:r>
                      <a:r>
                        <a:rPr lang="en-US" sz="1000" baseline="-25000" dirty="0" err="1">
                          <a:effectLst/>
                        </a:rPr>
                        <a:t>diff</a:t>
                      </a:r>
                      <a:r>
                        <a:rPr lang="en-US" sz="1000" dirty="0">
                          <a:effectLst/>
                        </a:rPr>
                        <a:t> of TIM</a:t>
                      </a:r>
                      <a:r>
                        <a:rPr lang="en-US" sz="1000" baseline="-25000" dirty="0">
                          <a:effectLst/>
                        </a:rPr>
                        <a:t>CNSs</a:t>
                      </a:r>
                      <a:endParaRPr lang="en-GB" sz="1000" dirty="0">
                        <a:effectLst/>
                      </a:endParaRPr>
                    </a:p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(°C)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6462461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1.33 ± 0.05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1.45 ± 0.04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075874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1.87 ± 0.03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5822414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2.0 ± 0.1</a:t>
                      </a:r>
                      <a:endParaRPr lang="en-GB" sz="1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1.64 ± 0.04</a:t>
                      </a:r>
                      <a:endParaRPr lang="en-GB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0271892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1.69 ± 0.07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0513572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1.38 ± 0.1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1.12 ± 0.11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3116323"/>
                  </a:ext>
                </a:extLst>
              </a:tr>
              <a:tr h="2025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(-)1.08 ± 0.07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7613724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26700" y="4208421"/>
            <a:ext cx="687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 of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between the temperatures of the two posts depends on the amount of carbon nanomaterials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Incorporation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nanomaterials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thermal compound results in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conduction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transfer of TIMs with 1%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CNTs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observed to be larger in comparison to TIMs with 1%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gradual decrease in the heat transfer for TIMs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containing more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1% of carbon nanomaterials is due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CNT-CNT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CNS-CNS couplings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desirable adhesive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 was observed while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trying to dismount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posts from the heat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27055" y="2118174"/>
            <a:ext cx="302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gradient </a:t>
            </a:r>
            <a:r>
              <a:rPr lang="en-US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a function of the amount of the carbon nanomaterials incorporated in the TIMs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12699" y="6319894"/>
            <a:ext cx="4860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recorded temperatures over 24 h for TIMs with 0% and 0.5% of CNSs and CNTs.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measurements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the consistency of the temperature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</a:t>
            </a:r>
            <a:r>
              <a:rPr lang="en-US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steady state over time in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2699" y="6319894"/>
            <a:ext cx="4860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gradient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(filled markers) and the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measurements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(empty markers) plotted as a function of the amount of CNTs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CNSs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graphs show the reproducibility and sustainability of the 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gradient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time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" y="-3841"/>
            <a:ext cx="83160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characterization (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ASTM D5470 approach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2341498"/>
                  </p:ext>
                </p:extLst>
              </p:nvPr>
            </p:nvGraphicFramePr>
            <p:xfrm>
              <a:off x="6460658" y="1808870"/>
              <a:ext cx="5616000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862549">
                      <a:extLst>
                        <a:ext uri="{9D8B030D-6E8A-4147-A177-3AD203B41FA5}">
                          <a16:colId xmlns:a16="http://schemas.microsoft.com/office/drawing/2014/main" val="1361625574"/>
                        </a:ext>
                      </a:extLst>
                    </a:gridCol>
                    <a:gridCol w="753451">
                      <a:extLst>
                        <a:ext uri="{9D8B030D-6E8A-4147-A177-3AD203B41FA5}">
                          <a16:colId xmlns:a16="http://schemas.microsoft.com/office/drawing/2014/main" val="1360085604"/>
                        </a:ext>
                      </a:extLst>
                    </a:gridCol>
                  </a:tblGrid>
                  <a:tr h="209474"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6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×(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))−(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+0.</m:t>
                                </m:r>
                                <m:r>
                                  <a:rPr lang="en-US" sz="16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))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50483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2341498"/>
                  </p:ext>
                </p:extLst>
              </p:nvPr>
            </p:nvGraphicFramePr>
            <p:xfrm>
              <a:off x="6460658" y="1808870"/>
              <a:ext cx="5616000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862549">
                      <a:extLst>
                        <a:ext uri="{9D8B030D-6E8A-4147-A177-3AD203B41FA5}">
                          <a16:colId xmlns:a16="http://schemas.microsoft.com/office/drawing/2014/main" val="1361625574"/>
                        </a:ext>
                      </a:extLst>
                    </a:gridCol>
                    <a:gridCol w="753451">
                      <a:extLst>
                        <a:ext uri="{9D8B030D-6E8A-4147-A177-3AD203B41FA5}">
                          <a16:colId xmlns:a16="http://schemas.microsoft.com/office/drawing/2014/main" val="1360085604"/>
                        </a:ext>
                      </a:extLst>
                    </a:gridCol>
                  </a:tblGrid>
                  <a:tr h="256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25" t="-2326" r="-16020" b="-302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5048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360757"/>
                  </p:ext>
                </p:extLst>
              </p:nvPr>
            </p:nvGraphicFramePr>
            <p:xfrm>
              <a:off x="7837842" y="2078662"/>
              <a:ext cx="2484001" cy="2757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79695">
                      <a:extLst>
                        <a:ext uri="{9D8B030D-6E8A-4147-A177-3AD203B41FA5}">
                          <a16:colId xmlns:a16="http://schemas.microsoft.com/office/drawing/2014/main" val="3618303447"/>
                        </a:ext>
                      </a:extLst>
                    </a:gridCol>
                    <a:gridCol w="404306">
                      <a:extLst>
                        <a:ext uri="{9D8B030D-6E8A-4147-A177-3AD203B41FA5}">
                          <a16:colId xmlns:a16="http://schemas.microsoft.com/office/drawing/2014/main" val="3567666706"/>
                        </a:ext>
                      </a:extLst>
                    </a:gridCol>
                  </a:tblGrid>
                  <a:tr h="203441"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US" sz="16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𝑡𝑜𝑝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𝑏𝑜𝑡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51262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360757"/>
                  </p:ext>
                </p:extLst>
              </p:nvPr>
            </p:nvGraphicFramePr>
            <p:xfrm>
              <a:off x="7837842" y="2078662"/>
              <a:ext cx="2484001" cy="2757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079695">
                      <a:extLst>
                        <a:ext uri="{9D8B030D-6E8A-4147-A177-3AD203B41FA5}">
                          <a16:colId xmlns:a16="http://schemas.microsoft.com/office/drawing/2014/main" val="3618303447"/>
                        </a:ext>
                      </a:extLst>
                    </a:gridCol>
                    <a:gridCol w="404306">
                      <a:extLst>
                        <a:ext uri="{9D8B030D-6E8A-4147-A177-3AD203B41FA5}">
                          <a16:colId xmlns:a16="http://schemas.microsoft.com/office/drawing/2014/main" val="3567666706"/>
                        </a:ext>
                      </a:extLst>
                    </a:gridCol>
                  </a:tblGrid>
                  <a:tr h="2757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2" t="-2128" r="-20760" b="-19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51262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9705912"/>
                  </p:ext>
                </p:extLst>
              </p:nvPr>
            </p:nvGraphicFramePr>
            <p:xfrm>
              <a:off x="7319794" y="2362842"/>
              <a:ext cx="3672000" cy="2757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65784">
                      <a:extLst>
                        <a:ext uri="{9D8B030D-6E8A-4147-A177-3AD203B41FA5}">
                          <a16:colId xmlns:a16="http://schemas.microsoft.com/office/drawing/2014/main" val="3707005190"/>
                        </a:ext>
                      </a:extLst>
                    </a:gridCol>
                    <a:gridCol w="606216">
                      <a:extLst>
                        <a:ext uri="{9D8B030D-6E8A-4147-A177-3AD203B41FA5}">
                          <a16:colId xmlns:a16="http://schemas.microsoft.com/office/drawing/2014/main" val="3404264689"/>
                        </a:ext>
                      </a:extLst>
                    </a:gridCol>
                  </a:tblGrid>
                  <a:tr h="212592">
                    <a:tc>
                      <a:txBody>
                        <a:bodyPr/>
                        <a:lstStyle/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𝑡𝑜𝑝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𝐴𝑙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𝑏𝑙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6107653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9705912"/>
                  </p:ext>
                </p:extLst>
              </p:nvPr>
            </p:nvGraphicFramePr>
            <p:xfrm>
              <a:off x="7319794" y="2362842"/>
              <a:ext cx="3672000" cy="27578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65784">
                      <a:extLst>
                        <a:ext uri="{9D8B030D-6E8A-4147-A177-3AD203B41FA5}">
                          <a16:colId xmlns:a16="http://schemas.microsoft.com/office/drawing/2014/main" val="3707005190"/>
                        </a:ext>
                      </a:extLst>
                    </a:gridCol>
                    <a:gridCol w="606216">
                      <a:extLst>
                        <a:ext uri="{9D8B030D-6E8A-4147-A177-3AD203B41FA5}">
                          <a16:colId xmlns:a16="http://schemas.microsoft.com/office/drawing/2014/main" val="3404264689"/>
                        </a:ext>
                      </a:extLst>
                    </a:gridCol>
                  </a:tblGrid>
                  <a:tr h="2757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8" t="-2174" r="-20635" b="-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l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610765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6919211"/>
                  </p:ext>
                </p:extLst>
              </p:nvPr>
            </p:nvGraphicFramePr>
            <p:xfrm>
              <a:off x="7432658" y="2666143"/>
              <a:ext cx="3672000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65784">
                      <a:extLst>
                        <a:ext uri="{9D8B030D-6E8A-4147-A177-3AD203B41FA5}">
                          <a16:colId xmlns:a16="http://schemas.microsoft.com/office/drawing/2014/main" val="5139491"/>
                        </a:ext>
                      </a:extLst>
                    </a:gridCol>
                    <a:gridCol w="606216">
                      <a:extLst>
                        <a:ext uri="{9D8B030D-6E8A-4147-A177-3AD203B41FA5}">
                          <a16:colId xmlns:a16="http://schemas.microsoft.com/office/drawing/2014/main" val="196015986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𝑏𝑜𝑡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𝐴𝑙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𝑏𝑙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×(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83194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6919211"/>
                  </p:ext>
                </p:extLst>
              </p:nvPr>
            </p:nvGraphicFramePr>
            <p:xfrm>
              <a:off x="7432658" y="2666143"/>
              <a:ext cx="3672000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65784">
                      <a:extLst>
                        <a:ext uri="{9D8B030D-6E8A-4147-A177-3AD203B41FA5}">
                          <a16:colId xmlns:a16="http://schemas.microsoft.com/office/drawing/2014/main" val="5139491"/>
                        </a:ext>
                      </a:extLst>
                    </a:gridCol>
                    <a:gridCol w="606216">
                      <a:extLst>
                        <a:ext uri="{9D8B030D-6E8A-4147-A177-3AD203B41FA5}">
                          <a16:colId xmlns:a16="http://schemas.microsoft.com/office/drawing/2014/main" val="1960159867"/>
                        </a:ext>
                      </a:extLst>
                    </a:gridCol>
                  </a:tblGrid>
                  <a:tr h="256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199" t="-2326" r="-20676" b="-27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ctr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83194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3733989"/>
                  </p:ext>
                </p:extLst>
              </p:nvPr>
            </p:nvGraphicFramePr>
            <p:xfrm>
              <a:off x="7495836" y="2922819"/>
              <a:ext cx="3168015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52374">
                      <a:extLst>
                        <a:ext uri="{9D8B030D-6E8A-4147-A177-3AD203B41FA5}">
                          <a16:colId xmlns:a16="http://schemas.microsoft.com/office/drawing/2014/main" val="836908670"/>
                        </a:ext>
                      </a:extLst>
                    </a:gridCol>
                    <a:gridCol w="515641">
                      <a:extLst>
                        <a:ext uri="{9D8B030D-6E8A-4147-A177-3AD203B41FA5}">
                          <a16:colId xmlns:a16="http://schemas.microsoft.com/office/drawing/2014/main" val="1938626193"/>
                        </a:ext>
                      </a:extLst>
                    </a:gridCol>
                  </a:tblGrid>
                  <a:tr h="200042"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US" sz="16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79129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3733989"/>
                  </p:ext>
                </p:extLst>
              </p:nvPr>
            </p:nvGraphicFramePr>
            <p:xfrm>
              <a:off x="7495836" y="2922819"/>
              <a:ext cx="3168015" cy="2560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652374">
                      <a:extLst>
                        <a:ext uri="{9D8B030D-6E8A-4147-A177-3AD203B41FA5}">
                          <a16:colId xmlns:a16="http://schemas.microsoft.com/office/drawing/2014/main" val="836908670"/>
                        </a:ext>
                      </a:extLst>
                    </a:gridCol>
                    <a:gridCol w="515641">
                      <a:extLst>
                        <a:ext uri="{9D8B030D-6E8A-4147-A177-3AD203B41FA5}">
                          <a16:colId xmlns:a16="http://schemas.microsoft.com/office/drawing/2014/main" val="1938626193"/>
                        </a:ext>
                      </a:extLst>
                    </a:gridCol>
                  </a:tblGrid>
                  <a:tr h="256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29" t="-2326" r="-20413" b="-27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8270" algn="just">
                            <a:lnSpc>
                              <a:spcPct val="105000"/>
                            </a:lnSpc>
                            <a:spcAft>
                              <a:spcPts val="0"/>
                            </a:spcAft>
                          </a:pPr>
                          <a:endParaRPr lang="en-GB" sz="160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79129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ctangle 16"/>
          <p:cNvSpPr/>
          <p:nvPr/>
        </p:nvSpPr>
        <p:spPr>
          <a:xfrm>
            <a:off x="14841" y="41407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resistance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TIM with 1% of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CNTs was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to be 80.14 mm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K/W, while for TIM with 1%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CNSs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 was calculated to be 100.9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K/W.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measured thermal resistance of the fabricated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TIMs shows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upgrade in the thermal properties of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initially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heat transfer compound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Unick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as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 (50 % decrease).</a:t>
            </a:r>
            <a:endParaRPr lang="en-US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60202" y="3775168"/>
            <a:ext cx="1675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200" baseline="-25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.90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K/W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>
          <a:xfrm>
            <a:off x="9925890" y="3788816"/>
            <a:ext cx="15905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200" baseline="-25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.14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K/W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21412" y="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3" y="1376314"/>
            <a:ext cx="4680000" cy="25072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87" y="4084153"/>
            <a:ext cx="5855734" cy="2340000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61766"/>
              </p:ext>
            </p:extLst>
          </p:nvPr>
        </p:nvGraphicFramePr>
        <p:xfrm>
          <a:off x="1803001" y="5920490"/>
          <a:ext cx="2376000" cy="864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69746914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890380643"/>
                    </a:ext>
                  </a:extLst>
                </a:gridCol>
              </a:tblGrid>
              <a:tr h="1728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TIM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r>
                        <a:rPr lang="en-US" sz="1000" baseline="-25000">
                          <a:effectLst/>
                        </a:rPr>
                        <a:t>Th</a:t>
                      </a:r>
                      <a:r>
                        <a:rPr lang="en-US" sz="1000">
                          <a:effectLst/>
                        </a:rPr>
                        <a:t> (mm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K/W)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1697178"/>
                  </a:ext>
                </a:extLst>
              </a:tr>
              <a:tr h="1728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Unick</a:t>
                      </a:r>
                      <a:endParaRPr lang="en-GB" sz="1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200</a:t>
                      </a:r>
                      <a:endParaRPr lang="en-GB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512321"/>
                  </a:ext>
                </a:extLst>
              </a:tr>
              <a:tr h="1728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ZS-GF-Z10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2661844"/>
                  </a:ext>
                </a:extLst>
              </a:tr>
              <a:tr h="1728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TG-AS606B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94.73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487446"/>
                  </a:ext>
                </a:extLst>
              </a:tr>
              <a:tr h="172800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RS S606C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6250143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1334841" y="5731427"/>
            <a:ext cx="3456000" cy="216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resistance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9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various TIMs with a thickness of </a:t>
            </a:r>
            <a:r>
              <a:rPr lang="el-G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l-GR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" y="-3841"/>
            <a:ext cx="106560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Applicability on test bench and burn-in station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2578" r="7505"/>
          <a:stretch/>
        </p:blipFill>
        <p:spPr>
          <a:xfrm>
            <a:off x="57803" y="3104374"/>
            <a:ext cx="3152274" cy="2630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41" y="4954718"/>
            <a:ext cx="2520000" cy="189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21" y="3026951"/>
            <a:ext cx="2520000" cy="189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r="5950" b="4459"/>
          <a:stretch/>
        </p:blipFill>
        <p:spPr>
          <a:xfrm rot="16200000" flipH="1" flipV="1">
            <a:off x="3464527" y="926050"/>
            <a:ext cx="2133057" cy="20198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>
          <a:xfrm>
            <a:off x="229940" y="1009933"/>
            <a:ext cx="2808000" cy="2060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3435" y="4645564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only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42224" y="6632932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with 1% of CNTs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60197" y="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940" y="5756724"/>
            <a:ext cx="295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of CNTs in the thermal compound shows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temperature drop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6.5 °C (30.48 to 23.9 °C) for T2, while 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of 9.2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 (27.34 to 18.08 °C) is depicted for temperature T3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503" y="468782"/>
            <a:ext cx="5334011" cy="40005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5830" r="8745"/>
          <a:stretch/>
        </p:blipFill>
        <p:spPr>
          <a:xfrm>
            <a:off x="5974422" y="3490063"/>
            <a:ext cx="3724727" cy="30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7" b="9574"/>
          <a:stretch/>
        </p:blipFill>
        <p:spPr>
          <a:xfrm>
            <a:off x="7214246" y="1233774"/>
            <a:ext cx="3600000" cy="182464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589795" y="4625573"/>
            <a:ext cx="2583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brick tested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burn-in station with TIMs containing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dashed) and 1% (continuous) of CNTs separately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identical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plots reveal a large decrease of temperatures of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brick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with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CNTs based TIM.</a:t>
            </a:r>
          </a:p>
        </p:txBody>
      </p:sp>
      <p:sp>
        <p:nvSpPr>
          <p:cNvPr id="30" name="Oval 29"/>
          <p:cNvSpPr/>
          <p:nvPr/>
        </p:nvSpPr>
        <p:spPr>
          <a:xfrm>
            <a:off x="9719607" y="2015403"/>
            <a:ext cx="887105" cy="8196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8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92224</TotalTime>
  <Words>1440</Words>
  <Application>Microsoft Office PowerPoint</Application>
  <PresentationFormat>Widescreen</PresentationFormat>
  <Paragraphs>175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MS PGothic</vt:lpstr>
      <vt:lpstr>Arial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Theme</vt:lpstr>
      <vt:lpstr>Heat Dissipation Improvement of ATLAS Electronics by Thermal Interface Materials Based on Carbon Nanomaterials</vt:lpstr>
      <vt:lpstr>PowerPoint Presentation</vt:lpstr>
      <vt:lpstr>Carbon Nanomaterials</vt:lpstr>
      <vt:lpstr>Preparation of TIM (Epoxy/CNMs)</vt:lpstr>
      <vt:lpstr>Experimental Setup</vt:lpstr>
      <vt:lpstr>Results (TIMwith-CNTs vs TIMwithout-CNTs) </vt:lpstr>
      <vt:lpstr>Results (TIMwith-CNSs vs TIMwithout-CNSs) </vt:lpstr>
      <vt:lpstr>Thermal resistance characterization (ASTM D5470 approach)</vt:lpstr>
      <vt:lpstr>Applicability on test bench and burn-in station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Othmane Othmane</dc:creator>
  <cp:lastModifiedBy>Othmane Othmane</cp:lastModifiedBy>
  <cp:revision>624</cp:revision>
  <cp:lastPrinted>2021-11-25T19:13:58Z</cp:lastPrinted>
  <dcterms:created xsi:type="dcterms:W3CDTF">2019-03-20T12:46:50Z</dcterms:created>
  <dcterms:modified xsi:type="dcterms:W3CDTF">2022-12-06T06:55:47Z</dcterms:modified>
</cp:coreProperties>
</file>