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94" r:id="rId2"/>
    <p:sldMasterId id="2147483806" r:id="rId3"/>
  </p:sldMasterIdLst>
  <p:notesMasterIdLst>
    <p:notesMasterId r:id="rId70"/>
  </p:notesMasterIdLst>
  <p:sldIdLst>
    <p:sldId id="918" r:id="rId4"/>
    <p:sldId id="929" r:id="rId5"/>
    <p:sldId id="849" r:id="rId6"/>
    <p:sldId id="919" r:id="rId7"/>
    <p:sldId id="920" r:id="rId8"/>
    <p:sldId id="921" r:id="rId9"/>
    <p:sldId id="922" r:id="rId10"/>
    <p:sldId id="932" r:id="rId11"/>
    <p:sldId id="923" r:id="rId12"/>
    <p:sldId id="933" r:id="rId13"/>
    <p:sldId id="934" r:id="rId14"/>
    <p:sldId id="925" r:id="rId15"/>
    <p:sldId id="834" r:id="rId16"/>
    <p:sldId id="836" r:id="rId17"/>
    <p:sldId id="850" r:id="rId18"/>
    <p:sldId id="837" r:id="rId19"/>
    <p:sldId id="838" r:id="rId20"/>
    <p:sldId id="839" r:id="rId21"/>
    <p:sldId id="840" r:id="rId22"/>
    <p:sldId id="915" r:id="rId23"/>
    <p:sldId id="885" r:id="rId24"/>
    <p:sldId id="888" r:id="rId25"/>
    <p:sldId id="841" r:id="rId26"/>
    <p:sldId id="842" r:id="rId27"/>
    <p:sldId id="843" r:id="rId28"/>
    <p:sldId id="844" r:id="rId29"/>
    <p:sldId id="845" r:id="rId30"/>
    <p:sldId id="846" r:id="rId31"/>
    <p:sldId id="847" r:id="rId32"/>
    <p:sldId id="851" r:id="rId33"/>
    <p:sldId id="852" r:id="rId34"/>
    <p:sldId id="881" r:id="rId35"/>
    <p:sldId id="926" r:id="rId36"/>
    <p:sldId id="855" r:id="rId37"/>
    <p:sldId id="882" r:id="rId38"/>
    <p:sldId id="854" r:id="rId39"/>
    <p:sldId id="892" r:id="rId40"/>
    <p:sldId id="856" r:id="rId41"/>
    <p:sldId id="884" r:id="rId42"/>
    <p:sldId id="857" r:id="rId43"/>
    <p:sldId id="858" r:id="rId44"/>
    <p:sldId id="859" r:id="rId45"/>
    <p:sldId id="862" r:id="rId46"/>
    <p:sldId id="863" r:id="rId47"/>
    <p:sldId id="904" r:id="rId48"/>
    <p:sldId id="893" r:id="rId49"/>
    <p:sldId id="917" r:id="rId50"/>
    <p:sldId id="924" r:id="rId51"/>
    <p:sldId id="903" r:id="rId52"/>
    <p:sldId id="902" r:id="rId53"/>
    <p:sldId id="901" r:id="rId54"/>
    <p:sldId id="912" r:id="rId55"/>
    <p:sldId id="899" r:id="rId56"/>
    <p:sldId id="909" r:id="rId57"/>
    <p:sldId id="905" r:id="rId58"/>
    <p:sldId id="906" r:id="rId59"/>
    <p:sldId id="907" r:id="rId60"/>
    <p:sldId id="908" r:id="rId61"/>
    <p:sldId id="916" r:id="rId62"/>
    <p:sldId id="930" r:id="rId63"/>
    <p:sldId id="931" r:id="rId64"/>
    <p:sldId id="864" r:id="rId65"/>
    <p:sldId id="880" r:id="rId66"/>
    <p:sldId id="829" r:id="rId67"/>
    <p:sldId id="886" r:id="rId68"/>
    <p:sldId id="887"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4344E"/>
    <a:srgbClr val="003468"/>
    <a:srgbClr val="C215FF"/>
    <a:srgbClr val="9900CC"/>
    <a:srgbClr val="C521FF"/>
    <a:srgbClr val="B000EE"/>
    <a:srgbClr val="CC00FF"/>
    <a:srgbClr val="363650"/>
    <a:srgbClr val="222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441" autoAdjust="0"/>
  </p:normalViewPr>
  <p:slideViewPr>
    <p:cSldViewPr>
      <p:cViewPr varScale="1">
        <p:scale>
          <a:sx n="59" d="100"/>
          <a:sy n="59" d="100"/>
        </p:scale>
        <p:origin x="972"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13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242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42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42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242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494E5FD-B5F4-4054-B618-7222361237AE}" type="slidenum">
              <a:rPr lang="en-US"/>
              <a:pPr>
                <a:defRPr/>
              </a:pPr>
              <a:t>‹#›</a:t>
            </a:fld>
            <a:endParaRPr lang="en-US"/>
          </a:p>
        </p:txBody>
      </p:sp>
    </p:spTree>
    <p:extLst>
      <p:ext uri="{BB962C8B-B14F-4D97-AF65-F5344CB8AC3E}">
        <p14:creationId xmlns:p14="http://schemas.microsoft.com/office/powerpoint/2010/main" val="3789555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494E5FD-B5F4-4054-B618-7222361237AE}" type="slidenum">
              <a:rPr lang="en-US" smtClean="0"/>
              <a:pPr>
                <a:defRPr/>
              </a:pPr>
              <a:t>4</a:t>
            </a:fld>
            <a:endParaRPr lang="en-US"/>
          </a:p>
        </p:txBody>
      </p:sp>
    </p:spTree>
    <p:extLst>
      <p:ext uri="{BB962C8B-B14F-4D97-AF65-F5344CB8AC3E}">
        <p14:creationId xmlns:p14="http://schemas.microsoft.com/office/powerpoint/2010/main" val="387056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494E5FD-B5F4-4054-B618-7222361237AE}" type="slidenum">
              <a:rPr lang="en-US" smtClean="0"/>
              <a:pPr>
                <a:defRPr/>
              </a:pPr>
              <a:t>6</a:t>
            </a:fld>
            <a:endParaRPr lang="en-US"/>
          </a:p>
        </p:txBody>
      </p:sp>
    </p:spTree>
    <p:extLst>
      <p:ext uri="{BB962C8B-B14F-4D97-AF65-F5344CB8AC3E}">
        <p14:creationId xmlns:p14="http://schemas.microsoft.com/office/powerpoint/2010/main" val="22769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94E5FD-B5F4-4054-B618-7222361237AE}" type="slidenum">
              <a:rPr lang="en-US" smtClean="0"/>
              <a:pPr>
                <a:defRPr/>
              </a:pPr>
              <a:t>14</a:t>
            </a:fld>
            <a:endParaRPr lang="en-US"/>
          </a:p>
        </p:txBody>
      </p:sp>
    </p:spTree>
    <p:extLst>
      <p:ext uri="{BB962C8B-B14F-4D97-AF65-F5344CB8AC3E}">
        <p14:creationId xmlns:p14="http://schemas.microsoft.com/office/powerpoint/2010/main" val="175031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94E5FD-B5F4-4054-B618-7222361237AE}" type="slidenum">
              <a:rPr lang="en-US" smtClean="0"/>
              <a:pPr>
                <a:defRPr/>
              </a:pPr>
              <a:t>18</a:t>
            </a:fld>
            <a:endParaRPr lang="en-US"/>
          </a:p>
        </p:txBody>
      </p:sp>
    </p:spTree>
    <p:extLst>
      <p:ext uri="{BB962C8B-B14F-4D97-AF65-F5344CB8AC3E}">
        <p14:creationId xmlns:p14="http://schemas.microsoft.com/office/powerpoint/2010/main" val="265386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94E5FD-B5F4-4054-B618-7222361237AE}" type="slidenum">
              <a:rPr lang="en-US" smtClean="0"/>
              <a:pPr>
                <a:defRPr/>
              </a:pPr>
              <a:t>19</a:t>
            </a:fld>
            <a:endParaRPr lang="en-US"/>
          </a:p>
        </p:txBody>
      </p:sp>
    </p:spTree>
    <p:extLst>
      <p:ext uri="{BB962C8B-B14F-4D97-AF65-F5344CB8AC3E}">
        <p14:creationId xmlns:p14="http://schemas.microsoft.com/office/powerpoint/2010/main" val="20224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94E5FD-B5F4-4054-B618-7222361237AE}"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166782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94E5FD-B5F4-4054-B618-7222361237A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681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4C6705-E3A6-4AC9-9293-53A2E9ADA6F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31F73D-063C-4312-B02D-F70F49E4DEC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77577A-D0E6-432B-8EAF-6AF3F6C7258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B868C83-BC6E-4477-9AB1-EE86BA5C074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B718AC4B-8EE2-4B19-8843-39D49C0732D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1A4668C-104B-4F73-9FFA-1D1084E2C64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CF3D591-2A80-467A-A2EB-7A7CE1710D9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2C5A7F3-7378-4E61-8A69-0EED8D77629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9FA1133-82B1-46E1-B95F-6A13884863EF}"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2" name="Picture 10" descr="j040118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075" name="Rectangle 3"/>
          <p:cNvSpPr>
            <a:spLocks noGrp="1" noChangeArrowheads="1"/>
          </p:cNvSpPr>
          <p:nvPr>
            <p:ph type="ctrTitle"/>
          </p:nvPr>
        </p:nvSpPr>
        <p:spPr>
          <a:xfrm>
            <a:off x="381000" y="533400"/>
            <a:ext cx="4191000" cy="3067050"/>
          </a:xfrm>
        </p:spPr>
        <p:txBody>
          <a:bodyPr/>
          <a:lstStyle>
            <a:lvl1pPr algn="l">
              <a:defRPr/>
            </a:lvl1pPr>
          </a:lstStyle>
          <a:p>
            <a:r>
              <a:rPr lang="en-US"/>
              <a:t>Click to edit Master title style</a:t>
            </a:r>
          </a:p>
        </p:txBody>
      </p:sp>
      <p:sp>
        <p:nvSpPr>
          <p:cNvPr id="3076" name="Rectangle 4"/>
          <p:cNvSpPr>
            <a:spLocks noGrp="1" noChangeArrowheads="1"/>
          </p:cNvSpPr>
          <p:nvPr>
            <p:ph type="subTitle" idx="1"/>
          </p:nvPr>
        </p:nvSpPr>
        <p:spPr>
          <a:xfrm>
            <a:off x="381000" y="3810000"/>
            <a:ext cx="3581400" cy="1752600"/>
          </a:xfrm>
        </p:spPr>
        <p:txBody>
          <a:bodyPr/>
          <a:lstStyle>
            <a:lvl1pPr marL="0" indent="0">
              <a:buFontTx/>
              <a:buNone/>
              <a:defRPr/>
            </a:lvl1pPr>
          </a:lstStyle>
          <a:p>
            <a:r>
              <a:rPr lang="en-US"/>
              <a:t>Click to edit Master subtitle style</a:t>
            </a:r>
          </a:p>
        </p:txBody>
      </p:sp>
      <p:sp>
        <p:nvSpPr>
          <p:cNvPr id="3077" name="Rectangle 5"/>
          <p:cNvSpPr>
            <a:spLocks noGrp="1" noChangeArrowheads="1"/>
          </p:cNvSpPr>
          <p:nvPr>
            <p:ph type="dt" sz="half" idx="2"/>
          </p:nvPr>
        </p:nvSpPr>
        <p:spPr>
          <a:xfrm>
            <a:off x="457200" y="6477000"/>
            <a:ext cx="2133600" cy="244475"/>
          </a:xfrm>
        </p:spPr>
        <p:txBody>
          <a:bodyPr/>
          <a:lstStyle>
            <a:lvl1pPr>
              <a:defRPr/>
            </a:lvl1pPr>
          </a:lstStyle>
          <a:p>
            <a:endParaRPr lang="en-US">
              <a:solidFill>
                <a:srgbClr val="000000"/>
              </a:solidFill>
            </a:endParaRPr>
          </a:p>
        </p:txBody>
      </p:sp>
      <p:sp>
        <p:nvSpPr>
          <p:cNvPr id="3078" name="Rectangle 6"/>
          <p:cNvSpPr>
            <a:spLocks noGrp="1" noChangeArrowheads="1"/>
          </p:cNvSpPr>
          <p:nvPr>
            <p:ph type="ftr" sz="quarter" idx="3"/>
          </p:nvPr>
        </p:nvSpPr>
        <p:spPr>
          <a:xfrm>
            <a:off x="3124200" y="6477000"/>
            <a:ext cx="2895600" cy="244475"/>
          </a:xfrm>
        </p:spPr>
        <p:txBody>
          <a:bodyPr/>
          <a:lstStyle>
            <a:lvl1pPr>
              <a:defRPr/>
            </a:lvl1pPr>
          </a:lstStyle>
          <a:p>
            <a:endParaRPr lang="en-US">
              <a:solidFill>
                <a:srgbClr val="000000"/>
              </a:solidFill>
            </a:endParaRPr>
          </a:p>
        </p:txBody>
      </p:sp>
      <p:sp>
        <p:nvSpPr>
          <p:cNvPr id="3079" name="Rectangle 7"/>
          <p:cNvSpPr>
            <a:spLocks noGrp="1" noChangeArrowheads="1"/>
          </p:cNvSpPr>
          <p:nvPr>
            <p:ph type="sldNum" sz="quarter" idx="4"/>
          </p:nvPr>
        </p:nvSpPr>
        <p:spPr>
          <a:xfrm>
            <a:off x="6553200" y="6477000"/>
            <a:ext cx="2133600" cy="244475"/>
          </a:xfrm>
        </p:spPr>
        <p:txBody>
          <a:bodyPr/>
          <a:lstStyle>
            <a:lvl1pPr>
              <a:defRPr/>
            </a:lvl1pPr>
          </a:lstStyle>
          <a:p>
            <a:fld id="{2E20B90C-3743-4D27-82EC-E42878DEFD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3435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B6359E-622A-45DA-97CD-F205CCBA2D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249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61F5C4-77AF-4791-9840-DB272CE5AFE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BB2E07-5489-4454-A1B8-B19BBDDB6E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3449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BE5944-99F5-407A-A218-2B30AA94B4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6920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008D01F-58D3-4709-951A-BFC2F4B7A1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2830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5AA8A68-867E-4EF9-A635-89C51A4885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1444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5416E99-56BF-4596-856B-1C95DF2666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0008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D7A745A-2BA3-4F14-8C59-1D92CB4AEF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797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D9CC1D3-5C98-44A0-B4EC-E4CF48654A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6089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6B2BFC-2063-4182-B042-7F8D4A3F19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4987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092729-0AE8-48F9-8327-981B66EE32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128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6" name="Rectangle 6"/>
          <p:cNvSpPr>
            <a:spLocks noGrp="1" noChangeArrowheads="1"/>
          </p:cNvSpPr>
          <p:nvPr>
            <p:ph type="sldNum" sz="quarter" idx="12"/>
          </p:nvPr>
        </p:nvSpPr>
        <p:spPr>
          <a:ln/>
        </p:spPr>
        <p:txBody>
          <a:bodyPr/>
          <a:lstStyle>
            <a:lvl1pPr>
              <a:defRPr/>
            </a:lvl1pPr>
          </a:lstStyle>
          <a:p>
            <a:pPr>
              <a:defRPr/>
            </a:pPr>
            <a:fld id="{CB3B589D-C142-425A-8423-73CF5748A94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900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BDE41D-5629-4986-9351-FB36821DB852}"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6" name="Rectangle 6"/>
          <p:cNvSpPr>
            <a:spLocks noGrp="1" noChangeArrowheads="1"/>
          </p:cNvSpPr>
          <p:nvPr>
            <p:ph type="sldNum" sz="quarter" idx="12"/>
          </p:nvPr>
        </p:nvSpPr>
        <p:spPr>
          <a:ln/>
        </p:spPr>
        <p:txBody>
          <a:bodyPr/>
          <a:lstStyle>
            <a:lvl1pPr>
              <a:defRPr/>
            </a:lvl1pPr>
          </a:lstStyle>
          <a:p>
            <a:pPr>
              <a:defRPr/>
            </a:pPr>
            <a:fld id="{51AFDE7A-7EE7-4F79-BAB0-08AA9C1E162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01195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6" name="Rectangle 6"/>
          <p:cNvSpPr>
            <a:spLocks noGrp="1" noChangeArrowheads="1"/>
          </p:cNvSpPr>
          <p:nvPr>
            <p:ph type="sldNum" sz="quarter" idx="12"/>
          </p:nvPr>
        </p:nvSpPr>
        <p:spPr>
          <a:ln/>
        </p:spPr>
        <p:txBody>
          <a:bodyPr/>
          <a:lstStyle>
            <a:lvl1pPr>
              <a:defRPr/>
            </a:lvl1pPr>
          </a:lstStyle>
          <a:p>
            <a:pPr>
              <a:defRPr/>
            </a:pPr>
            <a:fld id="{D62016F4-D2B6-4E6B-8A2D-7A5AD52E57A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82094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7" name="Rectangle 6"/>
          <p:cNvSpPr>
            <a:spLocks noGrp="1" noChangeArrowheads="1"/>
          </p:cNvSpPr>
          <p:nvPr>
            <p:ph type="sldNum" sz="quarter" idx="12"/>
          </p:nvPr>
        </p:nvSpPr>
        <p:spPr>
          <a:ln/>
        </p:spPr>
        <p:txBody>
          <a:bodyPr/>
          <a:lstStyle>
            <a:lvl1pPr>
              <a:defRPr/>
            </a:lvl1pPr>
          </a:lstStyle>
          <a:p>
            <a:pPr>
              <a:defRPr/>
            </a:pPr>
            <a:fld id="{FC709C2E-5797-4FA0-B9DD-71A0F005786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27427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9" name="Rectangle 6"/>
          <p:cNvSpPr>
            <a:spLocks noGrp="1" noChangeArrowheads="1"/>
          </p:cNvSpPr>
          <p:nvPr>
            <p:ph type="sldNum" sz="quarter" idx="12"/>
          </p:nvPr>
        </p:nvSpPr>
        <p:spPr>
          <a:ln/>
        </p:spPr>
        <p:txBody>
          <a:bodyPr/>
          <a:lstStyle>
            <a:lvl1pPr>
              <a:defRPr/>
            </a:lvl1pPr>
          </a:lstStyle>
          <a:p>
            <a:pPr>
              <a:defRPr/>
            </a:pPr>
            <a:fld id="{7DFBEA58-D076-4419-B96D-86A23BC6468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96053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5" name="Rectangle 6"/>
          <p:cNvSpPr>
            <a:spLocks noGrp="1" noChangeArrowheads="1"/>
          </p:cNvSpPr>
          <p:nvPr>
            <p:ph type="sldNum" sz="quarter" idx="12"/>
          </p:nvPr>
        </p:nvSpPr>
        <p:spPr>
          <a:ln/>
        </p:spPr>
        <p:txBody>
          <a:bodyPr/>
          <a:lstStyle>
            <a:lvl1pPr>
              <a:defRPr/>
            </a:lvl1pPr>
          </a:lstStyle>
          <a:p>
            <a:pPr>
              <a:defRPr/>
            </a:pPr>
            <a:fld id="{EF2EA3B8-13F8-4F19-822B-6B8BF569195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06694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4" name="Rectangle 6"/>
          <p:cNvSpPr>
            <a:spLocks noGrp="1" noChangeArrowheads="1"/>
          </p:cNvSpPr>
          <p:nvPr>
            <p:ph type="sldNum" sz="quarter" idx="12"/>
          </p:nvPr>
        </p:nvSpPr>
        <p:spPr>
          <a:ln/>
        </p:spPr>
        <p:txBody>
          <a:bodyPr/>
          <a:lstStyle>
            <a:lvl1pPr>
              <a:defRPr/>
            </a:lvl1pPr>
          </a:lstStyle>
          <a:p>
            <a:pPr>
              <a:defRPr/>
            </a:pPr>
            <a:fld id="{1645F220-DA98-4BB8-9644-85520C09BA9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0431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7" name="Rectangle 6"/>
          <p:cNvSpPr>
            <a:spLocks noGrp="1" noChangeArrowheads="1"/>
          </p:cNvSpPr>
          <p:nvPr>
            <p:ph type="sldNum" sz="quarter" idx="12"/>
          </p:nvPr>
        </p:nvSpPr>
        <p:spPr>
          <a:ln/>
        </p:spPr>
        <p:txBody>
          <a:bodyPr/>
          <a:lstStyle>
            <a:lvl1pPr>
              <a:defRPr/>
            </a:lvl1pPr>
          </a:lstStyle>
          <a:p>
            <a:pPr>
              <a:defRPr/>
            </a:pPr>
            <a:fld id="{D741EB16-B7C6-43E5-9CC3-D4015281146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49659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7" name="Rectangle 6"/>
          <p:cNvSpPr>
            <a:spLocks noGrp="1" noChangeArrowheads="1"/>
          </p:cNvSpPr>
          <p:nvPr>
            <p:ph type="sldNum" sz="quarter" idx="12"/>
          </p:nvPr>
        </p:nvSpPr>
        <p:spPr>
          <a:ln/>
        </p:spPr>
        <p:txBody>
          <a:bodyPr/>
          <a:lstStyle>
            <a:lvl1pPr>
              <a:defRPr/>
            </a:lvl1pPr>
          </a:lstStyle>
          <a:p>
            <a:pPr>
              <a:defRPr/>
            </a:pPr>
            <a:fld id="{B36CD1F7-B349-4CC3-BD94-AC691F1E939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74314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6" name="Rectangle 6"/>
          <p:cNvSpPr>
            <a:spLocks noGrp="1" noChangeArrowheads="1"/>
          </p:cNvSpPr>
          <p:nvPr>
            <p:ph type="sldNum" sz="quarter" idx="12"/>
          </p:nvPr>
        </p:nvSpPr>
        <p:spPr>
          <a:ln/>
        </p:spPr>
        <p:txBody>
          <a:bodyPr/>
          <a:lstStyle>
            <a:lvl1pPr>
              <a:defRPr/>
            </a:lvl1pPr>
          </a:lstStyle>
          <a:p>
            <a:pPr>
              <a:defRPr/>
            </a:pPr>
            <a:fld id="{9D861F55-DD86-412B-A059-338AE872EC4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82313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6" name="Rectangle 6"/>
          <p:cNvSpPr>
            <a:spLocks noGrp="1" noChangeArrowheads="1"/>
          </p:cNvSpPr>
          <p:nvPr>
            <p:ph type="sldNum" sz="quarter" idx="12"/>
          </p:nvPr>
        </p:nvSpPr>
        <p:spPr>
          <a:ln/>
        </p:spPr>
        <p:txBody>
          <a:bodyPr/>
          <a:lstStyle>
            <a:lvl1pPr>
              <a:defRPr/>
            </a:lvl1pPr>
          </a:lstStyle>
          <a:p>
            <a:pPr>
              <a:defRPr/>
            </a:pPr>
            <a:fld id="{4DFD8B3B-757E-4A69-99BF-F132F44D9D4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5914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D18D1C-2B51-4B51-9CAA-34232A1088A9}"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9" name="Rectangle 6"/>
          <p:cNvSpPr>
            <a:spLocks noGrp="1" noChangeArrowheads="1"/>
          </p:cNvSpPr>
          <p:nvPr>
            <p:ph type="sldNum" sz="quarter" idx="12"/>
          </p:nvPr>
        </p:nvSpPr>
        <p:spPr>
          <a:ln/>
        </p:spPr>
        <p:txBody>
          <a:bodyPr/>
          <a:lstStyle>
            <a:lvl1pPr>
              <a:defRPr/>
            </a:lvl1pPr>
          </a:lstStyle>
          <a:p>
            <a:pPr>
              <a:defRPr/>
            </a:pPr>
            <a:fld id="{3F9D0FD0-49AA-4B55-8131-16B0CBA1EAB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90258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8" name="Rectangle 6"/>
          <p:cNvSpPr>
            <a:spLocks noGrp="1" noChangeArrowheads="1"/>
          </p:cNvSpPr>
          <p:nvPr>
            <p:ph type="sldNum" sz="quarter" idx="12"/>
          </p:nvPr>
        </p:nvSpPr>
        <p:spPr>
          <a:ln/>
        </p:spPr>
        <p:txBody>
          <a:bodyPr/>
          <a:lstStyle>
            <a:lvl1pPr>
              <a:defRPr/>
            </a:lvl1pPr>
          </a:lstStyle>
          <a:p>
            <a:pPr>
              <a:defRPr/>
            </a:pPr>
            <a:fld id="{858A1444-1804-49E4-834D-39FF6667A64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64699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7" name="Rectangle 6"/>
          <p:cNvSpPr>
            <a:spLocks noGrp="1" noChangeArrowheads="1"/>
          </p:cNvSpPr>
          <p:nvPr>
            <p:ph type="sldNum" sz="quarter" idx="12"/>
          </p:nvPr>
        </p:nvSpPr>
        <p:spPr>
          <a:ln/>
        </p:spPr>
        <p:txBody>
          <a:bodyPr/>
          <a:lstStyle>
            <a:lvl1pPr>
              <a:defRPr/>
            </a:lvl1pPr>
          </a:lstStyle>
          <a:p>
            <a:pPr>
              <a:defRPr/>
            </a:pPr>
            <a:fld id="{48478005-4D60-4DFB-A9E2-C267A5EDE77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78138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7" name="Rectangle 6"/>
          <p:cNvSpPr>
            <a:spLocks noGrp="1" noChangeArrowheads="1"/>
          </p:cNvSpPr>
          <p:nvPr>
            <p:ph type="sldNum" sz="quarter" idx="12"/>
          </p:nvPr>
        </p:nvSpPr>
        <p:spPr>
          <a:ln/>
        </p:spPr>
        <p:txBody>
          <a:bodyPr/>
          <a:lstStyle>
            <a:lvl1pPr>
              <a:defRPr/>
            </a:lvl1pPr>
          </a:lstStyle>
          <a:p>
            <a:pPr>
              <a:defRPr/>
            </a:pPr>
            <a:fld id="{64B62BE0-C495-4221-ACBA-DFAA5726C2B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39078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prstClr val="black"/>
                </a:solidFill>
              </a:rPr>
              <a:t>QM’08, Feb 5,2008</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prstClr val="black"/>
                </a:solidFill>
              </a:rPr>
              <a:t>Marzia Nardi, INFN Torino</a:t>
            </a:r>
          </a:p>
        </p:txBody>
      </p:sp>
      <p:sp>
        <p:nvSpPr>
          <p:cNvPr id="5" name="Rectangle 6"/>
          <p:cNvSpPr>
            <a:spLocks noGrp="1" noChangeArrowheads="1"/>
          </p:cNvSpPr>
          <p:nvPr>
            <p:ph type="sldNum" sz="quarter" idx="12"/>
          </p:nvPr>
        </p:nvSpPr>
        <p:spPr>
          <a:ln/>
        </p:spPr>
        <p:txBody>
          <a:bodyPr/>
          <a:lstStyle>
            <a:lvl1pPr>
              <a:defRPr/>
            </a:lvl1pPr>
          </a:lstStyle>
          <a:p>
            <a:pPr>
              <a:defRPr/>
            </a:pPr>
            <a:fld id="{D1FBED4A-EE88-4D8D-B050-63530567F20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1195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CC88D7C-8F10-4D65-B2E0-2830F5E124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79E254-646B-452C-AEAC-F175BB2F37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77D60A6-4D47-4958-8969-0531545C6B6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01915B-E30B-46BB-99B5-0EAEE4D5C41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D34260-D68A-4405-A178-2B5312BBCF3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60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A1349B-90A5-4C2F-A871-21CD99CF40E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9" name="Picture 15" descr="j0401185"/>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C9211777-D2BB-4162-A6AE-FC540F4B71ED}" type="slidenum">
              <a:rPr lang="en-US">
                <a:solidFill>
                  <a:srgbClr val="000000"/>
                </a:solidFill>
                <a:latin typeface="Arial"/>
              </a:rPr>
              <a:pPr fontAlgn="auto">
                <a:spcBef>
                  <a:spcPts val="0"/>
                </a:spcBef>
                <a:spcAft>
                  <a:spcPts val="0"/>
                </a:spcAft>
              </a:pPr>
              <a:t>‹#›</a:t>
            </a:fld>
            <a:endParaRPr lang="en-US">
              <a:solidFill>
                <a:srgbClr val="000000"/>
              </a:solidFill>
              <a:latin typeface="Arial"/>
            </a:endParaRPr>
          </a:p>
        </p:txBody>
      </p:sp>
    </p:spTree>
    <p:extLst>
      <p:ext uri="{BB962C8B-B14F-4D97-AF65-F5344CB8AC3E}">
        <p14:creationId xmlns:p14="http://schemas.microsoft.com/office/powerpoint/2010/main" val="397861426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ftr="0" dt="0"/>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Arial" charset="0"/>
        </a:defRPr>
      </a:lvl2pPr>
      <a:lvl3pPr algn="ctr" rtl="0" eaLnBrk="1" fontAlgn="base" hangingPunct="1">
        <a:spcBef>
          <a:spcPct val="0"/>
        </a:spcBef>
        <a:spcAft>
          <a:spcPct val="0"/>
        </a:spcAft>
        <a:defRPr sz="4400" b="1">
          <a:solidFill>
            <a:schemeClr val="tx1"/>
          </a:solidFill>
          <a:latin typeface="Arial" charset="0"/>
        </a:defRPr>
      </a:lvl3pPr>
      <a:lvl4pPr algn="ctr" rtl="0" eaLnBrk="1" fontAlgn="base" hangingPunct="1">
        <a:spcBef>
          <a:spcPct val="0"/>
        </a:spcBef>
        <a:spcAft>
          <a:spcPct val="0"/>
        </a:spcAft>
        <a:defRPr sz="4400" b="1">
          <a:solidFill>
            <a:schemeClr val="tx1"/>
          </a:solidFill>
          <a:latin typeface="Arial" charset="0"/>
        </a:defRPr>
      </a:lvl4pPr>
      <a:lvl5pPr algn="ctr" rtl="0" eaLnBrk="1" fontAlgn="base" hangingPunct="1">
        <a:spcBef>
          <a:spcPct val="0"/>
        </a:spcBef>
        <a:spcAft>
          <a:spcPct val="0"/>
        </a:spcAft>
        <a:defRPr sz="4400" b="1">
          <a:solidFill>
            <a:schemeClr val="tx1"/>
          </a:solidFill>
          <a:latin typeface="Arial" charset="0"/>
        </a:defRPr>
      </a:lvl5pPr>
      <a:lvl6pPr marL="457200" algn="ctr" rtl="0" eaLnBrk="1" fontAlgn="base" hangingPunct="1">
        <a:spcBef>
          <a:spcPct val="0"/>
        </a:spcBef>
        <a:spcAft>
          <a:spcPct val="0"/>
        </a:spcAft>
        <a:defRPr sz="4400" b="1">
          <a:solidFill>
            <a:schemeClr val="tx1"/>
          </a:solidFill>
          <a:latin typeface="Arial" charset="0"/>
        </a:defRPr>
      </a:lvl6pPr>
      <a:lvl7pPr marL="914400" algn="ctr" rtl="0" eaLnBrk="1" fontAlgn="base" hangingPunct="1">
        <a:spcBef>
          <a:spcPct val="0"/>
        </a:spcBef>
        <a:spcAft>
          <a:spcPct val="0"/>
        </a:spcAft>
        <a:defRPr sz="4400" b="1">
          <a:solidFill>
            <a:schemeClr val="tx1"/>
          </a:solidFill>
          <a:latin typeface="Arial" charset="0"/>
        </a:defRPr>
      </a:lvl7pPr>
      <a:lvl8pPr marL="1371600" algn="ctr" rtl="0" eaLnBrk="1" fontAlgn="base" hangingPunct="1">
        <a:spcBef>
          <a:spcPct val="0"/>
        </a:spcBef>
        <a:spcAft>
          <a:spcPct val="0"/>
        </a:spcAft>
        <a:defRPr sz="4400" b="1">
          <a:solidFill>
            <a:schemeClr val="tx1"/>
          </a:solidFill>
          <a:latin typeface="Arial" charset="0"/>
        </a:defRPr>
      </a:lvl8pPr>
      <a:lvl9pPr marL="1828800" algn="ctr"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solidFill>
                  <a:prstClr val="black"/>
                </a:solidFill>
                <a:latin typeface="Arial" charset="0"/>
              </a:rPr>
              <a:t>QM’08, Feb 5,2008</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solidFill>
                  <a:prstClr val="black"/>
                </a:solidFill>
                <a:latin typeface="Arial" charset="0"/>
              </a:rPr>
              <a:t>Marzia Nardi, INFN Torino</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23F542E-99C6-443B-8265-ED811CDA99A4}" type="slidenum">
              <a:rPr lang="en-US">
                <a:solidFill>
                  <a:prstClr val="black"/>
                </a:solidFill>
                <a:latin typeface="Arial" charset="0"/>
              </a:rPr>
              <a:pPr>
                <a:defRPr/>
              </a:pPr>
              <a:t>‹#›</a:t>
            </a:fld>
            <a:endParaRPr lang="en-US">
              <a:solidFill>
                <a:prstClr val="black"/>
              </a:solidFill>
              <a:latin typeface="Arial" charset="0"/>
            </a:endParaRPr>
          </a:p>
        </p:txBody>
      </p:sp>
    </p:spTree>
    <p:extLst>
      <p:ext uri="{BB962C8B-B14F-4D97-AF65-F5344CB8AC3E}">
        <p14:creationId xmlns:p14="http://schemas.microsoft.com/office/powerpoint/2010/main" val="115572083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0.emf"/><Relationship Id="rId18" Type="http://schemas.openxmlformats.org/officeDocument/2006/relationships/image" Target="../media/image22.emf"/><Relationship Id="rId26" Type="http://schemas.openxmlformats.org/officeDocument/2006/relationships/image" Target="../media/image26.emf"/><Relationship Id="rId3" Type="http://schemas.openxmlformats.org/officeDocument/2006/relationships/oleObject" Target="../embeddings/oleObject2.bin"/><Relationship Id="rId21" Type="http://schemas.openxmlformats.org/officeDocument/2006/relationships/oleObject" Target="../embeddings/oleObject12.bin"/><Relationship Id="rId7" Type="http://schemas.openxmlformats.org/officeDocument/2006/relationships/oleObject" Target="../embeddings/oleObject4.bin"/><Relationship Id="rId12" Type="http://schemas.openxmlformats.org/officeDocument/2006/relationships/oleObject" Target="../embeddings/oleObject7.bin"/><Relationship Id="rId17" Type="http://schemas.openxmlformats.org/officeDocument/2006/relationships/oleObject" Target="../embeddings/oleObject10.bin"/><Relationship Id="rId25" Type="http://schemas.openxmlformats.org/officeDocument/2006/relationships/oleObject" Target="../embeddings/oleObject14.bin"/><Relationship Id="rId2" Type="http://schemas.openxmlformats.org/officeDocument/2006/relationships/notesSlide" Target="../notesSlides/notesSlide4.xml"/><Relationship Id="rId16" Type="http://schemas.openxmlformats.org/officeDocument/2006/relationships/image" Target="../media/image21.emf"/><Relationship Id="rId20" Type="http://schemas.openxmlformats.org/officeDocument/2006/relationships/image" Target="../media/image23.emf"/><Relationship Id="rId1" Type="http://schemas.openxmlformats.org/officeDocument/2006/relationships/slideLayout" Target="../slideLayouts/slideLayout6.xml"/><Relationship Id="rId6" Type="http://schemas.openxmlformats.org/officeDocument/2006/relationships/image" Target="../media/image17.emf"/><Relationship Id="rId11" Type="http://schemas.openxmlformats.org/officeDocument/2006/relationships/image" Target="../media/image19.emf"/><Relationship Id="rId24" Type="http://schemas.openxmlformats.org/officeDocument/2006/relationships/image" Target="../media/image25.emf"/><Relationship Id="rId5" Type="http://schemas.openxmlformats.org/officeDocument/2006/relationships/oleObject" Target="../embeddings/oleObject3.bin"/><Relationship Id="rId15" Type="http://schemas.openxmlformats.org/officeDocument/2006/relationships/oleObject" Target="../embeddings/oleObject9.bin"/><Relationship Id="rId23" Type="http://schemas.openxmlformats.org/officeDocument/2006/relationships/oleObject" Target="../embeddings/oleObject13.bin"/><Relationship Id="rId28" Type="http://schemas.openxmlformats.org/officeDocument/2006/relationships/image" Target="../media/image27.emf"/><Relationship Id="rId10" Type="http://schemas.openxmlformats.org/officeDocument/2006/relationships/oleObject" Target="../embeddings/oleObject6.bin"/><Relationship Id="rId19" Type="http://schemas.openxmlformats.org/officeDocument/2006/relationships/oleObject" Target="../embeddings/oleObject11.bin"/><Relationship Id="rId4" Type="http://schemas.openxmlformats.org/officeDocument/2006/relationships/image" Target="../media/image16.wmf"/><Relationship Id="rId9" Type="http://schemas.openxmlformats.org/officeDocument/2006/relationships/oleObject" Target="../embeddings/oleObject5.bin"/><Relationship Id="rId14" Type="http://schemas.openxmlformats.org/officeDocument/2006/relationships/oleObject" Target="../embeddings/oleObject8.bin"/><Relationship Id="rId22" Type="http://schemas.openxmlformats.org/officeDocument/2006/relationships/image" Target="../media/image24.emf"/><Relationship Id="rId27"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8.jpeg"/><Relationship Id="rId7" Type="http://schemas.openxmlformats.org/officeDocument/2006/relationships/oleObject" Target="../embeddings/oleObject17.bin"/><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oleObject" Target="../embeddings/oleObject16.bin"/><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3.xml"/><Relationship Id="rId5" Type="http://schemas.openxmlformats.org/officeDocument/2006/relationships/image" Target="../media/image48.emf"/><Relationship Id="rId4" Type="http://schemas.openxmlformats.org/officeDocument/2006/relationships/image" Target="../media/image47.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3.xml"/><Relationship Id="rId4" Type="http://schemas.openxmlformats.org/officeDocument/2006/relationships/image" Target="../media/image62.emf"/></Relationships>
</file>

<file path=ppt/slides/_rels/slide4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684E33-82F5-BCAE-994E-80E871C6F3EC}"/>
              </a:ext>
            </a:extLst>
          </p:cNvPr>
          <p:cNvSpPr/>
          <p:nvPr/>
        </p:nvSpPr>
        <p:spPr>
          <a:xfrm>
            <a:off x="381000" y="152400"/>
            <a:ext cx="8382000" cy="3046988"/>
          </a:xfrm>
          <a:prstGeom prst="rect">
            <a:avLst/>
          </a:prstGeom>
          <a:solidFill>
            <a:srgbClr val="C00000"/>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solidFill>
                  <a:srgbClr val="FFFF00"/>
                </a:solidFill>
                <a:effectLst/>
                <a:uLnTx/>
                <a:uFillTx/>
                <a:latin typeface="Arial" pitchFamily="34" charset="0"/>
                <a:ea typeface="+mn-ea"/>
                <a:cs typeface="+mn-cs"/>
              </a:rPr>
              <a:t> Dynamics of Charm Production in AA and pp Collisions using Parton Cascade Model</a:t>
            </a:r>
          </a:p>
        </p:txBody>
      </p:sp>
      <p:sp>
        <p:nvSpPr>
          <p:cNvPr id="4" name="TextBox 3">
            <a:extLst>
              <a:ext uri="{FF2B5EF4-FFF2-40B4-BE49-F238E27FC236}">
                <a16:creationId xmlns:a16="http://schemas.microsoft.com/office/drawing/2014/main" id="{D7C749A1-CA07-D7C7-824D-D4BFD05CA155}"/>
              </a:ext>
            </a:extLst>
          </p:cNvPr>
          <p:cNvSpPr txBox="1"/>
          <p:nvPr/>
        </p:nvSpPr>
        <p:spPr>
          <a:xfrm>
            <a:off x="647700" y="3810000"/>
            <a:ext cx="7848600" cy="1077218"/>
          </a:xfrm>
          <a:prstGeom prst="rect">
            <a:avLst/>
          </a:prstGeom>
          <a:solidFill>
            <a:srgbClr val="C00000"/>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Arial" pitchFamily="34" charset="0"/>
                <a:ea typeface="+mn-ea"/>
                <a:cs typeface="+mn-cs"/>
              </a:rPr>
              <a:t>Dinesh K. Srivastava, Rupa Chatterjee,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Arial" pitchFamily="34" charset="0"/>
                <a:ea typeface="+mn-ea"/>
                <a:cs typeface="+mn-cs"/>
              </a:rPr>
              <a:t> Steffen A Bass</a:t>
            </a:r>
          </a:p>
        </p:txBody>
      </p:sp>
      <p:sp>
        <p:nvSpPr>
          <p:cNvPr id="6" name="TextBox 5">
            <a:extLst>
              <a:ext uri="{FF2B5EF4-FFF2-40B4-BE49-F238E27FC236}">
                <a16:creationId xmlns:a16="http://schemas.microsoft.com/office/drawing/2014/main" id="{0810C3F2-6B34-A1C1-A7F7-4993DB657B8F}"/>
              </a:ext>
            </a:extLst>
          </p:cNvPr>
          <p:cNvSpPr txBox="1"/>
          <p:nvPr/>
        </p:nvSpPr>
        <p:spPr>
          <a:xfrm>
            <a:off x="152400" y="5257800"/>
            <a:ext cx="8915400" cy="1384995"/>
          </a:xfrm>
          <a:prstGeom prst="rect">
            <a:avLst/>
          </a:prstGeom>
          <a:solidFill>
            <a:srgbClr val="C000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Phys. Rev. C96:064906,  Phys. Rev. C98: 054910, &amp; arXiv:1812.08661, and work in suspended animation!</a:t>
            </a:r>
          </a:p>
        </p:txBody>
      </p:sp>
    </p:spTree>
    <p:extLst>
      <p:ext uri="{BB962C8B-B14F-4D97-AF65-F5344CB8AC3E}">
        <p14:creationId xmlns:p14="http://schemas.microsoft.com/office/powerpoint/2010/main" val="170773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304B1-7718-60AD-21BE-7C0855CABBA3}"/>
              </a:ext>
            </a:extLst>
          </p:cNvPr>
          <p:cNvSpPr/>
          <p:nvPr/>
        </p:nvSpPr>
        <p:spPr>
          <a:xfrm>
            <a:off x="170698" y="83403"/>
            <a:ext cx="8744702" cy="830997"/>
          </a:xfrm>
          <a:prstGeom prst="rect">
            <a:avLst/>
          </a:prstGeom>
          <a:solidFill>
            <a:srgbClr val="C00000"/>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chemeClr val="accent3"/>
                </a:solidFill>
                <a:effectLst/>
              </a:rPr>
              <a:t>Correlation </a:t>
            </a:r>
            <a:r>
              <a:rPr lang="en-US" sz="4800" b="1" dirty="0">
                <a:ln/>
                <a:solidFill>
                  <a:schemeClr val="accent3"/>
                </a:solidFill>
              </a:rPr>
              <a:t>o</a:t>
            </a:r>
            <a:r>
              <a:rPr lang="en-US" sz="4800" b="1" cap="none" spc="0" dirty="0">
                <a:ln/>
                <a:solidFill>
                  <a:schemeClr val="accent3"/>
                </a:solidFill>
                <a:effectLst/>
              </a:rPr>
              <a:t>f Cheam Quarks</a:t>
            </a:r>
          </a:p>
        </p:txBody>
      </p:sp>
      <p:sp>
        <p:nvSpPr>
          <p:cNvPr id="3" name="TextBox 2">
            <a:extLst>
              <a:ext uri="{FF2B5EF4-FFF2-40B4-BE49-F238E27FC236}">
                <a16:creationId xmlns:a16="http://schemas.microsoft.com/office/drawing/2014/main" id="{BDD6DBE4-07CE-2D31-29C5-60085F5A0284}"/>
              </a:ext>
            </a:extLst>
          </p:cNvPr>
          <p:cNvSpPr txBox="1"/>
          <p:nvPr/>
        </p:nvSpPr>
        <p:spPr>
          <a:xfrm>
            <a:off x="152400" y="990600"/>
            <a:ext cx="8915400" cy="5693866"/>
          </a:xfrm>
          <a:prstGeom prst="rect">
            <a:avLst/>
          </a:prstGeom>
          <a:solidFill>
            <a:srgbClr val="C00000"/>
          </a:solidFill>
        </p:spPr>
        <p:txBody>
          <a:bodyPr wrap="square" rtlCol="0">
            <a:spAutoFit/>
          </a:bodyPr>
          <a:lstStyle/>
          <a:p>
            <a:r>
              <a:rPr lang="en-GB" sz="2800" b="1" dirty="0">
                <a:solidFill>
                  <a:srgbClr val="FFFF00"/>
                </a:solidFill>
              </a:rPr>
              <a:t>Initial Production</a:t>
            </a:r>
          </a:p>
          <a:p>
            <a:endParaRPr lang="en-GB" sz="2800" dirty="0">
              <a:solidFill>
                <a:srgbClr val="FFFF00"/>
              </a:solidFill>
            </a:endParaRPr>
          </a:p>
          <a:p>
            <a:r>
              <a:rPr lang="en-GB" sz="2800" b="1" dirty="0">
                <a:solidFill>
                  <a:srgbClr val="FFFF00"/>
                </a:solidFill>
              </a:rPr>
              <a:t>LO </a:t>
            </a:r>
          </a:p>
          <a:p>
            <a:endParaRPr lang="en-GB" sz="2800" dirty="0">
              <a:solidFill>
                <a:srgbClr val="FFFF00"/>
              </a:solidFill>
            </a:endParaRPr>
          </a:p>
          <a:p>
            <a:r>
              <a:rPr lang="en-GB" sz="2800" dirty="0">
                <a:solidFill>
                  <a:srgbClr val="FFFF00"/>
                </a:solidFill>
              </a:rPr>
              <a:t>gg or </a:t>
            </a:r>
            <a:r>
              <a:rPr lang="en-GB" sz="2800" dirty="0" err="1">
                <a:solidFill>
                  <a:srgbClr val="FFFF00"/>
                </a:solidFill>
              </a:rPr>
              <a:t>qqbar</a:t>
            </a:r>
            <a:r>
              <a:rPr lang="en-GB" sz="2800" dirty="0">
                <a:solidFill>
                  <a:srgbClr val="FFFF00"/>
                </a:solidFill>
              </a:rPr>
              <a:t>  </a:t>
            </a:r>
            <a:r>
              <a:rPr lang="en-GB" sz="2800" dirty="0">
                <a:solidFill>
                  <a:srgbClr val="FFFF00"/>
                </a:solidFill>
                <a:sym typeface="Wingdings" panose="05000000000000000000" pitchFamily="2" charset="2"/>
              </a:rPr>
              <a:t> Q </a:t>
            </a:r>
            <a:r>
              <a:rPr lang="en-GB" sz="2800" dirty="0" err="1">
                <a:solidFill>
                  <a:srgbClr val="FFFF00"/>
                </a:solidFill>
                <a:sym typeface="Wingdings" panose="05000000000000000000" pitchFamily="2" charset="2"/>
              </a:rPr>
              <a:t>Qbar</a:t>
            </a:r>
            <a:r>
              <a:rPr lang="en-GB" sz="2800" dirty="0">
                <a:solidFill>
                  <a:srgbClr val="FFFF00"/>
                </a:solidFill>
                <a:sym typeface="Wingdings" panose="05000000000000000000" pitchFamily="2" charset="2"/>
              </a:rPr>
              <a:t>             </a:t>
            </a:r>
            <a:r>
              <a:rPr lang="en-GB" sz="2800" dirty="0">
                <a:solidFill>
                  <a:srgbClr val="FFFF00"/>
                </a:solidFill>
                <a:latin typeface="Symbol" panose="05050102010706020507" pitchFamily="18" charset="2"/>
                <a:sym typeface="Wingdings" panose="05000000000000000000" pitchFamily="2" charset="2"/>
              </a:rPr>
              <a:t>: </a:t>
            </a:r>
            <a:r>
              <a:rPr lang="en-GB" sz="2800" dirty="0" err="1">
                <a:solidFill>
                  <a:srgbClr val="FFFF00"/>
                </a:solidFill>
                <a:latin typeface="Symbol" panose="05050102010706020507" pitchFamily="18" charset="2"/>
                <a:sym typeface="Wingdings" panose="05000000000000000000" pitchFamily="2" charset="2"/>
              </a:rPr>
              <a:t>Df</a:t>
            </a:r>
            <a:r>
              <a:rPr lang="en-GB" sz="2800" dirty="0">
                <a:solidFill>
                  <a:srgbClr val="FFFF00"/>
                </a:solidFill>
                <a:latin typeface="Symbol" panose="05050102010706020507" pitchFamily="18" charset="2"/>
                <a:sym typeface="Wingdings" panose="05000000000000000000" pitchFamily="2" charset="2"/>
              </a:rPr>
              <a:t>=p</a:t>
            </a:r>
          </a:p>
          <a:p>
            <a:endParaRPr lang="en-GB" sz="2800" dirty="0">
              <a:solidFill>
                <a:srgbClr val="FFFF00"/>
              </a:solidFill>
              <a:sym typeface="Wingdings" panose="05000000000000000000" pitchFamily="2" charset="2"/>
            </a:endParaRPr>
          </a:p>
          <a:p>
            <a:r>
              <a:rPr lang="en-GB" sz="2800" b="1" dirty="0">
                <a:solidFill>
                  <a:srgbClr val="FFFF00"/>
                </a:solidFill>
                <a:sym typeface="Wingdings" panose="05000000000000000000" pitchFamily="2" charset="2"/>
              </a:rPr>
              <a:t>NLO (the above  plus)</a:t>
            </a:r>
          </a:p>
          <a:p>
            <a:endParaRPr lang="en-GB" sz="2800" dirty="0">
              <a:solidFill>
                <a:srgbClr val="FFFF00"/>
              </a:solidFill>
              <a:sym typeface="Wingdings" panose="05000000000000000000" pitchFamily="2" charset="2"/>
            </a:endParaRPr>
          </a:p>
          <a:p>
            <a:r>
              <a:rPr lang="en-GB" sz="2800" dirty="0">
                <a:solidFill>
                  <a:srgbClr val="FFFF00"/>
                </a:solidFill>
                <a:sym typeface="Wingdings" panose="05000000000000000000" pitchFamily="2" charset="2"/>
              </a:rPr>
              <a:t>gg gg*  g </a:t>
            </a:r>
            <a:r>
              <a:rPr lang="en-GB" sz="2800" dirty="0" err="1">
                <a:solidFill>
                  <a:srgbClr val="FFFF00"/>
                </a:solidFill>
                <a:sym typeface="Wingdings" panose="05000000000000000000" pitchFamily="2" charset="2"/>
              </a:rPr>
              <a:t>QQbar</a:t>
            </a:r>
            <a:r>
              <a:rPr lang="en-GB" sz="2800" dirty="0">
                <a:solidFill>
                  <a:srgbClr val="FFFF00"/>
                </a:solidFill>
                <a:sym typeface="Wingdings" panose="05000000000000000000" pitchFamily="2" charset="2"/>
              </a:rPr>
              <a:t>                  : </a:t>
            </a:r>
            <a:r>
              <a:rPr lang="en-GB" sz="2800" dirty="0" err="1">
                <a:solidFill>
                  <a:srgbClr val="FFFF00"/>
                </a:solidFill>
                <a:latin typeface="Symbol" panose="05050102010706020507" pitchFamily="18" charset="2"/>
                <a:sym typeface="Wingdings" panose="05000000000000000000" pitchFamily="2" charset="2"/>
              </a:rPr>
              <a:t>Df</a:t>
            </a:r>
            <a:r>
              <a:rPr lang="en-GB" sz="2800" dirty="0">
                <a:solidFill>
                  <a:srgbClr val="FFFF00"/>
                </a:solidFill>
                <a:latin typeface="Symbol" panose="05050102010706020507" pitchFamily="18" charset="2"/>
                <a:sym typeface="Wingdings" panose="05000000000000000000" pitchFamily="2" charset="2"/>
              </a:rPr>
              <a:t> ~0</a:t>
            </a:r>
          </a:p>
          <a:p>
            <a:endParaRPr lang="en-GB" sz="2800" dirty="0">
              <a:solidFill>
                <a:srgbClr val="FFFF00"/>
              </a:solidFill>
              <a:sym typeface="Wingdings" panose="05000000000000000000" pitchFamily="2" charset="2"/>
            </a:endParaRPr>
          </a:p>
          <a:p>
            <a:r>
              <a:rPr lang="en-GB" sz="2800" b="1" dirty="0">
                <a:solidFill>
                  <a:srgbClr val="FFFF00"/>
                </a:solidFill>
                <a:sym typeface="Wingdings" panose="05000000000000000000" pitchFamily="2" charset="2"/>
              </a:rPr>
              <a:t>And </a:t>
            </a:r>
          </a:p>
          <a:p>
            <a:endParaRPr lang="en-GB" sz="2800" dirty="0">
              <a:solidFill>
                <a:srgbClr val="FFFF00"/>
              </a:solidFill>
              <a:sym typeface="Wingdings" panose="05000000000000000000" pitchFamily="2" charset="2"/>
            </a:endParaRPr>
          </a:p>
          <a:p>
            <a:r>
              <a:rPr lang="en-GB" sz="2800" dirty="0">
                <a:solidFill>
                  <a:srgbClr val="FFFF00"/>
                </a:solidFill>
                <a:sym typeface="Wingdings" panose="05000000000000000000" pitchFamily="2" charset="2"/>
              </a:rPr>
              <a:t>gg or </a:t>
            </a:r>
            <a:r>
              <a:rPr lang="en-GB" sz="2800" dirty="0" err="1">
                <a:solidFill>
                  <a:srgbClr val="FFFF00"/>
                </a:solidFill>
                <a:sym typeface="Wingdings" panose="05000000000000000000" pitchFamily="2" charset="2"/>
              </a:rPr>
              <a:t>qqbar</a:t>
            </a:r>
            <a:r>
              <a:rPr lang="en-GB" sz="2800" dirty="0">
                <a:solidFill>
                  <a:srgbClr val="FFFF00"/>
                </a:solidFill>
                <a:sym typeface="Wingdings" panose="05000000000000000000" pitchFamily="2" charset="2"/>
              </a:rPr>
              <a:t>  </a:t>
            </a:r>
            <a:r>
              <a:rPr lang="en-GB" sz="2800" dirty="0" err="1">
                <a:solidFill>
                  <a:srgbClr val="FFFF00"/>
                </a:solidFill>
                <a:sym typeface="Wingdings" panose="05000000000000000000" pitchFamily="2" charset="2"/>
              </a:rPr>
              <a:t>Qg</a:t>
            </a:r>
            <a:r>
              <a:rPr lang="en-GB" sz="2800" dirty="0">
                <a:solidFill>
                  <a:srgbClr val="FFFF00"/>
                </a:solidFill>
                <a:sym typeface="Wingdings" panose="05000000000000000000" pitchFamily="2" charset="2"/>
              </a:rPr>
              <a:t> </a:t>
            </a:r>
            <a:r>
              <a:rPr lang="en-GB" sz="2800" dirty="0" err="1">
                <a:solidFill>
                  <a:srgbClr val="FFFF00"/>
                </a:solidFill>
                <a:sym typeface="Wingdings" panose="05000000000000000000" pitchFamily="2" charset="2"/>
              </a:rPr>
              <a:t>Qbar</a:t>
            </a:r>
            <a:r>
              <a:rPr lang="en-GB" sz="2800" dirty="0">
                <a:solidFill>
                  <a:srgbClr val="FFFF00"/>
                </a:solidFill>
                <a:sym typeface="Wingdings" panose="05000000000000000000" pitchFamily="2" charset="2"/>
              </a:rPr>
              <a:t> or Q </a:t>
            </a:r>
            <a:r>
              <a:rPr lang="en-GB" sz="2800" dirty="0" err="1">
                <a:solidFill>
                  <a:srgbClr val="FFFF00"/>
                </a:solidFill>
                <a:sym typeface="Wingdings" panose="05000000000000000000" pitchFamily="2" charset="2"/>
              </a:rPr>
              <a:t>Qbar</a:t>
            </a:r>
            <a:r>
              <a:rPr lang="en-GB" sz="2800" dirty="0">
                <a:solidFill>
                  <a:srgbClr val="FFFF00"/>
                </a:solidFill>
                <a:sym typeface="Wingdings" panose="05000000000000000000" pitchFamily="2" charset="2"/>
              </a:rPr>
              <a:t> g  : </a:t>
            </a:r>
            <a:r>
              <a:rPr lang="en-GB" sz="2800" dirty="0" err="1">
                <a:solidFill>
                  <a:srgbClr val="FFFF00"/>
                </a:solidFill>
                <a:latin typeface="Symbol" panose="05050102010706020507" pitchFamily="18" charset="2"/>
                <a:sym typeface="Wingdings" panose="05000000000000000000" pitchFamily="2" charset="2"/>
              </a:rPr>
              <a:t>Df</a:t>
            </a:r>
            <a:r>
              <a:rPr lang="en-GB" sz="2800" dirty="0">
                <a:solidFill>
                  <a:srgbClr val="FFFF00"/>
                </a:solidFill>
                <a:latin typeface="Symbol" panose="05050102010706020507" pitchFamily="18" charset="2"/>
                <a:sym typeface="Wingdings" panose="05000000000000000000" pitchFamily="2" charset="2"/>
              </a:rPr>
              <a:t> ~ 0 - p</a:t>
            </a:r>
            <a:endParaRPr lang="en-GB" sz="2800" dirty="0">
              <a:solidFill>
                <a:srgbClr val="FFFF00"/>
              </a:solidFill>
            </a:endParaRPr>
          </a:p>
        </p:txBody>
      </p:sp>
    </p:spTree>
    <p:extLst>
      <p:ext uri="{BB962C8B-B14F-4D97-AF65-F5344CB8AC3E}">
        <p14:creationId xmlns:p14="http://schemas.microsoft.com/office/powerpoint/2010/main" val="117345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352E69-1CE6-8D9F-3DFC-48FAE0193E11}"/>
              </a:ext>
            </a:extLst>
          </p:cNvPr>
          <p:cNvSpPr txBox="1"/>
          <p:nvPr/>
        </p:nvSpPr>
        <p:spPr>
          <a:xfrm>
            <a:off x="0" y="151179"/>
            <a:ext cx="9035933" cy="6555641"/>
          </a:xfrm>
          <a:prstGeom prst="rect">
            <a:avLst/>
          </a:prstGeom>
          <a:solidFill>
            <a:srgbClr val="C00000"/>
          </a:solidFill>
        </p:spPr>
        <p:txBody>
          <a:bodyPr wrap="square" rtlCol="0">
            <a:spAutoFit/>
          </a:bodyPr>
          <a:lstStyle/>
          <a:p>
            <a:r>
              <a:rPr lang="en-GB" sz="2800" b="1" dirty="0">
                <a:solidFill>
                  <a:srgbClr val="FFFF00"/>
                </a:solidFill>
              </a:rPr>
              <a:t>Correlation:</a:t>
            </a:r>
          </a:p>
          <a:p>
            <a:endParaRPr lang="en-GB" sz="2800" b="1" dirty="0">
              <a:solidFill>
                <a:srgbClr val="FFFF00"/>
              </a:solidFill>
            </a:endParaRPr>
          </a:p>
          <a:p>
            <a:r>
              <a:rPr lang="en-GB" sz="2800" b="1" dirty="0">
                <a:solidFill>
                  <a:srgbClr val="FFFF00"/>
                </a:solidFill>
              </a:rPr>
              <a:t>Sensitive to process of production </a:t>
            </a:r>
          </a:p>
          <a:p>
            <a:endParaRPr lang="en-GB" sz="2800" b="1" dirty="0">
              <a:solidFill>
                <a:srgbClr val="FFFF00"/>
              </a:solidFill>
            </a:endParaRPr>
          </a:p>
          <a:p>
            <a:r>
              <a:rPr lang="en-GB" sz="2800" b="1" dirty="0">
                <a:solidFill>
                  <a:srgbClr val="FFFF00"/>
                </a:solidFill>
              </a:rPr>
              <a:t>Sensitive to E-loss Mechanism</a:t>
            </a:r>
          </a:p>
          <a:p>
            <a:endParaRPr lang="en-GB" sz="2800" b="1" dirty="0">
              <a:solidFill>
                <a:srgbClr val="FFFF00"/>
              </a:solidFill>
            </a:endParaRPr>
          </a:p>
          <a:p>
            <a:r>
              <a:rPr lang="en-GB" sz="2800" b="1" dirty="0">
                <a:solidFill>
                  <a:srgbClr val="FFFF00"/>
                </a:solidFill>
              </a:rPr>
              <a:t>Radiative E-loss-</a:t>
            </a:r>
            <a:r>
              <a:rPr lang="en-GB" sz="2800" b="1" dirty="0">
                <a:solidFill>
                  <a:srgbClr val="FFFF00"/>
                </a:solidFill>
                <a:sym typeface="Wingdings" panose="05000000000000000000" pitchFamily="2" charset="2"/>
              </a:rPr>
              <a:t>  correlation same as for initial production</a:t>
            </a:r>
          </a:p>
          <a:p>
            <a:endParaRPr lang="en-GB" sz="2800" b="1" dirty="0">
              <a:solidFill>
                <a:srgbClr val="FFFF00"/>
              </a:solidFill>
              <a:sym typeface="Wingdings" panose="05000000000000000000" pitchFamily="2" charset="2"/>
            </a:endParaRPr>
          </a:p>
          <a:p>
            <a:r>
              <a:rPr lang="en-GB" sz="2800" b="1" dirty="0">
                <a:solidFill>
                  <a:srgbClr val="FFFF00"/>
                </a:solidFill>
                <a:sym typeface="Wingdings" panose="05000000000000000000" pitchFamily="2" charset="2"/>
              </a:rPr>
              <a:t>Collisional E-loss  Correlation will get altered from the initial.</a:t>
            </a:r>
          </a:p>
          <a:p>
            <a:endParaRPr lang="en-GB" sz="2800" b="1" dirty="0">
              <a:solidFill>
                <a:srgbClr val="FFFF00"/>
              </a:solidFill>
              <a:sym typeface="Wingdings" panose="05000000000000000000" pitchFamily="2" charset="2"/>
            </a:endParaRPr>
          </a:p>
          <a:p>
            <a:r>
              <a:rPr lang="en-GB" sz="2800" b="1" dirty="0">
                <a:solidFill>
                  <a:srgbClr val="FFFF00"/>
                </a:solidFill>
                <a:sym typeface="Wingdings" panose="05000000000000000000" pitchFamily="2" charset="2"/>
              </a:rPr>
              <a:t>If both?</a:t>
            </a:r>
          </a:p>
          <a:p>
            <a:endParaRPr lang="en-GB" sz="2800" b="1" dirty="0">
              <a:solidFill>
                <a:srgbClr val="FFFF00"/>
              </a:solidFill>
              <a:sym typeface="Wingdings" panose="05000000000000000000" pitchFamily="2" charset="2"/>
            </a:endParaRPr>
          </a:p>
          <a:p>
            <a:r>
              <a:rPr lang="en-GB" sz="2800" b="1" dirty="0">
                <a:solidFill>
                  <a:srgbClr val="FFFF00"/>
                </a:solidFill>
                <a:sym typeface="Wingdings" panose="05000000000000000000" pitchFamily="2" charset="2"/>
              </a:rPr>
              <a:t>For Bottom?</a:t>
            </a:r>
            <a:endParaRPr lang="en-GB" sz="2800" b="1" dirty="0">
              <a:solidFill>
                <a:srgbClr val="FFFF00"/>
              </a:solidFill>
            </a:endParaRPr>
          </a:p>
        </p:txBody>
      </p:sp>
    </p:spTree>
    <p:extLst>
      <p:ext uri="{BB962C8B-B14F-4D97-AF65-F5344CB8AC3E}">
        <p14:creationId xmlns:p14="http://schemas.microsoft.com/office/powerpoint/2010/main" val="293602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AA0612-0200-193B-699B-6817D26E4B83}"/>
              </a:ext>
            </a:extLst>
          </p:cNvPr>
          <p:cNvPicPr>
            <a:picLocks noChangeAspect="1"/>
          </p:cNvPicPr>
          <p:nvPr/>
        </p:nvPicPr>
        <p:blipFill>
          <a:blip r:embed="rId2"/>
          <a:stretch>
            <a:fillRect/>
          </a:stretch>
        </p:blipFill>
        <p:spPr>
          <a:xfrm>
            <a:off x="152400" y="0"/>
            <a:ext cx="6934200" cy="6948410"/>
          </a:xfrm>
          <a:prstGeom prst="rect">
            <a:avLst/>
          </a:prstGeom>
        </p:spPr>
      </p:pic>
      <p:sp>
        <p:nvSpPr>
          <p:cNvPr id="4" name="Rectangle 3">
            <a:extLst>
              <a:ext uri="{FF2B5EF4-FFF2-40B4-BE49-F238E27FC236}">
                <a16:creationId xmlns:a16="http://schemas.microsoft.com/office/drawing/2014/main" id="{35C90C4C-75A4-60A0-DB70-473AA3DF959D}"/>
              </a:ext>
            </a:extLst>
          </p:cNvPr>
          <p:cNvSpPr/>
          <p:nvPr/>
        </p:nvSpPr>
        <p:spPr>
          <a:xfrm>
            <a:off x="6727372" y="381000"/>
            <a:ext cx="2394857" cy="1815882"/>
          </a:xfrm>
          <a:prstGeom prst="rect">
            <a:avLst/>
          </a:prstGeom>
          <a:solidFill>
            <a:srgbClr val="C00000"/>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err="1">
                <a:ln/>
                <a:solidFill>
                  <a:schemeClr val="accent3"/>
                </a:solidFill>
                <a:effectLst/>
              </a:rPr>
              <a:t>Flavour</a:t>
            </a:r>
            <a:r>
              <a:rPr lang="en-US" sz="2800" b="1" cap="none" spc="0" dirty="0">
                <a:ln/>
                <a:solidFill>
                  <a:schemeClr val="accent3"/>
                </a:solidFill>
                <a:effectLst/>
              </a:rPr>
              <a:t> Dependence of Energy Loss</a:t>
            </a:r>
          </a:p>
        </p:txBody>
      </p:sp>
    </p:spTree>
    <p:extLst>
      <p:ext uri="{BB962C8B-B14F-4D97-AF65-F5344CB8AC3E}">
        <p14:creationId xmlns:p14="http://schemas.microsoft.com/office/powerpoint/2010/main" val="38365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181957"/>
            <a:ext cx="9296400" cy="6494085"/>
          </a:xfrm>
          <a:prstGeom prst="rect">
            <a:avLst/>
          </a:prstGeom>
          <a:solidFill>
            <a:srgbClr val="C00000"/>
          </a:solidFill>
        </p:spPr>
        <p:txBody>
          <a:bodyPr wrap="square">
            <a:spAutoFit/>
          </a:bodyPr>
          <a:lstStyle/>
          <a:p>
            <a:pPr lvl="0"/>
            <a:r>
              <a:rPr lang="en-US" sz="3200" b="1" u="sng" dirty="0">
                <a:solidFill>
                  <a:srgbClr val="FFFF00"/>
                </a:solidFill>
              </a:rPr>
              <a:t>How can </a:t>
            </a:r>
            <a:r>
              <a:rPr lang="en-US" sz="3200" b="1" u="sng" dirty="0" err="1">
                <a:solidFill>
                  <a:srgbClr val="FFFF00"/>
                </a:solidFill>
              </a:rPr>
              <a:t>parton</a:t>
            </a:r>
            <a:r>
              <a:rPr lang="en-US" sz="3200" b="1" u="sng" dirty="0">
                <a:solidFill>
                  <a:srgbClr val="FFFF00"/>
                </a:solidFill>
              </a:rPr>
              <a:t> cascade model help?</a:t>
            </a:r>
          </a:p>
          <a:p>
            <a:pPr lvl="0"/>
            <a:endParaRPr lang="en-US" sz="3200" b="1" dirty="0">
              <a:solidFill>
                <a:srgbClr val="FFFF00"/>
              </a:solidFill>
            </a:endParaRPr>
          </a:p>
          <a:p>
            <a:pPr marL="514350" lvl="0" indent="-514350">
              <a:buAutoNum type="arabicPeriod"/>
            </a:pPr>
            <a:r>
              <a:rPr lang="en-US" sz="3200" b="1" dirty="0">
                <a:solidFill>
                  <a:srgbClr val="FFFF00"/>
                </a:solidFill>
              </a:rPr>
              <a:t>Extend the Parton Cascade </a:t>
            </a:r>
          </a:p>
          <a:p>
            <a:pPr lvl="0"/>
            <a:r>
              <a:rPr lang="en-US" sz="3200" b="1" dirty="0">
                <a:solidFill>
                  <a:srgbClr val="FFFF00"/>
                </a:solidFill>
              </a:rPr>
              <a:t>    Model (VNI/BMS) to include production and </a:t>
            </a:r>
          </a:p>
          <a:p>
            <a:pPr lvl="0"/>
            <a:r>
              <a:rPr lang="en-US" sz="3200" b="1" dirty="0">
                <a:solidFill>
                  <a:srgbClr val="FFFF00"/>
                </a:solidFill>
              </a:rPr>
              <a:t>    propagation of heavy quarks in hadronic/ </a:t>
            </a:r>
          </a:p>
          <a:p>
            <a:pPr lvl="0"/>
            <a:r>
              <a:rPr lang="en-US" sz="3200" b="1" dirty="0">
                <a:solidFill>
                  <a:srgbClr val="FFFF00"/>
                </a:solidFill>
              </a:rPr>
              <a:t>    nuclear collisions.</a:t>
            </a:r>
          </a:p>
          <a:p>
            <a:pPr lvl="0"/>
            <a:endParaRPr lang="en-US" sz="3200" b="1" dirty="0">
              <a:solidFill>
                <a:srgbClr val="FFFF00"/>
              </a:solidFill>
            </a:endParaRPr>
          </a:p>
          <a:p>
            <a:pPr lvl="0"/>
            <a:r>
              <a:rPr lang="en-US" sz="3200" b="1" dirty="0">
                <a:solidFill>
                  <a:srgbClr val="FFFF00"/>
                </a:solidFill>
              </a:rPr>
              <a:t>2. Study production of charm quarks in  </a:t>
            </a:r>
            <a:r>
              <a:rPr lang="en-US" sz="3200" b="1" dirty="0" err="1">
                <a:solidFill>
                  <a:srgbClr val="FFFF00"/>
                </a:solidFill>
              </a:rPr>
              <a:t>Au+Au</a:t>
            </a:r>
            <a:r>
              <a:rPr lang="en-US" sz="3200" b="1" dirty="0">
                <a:solidFill>
                  <a:srgbClr val="FFFF00"/>
                </a:solidFill>
              </a:rPr>
              <a:t> </a:t>
            </a:r>
          </a:p>
          <a:p>
            <a:pPr lvl="0"/>
            <a:r>
              <a:rPr lang="en-US" sz="3200" b="1" dirty="0">
                <a:solidFill>
                  <a:srgbClr val="FFFF00"/>
                </a:solidFill>
              </a:rPr>
              <a:t>    collisions at top RHIC energy and in pp </a:t>
            </a:r>
          </a:p>
          <a:p>
            <a:pPr lvl="0"/>
            <a:r>
              <a:rPr lang="en-US" sz="3200" b="1" dirty="0">
                <a:solidFill>
                  <a:srgbClr val="FFFF00"/>
                </a:solidFill>
              </a:rPr>
              <a:t>    collisions at 0.2, 2.76, 5.02, 7.00 and  13.00 </a:t>
            </a:r>
          </a:p>
          <a:p>
            <a:pPr lvl="0"/>
            <a:r>
              <a:rPr lang="en-US" sz="3200" b="1" dirty="0">
                <a:solidFill>
                  <a:srgbClr val="FFFF00"/>
                </a:solidFill>
              </a:rPr>
              <a:t>    </a:t>
            </a:r>
            <a:r>
              <a:rPr lang="en-US" sz="3200" b="1" dirty="0" err="1">
                <a:solidFill>
                  <a:srgbClr val="FFFF00"/>
                </a:solidFill>
              </a:rPr>
              <a:t>TeV</a:t>
            </a:r>
            <a:r>
              <a:rPr lang="en-US" sz="3200" b="1" dirty="0">
                <a:solidFill>
                  <a:srgbClr val="FFFF00"/>
                </a:solidFill>
              </a:rPr>
              <a:t>.</a:t>
            </a:r>
          </a:p>
          <a:p>
            <a:pPr lvl="0"/>
            <a:endParaRPr lang="en-US" sz="3200" b="1" dirty="0">
              <a:solidFill>
                <a:srgbClr val="FFFF00"/>
              </a:solidFill>
            </a:endParaRPr>
          </a:p>
          <a:p>
            <a:pPr lvl="0"/>
            <a:r>
              <a:rPr lang="en-US" sz="3200" b="1" dirty="0">
                <a:solidFill>
                  <a:srgbClr val="FFFF00"/>
                </a:solidFill>
              </a:rPr>
              <a:t>3.  Preliminary results for bottom quarks.</a:t>
            </a:r>
          </a:p>
        </p:txBody>
      </p:sp>
    </p:spTree>
    <p:extLst>
      <p:ext uri="{BB962C8B-B14F-4D97-AF65-F5344CB8AC3E}">
        <p14:creationId xmlns:p14="http://schemas.microsoft.com/office/powerpoint/2010/main" val="297481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28178"/>
            <a:ext cx="8991600" cy="6001643"/>
          </a:xfrm>
          <a:prstGeom prst="rect">
            <a:avLst/>
          </a:prstGeom>
          <a:solidFill>
            <a:srgbClr val="C00000"/>
          </a:solidFill>
        </p:spPr>
        <p:txBody>
          <a:bodyPr wrap="square">
            <a:spAutoFit/>
          </a:bodyPr>
          <a:lstStyle/>
          <a:p>
            <a:pPr lvl="0"/>
            <a:r>
              <a:rPr lang="en-US" sz="3200" b="1" i="1" u="sng" dirty="0">
                <a:solidFill>
                  <a:srgbClr val="FFFF00"/>
                </a:solidFill>
              </a:rPr>
              <a:t>Two Main Results</a:t>
            </a:r>
          </a:p>
          <a:p>
            <a:pPr lvl="0"/>
            <a:endParaRPr lang="en-US" sz="3200" b="1" u="sng" dirty="0">
              <a:solidFill>
                <a:srgbClr val="FFFF00"/>
              </a:solidFill>
            </a:endParaRPr>
          </a:p>
          <a:p>
            <a:pPr lvl="0"/>
            <a:r>
              <a:rPr lang="en-US" sz="2800" b="1" dirty="0">
                <a:solidFill>
                  <a:srgbClr val="FFFF00"/>
                </a:solidFill>
              </a:rPr>
              <a:t>1. </a:t>
            </a:r>
            <a:r>
              <a:rPr lang="en-US" sz="3200" b="1" dirty="0">
                <a:solidFill>
                  <a:srgbClr val="FFFF00"/>
                </a:solidFill>
              </a:rPr>
              <a:t>The trend of R</a:t>
            </a:r>
            <a:r>
              <a:rPr lang="en-US" sz="3200" b="1" baseline="-25000" dirty="0">
                <a:solidFill>
                  <a:srgbClr val="FFFF00"/>
                </a:solidFill>
              </a:rPr>
              <a:t>AA </a:t>
            </a:r>
            <a:r>
              <a:rPr lang="en-US" sz="3200" b="1" dirty="0">
                <a:solidFill>
                  <a:srgbClr val="FFFF00"/>
                </a:solidFill>
              </a:rPr>
              <a:t>for charm quarks at RHIC </a:t>
            </a:r>
          </a:p>
          <a:p>
            <a:pPr lvl="0"/>
            <a:r>
              <a:rPr lang="en-US" sz="3200" b="1" dirty="0">
                <a:solidFill>
                  <a:srgbClr val="FFFF00"/>
                </a:solidFill>
              </a:rPr>
              <a:t>    energies is reproduced if we permit</a:t>
            </a:r>
          </a:p>
          <a:p>
            <a:pPr lvl="0"/>
            <a:r>
              <a:rPr lang="en-US" sz="3200" b="1" dirty="0">
                <a:solidFill>
                  <a:srgbClr val="FFFF00"/>
                </a:solidFill>
              </a:rPr>
              <a:t>    multiple collisions of </a:t>
            </a:r>
            <a:r>
              <a:rPr lang="en-US" sz="3200" b="1" dirty="0" err="1">
                <a:solidFill>
                  <a:srgbClr val="FFFF00"/>
                </a:solidFill>
              </a:rPr>
              <a:t>partons</a:t>
            </a:r>
            <a:r>
              <a:rPr lang="en-US" sz="3200" b="1" dirty="0">
                <a:solidFill>
                  <a:srgbClr val="FFFF00"/>
                </a:solidFill>
              </a:rPr>
              <a:t> followed by    </a:t>
            </a:r>
          </a:p>
          <a:p>
            <a:pPr lvl="0"/>
            <a:r>
              <a:rPr lang="en-US" sz="3200" b="1" dirty="0">
                <a:solidFill>
                  <a:srgbClr val="FFFF00"/>
                </a:solidFill>
              </a:rPr>
              <a:t>    radiation of gluons.</a:t>
            </a:r>
          </a:p>
          <a:p>
            <a:pPr lvl="0"/>
            <a:endParaRPr lang="en-US" sz="3200" b="1" dirty="0">
              <a:solidFill>
                <a:srgbClr val="FFFF00"/>
              </a:solidFill>
            </a:endParaRPr>
          </a:p>
          <a:p>
            <a:pPr lvl="0"/>
            <a:r>
              <a:rPr lang="en-US" sz="3200" b="1" dirty="0">
                <a:solidFill>
                  <a:srgbClr val="FFFF00"/>
                </a:solidFill>
              </a:rPr>
              <a:t>2. We suggest that in high multiplicity events </a:t>
            </a:r>
          </a:p>
          <a:p>
            <a:pPr lvl="0"/>
            <a:r>
              <a:rPr lang="en-US" sz="3200" b="1" dirty="0">
                <a:solidFill>
                  <a:srgbClr val="FFFF00"/>
                </a:solidFill>
              </a:rPr>
              <a:t>     in pp collisions at LHC, a dense    </a:t>
            </a:r>
          </a:p>
          <a:p>
            <a:pPr lvl="0"/>
            <a:r>
              <a:rPr lang="en-US" sz="3200" b="1" dirty="0">
                <a:solidFill>
                  <a:srgbClr val="FFFF00"/>
                </a:solidFill>
              </a:rPr>
              <a:t>     interacting partonic medium is formed, </a:t>
            </a:r>
          </a:p>
          <a:p>
            <a:pPr lvl="0"/>
            <a:r>
              <a:rPr lang="en-US" sz="3200" b="1" dirty="0">
                <a:solidFill>
                  <a:srgbClr val="FFFF00"/>
                </a:solidFill>
              </a:rPr>
              <a:t>     which admits multiple scattering and LPM </a:t>
            </a:r>
          </a:p>
          <a:p>
            <a:pPr lvl="0"/>
            <a:r>
              <a:rPr lang="en-US" sz="3200" b="1" dirty="0">
                <a:solidFill>
                  <a:srgbClr val="FFFF00"/>
                </a:solidFill>
              </a:rPr>
              <a:t>     effect. </a:t>
            </a:r>
          </a:p>
        </p:txBody>
      </p:sp>
    </p:spTree>
    <p:extLst>
      <p:ext uri="{BB962C8B-B14F-4D97-AF65-F5344CB8AC3E}">
        <p14:creationId xmlns:p14="http://schemas.microsoft.com/office/powerpoint/2010/main" val="1214241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119149"/>
            <a:ext cx="6991035" cy="650875"/>
          </a:xfrm>
          <a:prstGeom prst="rect">
            <a:avLst/>
          </a:prstGeom>
          <a:solidFill>
            <a:srgbClr val="C00000"/>
          </a:solidFill>
          <a:ln/>
          <a:scene3d>
            <a:camera prst="orthographicFront"/>
            <a:lightRig rig="threePt" dir="t"/>
          </a:scene3d>
          <a:sp3d>
            <a:bevelT/>
          </a:sp3d>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3600" b="1" kern="0" dirty="0">
                <a:solidFill>
                  <a:srgbClr val="FFFF00"/>
                </a:solidFill>
              </a:rPr>
              <a:t>Basic Principles of the PCM</a:t>
            </a:r>
          </a:p>
        </p:txBody>
      </p:sp>
      <p:pic>
        <p:nvPicPr>
          <p:cNvPr id="3" name="Picture 2"/>
          <p:cNvPicPr>
            <a:picLocks noChangeAspect="1"/>
          </p:cNvPicPr>
          <p:nvPr/>
        </p:nvPicPr>
        <p:blipFill>
          <a:blip r:embed="rId2"/>
          <a:stretch>
            <a:fillRect/>
          </a:stretch>
        </p:blipFill>
        <p:spPr>
          <a:xfrm>
            <a:off x="1944481" y="914400"/>
            <a:ext cx="5294519" cy="4718386"/>
          </a:xfrm>
          <a:prstGeom prst="rect">
            <a:avLst/>
          </a:prstGeom>
        </p:spPr>
      </p:pic>
      <p:sp>
        <p:nvSpPr>
          <p:cNvPr id="4" name="Rectangle 3">
            <a:extLst>
              <a:ext uri="{FF2B5EF4-FFF2-40B4-BE49-F238E27FC236}">
                <a16:creationId xmlns:a16="http://schemas.microsoft.com/office/drawing/2014/main" id="{998CC575-95A9-14D0-CF5F-1D762B28A0A4}"/>
              </a:ext>
            </a:extLst>
          </p:cNvPr>
          <p:cNvSpPr/>
          <p:nvPr/>
        </p:nvSpPr>
        <p:spPr>
          <a:xfrm>
            <a:off x="241139" y="5782270"/>
            <a:ext cx="8686993" cy="923330"/>
          </a:xfrm>
          <a:prstGeom prst="rect">
            <a:avLst/>
          </a:prstGeom>
          <a:solidFill>
            <a:srgbClr val="C00000"/>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Rewrote the program(VNI)</a:t>
            </a:r>
          </a:p>
        </p:txBody>
      </p:sp>
    </p:spTree>
    <p:extLst>
      <p:ext uri="{BB962C8B-B14F-4D97-AF65-F5344CB8AC3E}">
        <p14:creationId xmlns:p14="http://schemas.microsoft.com/office/powerpoint/2010/main" val="1190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86" y="151179"/>
            <a:ext cx="9133114" cy="6555641"/>
          </a:xfrm>
          <a:prstGeom prst="rect">
            <a:avLst/>
          </a:prstGeom>
          <a:solidFill>
            <a:srgbClr val="C00000"/>
          </a:solidFill>
        </p:spPr>
        <p:txBody>
          <a:bodyPr wrap="square" rtlCol="0">
            <a:spAutoFit/>
          </a:bodyPr>
          <a:lstStyle/>
          <a:p>
            <a:pPr marL="457200" indent="-457200">
              <a:buFont typeface="Arial" panose="020B0604020202020204" pitchFamily="34" charset="0"/>
              <a:buChar char="•"/>
            </a:pPr>
            <a:r>
              <a:rPr lang="en-US" sz="2800" b="1" dirty="0">
                <a:solidFill>
                  <a:srgbClr val="FFFF00"/>
                </a:solidFill>
              </a:rPr>
              <a:t>Parton Cascade Model, VNI/BMS, is a relativistic quantum-kinetic description of the dynamics of evolution of high energy hadronic collisions.</a:t>
            </a:r>
          </a:p>
          <a:p>
            <a:endParaRPr lang="en-US" sz="2800" b="1" dirty="0">
              <a:solidFill>
                <a:srgbClr val="FFFF00"/>
              </a:solidFill>
            </a:endParaRPr>
          </a:p>
          <a:p>
            <a:pPr marL="342900" indent="-342900">
              <a:buFont typeface="Arial" panose="020B0604020202020204" pitchFamily="34" charset="0"/>
              <a:buChar char="•"/>
            </a:pPr>
            <a:r>
              <a:rPr lang="en-US" sz="2800" b="1" dirty="0">
                <a:solidFill>
                  <a:srgbClr val="FFFF00"/>
                </a:solidFill>
              </a:rPr>
              <a:t>The description includes semi-hard </a:t>
            </a:r>
            <a:r>
              <a:rPr lang="en-US" sz="2800" b="1" dirty="0" err="1">
                <a:solidFill>
                  <a:srgbClr val="FFFF00"/>
                </a:solidFill>
              </a:rPr>
              <a:t>pQCD</a:t>
            </a:r>
            <a:r>
              <a:rPr lang="en-US" sz="2800" b="1" dirty="0">
                <a:solidFill>
                  <a:srgbClr val="FFFF00"/>
                </a:solidFill>
              </a:rPr>
              <a:t> interaction of </a:t>
            </a:r>
            <a:r>
              <a:rPr lang="en-US" sz="2800" b="1" dirty="0" err="1">
                <a:solidFill>
                  <a:srgbClr val="FFFF00"/>
                </a:solidFill>
              </a:rPr>
              <a:t>partons</a:t>
            </a:r>
            <a:r>
              <a:rPr lang="en-US" sz="2800" b="1" dirty="0">
                <a:solidFill>
                  <a:srgbClr val="FFFF00"/>
                </a:solidFill>
              </a:rPr>
              <a:t> populating the nucleons (which populate the nuclei) undergoing scatterings and fragmentations while propagating.</a:t>
            </a:r>
          </a:p>
          <a:p>
            <a:endParaRPr lang="en-US" sz="2800" b="1" dirty="0">
              <a:solidFill>
                <a:srgbClr val="FFFF00"/>
              </a:solidFill>
            </a:endParaRPr>
          </a:p>
          <a:p>
            <a:pPr marL="342900" indent="-342900">
              <a:buFont typeface="Arial" panose="020B0604020202020204" pitchFamily="34" charset="0"/>
              <a:buChar char="•"/>
            </a:pPr>
            <a:r>
              <a:rPr lang="en-US" sz="2800" b="1" dirty="0">
                <a:solidFill>
                  <a:srgbClr val="FFFF00"/>
                </a:solidFill>
              </a:rPr>
              <a:t>The </a:t>
            </a:r>
            <a:r>
              <a:rPr lang="en-US" sz="2800" b="1" dirty="0" err="1">
                <a:solidFill>
                  <a:srgbClr val="FFFF00"/>
                </a:solidFill>
              </a:rPr>
              <a:t>pQCD</a:t>
            </a:r>
            <a:r>
              <a:rPr lang="en-US" sz="2800" b="1" dirty="0">
                <a:solidFill>
                  <a:srgbClr val="FFFF00"/>
                </a:solidFill>
              </a:rPr>
              <a:t> cross-sections are regularized by introducing a lower </a:t>
            </a:r>
            <a:r>
              <a:rPr lang="en-US" sz="2800" b="1" dirty="0" err="1">
                <a:solidFill>
                  <a:srgbClr val="FFFF00"/>
                </a:solidFill>
              </a:rPr>
              <a:t>p</a:t>
            </a:r>
            <a:r>
              <a:rPr lang="en-US" sz="2800" b="1" baseline="-25000" dirty="0" err="1">
                <a:solidFill>
                  <a:srgbClr val="FFFF00"/>
                </a:solidFill>
              </a:rPr>
              <a:t>T</a:t>
            </a:r>
            <a:r>
              <a:rPr lang="en-US" sz="2800" b="1" dirty="0">
                <a:solidFill>
                  <a:srgbClr val="FFFF00"/>
                </a:solidFill>
              </a:rPr>
              <a:t> (cut-off).</a:t>
            </a:r>
          </a:p>
          <a:p>
            <a:endParaRPr lang="en-US" sz="2800" b="1" dirty="0">
              <a:solidFill>
                <a:srgbClr val="FFFF00"/>
              </a:solidFill>
            </a:endParaRPr>
          </a:p>
          <a:p>
            <a:pPr marL="342900" indent="-342900">
              <a:buFont typeface="Arial" panose="020B0604020202020204" pitchFamily="34" charset="0"/>
              <a:buChar char="•"/>
            </a:pPr>
            <a:r>
              <a:rPr lang="en-US" sz="2800" b="1" dirty="0">
                <a:solidFill>
                  <a:srgbClr val="FFFF00"/>
                </a:solidFill>
              </a:rPr>
              <a:t>The fragmentations are terminated once the virtuality of the </a:t>
            </a:r>
            <a:r>
              <a:rPr lang="en-US" sz="2800" b="1" dirty="0" err="1">
                <a:solidFill>
                  <a:srgbClr val="FFFF00"/>
                </a:solidFill>
              </a:rPr>
              <a:t>partons</a:t>
            </a:r>
            <a:r>
              <a:rPr lang="en-US" sz="2800" b="1" dirty="0">
                <a:solidFill>
                  <a:srgbClr val="FFFF00"/>
                </a:solidFill>
              </a:rPr>
              <a:t> falls to M</a:t>
            </a:r>
            <a:r>
              <a:rPr lang="en-US" sz="2800" b="1" baseline="-25000" dirty="0">
                <a:solidFill>
                  <a:srgbClr val="FFFF00"/>
                </a:solidFill>
              </a:rPr>
              <a:t>0</a:t>
            </a:r>
            <a:r>
              <a:rPr lang="en-US" sz="2800" b="1" baseline="30000" dirty="0">
                <a:solidFill>
                  <a:srgbClr val="FFFF00"/>
                </a:solidFill>
              </a:rPr>
              <a:t>2</a:t>
            </a:r>
            <a:r>
              <a:rPr lang="en-US" sz="2800" b="1" dirty="0">
                <a:solidFill>
                  <a:srgbClr val="FFFF00"/>
                </a:solidFill>
              </a:rPr>
              <a:t>=m</a:t>
            </a:r>
            <a:r>
              <a:rPr lang="en-US" sz="2800" b="1" baseline="-25000" dirty="0">
                <a:solidFill>
                  <a:srgbClr val="FFFF00"/>
                </a:solidFill>
              </a:rPr>
              <a:t>i</a:t>
            </a:r>
            <a:r>
              <a:rPr lang="en-US" sz="2800" b="1" baseline="30000" dirty="0">
                <a:solidFill>
                  <a:srgbClr val="FFFF00"/>
                </a:solidFill>
              </a:rPr>
              <a:t>2</a:t>
            </a:r>
            <a:r>
              <a:rPr lang="en-US" sz="2800" b="1" dirty="0">
                <a:solidFill>
                  <a:srgbClr val="FFFF00"/>
                </a:solidFill>
              </a:rPr>
              <a:t>+</a:t>
            </a:r>
            <a:r>
              <a:rPr lang="en-US" sz="2800" b="1" dirty="0">
                <a:solidFill>
                  <a:srgbClr val="FFFF00"/>
                </a:solidFill>
                <a:latin typeface="Symbol" panose="05050102010706020507" pitchFamily="18" charset="2"/>
              </a:rPr>
              <a:t>m</a:t>
            </a:r>
            <a:r>
              <a:rPr lang="en-US" sz="2800" b="1" baseline="-25000" dirty="0">
                <a:solidFill>
                  <a:srgbClr val="FFFF00"/>
                </a:solidFill>
              </a:rPr>
              <a:t>0</a:t>
            </a:r>
            <a:r>
              <a:rPr lang="en-US" sz="2800" b="1" baseline="30000" dirty="0">
                <a:solidFill>
                  <a:srgbClr val="FFFF00"/>
                </a:solidFill>
              </a:rPr>
              <a:t>2</a:t>
            </a:r>
            <a:r>
              <a:rPr lang="en-US" sz="2800" b="1" dirty="0">
                <a:solidFill>
                  <a:srgbClr val="FFFF00"/>
                </a:solidFill>
              </a:rPr>
              <a:t>, where </a:t>
            </a:r>
            <a:r>
              <a:rPr lang="en-US" sz="2800" b="1" dirty="0">
                <a:solidFill>
                  <a:srgbClr val="FFFF00"/>
                </a:solidFill>
                <a:latin typeface="Symbol" panose="05050102010706020507" pitchFamily="18" charset="2"/>
              </a:rPr>
              <a:t>m</a:t>
            </a:r>
            <a:r>
              <a:rPr lang="en-US" sz="2800" b="1" baseline="-25000" dirty="0">
                <a:solidFill>
                  <a:srgbClr val="FFFF00"/>
                </a:solidFill>
              </a:rPr>
              <a:t>0</a:t>
            </a:r>
            <a:r>
              <a:rPr lang="en-US" sz="2800" b="1" dirty="0">
                <a:solidFill>
                  <a:srgbClr val="FFFF00"/>
                </a:solidFill>
              </a:rPr>
              <a:t>=1 GeV and m</a:t>
            </a:r>
            <a:r>
              <a:rPr lang="en-US" sz="2800" b="1" baseline="-25000" dirty="0">
                <a:solidFill>
                  <a:srgbClr val="FFFF00"/>
                </a:solidFill>
              </a:rPr>
              <a:t>i </a:t>
            </a:r>
            <a:r>
              <a:rPr lang="en-US" sz="2800" b="1" dirty="0">
                <a:solidFill>
                  <a:srgbClr val="FFFF00"/>
                </a:solidFill>
              </a:rPr>
              <a:t>is their current mass. </a:t>
            </a:r>
          </a:p>
        </p:txBody>
      </p:sp>
    </p:spTree>
    <p:extLst>
      <p:ext uri="{BB962C8B-B14F-4D97-AF65-F5344CB8AC3E}">
        <p14:creationId xmlns:p14="http://schemas.microsoft.com/office/powerpoint/2010/main" val="1114867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0" y="152400"/>
            <a:ext cx="9106525" cy="6186309"/>
          </a:xfrm>
          <a:prstGeom prst="rect">
            <a:avLst/>
          </a:prstGeom>
          <a:solidFill>
            <a:srgbClr val="C00000"/>
          </a:solidFill>
          <a:ln>
            <a:noFill/>
          </a:ln>
          <a:effectLst/>
        </p:spPr>
        <p:txBody>
          <a:bodyPr wrap="square">
            <a:spAutoFit/>
          </a:bodyPr>
          <a:lstStyle/>
          <a:p>
            <a:pPr marL="342900" indent="-342900">
              <a:buFont typeface="Arial" panose="020B0604020202020204" pitchFamily="34" charset="0"/>
              <a:buChar char="•"/>
            </a:pPr>
            <a:r>
              <a:rPr lang="en-US" altLang="en-US" sz="2200" b="1" dirty="0">
                <a:solidFill>
                  <a:srgbClr val="FFFF00"/>
                </a:solidFill>
              </a:rPr>
              <a:t>degrees of freedom: quarks and gluons</a:t>
            </a:r>
          </a:p>
          <a:p>
            <a:pPr marL="342900" indent="-342900">
              <a:buFont typeface="Arial" panose="020B0604020202020204" pitchFamily="34" charset="0"/>
              <a:buChar char="•"/>
            </a:pPr>
            <a:r>
              <a:rPr lang="en-US" altLang="en-US" sz="2200" b="1" dirty="0">
                <a:solidFill>
                  <a:srgbClr val="FFFF00"/>
                </a:solidFill>
              </a:rPr>
              <a:t>classical trajectories in phase space (with relativistic kinematics)</a:t>
            </a:r>
          </a:p>
          <a:p>
            <a:pPr marL="342900" indent="-342900">
              <a:buFont typeface="Arial" panose="020B0604020202020204" pitchFamily="34" charset="0"/>
              <a:buChar char="•"/>
            </a:pPr>
            <a:r>
              <a:rPr lang="en-US" altLang="en-US" sz="2200" b="1" dirty="0">
                <a:solidFill>
                  <a:srgbClr val="FFFF00"/>
                </a:solidFill>
              </a:rPr>
              <a:t>initial state constructed  from experimentally measured nucleon structure functions and elastic form factors</a:t>
            </a:r>
          </a:p>
          <a:p>
            <a:pPr marL="342900" indent="-342900">
              <a:buFont typeface="Arial" panose="020B0604020202020204" pitchFamily="34" charset="0"/>
              <a:buChar char="•"/>
            </a:pPr>
            <a:r>
              <a:rPr lang="en-US" altLang="en-US" sz="2200" b="1" dirty="0">
                <a:solidFill>
                  <a:srgbClr val="FFFF00"/>
                </a:solidFill>
                <a:cs typeface="Tahoma" panose="020B0604030504040204" pitchFamily="34" charset="0"/>
              </a:rPr>
              <a:t>an interaction takes place if at the time of closest approach </a:t>
            </a:r>
            <a:r>
              <a:rPr lang="en-US" altLang="en-US" sz="2200" b="1" i="1" dirty="0" err="1">
                <a:solidFill>
                  <a:srgbClr val="FFFF00"/>
                </a:solidFill>
                <a:cs typeface="Tahoma" panose="020B0604030504040204" pitchFamily="34" charset="0"/>
              </a:rPr>
              <a:t>d</a:t>
            </a:r>
            <a:r>
              <a:rPr lang="en-US" altLang="en-US" sz="2200" b="1" i="1" baseline="-25000" dirty="0" err="1">
                <a:solidFill>
                  <a:srgbClr val="FFFF00"/>
                </a:solidFill>
                <a:cs typeface="Tahoma" panose="020B0604030504040204" pitchFamily="34" charset="0"/>
              </a:rPr>
              <a:t>min</a:t>
            </a:r>
            <a:r>
              <a:rPr lang="en-US" altLang="en-US" sz="2200" b="1" i="1" dirty="0">
                <a:solidFill>
                  <a:srgbClr val="FFFF00"/>
                </a:solidFill>
                <a:cs typeface="Tahoma" panose="020B0604030504040204" pitchFamily="34" charset="0"/>
              </a:rPr>
              <a:t> </a:t>
            </a:r>
            <a:r>
              <a:rPr lang="en-US" altLang="en-US" sz="2200" b="1" dirty="0">
                <a:solidFill>
                  <a:srgbClr val="FFFF00"/>
                </a:solidFill>
                <a:cs typeface="Tahoma" panose="020B0604030504040204" pitchFamily="34" charset="0"/>
              </a:rPr>
              <a:t>of two </a:t>
            </a:r>
            <a:r>
              <a:rPr lang="en-US" altLang="en-US" sz="2200" b="1" dirty="0" err="1">
                <a:solidFill>
                  <a:srgbClr val="FFFF00"/>
                </a:solidFill>
                <a:cs typeface="Tahoma" panose="020B0604030504040204" pitchFamily="34" charset="0"/>
              </a:rPr>
              <a:t>partons</a:t>
            </a:r>
            <a:endParaRPr lang="en-US" altLang="en-US" sz="2200" b="1" dirty="0">
              <a:solidFill>
                <a:srgbClr val="FFFF00"/>
              </a:solidFill>
              <a:cs typeface="Tahoma" panose="020B0604030504040204" pitchFamily="34" charset="0"/>
            </a:endParaRPr>
          </a:p>
          <a:p>
            <a:endParaRPr lang="en-US" altLang="en-US" sz="2200" b="1" dirty="0">
              <a:solidFill>
                <a:srgbClr val="FFFF00"/>
              </a:solidFill>
              <a:cs typeface="Tahoma" panose="020B0604030504040204" pitchFamily="34" charset="0"/>
            </a:endParaRPr>
          </a:p>
          <a:p>
            <a:endParaRPr lang="en-US" altLang="en-US" sz="2200" b="1" dirty="0">
              <a:solidFill>
                <a:srgbClr val="FFFF00"/>
              </a:solidFill>
              <a:cs typeface="Tahoma" panose="020B0604030504040204" pitchFamily="34" charset="0"/>
            </a:endParaRPr>
          </a:p>
          <a:p>
            <a:r>
              <a:rPr lang="en-US" altLang="en-US" sz="2200" b="1" dirty="0">
                <a:solidFill>
                  <a:srgbClr val="FFFF00"/>
                </a:solidFill>
              </a:rPr>
              <a:t> </a:t>
            </a:r>
          </a:p>
          <a:p>
            <a:pPr marL="342900" indent="-342900">
              <a:buFont typeface="Arial" panose="020B0604020202020204" pitchFamily="34" charset="0"/>
              <a:buChar char="•"/>
            </a:pPr>
            <a:r>
              <a:rPr lang="en-US" altLang="en-US" sz="2200" b="1" dirty="0">
                <a:solidFill>
                  <a:srgbClr val="FFFF00"/>
                </a:solidFill>
              </a:rPr>
              <a:t>system evolves through a sequence of binary (2</a:t>
            </a:r>
            <a:r>
              <a:rPr lang="en-US" altLang="en-US" sz="2200" b="1" dirty="0">
                <a:solidFill>
                  <a:srgbClr val="FFFF00"/>
                </a:solidFill>
                <a:sym typeface="Symbol" panose="05050102010706020507" pitchFamily="18" charset="2"/>
              </a:rPr>
              <a:t>2)</a:t>
            </a:r>
            <a:r>
              <a:rPr lang="en-US" altLang="en-US" sz="2200" b="1" dirty="0">
                <a:solidFill>
                  <a:srgbClr val="FFFF00"/>
                </a:solidFill>
              </a:rPr>
              <a:t> elastic and inelastic scatterings of </a:t>
            </a:r>
            <a:r>
              <a:rPr lang="en-US" altLang="en-US" sz="2200" b="1" dirty="0" err="1">
                <a:solidFill>
                  <a:srgbClr val="FFFF00"/>
                </a:solidFill>
              </a:rPr>
              <a:t>partons</a:t>
            </a:r>
            <a:r>
              <a:rPr lang="en-US" altLang="en-US" sz="2200" b="1" dirty="0">
                <a:solidFill>
                  <a:srgbClr val="FFFF00"/>
                </a:solidFill>
              </a:rPr>
              <a:t> and (initial and) final state radiations within a leading-logarithmic approximation (2</a:t>
            </a:r>
            <a:r>
              <a:rPr lang="en-US" altLang="en-US" sz="2200" b="1" dirty="0">
                <a:solidFill>
                  <a:srgbClr val="FFFF00"/>
                </a:solidFill>
                <a:sym typeface="Symbol" panose="05050102010706020507" pitchFamily="18" charset="2"/>
              </a:rPr>
              <a:t>N)</a:t>
            </a:r>
            <a:endParaRPr lang="en-US" altLang="en-US" sz="2200" b="1" dirty="0">
              <a:solidFill>
                <a:srgbClr val="FFFF00"/>
              </a:solidFill>
            </a:endParaRPr>
          </a:p>
          <a:p>
            <a:pPr marL="342900" indent="-342900">
              <a:buFont typeface="Wingdings" panose="05000000000000000000" pitchFamily="2" charset="2"/>
              <a:buChar char="§"/>
            </a:pPr>
            <a:r>
              <a:rPr lang="en-US" altLang="en-US" sz="2200" b="1" dirty="0">
                <a:solidFill>
                  <a:srgbClr val="FFFF00"/>
                </a:solidFill>
              </a:rPr>
              <a:t> binary cross sections are calculated in leading order </a:t>
            </a:r>
            <a:r>
              <a:rPr lang="en-US" altLang="en-US" sz="2200" b="1" dirty="0" err="1">
                <a:solidFill>
                  <a:srgbClr val="FFFF00"/>
                </a:solidFill>
              </a:rPr>
              <a:t>pQCD</a:t>
            </a:r>
            <a:r>
              <a:rPr lang="en-US" altLang="en-US" sz="2200" b="1" dirty="0">
                <a:solidFill>
                  <a:srgbClr val="FFFF00"/>
                </a:solidFill>
              </a:rPr>
              <a:t> with a momentum cut-off (or ad hoc Debye screening) to regularize the IR </a:t>
            </a:r>
            <a:r>
              <a:rPr lang="en-US" altLang="en-US" sz="2200" b="1" dirty="0" err="1">
                <a:solidFill>
                  <a:srgbClr val="FFFF00"/>
                </a:solidFill>
              </a:rPr>
              <a:t>behaviour</a:t>
            </a:r>
            <a:r>
              <a:rPr lang="en-US" altLang="en-US" sz="2200" b="1" dirty="0">
                <a:solidFill>
                  <a:srgbClr val="FFFF00"/>
                </a:solidFill>
              </a:rPr>
              <a:t> </a:t>
            </a:r>
            <a:r>
              <a:rPr lang="en-US" altLang="en-US" sz="2200" b="1" dirty="0">
                <a:solidFill>
                  <a:srgbClr val="FFFF00"/>
                </a:solidFill>
                <a:cs typeface="Tahoma" panose="020B0604030504040204" pitchFamily="34" charset="0"/>
              </a:rPr>
              <a:t> </a:t>
            </a:r>
          </a:p>
          <a:p>
            <a:pPr marL="342900" indent="-342900">
              <a:buFont typeface="Arial" panose="020B0604020202020204" pitchFamily="34" charset="0"/>
              <a:buChar char="•"/>
            </a:pPr>
            <a:r>
              <a:rPr lang="en-US" altLang="en-US" sz="2200" b="1" dirty="0">
                <a:solidFill>
                  <a:srgbClr val="FFFF00"/>
                </a:solidFill>
                <a:cs typeface="Tahoma" panose="020B0604030504040204" pitchFamily="34" charset="0"/>
              </a:rPr>
              <a:t>guiding scales: initialization scale Q</a:t>
            </a:r>
            <a:r>
              <a:rPr lang="en-US" altLang="en-US" sz="2200" b="1" baseline="-25000" dirty="0">
                <a:solidFill>
                  <a:srgbClr val="FFFF00"/>
                </a:solidFill>
                <a:cs typeface="Tahoma" panose="020B0604030504040204" pitchFamily="34" charset="0"/>
              </a:rPr>
              <a:t>0</a:t>
            </a:r>
            <a:r>
              <a:rPr lang="en-US" altLang="en-US" sz="2200" b="1" dirty="0">
                <a:solidFill>
                  <a:srgbClr val="FFFF00"/>
                </a:solidFill>
                <a:cs typeface="Tahoma" panose="020B0604030504040204" pitchFamily="34" charset="0"/>
              </a:rPr>
              <a:t>, </a:t>
            </a:r>
            <a:r>
              <a:rPr lang="en-US" altLang="en-US" sz="2200" b="1" dirty="0" err="1">
                <a:solidFill>
                  <a:srgbClr val="FFFF00"/>
                </a:solidFill>
                <a:cs typeface="Tahoma" panose="020B0604030504040204" pitchFamily="34" charset="0"/>
              </a:rPr>
              <a:t>p</a:t>
            </a:r>
            <a:r>
              <a:rPr lang="en-US" altLang="en-US" sz="2200" b="1" baseline="-25000" dirty="0" err="1">
                <a:solidFill>
                  <a:srgbClr val="FFFF00"/>
                </a:solidFill>
                <a:cs typeface="Tahoma" panose="020B0604030504040204" pitchFamily="34" charset="0"/>
              </a:rPr>
              <a:t>T</a:t>
            </a:r>
            <a:r>
              <a:rPr lang="en-US" altLang="en-US" sz="2200" b="1" dirty="0">
                <a:solidFill>
                  <a:srgbClr val="FFFF00"/>
                </a:solidFill>
                <a:cs typeface="Tahoma" panose="020B0604030504040204" pitchFamily="34" charset="0"/>
              </a:rPr>
              <a:t> cut-off p</a:t>
            </a:r>
            <a:r>
              <a:rPr lang="en-US" altLang="en-US" sz="2200" b="1" baseline="-25000" dirty="0">
                <a:solidFill>
                  <a:srgbClr val="FFFF00"/>
                </a:solidFill>
                <a:cs typeface="Tahoma" panose="020B0604030504040204" pitchFamily="34" charset="0"/>
              </a:rPr>
              <a:t>0</a:t>
            </a:r>
            <a:r>
              <a:rPr lang="en-US" altLang="en-US" sz="2200" b="1" dirty="0">
                <a:solidFill>
                  <a:srgbClr val="FFFF00"/>
                </a:solidFill>
                <a:cs typeface="Tahoma" panose="020B0604030504040204" pitchFamily="34" charset="0"/>
              </a:rPr>
              <a:t> / Debye-mass </a:t>
            </a:r>
            <a:r>
              <a:rPr lang="en-US" altLang="en-US" sz="2200" b="1" dirty="0" err="1">
                <a:solidFill>
                  <a:srgbClr val="FFFF00"/>
                </a:solidFill>
                <a:cs typeface="Tahoma" panose="020B0604030504040204" pitchFamily="34" charset="0"/>
              </a:rPr>
              <a:t>μ</a:t>
            </a:r>
            <a:r>
              <a:rPr lang="en-US" altLang="en-US" sz="2200" b="1" baseline="-25000" dirty="0" err="1">
                <a:solidFill>
                  <a:srgbClr val="FFFF00"/>
                </a:solidFill>
                <a:cs typeface="Tahoma" panose="020B0604030504040204" pitchFamily="34" charset="0"/>
              </a:rPr>
              <a:t>D</a:t>
            </a:r>
            <a:r>
              <a:rPr lang="en-US" altLang="en-US" sz="2200" b="1" baseline="-25000" dirty="0">
                <a:solidFill>
                  <a:srgbClr val="FFFF00"/>
                </a:solidFill>
                <a:cs typeface="Tahoma" panose="020B0604030504040204" pitchFamily="34" charset="0"/>
              </a:rPr>
              <a:t>,</a:t>
            </a:r>
            <a:r>
              <a:rPr lang="en-US" altLang="en-US" sz="2200" b="1" dirty="0">
                <a:solidFill>
                  <a:srgbClr val="FFFF00"/>
                </a:solidFill>
                <a:cs typeface="Tahoma" panose="020B0604030504040204" pitchFamily="34" charset="0"/>
              </a:rPr>
              <a:t> intrinsic </a:t>
            </a:r>
            <a:r>
              <a:rPr lang="en-US" altLang="en-US" sz="2200" b="1" dirty="0" err="1">
                <a:solidFill>
                  <a:srgbClr val="FFFF00"/>
                </a:solidFill>
                <a:cs typeface="Tahoma" panose="020B0604030504040204" pitchFamily="34" charset="0"/>
              </a:rPr>
              <a:t>k</a:t>
            </a:r>
            <a:r>
              <a:rPr lang="en-US" altLang="en-US" sz="2200" b="1" baseline="-25000" dirty="0" err="1">
                <a:solidFill>
                  <a:srgbClr val="FFFF00"/>
                </a:solidFill>
                <a:cs typeface="Tahoma" panose="020B0604030504040204" pitchFamily="34" charset="0"/>
              </a:rPr>
              <a:t>T</a:t>
            </a:r>
            <a:r>
              <a:rPr lang="en-US" altLang="en-US" sz="2200" b="1" dirty="0">
                <a:solidFill>
                  <a:srgbClr val="FFFF00"/>
                </a:solidFill>
                <a:cs typeface="Tahoma" panose="020B0604030504040204" pitchFamily="34" charset="0"/>
              </a:rPr>
              <a:t>,</a:t>
            </a:r>
            <a:r>
              <a:rPr lang="en-US" altLang="en-US" sz="2200" b="1" baseline="-25000" dirty="0">
                <a:solidFill>
                  <a:srgbClr val="FFFF00"/>
                </a:solidFill>
                <a:cs typeface="Tahoma" panose="020B0604030504040204" pitchFamily="34" charset="0"/>
              </a:rPr>
              <a:t> </a:t>
            </a:r>
            <a:r>
              <a:rPr lang="en-US" altLang="en-US" sz="2200" b="1" dirty="0">
                <a:solidFill>
                  <a:srgbClr val="FFFF00"/>
                </a:solidFill>
                <a:cs typeface="Tahoma" panose="020B0604030504040204" pitchFamily="34" charset="0"/>
              </a:rPr>
              <a:t>virtuality &gt; μ</a:t>
            </a:r>
            <a:r>
              <a:rPr lang="en-US" altLang="en-US" sz="2200" b="1" baseline="-25000" dirty="0">
                <a:solidFill>
                  <a:srgbClr val="FFFF00"/>
                </a:solidFill>
                <a:cs typeface="Tahoma" panose="020B0604030504040204" pitchFamily="34" charset="0"/>
              </a:rPr>
              <a:t>0</a:t>
            </a:r>
          </a:p>
        </p:txBody>
      </p:sp>
      <p:graphicFrame>
        <p:nvGraphicFramePr>
          <p:cNvPr id="59396" name="Object 4"/>
          <p:cNvGraphicFramePr>
            <a:graphicFrameLocks noChangeAspect="1"/>
          </p:cNvGraphicFramePr>
          <p:nvPr>
            <p:extLst>
              <p:ext uri="{D42A27DB-BD31-4B8C-83A1-F6EECF244321}">
                <p14:modId xmlns:p14="http://schemas.microsoft.com/office/powerpoint/2010/main" val="3514937990"/>
              </p:ext>
            </p:extLst>
          </p:nvPr>
        </p:nvGraphicFramePr>
        <p:xfrm>
          <a:off x="1447800" y="2590800"/>
          <a:ext cx="6037263" cy="976313"/>
        </p:xfrm>
        <a:graphic>
          <a:graphicData uri="http://schemas.openxmlformats.org/presentationml/2006/ole">
            <mc:AlternateContent xmlns:mc="http://schemas.openxmlformats.org/markup-compatibility/2006">
              <mc:Choice xmlns:v="urn:schemas-microsoft-com:vml" Requires="v">
                <p:oleObj name="Equation" r:id="rId2" imgW="3555720" imgH="545760" progId="Equation.DSMT4">
                  <p:embed/>
                </p:oleObj>
              </mc:Choice>
              <mc:Fallback>
                <p:oleObj name="Equation" r:id="rId2" imgW="3555720" imgH="54576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6037263" cy="976313"/>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1292513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 y="380206"/>
            <a:ext cx="8915400" cy="650875"/>
          </a:xfrm>
          <a:solidFill>
            <a:srgbClr val="C00000"/>
          </a:solidFill>
          <a:ln/>
        </p:spPr>
        <p:txBody>
          <a:bodyPr/>
          <a:lstStyle/>
          <a:p>
            <a:r>
              <a:rPr lang="en-US" altLang="en-US" sz="3200" b="1" dirty="0">
                <a:solidFill>
                  <a:srgbClr val="FFFF00"/>
                </a:solidFill>
              </a:rPr>
              <a:t>Parton-Parton Scattering Cross-Sections</a:t>
            </a:r>
          </a:p>
        </p:txBody>
      </p:sp>
      <p:graphicFrame>
        <p:nvGraphicFramePr>
          <p:cNvPr id="64515" name="Object 3"/>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31" name="Group 119"/>
          <p:cNvGraphicFramePr>
            <a:graphicFrameLocks noGrp="1"/>
          </p:cNvGraphicFramePr>
          <p:nvPr>
            <p:extLst>
              <p:ext uri="{D42A27DB-BD31-4B8C-83A1-F6EECF244321}">
                <p14:modId xmlns:p14="http://schemas.microsoft.com/office/powerpoint/2010/main" val="2617621122"/>
              </p:ext>
            </p:extLst>
          </p:nvPr>
        </p:nvGraphicFramePr>
        <p:xfrm>
          <a:off x="228600" y="1371600"/>
          <a:ext cx="8534400" cy="3886200"/>
        </p:xfrm>
        <a:graphic>
          <a:graphicData uri="http://schemas.openxmlformats.org/drawingml/2006/table">
            <a:tbl>
              <a:tblPr/>
              <a:tblGrid>
                <a:gridCol w="2171700">
                  <a:extLst>
                    <a:ext uri="{9D8B030D-6E8A-4147-A177-3AD203B41FA5}">
                      <a16:colId xmlns:a16="http://schemas.microsoft.com/office/drawing/2014/main" val="20000"/>
                    </a:ext>
                  </a:extLst>
                </a:gridCol>
                <a:gridCol w="27813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647700">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ahoma" panose="020B0604030504040204" pitchFamily="34" charset="0"/>
                        </a:rPr>
                        <a:t>g </a:t>
                      </a:r>
                      <a:r>
                        <a:rPr kumimoji="0" lang="en-US" altLang="en-US" sz="1800" b="1" i="0" u="none" strike="noStrike" cap="none" normalizeH="0" baseline="0" dirty="0" err="1">
                          <a:ln>
                            <a:noFill/>
                          </a:ln>
                          <a:solidFill>
                            <a:srgbClr val="FF0000"/>
                          </a:solidFill>
                          <a:effectLst/>
                          <a:latin typeface="Tahoma" panose="020B0604030504040204" pitchFamily="34" charset="0"/>
                        </a:rPr>
                        <a:t>g</a:t>
                      </a:r>
                      <a:r>
                        <a:rPr kumimoji="0" lang="en-US" altLang="en-US" sz="1800" b="1" i="0" u="none" strike="noStrike" cap="none" normalizeH="0" baseline="0" dirty="0">
                          <a:ln>
                            <a:noFill/>
                          </a:ln>
                          <a:solidFill>
                            <a:srgbClr val="FF0000"/>
                          </a:solidFill>
                          <a:effectLst/>
                          <a:latin typeface="Tahoma" panose="020B0604030504040204" pitchFamily="34" charset="0"/>
                        </a:rPr>
                        <a:t> </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 g </a:t>
                      </a:r>
                      <a:r>
                        <a:rPr kumimoji="0" lang="en-US" altLang="en-US" sz="1800" b="1" i="0" u="none" strike="noStrike" cap="none" normalizeH="0" baseline="0" dirty="0" err="1">
                          <a:ln>
                            <a:noFill/>
                          </a:ln>
                          <a:solidFill>
                            <a:srgbClr val="FF0000"/>
                          </a:solidFill>
                          <a:effectLst/>
                          <a:latin typeface="Tahoma" panose="020B0604030504040204" pitchFamily="34" charset="0"/>
                          <a:sym typeface="Symbol" panose="05050102010706020507" pitchFamily="18" charset="2"/>
                        </a:rPr>
                        <a:t>g</a:t>
                      </a:r>
                      <a:endParaRPr kumimoji="0" lang="en-US" altLang="en-US" sz="1800" b="0" i="0" u="none" strike="noStrike" cap="none" normalizeH="0" baseline="0" dirty="0">
                        <a:ln>
                          <a:noFill/>
                        </a:ln>
                        <a:solidFill>
                          <a:srgbClr val="FF0000"/>
                        </a:solidFill>
                        <a:effectLst/>
                        <a:latin typeface="Tahoma" panose="020B0604030504040204"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ahoma" panose="020B0604030504040204" pitchFamily="34" charset="0"/>
                        </a:rPr>
                        <a:t>q </a:t>
                      </a:r>
                      <a:r>
                        <a:rPr kumimoji="0" lang="en-US" altLang="en-US" sz="1800" b="1" i="0" u="none" strike="noStrike" cap="none" normalizeH="0" baseline="0" dirty="0" err="1">
                          <a:ln>
                            <a:noFill/>
                          </a:ln>
                          <a:solidFill>
                            <a:srgbClr val="FF0000"/>
                          </a:solidFill>
                          <a:effectLst/>
                          <a:latin typeface="Tahoma" panose="020B0604030504040204" pitchFamily="34" charset="0"/>
                        </a:rPr>
                        <a:t>q</a:t>
                      </a:r>
                      <a:r>
                        <a:rPr kumimoji="0" lang="en-US" altLang="en-US" sz="1800" b="1" i="0" u="none" strike="noStrike" cap="none" normalizeH="0" baseline="0" dirty="0">
                          <a:ln>
                            <a:noFill/>
                          </a:ln>
                          <a:solidFill>
                            <a:srgbClr val="FF0000"/>
                          </a:solidFill>
                          <a:effectLst/>
                          <a:latin typeface="Tahoma" panose="020B0604030504040204" pitchFamily="34" charset="0"/>
                        </a:rPr>
                        <a:t>’ </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 q </a:t>
                      </a:r>
                      <a:r>
                        <a:rPr kumimoji="0" lang="en-US" altLang="en-US" sz="1800" b="1" i="0" u="none" strike="noStrike" cap="none" normalizeH="0" baseline="0" dirty="0" err="1">
                          <a:ln>
                            <a:noFill/>
                          </a:ln>
                          <a:solidFill>
                            <a:srgbClr val="FF0000"/>
                          </a:solidFill>
                          <a:effectLst/>
                          <a:latin typeface="Tahoma" panose="020B0604030504040204" pitchFamily="34" charset="0"/>
                          <a:sym typeface="Symbol" panose="05050102010706020507" pitchFamily="18" charset="2"/>
                        </a:rPr>
                        <a:t>q</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a:t>
                      </a:r>
                      <a:endParaRPr kumimoji="0" lang="en-US" altLang="en-US" sz="1800" b="0" i="0" u="none" strike="noStrike" cap="none" normalizeH="0" baseline="0" dirty="0">
                        <a:ln>
                          <a:noFill/>
                        </a:ln>
                        <a:solidFill>
                          <a:srgbClr val="FF0000"/>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bg1"/>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47700">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ahoma" panose="020B0604030504040204" pitchFamily="34" charset="0"/>
                        </a:rPr>
                        <a:t>q g</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 q g</a:t>
                      </a:r>
                      <a:endParaRPr kumimoji="0" lang="en-US" altLang="en-US" sz="1800" b="0" i="0" u="none" strike="noStrike" cap="none" normalizeH="0" baseline="0" dirty="0">
                        <a:ln>
                          <a:noFill/>
                        </a:ln>
                        <a:solidFill>
                          <a:srgbClr val="FF0000"/>
                        </a:solidFill>
                        <a:effectLst/>
                        <a:latin typeface="Tahoma" panose="020B0604030504040204"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ahoma" panose="020B0604030504040204" pitchFamily="34" charset="0"/>
                        </a:rPr>
                        <a:t>q </a:t>
                      </a:r>
                      <a:r>
                        <a:rPr kumimoji="0" lang="en-US" altLang="en-US" sz="1800" b="1" i="0" u="none" strike="noStrike" cap="none" normalizeH="0" baseline="0" dirty="0" err="1">
                          <a:ln>
                            <a:noFill/>
                          </a:ln>
                          <a:solidFill>
                            <a:srgbClr val="FF0000"/>
                          </a:solidFill>
                          <a:effectLst/>
                          <a:latin typeface="Tahoma" panose="020B0604030504040204" pitchFamily="34" charset="0"/>
                        </a:rPr>
                        <a:t>qbar</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 q’ </a:t>
                      </a:r>
                      <a:r>
                        <a:rPr kumimoji="0" lang="en-US" altLang="en-US" sz="1800" b="1" i="0" u="none" strike="noStrike" cap="none" normalizeH="0" baseline="0" dirty="0" err="1">
                          <a:ln>
                            <a:noFill/>
                          </a:ln>
                          <a:solidFill>
                            <a:srgbClr val="FF0000"/>
                          </a:solidFill>
                          <a:effectLst/>
                          <a:latin typeface="Tahoma" panose="020B0604030504040204" pitchFamily="34" charset="0"/>
                          <a:sym typeface="Symbol" panose="05050102010706020507" pitchFamily="18" charset="2"/>
                        </a:rPr>
                        <a:t>qbar</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bg1"/>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7700">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ahoma" panose="020B0604030504040204" pitchFamily="34" charset="0"/>
                        </a:rPr>
                        <a:t>g </a:t>
                      </a:r>
                      <a:r>
                        <a:rPr kumimoji="0" lang="en-US" altLang="en-US" sz="1800" b="1" i="0" u="none" strike="noStrike" cap="none" normalizeH="0" baseline="0" dirty="0" err="1">
                          <a:ln>
                            <a:noFill/>
                          </a:ln>
                          <a:solidFill>
                            <a:srgbClr val="FF0000"/>
                          </a:solidFill>
                          <a:effectLst/>
                          <a:latin typeface="Tahoma" panose="020B0604030504040204" pitchFamily="34" charset="0"/>
                        </a:rPr>
                        <a:t>g</a:t>
                      </a:r>
                      <a:r>
                        <a:rPr kumimoji="0" lang="en-US" altLang="en-US" sz="1800" b="1" i="0" u="none" strike="noStrike" cap="none" normalizeH="0" baseline="0" dirty="0">
                          <a:ln>
                            <a:noFill/>
                          </a:ln>
                          <a:solidFill>
                            <a:srgbClr val="FF0000"/>
                          </a:solidFill>
                          <a:effectLst/>
                          <a:latin typeface="Tahoma" panose="020B0604030504040204" pitchFamily="34" charset="0"/>
                        </a:rPr>
                        <a:t> </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 q </a:t>
                      </a:r>
                      <a:r>
                        <a:rPr kumimoji="0" lang="en-US" altLang="en-US" sz="1800" b="1" i="0" u="none" strike="noStrike" cap="none" normalizeH="0" baseline="0" dirty="0" err="1">
                          <a:ln>
                            <a:noFill/>
                          </a:ln>
                          <a:solidFill>
                            <a:srgbClr val="FF0000"/>
                          </a:solidFill>
                          <a:effectLst/>
                          <a:latin typeface="Tahoma" panose="020B0604030504040204" pitchFamily="34" charset="0"/>
                          <a:sym typeface="Symbol" panose="05050102010706020507" pitchFamily="18" charset="2"/>
                        </a:rPr>
                        <a:t>qbar</a:t>
                      </a:r>
                      <a:endPar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rgbClr val="C00000"/>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ahoma" panose="020B0604030504040204" pitchFamily="34" charset="0"/>
                        </a:rPr>
                        <a:t>q g </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q </a:t>
                      </a:r>
                      <a:r>
                        <a:rPr kumimoji="0" lang="en-US" altLang="en-US" sz="1800" b="1" i="0" u="none" strike="noStrike" cap="none" normalizeH="0" baseline="0" dirty="0">
                          <a:ln>
                            <a:noFill/>
                          </a:ln>
                          <a:solidFill>
                            <a:srgbClr val="FF0000"/>
                          </a:solidFill>
                          <a:effectLst/>
                          <a:latin typeface="Tahoma" panose="020B0604030504040204" pitchFamily="34" charset="0"/>
                          <a:cs typeface="Tahoma" panose="020B0604030504040204" pitchFamily="34" charset="0"/>
                          <a:sym typeface="Symbol" panose="05050102010706020507" pitchFamily="18" charset="2"/>
                        </a:rPr>
                        <a:t>γ</a:t>
                      </a:r>
                      <a:endParaRPr kumimoji="0" lang="en-US" altLang="en-US" sz="1800" b="0" i="0" u="none" strike="noStrike" cap="none" normalizeH="0" baseline="0" dirty="0">
                        <a:ln>
                          <a:noFill/>
                        </a:ln>
                        <a:solidFill>
                          <a:srgbClr val="FF0000"/>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bg1"/>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47700">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ahoma" panose="020B0604030504040204" pitchFamily="34" charset="0"/>
                        </a:rPr>
                        <a:t>q </a:t>
                      </a:r>
                      <a:r>
                        <a:rPr kumimoji="0" lang="en-US" altLang="en-US" sz="1800" b="1" i="0" u="none" strike="noStrike" cap="none" normalizeH="0" baseline="0" dirty="0" err="1">
                          <a:ln>
                            <a:noFill/>
                          </a:ln>
                          <a:solidFill>
                            <a:srgbClr val="FF0000"/>
                          </a:solidFill>
                          <a:effectLst/>
                          <a:latin typeface="Tahoma" panose="020B0604030504040204" pitchFamily="34" charset="0"/>
                        </a:rPr>
                        <a:t>q</a:t>
                      </a:r>
                      <a:r>
                        <a:rPr kumimoji="0" lang="en-US" altLang="en-US" sz="1800" b="1" i="0" u="none" strike="noStrike" cap="none" normalizeH="0" baseline="0" dirty="0">
                          <a:ln>
                            <a:noFill/>
                          </a:ln>
                          <a:solidFill>
                            <a:srgbClr val="FF0000"/>
                          </a:solidFill>
                          <a:effectLst/>
                          <a:latin typeface="Tahoma" panose="020B0604030504040204" pitchFamily="34" charset="0"/>
                        </a:rPr>
                        <a:t> </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 q </a:t>
                      </a:r>
                      <a:r>
                        <a:rPr kumimoji="0" lang="en-US" altLang="en-US" sz="1800" b="1" i="0" u="none" strike="noStrike" cap="none" normalizeH="0" baseline="0" dirty="0" err="1">
                          <a:ln>
                            <a:noFill/>
                          </a:ln>
                          <a:solidFill>
                            <a:srgbClr val="FF0000"/>
                          </a:solidFill>
                          <a:effectLst/>
                          <a:latin typeface="Tahoma" panose="020B0604030504040204" pitchFamily="34" charset="0"/>
                          <a:sym typeface="Symbol" panose="05050102010706020507" pitchFamily="18" charset="2"/>
                        </a:rPr>
                        <a:t>q</a:t>
                      </a:r>
                      <a:endPar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rgbClr val="C00000"/>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ahoma" panose="020B0604030504040204" pitchFamily="34" charset="0"/>
                        </a:rPr>
                        <a:t>q </a:t>
                      </a:r>
                      <a:r>
                        <a:rPr kumimoji="0" lang="en-US" altLang="en-US" sz="1800" b="1" i="0" u="none" strike="noStrike" cap="none" normalizeH="0" baseline="0" dirty="0" err="1">
                          <a:ln>
                            <a:noFill/>
                          </a:ln>
                          <a:solidFill>
                            <a:srgbClr val="FF0000"/>
                          </a:solidFill>
                          <a:effectLst/>
                          <a:latin typeface="Tahoma" panose="020B0604030504040204" pitchFamily="34" charset="0"/>
                        </a:rPr>
                        <a:t>qbar</a:t>
                      </a:r>
                      <a:r>
                        <a:rPr kumimoji="0" lang="en-US" altLang="en-US" sz="1800" b="1" i="0" u="none" strike="noStrike" cap="none" normalizeH="0" baseline="0" dirty="0">
                          <a:ln>
                            <a:noFill/>
                          </a:ln>
                          <a:solidFill>
                            <a:srgbClr val="FF0000"/>
                          </a:solidFill>
                          <a:effectLst/>
                          <a:latin typeface="Tahoma" panose="020B0604030504040204" pitchFamily="34" charset="0"/>
                        </a:rPr>
                        <a:t> </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 g </a:t>
                      </a:r>
                      <a:r>
                        <a:rPr kumimoji="0" lang="en-US" altLang="en-US" sz="1800" b="1" i="0" u="none" strike="noStrike" cap="none" normalizeH="0" baseline="0" dirty="0">
                          <a:ln>
                            <a:noFill/>
                          </a:ln>
                          <a:solidFill>
                            <a:srgbClr val="FF0000"/>
                          </a:solidFill>
                          <a:effectLst/>
                          <a:latin typeface="Tahoma" panose="020B0604030504040204" pitchFamily="34" charset="0"/>
                          <a:cs typeface="Tahoma" panose="020B0604030504040204" pitchFamily="34" charset="0"/>
                          <a:sym typeface="Symbol" panose="05050102010706020507" pitchFamily="18" charset="2"/>
                        </a:rPr>
                        <a:t>γ</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bg1"/>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47700">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ahoma" panose="020B0604030504040204" pitchFamily="34" charset="0"/>
                        </a:rPr>
                        <a:t>q </a:t>
                      </a:r>
                      <a:r>
                        <a:rPr kumimoji="0" lang="en-US" altLang="en-US" sz="1800" b="1" i="0" u="none" strike="noStrike" cap="none" normalizeH="0" baseline="0" dirty="0" err="1">
                          <a:ln>
                            <a:noFill/>
                          </a:ln>
                          <a:solidFill>
                            <a:srgbClr val="FF0000"/>
                          </a:solidFill>
                          <a:effectLst/>
                          <a:latin typeface="Tahoma" panose="020B0604030504040204" pitchFamily="34" charset="0"/>
                        </a:rPr>
                        <a:t>qbar</a:t>
                      </a:r>
                      <a:r>
                        <a:rPr kumimoji="0" lang="en-US" altLang="en-US" sz="1800" b="1" i="0" u="none" strike="noStrike" cap="none" normalizeH="0" baseline="0" dirty="0">
                          <a:ln>
                            <a:noFill/>
                          </a:ln>
                          <a:solidFill>
                            <a:srgbClr val="FF0000"/>
                          </a:solidFill>
                          <a:effectLst/>
                          <a:latin typeface="Tahoma" panose="020B0604030504040204" pitchFamily="34" charset="0"/>
                        </a:rPr>
                        <a:t> </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 q </a:t>
                      </a:r>
                      <a:r>
                        <a:rPr kumimoji="0" lang="en-US" altLang="en-US" sz="1800" b="1" i="0" u="none" strike="noStrike" cap="none" normalizeH="0" baseline="0" dirty="0" err="1">
                          <a:ln>
                            <a:noFill/>
                          </a:ln>
                          <a:solidFill>
                            <a:srgbClr val="FF0000"/>
                          </a:solidFill>
                          <a:effectLst/>
                          <a:latin typeface="Tahoma" panose="020B0604030504040204" pitchFamily="34" charset="0"/>
                          <a:sym typeface="Symbol" panose="05050102010706020507" pitchFamily="18" charset="2"/>
                        </a:rPr>
                        <a:t>qbar</a:t>
                      </a:r>
                      <a:endPar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rgbClr val="C00000"/>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ahoma" panose="020B0604030504040204" pitchFamily="34" charset="0"/>
                        </a:rPr>
                        <a:t>q </a:t>
                      </a:r>
                      <a:r>
                        <a:rPr kumimoji="0" lang="en-US" altLang="en-US" sz="1800" b="1" i="0" u="none" strike="noStrike" cap="none" normalizeH="0" baseline="0" dirty="0" err="1">
                          <a:ln>
                            <a:noFill/>
                          </a:ln>
                          <a:solidFill>
                            <a:srgbClr val="FF0000"/>
                          </a:solidFill>
                          <a:effectLst/>
                          <a:latin typeface="Tahoma" panose="020B0604030504040204" pitchFamily="34" charset="0"/>
                        </a:rPr>
                        <a:t>qbar</a:t>
                      </a:r>
                      <a:r>
                        <a:rPr kumimoji="0" lang="en-US" altLang="en-US" sz="1800" b="1" i="0" u="none" strike="noStrike" cap="none" normalizeH="0" baseline="0" dirty="0">
                          <a:ln>
                            <a:noFill/>
                          </a:ln>
                          <a:solidFill>
                            <a:srgbClr val="FF0000"/>
                          </a:solidFill>
                          <a:effectLst/>
                          <a:latin typeface="Tahoma" panose="020B0604030504040204" pitchFamily="34" charset="0"/>
                        </a:rPr>
                        <a:t> </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 </a:t>
                      </a:r>
                      <a:r>
                        <a:rPr kumimoji="0" lang="en-US" altLang="en-US" sz="1800" b="1" i="0" u="none" strike="noStrike" cap="none" normalizeH="0" baseline="0" dirty="0">
                          <a:ln>
                            <a:noFill/>
                          </a:ln>
                          <a:solidFill>
                            <a:srgbClr val="FF0000"/>
                          </a:solidFill>
                          <a:effectLst/>
                          <a:latin typeface="Tahoma" panose="020B0604030504040204" pitchFamily="34" charset="0"/>
                          <a:cs typeface="Tahoma" panose="020B0604030504040204" pitchFamily="34" charset="0"/>
                          <a:sym typeface="Symbol" panose="05050102010706020507" pitchFamily="18" charset="2"/>
                        </a:rPr>
                        <a:t>γ </a:t>
                      </a:r>
                      <a:r>
                        <a:rPr kumimoji="0" lang="en-US" altLang="en-US" sz="1800" b="1" i="0" u="none" strike="noStrike" cap="none" normalizeH="0" baseline="0" dirty="0" err="1">
                          <a:ln>
                            <a:noFill/>
                          </a:ln>
                          <a:solidFill>
                            <a:srgbClr val="FF0000"/>
                          </a:solidFill>
                          <a:effectLst/>
                          <a:latin typeface="Tahoma" panose="020B0604030504040204" pitchFamily="34" charset="0"/>
                          <a:cs typeface="Tahoma" panose="020B0604030504040204" pitchFamily="34" charset="0"/>
                          <a:sym typeface="Symbol" panose="05050102010706020507" pitchFamily="18" charset="2"/>
                        </a:rPr>
                        <a:t>γ</a:t>
                      </a:r>
                      <a:endParaRPr kumimoji="0" lang="en-US" altLang="en-US" sz="1800" b="1" i="0" u="none" strike="noStrike" cap="none" normalizeH="0" baseline="0" dirty="0">
                        <a:ln>
                          <a:noFill/>
                        </a:ln>
                        <a:solidFill>
                          <a:srgbClr val="FF0000"/>
                        </a:solidFill>
                        <a:effectLst/>
                        <a:latin typeface="Tahoma" panose="020B0604030504040204" pitchFamily="34" charset="0"/>
                        <a:cs typeface="Tahoma" panose="020B0604030504040204" pitchFamily="34" charset="0"/>
                        <a:sym typeface="Symbol" panose="05050102010706020507" pitchFamily="18" charset="2"/>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47700">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ahoma" panose="020B0604030504040204" pitchFamily="34" charset="0"/>
                        </a:rPr>
                        <a:t>q </a:t>
                      </a:r>
                      <a:r>
                        <a:rPr kumimoji="0" lang="en-US" altLang="en-US" sz="1800" b="1" i="0" u="none" strike="noStrike" cap="none" normalizeH="0" baseline="0" dirty="0" err="1">
                          <a:ln>
                            <a:noFill/>
                          </a:ln>
                          <a:solidFill>
                            <a:srgbClr val="FF0000"/>
                          </a:solidFill>
                          <a:effectLst/>
                          <a:latin typeface="Tahoma" panose="020B0604030504040204" pitchFamily="34" charset="0"/>
                        </a:rPr>
                        <a:t>qbar</a:t>
                      </a:r>
                      <a:r>
                        <a:rPr kumimoji="0" lang="en-US" altLang="en-US" sz="1800" b="1" i="0" u="none" strike="noStrike" cap="none" normalizeH="0" baseline="0" dirty="0">
                          <a:ln>
                            <a:noFill/>
                          </a:ln>
                          <a:solidFill>
                            <a:srgbClr val="FF0000"/>
                          </a:solidFill>
                          <a:effectLst/>
                          <a:latin typeface="Tahoma" panose="020B0604030504040204" pitchFamily="34" charset="0"/>
                        </a:rPr>
                        <a:t> </a:t>
                      </a:r>
                      <a:r>
                        <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rPr>
                        <a:t> g </a:t>
                      </a:r>
                      <a:r>
                        <a:rPr kumimoji="0" lang="en-US" altLang="en-US" sz="1800" b="1" i="0" u="none" strike="noStrike" cap="none" normalizeH="0" baseline="0" dirty="0" err="1">
                          <a:ln>
                            <a:noFill/>
                          </a:ln>
                          <a:solidFill>
                            <a:srgbClr val="FF0000"/>
                          </a:solidFill>
                          <a:effectLst/>
                          <a:latin typeface="Tahoma" panose="020B0604030504040204" pitchFamily="34" charset="0"/>
                          <a:sym typeface="Symbol" panose="05050102010706020507" pitchFamily="18" charset="2"/>
                        </a:rPr>
                        <a:t>g</a:t>
                      </a:r>
                      <a:endParaRPr kumimoji="0" lang="en-US" altLang="en-US" sz="1800" b="1" i="0" u="none" strike="noStrike" cap="none" normalizeH="0" baseline="0" dirty="0">
                        <a:ln>
                          <a:noFill/>
                        </a:ln>
                        <a:solidFill>
                          <a:srgbClr val="FF0000"/>
                        </a:solidFill>
                        <a:effectLst/>
                        <a:latin typeface="Tahoma" panose="020B0604030504040204" pitchFamily="34" charset="0"/>
                        <a:sym typeface="Symbol" panose="05050102010706020507" pitchFamily="18" charset="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rgbClr val="C00000"/>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rgbClr val="FF0000"/>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sz="28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000">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Tahoma" panose="020B060403050404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64583" name="Object 71"/>
          <p:cNvGraphicFramePr>
            <a:graphicFrameLocks noChangeAspect="1"/>
          </p:cNvGraphicFramePr>
          <p:nvPr/>
        </p:nvGraphicFramePr>
        <p:xfrm>
          <a:off x="2743200" y="1371600"/>
          <a:ext cx="1905000" cy="639763"/>
        </p:xfrm>
        <a:graphic>
          <a:graphicData uri="http://schemas.openxmlformats.org/presentationml/2006/ole">
            <mc:AlternateContent xmlns:mc="http://schemas.openxmlformats.org/markup-compatibility/2006">
              <mc:Choice xmlns:v="urn:schemas-microsoft-com:vml" Requires="v">
                <p:oleObj name="Equation" r:id="rId5" imgW="1282680" imgH="431640" progId="Equation.DSMT4">
                  <p:embed/>
                </p:oleObj>
              </mc:Choice>
              <mc:Fallback>
                <p:oleObj name="Equation" r:id="rId5" imgW="128268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371600"/>
                        <a:ext cx="19050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18" name="Object 106"/>
          <p:cNvGraphicFramePr>
            <a:graphicFrameLocks noChangeAspect="1"/>
          </p:cNvGraphicFramePr>
          <p:nvPr/>
        </p:nvGraphicFramePr>
        <p:xfrm>
          <a:off x="7620000" y="1371600"/>
          <a:ext cx="914400" cy="628650"/>
        </p:xfrm>
        <a:graphic>
          <a:graphicData uri="http://schemas.openxmlformats.org/presentationml/2006/ole">
            <mc:AlternateContent xmlns:mc="http://schemas.openxmlformats.org/markup-compatibility/2006">
              <mc:Choice xmlns:v="urn:schemas-microsoft-com:vml" Requires="v">
                <p:oleObj name="Equation" r:id="rId7" imgW="609480" imgH="419040" progId="Equation.DSMT4">
                  <p:embed/>
                </p:oleObj>
              </mc:Choice>
              <mc:Fallback>
                <p:oleObj name="Equation" r:id="rId7" imgW="60948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1371600"/>
                        <a:ext cx="9144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19" name="Object 107"/>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9" imgW="914400" imgH="198720" progId="Equation.DSMT4">
                  <p:embed/>
                </p:oleObj>
              </mc:Choice>
              <mc:Fallback>
                <p:oleObj name="Equation" r:id="rId9" imgW="914400" imgH="198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20" name="Object 108"/>
          <p:cNvGraphicFramePr>
            <a:graphicFrameLocks noChangeAspect="1"/>
          </p:cNvGraphicFramePr>
          <p:nvPr/>
        </p:nvGraphicFramePr>
        <p:xfrm>
          <a:off x="7620000" y="1981200"/>
          <a:ext cx="914400" cy="655638"/>
        </p:xfrm>
        <a:graphic>
          <a:graphicData uri="http://schemas.openxmlformats.org/presentationml/2006/ole">
            <mc:AlternateContent xmlns:mc="http://schemas.openxmlformats.org/markup-compatibility/2006">
              <mc:Choice xmlns:v="urn:schemas-microsoft-com:vml" Requires="v">
                <p:oleObj name="Equation" r:id="rId10" imgW="583920" imgH="419040" progId="Equation.DSMT4">
                  <p:embed/>
                </p:oleObj>
              </mc:Choice>
              <mc:Fallback>
                <p:oleObj name="Equation" r:id="rId10" imgW="583920" imgH="419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1981200"/>
                        <a:ext cx="914400"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21" name="Object 109"/>
          <p:cNvGraphicFramePr>
            <a:graphicFrameLocks noChangeAspect="1"/>
          </p:cNvGraphicFramePr>
          <p:nvPr/>
        </p:nvGraphicFramePr>
        <p:xfrm>
          <a:off x="7459663" y="2667000"/>
          <a:ext cx="1160462" cy="652463"/>
        </p:xfrm>
        <a:graphic>
          <a:graphicData uri="http://schemas.openxmlformats.org/presentationml/2006/ole">
            <mc:AlternateContent xmlns:mc="http://schemas.openxmlformats.org/markup-compatibility/2006">
              <mc:Choice xmlns:v="urn:schemas-microsoft-com:vml" Requires="v">
                <p:oleObj name="Equation" r:id="rId12" imgW="812520" imgH="457200" progId="Equation.DSMT4">
                  <p:embed/>
                </p:oleObj>
              </mc:Choice>
              <mc:Fallback>
                <p:oleObj name="Equation" r:id="rId12" imgW="812520" imgH="457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9663" y="2667000"/>
                        <a:ext cx="1160462"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22" name="Object 110"/>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14" imgW="914400" imgH="198720" progId="Equation.DSMT4">
                  <p:embed/>
                </p:oleObj>
              </mc:Choice>
              <mc:Fallback>
                <p:oleObj name="Equation" r:id="rId14" imgW="914400" imgH="198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23" name="Object 111"/>
          <p:cNvGraphicFramePr>
            <a:graphicFrameLocks noChangeAspect="1"/>
          </p:cNvGraphicFramePr>
          <p:nvPr/>
        </p:nvGraphicFramePr>
        <p:xfrm>
          <a:off x="7467600" y="3344863"/>
          <a:ext cx="1143000" cy="617537"/>
        </p:xfrm>
        <a:graphic>
          <a:graphicData uri="http://schemas.openxmlformats.org/presentationml/2006/ole">
            <mc:AlternateContent xmlns:mc="http://schemas.openxmlformats.org/markup-compatibility/2006">
              <mc:Choice xmlns:v="urn:schemas-microsoft-com:vml" Requires="v">
                <p:oleObj name="Equation" r:id="rId15" imgW="799920" imgH="431640" progId="Equation.DSMT4">
                  <p:embed/>
                </p:oleObj>
              </mc:Choice>
              <mc:Fallback>
                <p:oleObj name="Equation" r:id="rId15" imgW="79992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67600" y="3344863"/>
                        <a:ext cx="1143000"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24" name="Object 112"/>
          <p:cNvGraphicFramePr>
            <a:graphicFrameLocks noChangeAspect="1"/>
          </p:cNvGraphicFramePr>
          <p:nvPr/>
        </p:nvGraphicFramePr>
        <p:xfrm>
          <a:off x="7467600" y="3922713"/>
          <a:ext cx="1219200" cy="649287"/>
        </p:xfrm>
        <a:graphic>
          <a:graphicData uri="http://schemas.openxmlformats.org/presentationml/2006/ole">
            <mc:AlternateContent xmlns:mc="http://schemas.openxmlformats.org/markup-compatibility/2006">
              <mc:Choice xmlns:v="urn:schemas-microsoft-com:vml" Requires="v">
                <p:oleObj name="Equation" r:id="rId17" imgW="812520" imgH="431640" progId="Equation.DSMT4">
                  <p:embed/>
                </p:oleObj>
              </mc:Choice>
              <mc:Fallback>
                <p:oleObj name="Equation" r:id="rId17" imgW="812520" imgH="4316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67600" y="3922713"/>
                        <a:ext cx="1219200"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25" name="Object 113"/>
          <p:cNvGraphicFramePr>
            <a:graphicFrameLocks noChangeAspect="1"/>
          </p:cNvGraphicFramePr>
          <p:nvPr/>
        </p:nvGraphicFramePr>
        <p:xfrm>
          <a:off x="2667000" y="1981200"/>
          <a:ext cx="2057400" cy="685800"/>
        </p:xfrm>
        <a:graphic>
          <a:graphicData uri="http://schemas.openxmlformats.org/presentationml/2006/ole">
            <mc:AlternateContent xmlns:mc="http://schemas.openxmlformats.org/markup-compatibility/2006">
              <mc:Choice xmlns:v="urn:schemas-microsoft-com:vml" Requires="v">
                <p:oleObj name="Equation" r:id="rId19" imgW="1333440" imgH="444240" progId="Equation.DSMT4">
                  <p:embed/>
                </p:oleObj>
              </mc:Choice>
              <mc:Fallback>
                <p:oleObj name="Equation" r:id="rId19" imgW="1333440" imgH="4442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67000" y="1981200"/>
                        <a:ext cx="20574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26" name="Object 114"/>
          <p:cNvGraphicFramePr>
            <a:graphicFrameLocks noChangeAspect="1"/>
          </p:cNvGraphicFramePr>
          <p:nvPr/>
        </p:nvGraphicFramePr>
        <p:xfrm>
          <a:off x="2819400" y="2667000"/>
          <a:ext cx="1828800" cy="615950"/>
        </p:xfrm>
        <a:graphic>
          <a:graphicData uri="http://schemas.openxmlformats.org/presentationml/2006/ole">
            <mc:AlternateContent xmlns:mc="http://schemas.openxmlformats.org/markup-compatibility/2006">
              <mc:Choice xmlns:v="urn:schemas-microsoft-com:vml" Requires="v">
                <p:oleObj name="Equation" r:id="rId21" imgW="1320480" imgH="444240" progId="Equation.DSMT4">
                  <p:embed/>
                </p:oleObj>
              </mc:Choice>
              <mc:Fallback>
                <p:oleObj name="Equation" r:id="rId21" imgW="1320480" imgH="4442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19400" y="2667000"/>
                        <a:ext cx="182880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27" name="Object 115"/>
          <p:cNvGraphicFramePr>
            <a:graphicFrameLocks noChangeAspect="1"/>
          </p:cNvGraphicFramePr>
          <p:nvPr/>
        </p:nvGraphicFramePr>
        <p:xfrm>
          <a:off x="2667000" y="4627563"/>
          <a:ext cx="1981200" cy="630237"/>
        </p:xfrm>
        <a:graphic>
          <a:graphicData uri="http://schemas.openxmlformats.org/presentationml/2006/ole">
            <mc:AlternateContent xmlns:mc="http://schemas.openxmlformats.org/markup-compatibility/2006">
              <mc:Choice xmlns:v="urn:schemas-microsoft-com:vml" Requires="v">
                <p:oleObj name="Equation" r:id="rId23" imgW="1396800" imgH="444240" progId="Equation.DSMT4">
                  <p:embed/>
                </p:oleObj>
              </mc:Choice>
              <mc:Fallback>
                <p:oleObj name="Equation" r:id="rId23" imgW="1396800" imgH="4442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67000" y="4627563"/>
                        <a:ext cx="1981200"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28" name="Object 116"/>
          <p:cNvGraphicFramePr>
            <a:graphicFrameLocks noChangeAspect="1"/>
          </p:cNvGraphicFramePr>
          <p:nvPr/>
        </p:nvGraphicFramePr>
        <p:xfrm>
          <a:off x="2590800" y="3276600"/>
          <a:ext cx="2362200" cy="641350"/>
        </p:xfrm>
        <a:graphic>
          <a:graphicData uri="http://schemas.openxmlformats.org/presentationml/2006/ole">
            <mc:AlternateContent xmlns:mc="http://schemas.openxmlformats.org/markup-compatibility/2006">
              <mc:Choice xmlns:v="urn:schemas-microsoft-com:vml" Requires="v">
                <p:oleObj name="Equation" r:id="rId25" imgW="1777680" imgH="482400" progId="Equation.DSMT4">
                  <p:embed/>
                </p:oleObj>
              </mc:Choice>
              <mc:Fallback>
                <p:oleObj name="Equation" r:id="rId25" imgW="1777680" imgH="4824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90800" y="3276600"/>
                        <a:ext cx="23622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629" name="Object 117"/>
          <p:cNvGraphicFramePr>
            <a:graphicFrameLocks noChangeAspect="1"/>
          </p:cNvGraphicFramePr>
          <p:nvPr/>
        </p:nvGraphicFramePr>
        <p:xfrm>
          <a:off x="2590800" y="3962400"/>
          <a:ext cx="2362200" cy="631825"/>
        </p:xfrm>
        <a:graphic>
          <a:graphicData uri="http://schemas.openxmlformats.org/presentationml/2006/ole">
            <mc:AlternateContent xmlns:mc="http://schemas.openxmlformats.org/markup-compatibility/2006">
              <mc:Choice xmlns:v="urn:schemas-microsoft-com:vml" Requires="v">
                <p:oleObj name="Equation" r:id="rId27" imgW="1803240" imgH="482400" progId="Equation.DSMT4">
                  <p:embed/>
                </p:oleObj>
              </mc:Choice>
              <mc:Fallback>
                <p:oleObj name="Equation" r:id="rId27" imgW="1803240" imgH="482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90800" y="3962400"/>
                        <a:ext cx="2362200"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632" name="Text Box 120"/>
          <p:cNvSpPr txBox="1">
            <a:spLocks noChangeArrowheads="1"/>
          </p:cNvSpPr>
          <p:nvPr/>
        </p:nvSpPr>
        <p:spPr bwMode="auto">
          <a:xfrm>
            <a:off x="0" y="5410200"/>
            <a:ext cx="9116598" cy="1077218"/>
          </a:xfrm>
          <a:prstGeom prst="rect">
            <a:avLst/>
          </a:prstGeom>
          <a:solidFill>
            <a:srgbClr val="C00000"/>
          </a:solidFill>
          <a:ln>
            <a:noFill/>
          </a:ln>
          <a:effectLst/>
        </p:spPr>
        <p:txBody>
          <a:bodyPr wrap="none">
            <a:spAutoFit/>
          </a:bodyPr>
          <a:lstStyle/>
          <a:p>
            <a:pPr marL="457200" indent="-457200">
              <a:buFont typeface="Arial" panose="020B0604020202020204" pitchFamily="34" charset="0"/>
              <a:buChar char="•"/>
            </a:pPr>
            <a:r>
              <a:rPr lang="en-US" altLang="en-US" sz="3200" dirty="0">
                <a:solidFill>
                  <a:srgbClr val="FFFF00"/>
                </a:solidFill>
              </a:rPr>
              <a:t>a common factor of </a:t>
            </a:r>
            <a:r>
              <a:rPr lang="en-US" altLang="en-US" sz="3200" dirty="0">
                <a:solidFill>
                  <a:srgbClr val="FFFF00"/>
                </a:solidFill>
                <a:cs typeface="Tahoma" panose="020B0604030504040204" pitchFamily="34" charset="0"/>
              </a:rPr>
              <a:t>πα</a:t>
            </a:r>
            <a:r>
              <a:rPr lang="en-US" altLang="en-US" sz="3200" baseline="-25000" dirty="0">
                <a:solidFill>
                  <a:srgbClr val="FFFF00"/>
                </a:solidFill>
                <a:cs typeface="Tahoma" panose="020B0604030504040204" pitchFamily="34" charset="0"/>
              </a:rPr>
              <a:t>s</a:t>
            </a:r>
            <a:r>
              <a:rPr lang="en-US" altLang="en-US" sz="3200" baseline="30000" dirty="0">
                <a:solidFill>
                  <a:srgbClr val="FFFF00"/>
                </a:solidFill>
                <a:cs typeface="Tahoma" panose="020B0604030504040204" pitchFamily="34" charset="0"/>
              </a:rPr>
              <a:t>2</a:t>
            </a:r>
            <a:r>
              <a:rPr lang="en-US" altLang="en-US" sz="3200" dirty="0">
                <a:solidFill>
                  <a:srgbClr val="FFFF00"/>
                </a:solidFill>
                <a:cs typeface="Tahoma" panose="020B0604030504040204" pitchFamily="34" charset="0"/>
              </a:rPr>
              <a:t>(Q</a:t>
            </a:r>
            <a:r>
              <a:rPr lang="en-US" altLang="en-US" sz="3200" baseline="30000" dirty="0">
                <a:solidFill>
                  <a:srgbClr val="FFFF00"/>
                </a:solidFill>
                <a:cs typeface="Tahoma" panose="020B0604030504040204" pitchFamily="34" charset="0"/>
              </a:rPr>
              <a:t>2</a:t>
            </a:r>
            <a:r>
              <a:rPr lang="en-US" altLang="en-US" sz="3200" dirty="0">
                <a:solidFill>
                  <a:srgbClr val="FFFF00"/>
                </a:solidFill>
                <a:cs typeface="Tahoma" panose="020B0604030504040204" pitchFamily="34" charset="0"/>
              </a:rPr>
              <a:t>)/s</a:t>
            </a:r>
            <a:r>
              <a:rPr lang="en-US" altLang="en-US" sz="3200" baseline="30000" dirty="0">
                <a:solidFill>
                  <a:srgbClr val="FFFF00"/>
                </a:solidFill>
                <a:cs typeface="Tahoma" panose="020B0604030504040204" pitchFamily="34" charset="0"/>
              </a:rPr>
              <a:t>2  </a:t>
            </a:r>
            <a:r>
              <a:rPr lang="en-US" altLang="en-US" sz="3200" dirty="0">
                <a:solidFill>
                  <a:srgbClr val="FFFF00"/>
                </a:solidFill>
                <a:cs typeface="Tahoma" panose="020B0604030504040204" pitchFamily="34" charset="0"/>
              </a:rPr>
              <a:t>etc. </a:t>
            </a:r>
          </a:p>
          <a:p>
            <a:pPr marL="457200" indent="-457200">
              <a:buFont typeface="Arial" panose="020B0604020202020204" pitchFamily="34" charset="0"/>
              <a:buChar char="•"/>
            </a:pPr>
            <a:r>
              <a:rPr lang="en-US" altLang="en-US" sz="3200" dirty="0">
                <a:solidFill>
                  <a:srgbClr val="FFFF00"/>
                </a:solidFill>
                <a:cs typeface="Tahoma" panose="020B0604030504040204" pitchFamily="34" charset="0"/>
              </a:rPr>
              <a:t>further decomposition according to </a:t>
            </a:r>
            <a:r>
              <a:rPr lang="en-US" altLang="en-US" sz="3200" dirty="0" err="1">
                <a:solidFill>
                  <a:srgbClr val="FFFF00"/>
                </a:solidFill>
                <a:cs typeface="Tahoma" panose="020B0604030504040204" pitchFamily="34" charset="0"/>
              </a:rPr>
              <a:t>colour</a:t>
            </a:r>
            <a:r>
              <a:rPr lang="en-US" altLang="en-US" sz="3200" dirty="0">
                <a:solidFill>
                  <a:srgbClr val="FFFF00"/>
                </a:solidFill>
                <a:cs typeface="Tahoma" panose="020B0604030504040204" pitchFamily="34" charset="0"/>
              </a:rPr>
              <a:t> flow</a:t>
            </a:r>
            <a:endParaRPr lang="en-US" altLang="en-US" sz="3200" baseline="30000" dirty="0">
              <a:solidFill>
                <a:srgbClr val="FFFF00"/>
              </a:solidFill>
            </a:endParaRPr>
          </a:p>
        </p:txBody>
      </p:sp>
    </p:spTree>
    <p:extLst>
      <p:ext uri="{BB962C8B-B14F-4D97-AF65-F5344CB8AC3E}">
        <p14:creationId xmlns:p14="http://schemas.microsoft.com/office/powerpoint/2010/main" val="3603653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228600"/>
            <a:ext cx="8762999" cy="650875"/>
          </a:xfrm>
          <a:solidFill>
            <a:srgbClr val="C00000"/>
          </a:solidFill>
          <a:ln/>
          <a:scene3d>
            <a:camera prst="orthographicFront"/>
            <a:lightRig rig="threePt" dir="t"/>
          </a:scene3d>
          <a:sp3d>
            <a:bevelT/>
          </a:sp3d>
        </p:spPr>
        <p:txBody>
          <a:bodyPr/>
          <a:lstStyle/>
          <a:p>
            <a:r>
              <a:rPr lang="en-US" altLang="en-US" sz="2800" b="1" dirty="0">
                <a:solidFill>
                  <a:srgbClr val="FFFF00"/>
                </a:solidFill>
              </a:rPr>
              <a:t>(Initial &amp;) Final State Radiation (based on PYTHIA)</a:t>
            </a:r>
          </a:p>
        </p:txBody>
      </p:sp>
      <p:pic>
        <p:nvPicPr>
          <p:cNvPr id="53251" name="Picture 3" descr="H:\vni\reference\bms_sb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2667000" cy="1898650"/>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H:\vni\reference\bms_tb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38600"/>
            <a:ext cx="2590800" cy="1993900"/>
          </a:xfrm>
          <a:prstGeom prst="rect">
            <a:avLst/>
          </a:prstGeom>
          <a:noFill/>
          <a:extLst>
            <a:ext uri="{909E8E84-426E-40DD-AFC4-6F175D3DCCD1}">
              <a14:hiddenFill xmlns:a14="http://schemas.microsoft.com/office/drawing/2010/main">
                <a:solidFill>
                  <a:srgbClr val="FFFFFF"/>
                </a:solidFill>
              </a14:hiddenFill>
            </a:ext>
          </a:extLst>
        </p:spPr>
      </p:pic>
      <p:sp>
        <p:nvSpPr>
          <p:cNvPr id="53253" name="Text Box 5"/>
          <p:cNvSpPr txBox="1">
            <a:spLocks noChangeArrowheads="1"/>
          </p:cNvSpPr>
          <p:nvPr/>
        </p:nvSpPr>
        <p:spPr bwMode="auto">
          <a:xfrm>
            <a:off x="3352800" y="1752600"/>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US" altLang="en-US" b="1" dirty="0">
                <a:solidFill>
                  <a:srgbClr val="0000FF"/>
                </a:solidFill>
              </a:rPr>
              <a:t>(initial state) space-like </a:t>
            </a:r>
            <a:r>
              <a:rPr lang="en-US" altLang="en-US" b="1" dirty="0" err="1">
                <a:solidFill>
                  <a:srgbClr val="0000FF"/>
                </a:solidFill>
              </a:rPr>
              <a:t>branchings</a:t>
            </a:r>
            <a:r>
              <a:rPr lang="en-US" altLang="en-US" b="1" dirty="0">
                <a:solidFill>
                  <a:srgbClr val="0000FF"/>
                </a:solidFill>
              </a:rPr>
              <a:t>:</a:t>
            </a:r>
          </a:p>
        </p:txBody>
      </p:sp>
      <p:sp>
        <p:nvSpPr>
          <p:cNvPr id="53254" name="Text Box 6"/>
          <p:cNvSpPr txBox="1">
            <a:spLocks noChangeArrowheads="1"/>
          </p:cNvSpPr>
          <p:nvPr/>
        </p:nvSpPr>
        <p:spPr bwMode="auto">
          <a:xfrm>
            <a:off x="3336309" y="3397012"/>
            <a:ext cx="49872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en-US" altLang="en-US" sz="2400" b="1" dirty="0">
                <a:solidFill>
                  <a:srgbClr val="008000"/>
                </a:solidFill>
              </a:rPr>
              <a:t>(final state) time-like </a:t>
            </a:r>
            <a:r>
              <a:rPr lang="en-US" altLang="en-US" sz="2400" b="1" dirty="0" err="1">
                <a:solidFill>
                  <a:srgbClr val="008000"/>
                </a:solidFill>
              </a:rPr>
              <a:t>branchings</a:t>
            </a:r>
            <a:r>
              <a:rPr lang="en-US" altLang="en-US" sz="2400" b="1" dirty="0">
                <a:solidFill>
                  <a:srgbClr val="008000"/>
                </a:solidFill>
              </a:rPr>
              <a:t> </a:t>
            </a:r>
          </a:p>
          <a:p>
            <a:pPr>
              <a:buFontTx/>
              <a:buNone/>
            </a:pPr>
            <a:r>
              <a:rPr lang="en-US" altLang="en-US" sz="2400" b="1" dirty="0">
                <a:solidFill>
                  <a:srgbClr val="008000"/>
                </a:solidFill>
              </a:rPr>
              <a:t>(with angular ordering):</a:t>
            </a:r>
          </a:p>
        </p:txBody>
      </p:sp>
      <p:graphicFrame>
        <p:nvGraphicFramePr>
          <p:cNvPr id="53255" name="Object 7"/>
          <p:cNvGraphicFramePr>
            <a:graphicFrameLocks noChangeAspect="1"/>
          </p:cNvGraphicFramePr>
          <p:nvPr>
            <p:extLst>
              <p:ext uri="{D42A27DB-BD31-4B8C-83A1-F6EECF244321}">
                <p14:modId xmlns:p14="http://schemas.microsoft.com/office/powerpoint/2010/main" val="44507108"/>
              </p:ext>
            </p:extLst>
          </p:nvPr>
        </p:nvGraphicFramePr>
        <p:xfrm>
          <a:off x="3048000" y="2514600"/>
          <a:ext cx="5943600" cy="750888"/>
        </p:xfrm>
        <a:graphic>
          <a:graphicData uri="http://schemas.openxmlformats.org/presentationml/2006/ole">
            <mc:AlternateContent xmlns:mc="http://schemas.openxmlformats.org/markup-compatibility/2006">
              <mc:Choice xmlns:v="urn:schemas-microsoft-com:vml" Requires="v">
                <p:oleObj name="Equation" r:id="rId5" imgW="4012920" imgH="507960" progId="Equation.DSMT4">
                  <p:embed/>
                </p:oleObj>
              </mc:Choice>
              <mc:Fallback>
                <p:oleObj name="Equation" r:id="rId5" imgW="4012920" imgH="507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514600"/>
                        <a:ext cx="5943600"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6" name="Text Box 8"/>
          <p:cNvSpPr txBox="1">
            <a:spLocks noChangeArrowheads="1"/>
          </p:cNvSpPr>
          <p:nvPr/>
        </p:nvSpPr>
        <p:spPr bwMode="auto">
          <a:xfrm>
            <a:off x="-11243" y="989151"/>
            <a:ext cx="90028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altLang="en-US" sz="2000" b="1" dirty="0">
                <a:solidFill>
                  <a:srgbClr val="000000"/>
                </a:solidFill>
              </a:rPr>
              <a:t>Probability for a branching is given in terms of the </a:t>
            </a:r>
            <a:r>
              <a:rPr lang="en-US" altLang="en-US" sz="2000" b="1" dirty="0" err="1">
                <a:solidFill>
                  <a:srgbClr val="000000"/>
                </a:solidFill>
              </a:rPr>
              <a:t>Sudakov</a:t>
            </a:r>
            <a:r>
              <a:rPr lang="en-US" altLang="en-US" sz="2000" b="1" dirty="0">
                <a:solidFill>
                  <a:srgbClr val="000000"/>
                </a:solidFill>
              </a:rPr>
              <a:t> form factors:</a:t>
            </a:r>
          </a:p>
        </p:txBody>
      </p:sp>
      <p:graphicFrame>
        <p:nvGraphicFramePr>
          <p:cNvPr id="53257" name="Object 9"/>
          <p:cNvGraphicFramePr>
            <a:graphicFrameLocks noChangeAspect="1"/>
          </p:cNvGraphicFramePr>
          <p:nvPr>
            <p:extLst>
              <p:ext uri="{D42A27DB-BD31-4B8C-83A1-F6EECF244321}">
                <p14:modId xmlns:p14="http://schemas.microsoft.com/office/powerpoint/2010/main" val="2988329214"/>
              </p:ext>
            </p:extLst>
          </p:nvPr>
        </p:nvGraphicFramePr>
        <p:xfrm>
          <a:off x="3200400" y="4347865"/>
          <a:ext cx="5786289" cy="898823"/>
        </p:xfrm>
        <a:graphic>
          <a:graphicData uri="http://schemas.openxmlformats.org/presentationml/2006/ole">
            <mc:AlternateContent xmlns:mc="http://schemas.openxmlformats.org/markup-compatibility/2006">
              <mc:Choice xmlns:v="urn:schemas-microsoft-com:vml" Requires="v">
                <p:oleObj name="Equation" r:id="rId7" imgW="3263760" imgH="507960" progId="Equation.DSMT4">
                  <p:embed/>
                </p:oleObj>
              </mc:Choice>
              <mc:Fallback>
                <p:oleObj name="Equation" r:id="rId7" imgW="3263760" imgH="5079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4347865"/>
                        <a:ext cx="5786289" cy="898823"/>
                      </a:xfrm>
                      <a:prstGeom prst="rect">
                        <a:avLst/>
                      </a:prstGeom>
                      <a:noFill/>
                      <a:ln>
                        <a:noFill/>
                      </a:ln>
                      <a:effectLst/>
                    </p:spPr>
                  </p:pic>
                </p:oleObj>
              </mc:Fallback>
            </mc:AlternateContent>
          </a:graphicData>
        </a:graphic>
      </p:graphicFrame>
      <p:sp>
        <p:nvSpPr>
          <p:cNvPr id="53258" name="Text Box 10"/>
          <p:cNvSpPr txBox="1">
            <a:spLocks noChangeArrowheads="1"/>
          </p:cNvSpPr>
          <p:nvPr/>
        </p:nvSpPr>
        <p:spPr bwMode="auto">
          <a:xfrm>
            <a:off x="3174167" y="5498068"/>
            <a:ext cx="5943600" cy="830997"/>
          </a:xfrm>
          <a:prstGeom prst="rect">
            <a:avLst/>
          </a:prstGeom>
          <a:solidFill>
            <a:srgbClr val="C00000"/>
          </a:solidFill>
          <a:ln>
            <a:noFill/>
          </a:ln>
          <a:effectLst/>
        </p:spPr>
        <p:txBody>
          <a:bodyPr wrap="square">
            <a:spAutoFit/>
          </a:bodyPr>
          <a:lstStyle/>
          <a:p>
            <a:r>
              <a:rPr lang="en-US" altLang="en-US" dirty="0">
                <a:solidFill>
                  <a:srgbClr val="CC0000"/>
                </a:solidFill>
              </a:rPr>
              <a:t> </a:t>
            </a:r>
            <a:r>
              <a:rPr lang="en-US" altLang="en-US" sz="2400" b="1" dirty="0" err="1">
                <a:solidFill>
                  <a:srgbClr val="FFFF00"/>
                </a:solidFill>
              </a:rPr>
              <a:t>Altarelli-Parisi</a:t>
            </a:r>
            <a:r>
              <a:rPr lang="en-US" altLang="en-US" sz="2400" b="1" dirty="0">
                <a:solidFill>
                  <a:srgbClr val="FFFF00"/>
                </a:solidFill>
              </a:rPr>
              <a:t> splitting functions included: </a:t>
            </a:r>
            <a:r>
              <a:rPr lang="en-US" altLang="en-US" sz="2400" b="1" dirty="0" err="1">
                <a:solidFill>
                  <a:srgbClr val="FFFF00"/>
                </a:solidFill>
              </a:rPr>
              <a:t>P</a:t>
            </a:r>
            <a:r>
              <a:rPr lang="en-US" altLang="en-US" sz="2400" b="1" baseline="-25000" dirty="0" err="1">
                <a:solidFill>
                  <a:srgbClr val="FFFF00"/>
                </a:solidFill>
              </a:rPr>
              <a:t>q</a:t>
            </a:r>
            <a:r>
              <a:rPr lang="en-US" altLang="en-US" sz="2400" b="1" baseline="-25000" dirty="0" err="1">
                <a:solidFill>
                  <a:srgbClr val="FFFF00"/>
                </a:solidFill>
                <a:sym typeface="Symbol" panose="05050102010706020507" pitchFamily="18" charset="2"/>
              </a:rPr>
              <a:t>qg</a:t>
            </a:r>
            <a:r>
              <a:rPr lang="en-US" altLang="en-US" sz="2400" b="1" baseline="-25000" dirty="0">
                <a:solidFill>
                  <a:srgbClr val="FFFF00"/>
                </a:solidFill>
                <a:sym typeface="Symbol" panose="05050102010706020507" pitchFamily="18" charset="2"/>
              </a:rPr>
              <a:t> </a:t>
            </a:r>
            <a:r>
              <a:rPr lang="en-US" altLang="en-US" sz="2400" b="1" dirty="0">
                <a:solidFill>
                  <a:srgbClr val="FFFF00"/>
                </a:solidFill>
                <a:sym typeface="Symbol" panose="05050102010706020507" pitchFamily="18" charset="2"/>
              </a:rPr>
              <a:t>, </a:t>
            </a:r>
            <a:r>
              <a:rPr lang="en-US" altLang="en-US" sz="2400" b="1" dirty="0" err="1">
                <a:solidFill>
                  <a:srgbClr val="FFFF00"/>
                </a:solidFill>
              </a:rPr>
              <a:t>P</a:t>
            </a:r>
            <a:r>
              <a:rPr lang="en-US" altLang="en-US" sz="2400" b="1" baseline="-25000" dirty="0" err="1">
                <a:solidFill>
                  <a:srgbClr val="FFFF00"/>
                </a:solidFill>
              </a:rPr>
              <a:t>g</a:t>
            </a:r>
            <a:r>
              <a:rPr lang="en-US" altLang="en-US" sz="2400" b="1" baseline="-25000" dirty="0" err="1">
                <a:solidFill>
                  <a:srgbClr val="FFFF00"/>
                </a:solidFill>
                <a:sym typeface="Symbol" panose="05050102010706020507" pitchFamily="18" charset="2"/>
              </a:rPr>
              <a:t>gg</a:t>
            </a:r>
            <a:r>
              <a:rPr lang="en-US" altLang="en-US" sz="2400" b="1" baseline="-25000" dirty="0">
                <a:solidFill>
                  <a:srgbClr val="FFFF00"/>
                </a:solidFill>
                <a:sym typeface="Symbol" panose="05050102010706020507" pitchFamily="18" charset="2"/>
              </a:rPr>
              <a:t> </a:t>
            </a:r>
            <a:r>
              <a:rPr lang="en-US" altLang="en-US" sz="2400" b="1" dirty="0">
                <a:solidFill>
                  <a:srgbClr val="FFFF00"/>
                </a:solidFill>
                <a:sym typeface="Symbol" panose="05050102010706020507" pitchFamily="18" charset="2"/>
              </a:rPr>
              <a:t>, </a:t>
            </a:r>
            <a:r>
              <a:rPr lang="en-US" altLang="en-US" sz="2400" b="1" dirty="0" err="1">
                <a:solidFill>
                  <a:srgbClr val="FFFF00"/>
                </a:solidFill>
              </a:rPr>
              <a:t>P</a:t>
            </a:r>
            <a:r>
              <a:rPr lang="en-US" altLang="en-US" sz="2400" b="1" baseline="-25000" dirty="0" err="1">
                <a:solidFill>
                  <a:srgbClr val="FFFF00"/>
                </a:solidFill>
              </a:rPr>
              <a:t>g</a:t>
            </a:r>
            <a:r>
              <a:rPr lang="en-US" altLang="en-US" sz="2400" b="1" baseline="-25000" dirty="0" err="1">
                <a:solidFill>
                  <a:srgbClr val="FFFF00"/>
                </a:solidFill>
                <a:sym typeface="Symbol" panose="05050102010706020507" pitchFamily="18" charset="2"/>
              </a:rPr>
              <a:t>qqbar</a:t>
            </a:r>
            <a:r>
              <a:rPr lang="en-US" altLang="en-US" sz="2400" b="1" dirty="0">
                <a:solidFill>
                  <a:srgbClr val="FFFF00"/>
                </a:solidFill>
                <a:sym typeface="Symbol" panose="05050102010706020507" pitchFamily="18" charset="2"/>
              </a:rPr>
              <a:t> &amp; </a:t>
            </a:r>
            <a:r>
              <a:rPr lang="en-US" altLang="en-US" sz="2400" b="1" dirty="0" err="1">
                <a:solidFill>
                  <a:srgbClr val="FFFF00"/>
                </a:solidFill>
              </a:rPr>
              <a:t>P</a:t>
            </a:r>
            <a:r>
              <a:rPr lang="en-US" altLang="en-US" sz="2400" b="1" baseline="-25000" dirty="0" err="1">
                <a:solidFill>
                  <a:srgbClr val="FFFF00"/>
                </a:solidFill>
              </a:rPr>
              <a:t>q</a:t>
            </a:r>
            <a:r>
              <a:rPr lang="en-US" altLang="en-US" sz="2400" b="1" baseline="-25000" dirty="0" err="1">
                <a:solidFill>
                  <a:srgbClr val="FFFF00"/>
                </a:solidFill>
                <a:sym typeface="Symbol" panose="05050102010706020507" pitchFamily="18" charset="2"/>
              </a:rPr>
              <a:t>q</a:t>
            </a:r>
            <a:r>
              <a:rPr lang="en-US" altLang="en-US" sz="2400" b="1" baseline="-25000" dirty="0" err="1">
                <a:solidFill>
                  <a:srgbClr val="FFFF00"/>
                </a:solidFill>
                <a:cs typeface="Tahoma" panose="020B0604030504040204" pitchFamily="34" charset="0"/>
                <a:sym typeface="Symbol" panose="05050102010706020507" pitchFamily="18" charset="2"/>
              </a:rPr>
              <a:t>γ</a:t>
            </a:r>
            <a:endParaRPr lang="en-US" altLang="en-US" sz="2400" b="1" dirty="0">
              <a:solidFill>
                <a:srgbClr val="FFFF00"/>
              </a:solidFill>
            </a:endParaRPr>
          </a:p>
        </p:txBody>
      </p:sp>
    </p:spTree>
    <p:extLst>
      <p:ext uri="{BB962C8B-B14F-4D97-AF65-F5344CB8AC3E}">
        <p14:creationId xmlns:p14="http://schemas.microsoft.com/office/powerpoint/2010/main" val="412080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cstate="print"/>
          <a:srcRect/>
          <a:stretch>
            <a:fillRect/>
          </a:stretch>
        </p:blipFill>
        <p:spPr bwMode="auto">
          <a:xfrm>
            <a:off x="1981200" y="3352800"/>
            <a:ext cx="4876800" cy="3352800"/>
          </a:xfrm>
          <a:prstGeom prst="rect">
            <a:avLst/>
          </a:prstGeom>
          <a:noFill/>
          <a:ln w="9525">
            <a:noFill/>
            <a:miter lim="800000"/>
            <a:headEnd/>
            <a:tailEnd/>
          </a:ln>
          <a:scene3d>
            <a:camera prst="orthographicFront"/>
            <a:lightRig rig="threePt" dir="t"/>
          </a:scene3d>
          <a:sp3d>
            <a:bevelT/>
          </a:sp3d>
        </p:spPr>
      </p:pic>
      <p:grpSp>
        <p:nvGrpSpPr>
          <p:cNvPr id="2" name="Group 9"/>
          <p:cNvGrpSpPr>
            <a:grpSpLocks/>
          </p:cNvGrpSpPr>
          <p:nvPr/>
        </p:nvGrpSpPr>
        <p:grpSpPr bwMode="auto">
          <a:xfrm>
            <a:off x="381000" y="533400"/>
            <a:ext cx="8512175" cy="2590800"/>
            <a:chOff x="381000" y="533400"/>
            <a:chExt cx="8512574" cy="2590800"/>
          </a:xfrm>
        </p:grpSpPr>
        <p:pic>
          <p:nvPicPr>
            <p:cNvPr id="31749" name="Picture 2"/>
            <p:cNvPicPr>
              <a:picLocks noChangeAspect="1" noChangeArrowheads="1"/>
            </p:cNvPicPr>
            <p:nvPr/>
          </p:nvPicPr>
          <p:blipFill>
            <a:blip r:embed="rId3" cstate="print"/>
            <a:srcRect/>
            <a:stretch>
              <a:fillRect/>
            </a:stretch>
          </p:blipFill>
          <p:spPr bwMode="auto">
            <a:xfrm>
              <a:off x="457200" y="533400"/>
              <a:ext cx="8436374" cy="2590800"/>
            </a:xfrm>
            <a:prstGeom prst="rect">
              <a:avLst/>
            </a:prstGeom>
            <a:noFill/>
            <a:ln w="9525">
              <a:noFill/>
              <a:miter lim="800000"/>
              <a:headEnd/>
              <a:tailEnd/>
            </a:ln>
          </p:spPr>
        </p:pic>
        <p:cxnSp>
          <p:nvCxnSpPr>
            <p:cNvPr id="6" name="Straight Arrow Connector 5"/>
            <p:cNvCxnSpPr/>
            <p:nvPr/>
          </p:nvCxnSpPr>
          <p:spPr>
            <a:xfrm flipV="1">
              <a:off x="381000" y="3124200"/>
              <a:ext cx="8458596"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6"/>
            <p:cNvSpPr txBox="1">
              <a:spLocks noChangeArrowheads="1"/>
            </p:cNvSpPr>
            <p:nvPr/>
          </p:nvSpPr>
          <p:spPr bwMode="auto">
            <a:xfrm>
              <a:off x="8180045" y="2743200"/>
              <a:ext cx="659155"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charset="0"/>
                  <a:ea typeface="+mn-ea"/>
                  <a:cs typeface="+mn-cs"/>
                </a:rPr>
                <a:t>time</a:t>
              </a:r>
            </a:p>
          </p:txBody>
        </p:sp>
      </p:grpSp>
      <p:sp>
        <p:nvSpPr>
          <p:cNvPr id="31748" name="TextBox 3"/>
          <p:cNvSpPr txBox="1">
            <a:spLocks noChangeArrowheads="1"/>
          </p:cNvSpPr>
          <p:nvPr/>
        </p:nvSpPr>
        <p:spPr bwMode="auto">
          <a:xfrm>
            <a:off x="1219200" y="76200"/>
            <a:ext cx="6859570" cy="523220"/>
          </a:xfrm>
          <a:prstGeom prst="rect">
            <a:avLst/>
          </a:prstGeom>
          <a:solidFill>
            <a:srgbClr val="003468"/>
          </a:solidFill>
          <a:ln w="9525">
            <a:solidFill>
              <a:srgbClr val="C00000"/>
            </a:solidFill>
            <a:miter lim="800000"/>
            <a:headEnd/>
            <a:tailEnd/>
          </a:ln>
          <a:scene3d>
            <a:camera prst="orthographicFront"/>
            <a:lightRig rig="threePt" dir="t"/>
          </a:scene3d>
          <a:sp3d>
            <a:bevelT/>
          </a:sp3d>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charset="0"/>
                <a:ea typeface="+mn-ea"/>
                <a:cs typeface="+mn-cs"/>
              </a:rPr>
              <a:t>Different stages of heavy ion collisions</a:t>
            </a:r>
          </a:p>
        </p:txBody>
      </p:sp>
    </p:spTree>
    <p:extLst>
      <p:ext uri="{BB962C8B-B14F-4D97-AF65-F5344CB8AC3E}">
        <p14:creationId xmlns:p14="http://schemas.microsoft.com/office/powerpoint/2010/main" val="3078351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088"/>
            <a:ext cx="8229600" cy="1143000"/>
          </a:xfrm>
          <a:solidFill>
            <a:srgbClr val="C00000"/>
          </a:solidFill>
          <a:scene3d>
            <a:camera prst="orthographicFront"/>
            <a:lightRig rig="threePt" dir="t"/>
          </a:scene3d>
          <a:sp3d>
            <a:bevelT/>
          </a:sp3d>
        </p:spPr>
        <p:txBody>
          <a:bodyPr/>
          <a:lstStyle/>
          <a:p>
            <a:r>
              <a:rPr lang="en-IN" sz="3600" b="1" dirty="0">
                <a:solidFill>
                  <a:srgbClr val="FFFF00"/>
                </a:solidFill>
              </a:rPr>
              <a:t>Landau </a:t>
            </a:r>
            <a:r>
              <a:rPr lang="en-IN" sz="3600" b="1" dirty="0" err="1">
                <a:solidFill>
                  <a:srgbClr val="FFFF00"/>
                </a:solidFill>
              </a:rPr>
              <a:t>Pomeranchuk</a:t>
            </a:r>
            <a:r>
              <a:rPr lang="en-IN" sz="3600" b="1" dirty="0">
                <a:solidFill>
                  <a:srgbClr val="FFFF00"/>
                </a:solidFill>
              </a:rPr>
              <a:t> Midgal Effect</a:t>
            </a:r>
          </a:p>
        </p:txBody>
      </p:sp>
      <p:sp>
        <p:nvSpPr>
          <p:cNvPr id="3" name="TextBox 2"/>
          <p:cNvSpPr txBox="1"/>
          <p:nvPr/>
        </p:nvSpPr>
        <p:spPr>
          <a:xfrm>
            <a:off x="228600" y="1330014"/>
            <a:ext cx="8686800" cy="707886"/>
          </a:xfrm>
          <a:prstGeom prst="rect">
            <a:avLst/>
          </a:prstGeom>
          <a:solidFill>
            <a:srgbClr val="C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srgbClr val="FFFF00"/>
                </a:solidFill>
                <a:effectLst/>
                <a:uLnTx/>
                <a:uFillTx/>
                <a:latin typeface="Arial" pitchFamily="34" charset="0"/>
                <a:ea typeface="+mn-ea"/>
                <a:cs typeface="+mn-cs"/>
              </a:rPr>
              <a:t>In order to take main characteristics of LPM effect into account, we introduce a formation time:</a:t>
            </a:r>
          </a:p>
        </p:txBody>
      </p:sp>
      <p:pic>
        <p:nvPicPr>
          <p:cNvPr id="4" name="Picture 3"/>
          <p:cNvPicPr>
            <a:picLocks noChangeAspect="1"/>
          </p:cNvPicPr>
          <p:nvPr/>
        </p:nvPicPr>
        <p:blipFill>
          <a:blip r:embed="rId2"/>
          <a:stretch>
            <a:fillRect/>
          </a:stretch>
        </p:blipFill>
        <p:spPr>
          <a:xfrm>
            <a:off x="2743200" y="2123418"/>
            <a:ext cx="2295000" cy="1677334"/>
          </a:xfrm>
          <a:prstGeom prst="rect">
            <a:avLst/>
          </a:prstGeom>
        </p:spPr>
      </p:pic>
      <p:sp>
        <p:nvSpPr>
          <p:cNvPr id="5" name="TextBox 4"/>
          <p:cNvSpPr txBox="1"/>
          <p:nvPr/>
        </p:nvSpPr>
        <p:spPr>
          <a:xfrm>
            <a:off x="156117" y="3886271"/>
            <a:ext cx="8809463" cy="2862322"/>
          </a:xfrm>
          <a:prstGeom prst="rect">
            <a:avLst/>
          </a:prstGeom>
          <a:solidFill>
            <a:srgbClr val="C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srgbClr val="FFFF00"/>
                </a:solidFill>
                <a:effectLst/>
                <a:uLnTx/>
                <a:uFillTx/>
                <a:latin typeface="Arial" pitchFamily="34" charset="0"/>
                <a:ea typeface="+mn-ea"/>
                <a:cs typeface="+mn-cs"/>
              </a:rPr>
              <a:t>where </a:t>
            </a:r>
            <a:r>
              <a:rPr kumimoji="0" lang="en-IN" sz="2000" b="1" i="0" u="none" strike="noStrike" kern="1200" cap="none" spc="0" normalizeH="0" baseline="0" noProof="0" dirty="0">
                <a:ln>
                  <a:noFill/>
                </a:ln>
                <a:solidFill>
                  <a:srgbClr val="FFFF00"/>
                </a:solidFill>
                <a:effectLst/>
                <a:uLnTx/>
                <a:uFillTx/>
                <a:latin typeface="Symbol" panose="05050102010706020507" pitchFamily="18" charset="2"/>
                <a:ea typeface="+mn-ea"/>
                <a:cs typeface="+mn-cs"/>
              </a:rPr>
              <a:t>w</a:t>
            </a:r>
            <a:r>
              <a:rPr kumimoji="0" lang="en-IN" sz="2000" b="1" i="0" u="none" strike="noStrike" kern="1200" cap="none" spc="0" normalizeH="0" baseline="0" noProof="0" dirty="0">
                <a:ln>
                  <a:noFill/>
                </a:ln>
                <a:solidFill>
                  <a:srgbClr val="FFFF00"/>
                </a:solidFill>
                <a:effectLst/>
                <a:uLnTx/>
                <a:uFillTx/>
                <a:latin typeface="Arial" pitchFamily="34" charset="0"/>
                <a:ea typeface="+mn-ea"/>
                <a:cs typeface="+mn-cs"/>
              </a:rPr>
              <a:t> is the energy of the radiated particle and </a:t>
            </a:r>
            <a:r>
              <a:rPr kumimoji="0" lang="en-IN" sz="2000" b="1" i="0" u="none" strike="noStrike" kern="1200" cap="none" spc="0" normalizeH="0" baseline="0" noProof="0" dirty="0" err="1">
                <a:ln>
                  <a:noFill/>
                </a:ln>
                <a:solidFill>
                  <a:srgbClr val="FFFF00"/>
                </a:solidFill>
                <a:effectLst/>
                <a:uLnTx/>
                <a:uFillTx/>
                <a:latin typeface="Arial" pitchFamily="34" charset="0"/>
                <a:ea typeface="+mn-ea"/>
                <a:cs typeface="+mn-cs"/>
              </a:rPr>
              <a:t>k</a:t>
            </a:r>
            <a:r>
              <a:rPr kumimoji="0" lang="en-IN" sz="2000" b="1" i="0" u="none" strike="noStrike" kern="1200" cap="none" spc="0" normalizeH="0" baseline="-25000" noProof="0" dirty="0" err="1">
                <a:ln>
                  <a:noFill/>
                </a:ln>
                <a:solidFill>
                  <a:srgbClr val="FFFF00"/>
                </a:solidFill>
                <a:effectLst/>
                <a:uLnTx/>
                <a:uFillTx/>
                <a:latin typeface="Arial" pitchFamily="34" charset="0"/>
                <a:ea typeface="+mn-ea"/>
                <a:cs typeface="+mn-cs"/>
              </a:rPr>
              <a:t>T</a:t>
            </a:r>
            <a:r>
              <a:rPr kumimoji="0" lang="en-IN" sz="2000" b="1" i="0" u="none" strike="noStrike" kern="1200" cap="none" spc="0" normalizeH="0" baseline="0" noProof="0" dirty="0">
                <a:ln>
                  <a:noFill/>
                </a:ln>
                <a:solidFill>
                  <a:srgbClr val="FFFF00"/>
                </a:solidFill>
                <a:effectLst/>
                <a:uLnTx/>
                <a:uFillTx/>
                <a:latin typeface="Arial" pitchFamily="34" charset="0"/>
                <a:ea typeface="+mn-ea"/>
                <a:cs typeface="+mn-cs"/>
              </a:rPr>
              <a:t> its transverse momentum.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20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srgbClr val="FFFF00"/>
                </a:solidFill>
                <a:effectLst/>
                <a:uLnTx/>
                <a:uFillTx/>
                <a:latin typeface="Arial" pitchFamily="34" charset="0"/>
                <a:ea typeface="+mn-ea"/>
                <a:cs typeface="+mn-cs"/>
              </a:rPr>
              <a:t>During the formation time, the radiated particle is given zero cross-section and does not collide. The radiating particle, however, can collide during the formation time.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20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srgbClr val="FFFF00"/>
                </a:solidFill>
                <a:effectLst/>
                <a:uLnTx/>
                <a:uFillTx/>
                <a:latin typeface="Arial" pitchFamily="34" charset="0"/>
                <a:ea typeface="+mn-ea"/>
                <a:cs typeface="+mn-cs"/>
              </a:rPr>
              <a:t>If the radiating particle collides during the formation time, the shower (i.e., the  radiated particle) is killed.</a:t>
            </a:r>
          </a:p>
        </p:txBody>
      </p:sp>
    </p:spTree>
    <p:extLst>
      <p:ext uri="{BB962C8B-B14F-4D97-AF65-F5344CB8AC3E}">
        <p14:creationId xmlns:p14="http://schemas.microsoft.com/office/powerpoint/2010/main" val="223326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8424212" cy="6324600"/>
          </a:xfrm>
          <a:prstGeom prst="rect">
            <a:avLst/>
          </a:prstGeom>
        </p:spPr>
      </p:pic>
    </p:spTree>
    <p:extLst>
      <p:ext uri="{BB962C8B-B14F-4D97-AF65-F5344CB8AC3E}">
        <p14:creationId xmlns:p14="http://schemas.microsoft.com/office/powerpoint/2010/main" val="300525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4" y="29095"/>
            <a:ext cx="9144000" cy="6740307"/>
          </a:xfrm>
          <a:prstGeom prst="rect">
            <a:avLst/>
          </a:prstGeom>
          <a:solidFill>
            <a:srgbClr val="C00000"/>
          </a:solidFill>
        </p:spPr>
        <p:txBody>
          <a:bodyPr wrap="square">
            <a:spAutoFit/>
          </a:bodyPr>
          <a:lstStyle/>
          <a:p>
            <a:pPr marL="285750" indent="-285750">
              <a:buFont typeface="Wingdings" panose="05000000000000000000" pitchFamily="2" charset="2"/>
              <a:buChar char="§"/>
            </a:pPr>
            <a:r>
              <a:rPr lang="en-US" sz="2400" b="1" dirty="0">
                <a:solidFill>
                  <a:srgbClr val="FFFF00"/>
                </a:solidFill>
              </a:rPr>
              <a:t>Parton </a:t>
            </a:r>
            <a:r>
              <a:rPr lang="en-US" sz="2400" b="1" dirty="0" err="1">
                <a:solidFill>
                  <a:srgbClr val="FFFF00"/>
                </a:solidFill>
              </a:rPr>
              <a:t>rescattering</a:t>
            </a:r>
            <a:r>
              <a:rPr lang="en-US" sz="2400" b="1" dirty="0">
                <a:solidFill>
                  <a:srgbClr val="FFFF00"/>
                </a:solidFill>
              </a:rPr>
              <a:t> and screening in </a:t>
            </a:r>
            <a:r>
              <a:rPr lang="en-US" sz="2400" b="1" dirty="0" err="1">
                <a:solidFill>
                  <a:srgbClr val="FFFF00"/>
                </a:solidFill>
              </a:rPr>
              <a:t>Au+Au</a:t>
            </a:r>
            <a:r>
              <a:rPr lang="en-US" sz="2400" b="1" dirty="0">
                <a:solidFill>
                  <a:srgbClr val="FFFF00"/>
                </a:solidFill>
              </a:rPr>
              <a:t> collisions at RHIC,  Phys. Lett. B 551, 277 (2003)</a:t>
            </a:r>
          </a:p>
          <a:p>
            <a:pPr marL="285750" indent="-285750">
              <a:buFont typeface="Arial" panose="020B0604020202020204" pitchFamily="34" charset="0"/>
              <a:buChar char="•"/>
            </a:pPr>
            <a:r>
              <a:rPr lang="en-US" sz="2400" b="1" dirty="0">
                <a:solidFill>
                  <a:srgbClr val="FFFF00"/>
                </a:solidFill>
              </a:rPr>
              <a:t>Light from cascading </a:t>
            </a:r>
            <a:r>
              <a:rPr lang="en-US" sz="2400" b="1" dirty="0" err="1">
                <a:solidFill>
                  <a:srgbClr val="FFFF00"/>
                </a:solidFill>
              </a:rPr>
              <a:t>partons</a:t>
            </a:r>
            <a:r>
              <a:rPr lang="en-US" sz="2400" b="1" dirty="0">
                <a:solidFill>
                  <a:srgbClr val="FFFF00"/>
                </a:solidFill>
              </a:rPr>
              <a:t> in relativistic heavy ion collisions</a:t>
            </a:r>
            <a:r>
              <a:rPr lang="en-US" sz="2400" b="1" dirty="0">
                <a:solidFill>
                  <a:schemeClr val="bg1"/>
                </a:solidFill>
              </a:rPr>
              <a:t>,  Phys. Rev. Lett. 90</a:t>
            </a:r>
            <a:r>
              <a:rPr lang="en-US" sz="2400" b="1" dirty="0">
                <a:solidFill>
                  <a:srgbClr val="FFFF00"/>
                </a:solidFill>
              </a:rPr>
              <a:t>, 082301 (2003), </a:t>
            </a:r>
          </a:p>
          <a:p>
            <a:pPr marL="285750" indent="-285750">
              <a:buFont typeface="Arial" panose="020B0604020202020204" pitchFamily="34" charset="0"/>
              <a:buChar char="•"/>
            </a:pPr>
            <a:r>
              <a:rPr lang="en-US" sz="2400" b="1" dirty="0">
                <a:solidFill>
                  <a:srgbClr val="FFFF00"/>
                </a:solidFill>
              </a:rPr>
              <a:t>Semi-hard scattering of </a:t>
            </a:r>
            <a:r>
              <a:rPr lang="en-US" sz="2400" b="1" dirty="0" err="1">
                <a:solidFill>
                  <a:srgbClr val="FFFF00"/>
                </a:solidFill>
              </a:rPr>
              <a:t>partons</a:t>
            </a:r>
            <a:r>
              <a:rPr lang="en-US" sz="2400" b="1" dirty="0">
                <a:solidFill>
                  <a:srgbClr val="FFFF00"/>
                </a:solidFill>
              </a:rPr>
              <a:t> at SPS and RHIC: A Study in Contrast,  Phys. Rev. C  66, 061902 (2002),</a:t>
            </a:r>
          </a:p>
          <a:p>
            <a:pPr marL="285750" indent="-285750">
              <a:buFont typeface="Arial" panose="020B0604020202020204" pitchFamily="34" charset="0"/>
              <a:buChar char="•"/>
            </a:pPr>
            <a:r>
              <a:rPr lang="en-US" sz="2400" b="1" dirty="0">
                <a:solidFill>
                  <a:srgbClr val="FFFF00"/>
                </a:solidFill>
              </a:rPr>
              <a:t>Photon interferometry of Au + Au collisions at the BNL  RHIC, </a:t>
            </a:r>
            <a:r>
              <a:rPr lang="en-US" sz="2400" b="1" dirty="0">
                <a:solidFill>
                  <a:schemeClr val="bg1"/>
                </a:solidFill>
              </a:rPr>
              <a:t>Phys. Rev. Lett. 93</a:t>
            </a:r>
            <a:r>
              <a:rPr lang="en-US" sz="2400" b="1" dirty="0">
                <a:solidFill>
                  <a:srgbClr val="FFFF00"/>
                </a:solidFill>
              </a:rPr>
              <a:t>, 162301 (2004),</a:t>
            </a:r>
          </a:p>
          <a:p>
            <a:pPr marL="285750" indent="-285750">
              <a:buFont typeface="Arial" panose="020B0604020202020204" pitchFamily="34" charset="0"/>
              <a:buChar char="•"/>
            </a:pPr>
            <a:r>
              <a:rPr lang="en-US" sz="2400" b="1" dirty="0">
                <a:solidFill>
                  <a:srgbClr val="FFFF00"/>
                </a:solidFill>
              </a:rPr>
              <a:t>Dynamics of the LPM effect in Au + Au collisions at S**(1/2) = 200-AGeV,  Phys. Lett. B 632, 632 (2006),</a:t>
            </a:r>
          </a:p>
          <a:p>
            <a:pPr marL="285750" indent="-285750">
              <a:buFont typeface="Arial" panose="020B0604020202020204" pitchFamily="34" charset="0"/>
              <a:buChar char="•"/>
            </a:pPr>
            <a:r>
              <a:rPr lang="en-US" sz="2400" b="1" dirty="0">
                <a:solidFill>
                  <a:srgbClr val="FFFF00"/>
                </a:solidFill>
              </a:rPr>
              <a:t>Net baryon density in </a:t>
            </a:r>
            <a:r>
              <a:rPr lang="en-US" sz="2400" b="1" dirty="0" err="1">
                <a:solidFill>
                  <a:srgbClr val="FFFF00"/>
                </a:solidFill>
              </a:rPr>
              <a:t>Au+Au</a:t>
            </a:r>
            <a:r>
              <a:rPr lang="en-US" sz="2400" b="1" dirty="0">
                <a:solidFill>
                  <a:srgbClr val="FFFF00"/>
                </a:solidFill>
              </a:rPr>
              <a:t> collisions at the relativistic heavy ion collider, </a:t>
            </a:r>
            <a:r>
              <a:rPr lang="en-US" sz="2400" b="1" dirty="0">
                <a:solidFill>
                  <a:schemeClr val="bg1"/>
                </a:solidFill>
              </a:rPr>
              <a:t>Phys. Rev. Lett.  </a:t>
            </a:r>
            <a:r>
              <a:rPr lang="en-US" sz="2400" b="1" dirty="0">
                <a:solidFill>
                  <a:srgbClr val="FFFF00"/>
                </a:solidFill>
              </a:rPr>
              <a:t>91, 052302 (2003),</a:t>
            </a:r>
          </a:p>
          <a:p>
            <a:pPr marL="285750" indent="-285750">
              <a:buFont typeface="Arial" panose="020B0604020202020204" pitchFamily="34" charset="0"/>
              <a:buChar char="•"/>
            </a:pPr>
            <a:r>
              <a:rPr lang="en-US" sz="2400" b="1" dirty="0">
                <a:solidFill>
                  <a:srgbClr val="FFFF00"/>
                </a:solidFill>
              </a:rPr>
              <a:t>Transverse momentum distribution of net baryon number at RHIC,  J. Phys. G  29, L51 (2003),</a:t>
            </a:r>
          </a:p>
          <a:p>
            <a:pPr marL="285750" indent="-285750">
              <a:buFont typeface="Arial" panose="020B0604020202020204" pitchFamily="34" charset="0"/>
              <a:buChar char="•"/>
            </a:pPr>
            <a:r>
              <a:rPr lang="en-US" sz="2400" b="1" dirty="0">
                <a:solidFill>
                  <a:srgbClr val="FFFF00"/>
                </a:solidFill>
              </a:rPr>
              <a:t>Strangeness production at RHIC in the perturbative regime, J. Phys. G 30, L7 (2004),</a:t>
            </a:r>
          </a:p>
          <a:p>
            <a:pPr marL="285750" indent="-285750">
              <a:buFont typeface="Arial" panose="020B0604020202020204" pitchFamily="34" charset="0"/>
              <a:buChar char="•"/>
            </a:pPr>
            <a:r>
              <a:rPr lang="en-US" sz="2400" b="1" dirty="0">
                <a:solidFill>
                  <a:srgbClr val="FFFF00"/>
                </a:solidFill>
              </a:rPr>
              <a:t> Perturbative dynamics of strangeness production at RHIC,  J. Phys. G  31, S1005 (2005).</a:t>
            </a:r>
          </a:p>
        </p:txBody>
      </p:sp>
    </p:spTree>
    <p:extLst>
      <p:ext uri="{BB962C8B-B14F-4D97-AF65-F5344CB8AC3E}">
        <p14:creationId xmlns:p14="http://schemas.microsoft.com/office/powerpoint/2010/main" val="4010719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849" y="2024198"/>
            <a:ext cx="8914151" cy="4648089"/>
          </a:xfrm>
          <a:prstGeom prst="rect">
            <a:avLst/>
          </a:prstGeom>
        </p:spPr>
      </p:pic>
      <p:sp>
        <p:nvSpPr>
          <p:cNvPr id="2" name="Title 1"/>
          <p:cNvSpPr>
            <a:spLocks noGrp="1"/>
          </p:cNvSpPr>
          <p:nvPr>
            <p:ph type="title"/>
          </p:nvPr>
        </p:nvSpPr>
        <p:spPr>
          <a:xfrm>
            <a:off x="457200" y="152400"/>
            <a:ext cx="8229600" cy="1143000"/>
          </a:xfrm>
          <a:solidFill>
            <a:srgbClr val="C00000"/>
          </a:solidFill>
          <a:scene3d>
            <a:camera prst="orthographicFront"/>
            <a:lightRig rig="threePt" dir="t"/>
          </a:scene3d>
          <a:sp3d>
            <a:bevelT/>
          </a:sp3d>
        </p:spPr>
        <p:txBody>
          <a:bodyPr/>
          <a:lstStyle/>
          <a:p>
            <a:r>
              <a:rPr lang="en-US" b="1" dirty="0">
                <a:solidFill>
                  <a:srgbClr val="FFFF00"/>
                </a:solidFill>
              </a:rPr>
              <a:t>Production of Heavy Quarks</a:t>
            </a:r>
          </a:p>
        </p:txBody>
      </p:sp>
      <p:sp>
        <p:nvSpPr>
          <p:cNvPr id="3" name="TextBox 2"/>
          <p:cNvSpPr txBox="1"/>
          <p:nvPr/>
        </p:nvSpPr>
        <p:spPr>
          <a:xfrm>
            <a:off x="1524000" y="1422635"/>
            <a:ext cx="6934200" cy="523220"/>
          </a:xfrm>
          <a:prstGeom prst="rect">
            <a:avLst/>
          </a:prstGeom>
          <a:solidFill>
            <a:srgbClr val="C00000"/>
          </a:solidFill>
        </p:spPr>
        <p:txBody>
          <a:bodyPr wrap="square" rtlCol="0">
            <a:spAutoFit/>
          </a:bodyPr>
          <a:lstStyle/>
          <a:p>
            <a:r>
              <a:rPr lang="en-US" sz="2800" b="1" dirty="0">
                <a:solidFill>
                  <a:srgbClr val="FFFF00"/>
                </a:solidFill>
              </a:rPr>
              <a:t>q </a:t>
            </a:r>
            <a:r>
              <a:rPr lang="en-US" sz="2800" b="1" dirty="0" err="1">
                <a:solidFill>
                  <a:srgbClr val="FFFF00"/>
                </a:solidFill>
              </a:rPr>
              <a:t>qbar</a:t>
            </a:r>
            <a:r>
              <a:rPr lang="en-US" sz="2800" b="1" dirty="0">
                <a:solidFill>
                  <a:srgbClr val="FFFF00"/>
                </a:solidFill>
              </a:rPr>
              <a:t> </a:t>
            </a:r>
            <a:r>
              <a:rPr lang="en-US" sz="2800" b="1" dirty="0">
                <a:solidFill>
                  <a:srgbClr val="FFFF00"/>
                </a:solidFill>
                <a:sym typeface="Wingdings" panose="05000000000000000000" pitchFamily="2" charset="2"/>
              </a:rPr>
              <a:t> Q </a:t>
            </a:r>
            <a:r>
              <a:rPr lang="en-US" sz="2800" b="1" dirty="0" err="1">
                <a:solidFill>
                  <a:srgbClr val="FFFF00"/>
                </a:solidFill>
                <a:sym typeface="Wingdings" panose="05000000000000000000" pitchFamily="2" charset="2"/>
              </a:rPr>
              <a:t>Qbar</a:t>
            </a:r>
            <a:r>
              <a:rPr lang="en-US" sz="2800" b="1" dirty="0">
                <a:solidFill>
                  <a:srgbClr val="FFFF00"/>
                </a:solidFill>
                <a:sym typeface="Wingdings" panose="05000000000000000000" pitchFamily="2" charset="2"/>
              </a:rPr>
              <a:t>    and  </a:t>
            </a:r>
            <a:r>
              <a:rPr lang="en-US" sz="2800" b="1" dirty="0">
                <a:solidFill>
                  <a:srgbClr val="FFFF00"/>
                </a:solidFill>
              </a:rPr>
              <a:t>g g </a:t>
            </a:r>
            <a:r>
              <a:rPr lang="en-US" sz="2800" b="1" dirty="0">
                <a:solidFill>
                  <a:srgbClr val="FFFF00"/>
                </a:solidFill>
                <a:sym typeface="Wingdings" panose="05000000000000000000" pitchFamily="2" charset="2"/>
              </a:rPr>
              <a:t> Q </a:t>
            </a:r>
            <a:r>
              <a:rPr lang="en-US" sz="2800" b="1" dirty="0" err="1">
                <a:solidFill>
                  <a:srgbClr val="FFFF00"/>
                </a:solidFill>
                <a:sym typeface="Wingdings" panose="05000000000000000000" pitchFamily="2" charset="2"/>
              </a:rPr>
              <a:t>Qbar</a:t>
            </a:r>
            <a:endParaRPr lang="en-US" sz="2800" b="1" dirty="0">
              <a:solidFill>
                <a:srgbClr val="FFFF00"/>
              </a:solidFill>
            </a:endParaRPr>
          </a:p>
        </p:txBody>
      </p:sp>
    </p:spTree>
    <p:extLst>
      <p:ext uri="{BB962C8B-B14F-4D97-AF65-F5344CB8AC3E}">
        <p14:creationId xmlns:p14="http://schemas.microsoft.com/office/powerpoint/2010/main" val="395362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1066800"/>
            <a:ext cx="5795946" cy="1499119"/>
          </a:xfrm>
          <a:prstGeom prst="rect">
            <a:avLst/>
          </a:prstGeom>
        </p:spPr>
      </p:pic>
      <p:pic>
        <p:nvPicPr>
          <p:cNvPr id="5" name="Picture 4"/>
          <p:cNvPicPr>
            <a:picLocks noChangeAspect="1"/>
          </p:cNvPicPr>
          <p:nvPr/>
        </p:nvPicPr>
        <p:blipFill>
          <a:blip r:embed="rId3"/>
          <a:stretch>
            <a:fillRect/>
          </a:stretch>
        </p:blipFill>
        <p:spPr>
          <a:xfrm>
            <a:off x="82446" y="4343400"/>
            <a:ext cx="9061554" cy="803876"/>
          </a:xfrm>
          <a:prstGeom prst="rect">
            <a:avLst/>
          </a:prstGeom>
        </p:spPr>
      </p:pic>
      <p:sp>
        <p:nvSpPr>
          <p:cNvPr id="6" name="TextBox 5"/>
          <p:cNvSpPr txBox="1"/>
          <p:nvPr/>
        </p:nvSpPr>
        <p:spPr>
          <a:xfrm>
            <a:off x="1143000" y="3124200"/>
            <a:ext cx="5105885" cy="830997"/>
          </a:xfrm>
          <a:prstGeom prst="rect">
            <a:avLst/>
          </a:prstGeom>
          <a:solidFill>
            <a:srgbClr val="C00000"/>
          </a:solidFill>
        </p:spPr>
        <p:txBody>
          <a:bodyPr wrap="none" rtlCol="0">
            <a:spAutoFit/>
          </a:bodyPr>
          <a:lstStyle/>
          <a:p>
            <a:r>
              <a:rPr lang="en-US" sz="4800" dirty="0">
                <a:solidFill>
                  <a:srgbClr val="FFFF00"/>
                </a:solidFill>
              </a:rPr>
              <a:t>For g </a:t>
            </a:r>
            <a:r>
              <a:rPr lang="en-US" sz="4800" dirty="0" err="1">
                <a:solidFill>
                  <a:srgbClr val="FFFF00"/>
                </a:solidFill>
              </a:rPr>
              <a:t>g</a:t>
            </a:r>
            <a:r>
              <a:rPr lang="en-US" sz="4800" dirty="0">
                <a:solidFill>
                  <a:srgbClr val="FFFF00"/>
                </a:solidFill>
              </a:rPr>
              <a:t> </a:t>
            </a:r>
            <a:r>
              <a:rPr lang="en-US" sz="4800" dirty="0">
                <a:solidFill>
                  <a:srgbClr val="FFFF00"/>
                </a:solidFill>
                <a:sym typeface="Wingdings" panose="05000000000000000000" pitchFamily="2" charset="2"/>
              </a:rPr>
              <a:t> Q </a:t>
            </a:r>
            <a:r>
              <a:rPr lang="en-US" sz="4800" dirty="0" err="1">
                <a:solidFill>
                  <a:srgbClr val="FFFF00"/>
                </a:solidFill>
                <a:sym typeface="Wingdings" panose="05000000000000000000" pitchFamily="2" charset="2"/>
              </a:rPr>
              <a:t>Qbar</a:t>
            </a:r>
            <a:endParaRPr lang="en-US" sz="4800" dirty="0">
              <a:solidFill>
                <a:srgbClr val="FFFF00"/>
              </a:solidFill>
            </a:endParaRPr>
          </a:p>
        </p:txBody>
      </p:sp>
      <p:sp>
        <p:nvSpPr>
          <p:cNvPr id="7" name="TextBox 6"/>
          <p:cNvSpPr txBox="1"/>
          <p:nvPr/>
        </p:nvSpPr>
        <p:spPr>
          <a:xfrm>
            <a:off x="1524000" y="5867400"/>
            <a:ext cx="1569660" cy="646331"/>
          </a:xfrm>
          <a:prstGeom prst="rect">
            <a:avLst/>
          </a:prstGeom>
          <a:solidFill>
            <a:srgbClr val="C00000"/>
          </a:solidFill>
        </p:spPr>
        <p:txBody>
          <a:bodyPr wrap="none" rtlCol="0">
            <a:spAutoFit/>
          </a:bodyPr>
          <a:lstStyle/>
          <a:p>
            <a:r>
              <a:rPr lang="en-US" sz="3600" dirty="0">
                <a:solidFill>
                  <a:srgbClr val="FFFF00"/>
                </a:solidFill>
              </a:rPr>
              <a:t>where,</a:t>
            </a:r>
          </a:p>
        </p:txBody>
      </p:sp>
    </p:spTree>
    <p:extLst>
      <p:ext uri="{BB962C8B-B14F-4D97-AF65-F5344CB8AC3E}">
        <p14:creationId xmlns:p14="http://schemas.microsoft.com/office/powerpoint/2010/main" val="104098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0433" y="152400"/>
            <a:ext cx="8442454" cy="6477000"/>
          </a:xfrm>
          <a:prstGeom prst="rect">
            <a:avLst/>
          </a:prstGeom>
        </p:spPr>
      </p:pic>
    </p:spTree>
    <p:extLst>
      <p:ext uri="{BB962C8B-B14F-4D97-AF65-F5344CB8AC3E}">
        <p14:creationId xmlns:p14="http://schemas.microsoft.com/office/powerpoint/2010/main" val="74155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b="1" dirty="0">
                <a:solidFill>
                  <a:srgbClr val="FFFF00"/>
                </a:solidFill>
              </a:rPr>
              <a:t>And for q </a:t>
            </a:r>
            <a:r>
              <a:rPr lang="en-US" b="1" dirty="0" err="1">
                <a:solidFill>
                  <a:srgbClr val="FFFF00"/>
                </a:solidFill>
              </a:rPr>
              <a:t>qbar</a:t>
            </a:r>
            <a:r>
              <a:rPr lang="en-US" b="1" dirty="0" err="1">
                <a:solidFill>
                  <a:srgbClr val="FFFF00"/>
                </a:solidFill>
                <a:sym typeface="Wingdings" panose="05000000000000000000" pitchFamily="2" charset="2"/>
              </a:rPr>
              <a:t>Q</a:t>
            </a:r>
            <a:r>
              <a:rPr lang="en-US" b="1" dirty="0">
                <a:solidFill>
                  <a:srgbClr val="FFFF00"/>
                </a:solidFill>
                <a:sym typeface="Wingdings" panose="05000000000000000000" pitchFamily="2" charset="2"/>
              </a:rPr>
              <a:t> </a:t>
            </a:r>
            <a:r>
              <a:rPr lang="en-US" b="1" dirty="0" err="1">
                <a:solidFill>
                  <a:srgbClr val="FFFF00"/>
                </a:solidFill>
                <a:sym typeface="Wingdings" panose="05000000000000000000" pitchFamily="2" charset="2"/>
              </a:rPr>
              <a:t>Qbar</a:t>
            </a:r>
            <a:endParaRPr lang="en-US" b="1" dirty="0">
              <a:solidFill>
                <a:srgbClr val="FFFF00"/>
              </a:solidFill>
            </a:endParaRPr>
          </a:p>
        </p:txBody>
      </p:sp>
      <p:pic>
        <p:nvPicPr>
          <p:cNvPr id="3" name="Picture 2"/>
          <p:cNvPicPr>
            <a:picLocks noChangeAspect="1"/>
          </p:cNvPicPr>
          <p:nvPr/>
        </p:nvPicPr>
        <p:blipFill>
          <a:blip r:embed="rId2"/>
          <a:stretch>
            <a:fillRect/>
          </a:stretch>
        </p:blipFill>
        <p:spPr>
          <a:xfrm>
            <a:off x="235161" y="1828800"/>
            <a:ext cx="8673678" cy="2423123"/>
          </a:xfrm>
          <a:prstGeom prst="rect">
            <a:avLst/>
          </a:prstGeom>
        </p:spPr>
      </p:pic>
      <p:sp>
        <p:nvSpPr>
          <p:cNvPr id="4" name="TextBox 3"/>
          <p:cNvSpPr txBox="1"/>
          <p:nvPr/>
        </p:nvSpPr>
        <p:spPr>
          <a:xfrm>
            <a:off x="1" y="4800600"/>
            <a:ext cx="9143999" cy="1754326"/>
          </a:xfrm>
          <a:prstGeom prst="rect">
            <a:avLst/>
          </a:prstGeom>
          <a:solidFill>
            <a:srgbClr val="C00000"/>
          </a:solidFill>
        </p:spPr>
        <p:txBody>
          <a:bodyPr wrap="square" rtlCol="0">
            <a:spAutoFit/>
          </a:bodyPr>
          <a:lstStyle/>
          <a:p>
            <a:r>
              <a:rPr lang="en-US" sz="3600" b="1" dirty="0">
                <a:solidFill>
                  <a:srgbClr val="FFFF00"/>
                </a:solidFill>
              </a:rPr>
              <a:t>Note that these differential cross-sections remain finite and no momentum cut-off is needed.</a:t>
            </a:r>
          </a:p>
        </p:txBody>
      </p:sp>
    </p:spTree>
    <p:extLst>
      <p:ext uri="{BB962C8B-B14F-4D97-AF65-F5344CB8AC3E}">
        <p14:creationId xmlns:p14="http://schemas.microsoft.com/office/powerpoint/2010/main" val="292730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55" y="76200"/>
            <a:ext cx="8380745" cy="4038600"/>
          </a:xfrm>
          <a:solidFill>
            <a:srgbClr val="C00000"/>
          </a:solidFill>
        </p:spPr>
        <p:txBody>
          <a:bodyPr/>
          <a:lstStyle/>
          <a:p>
            <a:pPr algn="l"/>
            <a:br>
              <a:rPr lang="en-US" dirty="0"/>
            </a:br>
            <a:r>
              <a:rPr lang="en-US" b="1" dirty="0">
                <a:solidFill>
                  <a:srgbClr val="FFFF00"/>
                </a:solidFill>
              </a:rPr>
              <a:t>We have also included the scatterings </a:t>
            </a:r>
            <a:r>
              <a:rPr lang="en-US" b="1" dirty="0" err="1">
                <a:solidFill>
                  <a:srgbClr val="FFFF00"/>
                </a:solidFill>
              </a:rPr>
              <a:t>qQ</a:t>
            </a:r>
            <a:r>
              <a:rPr lang="en-US" b="1" dirty="0">
                <a:solidFill>
                  <a:srgbClr val="FFFF00"/>
                </a:solidFill>
                <a:sym typeface="Wingdings" panose="05000000000000000000" pitchFamily="2" charset="2"/>
              </a:rPr>
              <a:t> </a:t>
            </a:r>
            <a:r>
              <a:rPr lang="en-US" b="1" dirty="0" err="1">
                <a:solidFill>
                  <a:srgbClr val="FFFF00"/>
                </a:solidFill>
                <a:sym typeface="Wingdings" panose="05000000000000000000" pitchFamily="2" charset="2"/>
              </a:rPr>
              <a:t>qQ</a:t>
            </a:r>
            <a:r>
              <a:rPr lang="en-US" b="1" dirty="0">
                <a:solidFill>
                  <a:srgbClr val="FFFF00"/>
                </a:solidFill>
                <a:sym typeface="Wingdings" panose="05000000000000000000" pitchFamily="2" charset="2"/>
              </a:rPr>
              <a:t> and </a:t>
            </a:r>
            <a:r>
              <a:rPr lang="en-US" b="1" dirty="0" err="1">
                <a:solidFill>
                  <a:srgbClr val="FFFF00"/>
                </a:solidFill>
                <a:sym typeface="Wingdings" panose="05000000000000000000" pitchFamily="2" charset="2"/>
              </a:rPr>
              <a:t>gQgQ</a:t>
            </a:r>
            <a:r>
              <a:rPr lang="en-US" b="1" dirty="0">
                <a:solidFill>
                  <a:srgbClr val="FFFF00"/>
                </a:solidFill>
                <a:sym typeface="Wingdings" panose="05000000000000000000" pitchFamily="2" charset="2"/>
              </a:rPr>
              <a:t>, which require a momentum cut-off for regularization. These matrix elements for </a:t>
            </a:r>
            <a:r>
              <a:rPr lang="en-US" b="1" dirty="0" err="1">
                <a:solidFill>
                  <a:srgbClr val="FFFF00"/>
                </a:solidFill>
                <a:sym typeface="Wingdings" panose="05000000000000000000" pitchFamily="2" charset="2"/>
              </a:rPr>
              <a:t>qQqQ</a:t>
            </a:r>
            <a:r>
              <a:rPr lang="en-US" b="1" dirty="0">
                <a:solidFill>
                  <a:srgbClr val="FFFF00"/>
                </a:solidFill>
                <a:sym typeface="Wingdings" panose="05000000000000000000" pitchFamily="2" charset="2"/>
              </a:rPr>
              <a:t> are: </a:t>
            </a:r>
            <a:br>
              <a:rPr lang="en-US" b="1" dirty="0">
                <a:solidFill>
                  <a:srgbClr val="FFFF00"/>
                </a:solidFill>
                <a:sym typeface="Wingdings" panose="05000000000000000000" pitchFamily="2" charset="2"/>
              </a:rPr>
            </a:br>
            <a:endParaRPr lang="en-US" b="1" dirty="0">
              <a:solidFill>
                <a:srgbClr val="FFFF00"/>
              </a:solidFill>
            </a:endParaRPr>
          </a:p>
        </p:txBody>
      </p:sp>
      <p:pic>
        <p:nvPicPr>
          <p:cNvPr id="4" name="Picture 3"/>
          <p:cNvPicPr>
            <a:picLocks noChangeAspect="1"/>
          </p:cNvPicPr>
          <p:nvPr/>
        </p:nvPicPr>
        <p:blipFill>
          <a:blip r:embed="rId2"/>
          <a:stretch>
            <a:fillRect/>
          </a:stretch>
        </p:blipFill>
        <p:spPr>
          <a:xfrm>
            <a:off x="199045" y="4191000"/>
            <a:ext cx="8899985" cy="2399700"/>
          </a:xfrm>
          <a:prstGeom prst="rect">
            <a:avLst/>
          </a:prstGeom>
        </p:spPr>
      </p:pic>
    </p:spTree>
    <p:extLst>
      <p:ext uri="{BB962C8B-B14F-4D97-AF65-F5344CB8AC3E}">
        <p14:creationId xmlns:p14="http://schemas.microsoft.com/office/powerpoint/2010/main" val="1805487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295400"/>
          </a:xfrm>
          <a:solidFill>
            <a:srgbClr val="C00000"/>
          </a:solidFill>
        </p:spPr>
        <p:txBody>
          <a:bodyPr/>
          <a:lstStyle/>
          <a:p>
            <a:pPr algn="l"/>
            <a:r>
              <a:rPr lang="en-US" b="1" dirty="0">
                <a:solidFill>
                  <a:srgbClr val="FFFF00"/>
                </a:solidFill>
              </a:rPr>
              <a:t>While for </a:t>
            </a:r>
            <a:r>
              <a:rPr lang="en-US" b="1" dirty="0" err="1">
                <a:solidFill>
                  <a:srgbClr val="FFFF00"/>
                </a:solidFill>
              </a:rPr>
              <a:t>gQ</a:t>
            </a:r>
            <a:r>
              <a:rPr lang="en-US" b="1" dirty="0">
                <a:solidFill>
                  <a:srgbClr val="FFFF00"/>
                </a:solidFill>
                <a:sym typeface="Wingdings" panose="05000000000000000000" pitchFamily="2" charset="2"/>
              </a:rPr>
              <a:t> </a:t>
            </a:r>
            <a:r>
              <a:rPr lang="en-US" b="1" dirty="0" err="1">
                <a:solidFill>
                  <a:srgbClr val="FFFF00"/>
                </a:solidFill>
                <a:sym typeface="Wingdings" panose="05000000000000000000" pitchFamily="2" charset="2"/>
              </a:rPr>
              <a:t>gQ</a:t>
            </a:r>
            <a:r>
              <a:rPr lang="en-US" b="1" dirty="0">
                <a:solidFill>
                  <a:srgbClr val="FFFF00"/>
                </a:solidFill>
                <a:sym typeface="Wingdings" panose="05000000000000000000" pitchFamily="2" charset="2"/>
              </a:rPr>
              <a:t>, these are given by:</a:t>
            </a:r>
            <a:endParaRPr lang="en-US" b="1" dirty="0">
              <a:solidFill>
                <a:srgbClr val="FFFF00"/>
              </a:solidFill>
            </a:endParaRPr>
          </a:p>
        </p:txBody>
      </p:sp>
      <p:pic>
        <p:nvPicPr>
          <p:cNvPr id="3" name="Picture 2"/>
          <p:cNvPicPr>
            <a:picLocks noChangeAspect="1"/>
          </p:cNvPicPr>
          <p:nvPr/>
        </p:nvPicPr>
        <p:blipFill>
          <a:blip r:embed="rId2"/>
          <a:stretch>
            <a:fillRect/>
          </a:stretch>
        </p:blipFill>
        <p:spPr>
          <a:xfrm>
            <a:off x="272827" y="2743200"/>
            <a:ext cx="8674545" cy="1905000"/>
          </a:xfrm>
          <a:prstGeom prst="rect">
            <a:avLst/>
          </a:prstGeom>
        </p:spPr>
      </p:pic>
      <p:sp>
        <p:nvSpPr>
          <p:cNvPr id="5" name="TextBox 4"/>
          <p:cNvSpPr txBox="1"/>
          <p:nvPr/>
        </p:nvSpPr>
        <p:spPr>
          <a:xfrm>
            <a:off x="716281" y="5257801"/>
            <a:ext cx="3474719" cy="1015663"/>
          </a:xfrm>
          <a:prstGeom prst="rect">
            <a:avLst/>
          </a:prstGeom>
          <a:solidFill>
            <a:srgbClr val="C00000"/>
          </a:solidFill>
        </p:spPr>
        <p:txBody>
          <a:bodyPr wrap="square" rtlCol="0">
            <a:spAutoFit/>
          </a:bodyPr>
          <a:lstStyle/>
          <a:p>
            <a:r>
              <a:rPr lang="en-US" sz="6000" b="1" dirty="0">
                <a:solidFill>
                  <a:srgbClr val="FFFF00"/>
                </a:solidFill>
              </a:rPr>
              <a:t>with</a:t>
            </a:r>
          </a:p>
        </p:txBody>
      </p:sp>
    </p:spTree>
    <p:extLst>
      <p:ext uri="{BB962C8B-B14F-4D97-AF65-F5344CB8AC3E}">
        <p14:creationId xmlns:p14="http://schemas.microsoft.com/office/powerpoint/2010/main" val="2663615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 y="261257"/>
            <a:ext cx="7801428" cy="6553200"/>
          </a:xfrm>
          <a:prstGeom prst="rect">
            <a:avLst/>
          </a:prstGeom>
        </p:spPr>
      </p:pic>
    </p:spTree>
    <p:extLst>
      <p:ext uri="{BB962C8B-B14F-4D97-AF65-F5344CB8AC3E}">
        <p14:creationId xmlns:p14="http://schemas.microsoft.com/office/powerpoint/2010/main" val="212710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5791"/>
            <a:ext cx="8839200" cy="6586418"/>
          </a:xfrm>
          <a:prstGeom prst="rect">
            <a:avLst/>
          </a:prstGeom>
          <a:solidFill>
            <a:srgbClr val="C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000" b="1" dirty="0">
                <a:solidFill>
                  <a:srgbClr val="FFFF00"/>
                </a:solidFill>
              </a:rPr>
              <a:t>   </a:t>
            </a:r>
            <a:r>
              <a:rPr lang="en-US" sz="2800" b="1" dirty="0">
                <a:solidFill>
                  <a:srgbClr val="FFFF00"/>
                </a:solidFill>
              </a:rPr>
              <a:t>Excellent meeting evaluated </a:t>
            </a:r>
            <a:r>
              <a:rPr lang="en-US" sz="2800" b="1" dirty="0">
                <a:solidFill>
                  <a:schemeClr val="bg1"/>
                </a:solidFill>
              </a:rPr>
              <a:t>Heavy </a:t>
            </a:r>
            <a:r>
              <a:rPr lang="en-US" sz="2800" b="1" dirty="0" err="1">
                <a:solidFill>
                  <a:schemeClr val="bg1"/>
                </a:solidFill>
              </a:rPr>
              <a:t>Flavours</a:t>
            </a:r>
            <a:endParaRPr lang="en-US" sz="2800" b="1"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dirty="0">
                <a:solidFill>
                  <a:schemeClr val="bg1"/>
                </a:solidFill>
              </a:rPr>
              <a:t>    from small to large systems, October 2022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dirty="0">
                <a:solidFill>
                  <a:schemeClr val="bg1"/>
                </a:solidFill>
              </a:rPr>
              <a:t>    (HF2022); VECC November 2022</a:t>
            </a:r>
            <a:r>
              <a:rPr lang="en-US" sz="2800" b="1" dirty="0">
                <a:solidFill>
                  <a:srgbClr val="FFFF00"/>
                </a:solidFill>
              </a:rPr>
              <a:t>. </a:t>
            </a:r>
            <a:endParaRPr kumimoji="0" lang="en-US" sz="2800" b="1" i="0"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FFFF00"/>
              </a:solidFill>
              <a:effectLst/>
              <a:uLnTx/>
              <a:uFillTx/>
              <a:latin typeface="Arial"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 Charm (and bottom) quarks are produced very   </a:t>
            </a:r>
          </a:p>
          <a:p>
            <a:pPr marR="0" lvl="0" algn="l" defTabSz="914400" rtl="0" eaLnBrk="1" fontAlgn="base" latinLnBrk="0" hangingPunct="1">
              <a:lnSpc>
                <a:spcPct val="100000"/>
              </a:lnSpc>
              <a:spcBef>
                <a:spcPct val="0"/>
              </a:spcBef>
              <a:spcAft>
                <a:spcPct val="0"/>
              </a:spcAft>
              <a:buClrTx/>
              <a:buSzTx/>
              <a:tabLst/>
              <a:defRPr/>
            </a:pPr>
            <a:r>
              <a:rPr lang="en-US" sz="2800" b="1" dirty="0">
                <a:solidFill>
                  <a:srgbClr val="FFFF00"/>
                </a:solidFill>
              </a:rPr>
              <a:t>     </a:t>
            </a: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early in pp or AA collisions (</a:t>
            </a:r>
            <a:r>
              <a:rPr kumimoji="0" lang="en-US" sz="2800" b="1" i="0" u="none" strike="noStrike" kern="1200" cap="none" spc="0" normalizeH="0" baseline="0" noProof="0" dirty="0">
                <a:ln>
                  <a:noFill/>
                </a:ln>
                <a:solidFill>
                  <a:srgbClr val="FFFF00"/>
                </a:solidFill>
                <a:effectLst/>
                <a:uLnTx/>
                <a:uFillTx/>
                <a:latin typeface="Symbol" panose="05050102010706020507" pitchFamily="18" charset="2"/>
              </a:rPr>
              <a:t>t </a:t>
            </a: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~1/2m</a:t>
            </a:r>
            <a:r>
              <a:rPr kumimoji="0" lang="en-US" sz="2800" b="1" i="0" u="none" strike="noStrike" kern="1200" cap="none" spc="0" normalizeH="0" baseline="-25000" noProof="0" dirty="0">
                <a:ln>
                  <a:noFill/>
                </a:ln>
                <a:solidFill>
                  <a:srgbClr val="FFFF00"/>
                </a:solidFill>
                <a:effectLst/>
                <a:uLnTx/>
                <a:uFillTx/>
                <a:latin typeface="Arial" pitchFamily="34" charset="0"/>
                <a:ea typeface="+mn-ea"/>
                <a:cs typeface="+mn-cs"/>
              </a:rPr>
              <a:t>Q</a:t>
            </a:r>
            <a:r>
              <a:rPr lang="en-US" sz="2800" b="1" dirty="0">
                <a:solidFill>
                  <a:srgbClr val="FFFF00"/>
                </a:solidFill>
              </a:rPr>
              <a:t>≈0.07 </a:t>
            </a:r>
            <a:r>
              <a:rPr lang="en-US" sz="2800" b="1" dirty="0" err="1">
                <a:solidFill>
                  <a:srgbClr val="FFFF00"/>
                </a:solidFill>
              </a:rPr>
              <a:t>fm</a:t>
            </a:r>
            <a:r>
              <a:rPr lang="en-US" sz="2800" b="1" dirty="0">
                <a:solidFill>
                  <a:srgbClr val="FFFF00"/>
                </a:solidFill>
              </a:rPr>
              <a:t>/c)</a:t>
            </a: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   </a:t>
            </a:r>
          </a:p>
          <a:p>
            <a:pPr marR="0" lvl="0" algn="l" defTabSz="914400" rtl="0" eaLnBrk="1" fontAlgn="base" latinLnBrk="0" hangingPunct="1">
              <a:lnSpc>
                <a:spcPct val="100000"/>
              </a:lnSpc>
              <a:spcBef>
                <a:spcPct val="0"/>
              </a:spcBef>
              <a:spcAft>
                <a:spcPct val="0"/>
              </a:spcAft>
              <a:buClrTx/>
              <a:buSzTx/>
              <a:tabLst/>
              <a:defRPr/>
            </a:pPr>
            <a:r>
              <a:rPr lang="en-US" sz="2800" b="1" noProof="0" dirty="0">
                <a:solidFill>
                  <a:srgbClr val="FFFF00"/>
                </a:solidFill>
              </a:rPr>
              <a:t>     </a:t>
            </a: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when their numbers get frozen, and they clearly </a:t>
            </a:r>
          </a:p>
          <a:p>
            <a:pPr marR="0" lvl="0" algn="l" defTabSz="914400" rtl="0" eaLnBrk="1" fontAlgn="base" latinLnBrk="0" hangingPunct="1">
              <a:lnSpc>
                <a:spcPct val="100000"/>
              </a:lnSpc>
              <a:spcBef>
                <a:spcPct val="0"/>
              </a:spcBef>
              <a:spcAft>
                <a:spcPct val="0"/>
              </a:spcAft>
              <a:buClrTx/>
              <a:buSzTx/>
              <a:tabLst/>
              <a:defRPr/>
            </a:pPr>
            <a:r>
              <a:rPr lang="en-US" sz="2800" b="1" noProof="0" dirty="0">
                <a:solidFill>
                  <a:srgbClr val="FFFF00"/>
                </a:solidFill>
              </a:rPr>
              <a:t>     </a:t>
            </a: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stand out in the background. QCD describes</a:t>
            </a:r>
          </a:p>
          <a:p>
            <a:pPr marR="0" lvl="0" algn="l" defTabSz="914400" rtl="0" eaLnBrk="1" fontAlgn="base" latinLnBrk="0" hangingPunct="1">
              <a:lnSpc>
                <a:spcPct val="100000"/>
              </a:lnSpc>
              <a:spcBef>
                <a:spcPct val="0"/>
              </a:spcBef>
              <a:spcAft>
                <a:spcPct val="0"/>
              </a:spcAft>
              <a:buClrTx/>
              <a:buSzTx/>
              <a:tabLst/>
              <a:defRPr/>
            </a:pPr>
            <a:r>
              <a:rPr lang="en-US" sz="2800" b="1" dirty="0">
                <a:solidFill>
                  <a:srgbClr val="FFFF00"/>
                </a:solidFill>
              </a:rPr>
              <a:t>     </a:t>
            </a: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their production, fairly accurately (Q</a:t>
            </a:r>
            <a:r>
              <a:rPr kumimoji="0" lang="en-US" sz="2800" b="1" i="0" u="none" strike="noStrike" kern="1200" cap="none" spc="0" normalizeH="0" baseline="30000" noProof="0" dirty="0">
                <a:ln>
                  <a:noFill/>
                </a:ln>
                <a:solidFill>
                  <a:srgbClr val="FFFF00"/>
                </a:solidFill>
                <a:effectLst/>
                <a:uLnTx/>
                <a:uFillTx/>
                <a:latin typeface="Arial" pitchFamily="34" charset="0"/>
                <a:ea typeface="+mn-ea"/>
                <a:cs typeface="+mn-cs"/>
              </a:rPr>
              <a:t>2</a:t>
            </a: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&gt;&gt;</a:t>
            </a:r>
            <a:r>
              <a:rPr kumimoji="0" lang="en-US" sz="2800" b="1" i="0" u="none" strike="noStrike" kern="1200" cap="none" spc="0" normalizeH="0" noProof="0" dirty="0">
                <a:ln>
                  <a:noFill/>
                </a:ln>
                <a:solidFill>
                  <a:srgbClr val="FFFF00"/>
                </a:solidFill>
                <a:effectLst/>
                <a:uLnTx/>
                <a:uFillTx/>
                <a:latin typeface="Symbol" panose="05050102010706020507" pitchFamily="18" charset="2"/>
                <a:ea typeface="+mn-ea"/>
                <a:cs typeface="+mn-cs"/>
              </a:rPr>
              <a:t>L</a:t>
            </a:r>
            <a:r>
              <a:rPr kumimoji="0" lang="en-US" sz="2800" b="1" i="0" u="none" strike="noStrike" kern="1200" cap="none" spc="0" normalizeH="0" baseline="30000" noProof="0" dirty="0">
                <a:ln>
                  <a:noFill/>
                </a:ln>
                <a:solidFill>
                  <a:srgbClr val="FFFF00"/>
                </a:solidFill>
                <a:effectLst/>
                <a:uLnTx/>
                <a:uFillTx/>
                <a:latin typeface="Symbol" panose="05050102010706020507" pitchFamily="18" charset="2"/>
                <a:ea typeface="+mn-ea"/>
                <a:cs typeface="+mn-cs"/>
              </a:rPr>
              <a:t>2</a:t>
            </a:r>
            <a:r>
              <a:rPr kumimoji="0" lang="en-US" sz="2800" b="1" i="0" u="none" strike="noStrike" kern="1200" cap="none" spc="0" normalizeH="0" baseline="-25000" noProof="0" dirty="0">
                <a:ln>
                  <a:noFill/>
                </a:ln>
                <a:solidFill>
                  <a:srgbClr val="FFFF00"/>
                </a:solidFill>
                <a:effectLst/>
                <a:uLnTx/>
                <a:uFillTx/>
                <a:latin typeface="Arial" pitchFamily="34" charset="0"/>
                <a:ea typeface="+mn-ea"/>
                <a:cs typeface="+mn-cs"/>
              </a:rPr>
              <a:t>QCD</a:t>
            </a: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 They traverse the plasma, colliding with other   </a:t>
            </a:r>
          </a:p>
          <a:p>
            <a:pPr marR="0" lvl="0" algn="l" defTabSz="914400" rtl="0" eaLnBrk="1" fontAlgn="base" latinLnBrk="0" hangingPunct="1">
              <a:lnSpc>
                <a:spcPct val="100000"/>
              </a:lnSpc>
              <a:spcBef>
                <a:spcPct val="0"/>
              </a:spcBef>
              <a:spcAft>
                <a:spcPct val="0"/>
              </a:spcAft>
              <a:buClrTx/>
              <a:buSzTx/>
              <a:tabLst/>
              <a:defRPr/>
            </a:pPr>
            <a:r>
              <a:rPr lang="en-US" sz="2800" b="1" dirty="0">
                <a:solidFill>
                  <a:srgbClr val="FFFF00"/>
                </a:solidFill>
              </a:rPr>
              <a:t>     </a:t>
            </a:r>
            <a:r>
              <a:rPr kumimoji="0" lang="en-US" sz="2800" b="1" i="0" u="none" strike="noStrike" kern="1200" cap="none" spc="0" normalizeH="0" baseline="0" noProof="0" dirty="0" err="1">
                <a:ln>
                  <a:noFill/>
                </a:ln>
                <a:solidFill>
                  <a:srgbClr val="FFFF00"/>
                </a:solidFill>
                <a:effectLst/>
                <a:uLnTx/>
                <a:uFillTx/>
                <a:latin typeface="Arial" pitchFamily="34" charset="0"/>
                <a:ea typeface="+mn-ea"/>
                <a:cs typeface="+mn-cs"/>
              </a:rPr>
              <a:t>partons</a:t>
            </a: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 in the plasma and radiating gluons.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dirty="0">
                <a:solidFill>
                  <a:srgbClr val="FFFF00"/>
                </a:solidFill>
              </a:rPr>
              <a:t>3</a:t>
            </a: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 These energy losses suppress the production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noProof="0" dirty="0">
                <a:solidFill>
                  <a:srgbClr val="FFFF00"/>
                </a:solidFill>
              </a:rPr>
              <a:t>    </a:t>
            </a:r>
            <a:r>
              <a:rPr kumimoji="0" lang="en-US" sz="2800" b="1" i="0" u="none" strike="noStrike" kern="1200" cap="none" spc="0" normalizeH="0" baseline="0" noProof="0" dirty="0">
                <a:ln>
                  <a:noFill/>
                </a:ln>
                <a:solidFill>
                  <a:srgbClr val="FFFF00"/>
                </a:solidFill>
                <a:effectLst/>
                <a:uLnTx/>
                <a:uFillTx/>
                <a:latin typeface="Arial" pitchFamily="34" charset="0"/>
                <a:ea typeface="+mn-ea"/>
                <a:cs typeface="+mn-cs"/>
              </a:rPr>
              <a:t>of high energy heavy quarks in AA collisions.</a:t>
            </a:r>
          </a:p>
        </p:txBody>
      </p:sp>
    </p:spTree>
    <p:extLst>
      <p:ext uri="{BB962C8B-B14F-4D97-AF65-F5344CB8AC3E}">
        <p14:creationId xmlns:p14="http://schemas.microsoft.com/office/powerpoint/2010/main" val="357274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a:solidFill>
            <a:srgbClr val="C00000"/>
          </a:solidFill>
          <a:scene3d>
            <a:camera prst="orthographicFront"/>
            <a:lightRig rig="threePt" dir="t"/>
          </a:scene3d>
          <a:sp3d>
            <a:bevelT/>
          </a:sp3d>
        </p:spPr>
        <p:txBody>
          <a:bodyPr/>
          <a:lstStyle/>
          <a:p>
            <a:r>
              <a:rPr lang="en-US" sz="7200" b="1" dirty="0">
                <a:solidFill>
                  <a:srgbClr val="FFFF00"/>
                </a:solidFill>
              </a:rPr>
              <a:t>Initial State</a:t>
            </a:r>
          </a:p>
        </p:txBody>
      </p:sp>
      <p:sp>
        <p:nvSpPr>
          <p:cNvPr id="3" name="TextBox 2"/>
          <p:cNvSpPr txBox="1"/>
          <p:nvPr/>
        </p:nvSpPr>
        <p:spPr>
          <a:xfrm>
            <a:off x="478436" y="1641794"/>
            <a:ext cx="7924800" cy="646331"/>
          </a:xfrm>
          <a:prstGeom prst="rect">
            <a:avLst/>
          </a:prstGeom>
          <a:solidFill>
            <a:srgbClr val="C00000"/>
          </a:solidFill>
        </p:spPr>
        <p:txBody>
          <a:bodyPr wrap="square" rtlCol="0">
            <a:spAutoFit/>
          </a:bodyPr>
          <a:lstStyle/>
          <a:p>
            <a:r>
              <a:rPr lang="en-US" sz="3600" b="1" dirty="0">
                <a:solidFill>
                  <a:srgbClr val="FFFF00"/>
                </a:solidFill>
              </a:rPr>
              <a:t>Nucleon positions sampled from:</a:t>
            </a:r>
          </a:p>
        </p:txBody>
      </p:sp>
      <mc:AlternateContent xmlns:mc="http://schemas.openxmlformats.org/markup-compatibility/2006" xmlns:a14="http://schemas.microsoft.com/office/drawing/2010/main">
        <mc:Choice Requires="a14">
          <p:sp>
            <p:nvSpPr>
              <p:cNvPr id="4" name="TextBox 3"/>
              <p:cNvSpPr txBox="1"/>
              <p:nvPr/>
            </p:nvSpPr>
            <p:spPr>
              <a:xfrm>
                <a:off x="503836" y="2636181"/>
                <a:ext cx="5105400" cy="708977"/>
              </a:xfrm>
              <a:prstGeom prst="rect">
                <a:avLst/>
              </a:prstGeom>
              <a:solidFill>
                <a:srgbClr val="C00000"/>
              </a:solidFill>
            </p:spPr>
            <p:txBody>
              <a:bodyPr wrap="square" lIns="0" tIns="0" rIns="0" bIns="0" rtlCol="0">
                <a:spAutoFit/>
              </a:bodyPr>
              <a:lstStyle/>
              <a:p>
                <a:r>
                  <a:rPr lang="en-US" sz="3200" b="1" dirty="0">
                    <a:solidFill>
                      <a:srgbClr val="FFFF00"/>
                    </a:solidFill>
                    <a:latin typeface="Symbol" panose="05050102010706020507" pitchFamily="18" charset="2"/>
                  </a:rPr>
                  <a:t>r</a:t>
                </a:r>
                <a:r>
                  <a:rPr lang="en-US" sz="3200" b="1" dirty="0">
                    <a:solidFill>
                      <a:srgbClr val="FFFF00"/>
                    </a:solidFill>
                  </a:rPr>
                  <a:t>( r ) = </a:t>
                </a:r>
                <a:r>
                  <a:rPr lang="en-US" sz="3200" b="1" dirty="0">
                    <a:solidFill>
                      <a:srgbClr val="FFFF00"/>
                    </a:solidFill>
                    <a:latin typeface="Symbol" panose="05050102010706020507" pitchFamily="18" charset="2"/>
                  </a:rPr>
                  <a:t>r</a:t>
                </a:r>
                <a:r>
                  <a:rPr lang="en-US" sz="3200" b="1" baseline="-25000" dirty="0">
                    <a:solidFill>
                      <a:srgbClr val="FFFF00"/>
                    </a:solidFill>
                  </a:rPr>
                  <a:t>0</a:t>
                </a:r>
                <a14:m>
                  <m:oMath xmlns:m="http://schemas.openxmlformats.org/officeDocument/2006/math">
                    <m:r>
                      <a:rPr lang="en-US" sz="3200" b="1" i="1" smtClean="0">
                        <a:solidFill>
                          <a:srgbClr val="FFFF00"/>
                        </a:solidFill>
                        <a:latin typeface="Cambria Math" panose="02040503050406030204" pitchFamily="18" charset="0"/>
                      </a:rPr>
                      <m:t>/[</m:t>
                    </m:r>
                    <m:r>
                      <a:rPr lang="en-US" sz="3200" b="1" i="1" smtClean="0">
                        <a:solidFill>
                          <a:srgbClr val="FFFF00"/>
                        </a:solidFill>
                        <a:latin typeface="Cambria Math" panose="02040503050406030204" pitchFamily="18" charset="0"/>
                      </a:rPr>
                      <m:t>𝟏</m:t>
                    </m:r>
                    <m:r>
                      <a:rPr lang="en-US" sz="3200" b="1" i="1" smtClean="0">
                        <a:solidFill>
                          <a:srgbClr val="FFFF00"/>
                        </a:solidFill>
                        <a:latin typeface="Cambria Math" panose="02040503050406030204" pitchFamily="18" charset="0"/>
                      </a:rPr>
                      <m:t>+</m:t>
                    </m:r>
                    <m:r>
                      <a:rPr lang="en-US" sz="3200" b="1" i="0" smtClean="0">
                        <a:solidFill>
                          <a:srgbClr val="FFFF00"/>
                        </a:solidFill>
                        <a:latin typeface="Cambria Math" panose="02040503050406030204" pitchFamily="18" charset="0"/>
                      </a:rPr>
                      <m:t>𝐞𝐱𝐩</m:t>
                    </m:r>
                    <m:r>
                      <a:rPr lang="en-US" sz="3200" b="1" i="1" smtClean="0">
                        <a:solidFill>
                          <a:srgbClr val="FFFF00"/>
                        </a:solidFill>
                        <a:latin typeface="Cambria Math" panose="02040503050406030204" pitchFamily="18" charset="0"/>
                      </a:rPr>
                      <m:t>⁡(</m:t>
                    </m:r>
                    <m:f>
                      <m:fPr>
                        <m:ctrlPr>
                          <a:rPr lang="en-US" sz="3200" b="1" i="1" smtClean="0">
                            <a:solidFill>
                              <a:srgbClr val="FFFF00"/>
                            </a:solidFill>
                            <a:latin typeface="Cambria Math" panose="02040503050406030204" pitchFamily="18" charset="0"/>
                          </a:rPr>
                        </m:ctrlPr>
                      </m:fPr>
                      <m:num>
                        <m:r>
                          <a:rPr lang="en-US" sz="3200" b="1" i="1" smtClean="0">
                            <a:solidFill>
                              <a:srgbClr val="FFFF00"/>
                            </a:solidFill>
                            <a:latin typeface="Cambria Math" panose="02040503050406030204" pitchFamily="18" charset="0"/>
                          </a:rPr>
                          <m:t>𝒓</m:t>
                        </m:r>
                        <m:r>
                          <a:rPr lang="en-US" sz="3200" b="1" i="1" smtClean="0">
                            <a:solidFill>
                              <a:srgbClr val="FFFF00"/>
                            </a:solidFill>
                            <a:latin typeface="Cambria Math" panose="02040503050406030204" pitchFamily="18" charset="0"/>
                          </a:rPr>
                          <m:t>−</m:t>
                        </m:r>
                        <m:r>
                          <a:rPr lang="en-US" sz="3200" b="1" i="1" smtClean="0">
                            <a:solidFill>
                              <a:srgbClr val="FFFF00"/>
                            </a:solidFill>
                            <a:latin typeface="Cambria Math" panose="02040503050406030204" pitchFamily="18" charset="0"/>
                          </a:rPr>
                          <m:t>𝑹</m:t>
                        </m:r>
                      </m:num>
                      <m:den>
                        <m:r>
                          <a:rPr lang="en-US" sz="3200" b="1" i="1" smtClean="0">
                            <a:solidFill>
                              <a:srgbClr val="FFFF00"/>
                            </a:solidFill>
                            <a:latin typeface="Cambria Math" panose="02040503050406030204" pitchFamily="18" charset="0"/>
                          </a:rPr>
                          <m:t>𝒂</m:t>
                        </m:r>
                      </m:den>
                    </m:f>
                    <m:r>
                      <a:rPr lang="en-US" sz="3200" b="1" i="1" smtClean="0">
                        <a:solidFill>
                          <a:srgbClr val="FFFF00"/>
                        </a:solidFill>
                        <a:latin typeface="Cambria Math" panose="02040503050406030204" pitchFamily="18" charset="0"/>
                      </a:rPr>
                      <m:t>)]</m:t>
                    </m:r>
                  </m:oMath>
                </a14:m>
                <a:endParaRPr lang="en-US" sz="3200" b="1" dirty="0">
                  <a:solidFill>
                    <a:srgbClr val="FFFF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03836" y="2636181"/>
                <a:ext cx="5105400" cy="708977"/>
              </a:xfrm>
              <a:prstGeom prst="rect">
                <a:avLst/>
              </a:prstGeom>
              <a:blipFill rotWithShape="0">
                <a:blip r:embed="rId2"/>
                <a:stretch>
                  <a:fillRect l="-4898" t="-3419" b="-17094"/>
                </a:stretch>
              </a:blipFill>
            </p:spPr>
            <p:txBody>
              <a:bodyPr/>
              <a:lstStyle/>
              <a:p>
                <a:r>
                  <a:rPr lang="en-US">
                    <a:noFill/>
                  </a:rPr>
                  <a:t> </a:t>
                </a:r>
              </a:p>
            </p:txBody>
          </p:sp>
        </mc:Fallback>
      </mc:AlternateContent>
      <p:sp>
        <p:nvSpPr>
          <p:cNvPr id="5" name="TextBox 4"/>
          <p:cNvSpPr txBox="1"/>
          <p:nvPr/>
        </p:nvSpPr>
        <p:spPr>
          <a:xfrm>
            <a:off x="503836" y="3874288"/>
            <a:ext cx="8411564" cy="707886"/>
          </a:xfrm>
          <a:prstGeom prst="rect">
            <a:avLst/>
          </a:prstGeom>
          <a:solidFill>
            <a:srgbClr val="C00000"/>
          </a:solidFill>
        </p:spPr>
        <p:txBody>
          <a:bodyPr wrap="square" rtlCol="0">
            <a:spAutoFit/>
          </a:bodyPr>
          <a:lstStyle/>
          <a:p>
            <a:r>
              <a:rPr lang="en-US" sz="4000" b="1" dirty="0">
                <a:solidFill>
                  <a:srgbClr val="FFFF00"/>
                </a:solidFill>
              </a:rPr>
              <a:t>Parton positions sampled from:</a:t>
            </a:r>
          </a:p>
        </p:txBody>
      </p:sp>
      <p:sp>
        <p:nvSpPr>
          <p:cNvPr id="7" name="TextBox 6"/>
          <p:cNvSpPr txBox="1"/>
          <p:nvPr/>
        </p:nvSpPr>
        <p:spPr>
          <a:xfrm>
            <a:off x="503836" y="4959756"/>
            <a:ext cx="4233531" cy="492443"/>
          </a:xfrm>
          <a:prstGeom prst="rect">
            <a:avLst/>
          </a:prstGeom>
          <a:solidFill>
            <a:srgbClr val="C00000"/>
          </a:solidFill>
        </p:spPr>
        <p:txBody>
          <a:bodyPr wrap="none" lIns="0" tIns="0" rIns="0" bIns="0" rtlCol="0">
            <a:spAutoFit/>
          </a:bodyPr>
          <a:lstStyle/>
          <a:p>
            <a:r>
              <a:rPr lang="en-US" sz="3200" b="1" dirty="0">
                <a:solidFill>
                  <a:srgbClr val="FFFF00"/>
                </a:solidFill>
              </a:rPr>
              <a:t>h( r )=[</a:t>
            </a:r>
            <a:r>
              <a:rPr lang="en-US" sz="3200" b="1" dirty="0">
                <a:solidFill>
                  <a:srgbClr val="FFFF00"/>
                </a:solidFill>
                <a:latin typeface="Symbol" panose="05050102010706020507" pitchFamily="18" charset="2"/>
              </a:rPr>
              <a:t>n</a:t>
            </a:r>
            <a:r>
              <a:rPr lang="en-US" sz="3200" b="1" baseline="30000" dirty="0">
                <a:solidFill>
                  <a:srgbClr val="FFFF00"/>
                </a:solidFill>
              </a:rPr>
              <a:t>3</a:t>
            </a:r>
            <a:r>
              <a:rPr lang="en-US" sz="3200" b="1" dirty="0">
                <a:solidFill>
                  <a:srgbClr val="FFFF00"/>
                </a:solidFill>
              </a:rPr>
              <a:t>/(8</a:t>
            </a:r>
            <a:r>
              <a:rPr lang="en-US" sz="3200" b="1" dirty="0">
                <a:solidFill>
                  <a:srgbClr val="FFFF00"/>
                </a:solidFill>
                <a:latin typeface="Symbol" panose="05050102010706020507" pitchFamily="18" charset="2"/>
              </a:rPr>
              <a:t>p</a:t>
            </a:r>
            <a:r>
              <a:rPr lang="en-US" sz="3200" b="1" dirty="0">
                <a:solidFill>
                  <a:srgbClr val="FFFF00"/>
                </a:solidFill>
              </a:rPr>
              <a:t>)] </a:t>
            </a:r>
            <a:r>
              <a:rPr lang="en-US" sz="3200" b="1" dirty="0" err="1">
                <a:solidFill>
                  <a:srgbClr val="FFFF00"/>
                </a:solidFill>
              </a:rPr>
              <a:t>exp</a:t>
            </a:r>
            <a:r>
              <a:rPr lang="en-US" sz="3200" b="1" dirty="0">
                <a:solidFill>
                  <a:srgbClr val="FFFF00"/>
                </a:solidFill>
              </a:rPr>
              <a:t>(-</a:t>
            </a:r>
            <a:r>
              <a:rPr lang="en-US" sz="3200" b="1" dirty="0" err="1">
                <a:solidFill>
                  <a:srgbClr val="FFFF00"/>
                </a:solidFill>
                <a:latin typeface="Symbol" panose="05050102010706020507" pitchFamily="18" charset="2"/>
              </a:rPr>
              <a:t>n</a:t>
            </a:r>
            <a:r>
              <a:rPr lang="en-US" sz="3200" b="1" dirty="0" err="1">
                <a:solidFill>
                  <a:srgbClr val="FFFF00"/>
                </a:solidFill>
              </a:rPr>
              <a:t>r</a:t>
            </a:r>
            <a:r>
              <a:rPr lang="en-US" sz="3200" b="1" dirty="0">
                <a:solidFill>
                  <a:srgbClr val="FFFF00"/>
                </a:solidFill>
              </a:rPr>
              <a:t>)</a:t>
            </a:r>
          </a:p>
        </p:txBody>
      </p:sp>
      <p:sp>
        <p:nvSpPr>
          <p:cNvPr id="8" name="TextBox 7"/>
          <p:cNvSpPr txBox="1"/>
          <p:nvPr/>
        </p:nvSpPr>
        <p:spPr>
          <a:xfrm>
            <a:off x="478436" y="5829781"/>
            <a:ext cx="5367175" cy="523220"/>
          </a:xfrm>
          <a:prstGeom prst="rect">
            <a:avLst/>
          </a:prstGeom>
          <a:solidFill>
            <a:srgbClr val="C00000"/>
          </a:solidFill>
        </p:spPr>
        <p:txBody>
          <a:bodyPr wrap="none" rtlCol="0">
            <a:spAutoFit/>
          </a:bodyPr>
          <a:lstStyle/>
          <a:p>
            <a:r>
              <a:rPr lang="en-US" sz="2800" b="1" dirty="0">
                <a:solidFill>
                  <a:srgbClr val="FFFF00"/>
                </a:solidFill>
              </a:rPr>
              <a:t>where </a:t>
            </a:r>
            <a:r>
              <a:rPr lang="en-US" sz="2800" b="1" dirty="0" err="1">
                <a:solidFill>
                  <a:srgbClr val="FFFF00"/>
                </a:solidFill>
                <a:latin typeface="+mj-lt"/>
              </a:rPr>
              <a:t>R</a:t>
            </a:r>
            <a:r>
              <a:rPr lang="en-US" sz="2800" b="1" baseline="-25000" dirty="0" err="1">
                <a:solidFill>
                  <a:srgbClr val="FFFF00"/>
                </a:solidFill>
                <a:latin typeface="+mj-lt"/>
              </a:rPr>
              <a:t>rms</a:t>
            </a:r>
            <a:r>
              <a:rPr lang="en-US" sz="2800" b="1" dirty="0">
                <a:solidFill>
                  <a:srgbClr val="FFFF00"/>
                </a:solidFill>
                <a:latin typeface="+mj-lt"/>
              </a:rPr>
              <a:t>=</a:t>
            </a:r>
            <a:r>
              <a:rPr lang="en-US" sz="2800" b="1" dirty="0" err="1">
                <a:solidFill>
                  <a:srgbClr val="FFFF00"/>
                </a:solidFill>
                <a:latin typeface="+mj-lt"/>
              </a:rPr>
              <a:t>sqrt</a:t>
            </a:r>
            <a:r>
              <a:rPr lang="en-US" sz="2800" b="1" dirty="0">
                <a:solidFill>
                  <a:srgbClr val="FFFF00"/>
                </a:solidFill>
                <a:latin typeface="+mj-lt"/>
              </a:rPr>
              <a:t>(12/</a:t>
            </a:r>
            <a:r>
              <a:rPr lang="en-US" sz="2800" b="1" dirty="0">
                <a:solidFill>
                  <a:srgbClr val="FFFF00"/>
                </a:solidFill>
                <a:latin typeface="Symbol" panose="05050102010706020507" pitchFamily="18" charset="2"/>
              </a:rPr>
              <a:t>n</a:t>
            </a:r>
            <a:r>
              <a:rPr lang="en-US" sz="2800" b="1" dirty="0">
                <a:solidFill>
                  <a:srgbClr val="FFFF00"/>
                </a:solidFill>
              </a:rPr>
              <a:t>)=0.81 </a:t>
            </a:r>
            <a:r>
              <a:rPr lang="en-US" sz="2800" b="1" dirty="0" err="1">
                <a:solidFill>
                  <a:srgbClr val="FFFF00"/>
                </a:solidFill>
              </a:rPr>
              <a:t>fm</a:t>
            </a:r>
            <a:endParaRPr lang="en-US" sz="2800" b="1" dirty="0">
              <a:solidFill>
                <a:srgbClr val="FFFF00"/>
              </a:solidFill>
            </a:endParaRPr>
          </a:p>
        </p:txBody>
      </p:sp>
    </p:spTree>
    <p:extLst>
      <p:ext uri="{BB962C8B-B14F-4D97-AF65-F5344CB8AC3E}">
        <p14:creationId xmlns:p14="http://schemas.microsoft.com/office/powerpoint/2010/main" val="542620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03105" cy="6618514"/>
          </a:xfrm>
          <a:solidFill>
            <a:srgbClr val="C00000"/>
          </a:solidFill>
        </p:spPr>
        <p:txBody>
          <a:bodyPr/>
          <a:lstStyle/>
          <a:p>
            <a:pPr algn="l"/>
            <a:r>
              <a:rPr lang="en-US" sz="3600" b="1" dirty="0">
                <a:solidFill>
                  <a:srgbClr val="FFFF00"/>
                </a:solidFill>
              </a:rPr>
              <a:t>Parton momenta sampled from PDF (GRV-HO) initialized at:</a:t>
            </a:r>
            <a:br>
              <a:rPr lang="en-US" sz="3600" b="1" dirty="0">
                <a:solidFill>
                  <a:srgbClr val="FFFF00"/>
                </a:solidFill>
              </a:rPr>
            </a:br>
            <a:br>
              <a:rPr lang="en-US" sz="3600" dirty="0">
                <a:solidFill>
                  <a:srgbClr val="FFFF00"/>
                </a:solidFill>
              </a:rPr>
            </a:br>
            <a:r>
              <a:rPr lang="en-US" dirty="0">
                <a:solidFill>
                  <a:schemeClr val="bg1"/>
                </a:solidFill>
              </a:rPr>
              <a:t> (</a:t>
            </a:r>
            <a:r>
              <a:rPr lang="en-US" b="1" dirty="0" err="1">
                <a:solidFill>
                  <a:schemeClr val="bg1"/>
                </a:solidFill>
              </a:rPr>
              <a:t>Q</a:t>
            </a:r>
            <a:r>
              <a:rPr lang="en-US" b="1" baseline="-25000" dirty="0" err="1">
                <a:solidFill>
                  <a:schemeClr val="bg1"/>
                </a:solidFill>
              </a:rPr>
              <a:t>ini</a:t>
            </a:r>
            <a:r>
              <a:rPr lang="en-US" b="1" dirty="0">
                <a:solidFill>
                  <a:schemeClr val="bg1"/>
                </a:solidFill>
              </a:rPr>
              <a:t>)</a:t>
            </a:r>
            <a:r>
              <a:rPr lang="en-US" b="1" baseline="30000" dirty="0">
                <a:solidFill>
                  <a:schemeClr val="bg1"/>
                </a:solidFill>
              </a:rPr>
              <a:t>2</a:t>
            </a:r>
            <a:r>
              <a:rPr lang="en-US" b="1" dirty="0">
                <a:solidFill>
                  <a:schemeClr val="bg1"/>
                </a:solidFill>
              </a:rPr>
              <a:t>= (</a:t>
            </a:r>
            <a:r>
              <a:rPr lang="en-US" b="1" dirty="0" err="1">
                <a:solidFill>
                  <a:schemeClr val="bg1"/>
                </a:solidFill>
              </a:rPr>
              <a:t>p</a:t>
            </a:r>
            <a:r>
              <a:rPr lang="en-US" b="1" baseline="-25000" dirty="0" err="1">
                <a:solidFill>
                  <a:schemeClr val="bg1"/>
                </a:solidFill>
              </a:rPr>
              <a:t>T</a:t>
            </a:r>
            <a:r>
              <a:rPr lang="en-US" b="1" baseline="30000" dirty="0" err="1">
                <a:solidFill>
                  <a:schemeClr val="bg1"/>
                </a:solidFill>
              </a:rPr>
              <a:t>cut</a:t>
            </a:r>
            <a:r>
              <a:rPr lang="en-US" b="1" baseline="30000" dirty="0">
                <a:solidFill>
                  <a:schemeClr val="bg1"/>
                </a:solidFill>
              </a:rPr>
              <a:t>-off</a:t>
            </a:r>
            <a:r>
              <a:rPr lang="en-US" b="1" dirty="0">
                <a:solidFill>
                  <a:schemeClr val="bg1"/>
                </a:solidFill>
              </a:rPr>
              <a:t>)</a:t>
            </a:r>
            <a:r>
              <a:rPr lang="en-US" b="1" baseline="30000" dirty="0">
                <a:solidFill>
                  <a:schemeClr val="bg1"/>
                </a:solidFill>
              </a:rPr>
              <a:t>2</a:t>
            </a:r>
            <a:r>
              <a:rPr lang="en-US" b="1" dirty="0">
                <a:solidFill>
                  <a:schemeClr val="bg1"/>
                </a:solidFill>
              </a:rPr>
              <a:t>.</a:t>
            </a:r>
            <a:br>
              <a:rPr lang="en-US" baseline="30000" dirty="0">
                <a:solidFill>
                  <a:schemeClr val="bg1"/>
                </a:solidFill>
              </a:rPr>
            </a:br>
            <a:br>
              <a:rPr lang="en-US" baseline="30000" dirty="0">
                <a:solidFill>
                  <a:srgbClr val="FFFF00"/>
                </a:solidFill>
              </a:rPr>
            </a:br>
            <a:r>
              <a:rPr lang="en-US" sz="3600" b="1" dirty="0">
                <a:solidFill>
                  <a:srgbClr val="FFFF00"/>
                </a:solidFill>
              </a:rPr>
              <a:t>For most of our calculations at top RHIC energy, we have used:</a:t>
            </a:r>
            <a:br>
              <a:rPr lang="en-US" sz="3600" b="1" baseline="30000" dirty="0">
                <a:solidFill>
                  <a:srgbClr val="FFFF00"/>
                </a:solidFill>
              </a:rPr>
            </a:br>
            <a:br>
              <a:rPr lang="en-US" sz="2400" baseline="30000" dirty="0">
                <a:solidFill>
                  <a:srgbClr val="FFFF00"/>
                </a:solidFill>
              </a:rPr>
            </a:br>
            <a:r>
              <a:rPr lang="en-US" sz="4000" b="1" dirty="0">
                <a:solidFill>
                  <a:schemeClr val="bg1"/>
                </a:solidFill>
              </a:rPr>
              <a:t>(</a:t>
            </a:r>
            <a:r>
              <a:rPr lang="en-US" sz="4000" b="1" dirty="0" err="1">
                <a:solidFill>
                  <a:schemeClr val="bg1"/>
                </a:solidFill>
              </a:rPr>
              <a:t>p</a:t>
            </a:r>
            <a:r>
              <a:rPr lang="en-US" sz="4000" b="1" baseline="-25000" dirty="0" err="1">
                <a:solidFill>
                  <a:schemeClr val="bg1"/>
                </a:solidFill>
              </a:rPr>
              <a:t>T</a:t>
            </a:r>
            <a:r>
              <a:rPr lang="en-US" sz="4000" b="1" baseline="30000" dirty="0" err="1">
                <a:solidFill>
                  <a:schemeClr val="bg1"/>
                </a:solidFill>
              </a:rPr>
              <a:t>cut</a:t>
            </a:r>
            <a:r>
              <a:rPr lang="en-US" sz="4000" b="1" baseline="30000" dirty="0">
                <a:solidFill>
                  <a:schemeClr val="bg1"/>
                </a:solidFill>
              </a:rPr>
              <a:t>-off</a:t>
            </a:r>
            <a:r>
              <a:rPr lang="en-US" sz="4000" b="1" dirty="0">
                <a:solidFill>
                  <a:schemeClr val="bg1"/>
                </a:solidFill>
              </a:rPr>
              <a:t>)</a:t>
            </a:r>
            <a:r>
              <a:rPr lang="en-US" sz="4000" b="1" baseline="30000" dirty="0">
                <a:solidFill>
                  <a:schemeClr val="bg1"/>
                </a:solidFill>
              </a:rPr>
              <a:t>2</a:t>
            </a:r>
            <a:r>
              <a:rPr lang="en-US" sz="4000" b="1" dirty="0">
                <a:solidFill>
                  <a:schemeClr val="bg1"/>
                </a:solidFill>
              </a:rPr>
              <a:t> =0.589 GeV</a:t>
            </a:r>
            <a:r>
              <a:rPr lang="en-US" sz="4000" b="1" baseline="30000" dirty="0">
                <a:solidFill>
                  <a:schemeClr val="bg1"/>
                </a:solidFill>
              </a:rPr>
              <a:t>2 </a:t>
            </a:r>
            <a:r>
              <a:rPr lang="en-US" sz="4000" b="1" dirty="0">
                <a:solidFill>
                  <a:schemeClr val="bg1"/>
                </a:solidFill>
              </a:rPr>
              <a:t>. </a:t>
            </a:r>
            <a:br>
              <a:rPr lang="en-US" sz="4000" b="1" baseline="30000" dirty="0">
                <a:solidFill>
                  <a:schemeClr val="bg1"/>
                </a:solidFill>
              </a:rPr>
            </a:br>
            <a:br>
              <a:rPr lang="en-US" sz="4000" b="1" baseline="30000" dirty="0">
                <a:solidFill>
                  <a:schemeClr val="bg1"/>
                </a:solidFill>
              </a:rPr>
            </a:br>
            <a:r>
              <a:rPr lang="en-US" sz="4000" b="1" dirty="0">
                <a:solidFill>
                  <a:schemeClr val="bg1"/>
                </a:solidFill>
              </a:rPr>
              <a:t> </a:t>
            </a:r>
            <a:r>
              <a:rPr lang="en-US" sz="3200" b="1" dirty="0">
                <a:solidFill>
                  <a:schemeClr val="bg1"/>
                </a:solidFill>
              </a:rPr>
              <a:t>x</a:t>
            </a:r>
            <a:r>
              <a:rPr lang="en-US" sz="3200" b="1" baseline="-25000" dirty="0">
                <a:solidFill>
                  <a:schemeClr val="bg1"/>
                </a:solidFill>
              </a:rPr>
              <a:t>1</a:t>
            </a:r>
            <a:r>
              <a:rPr lang="en-US" sz="3200" b="1" dirty="0">
                <a:solidFill>
                  <a:schemeClr val="bg1"/>
                </a:solidFill>
              </a:rPr>
              <a:t> x</a:t>
            </a:r>
            <a:r>
              <a:rPr lang="en-US" sz="3200" b="1" baseline="-25000" dirty="0">
                <a:solidFill>
                  <a:schemeClr val="bg1"/>
                </a:solidFill>
              </a:rPr>
              <a:t>2</a:t>
            </a:r>
            <a:r>
              <a:rPr lang="en-US" sz="3200" b="1" dirty="0">
                <a:solidFill>
                  <a:schemeClr val="bg1"/>
                </a:solidFill>
              </a:rPr>
              <a:t> </a:t>
            </a:r>
            <a:r>
              <a:rPr lang="en-US" sz="3200" b="1" dirty="0" err="1">
                <a:solidFill>
                  <a:schemeClr val="bg1"/>
                </a:solidFill>
              </a:rPr>
              <a:t>sqrt</a:t>
            </a:r>
            <a:r>
              <a:rPr lang="en-US" sz="3200" b="1" dirty="0">
                <a:solidFill>
                  <a:schemeClr val="bg1"/>
                </a:solidFill>
              </a:rPr>
              <a:t>{</a:t>
            </a:r>
            <a:r>
              <a:rPr lang="en-US" sz="3200" b="1" dirty="0" err="1">
                <a:solidFill>
                  <a:schemeClr val="bg1"/>
                </a:solidFill>
              </a:rPr>
              <a:t>s</a:t>
            </a:r>
            <a:r>
              <a:rPr lang="en-US" sz="3200" b="1" baseline="-25000" dirty="0" err="1">
                <a:solidFill>
                  <a:schemeClr val="bg1"/>
                </a:solidFill>
              </a:rPr>
              <a:t>NN</a:t>
            </a:r>
            <a:r>
              <a:rPr lang="en-US" sz="3200" b="1" dirty="0">
                <a:solidFill>
                  <a:schemeClr val="bg1"/>
                </a:solidFill>
              </a:rPr>
              <a:t>} &gt; 2p</a:t>
            </a:r>
            <a:r>
              <a:rPr lang="en-US" sz="3200" b="1" baseline="-25000" dirty="0">
                <a:solidFill>
                  <a:schemeClr val="bg1"/>
                </a:solidFill>
              </a:rPr>
              <a:t>T</a:t>
            </a:r>
            <a:r>
              <a:rPr lang="en-US" sz="3200" b="1" dirty="0">
                <a:solidFill>
                  <a:schemeClr val="bg1"/>
                </a:solidFill>
              </a:rPr>
              <a:t>,  x</a:t>
            </a:r>
            <a:r>
              <a:rPr lang="en-US" sz="3200" b="1" baseline="-25000" dirty="0">
                <a:solidFill>
                  <a:schemeClr val="bg1"/>
                </a:solidFill>
              </a:rPr>
              <a:t>i</a:t>
            </a:r>
            <a:r>
              <a:rPr lang="en-US" sz="3200" b="1" baseline="30000" dirty="0">
                <a:solidFill>
                  <a:schemeClr val="bg1"/>
                </a:solidFill>
              </a:rPr>
              <a:t>min</a:t>
            </a:r>
            <a:r>
              <a:rPr lang="en-US" sz="3200" b="1" dirty="0">
                <a:solidFill>
                  <a:schemeClr val="bg1"/>
                </a:solidFill>
              </a:rPr>
              <a:t>~2p</a:t>
            </a:r>
            <a:r>
              <a:rPr lang="en-US" sz="3200" b="1" baseline="-25000" dirty="0">
                <a:solidFill>
                  <a:schemeClr val="bg1"/>
                </a:solidFill>
              </a:rPr>
              <a:t>T</a:t>
            </a:r>
            <a:r>
              <a:rPr lang="en-US" sz="3200" b="1" baseline="30000" dirty="0">
                <a:solidFill>
                  <a:schemeClr val="bg1"/>
                </a:solidFill>
              </a:rPr>
              <a:t>cut-off</a:t>
            </a:r>
            <a:r>
              <a:rPr lang="en-US" sz="3200" b="1" dirty="0">
                <a:solidFill>
                  <a:schemeClr val="bg1"/>
                </a:solidFill>
              </a:rPr>
              <a:t>/</a:t>
            </a:r>
            <a:r>
              <a:rPr lang="en-US" sz="3200" b="1" dirty="0" err="1">
                <a:solidFill>
                  <a:schemeClr val="bg1"/>
                </a:solidFill>
              </a:rPr>
              <a:t>sqrt</a:t>
            </a:r>
            <a:r>
              <a:rPr lang="en-US" sz="3200" b="1" dirty="0">
                <a:solidFill>
                  <a:schemeClr val="bg1"/>
                </a:solidFill>
              </a:rPr>
              <a:t>{</a:t>
            </a:r>
            <a:r>
              <a:rPr lang="en-US" sz="3200" b="1" dirty="0" err="1">
                <a:solidFill>
                  <a:schemeClr val="bg1"/>
                </a:solidFill>
              </a:rPr>
              <a:t>s</a:t>
            </a:r>
            <a:r>
              <a:rPr lang="en-US" sz="3200" b="1" baseline="-25000" dirty="0" err="1">
                <a:solidFill>
                  <a:schemeClr val="bg1"/>
                </a:solidFill>
              </a:rPr>
              <a:t>NN</a:t>
            </a:r>
            <a:r>
              <a:rPr lang="en-US" sz="3200" b="1" dirty="0">
                <a:solidFill>
                  <a:schemeClr val="bg1"/>
                </a:solidFill>
              </a:rPr>
              <a:t>}</a:t>
            </a:r>
            <a:br>
              <a:rPr lang="en-US" sz="3600" b="1" baseline="30000" dirty="0">
                <a:solidFill>
                  <a:schemeClr val="bg1"/>
                </a:solidFill>
              </a:rPr>
            </a:br>
            <a:endParaRPr lang="en-US" sz="3200" b="1" baseline="30000" dirty="0">
              <a:solidFill>
                <a:schemeClr val="bg1"/>
              </a:solidFill>
            </a:endParaRPr>
          </a:p>
        </p:txBody>
      </p:sp>
    </p:spTree>
    <p:extLst>
      <p:ext uri="{BB962C8B-B14F-4D97-AF65-F5344CB8AC3E}">
        <p14:creationId xmlns:p14="http://schemas.microsoft.com/office/powerpoint/2010/main" val="1613830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
            <a:ext cx="9144000" cy="1295400"/>
          </a:xfrm>
          <a:solidFill>
            <a:srgbClr val="C00000"/>
          </a:solidFill>
          <a:scene3d>
            <a:camera prst="orthographicFront"/>
            <a:lightRig rig="threePt" dir="t"/>
          </a:scene3d>
          <a:sp3d>
            <a:bevelT/>
          </a:sp3d>
        </p:spPr>
        <p:txBody>
          <a:bodyPr/>
          <a:lstStyle/>
          <a:p>
            <a:r>
              <a:rPr lang="en-US" sz="4000" b="1" dirty="0">
                <a:solidFill>
                  <a:srgbClr val="FFFF00"/>
                </a:solidFill>
              </a:rPr>
              <a:t>-Confidence Building Measures-    Box Mode Implementation of PCM</a:t>
            </a:r>
            <a:endParaRPr lang="en-US" b="1" dirty="0">
              <a:solidFill>
                <a:srgbClr val="FFFF00"/>
              </a:solidFill>
            </a:endParaRPr>
          </a:p>
        </p:txBody>
      </p:sp>
      <p:pic>
        <p:nvPicPr>
          <p:cNvPr id="3" name="Picture 2"/>
          <p:cNvPicPr>
            <a:picLocks noChangeAspect="1"/>
          </p:cNvPicPr>
          <p:nvPr/>
        </p:nvPicPr>
        <p:blipFill>
          <a:blip r:embed="rId2"/>
          <a:stretch>
            <a:fillRect/>
          </a:stretch>
        </p:blipFill>
        <p:spPr>
          <a:xfrm>
            <a:off x="0" y="1371600"/>
            <a:ext cx="4725752" cy="3228750"/>
          </a:xfrm>
          <a:prstGeom prst="rect">
            <a:avLst/>
          </a:prstGeom>
        </p:spPr>
      </p:pic>
      <p:pic>
        <p:nvPicPr>
          <p:cNvPr id="4" name="Picture 3"/>
          <p:cNvPicPr>
            <a:picLocks noChangeAspect="1"/>
          </p:cNvPicPr>
          <p:nvPr/>
        </p:nvPicPr>
        <p:blipFill>
          <a:blip r:embed="rId3"/>
          <a:stretch>
            <a:fillRect/>
          </a:stretch>
        </p:blipFill>
        <p:spPr>
          <a:xfrm>
            <a:off x="4419600" y="3505200"/>
            <a:ext cx="4602203" cy="3167250"/>
          </a:xfrm>
          <a:prstGeom prst="rect">
            <a:avLst/>
          </a:prstGeom>
        </p:spPr>
      </p:pic>
      <p:sp>
        <p:nvSpPr>
          <p:cNvPr id="5" name="TextBox 4"/>
          <p:cNvSpPr txBox="1"/>
          <p:nvPr/>
        </p:nvSpPr>
        <p:spPr>
          <a:xfrm>
            <a:off x="228600" y="4584918"/>
            <a:ext cx="3962400" cy="1815882"/>
          </a:xfrm>
          <a:prstGeom prst="rect">
            <a:avLst/>
          </a:prstGeom>
          <a:solidFill>
            <a:srgbClr val="C00000"/>
          </a:solidFill>
        </p:spPr>
        <p:txBody>
          <a:bodyPr wrap="square" rtlCol="0">
            <a:spAutoFit/>
          </a:bodyPr>
          <a:lstStyle/>
          <a:p>
            <a:r>
              <a:rPr lang="en-US" sz="2800" b="1" dirty="0">
                <a:solidFill>
                  <a:srgbClr val="FFFF00"/>
                </a:solidFill>
              </a:rPr>
              <a:t>M. </a:t>
            </a:r>
            <a:r>
              <a:rPr lang="en-US" sz="2800" b="1" dirty="0" err="1">
                <a:solidFill>
                  <a:srgbClr val="FFFF00"/>
                </a:solidFill>
              </a:rPr>
              <a:t>Younus</a:t>
            </a:r>
            <a:r>
              <a:rPr lang="en-US" sz="2800" b="1" dirty="0">
                <a:solidFill>
                  <a:srgbClr val="FFFF00"/>
                </a:solidFill>
              </a:rPr>
              <a:t>, </a:t>
            </a:r>
          </a:p>
          <a:p>
            <a:r>
              <a:rPr lang="en-US" sz="2800" b="1" dirty="0">
                <a:solidFill>
                  <a:srgbClr val="FFFF00"/>
                </a:solidFill>
              </a:rPr>
              <a:t>C. Coleman-Smith, </a:t>
            </a:r>
          </a:p>
          <a:p>
            <a:r>
              <a:rPr lang="en-US" sz="2800" b="1" dirty="0">
                <a:solidFill>
                  <a:srgbClr val="FFFF00"/>
                </a:solidFill>
              </a:rPr>
              <a:t>S. A. Bass, and DKS,</a:t>
            </a:r>
          </a:p>
          <a:p>
            <a:r>
              <a:rPr lang="en-US" sz="2800" b="1" dirty="0">
                <a:solidFill>
                  <a:srgbClr val="FFFF00"/>
                </a:solidFill>
              </a:rPr>
              <a:t>PRC 91 (2015) 024912</a:t>
            </a:r>
          </a:p>
        </p:txBody>
      </p:sp>
      <p:sp>
        <p:nvSpPr>
          <p:cNvPr id="7" name="TextBox 6">
            <a:extLst>
              <a:ext uri="{FF2B5EF4-FFF2-40B4-BE49-F238E27FC236}">
                <a16:creationId xmlns:a16="http://schemas.microsoft.com/office/drawing/2014/main" id="{05252E4E-60AB-3B96-2F49-90512FF074CA}"/>
              </a:ext>
            </a:extLst>
          </p:cNvPr>
          <p:cNvSpPr txBox="1"/>
          <p:nvPr/>
        </p:nvSpPr>
        <p:spPr>
          <a:xfrm>
            <a:off x="4876800" y="1613118"/>
            <a:ext cx="3962400" cy="1815882"/>
          </a:xfrm>
          <a:prstGeom prst="rect">
            <a:avLst/>
          </a:prstGeom>
          <a:solidFill>
            <a:srgbClr val="0000CC"/>
          </a:solidFill>
        </p:spPr>
        <p:txBody>
          <a:bodyPr wrap="square" rtlCol="0">
            <a:spAutoFit/>
          </a:bodyPr>
          <a:lstStyle/>
          <a:p>
            <a:r>
              <a:rPr lang="en-GB" sz="2800" b="1" dirty="0">
                <a:solidFill>
                  <a:schemeClr val="bg1"/>
                </a:solidFill>
              </a:rPr>
              <a:t>Closely Reproduces Collisional and</a:t>
            </a:r>
          </a:p>
          <a:p>
            <a:r>
              <a:rPr lang="en-GB" sz="2800" b="1" dirty="0">
                <a:solidFill>
                  <a:schemeClr val="bg1"/>
                </a:solidFill>
              </a:rPr>
              <a:t>Radiative Energy Losses</a:t>
            </a:r>
          </a:p>
        </p:txBody>
      </p:sp>
    </p:spTree>
    <p:extLst>
      <p:ext uri="{BB962C8B-B14F-4D97-AF65-F5344CB8AC3E}">
        <p14:creationId xmlns:p14="http://schemas.microsoft.com/office/powerpoint/2010/main" val="2920657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AEF5-D431-F545-EBF8-4AD827692B3A}"/>
              </a:ext>
            </a:extLst>
          </p:cNvPr>
          <p:cNvSpPr>
            <a:spLocks noGrp="1"/>
          </p:cNvSpPr>
          <p:nvPr>
            <p:ph type="title"/>
          </p:nvPr>
        </p:nvSpPr>
        <p:spPr>
          <a:xfrm>
            <a:off x="609600" y="0"/>
            <a:ext cx="8229600" cy="1143000"/>
          </a:xfrm>
          <a:solidFill>
            <a:srgbClr val="C00000"/>
          </a:solidFill>
        </p:spPr>
        <p:txBody>
          <a:bodyPr wrap="square" anchor="ctr">
            <a:normAutofit/>
          </a:bodyPr>
          <a:lstStyle/>
          <a:p>
            <a:pPr>
              <a:lnSpc>
                <a:spcPct val="90000"/>
              </a:lnSpc>
            </a:pPr>
            <a:r>
              <a:rPr lang="en-GB" sz="3700" b="1" dirty="0">
                <a:solidFill>
                  <a:srgbClr val="FFFF00"/>
                </a:solidFill>
              </a:rPr>
              <a:t>Release a lot of Heavy Quarks of a Given Energy in Infinite QGP!</a:t>
            </a:r>
          </a:p>
        </p:txBody>
      </p:sp>
      <p:pic>
        <p:nvPicPr>
          <p:cNvPr id="3" name="Picture 2">
            <a:extLst>
              <a:ext uri="{FF2B5EF4-FFF2-40B4-BE49-F238E27FC236}">
                <a16:creationId xmlns:a16="http://schemas.microsoft.com/office/drawing/2014/main" id="{900B3E3B-0379-DACF-1B72-51C024B86717}"/>
              </a:ext>
            </a:extLst>
          </p:cNvPr>
          <p:cNvPicPr>
            <a:picLocks noChangeAspect="1"/>
          </p:cNvPicPr>
          <p:nvPr/>
        </p:nvPicPr>
        <p:blipFill>
          <a:blip r:embed="rId2"/>
          <a:stretch>
            <a:fillRect/>
          </a:stretch>
        </p:blipFill>
        <p:spPr>
          <a:xfrm>
            <a:off x="809736" y="1371600"/>
            <a:ext cx="7246994" cy="5181600"/>
          </a:xfrm>
          <a:prstGeom prst="rect">
            <a:avLst/>
          </a:prstGeom>
          <a:noFill/>
        </p:spPr>
      </p:pic>
    </p:spTree>
    <p:extLst>
      <p:ext uri="{BB962C8B-B14F-4D97-AF65-F5344CB8AC3E}">
        <p14:creationId xmlns:p14="http://schemas.microsoft.com/office/powerpoint/2010/main" val="4037401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 y="76200"/>
            <a:ext cx="9296400" cy="1676400"/>
          </a:xfrm>
          <a:solidFill>
            <a:srgbClr val="C00000"/>
          </a:solidFill>
          <a:scene3d>
            <a:camera prst="orthographicFront"/>
            <a:lightRig rig="threePt" dir="t"/>
          </a:scene3d>
          <a:sp3d>
            <a:bevelT/>
          </a:sp3d>
        </p:spPr>
        <p:txBody>
          <a:bodyPr/>
          <a:lstStyle/>
          <a:p>
            <a:r>
              <a:rPr lang="en-US" sz="3600" b="1" dirty="0">
                <a:solidFill>
                  <a:srgbClr val="FFFF00"/>
                </a:solidFill>
              </a:rPr>
              <a:t>-Confidence Building Measures- </a:t>
            </a:r>
            <a:br>
              <a:rPr lang="en-US" sz="3600" b="1" dirty="0">
                <a:solidFill>
                  <a:srgbClr val="FFFF00"/>
                </a:solidFill>
              </a:rPr>
            </a:br>
            <a:r>
              <a:rPr lang="en-US" sz="3600" b="1" dirty="0">
                <a:solidFill>
                  <a:srgbClr val="FFFF00"/>
                </a:solidFill>
              </a:rPr>
              <a:t> </a:t>
            </a:r>
            <a:r>
              <a:rPr lang="en-US" sz="3600" b="1" dirty="0" err="1">
                <a:solidFill>
                  <a:srgbClr val="FFFF00"/>
                </a:solidFill>
              </a:rPr>
              <a:t>Eikonal</a:t>
            </a:r>
            <a:r>
              <a:rPr lang="en-US" sz="3600" b="1" dirty="0">
                <a:solidFill>
                  <a:srgbClr val="FFFF00"/>
                </a:solidFill>
              </a:rPr>
              <a:t> Approximation and Independent Minijet Calculations</a:t>
            </a:r>
            <a:endParaRPr lang="en-US" b="1" dirty="0">
              <a:solidFill>
                <a:srgbClr val="FFFF00"/>
              </a:solidFill>
            </a:endParaRPr>
          </a:p>
        </p:txBody>
      </p:sp>
      <p:pic>
        <p:nvPicPr>
          <p:cNvPr id="7" name="Content Placeholder 6"/>
          <p:cNvPicPr>
            <a:picLocks noGrp="1" noChangeAspect="1"/>
          </p:cNvPicPr>
          <p:nvPr>
            <p:ph sz="quarter" idx="1"/>
          </p:nvPr>
        </p:nvPicPr>
        <p:blipFill>
          <a:blip r:embed="rId2"/>
          <a:stretch>
            <a:fillRect/>
          </a:stretch>
        </p:blipFill>
        <p:spPr>
          <a:xfrm>
            <a:off x="838200" y="1828800"/>
            <a:ext cx="3427850" cy="2414588"/>
          </a:xfrm>
          <a:prstGeom prst="rect">
            <a:avLst/>
          </a:prstGeom>
        </p:spPr>
      </p:pic>
      <p:pic>
        <p:nvPicPr>
          <p:cNvPr id="8" name="Content Placeholder 7"/>
          <p:cNvPicPr>
            <a:picLocks noGrp="1" noChangeAspect="1"/>
          </p:cNvPicPr>
          <p:nvPr>
            <p:ph sz="quarter" idx="2"/>
          </p:nvPr>
        </p:nvPicPr>
        <p:blipFill>
          <a:blip r:embed="rId3"/>
          <a:stretch>
            <a:fillRect/>
          </a:stretch>
        </p:blipFill>
        <p:spPr>
          <a:xfrm>
            <a:off x="5029200" y="1752600"/>
            <a:ext cx="3629800" cy="2414588"/>
          </a:xfrm>
          <a:prstGeom prst="rect">
            <a:avLst/>
          </a:prstGeom>
        </p:spPr>
      </p:pic>
      <p:pic>
        <p:nvPicPr>
          <p:cNvPr id="9" name="Content Placeholder 8"/>
          <p:cNvPicPr>
            <a:picLocks noGrp="1" noChangeAspect="1"/>
          </p:cNvPicPr>
          <p:nvPr>
            <p:ph sz="quarter" idx="3"/>
          </p:nvPr>
        </p:nvPicPr>
        <p:blipFill>
          <a:blip r:embed="rId4"/>
          <a:stretch>
            <a:fillRect/>
          </a:stretch>
        </p:blipFill>
        <p:spPr>
          <a:xfrm>
            <a:off x="762000" y="4343400"/>
            <a:ext cx="3632835" cy="2386012"/>
          </a:xfrm>
          <a:prstGeom prst="rect">
            <a:avLst/>
          </a:prstGeom>
        </p:spPr>
      </p:pic>
      <p:pic>
        <p:nvPicPr>
          <p:cNvPr id="10" name="Content Placeholder 9"/>
          <p:cNvPicPr>
            <a:picLocks noGrp="1" noChangeAspect="1"/>
          </p:cNvPicPr>
          <p:nvPr>
            <p:ph sz="quarter" idx="4"/>
          </p:nvPr>
        </p:nvPicPr>
        <p:blipFill>
          <a:blip r:embed="rId5"/>
          <a:stretch>
            <a:fillRect/>
          </a:stretch>
        </p:blipFill>
        <p:spPr>
          <a:xfrm>
            <a:off x="5029200" y="4365865"/>
            <a:ext cx="3577902" cy="2459478"/>
          </a:xfrm>
          <a:prstGeom prst="rect">
            <a:avLst/>
          </a:prstGeom>
        </p:spPr>
      </p:pic>
    </p:spTree>
    <p:extLst>
      <p:ext uri="{BB962C8B-B14F-4D97-AF65-F5344CB8AC3E}">
        <p14:creationId xmlns:p14="http://schemas.microsoft.com/office/powerpoint/2010/main" val="256531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126"/>
            <a:ext cx="8991599" cy="6705600"/>
          </a:xfrm>
          <a:solidFill>
            <a:srgbClr val="C00000"/>
          </a:solidFill>
        </p:spPr>
        <p:txBody>
          <a:bodyPr/>
          <a:lstStyle/>
          <a:p>
            <a:pPr algn="l"/>
            <a:r>
              <a:rPr lang="en-US" b="1" dirty="0">
                <a:solidFill>
                  <a:srgbClr val="FFFF00"/>
                </a:solidFill>
              </a:rPr>
              <a:t>1. Multiple collisions without </a:t>
            </a:r>
            <a:br>
              <a:rPr lang="en-US" b="1" dirty="0">
                <a:solidFill>
                  <a:srgbClr val="FFFF00"/>
                </a:solidFill>
              </a:rPr>
            </a:br>
            <a:r>
              <a:rPr lang="en-US" b="1" dirty="0">
                <a:solidFill>
                  <a:srgbClr val="FFFF00"/>
                </a:solidFill>
              </a:rPr>
              <a:t>     </a:t>
            </a:r>
            <a:r>
              <a:rPr lang="en-US" b="1" dirty="0" err="1">
                <a:solidFill>
                  <a:srgbClr val="FFFF00"/>
                </a:solidFill>
              </a:rPr>
              <a:t>fragmentaions</a:t>
            </a:r>
            <a:r>
              <a:rPr lang="en-US" b="1" dirty="0">
                <a:solidFill>
                  <a:srgbClr val="FFFF00"/>
                </a:solidFill>
              </a:rPr>
              <a:t> of </a:t>
            </a:r>
            <a:r>
              <a:rPr lang="en-US" b="1" dirty="0" err="1">
                <a:solidFill>
                  <a:srgbClr val="FFFF00"/>
                </a:solidFill>
              </a:rPr>
              <a:t>partons</a:t>
            </a:r>
            <a:r>
              <a:rPr lang="en-US" b="1" dirty="0">
                <a:solidFill>
                  <a:srgbClr val="FFFF00"/>
                </a:solidFill>
              </a:rPr>
              <a:t>   </a:t>
            </a:r>
            <a:br>
              <a:rPr lang="en-US" b="1" dirty="0">
                <a:solidFill>
                  <a:srgbClr val="FFFF00"/>
                </a:solidFill>
              </a:rPr>
            </a:br>
            <a:r>
              <a:rPr lang="en-US" b="1" dirty="0">
                <a:solidFill>
                  <a:srgbClr val="FFFF00"/>
                </a:solidFill>
              </a:rPr>
              <a:t>     (radiation of gluons).</a:t>
            </a:r>
            <a:br>
              <a:rPr lang="en-US" b="1" dirty="0">
                <a:solidFill>
                  <a:srgbClr val="FFFF00"/>
                </a:solidFill>
              </a:rPr>
            </a:br>
            <a:br>
              <a:rPr lang="en-US" b="1" dirty="0">
                <a:solidFill>
                  <a:srgbClr val="FFFF00"/>
                </a:solidFill>
              </a:rPr>
            </a:br>
            <a:r>
              <a:rPr lang="en-US" b="1" dirty="0">
                <a:solidFill>
                  <a:srgbClr val="FFFF00"/>
                </a:solidFill>
              </a:rPr>
              <a:t>2. Multiple collisions </a:t>
            </a:r>
            <a:r>
              <a:rPr lang="en-US" b="1" i="1" dirty="0">
                <a:solidFill>
                  <a:srgbClr val="FFFF00"/>
                </a:solidFill>
              </a:rPr>
              <a:t>as well as      </a:t>
            </a:r>
            <a:br>
              <a:rPr lang="en-US" b="1" dirty="0">
                <a:solidFill>
                  <a:srgbClr val="FFFF00"/>
                </a:solidFill>
              </a:rPr>
            </a:br>
            <a:r>
              <a:rPr lang="en-US" b="1" dirty="0">
                <a:solidFill>
                  <a:srgbClr val="FFFF00"/>
                </a:solidFill>
              </a:rPr>
              <a:t>    radiations (fragmentations) </a:t>
            </a:r>
            <a:br>
              <a:rPr lang="en-US" b="1" dirty="0">
                <a:solidFill>
                  <a:srgbClr val="FFFF00"/>
                </a:solidFill>
              </a:rPr>
            </a:br>
            <a:r>
              <a:rPr lang="en-US" b="1" dirty="0">
                <a:solidFill>
                  <a:srgbClr val="FFFF00"/>
                </a:solidFill>
              </a:rPr>
              <a:t>    off final state </a:t>
            </a:r>
            <a:r>
              <a:rPr lang="en-US" b="1" dirty="0" err="1">
                <a:solidFill>
                  <a:srgbClr val="FFFF00"/>
                </a:solidFill>
              </a:rPr>
              <a:t>partons</a:t>
            </a:r>
            <a:r>
              <a:rPr lang="en-US" b="1" dirty="0">
                <a:solidFill>
                  <a:srgbClr val="FFFF00"/>
                </a:solidFill>
              </a:rPr>
              <a:t>.</a:t>
            </a:r>
            <a:br>
              <a:rPr lang="en-US" sz="3600" b="1" dirty="0">
                <a:solidFill>
                  <a:srgbClr val="FFFF00"/>
                </a:solidFill>
              </a:rPr>
            </a:br>
            <a:endParaRPr lang="en-US" b="1" dirty="0">
              <a:solidFill>
                <a:srgbClr val="FFFF00"/>
              </a:solidFill>
            </a:endParaRPr>
          </a:p>
        </p:txBody>
      </p:sp>
    </p:spTree>
    <p:extLst>
      <p:ext uri="{BB962C8B-B14F-4D97-AF65-F5344CB8AC3E}">
        <p14:creationId xmlns:p14="http://schemas.microsoft.com/office/powerpoint/2010/main" val="2285818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a:off x="304800" y="228600"/>
            <a:ext cx="4847891" cy="3210569"/>
          </a:xfrm>
          <a:prstGeom prst="rect">
            <a:avLst/>
          </a:prstGeom>
        </p:spPr>
      </p:pic>
      <p:sp>
        <p:nvSpPr>
          <p:cNvPr id="2" name="TextBox 1"/>
          <p:cNvSpPr txBox="1"/>
          <p:nvPr/>
        </p:nvSpPr>
        <p:spPr>
          <a:xfrm>
            <a:off x="5538174" y="381000"/>
            <a:ext cx="3262432" cy="2308324"/>
          </a:xfrm>
          <a:prstGeom prst="rect">
            <a:avLst/>
          </a:prstGeom>
          <a:solidFill>
            <a:srgbClr val="C00000"/>
          </a:solidFill>
          <a:scene3d>
            <a:camera prst="orthographicFront"/>
            <a:lightRig rig="threePt" dir="t"/>
          </a:scene3d>
          <a:sp3d>
            <a:bevelT/>
          </a:sp3d>
        </p:spPr>
        <p:txBody>
          <a:bodyPr wrap="none" rtlCol="0">
            <a:spAutoFit/>
          </a:bodyPr>
          <a:lstStyle/>
          <a:p>
            <a:r>
              <a:rPr lang="en-US" sz="3600" b="1" dirty="0">
                <a:solidFill>
                  <a:srgbClr val="FFFF00"/>
                </a:solidFill>
              </a:rPr>
              <a:t>What does </a:t>
            </a:r>
          </a:p>
          <a:p>
            <a:r>
              <a:rPr lang="en-US" sz="3600" b="1" dirty="0">
                <a:solidFill>
                  <a:srgbClr val="FFFF00"/>
                </a:solidFill>
              </a:rPr>
              <a:t>fragmentation</a:t>
            </a:r>
          </a:p>
          <a:p>
            <a:r>
              <a:rPr lang="en-US" sz="3600" b="1" dirty="0">
                <a:solidFill>
                  <a:srgbClr val="FFFF00"/>
                </a:solidFill>
              </a:rPr>
              <a:t>of final state</a:t>
            </a:r>
          </a:p>
          <a:p>
            <a:r>
              <a:rPr lang="en-US" sz="3600" b="1" dirty="0">
                <a:solidFill>
                  <a:srgbClr val="FFFF00"/>
                </a:solidFill>
              </a:rPr>
              <a:t> </a:t>
            </a:r>
            <a:r>
              <a:rPr lang="en-US" sz="3600" b="1" dirty="0" err="1">
                <a:solidFill>
                  <a:srgbClr val="FFFF00"/>
                </a:solidFill>
              </a:rPr>
              <a:t>partons</a:t>
            </a:r>
            <a:r>
              <a:rPr lang="en-US" sz="3600" b="1" dirty="0">
                <a:solidFill>
                  <a:srgbClr val="FFFF00"/>
                </a:solidFill>
              </a:rPr>
              <a:t> do?</a:t>
            </a:r>
          </a:p>
        </p:txBody>
      </p:sp>
      <p:sp>
        <p:nvSpPr>
          <p:cNvPr id="3" name="TextBox 2"/>
          <p:cNvSpPr txBox="1"/>
          <p:nvPr/>
        </p:nvSpPr>
        <p:spPr>
          <a:xfrm>
            <a:off x="228600" y="3581400"/>
            <a:ext cx="3505199" cy="3170099"/>
          </a:xfrm>
          <a:prstGeom prst="rect">
            <a:avLst/>
          </a:prstGeom>
          <a:solidFill>
            <a:srgbClr val="C00000"/>
          </a:solidFill>
        </p:spPr>
        <p:txBody>
          <a:bodyPr wrap="square" rtlCol="0">
            <a:spAutoFit/>
          </a:bodyPr>
          <a:lstStyle/>
          <a:p>
            <a:r>
              <a:rPr lang="en-US" sz="4000" b="1" dirty="0">
                <a:solidFill>
                  <a:srgbClr val="FFFF00"/>
                </a:solidFill>
              </a:rPr>
              <a:t>It leads to </a:t>
            </a:r>
          </a:p>
          <a:p>
            <a:r>
              <a:rPr lang="en-US" sz="4000" b="1" dirty="0">
                <a:solidFill>
                  <a:srgbClr val="FFFF00"/>
                </a:solidFill>
              </a:rPr>
              <a:t>many more collisions</a:t>
            </a:r>
          </a:p>
          <a:p>
            <a:r>
              <a:rPr lang="en-US" sz="4000" b="1" dirty="0">
                <a:solidFill>
                  <a:srgbClr val="FFFF00"/>
                </a:solidFill>
              </a:rPr>
              <a:t>already in </a:t>
            </a:r>
          </a:p>
          <a:p>
            <a:r>
              <a:rPr lang="en-US" sz="4000" b="1" dirty="0">
                <a:solidFill>
                  <a:srgbClr val="FFFF00"/>
                </a:solidFill>
              </a:rPr>
              <a:t>pp collisions, </a:t>
            </a:r>
          </a:p>
        </p:txBody>
      </p:sp>
      <p:pic>
        <p:nvPicPr>
          <p:cNvPr id="4" name="Picture 3"/>
          <p:cNvPicPr>
            <a:picLocks noChangeAspect="1"/>
          </p:cNvPicPr>
          <p:nvPr/>
        </p:nvPicPr>
        <p:blipFill>
          <a:blip r:embed="rId3"/>
          <a:stretch>
            <a:fillRect/>
          </a:stretch>
        </p:blipFill>
        <p:spPr>
          <a:xfrm>
            <a:off x="3640855" y="3515367"/>
            <a:ext cx="5468353" cy="3266431"/>
          </a:xfrm>
          <a:prstGeom prst="rect">
            <a:avLst/>
          </a:prstGeom>
        </p:spPr>
      </p:pic>
    </p:spTree>
    <p:extLst>
      <p:ext uri="{BB962C8B-B14F-4D97-AF65-F5344CB8AC3E}">
        <p14:creationId xmlns:p14="http://schemas.microsoft.com/office/powerpoint/2010/main" val="2512075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B0771C-A0F3-95AD-956C-209C99F71EC2}"/>
              </a:ext>
            </a:extLst>
          </p:cNvPr>
          <p:cNvPicPr>
            <a:picLocks noChangeAspect="1"/>
          </p:cNvPicPr>
          <p:nvPr/>
        </p:nvPicPr>
        <p:blipFill>
          <a:blip r:embed="rId2"/>
          <a:stretch>
            <a:fillRect/>
          </a:stretch>
        </p:blipFill>
        <p:spPr>
          <a:xfrm>
            <a:off x="76200" y="152400"/>
            <a:ext cx="8963025" cy="6215944"/>
          </a:xfrm>
          <a:prstGeom prst="rect">
            <a:avLst/>
          </a:prstGeom>
          <a:noFill/>
        </p:spPr>
      </p:pic>
      <p:sp>
        <p:nvSpPr>
          <p:cNvPr id="8" name="TextBox 7">
            <a:extLst>
              <a:ext uri="{FF2B5EF4-FFF2-40B4-BE49-F238E27FC236}">
                <a16:creationId xmlns:a16="http://schemas.microsoft.com/office/drawing/2014/main" id="{2E5B29E0-1636-FC0F-65DD-F5FBC21B9C8D}"/>
              </a:ext>
            </a:extLst>
          </p:cNvPr>
          <p:cNvSpPr txBox="1"/>
          <p:nvPr/>
        </p:nvSpPr>
        <p:spPr>
          <a:xfrm>
            <a:off x="190500" y="6019800"/>
            <a:ext cx="8763000" cy="584775"/>
          </a:xfrm>
          <a:prstGeom prst="rect">
            <a:avLst/>
          </a:prstGeom>
          <a:solidFill>
            <a:srgbClr val="C00000"/>
          </a:solidFill>
        </p:spPr>
        <p:txBody>
          <a:bodyPr wrap="square">
            <a:spAutoFit/>
          </a:bodyPr>
          <a:lstStyle/>
          <a:p>
            <a:r>
              <a:rPr lang="en-GB" sz="3200" b="1" dirty="0">
                <a:solidFill>
                  <a:srgbClr val="FFFF00"/>
                </a:solidFill>
              </a:rPr>
              <a:t>DKS, S. Bass, R. Chatterjee, PRC 96:064096</a:t>
            </a:r>
          </a:p>
        </p:txBody>
      </p:sp>
    </p:spTree>
    <p:extLst>
      <p:ext uri="{BB962C8B-B14F-4D97-AF65-F5344CB8AC3E}">
        <p14:creationId xmlns:p14="http://schemas.microsoft.com/office/powerpoint/2010/main" val="3179889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title"/>
          </p:nvPr>
        </p:nvSpPr>
        <p:spPr>
          <a:xfrm>
            <a:off x="457200" y="274638"/>
            <a:ext cx="8229600" cy="1143000"/>
          </a:xfrm>
          <a:solidFill>
            <a:srgbClr val="C00000"/>
          </a:solidFill>
          <a:scene3d>
            <a:camera prst="orthographicFront"/>
            <a:lightRig rig="threePt" dir="t"/>
          </a:scene3d>
        </p:spPr>
        <p:txBody>
          <a:bodyPr wrap="square" anchor="ctr">
            <a:normAutofit/>
          </a:bodyPr>
          <a:lstStyle/>
          <a:p>
            <a:pPr>
              <a:lnSpc>
                <a:spcPct val="90000"/>
              </a:lnSpc>
            </a:pPr>
            <a:r>
              <a:rPr lang="en-US" sz="3100" b="1" dirty="0">
                <a:solidFill>
                  <a:srgbClr val="FFFF00"/>
                </a:solidFill>
              </a:rPr>
              <a:t>Where are the charm quarks produced? </a:t>
            </a:r>
          </a:p>
          <a:p>
            <a:pPr>
              <a:lnSpc>
                <a:spcPct val="90000"/>
              </a:lnSpc>
            </a:pPr>
            <a:r>
              <a:rPr lang="en-US" sz="3100" b="1" dirty="0" err="1">
                <a:solidFill>
                  <a:srgbClr val="FFFF00"/>
                </a:solidFill>
              </a:rPr>
              <a:t>Au+Au</a:t>
            </a:r>
            <a:r>
              <a:rPr lang="en-US" sz="3100" b="1" dirty="0">
                <a:solidFill>
                  <a:srgbClr val="FFFF00"/>
                </a:solidFill>
              </a:rPr>
              <a:t> (b=0), 200A GeV</a:t>
            </a:r>
          </a:p>
        </p:txBody>
      </p:sp>
      <p:pic>
        <p:nvPicPr>
          <p:cNvPr id="12" name="Content Placeholder 11"/>
          <p:cNvPicPr>
            <a:picLocks noGrp="1" noChangeAspect="1"/>
          </p:cNvPicPr>
          <p:nvPr>
            <p:ph sz="half" idx="1"/>
          </p:nvPr>
        </p:nvPicPr>
        <p:blipFill>
          <a:blip r:embed="rId2"/>
          <a:stretch>
            <a:fillRect/>
          </a:stretch>
        </p:blipFill>
        <p:spPr>
          <a:xfrm>
            <a:off x="4800600" y="2132173"/>
            <a:ext cx="4148568" cy="2820827"/>
          </a:xfrm>
          <a:prstGeom prst="rect">
            <a:avLst/>
          </a:prstGeom>
          <a:noFill/>
        </p:spPr>
      </p:pic>
      <p:pic>
        <p:nvPicPr>
          <p:cNvPr id="11" name="Content Placeholder 10"/>
          <p:cNvPicPr>
            <a:picLocks noGrp="1" noChangeAspect="1"/>
          </p:cNvPicPr>
          <p:nvPr>
            <p:ph sz="half" idx="2"/>
          </p:nvPr>
        </p:nvPicPr>
        <p:blipFill>
          <a:blip r:embed="rId3"/>
          <a:stretch>
            <a:fillRect/>
          </a:stretch>
        </p:blipFill>
        <p:spPr>
          <a:xfrm>
            <a:off x="152399" y="2056448"/>
            <a:ext cx="4422219" cy="2896551"/>
          </a:xfrm>
          <a:prstGeom prst="rect">
            <a:avLst/>
          </a:prstGeom>
          <a:noFill/>
        </p:spPr>
      </p:pic>
    </p:spTree>
    <p:extLst>
      <p:ext uri="{BB962C8B-B14F-4D97-AF65-F5344CB8AC3E}">
        <p14:creationId xmlns:p14="http://schemas.microsoft.com/office/powerpoint/2010/main" val="2843249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206432" y="228600"/>
            <a:ext cx="8937568" cy="1219200"/>
          </a:xfrm>
          <a:solidFill>
            <a:srgbClr val="C00000"/>
          </a:solidFill>
          <a:scene3d>
            <a:camera prst="orthographicFront"/>
            <a:lightRig rig="threePt" dir="t"/>
          </a:scene3d>
          <a:sp3d>
            <a:bevelT/>
          </a:sp3d>
        </p:spPr>
        <p:txBody>
          <a:bodyPr/>
          <a:lstStyle/>
          <a:p>
            <a:r>
              <a:rPr lang="en-US" b="1" dirty="0">
                <a:solidFill>
                  <a:srgbClr val="FFFF00"/>
                </a:solidFill>
              </a:rPr>
              <a:t>Where are the charm quarks produced?</a:t>
            </a:r>
          </a:p>
          <a:p>
            <a:r>
              <a:rPr lang="en-US" b="1" dirty="0" err="1">
                <a:solidFill>
                  <a:srgbClr val="FFFF00"/>
                </a:solidFill>
              </a:rPr>
              <a:t>Au+Au</a:t>
            </a:r>
            <a:r>
              <a:rPr lang="en-US" b="1" dirty="0">
                <a:solidFill>
                  <a:srgbClr val="FFFF00"/>
                </a:solidFill>
              </a:rPr>
              <a:t> (b=0), 200 </a:t>
            </a:r>
            <a:r>
              <a:rPr lang="en-US" b="1" dirty="0" err="1">
                <a:solidFill>
                  <a:srgbClr val="FFFF00"/>
                </a:solidFill>
              </a:rPr>
              <a:t>AGeV</a:t>
            </a:r>
            <a:endParaRPr lang="en-US" b="1" dirty="0">
              <a:solidFill>
                <a:srgbClr val="FFFF00"/>
              </a:solidFill>
            </a:endParaRPr>
          </a:p>
          <a:p>
            <a:pPr marL="0" indent="0">
              <a:buNone/>
            </a:pPr>
            <a:endParaRPr lang="en-US" b="1" dirty="0">
              <a:solidFill>
                <a:srgbClr val="FFFF00"/>
              </a:solidFill>
            </a:endParaRPr>
          </a:p>
          <a:p>
            <a:endParaRPr lang="en-US" b="1" dirty="0">
              <a:solidFill>
                <a:srgbClr val="FFFF00"/>
              </a:solidFill>
            </a:endParaRPr>
          </a:p>
        </p:txBody>
      </p:sp>
      <p:pic>
        <p:nvPicPr>
          <p:cNvPr id="5" name="Content Placeholder 4"/>
          <p:cNvPicPr>
            <a:picLocks noGrp="1" noChangeAspect="1"/>
          </p:cNvPicPr>
          <p:nvPr>
            <p:ph sz="quarter" idx="3"/>
          </p:nvPr>
        </p:nvPicPr>
        <p:blipFill>
          <a:blip r:embed="rId2"/>
          <a:stretch>
            <a:fillRect/>
          </a:stretch>
        </p:blipFill>
        <p:spPr>
          <a:xfrm>
            <a:off x="31865" y="1990831"/>
            <a:ext cx="4540135" cy="2876338"/>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4769907" y="1942555"/>
            <a:ext cx="4374093" cy="2972889"/>
          </a:xfrm>
          <a:prstGeom prst="rect">
            <a:avLst/>
          </a:prstGeom>
        </p:spPr>
      </p:pic>
    </p:spTree>
    <p:extLst>
      <p:ext uri="{BB962C8B-B14F-4D97-AF65-F5344CB8AC3E}">
        <p14:creationId xmlns:p14="http://schemas.microsoft.com/office/powerpoint/2010/main" val="264907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844541-52EB-16E9-E73C-684247C70663}"/>
              </a:ext>
            </a:extLst>
          </p:cNvPr>
          <p:cNvSpPr txBox="1"/>
          <p:nvPr/>
        </p:nvSpPr>
        <p:spPr>
          <a:xfrm>
            <a:off x="10886" y="0"/>
            <a:ext cx="9144000" cy="7109639"/>
          </a:xfrm>
          <a:prstGeom prst="rect">
            <a:avLst/>
          </a:prstGeom>
          <a:solidFill>
            <a:srgbClr val="0000CC"/>
          </a:solidFill>
        </p:spPr>
        <p:txBody>
          <a:bodyPr wrap="square">
            <a:spAutoFit/>
          </a:bodyPr>
          <a:lstStyle/>
          <a:p>
            <a:r>
              <a:rPr lang="en-US" sz="2400" b="1" dirty="0">
                <a:solidFill>
                  <a:schemeClr val="bg1"/>
                </a:solidFill>
              </a:rPr>
              <a:t>Some Early Works</a:t>
            </a:r>
          </a:p>
          <a:p>
            <a:pPr marL="457200" indent="-457200">
              <a:buFont typeface="Arial" panose="020B0604020202020204" pitchFamily="34" charset="0"/>
              <a:buChar char="•"/>
            </a:pPr>
            <a:endParaRPr lang="en-US" sz="2400" b="1" dirty="0">
              <a:solidFill>
                <a:schemeClr val="bg1"/>
              </a:solidFill>
            </a:endParaRPr>
          </a:p>
          <a:p>
            <a:pPr marL="457200" indent="-457200">
              <a:buFont typeface="Arial" panose="020B0604020202020204" pitchFamily="34" charset="0"/>
              <a:buChar char="•"/>
            </a:pPr>
            <a:r>
              <a:rPr lang="en-US" sz="2400" b="1" dirty="0">
                <a:solidFill>
                  <a:schemeClr val="bg1"/>
                </a:solidFill>
              </a:rPr>
              <a:t>Propagation of Charm Quarks in Equilibrating Quark-Gluon Plasma, M G Mustafa, D Pal, DKS,  PRC 57, 889-898.</a:t>
            </a:r>
          </a:p>
          <a:p>
            <a:r>
              <a:rPr lang="en-US" sz="2400" b="1" dirty="0">
                <a:solidFill>
                  <a:schemeClr val="bg1"/>
                </a:solidFill>
              </a:rPr>
              <a:t>     Estimated drag and diffusion coefficients </a:t>
            </a:r>
          </a:p>
          <a:p>
            <a:r>
              <a:rPr lang="en-US" sz="2400" b="1" dirty="0">
                <a:solidFill>
                  <a:schemeClr val="bg1"/>
                </a:solidFill>
              </a:rPr>
              <a:t>     for heavy quarks, using kinetic theory </a:t>
            </a:r>
            <a:r>
              <a:rPr lang="en-US" sz="2400" b="1" dirty="0">
                <a:solidFill>
                  <a:schemeClr val="bg1"/>
                </a:solidFill>
                <a:sym typeface="Wingdings" panose="05000000000000000000" pitchFamily="2" charset="2"/>
              </a:rPr>
              <a:t> </a:t>
            </a:r>
          </a:p>
          <a:p>
            <a:r>
              <a:rPr lang="en-US" sz="2400" b="1" dirty="0">
                <a:solidFill>
                  <a:schemeClr val="bg1"/>
                </a:solidFill>
                <a:sym typeface="Wingdings" panose="05000000000000000000" pitchFamily="2" charset="2"/>
              </a:rPr>
              <a:t>     Collision Energy Loss.  Diffusion </a:t>
            </a:r>
          </a:p>
          <a:p>
            <a:r>
              <a:rPr lang="en-US" sz="2400" b="1" dirty="0">
                <a:solidFill>
                  <a:schemeClr val="bg1"/>
                </a:solidFill>
                <a:sym typeface="Wingdings" panose="05000000000000000000" pitchFamily="2" charset="2"/>
              </a:rPr>
              <a:t>    </a:t>
            </a:r>
          </a:p>
          <a:p>
            <a:pPr marL="457200" indent="-457200">
              <a:buFont typeface="Arial" panose="020B0604020202020204" pitchFamily="34" charset="0"/>
              <a:buChar char="•"/>
            </a:pPr>
            <a:r>
              <a:rPr lang="en-US" sz="2400" b="1" dirty="0">
                <a:solidFill>
                  <a:schemeClr val="bg1"/>
                </a:solidFill>
              </a:rPr>
              <a:t>Radiative energy-loss of heavy quarks in a quark-gluon plasma, M G Mustafa, D Pal, DKS, M </a:t>
            </a:r>
            <a:r>
              <a:rPr lang="en-US" sz="2400" b="1" dirty="0" err="1">
                <a:solidFill>
                  <a:schemeClr val="bg1"/>
                </a:solidFill>
              </a:rPr>
              <a:t>Thoma</a:t>
            </a:r>
            <a:r>
              <a:rPr lang="en-US" sz="2400" b="1" dirty="0">
                <a:solidFill>
                  <a:schemeClr val="bg1"/>
                </a:solidFill>
              </a:rPr>
              <a:t>, PLB 428, 234–240</a:t>
            </a:r>
          </a:p>
          <a:p>
            <a:pPr marL="457200" indent="-457200">
              <a:buFont typeface="Arial" panose="020B0604020202020204" pitchFamily="34" charset="0"/>
              <a:buChar char="•"/>
            </a:pPr>
            <a:endParaRPr lang="en-US" sz="2400" b="1" dirty="0"/>
          </a:p>
          <a:p>
            <a:r>
              <a:rPr lang="en-US" sz="2400" b="1" dirty="0">
                <a:solidFill>
                  <a:schemeClr val="bg1"/>
                </a:solidFill>
              </a:rPr>
              <a:t>     First Estimate of Radiative Energy Loss</a:t>
            </a:r>
          </a:p>
          <a:p>
            <a:endParaRPr lang="en-US" sz="2400" b="1" dirty="0">
              <a:solidFill>
                <a:schemeClr val="bg1"/>
              </a:solidFill>
            </a:endParaRPr>
          </a:p>
          <a:p>
            <a:pPr marL="342900" indent="-342900">
              <a:buFont typeface="Wingdings" panose="05000000000000000000" pitchFamily="2" charset="2"/>
              <a:buChar char="§"/>
            </a:pPr>
            <a:r>
              <a:rPr lang="en-US" sz="2400" b="1" dirty="0">
                <a:solidFill>
                  <a:schemeClr val="bg1"/>
                </a:solidFill>
              </a:rPr>
              <a:t>All possible sources of charm production and their correlations, and E-loss determined empirically.</a:t>
            </a:r>
          </a:p>
          <a:p>
            <a:pPr marL="342900" indent="-342900">
              <a:buFont typeface="Wingdings" panose="05000000000000000000" pitchFamily="2" charset="2"/>
              <a:buChar char="§"/>
            </a:pPr>
            <a:endParaRPr lang="en-US" sz="2400" b="1" dirty="0">
              <a:solidFill>
                <a:schemeClr val="bg1"/>
              </a:solidFill>
            </a:endParaRPr>
          </a:p>
          <a:p>
            <a:r>
              <a:rPr lang="en-US" sz="2400" b="1" dirty="0">
                <a:solidFill>
                  <a:schemeClr val="bg1"/>
                </a:solidFill>
              </a:rPr>
              <a:t>     JPG 39, 025001; JPG 37, 115006; JPG 40, 065004, JPG 3.    </a:t>
            </a:r>
          </a:p>
          <a:p>
            <a:r>
              <a:rPr lang="en-US" sz="2400" b="1" dirty="0">
                <a:solidFill>
                  <a:schemeClr val="bg1"/>
                </a:solidFill>
              </a:rPr>
              <a:t>      095003 </a:t>
            </a:r>
          </a:p>
        </p:txBody>
      </p:sp>
    </p:spTree>
    <p:extLst>
      <p:ext uri="{BB962C8B-B14F-4D97-AF65-F5344CB8AC3E}">
        <p14:creationId xmlns:p14="http://schemas.microsoft.com/office/powerpoint/2010/main" val="2285601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42900" y="381000"/>
            <a:ext cx="8648700" cy="1828800"/>
          </a:xfrm>
          <a:solidFill>
            <a:srgbClr val="C00000"/>
          </a:solidFill>
          <a:scene3d>
            <a:camera prst="orthographicFront"/>
            <a:lightRig rig="threePt" dir="t"/>
          </a:scene3d>
          <a:sp3d>
            <a:bevelT/>
          </a:sp3d>
        </p:spPr>
        <p:txBody>
          <a:bodyPr/>
          <a:lstStyle/>
          <a:p>
            <a:r>
              <a:rPr lang="en-US" b="1" dirty="0">
                <a:solidFill>
                  <a:srgbClr val="FFFF00"/>
                </a:solidFill>
              </a:rPr>
              <a:t>Where are the charm quarks produced?</a:t>
            </a:r>
          </a:p>
          <a:p>
            <a:r>
              <a:rPr lang="en-US" b="1" dirty="0" err="1">
                <a:solidFill>
                  <a:srgbClr val="FFFF00"/>
                </a:solidFill>
              </a:rPr>
              <a:t>Au+Au</a:t>
            </a:r>
            <a:r>
              <a:rPr lang="en-US" b="1" dirty="0">
                <a:solidFill>
                  <a:srgbClr val="FFFF00"/>
                </a:solidFill>
              </a:rPr>
              <a:t> (b=0), 200 </a:t>
            </a:r>
            <a:r>
              <a:rPr lang="en-US" b="1" dirty="0" err="1">
                <a:solidFill>
                  <a:srgbClr val="FFFF00"/>
                </a:solidFill>
              </a:rPr>
              <a:t>AGeV</a:t>
            </a:r>
            <a:endParaRPr lang="en-US" b="1" dirty="0">
              <a:solidFill>
                <a:srgbClr val="FFFF00"/>
              </a:solidFill>
            </a:endParaRPr>
          </a:p>
          <a:p>
            <a:r>
              <a:rPr lang="en-US" b="1" dirty="0">
                <a:solidFill>
                  <a:srgbClr val="FFFF00"/>
                </a:solidFill>
              </a:rPr>
              <a:t>~ T</a:t>
            </a:r>
            <a:r>
              <a:rPr lang="en-US" b="1" baseline="-25000" dirty="0">
                <a:solidFill>
                  <a:srgbClr val="FFFF00"/>
                </a:solidFill>
              </a:rPr>
              <a:t>AB</a:t>
            </a:r>
            <a:r>
              <a:rPr lang="en-US" b="1" dirty="0">
                <a:solidFill>
                  <a:srgbClr val="FFFF00"/>
                </a:solidFill>
              </a:rPr>
              <a:t>(</a:t>
            </a:r>
            <a:r>
              <a:rPr lang="en-US" b="1" dirty="0" err="1">
                <a:solidFill>
                  <a:srgbClr val="FFFF00"/>
                </a:solidFill>
              </a:rPr>
              <a:t>x,y</a:t>
            </a:r>
            <a:r>
              <a:rPr lang="en-US" b="1" dirty="0">
                <a:solidFill>
                  <a:srgbClr val="FFFF00"/>
                </a:solidFill>
              </a:rPr>
              <a:t>, b=0)</a:t>
            </a:r>
          </a:p>
        </p:txBody>
      </p:sp>
      <p:pic>
        <p:nvPicPr>
          <p:cNvPr id="8" name="Content Placeholder 7"/>
          <p:cNvPicPr>
            <a:picLocks noGrp="1" noChangeAspect="1"/>
          </p:cNvPicPr>
          <p:nvPr>
            <p:ph sz="quarter" idx="3"/>
          </p:nvPr>
        </p:nvPicPr>
        <p:blipFill>
          <a:blip r:embed="rId2"/>
          <a:stretch>
            <a:fillRect/>
          </a:stretch>
        </p:blipFill>
        <p:spPr>
          <a:xfrm>
            <a:off x="152400" y="2438400"/>
            <a:ext cx="4646710" cy="3031945"/>
          </a:xfrm>
          <a:prstGeom prst="rect">
            <a:avLst/>
          </a:prstGeom>
        </p:spPr>
      </p:pic>
      <p:pic>
        <p:nvPicPr>
          <p:cNvPr id="9" name="Content Placeholder 8"/>
          <p:cNvPicPr>
            <a:picLocks noGrp="1" noChangeAspect="1"/>
          </p:cNvPicPr>
          <p:nvPr>
            <p:ph sz="quarter" idx="4"/>
          </p:nvPr>
        </p:nvPicPr>
        <p:blipFill>
          <a:blip r:embed="rId3"/>
          <a:stretch>
            <a:fillRect/>
          </a:stretch>
        </p:blipFill>
        <p:spPr>
          <a:xfrm>
            <a:off x="4876800" y="2438400"/>
            <a:ext cx="4122268" cy="3001963"/>
          </a:xfrm>
          <a:prstGeom prst="rect">
            <a:avLst/>
          </a:prstGeom>
        </p:spPr>
      </p:pic>
    </p:spTree>
    <p:extLst>
      <p:ext uri="{BB962C8B-B14F-4D97-AF65-F5344CB8AC3E}">
        <p14:creationId xmlns:p14="http://schemas.microsoft.com/office/powerpoint/2010/main" val="772861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03200" y="228600"/>
            <a:ext cx="8788400" cy="1219200"/>
          </a:xfrm>
          <a:solidFill>
            <a:srgbClr val="C00000"/>
          </a:solidFill>
          <a:scene3d>
            <a:camera prst="orthographicFront"/>
            <a:lightRig rig="threePt" dir="t"/>
          </a:scene3d>
          <a:sp3d>
            <a:bevelT/>
          </a:sp3d>
        </p:spPr>
        <p:txBody>
          <a:bodyPr/>
          <a:lstStyle/>
          <a:p>
            <a:r>
              <a:rPr lang="en-US" b="1" dirty="0">
                <a:solidFill>
                  <a:srgbClr val="FFFF00"/>
                </a:solidFill>
              </a:rPr>
              <a:t>When are the charm quarks produced?</a:t>
            </a:r>
          </a:p>
          <a:p>
            <a:r>
              <a:rPr lang="en-US" b="1" dirty="0" err="1">
                <a:solidFill>
                  <a:srgbClr val="FFFF00"/>
                </a:solidFill>
              </a:rPr>
              <a:t>Au+Au</a:t>
            </a:r>
            <a:r>
              <a:rPr lang="en-US" b="1" dirty="0">
                <a:solidFill>
                  <a:srgbClr val="FFFF00"/>
                </a:solidFill>
              </a:rPr>
              <a:t> (b=0), 200 </a:t>
            </a:r>
            <a:r>
              <a:rPr lang="en-US" b="1" dirty="0" err="1">
                <a:solidFill>
                  <a:srgbClr val="FFFF00"/>
                </a:solidFill>
              </a:rPr>
              <a:t>AGeV</a:t>
            </a:r>
            <a:endParaRPr lang="en-US" b="1" dirty="0">
              <a:solidFill>
                <a:srgbClr val="FFFF00"/>
              </a:solidFill>
            </a:endParaRPr>
          </a:p>
        </p:txBody>
      </p:sp>
      <p:pic>
        <p:nvPicPr>
          <p:cNvPr id="8" name="Content Placeholder 7"/>
          <p:cNvPicPr>
            <a:picLocks noGrp="1" noChangeAspect="1"/>
          </p:cNvPicPr>
          <p:nvPr>
            <p:ph sz="quarter" idx="3"/>
          </p:nvPr>
        </p:nvPicPr>
        <p:blipFill>
          <a:blip r:embed="rId2"/>
          <a:stretch>
            <a:fillRect/>
          </a:stretch>
        </p:blipFill>
        <p:spPr>
          <a:xfrm>
            <a:off x="77960" y="1943100"/>
            <a:ext cx="4570240" cy="2971800"/>
          </a:xfrm>
          <a:prstGeom prst="rect">
            <a:avLst/>
          </a:prstGeom>
        </p:spPr>
      </p:pic>
      <p:pic>
        <p:nvPicPr>
          <p:cNvPr id="9" name="Content Placeholder 8"/>
          <p:cNvPicPr>
            <a:picLocks noGrp="1" noChangeAspect="1"/>
          </p:cNvPicPr>
          <p:nvPr>
            <p:ph sz="quarter" idx="4"/>
          </p:nvPr>
        </p:nvPicPr>
        <p:blipFill>
          <a:blip r:embed="rId3"/>
          <a:stretch>
            <a:fillRect/>
          </a:stretch>
        </p:blipFill>
        <p:spPr>
          <a:xfrm>
            <a:off x="4800600" y="1981200"/>
            <a:ext cx="4320746" cy="2935514"/>
          </a:xfrm>
          <a:prstGeom prst="rect">
            <a:avLst/>
          </a:prstGeom>
        </p:spPr>
      </p:pic>
    </p:spTree>
    <p:extLst>
      <p:ext uri="{BB962C8B-B14F-4D97-AF65-F5344CB8AC3E}">
        <p14:creationId xmlns:p14="http://schemas.microsoft.com/office/powerpoint/2010/main" val="1474989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4114800" cy="2743200"/>
          </a:xfrm>
          <a:solidFill>
            <a:srgbClr val="C00000"/>
          </a:solidFill>
          <a:scene3d>
            <a:camera prst="orthographicFront"/>
            <a:lightRig rig="threePt" dir="t"/>
          </a:scene3d>
          <a:sp3d>
            <a:bevelT/>
          </a:sp3d>
        </p:spPr>
        <p:txBody>
          <a:bodyPr/>
          <a:lstStyle/>
          <a:p>
            <a:r>
              <a:rPr lang="en-US" b="1" dirty="0">
                <a:solidFill>
                  <a:srgbClr val="FFFF00"/>
                </a:solidFill>
              </a:rPr>
              <a:t>How often do the charm quarks collide?</a:t>
            </a:r>
          </a:p>
          <a:p>
            <a:r>
              <a:rPr lang="en-US" b="1" dirty="0">
                <a:solidFill>
                  <a:srgbClr val="FFFF00"/>
                </a:solidFill>
              </a:rPr>
              <a:t>How often do they radiate gluons?</a:t>
            </a:r>
          </a:p>
        </p:txBody>
      </p:sp>
      <p:pic>
        <p:nvPicPr>
          <p:cNvPr id="7" name="Content Placeholder 6"/>
          <p:cNvPicPr>
            <a:picLocks noGrp="1" noChangeAspect="1"/>
          </p:cNvPicPr>
          <p:nvPr>
            <p:ph sz="quarter" idx="2"/>
          </p:nvPr>
        </p:nvPicPr>
        <p:blipFill>
          <a:blip r:embed="rId2"/>
          <a:stretch>
            <a:fillRect/>
          </a:stretch>
        </p:blipFill>
        <p:spPr>
          <a:xfrm>
            <a:off x="4495800" y="304799"/>
            <a:ext cx="4419600" cy="3035157"/>
          </a:xfrm>
          <a:prstGeom prst="rect">
            <a:avLst/>
          </a:prstGeom>
        </p:spPr>
      </p:pic>
      <p:pic>
        <p:nvPicPr>
          <p:cNvPr id="8" name="Content Placeholder 7"/>
          <p:cNvPicPr>
            <a:picLocks noGrp="1" noChangeAspect="1"/>
          </p:cNvPicPr>
          <p:nvPr>
            <p:ph sz="quarter" idx="3"/>
          </p:nvPr>
        </p:nvPicPr>
        <p:blipFill>
          <a:blip r:embed="rId3"/>
          <a:stretch>
            <a:fillRect/>
          </a:stretch>
        </p:blipFill>
        <p:spPr>
          <a:xfrm>
            <a:off x="29980" y="3581400"/>
            <a:ext cx="4465820" cy="2987777"/>
          </a:xfrm>
          <a:prstGeom prst="rect">
            <a:avLst/>
          </a:prstGeom>
        </p:spPr>
      </p:pic>
      <p:pic>
        <p:nvPicPr>
          <p:cNvPr id="9" name="Content Placeholder 8"/>
          <p:cNvPicPr>
            <a:picLocks noGrp="1" noChangeAspect="1"/>
          </p:cNvPicPr>
          <p:nvPr>
            <p:ph sz="quarter" idx="4"/>
          </p:nvPr>
        </p:nvPicPr>
        <p:blipFill>
          <a:blip r:embed="rId4"/>
          <a:stretch>
            <a:fillRect/>
          </a:stretch>
        </p:blipFill>
        <p:spPr>
          <a:xfrm>
            <a:off x="4839771" y="3581400"/>
            <a:ext cx="4304229" cy="2987777"/>
          </a:xfrm>
          <a:prstGeom prst="rect">
            <a:avLst/>
          </a:prstGeom>
        </p:spPr>
      </p:pic>
    </p:spTree>
    <p:extLst>
      <p:ext uri="{BB962C8B-B14F-4D97-AF65-F5344CB8AC3E}">
        <p14:creationId xmlns:p14="http://schemas.microsoft.com/office/powerpoint/2010/main" val="2856777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266496"/>
          </a:xfrm>
          <a:solidFill>
            <a:srgbClr val="C00000"/>
          </a:solidFill>
          <a:scene3d>
            <a:camera prst="orthographicFront"/>
            <a:lightRig rig="threePt" dir="t"/>
          </a:scene3d>
          <a:sp3d>
            <a:bevelT/>
          </a:sp3d>
        </p:spPr>
        <p:txBody>
          <a:bodyPr/>
          <a:lstStyle/>
          <a:p>
            <a:r>
              <a:rPr lang="en-US" b="1" dirty="0">
                <a:solidFill>
                  <a:srgbClr val="FFFF00"/>
                </a:solidFill>
              </a:rPr>
              <a:t>Spectra with </a:t>
            </a:r>
            <a:r>
              <a:rPr lang="en-US" b="1" dirty="0" err="1">
                <a:solidFill>
                  <a:srgbClr val="FFFF00"/>
                </a:solidFill>
              </a:rPr>
              <a:t>D</a:t>
            </a:r>
            <a:r>
              <a:rPr lang="en-US" b="1" baseline="-25000" dirty="0" err="1">
                <a:solidFill>
                  <a:srgbClr val="FFFF00"/>
                </a:solidFill>
              </a:rPr>
              <a:t>cD</a:t>
            </a:r>
            <a:r>
              <a:rPr lang="en-US" b="1" dirty="0">
                <a:solidFill>
                  <a:srgbClr val="FFFF00"/>
                </a:solidFill>
              </a:rPr>
              <a:t>(z)~</a:t>
            </a:r>
            <a:r>
              <a:rPr lang="en-US" b="1" dirty="0">
                <a:solidFill>
                  <a:srgbClr val="FFFF00"/>
                </a:solidFill>
                <a:latin typeface="Symbol" panose="05050102010706020507" pitchFamily="18" charset="2"/>
              </a:rPr>
              <a:t>d</a:t>
            </a:r>
            <a:r>
              <a:rPr lang="en-US" b="1" dirty="0">
                <a:solidFill>
                  <a:srgbClr val="FFFF00"/>
                </a:solidFill>
              </a:rPr>
              <a:t>(1-z)</a:t>
            </a:r>
            <a:br>
              <a:rPr lang="en-US" b="1" dirty="0">
                <a:solidFill>
                  <a:srgbClr val="FFFF00"/>
                </a:solidFill>
              </a:rPr>
            </a:br>
            <a:r>
              <a:rPr lang="en-US" b="1" dirty="0">
                <a:solidFill>
                  <a:srgbClr val="FFFF00"/>
                </a:solidFill>
              </a:rPr>
              <a:t>No Free Parameters</a:t>
            </a:r>
          </a:p>
        </p:txBody>
      </p:sp>
      <p:pic>
        <p:nvPicPr>
          <p:cNvPr id="7" name="Content Placeholder 6"/>
          <p:cNvPicPr>
            <a:picLocks noGrp="1" noChangeAspect="1"/>
          </p:cNvPicPr>
          <p:nvPr>
            <p:ph idx="1"/>
          </p:nvPr>
        </p:nvPicPr>
        <p:blipFill>
          <a:blip r:embed="rId2"/>
          <a:stretch>
            <a:fillRect/>
          </a:stretch>
        </p:blipFill>
        <p:spPr>
          <a:xfrm>
            <a:off x="699187" y="1295400"/>
            <a:ext cx="8129021" cy="5486400"/>
          </a:xfrm>
          <a:prstGeom prst="rect">
            <a:avLst/>
          </a:prstGeom>
        </p:spPr>
      </p:pic>
      <p:sp>
        <p:nvSpPr>
          <p:cNvPr id="2" name="TextBox 1">
            <a:extLst>
              <a:ext uri="{FF2B5EF4-FFF2-40B4-BE49-F238E27FC236}">
                <a16:creationId xmlns:a16="http://schemas.microsoft.com/office/drawing/2014/main" id="{4FDD0F39-8FD6-28B1-2AE6-8EB1C1A41B04}"/>
              </a:ext>
            </a:extLst>
          </p:cNvPr>
          <p:cNvSpPr txBox="1"/>
          <p:nvPr/>
        </p:nvSpPr>
        <p:spPr>
          <a:xfrm>
            <a:off x="5029200" y="3429000"/>
            <a:ext cx="3176382" cy="584775"/>
          </a:xfrm>
          <a:prstGeom prst="rect">
            <a:avLst/>
          </a:prstGeom>
          <a:solidFill>
            <a:srgbClr val="0000CC"/>
          </a:solidFill>
        </p:spPr>
        <p:txBody>
          <a:bodyPr wrap="none" rtlCol="0">
            <a:spAutoFit/>
          </a:bodyPr>
          <a:lstStyle/>
          <a:p>
            <a:r>
              <a:rPr lang="en-GB" sz="3200" b="1" dirty="0" err="1">
                <a:solidFill>
                  <a:schemeClr val="bg1"/>
                </a:solidFill>
              </a:rPr>
              <a:t>p</a:t>
            </a:r>
            <a:r>
              <a:rPr lang="en-GB" sz="3200" b="1" baseline="-25000" dirty="0" err="1">
                <a:solidFill>
                  <a:schemeClr val="bg1"/>
                </a:solidFill>
              </a:rPr>
              <a:t>T</a:t>
            </a:r>
            <a:r>
              <a:rPr lang="en-GB" sz="3200" b="1" baseline="30000" dirty="0" err="1">
                <a:solidFill>
                  <a:schemeClr val="bg1"/>
                </a:solidFill>
              </a:rPr>
              <a:t>cut</a:t>
            </a:r>
            <a:r>
              <a:rPr lang="en-GB" sz="3200" b="1" baseline="30000" dirty="0">
                <a:solidFill>
                  <a:schemeClr val="bg1"/>
                </a:solidFill>
              </a:rPr>
              <a:t>-off</a:t>
            </a:r>
            <a:r>
              <a:rPr lang="en-GB" sz="3200" b="1" dirty="0">
                <a:solidFill>
                  <a:schemeClr val="bg1"/>
                </a:solidFill>
              </a:rPr>
              <a:t>=0.7 GeV</a:t>
            </a:r>
          </a:p>
        </p:txBody>
      </p:sp>
    </p:spTree>
    <p:extLst>
      <p:ext uri="{BB962C8B-B14F-4D97-AF65-F5344CB8AC3E}">
        <p14:creationId xmlns:p14="http://schemas.microsoft.com/office/powerpoint/2010/main" val="241187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91" y="119149"/>
            <a:ext cx="8229600" cy="792162"/>
          </a:xfrm>
          <a:solidFill>
            <a:srgbClr val="C00000"/>
          </a:solidFill>
          <a:scene3d>
            <a:camera prst="orthographicFront"/>
            <a:lightRig rig="threePt" dir="t"/>
          </a:scene3d>
          <a:sp3d>
            <a:bevelT/>
          </a:sp3d>
        </p:spPr>
        <p:txBody>
          <a:bodyPr/>
          <a:lstStyle/>
          <a:p>
            <a:r>
              <a:rPr lang="en-US" b="1" dirty="0">
                <a:solidFill>
                  <a:srgbClr val="FFFF00"/>
                </a:solidFill>
              </a:rPr>
              <a:t>R</a:t>
            </a:r>
            <a:r>
              <a:rPr lang="en-US" b="1" baseline="30000" dirty="0">
                <a:solidFill>
                  <a:srgbClr val="FFFF00"/>
                </a:solidFill>
              </a:rPr>
              <a:t>D</a:t>
            </a:r>
            <a:r>
              <a:rPr lang="en-US" b="1" baseline="-25000" dirty="0">
                <a:solidFill>
                  <a:srgbClr val="FFFF00"/>
                </a:solidFill>
              </a:rPr>
              <a:t>AA</a:t>
            </a:r>
            <a:r>
              <a:rPr lang="en-US" b="1" dirty="0">
                <a:solidFill>
                  <a:srgbClr val="FFFF00"/>
                </a:solidFill>
              </a:rPr>
              <a:t>(</a:t>
            </a:r>
            <a:r>
              <a:rPr lang="en-US" b="1" dirty="0" err="1">
                <a:solidFill>
                  <a:srgbClr val="FFFF00"/>
                </a:solidFill>
              </a:rPr>
              <a:t>p</a:t>
            </a:r>
            <a:r>
              <a:rPr lang="en-US" b="1" baseline="-25000" dirty="0" err="1">
                <a:solidFill>
                  <a:srgbClr val="FFFF00"/>
                </a:solidFill>
              </a:rPr>
              <a:t>T</a:t>
            </a:r>
            <a:r>
              <a:rPr lang="en-US" b="1" dirty="0">
                <a:solidFill>
                  <a:srgbClr val="FFFF00"/>
                </a:solidFill>
              </a:rPr>
              <a:t>) (b=0)</a:t>
            </a:r>
          </a:p>
        </p:txBody>
      </p:sp>
      <p:pic>
        <p:nvPicPr>
          <p:cNvPr id="4" name="Content Placeholder 3"/>
          <p:cNvPicPr>
            <a:picLocks noGrp="1" noChangeAspect="1"/>
          </p:cNvPicPr>
          <p:nvPr>
            <p:ph idx="1"/>
          </p:nvPr>
        </p:nvPicPr>
        <p:blipFill>
          <a:blip r:embed="rId2"/>
          <a:stretch>
            <a:fillRect/>
          </a:stretch>
        </p:blipFill>
        <p:spPr>
          <a:xfrm>
            <a:off x="425038" y="1143000"/>
            <a:ext cx="8115584" cy="5562600"/>
          </a:xfrm>
          <a:prstGeom prst="rect">
            <a:avLst/>
          </a:prstGeom>
        </p:spPr>
      </p:pic>
    </p:spTree>
    <p:extLst>
      <p:ext uri="{BB962C8B-B14F-4D97-AF65-F5344CB8AC3E}">
        <p14:creationId xmlns:p14="http://schemas.microsoft.com/office/powerpoint/2010/main" val="2447251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905000"/>
            <a:ext cx="8534400" cy="1905000"/>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IN" b="1" dirty="0">
                <a:solidFill>
                  <a:srgbClr val="FFFF00"/>
                </a:solidFill>
              </a:rPr>
              <a:t>Dynamics of pp Collisions</a:t>
            </a:r>
            <a:br>
              <a:rPr lang="en-IN" b="1" dirty="0">
                <a:solidFill>
                  <a:srgbClr val="FFFF00"/>
                </a:solidFill>
              </a:rPr>
            </a:br>
            <a:r>
              <a:rPr lang="en-IN" b="1" dirty="0">
                <a:solidFill>
                  <a:srgbClr val="FFFF00"/>
                </a:solidFill>
              </a:rPr>
              <a:t>in</a:t>
            </a:r>
            <a:br>
              <a:rPr lang="en-IN" b="1" dirty="0">
                <a:solidFill>
                  <a:srgbClr val="FFFF00"/>
                </a:solidFill>
              </a:rPr>
            </a:br>
            <a:r>
              <a:rPr lang="en-IN" b="1" dirty="0">
                <a:solidFill>
                  <a:srgbClr val="FFFF00"/>
                </a:solidFill>
              </a:rPr>
              <a:t>Parton Cascade Model</a:t>
            </a:r>
          </a:p>
        </p:txBody>
      </p:sp>
    </p:spTree>
    <p:extLst>
      <p:ext uri="{BB962C8B-B14F-4D97-AF65-F5344CB8AC3E}">
        <p14:creationId xmlns:p14="http://schemas.microsoft.com/office/powerpoint/2010/main" val="4002417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a:solidFill>
            <a:srgbClr val="C00000"/>
          </a:solidFill>
          <a:scene3d>
            <a:camera prst="orthographicFront"/>
            <a:lightRig rig="threePt" dir="t"/>
          </a:scene3d>
          <a:sp3d>
            <a:bevelT/>
          </a:sp3d>
        </p:spPr>
        <p:txBody>
          <a:bodyPr/>
          <a:lstStyle/>
          <a:p>
            <a:r>
              <a:rPr lang="en-US" sz="3600" b="1" dirty="0">
                <a:solidFill>
                  <a:srgbClr val="FFFF00"/>
                </a:solidFill>
              </a:rPr>
              <a:t>Charm Production in pp Collisions</a:t>
            </a:r>
          </a:p>
        </p:txBody>
      </p:sp>
      <p:pic>
        <p:nvPicPr>
          <p:cNvPr id="6" name="Content Placeholder 5"/>
          <p:cNvPicPr>
            <a:picLocks noGrp="1" noChangeAspect="1"/>
          </p:cNvPicPr>
          <p:nvPr>
            <p:ph sz="half" idx="1"/>
          </p:nvPr>
        </p:nvPicPr>
        <p:blipFill>
          <a:blip r:embed="rId2"/>
          <a:stretch>
            <a:fillRect/>
          </a:stretch>
        </p:blipFill>
        <p:spPr>
          <a:xfrm>
            <a:off x="1905000" y="762000"/>
            <a:ext cx="6333960" cy="6032726"/>
          </a:xfrm>
          <a:prstGeom prst="rect">
            <a:avLst/>
          </a:prstGeom>
        </p:spPr>
      </p:pic>
    </p:spTree>
    <p:extLst>
      <p:ext uri="{BB962C8B-B14F-4D97-AF65-F5344CB8AC3E}">
        <p14:creationId xmlns:p14="http://schemas.microsoft.com/office/powerpoint/2010/main" val="315707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3FAE-4F1A-CF27-6809-6AA1A1568637}"/>
              </a:ext>
            </a:extLst>
          </p:cNvPr>
          <p:cNvSpPr>
            <a:spLocks noGrp="1"/>
          </p:cNvSpPr>
          <p:nvPr>
            <p:ph type="title"/>
          </p:nvPr>
        </p:nvSpPr>
        <p:spPr>
          <a:xfrm>
            <a:off x="457200" y="76200"/>
            <a:ext cx="8229600" cy="1143000"/>
          </a:xfrm>
          <a:solidFill>
            <a:srgbClr val="C00000"/>
          </a:solidFill>
        </p:spPr>
        <p:txBody>
          <a:bodyPr/>
          <a:lstStyle/>
          <a:p>
            <a:r>
              <a:rPr lang="en-GB" sz="3600" b="1" dirty="0">
                <a:solidFill>
                  <a:srgbClr val="FFFF00"/>
                </a:solidFill>
              </a:rPr>
              <a:t>Charm Production in pp Collisions</a:t>
            </a:r>
          </a:p>
        </p:txBody>
      </p:sp>
      <p:pic>
        <p:nvPicPr>
          <p:cNvPr id="6" name="Picture 5">
            <a:extLst>
              <a:ext uri="{FF2B5EF4-FFF2-40B4-BE49-F238E27FC236}">
                <a16:creationId xmlns:a16="http://schemas.microsoft.com/office/drawing/2014/main" id="{C400D4BB-8301-ADA4-7360-85E921C5BC27}"/>
              </a:ext>
            </a:extLst>
          </p:cNvPr>
          <p:cNvPicPr>
            <a:picLocks noChangeAspect="1"/>
          </p:cNvPicPr>
          <p:nvPr/>
        </p:nvPicPr>
        <p:blipFill>
          <a:blip r:embed="rId2"/>
          <a:stretch>
            <a:fillRect/>
          </a:stretch>
        </p:blipFill>
        <p:spPr>
          <a:xfrm>
            <a:off x="1611140" y="1295400"/>
            <a:ext cx="5921720" cy="5408985"/>
          </a:xfrm>
          <a:prstGeom prst="rect">
            <a:avLst/>
          </a:prstGeom>
        </p:spPr>
      </p:pic>
    </p:spTree>
    <p:extLst>
      <p:ext uri="{BB962C8B-B14F-4D97-AF65-F5344CB8AC3E}">
        <p14:creationId xmlns:p14="http://schemas.microsoft.com/office/powerpoint/2010/main" val="1953822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A06A442-E215-9B28-F25C-475473509D8D}"/>
                  </a:ext>
                </a:extLst>
              </p:cNvPr>
              <p:cNvSpPr txBox="1"/>
              <p:nvPr/>
            </p:nvSpPr>
            <p:spPr>
              <a:xfrm>
                <a:off x="838200" y="1524000"/>
                <a:ext cx="7772400" cy="4656468"/>
              </a:xfrm>
              <a:prstGeom prst="rect">
                <a:avLst/>
              </a:prstGeom>
              <a:solidFill>
                <a:srgbClr val="C00000"/>
              </a:solidFill>
            </p:spPr>
            <p:txBody>
              <a:bodyPr wrap="square" lIns="0" tIns="0" rIns="0" bIns="0" rtlCol="0">
                <a:spAutoFit/>
              </a:bodyPr>
              <a:lstStyle/>
              <a:p>
                <a:r>
                  <a:rPr lang="en-US" sz="6600" b="1" dirty="0">
                    <a:solidFill>
                      <a:srgbClr val="FFFF00"/>
                    </a:solidFill>
                  </a:rPr>
                  <a:t>R</a:t>
                </a:r>
                <a:r>
                  <a:rPr lang="en-US" sz="6600" b="1" baseline="-25000" dirty="0">
                    <a:solidFill>
                      <a:srgbClr val="FFFF00"/>
                    </a:solidFill>
                  </a:rPr>
                  <a:t>AA</a:t>
                </a:r>
                <a14:m>
                  <m:oMath xmlns:m="http://schemas.openxmlformats.org/officeDocument/2006/math">
                    <m:r>
                      <a:rPr lang="en-US" sz="6600" b="1" i="1" smtClean="0">
                        <a:solidFill>
                          <a:srgbClr val="FFFF00"/>
                        </a:solidFill>
                        <a:latin typeface="Cambria Math" panose="02040503050406030204" pitchFamily="18" charset="0"/>
                      </a:rPr>
                      <m:t>=</m:t>
                    </m:r>
                    <m:f>
                      <m:fPr>
                        <m:ctrlPr>
                          <a:rPr lang="en-US" sz="6600" b="1" i="1" smtClean="0">
                            <a:solidFill>
                              <a:srgbClr val="FFFF00"/>
                            </a:solidFill>
                            <a:latin typeface="Cambria Math" panose="02040503050406030204" pitchFamily="18" charset="0"/>
                          </a:rPr>
                        </m:ctrlPr>
                      </m:fPr>
                      <m:num>
                        <m:r>
                          <a:rPr lang="en-US" sz="6600" b="1" i="1" smtClean="0">
                            <a:solidFill>
                              <a:srgbClr val="FFFF00"/>
                            </a:solidFill>
                            <a:latin typeface="Cambria Math" panose="02040503050406030204" pitchFamily="18" charset="0"/>
                          </a:rPr>
                          <m:t>𝒅</m:t>
                        </m:r>
                        <m:r>
                          <a:rPr lang="en-US" sz="6600" b="1" i="1" baseline="30000" smtClean="0">
                            <a:solidFill>
                              <a:srgbClr val="FFFF00"/>
                            </a:solidFill>
                            <a:latin typeface="Cambria Math" panose="02040503050406030204" pitchFamily="18" charset="0"/>
                          </a:rPr>
                          <m:t>𝟐</m:t>
                        </m:r>
                        <m:r>
                          <a:rPr lang="en-US" sz="6600" b="1" i="1" smtClean="0">
                            <a:solidFill>
                              <a:srgbClr val="FFFF00"/>
                            </a:solidFill>
                            <a:latin typeface="Cambria Math" panose="02040503050406030204" pitchFamily="18" charset="0"/>
                          </a:rPr>
                          <m:t>𝑵</m:t>
                        </m:r>
                        <m:r>
                          <a:rPr lang="en-US" sz="6600" b="1" i="1" baseline="30000" smtClean="0">
                            <a:solidFill>
                              <a:srgbClr val="FFFF00"/>
                            </a:solidFill>
                            <a:latin typeface="Cambria Math" panose="02040503050406030204" pitchFamily="18" charset="0"/>
                          </a:rPr>
                          <m:t>𝑨𝑨</m:t>
                        </m:r>
                        <m:r>
                          <a:rPr lang="en-US" sz="6600" b="1" i="1" smtClean="0">
                            <a:solidFill>
                              <a:srgbClr val="FFFF00"/>
                            </a:solidFill>
                            <a:latin typeface="Cambria Math" panose="02040503050406030204" pitchFamily="18" charset="0"/>
                          </a:rPr>
                          <m:t>/</m:t>
                        </m:r>
                        <m:r>
                          <a:rPr lang="en-US" sz="6600" b="1" i="1" smtClean="0">
                            <a:solidFill>
                              <a:srgbClr val="FFFF00"/>
                            </a:solidFill>
                            <a:latin typeface="Cambria Math" panose="02040503050406030204" pitchFamily="18" charset="0"/>
                          </a:rPr>
                          <m:t>𝒅𝒑𝑻𝒅𝒚</m:t>
                        </m:r>
                      </m:num>
                      <m:den>
                        <m:r>
                          <a:rPr lang="en-US" sz="6600" b="1" i="1" smtClean="0">
                            <a:solidFill>
                              <a:srgbClr val="FFFF00"/>
                            </a:solidFill>
                            <a:latin typeface="Cambria Math" panose="02040503050406030204" pitchFamily="18" charset="0"/>
                          </a:rPr>
                          <m:t>𝑵</m:t>
                        </m:r>
                        <m:r>
                          <a:rPr lang="en-US" sz="6600" b="1" i="1" baseline="-25000" smtClean="0">
                            <a:solidFill>
                              <a:srgbClr val="FFFF00"/>
                            </a:solidFill>
                            <a:latin typeface="Cambria Math" panose="02040503050406030204" pitchFamily="18" charset="0"/>
                          </a:rPr>
                          <m:t>𝒄𝒐𝒍𝒍</m:t>
                        </m:r>
                        <m:r>
                          <a:rPr lang="en-US" sz="6600" b="1" i="1" smtClean="0">
                            <a:solidFill>
                              <a:srgbClr val="FFFF00"/>
                            </a:solidFill>
                            <a:latin typeface="Cambria Math" panose="02040503050406030204" pitchFamily="18" charset="0"/>
                          </a:rPr>
                          <m:t> </m:t>
                        </m:r>
                        <m:r>
                          <a:rPr lang="en-US" sz="6600" b="1" i="1" smtClean="0">
                            <a:solidFill>
                              <a:srgbClr val="FFFF00"/>
                            </a:solidFill>
                            <a:latin typeface="Cambria Math" panose="02040503050406030204" pitchFamily="18" charset="0"/>
                          </a:rPr>
                          <m:t>𝒅</m:t>
                        </m:r>
                        <m:r>
                          <a:rPr lang="en-US" sz="6600" b="1" i="1" baseline="30000" smtClean="0">
                            <a:solidFill>
                              <a:srgbClr val="FFFF00"/>
                            </a:solidFill>
                            <a:latin typeface="Cambria Math" panose="02040503050406030204" pitchFamily="18" charset="0"/>
                          </a:rPr>
                          <m:t>𝟐</m:t>
                        </m:r>
                        <m:r>
                          <a:rPr lang="en-US" sz="6600" b="1" i="1" smtClean="0">
                            <a:solidFill>
                              <a:srgbClr val="FFFF00"/>
                            </a:solidFill>
                            <a:latin typeface="Cambria Math" panose="02040503050406030204" pitchFamily="18" charset="0"/>
                          </a:rPr>
                          <m:t>𝑵</m:t>
                        </m:r>
                        <m:r>
                          <a:rPr lang="en-US" sz="6600" b="1" i="1" baseline="30000" smtClean="0">
                            <a:solidFill>
                              <a:srgbClr val="FFFF00"/>
                            </a:solidFill>
                            <a:latin typeface="Cambria Math" panose="02040503050406030204" pitchFamily="18" charset="0"/>
                          </a:rPr>
                          <m:t>𝒑𝒑</m:t>
                        </m:r>
                        <m:r>
                          <a:rPr lang="en-US" sz="6600" b="1" i="1" smtClean="0">
                            <a:solidFill>
                              <a:srgbClr val="FFFF00"/>
                            </a:solidFill>
                            <a:latin typeface="Cambria Math" panose="02040503050406030204" pitchFamily="18" charset="0"/>
                          </a:rPr>
                          <m:t>/</m:t>
                        </m:r>
                        <m:r>
                          <a:rPr lang="en-US" sz="6600" b="1" i="1" smtClean="0">
                            <a:solidFill>
                              <a:srgbClr val="FFFF00"/>
                            </a:solidFill>
                            <a:latin typeface="Cambria Math" panose="02040503050406030204" pitchFamily="18" charset="0"/>
                          </a:rPr>
                          <m:t>𝒅𝒑𝑻𝒅𝒚</m:t>
                        </m:r>
                      </m:den>
                    </m:f>
                  </m:oMath>
                </a14:m>
                <a:endParaRPr lang="en-GB" b="1" dirty="0"/>
              </a:p>
              <a:p>
                <a:endParaRPr lang="en-GB" b="1" dirty="0"/>
              </a:p>
              <a:p>
                <a:endParaRPr lang="en-GB" b="1" dirty="0"/>
              </a:p>
              <a:p>
                <a:endParaRPr lang="en-GB" b="1" dirty="0"/>
              </a:p>
              <a:p>
                <a:r>
                  <a:rPr lang="en-GB" sz="4800" b="1" dirty="0">
                    <a:solidFill>
                      <a:srgbClr val="FFFF00"/>
                    </a:solidFill>
                  </a:rPr>
                  <a:t>R</a:t>
                </a:r>
                <a:r>
                  <a:rPr lang="en-GB" sz="4800" b="1" baseline="-25000" dirty="0">
                    <a:solidFill>
                      <a:srgbClr val="FFFF00"/>
                    </a:solidFill>
                  </a:rPr>
                  <a:t>AA</a:t>
                </a:r>
                <a:r>
                  <a:rPr lang="en-GB" sz="4800" b="1" dirty="0">
                    <a:solidFill>
                      <a:srgbClr val="FFFF00"/>
                    </a:solidFill>
                  </a:rPr>
                  <a:t>=1   : No effect</a:t>
                </a:r>
              </a:p>
              <a:p>
                <a:r>
                  <a:rPr lang="en-GB" sz="4800" b="1" dirty="0">
                    <a:solidFill>
                      <a:srgbClr val="FFFF00"/>
                    </a:solidFill>
                  </a:rPr>
                  <a:t>R</a:t>
                </a:r>
                <a:r>
                  <a:rPr lang="en-GB" sz="4800" b="1" baseline="-25000" dirty="0">
                    <a:solidFill>
                      <a:srgbClr val="FFFF00"/>
                    </a:solidFill>
                  </a:rPr>
                  <a:t>AA</a:t>
                </a:r>
                <a:r>
                  <a:rPr lang="en-GB" sz="4800" b="1" dirty="0">
                    <a:solidFill>
                      <a:srgbClr val="FFFF00"/>
                    </a:solidFill>
                  </a:rPr>
                  <a:t>&lt;1   : Suppression</a:t>
                </a:r>
              </a:p>
              <a:p>
                <a:r>
                  <a:rPr lang="en-GB" sz="4800" b="1" dirty="0">
                    <a:solidFill>
                      <a:srgbClr val="FFFF00"/>
                    </a:solidFill>
                  </a:rPr>
                  <a:t>R</a:t>
                </a:r>
                <a:r>
                  <a:rPr lang="en-GB" sz="4800" b="1" baseline="-25000" dirty="0">
                    <a:solidFill>
                      <a:srgbClr val="FFFF00"/>
                    </a:solidFill>
                  </a:rPr>
                  <a:t>AA</a:t>
                </a:r>
                <a:r>
                  <a:rPr lang="en-GB" sz="4800" b="1" dirty="0">
                    <a:solidFill>
                      <a:srgbClr val="FFFF00"/>
                    </a:solidFill>
                  </a:rPr>
                  <a:t>&gt;1   : Enhancement:</a:t>
                </a:r>
              </a:p>
            </p:txBody>
          </p:sp>
        </mc:Choice>
        <mc:Fallback xmlns="">
          <p:sp>
            <p:nvSpPr>
              <p:cNvPr id="5" name="TextBox 4">
                <a:extLst>
                  <a:ext uri="{FF2B5EF4-FFF2-40B4-BE49-F238E27FC236}">
                    <a16:creationId xmlns:a16="http://schemas.microsoft.com/office/drawing/2014/main" id="{BA06A442-E215-9B28-F25C-475473509D8D}"/>
                  </a:ext>
                </a:extLst>
              </p:cNvPr>
              <p:cNvSpPr txBox="1">
                <a:spLocks noRot="1" noChangeAspect="1" noMove="1" noResize="1" noEditPoints="1" noAdjustHandles="1" noChangeArrowheads="1" noChangeShapeType="1" noTextEdit="1"/>
              </p:cNvSpPr>
              <p:nvPr/>
            </p:nvSpPr>
            <p:spPr>
              <a:xfrm>
                <a:off x="838200" y="1524000"/>
                <a:ext cx="7772400" cy="4656468"/>
              </a:xfrm>
              <a:prstGeom prst="rect">
                <a:avLst/>
              </a:prstGeom>
              <a:blipFill>
                <a:blip r:embed="rId2"/>
                <a:stretch>
                  <a:fillRect l="-6588" t="-785" b="-6806"/>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7A3E4124-8E0F-294D-369B-514516B59748}"/>
              </a:ext>
            </a:extLst>
          </p:cNvPr>
          <p:cNvSpPr/>
          <p:nvPr/>
        </p:nvSpPr>
        <p:spPr>
          <a:xfrm>
            <a:off x="685800" y="228600"/>
            <a:ext cx="4724370" cy="923330"/>
          </a:xfrm>
          <a:prstGeom prst="rect">
            <a:avLst/>
          </a:prstGeom>
          <a:solidFill>
            <a:srgbClr val="C00000"/>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FFFF00"/>
                </a:solidFill>
              </a:rPr>
              <a:t>Paradise Lost</a:t>
            </a:r>
            <a:endParaRPr lang="en-US" sz="5400" b="1" cap="none" spc="0" dirty="0">
              <a:ln/>
              <a:solidFill>
                <a:srgbClr val="FFFF00"/>
              </a:solidFill>
              <a:effectLst/>
            </a:endParaRPr>
          </a:p>
        </p:txBody>
      </p:sp>
    </p:spTree>
    <p:extLst>
      <p:ext uri="{BB962C8B-B14F-4D97-AF65-F5344CB8AC3E}">
        <p14:creationId xmlns:p14="http://schemas.microsoft.com/office/powerpoint/2010/main" val="2161903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3717"/>
            <a:ext cx="4841475" cy="3589053"/>
          </a:xfrm>
          <a:prstGeom prst="rect">
            <a:avLst/>
          </a:prstGeom>
        </p:spPr>
      </p:pic>
      <p:pic>
        <p:nvPicPr>
          <p:cNvPr id="5" name="Picture 4"/>
          <p:cNvPicPr>
            <a:picLocks noChangeAspect="1"/>
          </p:cNvPicPr>
          <p:nvPr/>
        </p:nvPicPr>
        <p:blipFill>
          <a:blip r:embed="rId3"/>
          <a:stretch>
            <a:fillRect/>
          </a:stretch>
        </p:blipFill>
        <p:spPr>
          <a:xfrm>
            <a:off x="4648200" y="3560618"/>
            <a:ext cx="4495800" cy="3353138"/>
          </a:xfrm>
          <a:prstGeom prst="rect">
            <a:avLst/>
          </a:prstGeom>
        </p:spPr>
      </p:pic>
      <p:sp>
        <p:nvSpPr>
          <p:cNvPr id="2" name="Arrow: Up-Down 1">
            <a:extLst>
              <a:ext uri="{FF2B5EF4-FFF2-40B4-BE49-F238E27FC236}">
                <a16:creationId xmlns:a16="http://schemas.microsoft.com/office/drawing/2014/main" id="{4E70F63A-D1CE-A496-A38A-925D6A0E067B}"/>
              </a:ext>
            </a:extLst>
          </p:cNvPr>
          <p:cNvSpPr/>
          <p:nvPr/>
        </p:nvSpPr>
        <p:spPr>
          <a:xfrm>
            <a:off x="3810000" y="1066800"/>
            <a:ext cx="533400" cy="1600200"/>
          </a:xfrm>
          <a:prstGeom prst="upDown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584B1F4-7531-EEF1-BBBE-86BD44F9EDD5}"/>
              </a:ext>
            </a:extLst>
          </p:cNvPr>
          <p:cNvSpPr txBox="1"/>
          <p:nvPr/>
        </p:nvSpPr>
        <p:spPr>
          <a:xfrm>
            <a:off x="152400" y="3657600"/>
            <a:ext cx="4419600" cy="3108543"/>
          </a:xfrm>
          <a:prstGeom prst="rect">
            <a:avLst/>
          </a:prstGeom>
          <a:solidFill>
            <a:srgbClr val="C00000"/>
          </a:solidFill>
        </p:spPr>
        <p:txBody>
          <a:bodyPr wrap="square" rtlCol="0">
            <a:spAutoFit/>
          </a:bodyPr>
          <a:lstStyle/>
          <a:p>
            <a:r>
              <a:rPr lang="en-GB" sz="2800" b="1" dirty="0">
                <a:solidFill>
                  <a:srgbClr val="FFFF00"/>
                </a:solidFill>
              </a:rPr>
              <a:t>Number of semi-hard partonic collisions rises rapidly with CM energy</a:t>
            </a:r>
          </a:p>
          <a:p>
            <a:endParaRPr lang="en-GB" sz="2800" b="1" dirty="0">
              <a:solidFill>
                <a:srgbClr val="FFFF00"/>
              </a:solidFill>
            </a:endParaRPr>
          </a:p>
          <a:p>
            <a:r>
              <a:rPr lang="en-GB" sz="2800" b="1" dirty="0">
                <a:solidFill>
                  <a:srgbClr val="FFFF00"/>
                </a:solidFill>
              </a:rPr>
              <a:t>LPM effect suppresses the gluon multiplication and multiple collisions.</a:t>
            </a:r>
          </a:p>
        </p:txBody>
      </p:sp>
    </p:spTree>
    <p:extLst>
      <p:ext uri="{BB962C8B-B14F-4D97-AF65-F5344CB8AC3E}">
        <p14:creationId xmlns:p14="http://schemas.microsoft.com/office/powerpoint/2010/main" val="113705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19471C-888D-44E5-B71F-D33C196B6B25}"/>
              </a:ext>
            </a:extLst>
          </p:cNvPr>
          <p:cNvSpPr>
            <a:spLocks noGrp="1"/>
          </p:cNvSpPr>
          <p:nvPr>
            <p:ph type="title"/>
          </p:nvPr>
        </p:nvSpPr>
        <p:spPr>
          <a:xfrm>
            <a:off x="342900" y="152400"/>
            <a:ext cx="8458200" cy="1265238"/>
          </a:xfrm>
          <a:solidFill>
            <a:srgbClr val="C00000"/>
          </a:solidFill>
        </p:spPr>
        <p:txBody>
          <a:bodyPr/>
          <a:lstStyle/>
          <a:p>
            <a:r>
              <a:rPr lang="en-US" b="1" dirty="0">
                <a:solidFill>
                  <a:srgbClr val="FFFF00"/>
                </a:solidFill>
              </a:rPr>
              <a:t>Collisional and Radiative Energy Loss of Heavy Quarks</a:t>
            </a:r>
          </a:p>
        </p:txBody>
      </p:sp>
      <p:pic>
        <p:nvPicPr>
          <p:cNvPr id="5" name="Picture 4">
            <a:extLst>
              <a:ext uri="{FF2B5EF4-FFF2-40B4-BE49-F238E27FC236}">
                <a16:creationId xmlns:a16="http://schemas.microsoft.com/office/drawing/2014/main" id="{F6F62461-EDAB-F5EE-8042-1102151A0103}"/>
              </a:ext>
            </a:extLst>
          </p:cNvPr>
          <p:cNvPicPr>
            <a:picLocks noChangeAspect="1"/>
          </p:cNvPicPr>
          <p:nvPr/>
        </p:nvPicPr>
        <p:blipFill>
          <a:blip r:embed="rId2"/>
          <a:stretch>
            <a:fillRect/>
          </a:stretch>
        </p:blipFill>
        <p:spPr>
          <a:xfrm>
            <a:off x="4648200" y="2057400"/>
            <a:ext cx="4495800" cy="3029396"/>
          </a:xfrm>
          <a:prstGeom prst="rect">
            <a:avLst/>
          </a:prstGeom>
          <a:noFill/>
        </p:spPr>
      </p:pic>
      <p:sp>
        <p:nvSpPr>
          <p:cNvPr id="6" name="TextBox 5">
            <a:extLst>
              <a:ext uri="{FF2B5EF4-FFF2-40B4-BE49-F238E27FC236}">
                <a16:creationId xmlns:a16="http://schemas.microsoft.com/office/drawing/2014/main" id="{BE7D1546-CB3D-9897-741D-E038E80A6397}"/>
              </a:ext>
            </a:extLst>
          </p:cNvPr>
          <p:cNvSpPr txBox="1"/>
          <p:nvPr/>
        </p:nvSpPr>
        <p:spPr>
          <a:xfrm>
            <a:off x="457200" y="5181600"/>
            <a:ext cx="8229600" cy="1384995"/>
          </a:xfrm>
          <a:prstGeom prst="rect">
            <a:avLst/>
          </a:prstGeom>
          <a:solidFill>
            <a:srgbClr val="C00000"/>
          </a:solidFill>
        </p:spPr>
        <p:txBody>
          <a:bodyPr wrap="square" rtlCol="0">
            <a:spAutoFit/>
          </a:bodyPr>
          <a:lstStyle/>
          <a:p>
            <a:r>
              <a:rPr lang="en-GB" sz="2800" b="1" i="1" dirty="0">
                <a:solidFill>
                  <a:srgbClr val="FFFF00"/>
                </a:solidFill>
              </a:rPr>
              <a:t>Initially severely criticised and then found to be quite reasonable, from more sophisticated calculations!</a:t>
            </a:r>
          </a:p>
        </p:txBody>
      </p:sp>
      <p:pic>
        <p:nvPicPr>
          <p:cNvPr id="8" name="Picture 7">
            <a:extLst>
              <a:ext uri="{FF2B5EF4-FFF2-40B4-BE49-F238E27FC236}">
                <a16:creationId xmlns:a16="http://schemas.microsoft.com/office/drawing/2014/main" id="{5C3D46B3-D4E6-B355-D9A1-983185C76DC7}"/>
              </a:ext>
            </a:extLst>
          </p:cNvPr>
          <p:cNvPicPr>
            <a:picLocks noChangeAspect="1"/>
          </p:cNvPicPr>
          <p:nvPr/>
        </p:nvPicPr>
        <p:blipFill>
          <a:blip r:embed="rId3"/>
          <a:stretch>
            <a:fillRect/>
          </a:stretch>
        </p:blipFill>
        <p:spPr>
          <a:xfrm>
            <a:off x="61596" y="1981200"/>
            <a:ext cx="4526733" cy="3060071"/>
          </a:xfrm>
          <a:prstGeom prst="rect">
            <a:avLst/>
          </a:prstGeom>
        </p:spPr>
      </p:pic>
    </p:spTree>
    <p:extLst>
      <p:ext uri="{BB962C8B-B14F-4D97-AF65-F5344CB8AC3E}">
        <p14:creationId xmlns:p14="http://schemas.microsoft.com/office/powerpoint/2010/main" val="647938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454" y="22302"/>
            <a:ext cx="5045632" cy="3559098"/>
          </a:xfrm>
          <a:prstGeom prst="rect">
            <a:avLst/>
          </a:prstGeom>
        </p:spPr>
      </p:pic>
      <p:pic>
        <p:nvPicPr>
          <p:cNvPr id="5" name="Picture 4"/>
          <p:cNvPicPr>
            <a:picLocks noChangeAspect="1"/>
          </p:cNvPicPr>
          <p:nvPr/>
        </p:nvPicPr>
        <p:blipFill>
          <a:blip r:embed="rId3"/>
          <a:stretch>
            <a:fillRect/>
          </a:stretch>
        </p:blipFill>
        <p:spPr>
          <a:xfrm>
            <a:off x="4495800" y="3581400"/>
            <a:ext cx="4572000" cy="3216537"/>
          </a:xfrm>
          <a:prstGeom prst="rect">
            <a:avLst/>
          </a:prstGeom>
        </p:spPr>
      </p:pic>
      <p:sp>
        <p:nvSpPr>
          <p:cNvPr id="2" name="TextBox 1">
            <a:extLst>
              <a:ext uri="{FF2B5EF4-FFF2-40B4-BE49-F238E27FC236}">
                <a16:creationId xmlns:a16="http://schemas.microsoft.com/office/drawing/2014/main" id="{DFAF4C8B-F098-A14C-A754-15984764B952}"/>
              </a:ext>
            </a:extLst>
          </p:cNvPr>
          <p:cNvSpPr txBox="1"/>
          <p:nvPr/>
        </p:nvSpPr>
        <p:spPr>
          <a:xfrm>
            <a:off x="0" y="3657600"/>
            <a:ext cx="4419600" cy="3108543"/>
          </a:xfrm>
          <a:prstGeom prst="rect">
            <a:avLst/>
          </a:prstGeom>
          <a:solidFill>
            <a:srgbClr val="C00000"/>
          </a:solidFill>
        </p:spPr>
        <p:txBody>
          <a:bodyPr wrap="square" rtlCol="0">
            <a:spAutoFit/>
          </a:bodyPr>
          <a:lstStyle/>
          <a:p>
            <a:r>
              <a:rPr lang="en-GB" sz="2800" b="1" dirty="0">
                <a:solidFill>
                  <a:srgbClr val="FFFF00"/>
                </a:solidFill>
              </a:rPr>
              <a:t>Number of fragmentations rises rapidly with CM energy</a:t>
            </a:r>
          </a:p>
          <a:p>
            <a:endParaRPr lang="en-GB" sz="2800" b="1" dirty="0">
              <a:solidFill>
                <a:srgbClr val="FFFF00"/>
              </a:solidFill>
            </a:endParaRPr>
          </a:p>
          <a:p>
            <a:r>
              <a:rPr lang="en-GB" sz="2800" b="1" dirty="0">
                <a:solidFill>
                  <a:srgbClr val="FFFF00"/>
                </a:solidFill>
              </a:rPr>
              <a:t>LPM effect suppresses these as multiple collisions reduce.</a:t>
            </a:r>
          </a:p>
        </p:txBody>
      </p:sp>
      <p:sp>
        <p:nvSpPr>
          <p:cNvPr id="3" name="Arrow: Up-Down 2">
            <a:extLst>
              <a:ext uri="{FF2B5EF4-FFF2-40B4-BE49-F238E27FC236}">
                <a16:creationId xmlns:a16="http://schemas.microsoft.com/office/drawing/2014/main" id="{4E9DE265-5F1F-2E07-B7F9-6FCBC787E581}"/>
              </a:ext>
            </a:extLst>
          </p:cNvPr>
          <p:cNvSpPr/>
          <p:nvPr/>
        </p:nvSpPr>
        <p:spPr>
          <a:xfrm>
            <a:off x="3581400" y="1143000"/>
            <a:ext cx="484632" cy="1216152"/>
          </a:xfrm>
          <a:prstGeom prst="upDown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09541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85" y="76200"/>
            <a:ext cx="4564566" cy="3467400"/>
          </a:xfrm>
          <a:prstGeom prst="rect">
            <a:avLst/>
          </a:prstGeom>
        </p:spPr>
      </p:pic>
      <p:pic>
        <p:nvPicPr>
          <p:cNvPr id="5" name="Picture 4"/>
          <p:cNvPicPr>
            <a:picLocks noChangeAspect="1"/>
          </p:cNvPicPr>
          <p:nvPr/>
        </p:nvPicPr>
        <p:blipFill>
          <a:blip r:embed="rId3"/>
          <a:stretch>
            <a:fillRect/>
          </a:stretch>
        </p:blipFill>
        <p:spPr>
          <a:xfrm>
            <a:off x="4466889" y="3494049"/>
            <a:ext cx="4656667" cy="3352800"/>
          </a:xfrm>
          <a:prstGeom prst="rect">
            <a:avLst/>
          </a:prstGeom>
        </p:spPr>
      </p:pic>
      <p:sp>
        <p:nvSpPr>
          <p:cNvPr id="2" name="TextBox 1">
            <a:extLst>
              <a:ext uri="{FF2B5EF4-FFF2-40B4-BE49-F238E27FC236}">
                <a16:creationId xmlns:a16="http://schemas.microsoft.com/office/drawing/2014/main" id="{0E74DFBC-42DD-37AB-B082-38CAE4CD02D7}"/>
              </a:ext>
            </a:extLst>
          </p:cNvPr>
          <p:cNvSpPr txBox="1"/>
          <p:nvPr/>
        </p:nvSpPr>
        <p:spPr>
          <a:xfrm>
            <a:off x="0" y="3657600"/>
            <a:ext cx="4419600" cy="3108543"/>
          </a:xfrm>
          <a:prstGeom prst="rect">
            <a:avLst/>
          </a:prstGeom>
          <a:solidFill>
            <a:srgbClr val="C00000"/>
          </a:solidFill>
        </p:spPr>
        <p:txBody>
          <a:bodyPr wrap="square" rtlCol="0">
            <a:spAutoFit/>
          </a:bodyPr>
          <a:lstStyle/>
          <a:p>
            <a:r>
              <a:rPr lang="en-GB" sz="2800" b="1" dirty="0">
                <a:solidFill>
                  <a:srgbClr val="FFFF00"/>
                </a:solidFill>
              </a:rPr>
              <a:t>Number of charm quarks produced rises with CM energy</a:t>
            </a:r>
          </a:p>
          <a:p>
            <a:endParaRPr lang="en-GB" sz="2800" b="1" dirty="0">
              <a:solidFill>
                <a:srgbClr val="FFFF00"/>
              </a:solidFill>
            </a:endParaRPr>
          </a:p>
          <a:p>
            <a:r>
              <a:rPr lang="en-GB" sz="2800" b="1" dirty="0">
                <a:solidFill>
                  <a:srgbClr val="FFFF00"/>
                </a:solidFill>
              </a:rPr>
              <a:t>LPM effect suppresses it as multiple collisions reduce.</a:t>
            </a:r>
          </a:p>
        </p:txBody>
      </p:sp>
      <p:sp>
        <p:nvSpPr>
          <p:cNvPr id="3" name="Arrow: Up-Down 2">
            <a:extLst>
              <a:ext uri="{FF2B5EF4-FFF2-40B4-BE49-F238E27FC236}">
                <a16:creationId xmlns:a16="http://schemas.microsoft.com/office/drawing/2014/main" id="{E56817C0-2902-9D7B-B409-1B22F599A3B1}"/>
              </a:ext>
            </a:extLst>
          </p:cNvPr>
          <p:cNvSpPr/>
          <p:nvPr/>
        </p:nvSpPr>
        <p:spPr>
          <a:xfrm>
            <a:off x="3276600" y="1066800"/>
            <a:ext cx="484632" cy="990600"/>
          </a:xfrm>
          <a:prstGeom prst="upDown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3522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362200"/>
            <a:ext cx="8229600" cy="1143000"/>
          </a:xfrm>
          <a:solidFill>
            <a:srgbClr val="C00000"/>
          </a:solidFill>
        </p:spPr>
        <p:txBody>
          <a:bodyPr/>
          <a:lstStyle/>
          <a:p>
            <a:r>
              <a:rPr lang="en-IN" sz="3600" b="1" dirty="0">
                <a:solidFill>
                  <a:srgbClr val="FFFF00"/>
                </a:solidFill>
              </a:rPr>
              <a:t>Transverse Momentum Distribution</a:t>
            </a:r>
          </a:p>
        </p:txBody>
      </p:sp>
    </p:spTree>
    <p:extLst>
      <p:ext uri="{BB962C8B-B14F-4D97-AF65-F5344CB8AC3E}">
        <p14:creationId xmlns:p14="http://schemas.microsoft.com/office/powerpoint/2010/main" val="1994413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6200"/>
            <a:ext cx="9144000" cy="6473802"/>
          </a:xfrm>
          <a:prstGeom prst="rect">
            <a:avLst/>
          </a:prstGeom>
        </p:spPr>
      </p:pic>
    </p:spTree>
    <p:extLst>
      <p:ext uri="{BB962C8B-B14F-4D97-AF65-F5344CB8AC3E}">
        <p14:creationId xmlns:p14="http://schemas.microsoft.com/office/powerpoint/2010/main" val="3883211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6726"/>
            <a:ext cx="5074564" cy="3640873"/>
          </a:xfrm>
          <a:prstGeom prst="rect">
            <a:avLst/>
          </a:prstGeom>
        </p:spPr>
      </p:pic>
      <p:pic>
        <p:nvPicPr>
          <p:cNvPr id="3" name="Picture 2"/>
          <p:cNvPicPr>
            <a:picLocks noChangeAspect="1"/>
          </p:cNvPicPr>
          <p:nvPr/>
        </p:nvPicPr>
        <p:blipFill>
          <a:blip r:embed="rId3"/>
          <a:stretch>
            <a:fillRect/>
          </a:stretch>
        </p:blipFill>
        <p:spPr>
          <a:xfrm>
            <a:off x="4114799" y="3505200"/>
            <a:ext cx="4989759" cy="3263179"/>
          </a:xfrm>
          <a:prstGeom prst="rect">
            <a:avLst/>
          </a:prstGeom>
        </p:spPr>
      </p:pic>
    </p:spTree>
    <p:extLst>
      <p:ext uri="{BB962C8B-B14F-4D97-AF65-F5344CB8AC3E}">
        <p14:creationId xmlns:p14="http://schemas.microsoft.com/office/powerpoint/2010/main" val="2453831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7712"/>
            <a:ext cx="9144000" cy="6022576"/>
          </a:xfrm>
          <a:prstGeom prst="rect">
            <a:avLst/>
          </a:prstGeom>
        </p:spPr>
      </p:pic>
    </p:spTree>
    <p:extLst>
      <p:ext uri="{BB962C8B-B14F-4D97-AF65-F5344CB8AC3E}">
        <p14:creationId xmlns:p14="http://schemas.microsoft.com/office/powerpoint/2010/main" val="3584840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18020"/>
            <a:ext cx="9144000" cy="6221960"/>
          </a:xfrm>
          <a:prstGeom prst="rect">
            <a:avLst/>
          </a:prstGeom>
        </p:spPr>
      </p:pic>
    </p:spTree>
    <p:extLst>
      <p:ext uri="{BB962C8B-B14F-4D97-AF65-F5344CB8AC3E}">
        <p14:creationId xmlns:p14="http://schemas.microsoft.com/office/powerpoint/2010/main" val="2503798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7783"/>
            <a:ext cx="9144000" cy="5942434"/>
          </a:xfrm>
          <a:prstGeom prst="rect">
            <a:avLst/>
          </a:prstGeom>
        </p:spPr>
      </p:pic>
    </p:spTree>
    <p:extLst>
      <p:ext uri="{BB962C8B-B14F-4D97-AF65-F5344CB8AC3E}">
        <p14:creationId xmlns:p14="http://schemas.microsoft.com/office/powerpoint/2010/main" val="1848001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718"/>
            <a:ext cx="9144000" cy="6522564"/>
          </a:xfrm>
          <a:prstGeom prst="rect">
            <a:avLst/>
          </a:prstGeom>
        </p:spPr>
      </p:pic>
    </p:spTree>
    <p:extLst>
      <p:ext uri="{BB962C8B-B14F-4D97-AF65-F5344CB8AC3E}">
        <p14:creationId xmlns:p14="http://schemas.microsoft.com/office/powerpoint/2010/main" val="2603992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22412" y="111414"/>
            <a:ext cx="5445388" cy="4061377"/>
          </a:xfrm>
          <a:prstGeom prst="rect">
            <a:avLst/>
          </a:prstGeom>
        </p:spPr>
      </p:pic>
      <p:sp>
        <p:nvSpPr>
          <p:cNvPr id="2" name="Rectangle 1"/>
          <p:cNvSpPr/>
          <p:nvPr/>
        </p:nvSpPr>
        <p:spPr>
          <a:xfrm>
            <a:off x="152400" y="4172791"/>
            <a:ext cx="8915400" cy="2308324"/>
          </a:xfrm>
          <a:prstGeom prst="rect">
            <a:avLst/>
          </a:prstGeom>
          <a:solidFill>
            <a:srgbClr val="C000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1" i="0" u="none" strike="noStrike" kern="1200" cap="none" spc="0" normalizeH="0" baseline="0" noProof="0" dirty="0">
                <a:ln>
                  <a:noFill/>
                </a:ln>
                <a:solidFill>
                  <a:srgbClr val="FFFF00"/>
                </a:solidFill>
                <a:effectLst/>
                <a:uLnTx/>
                <a:uFillTx/>
                <a:latin typeface="Helvetica Neue"/>
                <a:ea typeface="+mn-ea"/>
                <a:cs typeface="+mn-cs"/>
              </a:rPr>
              <a:t>For a quark-gluon plasma to form in nuclear collisions, the resulting </a:t>
            </a:r>
            <a:r>
              <a:rPr kumimoji="0" lang="en-IN" sz="1800" b="1" i="0" u="none" strike="noStrike" kern="1200" cap="none" spc="0" normalizeH="0" baseline="0" noProof="0" dirty="0" err="1">
                <a:ln>
                  <a:noFill/>
                </a:ln>
                <a:solidFill>
                  <a:srgbClr val="FFFF00"/>
                </a:solidFill>
                <a:effectLst/>
                <a:uLnTx/>
                <a:uFillTx/>
                <a:latin typeface="Helvetica Neue"/>
                <a:ea typeface="+mn-ea"/>
                <a:cs typeface="+mn-cs"/>
              </a:rPr>
              <a:t>partonic</a:t>
            </a:r>
            <a:r>
              <a:rPr kumimoji="0" lang="en-IN" sz="1800" b="1" i="0" u="none" strike="noStrike" kern="1200" cap="none" spc="0" normalizeH="0" baseline="0" noProof="0" dirty="0">
                <a:ln>
                  <a:noFill/>
                </a:ln>
                <a:solidFill>
                  <a:srgbClr val="FFFF00"/>
                </a:solidFill>
                <a:effectLst/>
                <a:uLnTx/>
                <a:uFillTx/>
                <a:latin typeface="Helvetica Neue"/>
                <a:ea typeface="+mn-ea"/>
                <a:cs typeface="+mn-cs"/>
              </a:rPr>
              <a:t> medium must be dense, and its constituents must interact. The authors examined proton-proton collisions at LHC energies, and focused on the production of charm quarks, since these are only produced in hard perturbative QCD interactions. The results indicate the formation of an interacting medium that is dense enough for the suppression of radiation to set in and yet permits multiple scatterings among </a:t>
            </a:r>
            <a:r>
              <a:rPr kumimoji="0" lang="en-IN" sz="1800" b="1" i="0" u="none" strike="noStrike" kern="1200" cap="none" spc="0" normalizeH="0" baseline="0" noProof="0" dirty="0" err="1">
                <a:ln>
                  <a:noFill/>
                </a:ln>
                <a:solidFill>
                  <a:srgbClr val="FFFF00"/>
                </a:solidFill>
                <a:effectLst/>
                <a:uLnTx/>
                <a:uFillTx/>
                <a:latin typeface="Helvetica Neue"/>
                <a:ea typeface="+mn-ea"/>
                <a:cs typeface="+mn-cs"/>
              </a:rPr>
              <a:t>partons</a:t>
            </a:r>
            <a:r>
              <a:rPr kumimoji="0" lang="en-IN" sz="1800" b="1" i="0" u="none" strike="noStrike" kern="1200" cap="none" spc="0" normalizeH="0" baseline="0" noProof="0" dirty="0">
                <a:ln>
                  <a:noFill/>
                </a:ln>
                <a:solidFill>
                  <a:srgbClr val="FFFF00"/>
                </a:solidFill>
                <a:effectLst/>
                <a:uLnTx/>
                <a:uFillTx/>
                <a:latin typeface="Helvetica Neue"/>
                <a:ea typeface="+mn-ea"/>
                <a:cs typeface="+mn-cs"/>
              </a:rPr>
              <a:t>. Their study shows the importance of multiple </a:t>
            </a:r>
            <a:r>
              <a:rPr kumimoji="0" lang="en-IN" sz="1800" b="1" i="0" u="none" strike="noStrike" kern="1200" cap="none" spc="0" normalizeH="0" baseline="0" noProof="0" dirty="0" err="1">
                <a:ln>
                  <a:noFill/>
                </a:ln>
                <a:solidFill>
                  <a:srgbClr val="FFFF00"/>
                </a:solidFill>
                <a:effectLst/>
                <a:uLnTx/>
                <a:uFillTx/>
                <a:latin typeface="Helvetica Neue"/>
                <a:ea typeface="+mn-ea"/>
                <a:cs typeface="+mn-cs"/>
              </a:rPr>
              <a:t>parton</a:t>
            </a:r>
            <a:r>
              <a:rPr kumimoji="0" lang="en-IN" sz="1800" b="1" i="0" u="none" strike="noStrike" kern="1200" cap="none" spc="0" normalizeH="0" baseline="0" noProof="0" dirty="0">
                <a:ln>
                  <a:noFill/>
                </a:ln>
                <a:solidFill>
                  <a:srgbClr val="FFFF00"/>
                </a:solidFill>
                <a:effectLst/>
                <a:uLnTx/>
                <a:uFillTx/>
                <a:latin typeface="Helvetica Neue"/>
                <a:ea typeface="+mn-ea"/>
                <a:cs typeface="+mn-cs"/>
              </a:rPr>
              <a:t> interactions even in proton-proton collisions.</a:t>
            </a:r>
            <a:endParaRPr kumimoji="0" lang="en-IN" sz="18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3" name="Rectangle 2"/>
          <p:cNvSpPr/>
          <p:nvPr/>
        </p:nvSpPr>
        <p:spPr>
          <a:xfrm rot="19591389">
            <a:off x="-209635" y="1249131"/>
            <a:ext cx="4997458" cy="707886"/>
          </a:xfrm>
          <a:prstGeom prst="rect">
            <a:avLst/>
          </a:prstGeom>
          <a:solidFill>
            <a:srgbClr val="C00000"/>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solidFill>
                  <a:srgbClr val="FFC000"/>
                </a:solidFill>
                <a:effectLst/>
                <a:uLnTx/>
                <a:uFillTx/>
                <a:latin typeface="Arial" pitchFamily="34" charset="0"/>
                <a:ea typeface="+mn-ea"/>
                <a:cs typeface="+mn-cs"/>
              </a:rPr>
              <a:t>Editors’ Suggestion</a:t>
            </a:r>
          </a:p>
        </p:txBody>
      </p:sp>
    </p:spTree>
    <p:extLst>
      <p:ext uri="{BB962C8B-B14F-4D97-AF65-F5344CB8AC3E}">
        <p14:creationId xmlns:p14="http://schemas.microsoft.com/office/powerpoint/2010/main" val="120025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EF1892-E6B5-D27B-2015-5B6710E58E86}"/>
              </a:ext>
            </a:extLst>
          </p:cNvPr>
          <p:cNvPicPr>
            <a:picLocks noChangeAspect="1"/>
          </p:cNvPicPr>
          <p:nvPr/>
        </p:nvPicPr>
        <p:blipFill>
          <a:blip r:embed="rId3"/>
          <a:stretch>
            <a:fillRect/>
          </a:stretch>
        </p:blipFill>
        <p:spPr>
          <a:xfrm>
            <a:off x="524937" y="0"/>
            <a:ext cx="8094126" cy="5361844"/>
          </a:xfrm>
          <a:prstGeom prst="rect">
            <a:avLst/>
          </a:prstGeom>
        </p:spPr>
      </p:pic>
      <p:sp>
        <p:nvSpPr>
          <p:cNvPr id="7" name="TextBox 6">
            <a:extLst>
              <a:ext uri="{FF2B5EF4-FFF2-40B4-BE49-F238E27FC236}">
                <a16:creationId xmlns:a16="http://schemas.microsoft.com/office/drawing/2014/main" id="{316CEF57-C228-F056-DA67-47E7BAB245D3}"/>
              </a:ext>
            </a:extLst>
          </p:cNvPr>
          <p:cNvSpPr txBox="1"/>
          <p:nvPr/>
        </p:nvSpPr>
        <p:spPr>
          <a:xfrm>
            <a:off x="762000" y="5334000"/>
            <a:ext cx="7696200" cy="1384995"/>
          </a:xfrm>
          <a:prstGeom prst="rect">
            <a:avLst/>
          </a:prstGeom>
          <a:solidFill>
            <a:srgbClr val="C00000"/>
          </a:solidFill>
        </p:spPr>
        <p:txBody>
          <a:bodyPr wrap="square" rtlCol="0">
            <a:spAutoFit/>
          </a:bodyPr>
          <a:lstStyle/>
          <a:p>
            <a:r>
              <a:rPr lang="en-GB" sz="2800" b="1" dirty="0">
                <a:solidFill>
                  <a:srgbClr val="FFFF00"/>
                </a:solidFill>
              </a:rPr>
              <a:t>S. Cao and S. A. Bass, PRC 84, 064902;</a:t>
            </a:r>
          </a:p>
          <a:p>
            <a:r>
              <a:rPr lang="en-GB" sz="2800" b="1" dirty="0">
                <a:solidFill>
                  <a:srgbClr val="FFFF00"/>
                </a:solidFill>
              </a:rPr>
              <a:t>Excellent Review: S. K. Das et al., e-Print: 2208.13440 [</a:t>
            </a:r>
            <a:r>
              <a:rPr lang="en-GB" sz="2800" b="1" dirty="0" err="1">
                <a:solidFill>
                  <a:srgbClr val="FFFF00"/>
                </a:solidFill>
              </a:rPr>
              <a:t>nucl-th</a:t>
            </a:r>
            <a:r>
              <a:rPr lang="en-GB" sz="2800" b="1" dirty="0">
                <a:solidFill>
                  <a:srgbClr val="FFFF00"/>
                </a:solidFill>
              </a:rPr>
              <a:t>].</a:t>
            </a:r>
          </a:p>
        </p:txBody>
      </p:sp>
      <p:sp>
        <p:nvSpPr>
          <p:cNvPr id="8" name="Rectangle 7">
            <a:extLst>
              <a:ext uri="{FF2B5EF4-FFF2-40B4-BE49-F238E27FC236}">
                <a16:creationId xmlns:a16="http://schemas.microsoft.com/office/drawing/2014/main" id="{64C12EF9-ECF4-C71F-01C1-E6D0F2683D43}"/>
              </a:ext>
            </a:extLst>
          </p:cNvPr>
          <p:cNvSpPr/>
          <p:nvPr/>
        </p:nvSpPr>
        <p:spPr>
          <a:xfrm>
            <a:off x="5180338" y="1676400"/>
            <a:ext cx="1949573" cy="584775"/>
          </a:xfrm>
          <a:prstGeom prst="rect">
            <a:avLst/>
          </a:prstGeom>
          <a:solidFill>
            <a:srgbClr val="C00000"/>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3"/>
                </a:solidFill>
                <a:effectLst/>
              </a:rPr>
              <a:t>D(2</a:t>
            </a:r>
            <a:r>
              <a:rPr lang="en-US" sz="3200" b="1" cap="none" spc="0" dirty="0">
                <a:ln/>
                <a:solidFill>
                  <a:schemeClr val="accent3"/>
                </a:solidFill>
                <a:effectLst/>
                <a:latin typeface="Symbol" panose="05050102010706020507" pitchFamily="18" charset="2"/>
              </a:rPr>
              <a:t>p</a:t>
            </a:r>
            <a:r>
              <a:rPr lang="en-US" sz="3200" b="1" cap="none" spc="0" dirty="0">
                <a:ln/>
                <a:solidFill>
                  <a:schemeClr val="accent3"/>
                </a:solidFill>
                <a:effectLst/>
              </a:rPr>
              <a:t>T)=6</a:t>
            </a:r>
          </a:p>
        </p:txBody>
      </p:sp>
      <p:sp>
        <p:nvSpPr>
          <p:cNvPr id="2" name="Rectangle 1">
            <a:extLst>
              <a:ext uri="{FF2B5EF4-FFF2-40B4-BE49-F238E27FC236}">
                <a16:creationId xmlns:a16="http://schemas.microsoft.com/office/drawing/2014/main" id="{9893B52F-68B3-739C-3639-BFF3C88388BD}"/>
              </a:ext>
            </a:extLst>
          </p:cNvPr>
          <p:cNvSpPr/>
          <p:nvPr/>
        </p:nvSpPr>
        <p:spPr>
          <a:xfrm>
            <a:off x="5181600" y="2286000"/>
            <a:ext cx="2420855" cy="523220"/>
          </a:xfrm>
          <a:prstGeom prst="rect">
            <a:avLst/>
          </a:prstGeom>
          <a:solidFill>
            <a:srgbClr val="C00000"/>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chemeClr val="bg1"/>
                </a:solidFill>
                <a:effectLst/>
              </a:rPr>
              <a:t>Langevin Eq.</a:t>
            </a:r>
          </a:p>
        </p:txBody>
      </p:sp>
    </p:spTree>
    <p:extLst>
      <p:ext uri="{BB962C8B-B14F-4D97-AF65-F5344CB8AC3E}">
        <p14:creationId xmlns:p14="http://schemas.microsoft.com/office/powerpoint/2010/main" val="2859546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49D4D3-1AF6-B113-D83F-C057ECA25EBA}"/>
              </a:ext>
            </a:extLst>
          </p:cNvPr>
          <p:cNvPicPr>
            <a:picLocks noChangeAspect="1"/>
          </p:cNvPicPr>
          <p:nvPr/>
        </p:nvPicPr>
        <p:blipFill rotWithShape="1">
          <a:blip r:embed="rId2"/>
          <a:srcRect r="51962"/>
          <a:stretch/>
        </p:blipFill>
        <p:spPr>
          <a:xfrm>
            <a:off x="228598" y="97972"/>
            <a:ext cx="5350649" cy="3331028"/>
          </a:xfrm>
          <a:prstGeom prst="rect">
            <a:avLst/>
          </a:prstGeom>
        </p:spPr>
      </p:pic>
      <p:pic>
        <p:nvPicPr>
          <p:cNvPr id="5" name="Picture 4">
            <a:extLst>
              <a:ext uri="{FF2B5EF4-FFF2-40B4-BE49-F238E27FC236}">
                <a16:creationId xmlns:a16="http://schemas.microsoft.com/office/drawing/2014/main" id="{F759211D-96FA-C661-5FC5-D46F5FF43468}"/>
              </a:ext>
            </a:extLst>
          </p:cNvPr>
          <p:cNvPicPr>
            <a:picLocks noChangeAspect="1"/>
          </p:cNvPicPr>
          <p:nvPr/>
        </p:nvPicPr>
        <p:blipFill rotWithShape="1">
          <a:blip r:embed="rId2"/>
          <a:srcRect l="50000"/>
          <a:stretch/>
        </p:blipFill>
        <p:spPr>
          <a:xfrm>
            <a:off x="3726231" y="3510643"/>
            <a:ext cx="5341569" cy="3194957"/>
          </a:xfrm>
          <a:prstGeom prst="rect">
            <a:avLst/>
          </a:prstGeom>
        </p:spPr>
      </p:pic>
      <p:sp>
        <p:nvSpPr>
          <p:cNvPr id="6" name="TextBox 5">
            <a:extLst>
              <a:ext uri="{FF2B5EF4-FFF2-40B4-BE49-F238E27FC236}">
                <a16:creationId xmlns:a16="http://schemas.microsoft.com/office/drawing/2014/main" id="{35671608-1F61-70E4-C975-89D8A41EB292}"/>
              </a:ext>
            </a:extLst>
          </p:cNvPr>
          <p:cNvSpPr txBox="1"/>
          <p:nvPr/>
        </p:nvSpPr>
        <p:spPr>
          <a:xfrm>
            <a:off x="5715000" y="228600"/>
            <a:ext cx="3429000" cy="3108543"/>
          </a:xfrm>
          <a:prstGeom prst="rect">
            <a:avLst/>
          </a:prstGeom>
          <a:solidFill>
            <a:srgbClr val="C00000"/>
          </a:solidFill>
        </p:spPr>
        <p:txBody>
          <a:bodyPr wrap="square" rtlCol="0">
            <a:spAutoFit/>
          </a:bodyPr>
          <a:lstStyle/>
          <a:p>
            <a:r>
              <a:rPr lang="en-GB" sz="2800" b="1" dirty="0">
                <a:solidFill>
                  <a:srgbClr val="FFFF00"/>
                </a:solidFill>
              </a:rPr>
              <a:t>Switching on LPM delays emergence</a:t>
            </a:r>
          </a:p>
          <a:p>
            <a:r>
              <a:rPr lang="en-GB" sz="2800" b="1" dirty="0">
                <a:solidFill>
                  <a:srgbClr val="FFFF00"/>
                </a:solidFill>
              </a:rPr>
              <a:t>of gluons, while the system continues to evolve- this reduces collisions</a:t>
            </a:r>
          </a:p>
        </p:txBody>
      </p:sp>
    </p:spTree>
    <p:extLst>
      <p:ext uri="{BB962C8B-B14F-4D97-AF65-F5344CB8AC3E}">
        <p14:creationId xmlns:p14="http://schemas.microsoft.com/office/powerpoint/2010/main" val="1544285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628DAF-2C6F-721C-66F4-576672C9B49E}"/>
              </a:ext>
            </a:extLst>
          </p:cNvPr>
          <p:cNvPicPr>
            <a:picLocks noChangeAspect="1"/>
          </p:cNvPicPr>
          <p:nvPr/>
        </p:nvPicPr>
        <p:blipFill>
          <a:blip r:embed="rId2"/>
          <a:stretch>
            <a:fillRect/>
          </a:stretch>
        </p:blipFill>
        <p:spPr>
          <a:xfrm>
            <a:off x="152400" y="76200"/>
            <a:ext cx="4724400" cy="3164889"/>
          </a:xfrm>
          <a:prstGeom prst="rect">
            <a:avLst/>
          </a:prstGeom>
        </p:spPr>
      </p:pic>
      <p:pic>
        <p:nvPicPr>
          <p:cNvPr id="5" name="Picture 4">
            <a:extLst>
              <a:ext uri="{FF2B5EF4-FFF2-40B4-BE49-F238E27FC236}">
                <a16:creationId xmlns:a16="http://schemas.microsoft.com/office/drawing/2014/main" id="{95517720-8E38-52DA-503D-CE634A3C3132}"/>
              </a:ext>
            </a:extLst>
          </p:cNvPr>
          <p:cNvPicPr>
            <a:picLocks noChangeAspect="1"/>
          </p:cNvPicPr>
          <p:nvPr/>
        </p:nvPicPr>
        <p:blipFill>
          <a:blip r:embed="rId3"/>
          <a:stretch>
            <a:fillRect/>
          </a:stretch>
        </p:blipFill>
        <p:spPr>
          <a:xfrm>
            <a:off x="3886200" y="3352800"/>
            <a:ext cx="5105401" cy="3429386"/>
          </a:xfrm>
          <a:prstGeom prst="rect">
            <a:avLst/>
          </a:prstGeom>
        </p:spPr>
      </p:pic>
    </p:spTree>
    <p:extLst>
      <p:ext uri="{BB962C8B-B14F-4D97-AF65-F5344CB8AC3E}">
        <p14:creationId xmlns:p14="http://schemas.microsoft.com/office/powerpoint/2010/main" val="191637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951" y="76200"/>
            <a:ext cx="8734097" cy="6553200"/>
          </a:xfrm>
          <a:solidFill>
            <a:srgbClr val="C00000"/>
          </a:solidFill>
        </p:spPr>
        <p:txBody>
          <a:bodyPr/>
          <a:lstStyle/>
          <a:p>
            <a:r>
              <a:rPr lang="en-US" b="1" dirty="0">
                <a:solidFill>
                  <a:srgbClr val="FFFF00"/>
                </a:solidFill>
              </a:rPr>
              <a:t>Fragmentation of final state </a:t>
            </a:r>
            <a:r>
              <a:rPr lang="en-US" b="1" dirty="0" err="1">
                <a:solidFill>
                  <a:srgbClr val="FFFF00"/>
                </a:solidFill>
              </a:rPr>
              <a:t>partons</a:t>
            </a:r>
            <a:r>
              <a:rPr lang="en-US" b="1" dirty="0">
                <a:solidFill>
                  <a:srgbClr val="FFFF00"/>
                </a:solidFill>
              </a:rPr>
              <a:t> following a collision leads to:</a:t>
            </a:r>
          </a:p>
          <a:p>
            <a:pPr marL="0" indent="0">
              <a:buNone/>
            </a:pPr>
            <a:r>
              <a:rPr lang="en-US" b="1" dirty="0">
                <a:solidFill>
                  <a:srgbClr val="FFFF00"/>
                </a:solidFill>
              </a:rPr>
              <a:t>     </a:t>
            </a:r>
            <a:r>
              <a:rPr lang="en-US" b="1" dirty="0" err="1">
                <a:solidFill>
                  <a:srgbClr val="FFFF00"/>
                </a:solidFill>
              </a:rPr>
              <a:t>i</a:t>
            </a:r>
            <a:r>
              <a:rPr lang="en-US" b="1" dirty="0">
                <a:solidFill>
                  <a:srgbClr val="FFFF00"/>
                </a:solidFill>
              </a:rPr>
              <a:t>) </a:t>
            </a:r>
            <a:r>
              <a:rPr lang="en-US" b="1" dirty="0" err="1">
                <a:solidFill>
                  <a:srgbClr val="FFFF00"/>
                </a:solidFill>
              </a:rPr>
              <a:t>parton</a:t>
            </a:r>
            <a:r>
              <a:rPr lang="en-US" b="1" dirty="0">
                <a:solidFill>
                  <a:srgbClr val="FFFF00"/>
                </a:solidFill>
              </a:rPr>
              <a:t> multiplication.</a:t>
            </a:r>
          </a:p>
          <a:p>
            <a:pPr marL="0" indent="0">
              <a:buNone/>
            </a:pPr>
            <a:r>
              <a:rPr lang="en-US" b="1" dirty="0">
                <a:solidFill>
                  <a:srgbClr val="FFFF00"/>
                </a:solidFill>
              </a:rPr>
              <a:t>     ii) increase in collisions.</a:t>
            </a:r>
          </a:p>
          <a:p>
            <a:r>
              <a:rPr lang="en-US" b="1" dirty="0">
                <a:solidFill>
                  <a:srgbClr val="FFFF00"/>
                </a:solidFill>
              </a:rPr>
              <a:t> It thus feeds and is fed by multiple collisions.</a:t>
            </a:r>
          </a:p>
          <a:p>
            <a:r>
              <a:rPr lang="en-US" b="1" dirty="0">
                <a:solidFill>
                  <a:srgbClr val="FFFF00"/>
                </a:solidFill>
              </a:rPr>
              <a:t> Calculations involving multiple collisions and fragmentations lead to suppression of charm mesons at large </a:t>
            </a:r>
            <a:r>
              <a:rPr lang="en-US" b="1" dirty="0" err="1">
                <a:solidFill>
                  <a:srgbClr val="FFFF00"/>
                </a:solidFill>
              </a:rPr>
              <a:t>p</a:t>
            </a:r>
            <a:r>
              <a:rPr lang="en-US" b="1" baseline="-25000" dirty="0" err="1">
                <a:solidFill>
                  <a:srgbClr val="FFFF00"/>
                </a:solidFill>
              </a:rPr>
              <a:t>T</a:t>
            </a:r>
            <a:r>
              <a:rPr lang="en-US" b="1" baseline="-25000" dirty="0">
                <a:solidFill>
                  <a:srgbClr val="FFFF00"/>
                </a:solidFill>
              </a:rPr>
              <a:t> </a:t>
            </a:r>
            <a:r>
              <a:rPr lang="en-US" b="1" dirty="0">
                <a:solidFill>
                  <a:srgbClr val="FFFF00"/>
                </a:solidFill>
              </a:rPr>
              <a:t>in AA collisions.</a:t>
            </a:r>
          </a:p>
          <a:p>
            <a:r>
              <a:rPr lang="en-US" b="1" dirty="0">
                <a:solidFill>
                  <a:srgbClr val="FFFF00"/>
                </a:solidFill>
              </a:rPr>
              <a:t>Switching on LPM delays emergence</a:t>
            </a:r>
          </a:p>
          <a:p>
            <a:pPr marL="0" indent="0">
              <a:buNone/>
            </a:pPr>
            <a:r>
              <a:rPr lang="en-US" b="1" dirty="0">
                <a:solidFill>
                  <a:srgbClr val="FFFF00"/>
                </a:solidFill>
              </a:rPr>
              <a:t>   of gluons, while the system continues to      </a:t>
            </a:r>
          </a:p>
          <a:p>
            <a:pPr marL="0" indent="0">
              <a:buNone/>
            </a:pPr>
            <a:r>
              <a:rPr lang="en-US" b="1" dirty="0">
                <a:solidFill>
                  <a:srgbClr val="FFFF00"/>
                </a:solidFill>
              </a:rPr>
              <a:t>   evolve- this </a:t>
            </a:r>
            <a:r>
              <a:rPr lang="en-US" b="1">
                <a:solidFill>
                  <a:srgbClr val="FFFF00"/>
                </a:solidFill>
              </a:rPr>
              <a:t>reduces multiple collisions.</a:t>
            </a:r>
            <a:endParaRPr lang="en-US" b="1" dirty="0">
              <a:solidFill>
                <a:srgbClr val="FFFF00"/>
              </a:solidFill>
            </a:endParaRPr>
          </a:p>
          <a:p>
            <a:endParaRPr lang="en-US" b="1" dirty="0">
              <a:solidFill>
                <a:srgbClr val="FFFF00"/>
              </a:solidFill>
            </a:endParaRPr>
          </a:p>
          <a:p>
            <a:endParaRPr lang="en-US" b="1" dirty="0">
              <a:solidFill>
                <a:srgbClr val="FFFF00"/>
              </a:solidFill>
            </a:endParaRPr>
          </a:p>
        </p:txBody>
      </p:sp>
    </p:spTree>
    <p:extLst>
      <p:ext uri="{BB962C8B-B14F-4D97-AF65-F5344CB8AC3E}">
        <p14:creationId xmlns:p14="http://schemas.microsoft.com/office/powerpoint/2010/main" val="11827703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a:solidFill>
            <a:srgbClr val="C00000"/>
          </a:solidFill>
          <a:scene3d>
            <a:camera prst="orthographicFront"/>
            <a:lightRig rig="threePt" dir="t"/>
          </a:scene3d>
          <a:sp3d>
            <a:bevelT/>
          </a:sp3d>
        </p:spPr>
        <p:txBody>
          <a:bodyPr/>
          <a:lstStyle/>
          <a:p>
            <a:r>
              <a:rPr lang="en-US" sz="5400" b="1" dirty="0">
                <a:solidFill>
                  <a:srgbClr val="FFFF00"/>
                </a:solidFill>
              </a:rPr>
              <a:t>Conclusions</a:t>
            </a:r>
          </a:p>
        </p:txBody>
      </p:sp>
      <p:sp>
        <p:nvSpPr>
          <p:cNvPr id="3" name="Content Placeholder 2"/>
          <p:cNvSpPr>
            <a:spLocks noGrp="1"/>
          </p:cNvSpPr>
          <p:nvPr>
            <p:ph idx="1"/>
          </p:nvPr>
        </p:nvSpPr>
        <p:spPr>
          <a:xfrm>
            <a:off x="304800" y="1066800"/>
            <a:ext cx="8382000" cy="5638800"/>
          </a:xfrm>
          <a:solidFill>
            <a:srgbClr val="C00000"/>
          </a:solidFill>
        </p:spPr>
        <p:txBody>
          <a:bodyPr/>
          <a:lstStyle/>
          <a:p>
            <a:r>
              <a:rPr lang="en-US" sz="2800" b="1" dirty="0">
                <a:solidFill>
                  <a:srgbClr val="FFFF00"/>
                </a:solidFill>
              </a:rPr>
              <a:t>Parton Cascade Model applied to </a:t>
            </a:r>
            <a:r>
              <a:rPr lang="en-US" sz="2800" b="1" dirty="0" err="1">
                <a:solidFill>
                  <a:srgbClr val="FFFF00"/>
                </a:solidFill>
              </a:rPr>
              <a:t>Au+Au</a:t>
            </a:r>
            <a:r>
              <a:rPr lang="en-US" sz="2800" b="1" dirty="0">
                <a:solidFill>
                  <a:srgbClr val="FFFF00"/>
                </a:solidFill>
              </a:rPr>
              <a:t> collisions at 200 </a:t>
            </a:r>
            <a:r>
              <a:rPr lang="en-US" sz="2800" b="1" dirty="0" err="1">
                <a:solidFill>
                  <a:srgbClr val="FFFF00"/>
                </a:solidFill>
              </a:rPr>
              <a:t>AGeV</a:t>
            </a:r>
            <a:r>
              <a:rPr lang="en-US" sz="2800" b="1" dirty="0">
                <a:solidFill>
                  <a:srgbClr val="FFFF00"/>
                </a:solidFill>
              </a:rPr>
              <a:t> provides valuable insights into the dynamics of production and propagation of charm quark and suggests its suppressed production at large </a:t>
            </a:r>
            <a:r>
              <a:rPr lang="en-US" sz="2800" b="1" dirty="0" err="1">
                <a:solidFill>
                  <a:srgbClr val="FFFF00"/>
                </a:solidFill>
              </a:rPr>
              <a:t>p</a:t>
            </a:r>
            <a:r>
              <a:rPr lang="en-US" sz="2800" b="1" baseline="-25000" dirty="0" err="1">
                <a:solidFill>
                  <a:srgbClr val="FFFF00"/>
                </a:solidFill>
              </a:rPr>
              <a:t>T</a:t>
            </a:r>
            <a:r>
              <a:rPr lang="en-US" sz="2800" b="1" dirty="0">
                <a:solidFill>
                  <a:srgbClr val="FFFF00"/>
                </a:solidFill>
              </a:rPr>
              <a:t> due to collisions and radiations.</a:t>
            </a:r>
          </a:p>
          <a:p>
            <a:r>
              <a:rPr lang="en-US" sz="2800" b="1" dirty="0">
                <a:solidFill>
                  <a:srgbClr val="FFFF00"/>
                </a:solidFill>
              </a:rPr>
              <a:t>Parton Cascade Model applied to pp collisions at LHC energies points to opening up of semi-hard interactions leading to multiple collisions and fragmentations and a large production of strangeness and charm, especially at higher energies, and formation of a dense interacting partonic medium.</a:t>
            </a:r>
          </a:p>
        </p:txBody>
      </p:sp>
    </p:spTree>
    <p:extLst>
      <p:ext uri="{BB962C8B-B14F-4D97-AF65-F5344CB8AC3E}">
        <p14:creationId xmlns:p14="http://schemas.microsoft.com/office/powerpoint/2010/main" val="40549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2362200"/>
            <a:ext cx="6629400" cy="1323439"/>
          </a:xfrm>
          <a:prstGeom prst="rect">
            <a:avLst/>
          </a:prstGeom>
          <a:noFill/>
        </p:spPr>
        <p:txBody>
          <a:bodyPr wrap="square" rtlCol="0">
            <a:spAutoFit/>
          </a:bodyPr>
          <a:lstStyle/>
          <a:p>
            <a:pPr algn="ctr" fontAlgn="auto">
              <a:spcBef>
                <a:spcPts val="0"/>
              </a:spcBef>
              <a:spcAft>
                <a:spcPts val="0"/>
              </a:spcAft>
              <a:defRPr/>
            </a:pPr>
            <a:r>
              <a:rPr lang="en-US" sz="8000" b="1" kern="0" cap="all" dirty="0">
                <a:ln w="9000" cmpd="sng">
                  <a:solidFill>
                    <a:srgbClr val="8064A2">
                      <a:shade val="50000"/>
                      <a:satMod val="120000"/>
                    </a:srgbClr>
                  </a:solidFill>
                  <a:prstDash val="solid"/>
                </a:ln>
                <a:solidFill>
                  <a:srgbClr val="FFFFFF"/>
                </a:solidFill>
                <a:effectLst>
                  <a:reflection blurRad="12700" stA="28000" endPos="45000" dist="1000" dir="5400000" sy="-100000" algn="bl" rotWithShape="0"/>
                </a:effectLst>
                <a:latin typeface="Calibri" pitchFamily="34" charset="0"/>
              </a:rPr>
              <a:t>Thank you</a:t>
            </a:r>
            <a:endParaRPr lang="en-IN" sz="8000" b="1" kern="0" cap="all" dirty="0">
              <a:ln w="9000" cmpd="sng">
                <a:solidFill>
                  <a:srgbClr val="8064A2">
                    <a:shade val="50000"/>
                    <a:satMod val="120000"/>
                  </a:srgbClr>
                </a:solidFill>
                <a:prstDash val="solid"/>
              </a:ln>
              <a:solidFill>
                <a:srgbClr val="FFFFFF"/>
              </a:solidFill>
              <a:effectLst>
                <a:reflection blurRad="12700" stA="28000" endPos="45000" dist="1000" dir="5400000" sy="-100000" algn="bl" rotWithShape="0"/>
              </a:effectLst>
              <a:latin typeface="Calibri" pitchFamily="34" charset="0"/>
            </a:endParaRPr>
          </a:p>
        </p:txBody>
      </p:sp>
    </p:spTree>
    <p:extLst>
      <p:ext uri="{BB962C8B-B14F-4D97-AF65-F5344CB8AC3E}">
        <p14:creationId xmlns:p14="http://schemas.microsoft.com/office/powerpoint/2010/main" val="370004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remove" grpId="0" nodeType="withEffect">
                                  <p:stCondLst>
                                    <p:cond delay="0"/>
                                  </p:stCondLst>
                                  <p:iterate type="lt">
                                    <p:tmPct val="10000"/>
                                  </p:iterate>
                                  <p:childTnLst>
                                    <p:animMotion origin="layout" path="M 0.0 0.0 L 0.0 -0.07213" pathEditMode="relative" ptsTypes="">
                                      <p:cBhvr>
                                        <p:cTn id="6" dur="2500" accel="50000" decel="50000" autoRev="1" fill="hold">
                                          <p:stCondLst>
                                            <p:cond delay="0"/>
                                          </p:stCondLst>
                                        </p:cTn>
                                        <p:tgtEl>
                                          <p:spTgt spid="4"/>
                                        </p:tgtEl>
                                        <p:attrNameLst>
                                          <p:attrName>ppt_x</p:attrName>
                                          <p:attrName>ppt_y</p:attrName>
                                        </p:attrNameLst>
                                      </p:cBhvr>
                                    </p:animMotion>
                                    <p:animRot by="1500000">
                                      <p:cBhvr>
                                        <p:cTn id="7" dur="1250" fill="hold">
                                          <p:stCondLst>
                                            <p:cond delay="0"/>
                                          </p:stCondLst>
                                        </p:cTn>
                                        <p:tgtEl>
                                          <p:spTgt spid="4"/>
                                        </p:tgtEl>
                                        <p:attrNameLst>
                                          <p:attrName>r</p:attrName>
                                        </p:attrNameLst>
                                      </p:cBhvr>
                                    </p:animRot>
                                    <p:animRot by="-1500000">
                                      <p:cBhvr>
                                        <p:cTn id="8" dur="1250" fill="hold">
                                          <p:stCondLst>
                                            <p:cond delay="1250"/>
                                          </p:stCondLst>
                                        </p:cTn>
                                        <p:tgtEl>
                                          <p:spTgt spid="4"/>
                                        </p:tgtEl>
                                        <p:attrNameLst>
                                          <p:attrName>r</p:attrName>
                                        </p:attrNameLst>
                                      </p:cBhvr>
                                    </p:animRot>
                                    <p:animRot by="-1500000">
                                      <p:cBhvr>
                                        <p:cTn id="9" dur="1250" fill="hold">
                                          <p:stCondLst>
                                            <p:cond delay="2500"/>
                                          </p:stCondLst>
                                        </p:cTn>
                                        <p:tgtEl>
                                          <p:spTgt spid="4"/>
                                        </p:tgtEl>
                                        <p:attrNameLst>
                                          <p:attrName>r</p:attrName>
                                        </p:attrNameLst>
                                      </p:cBhvr>
                                    </p:animRot>
                                    <p:animRot by="1500000">
                                      <p:cBhvr>
                                        <p:cTn id="10" dur="1250" fill="hold">
                                          <p:stCondLst>
                                            <p:cond delay="3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solidFill>
            <a:srgbClr val="C00000"/>
          </a:solidFill>
          <a:scene3d>
            <a:camera prst="orthographicFront"/>
            <a:lightRig rig="threePt" dir="t"/>
          </a:scene3d>
          <a:sp3d>
            <a:bevelT/>
          </a:sp3d>
        </p:spPr>
        <p:txBody>
          <a:bodyPr/>
          <a:lstStyle/>
          <a:p>
            <a:r>
              <a:rPr lang="en-US" b="1" dirty="0">
                <a:solidFill>
                  <a:srgbClr val="FFFF00"/>
                </a:solidFill>
              </a:rPr>
              <a:t>Limitations and ..</a:t>
            </a:r>
          </a:p>
        </p:txBody>
      </p:sp>
      <p:sp>
        <p:nvSpPr>
          <p:cNvPr id="3" name="Content Placeholder 2"/>
          <p:cNvSpPr>
            <a:spLocks noGrp="1"/>
          </p:cNvSpPr>
          <p:nvPr>
            <p:ph idx="1"/>
          </p:nvPr>
        </p:nvSpPr>
        <p:spPr>
          <a:xfrm>
            <a:off x="342900" y="990600"/>
            <a:ext cx="8458200" cy="5638800"/>
          </a:xfrm>
          <a:solidFill>
            <a:srgbClr val="C00000"/>
          </a:solidFill>
        </p:spPr>
        <p:txBody>
          <a:bodyPr/>
          <a:lstStyle/>
          <a:p>
            <a:pPr marL="0" lvl="0" indent="0">
              <a:buNone/>
            </a:pPr>
            <a:r>
              <a:rPr lang="en-US" altLang="en-US" b="1" kern="1200" dirty="0">
                <a:solidFill>
                  <a:srgbClr val="FFFF00"/>
                </a:solidFill>
                <a:latin typeface="Tahoma" panose="020B0604030504040204" pitchFamily="34" charset="0"/>
              </a:rPr>
              <a:t>Fundamental Limitations</a:t>
            </a:r>
            <a:r>
              <a:rPr lang="en-US" altLang="en-US" sz="2400" b="1" kern="1200" dirty="0">
                <a:solidFill>
                  <a:srgbClr val="FFFF00"/>
                </a:solidFill>
                <a:latin typeface="Tahoma" panose="020B0604030504040204" pitchFamily="34" charset="0"/>
              </a:rPr>
              <a:t>:</a:t>
            </a:r>
          </a:p>
          <a:p>
            <a:pPr marL="0" lvl="0" indent="0"/>
            <a:r>
              <a:rPr lang="en-US" altLang="en-US" sz="2400" b="1" kern="1200" dirty="0">
                <a:solidFill>
                  <a:srgbClr val="FFFF00"/>
                </a:solidFill>
                <a:latin typeface="Tahoma" panose="020B0604030504040204" pitchFamily="34" charset="0"/>
              </a:rPr>
              <a:t> </a:t>
            </a:r>
            <a:r>
              <a:rPr lang="en-US" altLang="en-US" sz="2800" b="1" kern="1200" dirty="0">
                <a:solidFill>
                  <a:srgbClr val="FFFF00"/>
                </a:solidFill>
                <a:latin typeface="Tahoma" panose="020B0604030504040204" pitchFamily="34" charset="0"/>
              </a:rPr>
              <a:t>lack of coherence of initial state (though    </a:t>
            </a:r>
          </a:p>
          <a:p>
            <a:pPr marL="0" lvl="0" indent="0">
              <a:buNone/>
            </a:pPr>
            <a:r>
              <a:rPr lang="en-US" altLang="en-US" sz="2800" b="1" kern="1200" dirty="0">
                <a:solidFill>
                  <a:srgbClr val="FFFF00"/>
                </a:solidFill>
                <a:latin typeface="Tahoma" panose="020B0604030504040204" pitchFamily="34" charset="0"/>
              </a:rPr>
              <a:t>   all </a:t>
            </a:r>
            <a:r>
              <a:rPr lang="en-US" altLang="en-US" sz="2800" b="1" kern="1200" dirty="0" err="1">
                <a:solidFill>
                  <a:srgbClr val="FFFF00"/>
                </a:solidFill>
                <a:latin typeface="Tahoma" panose="020B0604030504040204" pitchFamily="34" charset="0"/>
              </a:rPr>
              <a:t>partons</a:t>
            </a:r>
            <a:r>
              <a:rPr lang="en-US" altLang="en-US" sz="2800" b="1" kern="1200" dirty="0">
                <a:solidFill>
                  <a:srgbClr val="FFFF00"/>
                </a:solidFill>
                <a:latin typeface="Tahoma" panose="020B0604030504040204" pitchFamily="34" charset="0"/>
              </a:rPr>
              <a:t> have </a:t>
            </a:r>
            <a:r>
              <a:rPr lang="en-US" altLang="en-US" sz="2800" b="1" kern="1200" dirty="0" err="1">
                <a:solidFill>
                  <a:srgbClr val="FFFF00"/>
                </a:solidFill>
                <a:latin typeface="Tahoma" panose="020B0604030504040204" pitchFamily="34" charset="0"/>
              </a:rPr>
              <a:t>colour</a:t>
            </a:r>
            <a:r>
              <a:rPr lang="en-US" altLang="en-US" sz="2800" b="1" kern="1200" dirty="0">
                <a:solidFill>
                  <a:srgbClr val="FFFF00"/>
                </a:solidFill>
                <a:latin typeface="Tahoma" panose="020B0604030504040204" pitchFamily="34" charset="0"/>
              </a:rPr>
              <a:t> and </a:t>
            </a:r>
            <a:r>
              <a:rPr lang="en-US" altLang="en-US" sz="2800" b="1" kern="1200" dirty="0" err="1">
                <a:solidFill>
                  <a:srgbClr val="FFFF00"/>
                </a:solidFill>
                <a:latin typeface="Tahoma" panose="020B0604030504040204" pitchFamily="34" charset="0"/>
              </a:rPr>
              <a:t>colour</a:t>
            </a:r>
            <a:r>
              <a:rPr lang="en-US" altLang="en-US" sz="2800" b="1" kern="1200" dirty="0">
                <a:solidFill>
                  <a:srgbClr val="FFFF00"/>
                </a:solidFill>
                <a:latin typeface="Tahoma" panose="020B0604030504040204" pitchFamily="34" charset="0"/>
              </a:rPr>
              <a:t> flow is </a:t>
            </a:r>
          </a:p>
          <a:p>
            <a:pPr marL="0" lvl="0" indent="0">
              <a:buNone/>
            </a:pPr>
            <a:r>
              <a:rPr lang="en-US" altLang="en-US" sz="2800" b="1" kern="1200" dirty="0">
                <a:solidFill>
                  <a:srgbClr val="FFFF00"/>
                </a:solidFill>
                <a:latin typeface="Tahoma" panose="020B0604030504040204" pitchFamily="34" charset="0"/>
              </a:rPr>
              <a:t>    taken care of).</a:t>
            </a:r>
          </a:p>
          <a:p>
            <a:pPr marL="0" lvl="0" indent="0"/>
            <a:r>
              <a:rPr lang="en-US" altLang="en-US" sz="2800" b="1" kern="1200" dirty="0">
                <a:solidFill>
                  <a:srgbClr val="FFFF00"/>
                </a:solidFill>
                <a:latin typeface="Tahoma" panose="020B0604030504040204" pitchFamily="34" charset="0"/>
              </a:rPr>
              <a:t> range of validity of the </a:t>
            </a:r>
            <a:r>
              <a:rPr lang="en-US" altLang="en-US" sz="2400" b="1" kern="1200" dirty="0">
                <a:solidFill>
                  <a:srgbClr val="FFFF00"/>
                </a:solidFill>
                <a:latin typeface="Tahoma" panose="020B0604030504040204" pitchFamily="34" charset="0"/>
              </a:rPr>
              <a:t>Boltzmann Equation</a:t>
            </a:r>
            <a:endParaRPr lang="en-US" altLang="en-US" sz="2800" b="1" kern="1200" dirty="0">
              <a:solidFill>
                <a:srgbClr val="FFFF00"/>
              </a:solidFill>
              <a:latin typeface="Tahoma" panose="020B0604030504040204" pitchFamily="34" charset="0"/>
            </a:endParaRPr>
          </a:p>
          <a:p>
            <a:pPr marL="0" lvl="0" indent="0"/>
            <a:r>
              <a:rPr lang="en-US" altLang="en-US" sz="2800" b="1" kern="1200" dirty="0">
                <a:solidFill>
                  <a:srgbClr val="FFFF00"/>
                </a:solidFill>
                <a:latin typeface="Tahoma" panose="020B0604030504040204" pitchFamily="34" charset="0"/>
              </a:rPr>
              <a:t> interference effects are included only </a:t>
            </a:r>
          </a:p>
          <a:p>
            <a:pPr marL="0" lvl="0" indent="0">
              <a:buNone/>
            </a:pPr>
            <a:r>
              <a:rPr lang="en-US" altLang="en-US" sz="2800" b="1" kern="1200" dirty="0">
                <a:solidFill>
                  <a:srgbClr val="FFFF00"/>
                </a:solidFill>
                <a:latin typeface="Tahoma" panose="020B0604030504040204" pitchFamily="34" charset="0"/>
              </a:rPr>
              <a:t>    schematically (angular ordering).</a:t>
            </a:r>
          </a:p>
          <a:p>
            <a:pPr marL="0" lvl="0" indent="0"/>
            <a:r>
              <a:rPr lang="en-US" altLang="en-US" sz="2800" b="1" kern="1200" dirty="0">
                <a:solidFill>
                  <a:srgbClr val="FFFF00"/>
                </a:solidFill>
                <a:latin typeface="Tahoma" panose="020B0604030504040204" pitchFamily="34" charset="0"/>
              </a:rPr>
              <a:t> </a:t>
            </a:r>
            <a:r>
              <a:rPr lang="en-US" altLang="en-US" sz="2800" b="1" kern="1200" dirty="0" err="1">
                <a:solidFill>
                  <a:srgbClr val="FFFF00"/>
                </a:solidFill>
                <a:latin typeface="Tahoma" panose="020B0604030504040204" pitchFamily="34" charset="0"/>
              </a:rPr>
              <a:t>hadronization</a:t>
            </a:r>
            <a:r>
              <a:rPr lang="en-US" altLang="en-US" sz="2800" b="1" kern="1200" dirty="0">
                <a:solidFill>
                  <a:srgbClr val="FFFF00"/>
                </a:solidFill>
                <a:latin typeface="Tahoma" panose="020B0604030504040204" pitchFamily="34" charset="0"/>
              </a:rPr>
              <a:t> has to be modeled in an ad-</a:t>
            </a:r>
          </a:p>
          <a:p>
            <a:pPr marL="0" lvl="0" indent="0">
              <a:buNone/>
            </a:pPr>
            <a:r>
              <a:rPr lang="en-US" altLang="en-US" sz="2800" b="1" kern="1200" dirty="0">
                <a:solidFill>
                  <a:srgbClr val="FFFF00"/>
                </a:solidFill>
                <a:latin typeface="Tahoma" panose="020B0604030504040204" pitchFamily="34" charset="0"/>
              </a:rPr>
              <a:t>   hoc fashion</a:t>
            </a:r>
          </a:p>
          <a:p>
            <a:pPr marL="0" lvl="0" indent="0"/>
            <a:r>
              <a:rPr lang="en-US" altLang="en-US" sz="2800" b="1" kern="1200" dirty="0">
                <a:solidFill>
                  <a:srgbClr val="FFFF00"/>
                </a:solidFill>
                <a:latin typeface="Tahoma" panose="020B0604030504040204" pitchFamily="34" charset="0"/>
              </a:rPr>
              <a:t> how much can we stretch perturbative </a:t>
            </a:r>
          </a:p>
          <a:p>
            <a:pPr marL="0" lvl="0" indent="0">
              <a:buNone/>
            </a:pPr>
            <a:r>
              <a:rPr lang="en-US" altLang="en-US" sz="2800" b="1" kern="1200" dirty="0">
                <a:solidFill>
                  <a:srgbClr val="FFFF00"/>
                </a:solidFill>
                <a:latin typeface="Tahoma" panose="020B0604030504040204" pitchFamily="34" charset="0"/>
              </a:rPr>
              <a:t>   physics!</a:t>
            </a:r>
          </a:p>
          <a:p>
            <a:pPr marL="0" lvl="0" indent="0"/>
            <a:endParaRPr lang="en-US" altLang="en-US" sz="3600" kern="1200" dirty="0">
              <a:solidFill>
                <a:srgbClr val="33CC33"/>
              </a:solidFill>
              <a:latin typeface="Tahoma" panose="020B0604030504040204" pitchFamily="34" charset="0"/>
            </a:endParaRPr>
          </a:p>
          <a:p>
            <a:endParaRPr lang="en-US" sz="3600" dirty="0"/>
          </a:p>
        </p:txBody>
      </p:sp>
    </p:spTree>
    <p:extLst>
      <p:ext uri="{BB962C8B-B14F-4D97-AF65-F5344CB8AC3E}">
        <p14:creationId xmlns:p14="http://schemas.microsoft.com/office/powerpoint/2010/main" val="595456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rgbClr val="C00000"/>
          </a:solidFill>
          <a:scene3d>
            <a:camera prst="orthographicFront"/>
            <a:lightRig rig="threePt" dir="t"/>
          </a:scene3d>
          <a:sp3d>
            <a:bevelT/>
          </a:sp3d>
        </p:spPr>
        <p:txBody>
          <a:bodyPr/>
          <a:lstStyle/>
          <a:p>
            <a:r>
              <a:rPr lang="en-US" b="1" dirty="0">
                <a:solidFill>
                  <a:srgbClr val="FFFF00"/>
                </a:solidFill>
              </a:rPr>
              <a:t>Medium ?</a:t>
            </a:r>
          </a:p>
        </p:txBody>
      </p:sp>
      <p:sp>
        <p:nvSpPr>
          <p:cNvPr id="3" name="Content Placeholder 2"/>
          <p:cNvSpPr>
            <a:spLocks noGrp="1"/>
          </p:cNvSpPr>
          <p:nvPr>
            <p:ph idx="1"/>
          </p:nvPr>
        </p:nvSpPr>
        <p:spPr>
          <a:xfrm>
            <a:off x="457200" y="1371600"/>
            <a:ext cx="8458200" cy="5257800"/>
          </a:xfrm>
          <a:solidFill>
            <a:srgbClr val="C00000"/>
          </a:solidFill>
        </p:spPr>
        <p:txBody>
          <a:bodyPr/>
          <a:lstStyle/>
          <a:p>
            <a:r>
              <a:rPr lang="en-US" sz="3600" b="1" dirty="0">
                <a:solidFill>
                  <a:srgbClr val="FFFF00"/>
                </a:solidFill>
              </a:rPr>
              <a:t>Need to evolve the cascades in medium</a:t>
            </a:r>
          </a:p>
          <a:p>
            <a:pPr marL="0" indent="0">
              <a:buNone/>
            </a:pPr>
            <a:r>
              <a:rPr lang="en-US" sz="3600" b="1" dirty="0">
                <a:solidFill>
                  <a:srgbClr val="FFFF00"/>
                </a:solidFill>
              </a:rPr>
              <a:t>    -  a hydrodynamic river?</a:t>
            </a:r>
          </a:p>
          <a:p>
            <a:pPr marL="0" indent="0">
              <a:buNone/>
            </a:pPr>
            <a:r>
              <a:rPr lang="en-US" sz="3600" b="1" dirty="0">
                <a:solidFill>
                  <a:srgbClr val="FFFF00"/>
                </a:solidFill>
              </a:rPr>
              <a:t>    - medium modified matrix     </a:t>
            </a:r>
          </a:p>
          <a:p>
            <a:pPr marL="0" indent="0">
              <a:buNone/>
            </a:pPr>
            <a:r>
              <a:rPr lang="en-US" sz="3600" b="1" dirty="0">
                <a:solidFill>
                  <a:srgbClr val="FFFF00"/>
                </a:solidFill>
              </a:rPr>
              <a:t>     elements?</a:t>
            </a:r>
          </a:p>
          <a:p>
            <a:pPr marL="0" indent="0">
              <a:buNone/>
            </a:pPr>
            <a:r>
              <a:rPr lang="en-US" sz="3600" b="1" dirty="0">
                <a:solidFill>
                  <a:srgbClr val="FFFF00"/>
                </a:solidFill>
              </a:rPr>
              <a:t>    - add drag without double </a:t>
            </a:r>
          </a:p>
          <a:p>
            <a:pPr marL="0" indent="0">
              <a:buNone/>
            </a:pPr>
            <a:r>
              <a:rPr lang="en-US" sz="3600" b="1" dirty="0">
                <a:solidFill>
                  <a:srgbClr val="FFFF00"/>
                </a:solidFill>
              </a:rPr>
              <a:t>     counting?</a:t>
            </a:r>
          </a:p>
          <a:p>
            <a:pPr marL="0" indent="0">
              <a:buNone/>
            </a:pPr>
            <a:r>
              <a:rPr lang="en-US" sz="3600" b="1" dirty="0">
                <a:solidFill>
                  <a:srgbClr val="FFFF00"/>
                </a:solidFill>
              </a:rPr>
              <a:t>    - add 3</a:t>
            </a:r>
            <a:r>
              <a:rPr lang="en-US" sz="3600" b="1" dirty="0">
                <a:solidFill>
                  <a:srgbClr val="FFFF00"/>
                </a:solidFill>
                <a:sym typeface="Wingdings" panose="05000000000000000000" pitchFamily="2" charset="2"/>
              </a:rPr>
              <a:t>2 for detailed balance?</a:t>
            </a:r>
          </a:p>
          <a:p>
            <a:pPr marL="0" indent="0">
              <a:buNone/>
            </a:pPr>
            <a:r>
              <a:rPr lang="en-US" sz="3600" b="1" dirty="0">
                <a:solidFill>
                  <a:srgbClr val="FFFF00"/>
                </a:solidFill>
                <a:sym typeface="Wingdings" panose="05000000000000000000" pitchFamily="2" charset="2"/>
              </a:rPr>
              <a:t>    </a:t>
            </a:r>
            <a:endParaRPr lang="en-US" sz="3600" b="1" dirty="0">
              <a:solidFill>
                <a:srgbClr val="FFFF00"/>
              </a:solidFill>
            </a:endParaRPr>
          </a:p>
        </p:txBody>
      </p:sp>
    </p:spTree>
    <p:extLst>
      <p:ext uri="{BB962C8B-B14F-4D97-AF65-F5344CB8AC3E}">
        <p14:creationId xmlns:p14="http://schemas.microsoft.com/office/powerpoint/2010/main" val="49382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FD0FB1-13CE-796A-DB8F-9D57FA6B6C37}"/>
              </a:ext>
            </a:extLst>
          </p:cNvPr>
          <p:cNvSpPr txBox="1"/>
          <p:nvPr/>
        </p:nvSpPr>
        <p:spPr>
          <a:xfrm>
            <a:off x="190500" y="152400"/>
            <a:ext cx="8763000" cy="4401205"/>
          </a:xfrm>
          <a:prstGeom prst="rect">
            <a:avLst/>
          </a:prstGeom>
          <a:solidFill>
            <a:srgbClr val="C00000"/>
          </a:solidFill>
        </p:spPr>
        <p:txBody>
          <a:bodyPr wrap="square" rtlCol="0">
            <a:spAutoFit/>
          </a:bodyPr>
          <a:lstStyle/>
          <a:p>
            <a:r>
              <a:rPr lang="en-GB" sz="2800" b="1" dirty="0">
                <a:solidFill>
                  <a:srgbClr val="FFFF00"/>
                </a:solidFill>
              </a:rPr>
              <a:t>Generalized expression of gluon radiation off a charm quark (e.g., </a:t>
            </a:r>
            <a:r>
              <a:rPr lang="en-GB" sz="2800" b="1" dirty="0" err="1">
                <a:solidFill>
                  <a:srgbClr val="FFFF00"/>
                </a:solidFill>
              </a:rPr>
              <a:t>Qq</a:t>
            </a:r>
            <a:r>
              <a:rPr lang="en-GB" sz="2800" b="1" dirty="0">
                <a:solidFill>
                  <a:srgbClr val="FFFF00"/>
                </a:solidFill>
                <a:sym typeface="Wingdings" panose="05000000000000000000" pitchFamily="2" charset="2"/>
              </a:rPr>
              <a:t> </a:t>
            </a:r>
            <a:r>
              <a:rPr lang="en-GB" sz="2800" b="1" dirty="0" err="1">
                <a:solidFill>
                  <a:srgbClr val="FFFF00"/>
                </a:solidFill>
                <a:sym typeface="Wingdings" panose="05000000000000000000" pitchFamily="2" charset="2"/>
              </a:rPr>
              <a:t>Qqg</a:t>
            </a:r>
            <a:r>
              <a:rPr lang="en-GB" sz="2800" b="1" dirty="0">
                <a:solidFill>
                  <a:srgbClr val="FFFF00"/>
                </a:solidFill>
                <a:sym typeface="Wingdings" panose="05000000000000000000" pitchFamily="2" charset="2"/>
              </a:rPr>
              <a:t>)</a:t>
            </a:r>
            <a:r>
              <a:rPr lang="en-GB" sz="2800" b="1" dirty="0">
                <a:solidFill>
                  <a:srgbClr val="FFFF00"/>
                </a:solidFill>
              </a:rPr>
              <a:t>:</a:t>
            </a:r>
          </a:p>
          <a:p>
            <a:endParaRPr lang="en-GB" sz="2800" b="1" dirty="0">
              <a:solidFill>
                <a:srgbClr val="FFFF00"/>
              </a:solidFill>
            </a:endParaRPr>
          </a:p>
          <a:p>
            <a:endParaRPr lang="en-GB" sz="2400" dirty="0"/>
          </a:p>
          <a:p>
            <a:endParaRPr lang="en-GB" sz="2400" dirty="0"/>
          </a:p>
          <a:p>
            <a:endParaRPr lang="en-GB" sz="2400" dirty="0">
              <a:solidFill>
                <a:srgbClr val="FFFF00"/>
              </a:solidFill>
            </a:endParaRPr>
          </a:p>
          <a:p>
            <a:endParaRPr lang="en-GB" sz="2400" dirty="0">
              <a:solidFill>
                <a:srgbClr val="FFFF00"/>
              </a:solidFill>
            </a:endParaRPr>
          </a:p>
          <a:p>
            <a:endParaRPr lang="en-GB" sz="2400" dirty="0">
              <a:solidFill>
                <a:srgbClr val="FFFF00"/>
              </a:solidFill>
            </a:endParaRPr>
          </a:p>
          <a:p>
            <a:r>
              <a:rPr lang="en-GB" sz="2800" b="1" dirty="0">
                <a:solidFill>
                  <a:srgbClr val="FFFF00"/>
                </a:solidFill>
              </a:rPr>
              <a:t>where D stands for dead-cone effect. </a:t>
            </a:r>
          </a:p>
          <a:p>
            <a:endParaRPr lang="en-GB" sz="2400" dirty="0"/>
          </a:p>
          <a:p>
            <a:endParaRPr lang="en-GB" sz="2400" dirty="0"/>
          </a:p>
        </p:txBody>
      </p:sp>
      <p:pic>
        <p:nvPicPr>
          <p:cNvPr id="4" name="Picture 3">
            <a:extLst>
              <a:ext uri="{FF2B5EF4-FFF2-40B4-BE49-F238E27FC236}">
                <a16:creationId xmlns:a16="http://schemas.microsoft.com/office/drawing/2014/main" id="{B1B2EE26-5C1B-16A1-C8F5-42EC35526166}"/>
              </a:ext>
            </a:extLst>
          </p:cNvPr>
          <p:cNvPicPr>
            <a:picLocks noChangeAspect="1"/>
          </p:cNvPicPr>
          <p:nvPr/>
        </p:nvPicPr>
        <p:blipFill>
          <a:blip r:embed="rId2"/>
          <a:stretch>
            <a:fillRect/>
          </a:stretch>
        </p:blipFill>
        <p:spPr>
          <a:xfrm>
            <a:off x="1066800" y="1447800"/>
            <a:ext cx="3805235" cy="1295400"/>
          </a:xfrm>
          <a:prstGeom prst="rect">
            <a:avLst/>
          </a:prstGeom>
        </p:spPr>
      </p:pic>
      <p:pic>
        <p:nvPicPr>
          <p:cNvPr id="6" name="Picture 5">
            <a:extLst>
              <a:ext uri="{FF2B5EF4-FFF2-40B4-BE49-F238E27FC236}">
                <a16:creationId xmlns:a16="http://schemas.microsoft.com/office/drawing/2014/main" id="{F96BE314-A266-6009-2D44-F074002B74F5}"/>
              </a:ext>
            </a:extLst>
          </p:cNvPr>
          <p:cNvPicPr>
            <a:picLocks noChangeAspect="1"/>
          </p:cNvPicPr>
          <p:nvPr/>
        </p:nvPicPr>
        <p:blipFill>
          <a:blip r:embed="rId3"/>
          <a:stretch>
            <a:fillRect/>
          </a:stretch>
        </p:blipFill>
        <p:spPr>
          <a:xfrm>
            <a:off x="142603" y="4114800"/>
            <a:ext cx="8858794" cy="1614885"/>
          </a:xfrm>
          <a:prstGeom prst="rect">
            <a:avLst/>
          </a:prstGeom>
        </p:spPr>
      </p:pic>
      <p:sp>
        <p:nvSpPr>
          <p:cNvPr id="7" name="TextBox 6">
            <a:extLst>
              <a:ext uri="{FF2B5EF4-FFF2-40B4-BE49-F238E27FC236}">
                <a16:creationId xmlns:a16="http://schemas.microsoft.com/office/drawing/2014/main" id="{5A61D207-7345-7CE7-883E-8615253B036A}"/>
              </a:ext>
            </a:extLst>
          </p:cNvPr>
          <p:cNvSpPr txBox="1"/>
          <p:nvPr/>
        </p:nvSpPr>
        <p:spPr>
          <a:xfrm>
            <a:off x="609600" y="6019800"/>
            <a:ext cx="5795754" cy="584775"/>
          </a:xfrm>
          <a:prstGeom prst="rect">
            <a:avLst/>
          </a:prstGeom>
          <a:solidFill>
            <a:srgbClr val="C00000"/>
          </a:solidFill>
        </p:spPr>
        <p:txBody>
          <a:bodyPr wrap="none" rtlCol="0">
            <a:spAutoFit/>
          </a:bodyPr>
          <a:lstStyle/>
          <a:p>
            <a:r>
              <a:rPr lang="en-GB" sz="3200" b="1" dirty="0">
                <a:solidFill>
                  <a:srgbClr val="FFFF00"/>
                </a:solidFill>
              </a:rPr>
              <a:t>R. </a:t>
            </a:r>
            <a:r>
              <a:rPr lang="en-GB" sz="3200" b="1" dirty="0" err="1">
                <a:solidFill>
                  <a:srgbClr val="FFFF00"/>
                </a:solidFill>
              </a:rPr>
              <a:t>Abir</a:t>
            </a:r>
            <a:r>
              <a:rPr lang="en-GB" sz="3200" b="1" dirty="0">
                <a:solidFill>
                  <a:srgbClr val="FFFF00"/>
                </a:solidFill>
              </a:rPr>
              <a:t>, et al. PRD 85, 054012</a:t>
            </a:r>
          </a:p>
        </p:txBody>
      </p:sp>
    </p:spTree>
    <p:extLst>
      <p:ext uri="{BB962C8B-B14F-4D97-AF65-F5344CB8AC3E}">
        <p14:creationId xmlns:p14="http://schemas.microsoft.com/office/powerpoint/2010/main" val="427391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B2477-A871-4567-7099-07705AA7C2C0}"/>
              </a:ext>
            </a:extLst>
          </p:cNvPr>
          <p:cNvPicPr>
            <a:picLocks noChangeAspect="1"/>
          </p:cNvPicPr>
          <p:nvPr/>
        </p:nvPicPr>
        <p:blipFill rotWithShape="1">
          <a:blip r:embed="rId2"/>
          <a:srcRect l="490" t="1590" r="3142" b="3851"/>
          <a:stretch/>
        </p:blipFill>
        <p:spPr>
          <a:xfrm>
            <a:off x="304800" y="76200"/>
            <a:ext cx="8302485" cy="6042786"/>
          </a:xfrm>
          <a:prstGeom prst="rect">
            <a:avLst/>
          </a:prstGeom>
        </p:spPr>
      </p:pic>
      <p:pic>
        <p:nvPicPr>
          <p:cNvPr id="4" name="Picture 3">
            <a:extLst>
              <a:ext uri="{FF2B5EF4-FFF2-40B4-BE49-F238E27FC236}">
                <a16:creationId xmlns:a16="http://schemas.microsoft.com/office/drawing/2014/main" id="{129FB707-0C3A-707E-DD31-E1807B53CFF1}"/>
              </a:ext>
            </a:extLst>
          </p:cNvPr>
          <p:cNvPicPr>
            <a:picLocks noChangeAspect="1"/>
          </p:cNvPicPr>
          <p:nvPr/>
        </p:nvPicPr>
        <p:blipFill>
          <a:blip r:embed="rId3"/>
          <a:stretch>
            <a:fillRect/>
          </a:stretch>
        </p:blipFill>
        <p:spPr>
          <a:xfrm>
            <a:off x="0" y="5791200"/>
            <a:ext cx="9144000" cy="1176630"/>
          </a:xfrm>
          <a:prstGeom prst="rect">
            <a:avLst/>
          </a:prstGeom>
        </p:spPr>
      </p:pic>
    </p:spTree>
    <p:extLst>
      <p:ext uri="{BB962C8B-B14F-4D97-AF65-F5344CB8AC3E}">
        <p14:creationId xmlns:p14="http://schemas.microsoft.com/office/powerpoint/2010/main" val="391758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4221F-8192-A351-3B22-BA0E34F16BF2}"/>
              </a:ext>
            </a:extLst>
          </p:cNvPr>
          <p:cNvPicPr>
            <a:picLocks noChangeAspect="1"/>
          </p:cNvPicPr>
          <p:nvPr/>
        </p:nvPicPr>
        <p:blipFill>
          <a:blip r:embed="rId2"/>
          <a:stretch>
            <a:fillRect/>
          </a:stretch>
        </p:blipFill>
        <p:spPr>
          <a:xfrm>
            <a:off x="75710" y="1828800"/>
            <a:ext cx="4420090" cy="3124200"/>
          </a:xfrm>
          <a:prstGeom prst="rect">
            <a:avLst/>
          </a:prstGeom>
        </p:spPr>
      </p:pic>
      <p:pic>
        <p:nvPicPr>
          <p:cNvPr id="5" name="Picture 4">
            <a:extLst>
              <a:ext uri="{FF2B5EF4-FFF2-40B4-BE49-F238E27FC236}">
                <a16:creationId xmlns:a16="http://schemas.microsoft.com/office/drawing/2014/main" id="{42CDB936-7A63-6150-3A33-734A4019CAF4}"/>
              </a:ext>
            </a:extLst>
          </p:cNvPr>
          <p:cNvPicPr>
            <a:picLocks noChangeAspect="1"/>
          </p:cNvPicPr>
          <p:nvPr/>
        </p:nvPicPr>
        <p:blipFill>
          <a:blip r:embed="rId3"/>
          <a:stretch>
            <a:fillRect/>
          </a:stretch>
        </p:blipFill>
        <p:spPr>
          <a:xfrm>
            <a:off x="4648200" y="1715034"/>
            <a:ext cx="4495800" cy="3161766"/>
          </a:xfrm>
          <a:prstGeom prst="rect">
            <a:avLst/>
          </a:prstGeom>
        </p:spPr>
      </p:pic>
      <p:sp>
        <p:nvSpPr>
          <p:cNvPr id="6" name="TextBox 5">
            <a:extLst>
              <a:ext uri="{FF2B5EF4-FFF2-40B4-BE49-F238E27FC236}">
                <a16:creationId xmlns:a16="http://schemas.microsoft.com/office/drawing/2014/main" id="{CD4D1971-31DF-B3EA-7829-9300EB11076B}"/>
              </a:ext>
            </a:extLst>
          </p:cNvPr>
          <p:cNvSpPr txBox="1"/>
          <p:nvPr/>
        </p:nvSpPr>
        <p:spPr>
          <a:xfrm>
            <a:off x="1823491" y="152400"/>
            <a:ext cx="5497018" cy="1384995"/>
          </a:xfrm>
          <a:prstGeom prst="rect">
            <a:avLst/>
          </a:prstGeom>
          <a:solidFill>
            <a:srgbClr val="C00000"/>
          </a:solidFill>
        </p:spPr>
        <p:txBody>
          <a:bodyPr wrap="none" rtlCol="0">
            <a:spAutoFit/>
          </a:bodyPr>
          <a:lstStyle/>
          <a:p>
            <a:pPr algn="ctr"/>
            <a:r>
              <a:rPr lang="en-GB" sz="2800" b="1" dirty="0">
                <a:solidFill>
                  <a:srgbClr val="FFFF00"/>
                </a:solidFill>
              </a:rPr>
              <a:t>Both Energy Losses </a:t>
            </a:r>
          </a:p>
          <a:p>
            <a:pPr algn="ctr"/>
            <a:r>
              <a:rPr lang="en-GB" sz="2800" b="1" dirty="0">
                <a:solidFill>
                  <a:srgbClr val="FFFF00"/>
                </a:solidFill>
              </a:rPr>
              <a:t>Collisional and Radiative</a:t>
            </a:r>
          </a:p>
          <a:p>
            <a:pPr algn="ctr"/>
            <a:r>
              <a:rPr lang="en-GB" sz="2800" b="1" dirty="0">
                <a:solidFill>
                  <a:srgbClr val="FFFF00"/>
                </a:solidFill>
              </a:rPr>
              <a:t> Make Important Contributions </a:t>
            </a:r>
          </a:p>
        </p:txBody>
      </p:sp>
      <p:sp>
        <p:nvSpPr>
          <p:cNvPr id="7" name="TextBox 6">
            <a:extLst>
              <a:ext uri="{FF2B5EF4-FFF2-40B4-BE49-F238E27FC236}">
                <a16:creationId xmlns:a16="http://schemas.microsoft.com/office/drawing/2014/main" id="{35FB76F6-3A6E-E797-4E1D-1F0D3AA1B12B}"/>
              </a:ext>
            </a:extLst>
          </p:cNvPr>
          <p:cNvSpPr txBox="1"/>
          <p:nvPr/>
        </p:nvSpPr>
        <p:spPr>
          <a:xfrm>
            <a:off x="304800" y="5638800"/>
            <a:ext cx="6595588" cy="954107"/>
          </a:xfrm>
          <a:prstGeom prst="rect">
            <a:avLst/>
          </a:prstGeom>
          <a:solidFill>
            <a:srgbClr val="C00000"/>
          </a:solidFill>
        </p:spPr>
        <p:txBody>
          <a:bodyPr wrap="none" rtlCol="0">
            <a:spAutoFit/>
          </a:bodyPr>
          <a:lstStyle/>
          <a:p>
            <a:r>
              <a:rPr lang="en-GB" sz="2800" b="1" dirty="0">
                <a:solidFill>
                  <a:srgbClr val="FFFF00"/>
                </a:solidFill>
              </a:rPr>
              <a:t>R. </a:t>
            </a:r>
            <a:r>
              <a:rPr lang="en-GB" sz="2800" b="1" dirty="0" err="1">
                <a:solidFill>
                  <a:srgbClr val="FFFF00"/>
                </a:solidFill>
              </a:rPr>
              <a:t>Abir</a:t>
            </a:r>
            <a:r>
              <a:rPr lang="en-GB" sz="2800" b="1" dirty="0">
                <a:solidFill>
                  <a:srgbClr val="FFFF00"/>
                </a:solidFill>
              </a:rPr>
              <a:t>, U. Jamil, M. G. Mustafa, DKS, </a:t>
            </a:r>
          </a:p>
          <a:p>
            <a:r>
              <a:rPr lang="en-GB" sz="2800" b="1" dirty="0">
                <a:solidFill>
                  <a:srgbClr val="FFFF00"/>
                </a:solidFill>
              </a:rPr>
              <a:t>PLB 715, 183-189</a:t>
            </a:r>
          </a:p>
        </p:txBody>
      </p:sp>
    </p:spTree>
    <p:extLst>
      <p:ext uri="{BB962C8B-B14F-4D97-AF65-F5344CB8AC3E}">
        <p14:creationId xmlns:p14="http://schemas.microsoft.com/office/powerpoint/2010/main" val="295217215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pring2006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6623</TotalTime>
  <Words>2301</Words>
  <Application>Microsoft Office PowerPoint</Application>
  <PresentationFormat>On-screen Show (4:3)</PresentationFormat>
  <Paragraphs>278</Paragraphs>
  <Slides>66</Slides>
  <Notes>7</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66</vt:i4>
      </vt:variant>
    </vt:vector>
  </HeadingPairs>
  <TitlesOfParts>
    <vt:vector size="77" baseType="lpstr">
      <vt:lpstr>Arial</vt:lpstr>
      <vt:lpstr>Calibri</vt:lpstr>
      <vt:lpstr>Cambria Math</vt:lpstr>
      <vt:lpstr>Helvetica Neue</vt:lpstr>
      <vt:lpstr>Symbol</vt:lpstr>
      <vt:lpstr>Tahoma</vt:lpstr>
      <vt:lpstr>Wingdings</vt:lpstr>
      <vt:lpstr>1_Default Design</vt:lpstr>
      <vt:lpstr>Spring2006E</vt:lpstr>
      <vt:lpstr>7_Default Design</vt:lpstr>
      <vt:lpstr>Equation</vt:lpstr>
      <vt:lpstr>PowerPoint Presentation</vt:lpstr>
      <vt:lpstr>PowerPoint Presentation</vt:lpstr>
      <vt:lpstr>PowerPoint Presentation</vt:lpstr>
      <vt:lpstr>PowerPoint Presentation</vt:lpstr>
      <vt:lpstr>Collisional and Radiative Energy Loss of Heavy Quarks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Parton-Parton Scattering Cross-Sections</vt:lpstr>
      <vt:lpstr>(Initial &amp;) Final State Radiation (based on PYTHIA)</vt:lpstr>
      <vt:lpstr>Landau Pomeranchuk Midgal Effect</vt:lpstr>
      <vt:lpstr>PowerPoint Presentation</vt:lpstr>
      <vt:lpstr>PowerPoint Presentation</vt:lpstr>
      <vt:lpstr>Production of Heavy Quarks</vt:lpstr>
      <vt:lpstr>PowerPoint Presentation</vt:lpstr>
      <vt:lpstr>PowerPoint Presentation</vt:lpstr>
      <vt:lpstr>And for q qbarQ Qbar</vt:lpstr>
      <vt:lpstr> We have also included the scatterings qQ qQ and gQgQ, which require a momentum cut-off for regularization. These matrix elements for qQqQ are:  </vt:lpstr>
      <vt:lpstr>While for gQ gQ, these are given by:</vt:lpstr>
      <vt:lpstr>PowerPoint Presentation</vt:lpstr>
      <vt:lpstr>Initial State</vt:lpstr>
      <vt:lpstr>Parton momenta sampled from PDF (GRV-HO) initialized at:   (Qini)2= (pTcut-off)2.  For most of our calculations at top RHIC energy, we have used:  (pTcut-off)2 =0.589 GeV2 .    x1 x2 sqrt{sNN} &gt; 2pT,  ximin~2pTcut-off/sqrt{sNN} </vt:lpstr>
      <vt:lpstr>-Confidence Building Measures-    Box Mode Implementation of PCM</vt:lpstr>
      <vt:lpstr>Release a lot of Heavy Quarks of a Given Energy in Infinite QGP!</vt:lpstr>
      <vt:lpstr>-Confidence Building Measures-   Eikonal Approximation and Independent Minijet Calculations</vt:lpstr>
      <vt:lpstr>1. Multiple collisions without       fragmentaions of partons         (radiation of gluons).  2. Multiple collisions as well as           radiations (fragmentations)      off final state partons. </vt:lpstr>
      <vt:lpstr>PowerPoint Presentation</vt:lpstr>
      <vt:lpstr>PowerPoint Presentation</vt:lpstr>
      <vt:lpstr>Where are the charm quarks produced?  Au+Au (b=0), 200A GeV</vt:lpstr>
      <vt:lpstr>PowerPoint Presentation</vt:lpstr>
      <vt:lpstr>PowerPoint Presentation</vt:lpstr>
      <vt:lpstr>PowerPoint Presentation</vt:lpstr>
      <vt:lpstr>PowerPoint Presentation</vt:lpstr>
      <vt:lpstr>Spectra with DcD(z)~d(1-z) No Free Parameters</vt:lpstr>
      <vt:lpstr>RDAA(pT) (b=0)</vt:lpstr>
      <vt:lpstr>Dynamics of pp Collisions in Parton Cascade Model</vt:lpstr>
      <vt:lpstr>Charm Production in pp Collisions</vt:lpstr>
      <vt:lpstr>Charm Production in pp Collisions</vt:lpstr>
      <vt:lpstr>PowerPoint Presentation</vt:lpstr>
      <vt:lpstr>PowerPoint Presentation</vt:lpstr>
      <vt:lpstr>PowerPoint Presentation</vt:lpstr>
      <vt:lpstr>PowerPoint Presentation</vt:lpstr>
      <vt:lpstr>Transverse Momentum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Limitations and ..</vt:lpstr>
      <vt:lpstr>Medium ?</vt:lpstr>
    </vt:vector>
  </TitlesOfParts>
  <Company>VECC, DAE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Calcutta, Kalkatta, Kolkata</dc:title>
  <dc:creator>Dr. D. K. Srivastav</dc:creator>
  <cp:lastModifiedBy>Dinesh Kumar Srivastava</cp:lastModifiedBy>
  <cp:revision>532</cp:revision>
  <dcterms:created xsi:type="dcterms:W3CDTF">2007-02-03T21:20:34Z</dcterms:created>
  <dcterms:modified xsi:type="dcterms:W3CDTF">2022-12-07T08:12:23Z</dcterms:modified>
</cp:coreProperties>
</file>