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5" r:id="rId4"/>
    <p:sldMasterId id="2147483700" r:id="rId5"/>
    <p:sldMasterId id="2147483721" r:id="rId6"/>
    <p:sldMasterId id="2147483734" r:id="rId7"/>
    <p:sldMasterId id="2147483745" r:id="rId8"/>
    <p:sldMasterId id="2147483760" r:id="rId9"/>
    <p:sldMasterId id="2147483785" r:id="rId10"/>
  </p:sldMasterIdLst>
  <p:notesMasterIdLst>
    <p:notesMasterId r:id="rId38"/>
  </p:notesMasterIdLst>
  <p:sldIdLst>
    <p:sldId id="256" r:id="rId11"/>
    <p:sldId id="369" r:id="rId12"/>
    <p:sldId id="368" r:id="rId13"/>
    <p:sldId id="363" r:id="rId14"/>
    <p:sldId id="608" r:id="rId15"/>
    <p:sldId id="599" r:id="rId16"/>
    <p:sldId id="619" r:id="rId17"/>
    <p:sldId id="523" r:id="rId18"/>
    <p:sldId id="371" r:id="rId19"/>
    <p:sldId id="307" r:id="rId20"/>
    <p:sldId id="525" r:id="rId21"/>
    <p:sldId id="283" r:id="rId22"/>
    <p:sldId id="519" r:id="rId23"/>
    <p:sldId id="357" r:id="rId24"/>
    <p:sldId id="262" r:id="rId25"/>
    <p:sldId id="263" r:id="rId26"/>
    <p:sldId id="559" r:id="rId27"/>
    <p:sldId id="374" r:id="rId28"/>
    <p:sldId id="261" r:id="rId29"/>
    <p:sldId id="339" r:id="rId30"/>
    <p:sldId id="351" r:id="rId31"/>
    <p:sldId id="306" r:id="rId32"/>
    <p:sldId id="373" r:id="rId33"/>
    <p:sldId id="318" r:id="rId34"/>
    <p:sldId id="273" r:id="rId35"/>
    <p:sldId id="329" r:id="rId36"/>
    <p:sldId id="33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33"/>
  </p:normalViewPr>
  <p:slideViewPr>
    <p:cSldViewPr snapToGrid="0">
      <p:cViewPr varScale="1">
        <p:scale>
          <a:sx n="110" d="100"/>
          <a:sy n="110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C4E08-D965-F348-AD3C-8AA4C7155DDA}" type="datetimeFigureOut">
              <a:rPr lang="en-US" smtClean="0"/>
              <a:t>12/8/22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7A436-F0A1-AE46-B748-455E5DB03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20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341AFC-792F-42F0-9179-D6C7AA87359A}" type="slidenum">
              <a:rPr lang="en-ZA" smtClean="0"/>
              <a:pPr>
                <a:defRPr/>
              </a:pPr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6150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BE7062C1-8E56-4B85-3E97-4FF8F2B3F5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889A3558-B7C1-A6EA-DF29-FBAE3DF4AC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altLang="en-US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7BC33CC8-A562-2DF9-1A1F-C70700F2C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9769F-D5B5-1044-B3F6-A0A3499C2C38}" type="slidenum">
              <a:rPr kumimoji="0" lang="en-Z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ZA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41AFC-792F-42F0-9179-D6C7AA87359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440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5D26D-820C-5C49-8808-66418FC8C8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763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41AFC-792F-42F0-9179-D6C7AA87359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848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978692-4EE1-45D6-9E2C-BA65763CEE0B}" type="slidenum">
              <a:rPr kumimoji="0" lang="en-Z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or.fr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73F2C-6A0B-5C46-39AF-C7101CE91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D3B77-E7AE-34F8-9B8B-08359DA82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0D022-A0FE-7853-BECE-220293555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3D9C-E960-7D4A-A173-E746285F79CE}" type="datetimeFigureOut">
              <a:rPr lang="en-US" smtClean="0"/>
              <a:t>12/8/22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7B202-21F8-BAB6-1B9D-BAE25D4E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42E74-184F-5302-7472-3AA171FE4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83-E0CB-8D43-B196-0C64B5606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2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ECBD3-8324-5ACA-38EA-E0F374788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CDEA19-FA2F-017E-E599-963905E8F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97114-8DAB-3430-A77E-795C1D09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3D9C-E960-7D4A-A173-E746285F79CE}" type="datetimeFigureOut">
              <a:rPr lang="en-US" smtClean="0"/>
              <a:t>12/8/22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9988A-C53D-F66F-624D-69654773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47EBC-E68C-5FA5-F70E-7E9AF8E57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83-E0CB-8D43-B196-0C64B5606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062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0F08D-4C26-4F10-B020-5128DA28EF93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01EEF-096C-4DD9-9402-114394DDA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905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86386-F6E6-411E-9B16-868B6DCE792B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E2F95-92A6-48BC-A3A7-84961D633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261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Urbanization and Nativism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DBD7D-74BB-49FF-8E70-EA37539E57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371088"/>
      </p:ext>
    </p:extLst>
  </p:cSld>
  <p:clrMapOvr>
    <a:masterClrMapping/>
  </p:clrMapOvr>
  <p:transition>
    <p:fade thruBlk="1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15/4/2016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Simon Connell - SA-CERN Meeting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20BB4-79DF-0F42-A2BE-C7D099639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" y="107953"/>
            <a:ext cx="10680700" cy="423863"/>
          </a:xfrm>
          <a:prstGeom prst="rect">
            <a:avLst/>
          </a:prstGeom>
          <a:gradFill flip="none" rotWithShape="1">
            <a:gsLst>
              <a:gs pos="50000">
                <a:srgbClr val="FF6600"/>
              </a:gs>
              <a:gs pos="100000">
                <a:srgbClr val="FFFFFF">
                  <a:alpha val="75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07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xmlns:p14="http://schemas.microsoft.com/office/powerpoint/2010/main" advClick="0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traight Connector 6"/>
          <p:cNvSpPr/>
          <p:nvPr/>
        </p:nvSpPr>
        <p:spPr>
          <a:xfrm>
            <a:off x="609600" y="972369"/>
            <a:ext cx="10972800" cy="1"/>
          </a:xfrm>
          <a:prstGeom prst="line">
            <a:avLst/>
          </a:prstGeom>
          <a:ln w="19050" cap="rnd">
            <a:solidFill>
              <a:srgbClr val="00000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34289" rIns="3428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609600" y="3"/>
            <a:ext cx="10972800" cy="978599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/>
          <a:lstStyle>
            <a:lvl1pPr algn="l">
              <a:defRPr>
                <a:solidFill>
                  <a:srgbClr val="0076B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3" y="1278798"/>
            <a:ext cx="10972797" cy="5053030"/>
          </a:xfrm>
          <a:prstGeom prst="rect">
            <a:avLst/>
          </a:prstGeom>
        </p:spPr>
        <p:txBody>
          <a:bodyPr/>
          <a:lstStyle>
            <a:lvl1pPr marL="257175" indent="-257175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587828" indent="-244928">
              <a:buSzPct val="100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914400" indent="-228600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303020" indent="-274320">
              <a:buSzPct val="100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1645920" indent="-274320">
              <a:buSzPct val="100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0025" y="6588004"/>
            <a:ext cx="351977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505391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4113156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A-A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Picture 6"/>
          <p:cNvPicPr>
            <a:picLocks noChangeAspect="1"/>
          </p:cNvPicPr>
          <p:nvPr/>
        </p:nvPicPr>
        <p:blipFill>
          <a:blip r:embed="rId2"/>
          <a:srcRect b="12881"/>
          <a:stretch>
            <a:fillRect/>
          </a:stretch>
        </p:blipFill>
        <p:spPr>
          <a:xfrm>
            <a:off x="504801" y="1204533"/>
            <a:ext cx="2444787" cy="2554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0" y="4805083"/>
            <a:ext cx="2555021" cy="1941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300" y="4778348"/>
            <a:ext cx="2742785" cy="2023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4.png" descr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554" y="5040358"/>
            <a:ext cx="5485244" cy="1555068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xfrm>
            <a:off x="3476773" y="1083888"/>
            <a:ext cx="8105628" cy="3376065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anchor="t"/>
          <a:lstStyle>
            <a:lvl1pPr algn="l">
              <a:defRPr>
                <a:solidFill>
                  <a:srgbClr val="0076B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961650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324182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7310" y="6584123"/>
            <a:ext cx="284691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828638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traight Connector 6"/>
          <p:cNvSpPr/>
          <p:nvPr/>
        </p:nvSpPr>
        <p:spPr>
          <a:xfrm>
            <a:off x="609600" y="972368"/>
            <a:ext cx="10972800" cy="1"/>
          </a:xfrm>
          <a:prstGeom prst="line">
            <a:avLst/>
          </a:prstGeom>
          <a:ln w="19050" cap="rnd">
            <a:solidFill>
              <a:srgbClr val="00000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 sz="1800"/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609602" y="0"/>
            <a:ext cx="10972801" cy="959100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/>
          <a:lstStyle>
            <a:lvl1pPr algn="l">
              <a:defRPr>
                <a:solidFill>
                  <a:srgbClr val="0076B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7310" y="6584123"/>
            <a:ext cx="284691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034098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67BE87-62D7-5DFE-1C10-74B85BE688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F1EDE-72C4-BE98-1245-6D8CF57BD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B9066-AF90-E72E-E9BA-16ED89AC9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3D9C-E960-7D4A-A173-E746285F79CE}" type="datetimeFigureOut">
              <a:rPr lang="en-US" smtClean="0"/>
              <a:t>12/8/22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83132-08DE-018E-7E6D-A1CEFD7E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29A5E-326A-8D08-995B-B882AFD7E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83-E0CB-8D43-B196-0C64B5606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099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traight Connector 6"/>
          <p:cNvSpPr/>
          <p:nvPr/>
        </p:nvSpPr>
        <p:spPr>
          <a:xfrm>
            <a:off x="609600" y="972368"/>
            <a:ext cx="10972800" cy="1"/>
          </a:xfrm>
          <a:prstGeom prst="line">
            <a:avLst/>
          </a:prstGeom>
          <a:ln w="19050" cap="rnd">
            <a:solidFill>
              <a:srgbClr val="00000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978599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/>
          <a:lstStyle>
            <a:lvl1pPr algn="l">
              <a:defRPr>
                <a:solidFill>
                  <a:srgbClr val="0076B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2" y="1278798"/>
            <a:ext cx="10972797" cy="5053030"/>
          </a:xfrm>
          <a:prstGeom prst="rect">
            <a:avLst/>
          </a:prstGeom>
        </p:spPr>
        <p:txBody>
          <a:bodyPr/>
          <a:lstStyle>
            <a:lvl1pPr marL="342900" indent="-342900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buSzPct val="100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buSzPct val="100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buSzPct val="100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6928" y="6584123"/>
            <a:ext cx="275073" cy="276999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4635258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traight Connector 6"/>
          <p:cNvSpPr/>
          <p:nvPr/>
        </p:nvSpPr>
        <p:spPr>
          <a:xfrm>
            <a:off x="609600" y="972368"/>
            <a:ext cx="10972800" cy="1"/>
          </a:xfrm>
          <a:prstGeom prst="line">
            <a:avLst/>
          </a:prstGeom>
          <a:ln w="19050" cap="rnd">
            <a:solidFill>
              <a:srgbClr val="00000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978599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/>
          <a:lstStyle>
            <a:lvl1pPr algn="l">
              <a:defRPr>
                <a:solidFill>
                  <a:srgbClr val="0076B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2" y="1278798"/>
            <a:ext cx="5500461" cy="5053030"/>
          </a:xfrm>
          <a:prstGeom prst="rect">
            <a:avLst/>
          </a:prstGeom>
        </p:spPr>
        <p:txBody>
          <a:bodyPr/>
          <a:lstStyle>
            <a:lvl1pPr marL="342900" indent="-342900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buSzPct val="100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buSzPct val="100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buSzPct val="100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6928" y="6584123"/>
            <a:ext cx="275073" cy="276999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271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traight Connector 6"/>
          <p:cNvSpPr/>
          <p:nvPr/>
        </p:nvSpPr>
        <p:spPr>
          <a:xfrm>
            <a:off x="609600" y="972368"/>
            <a:ext cx="10972800" cy="1"/>
          </a:xfrm>
          <a:prstGeom prst="line">
            <a:avLst/>
          </a:prstGeom>
          <a:ln w="19050" cap="rnd">
            <a:solidFill>
              <a:srgbClr val="00000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978599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/>
          <a:lstStyle>
            <a:lvl1pPr algn="l">
              <a:defRPr>
                <a:solidFill>
                  <a:srgbClr val="0076B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112338" y="1278798"/>
            <a:ext cx="5500461" cy="5053030"/>
          </a:xfrm>
          <a:prstGeom prst="rect">
            <a:avLst/>
          </a:prstGeom>
        </p:spPr>
        <p:txBody>
          <a:bodyPr/>
          <a:lstStyle>
            <a:lvl1pPr marL="342900" indent="-342900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buSzPct val="100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buSzPct val="100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buSzPct val="100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6928" y="6584123"/>
            <a:ext cx="275073" cy="276999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711206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IC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609599" y="1845846"/>
            <a:ext cx="9993427" cy="2156944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pic>
        <p:nvPicPr>
          <p:cNvPr id="88" name="Picture 6" descr="Picture 6"/>
          <p:cNvPicPr>
            <a:picLocks noChangeAspect="1"/>
          </p:cNvPicPr>
          <p:nvPr/>
        </p:nvPicPr>
        <p:blipFill>
          <a:blip r:embed="rId2"/>
          <a:srcRect b="12882"/>
          <a:stretch>
            <a:fillRect/>
          </a:stretch>
        </p:blipFill>
        <p:spPr>
          <a:xfrm>
            <a:off x="10286559" y="656259"/>
            <a:ext cx="1326128" cy="1385623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Line"/>
          <p:cNvSpPr/>
          <p:nvPr/>
        </p:nvSpPr>
        <p:spPr>
          <a:xfrm>
            <a:off x="633130" y="1188049"/>
            <a:ext cx="9455407" cy="1"/>
          </a:xfrm>
          <a:prstGeom prst="line">
            <a:avLst/>
          </a:prstGeom>
          <a:ln w="12700">
            <a:solidFill>
              <a:srgbClr val="F07C84"/>
            </a:solidFill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90" name="A Large Ion Collider Experiment"/>
          <p:cNvSpPr txBox="1"/>
          <p:nvPr/>
        </p:nvSpPr>
        <p:spPr>
          <a:xfrm>
            <a:off x="584005" y="917359"/>
            <a:ext cx="542811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400"/>
              <a:t>A Large Ion Collider Experiment</a:t>
            </a:r>
          </a:p>
        </p:txBody>
      </p:sp>
      <p:sp>
        <p:nvSpPr>
          <p:cNvPr id="91" name="Line"/>
          <p:cNvSpPr/>
          <p:nvPr/>
        </p:nvSpPr>
        <p:spPr>
          <a:xfrm>
            <a:off x="633130" y="6043510"/>
            <a:ext cx="10925743" cy="1"/>
          </a:xfrm>
          <a:prstGeom prst="line">
            <a:avLst/>
          </a:prstGeom>
          <a:ln w="25400">
            <a:solidFill>
              <a:srgbClr val="E8525E"/>
            </a:solidFill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6928" y="6584123"/>
            <a:ext cx="275073" cy="276999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9764215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IC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xfrm>
            <a:off x="609601" y="517451"/>
            <a:ext cx="9993425" cy="807642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pic>
        <p:nvPicPr>
          <p:cNvPr id="100" name="Picture 6" descr="Picture 6"/>
          <p:cNvPicPr>
            <a:picLocks noChangeAspect="1"/>
          </p:cNvPicPr>
          <p:nvPr/>
        </p:nvPicPr>
        <p:blipFill>
          <a:blip r:embed="rId2"/>
          <a:srcRect b="12882"/>
          <a:stretch>
            <a:fillRect/>
          </a:stretch>
        </p:blipFill>
        <p:spPr>
          <a:xfrm>
            <a:off x="10839701" y="224452"/>
            <a:ext cx="772985" cy="807665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Line"/>
          <p:cNvSpPr/>
          <p:nvPr/>
        </p:nvSpPr>
        <p:spPr>
          <a:xfrm>
            <a:off x="633130" y="525087"/>
            <a:ext cx="9946367" cy="1"/>
          </a:xfrm>
          <a:prstGeom prst="line">
            <a:avLst/>
          </a:prstGeom>
          <a:ln w="12700">
            <a:solidFill>
              <a:srgbClr val="F07C84"/>
            </a:solidFill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102" name="A Large Ion Collider Experiment"/>
          <p:cNvSpPr txBox="1"/>
          <p:nvPr/>
        </p:nvSpPr>
        <p:spPr>
          <a:xfrm>
            <a:off x="584004" y="256958"/>
            <a:ext cx="1727394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1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100"/>
              <a:t>A Large Ion Collider Experiment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6928" y="6584123"/>
            <a:ext cx="275073" cy="276999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188041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IC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609601" y="517451"/>
            <a:ext cx="9993425" cy="807642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pic>
        <p:nvPicPr>
          <p:cNvPr id="111" name="Picture 6" descr="Picture 6"/>
          <p:cNvPicPr>
            <a:picLocks noChangeAspect="1"/>
          </p:cNvPicPr>
          <p:nvPr/>
        </p:nvPicPr>
        <p:blipFill>
          <a:blip r:embed="rId2"/>
          <a:srcRect b="12882"/>
          <a:stretch>
            <a:fillRect/>
          </a:stretch>
        </p:blipFill>
        <p:spPr>
          <a:xfrm>
            <a:off x="10839701" y="224452"/>
            <a:ext cx="772985" cy="807665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Line"/>
          <p:cNvSpPr/>
          <p:nvPr/>
        </p:nvSpPr>
        <p:spPr>
          <a:xfrm>
            <a:off x="633130" y="525087"/>
            <a:ext cx="9946367" cy="1"/>
          </a:xfrm>
          <a:prstGeom prst="line">
            <a:avLst/>
          </a:prstGeom>
          <a:ln w="12700">
            <a:solidFill>
              <a:srgbClr val="F07C84"/>
            </a:solidFill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113" name="A Large Ion Collider Experiment"/>
          <p:cNvSpPr txBox="1"/>
          <p:nvPr/>
        </p:nvSpPr>
        <p:spPr>
          <a:xfrm>
            <a:off x="584004" y="256958"/>
            <a:ext cx="1727394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1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100"/>
              <a:t>A Large Ion Collider Experiment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2" y="1920441"/>
            <a:ext cx="10972797" cy="4411388"/>
          </a:xfrm>
          <a:prstGeom prst="rect">
            <a:avLst/>
          </a:prstGeom>
        </p:spPr>
        <p:txBody>
          <a:bodyPr/>
          <a:lstStyle>
            <a:lvl1pPr marL="342900" indent="-3429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buSzPct val="1000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buSzPct val="1000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buSzPct val="1000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6928" y="6584123"/>
            <a:ext cx="275073" cy="276999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118432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17600" y="476613"/>
            <a:ext cx="9550400" cy="646973"/>
          </a:xfrm>
          <a:solidFill>
            <a:srgbClr val="F4FF5F"/>
          </a:solidFill>
          <a:ln w="57150">
            <a:solidFill>
              <a:schemeClr val="tx1"/>
            </a:solidFill>
          </a:ln>
          <a:effectLst>
            <a:outerShdw dist="107763" dir="18900000" algn="ctr" rotWithShape="0">
              <a:schemeClr val="accent1">
                <a:alpha val="50000"/>
              </a:schemeClr>
            </a:outerShdw>
          </a:effectLst>
        </p:spPr>
        <p:txBody>
          <a:bodyPr wrap="square"/>
          <a:lstStyle>
            <a:lvl1pPr>
              <a:defRPr sz="4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08000" y="1676400"/>
            <a:ext cx="5994400" cy="3810000"/>
          </a:xfrm>
        </p:spPr>
        <p:txBody>
          <a:bodyPr anchor="ctr"/>
          <a:lstStyle>
            <a:lvl1pPr indent="284163" defTabSz="1046163">
              <a:defRPr sz="2800"/>
            </a:lvl1pPr>
            <a:lvl2pPr marL="474663" lvl="1" indent="377825" defTabSz="1046163">
              <a:lnSpc>
                <a:spcPct val="200000"/>
              </a:lnSpc>
              <a:spcBef>
                <a:spcPct val="0"/>
              </a:spcBef>
              <a:buClr>
                <a:schemeClr val="accent1"/>
              </a:buClr>
              <a:defRPr sz="2400"/>
            </a:lvl2pPr>
          </a:lstStyle>
          <a:p>
            <a:r>
              <a:rPr lang="en-US"/>
              <a:t>Click</a:t>
            </a:r>
          </a:p>
          <a:p>
            <a:pPr lvl="1"/>
            <a:r>
              <a:rPr lang="en-US"/>
              <a:t>ddd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23523B0-10BC-C1B8-2647-20A6B25BE3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579"/>
            <a:ext cx="4146520" cy="308419"/>
          </a:xfrm>
        </p:spPr>
        <p:txBody>
          <a:bodyPr/>
          <a:lstStyle>
            <a:lvl1pPr>
              <a:defRPr sz="1400" b="1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March 20</a:t>
            </a:r>
            <a:r>
              <a:rPr lang="en-US" baseline="30000"/>
              <a:t>th</a:t>
            </a:r>
            <a:r>
              <a:rPr lang="en-US"/>
              <a:t>  2009; Department of Science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B4F2F0-DB76-6BA1-D07C-B56DE3C28F6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9652000" y="6400800"/>
            <a:ext cx="2540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10D0C3-EC17-EB44-80FE-F2F6264656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60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268" y="46321"/>
            <a:ext cx="6546665" cy="5915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2991036-098E-C513-F7B3-459ACA6180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B8F004-017B-C5C5-7B7F-32A8C7669E4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A9FBC-5EC5-7C40-93DA-3AC8675B03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4813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9579546" cy="64697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792DCC5-E4AA-BD45-5F79-96A2982CF0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07DBB9-4E6A-B184-AC67-31F148A0680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F5C692-F4F9-EE40-BBE4-D83902AEDE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6691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268" y="46321"/>
            <a:ext cx="6546665" cy="5915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59944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762000"/>
            <a:ext cx="59944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285DD5C-D2F1-251B-69FD-A9374FA240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79D71A3-4A5E-9A33-1531-B5AA171772F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91CDE5-A1D5-864B-AF8D-4478961C1D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1970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3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s-ES_tradnl"/>
              <a:t>August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Isabel Pedraza - ICHEP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247B94B3-F703-4081-BC7C-29B02FE6C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6639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2668" y="550351"/>
            <a:ext cx="6546664" cy="59157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1E2585C-3766-1280-126D-4D06EDA814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B072DDA-D47F-E4A9-A184-EAD0EF1049C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34BDB7-D992-D542-8EEE-4697B4AA0F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8476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268" y="46321"/>
            <a:ext cx="6546665" cy="5915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C050F8-8606-96FA-969D-B0208DDF40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34171A-E65C-B161-F830-45A71F4749A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1AFE9-0EDD-3C4C-B4BB-256515B84F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7345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5FCE6C3-11A9-B40E-6E25-D2D021CA10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41BB144-087F-59DB-0121-6BCA9ED414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306660-C849-1343-B2F3-C473E35A3A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5853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65126"/>
            <a:ext cx="3710952" cy="36997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E2F369B-9058-ECF5-DEAD-069ECC6DAF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CD02361-5DC6-8C00-5DCA-EECA414C811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20CBF7-E357-4345-938B-C1720B4A12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819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97364"/>
            <a:ext cx="3710952" cy="36997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5AA1882-713B-FA58-2397-EAC52EB8A1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7C449F9-A797-F580-B5B3-DFA9FE63E13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C46CD4-AEEE-F54B-9563-47C23327BA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2303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268" y="46321"/>
            <a:ext cx="6546665" cy="5915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64228F8-9E1C-0C72-E33F-5CE3C46CB3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BED80A-D7F8-8841-6600-3072DA19434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5D433F-6F87-D145-958A-7AB89D66CF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6903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25727" y="226762"/>
            <a:ext cx="684546" cy="645369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9214"/>
            <a:ext cx="8940800" cy="68087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6254A0D-0EA1-91C8-8A09-23AB274B9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44ADF5-DEA9-7050-8A2F-6BF4B3C071E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DC467-40F5-3A45-8AD8-EEB4E920CE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5910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924268" y="46321"/>
            <a:ext cx="6546664" cy="5915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762000"/>
            <a:ext cx="5994400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762000"/>
            <a:ext cx="5994400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0" y="3886200"/>
            <a:ext cx="5994400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886200"/>
            <a:ext cx="5994400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7D100E7-CF8A-E4C3-EA3A-CE8C55B829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C4F3969-179B-C643-868E-5FE3CDAC0E7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F616A-88AF-D94E-8EA8-0ECF826A5C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27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uap2014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0" y="0"/>
            <a:ext cx="101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2779"/>
            <a:ext cx="12156352" cy="774780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s-ES_tradnl"/>
              <a:t>August 6, 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Isabel Pedraza - ICHEP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45D70BF9-3AE0-4589-B7C6-52F4F6E94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04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2"/>
            <a:ext cx="103632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8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4080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2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3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4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8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66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4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s-ES_tradnl"/>
              <a:t>August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Isabel Pedraza - ICHEP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F42BDA1-2C99-4847-9E05-F7F73A0620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88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uap2014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0" y="0"/>
            <a:ext cx="101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s-ES_tradnl"/>
              <a:t>August 6, 2016</a:t>
            </a: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Isabel Pedraza - ICHEP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0AB7E4D-8671-40C5-9F60-94C62A6DB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82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095" indent="0">
              <a:buNone/>
              <a:defRPr sz="1700" b="1"/>
            </a:lvl2pPr>
            <a:lvl3pPr marL="816189" indent="0">
              <a:buNone/>
              <a:defRPr sz="1600" b="1"/>
            </a:lvl3pPr>
            <a:lvl4pPr marL="1224284" indent="0">
              <a:buNone/>
              <a:defRPr sz="1400" b="1"/>
            </a:lvl4pPr>
            <a:lvl5pPr marL="1632377" indent="0">
              <a:buNone/>
              <a:defRPr sz="1400" b="1"/>
            </a:lvl5pPr>
            <a:lvl6pPr marL="2040471" indent="0">
              <a:buNone/>
              <a:defRPr sz="1400" b="1"/>
            </a:lvl6pPr>
            <a:lvl7pPr marL="2448566" indent="0">
              <a:buNone/>
              <a:defRPr sz="1400" b="1"/>
            </a:lvl7pPr>
            <a:lvl8pPr marL="2856661" indent="0">
              <a:buNone/>
              <a:defRPr sz="1400" b="1"/>
            </a:lvl8pPr>
            <a:lvl9pPr marL="3264755" indent="0">
              <a:buNone/>
              <a:defRPr sz="14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85"/>
            <a:ext cx="5386917" cy="3951285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2" y="1535116"/>
            <a:ext cx="5389033" cy="63976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095" indent="0">
              <a:buNone/>
              <a:defRPr sz="1700" b="1"/>
            </a:lvl2pPr>
            <a:lvl3pPr marL="816189" indent="0">
              <a:buNone/>
              <a:defRPr sz="1600" b="1"/>
            </a:lvl3pPr>
            <a:lvl4pPr marL="1224284" indent="0">
              <a:buNone/>
              <a:defRPr sz="1400" b="1"/>
            </a:lvl4pPr>
            <a:lvl5pPr marL="1632377" indent="0">
              <a:buNone/>
              <a:defRPr sz="1400" b="1"/>
            </a:lvl5pPr>
            <a:lvl6pPr marL="2040471" indent="0">
              <a:buNone/>
              <a:defRPr sz="1400" b="1"/>
            </a:lvl6pPr>
            <a:lvl7pPr marL="2448566" indent="0">
              <a:buNone/>
              <a:defRPr sz="1400" b="1"/>
            </a:lvl7pPr>
            <a:lvl8pPr marL="2856661" indent="0">
              <a:buNone/>
              <a:defRPr sz="1400" b="1"/>
            </a:lvl8pPr>
            <a:lvl9pPr marL="3264755" indent="0">
              <a:buNone/>
              <a:defRPr sz="14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2" y="2174885"/>
            <a:ext cx="5389033" cy="3951285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s-ES_tradnl"/>
              <a:t>August 6,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Isabel Pedraza - ICHEP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4953F34C-AA04-451B-A030-7D1F3F293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2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s-ES_tradnl"/>
              <a:t>August 6,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Isabel Pedraza - ICHEP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F45C313-EEE8-492B-BEBB-BDCF33E10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46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s-ES_tradnl"/>
              <a:t>August 6,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Isabel Pedraza - ICHEP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3EE8F245-3BCF-41C7-A3CD-9172C1D95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55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1"/>
            <a:ext cx="4011084" cy="1162051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6"/>
            <a:ext cx="6815667" cy="5853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3"/>
            <a:ext cx="4011084" cy="4691063"/>
          </a:xfrm>
        </p:spPr>
        <p:txBody>
          <a:bodyPr/>
          <a:lstStyle>
            <a:lvl1pPr marL="0" indent="0">
              <a:buNone/>
              <a:defRPr sz="1200"/>
            </a:lvl1pPr>
            <a:lvl2pPr marL="408095" indent="0">
              <a:buNone/>
              <a:defRPr sz="1000"/>
            </a:lvl2pPr>
            <a:lvl3pPr marL="816189" indent="0">
              <a:buNone/>
              <a:defRPr sz="900"/>
            </a:lvl3pPr>
            <a:lvl4pPr marL="1224284" indent="0">
              <a:buNone/>
              <a:defRPr sz="900"/>
            </a:lvl4pPr>
            <a:lvl5pPr marL="1632377" indent="0">
              <a:buNone/>
              <a:defRPr sz="900"/>
            </a:lvl5pPr>
            <a:lvl6pPr marL="2040471" indent="0">
              <a:buNone/>
              <a:defRPr sz="900"/>
            </a:lvl6pPr>
            <a:lvl7pPr marL="2448566" indent="0">
              <a:buNone/>
              <a:defRPr sz="900"/>
            </a:lvl7pPr>
            <a:lvl8pPr marL="2856661" indent="0">
              <a:buNone/>
              <a:defRPr sz="900"/>
            </a:lvl8pPr>
            <a:lvl9pPr marL="3264755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s-ES_tradnl"/>
              <a:t>August 6,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Isabel Pedraza - ICHEP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4E9FDF5D-9879-4562-83CD-F4219A8FD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7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5CAB-8BD0-6F71-AAE5-50024A7EA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30B32-7C72-2FF0-3250-5B18A6534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7FD75-7DED-D55E-4116-5E5144B12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3D9C-E960-7D4A-A173-E746285F79CE}" type="datetimeFigureOut">
              <a:rPr lang="en-US" smtClean="0"/>
              <a:t>12/8/22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D2DF8-A46A-6897-DCB5-68A89251D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C0957-996D-86C9-67D5-EFF73C76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83-E0CB-8D43-B196-0C64B5606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48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4"/>
            <a:ext cx="7315200" cy="566737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2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08095" indent="0">
              <a:buNone/>
              <a:defRPr sz="2400"/>
            </a:lvl2pPr>
            <a:lvl3pPr marL="816189" indent="0">
              <a:buNone/>
              <a:defRPr sz="2100"/>
            </a:lvl3pPr>
            <a:lvl4pPr marL="1224284" indent="0">
              <a:buNone/>
              <a:defRPr sz="1700"/>
            </a:lvl4pPr>
            <a:lvl5pPr marL="1632377" indent="0">
              <a:buNone/>
              <a:defRPr sz="1700"/>
            </a:lvl5pPr>
            <a:lvl6pPr marL="2040471" indent="0">
              <a:buNone/>
              <a:defRPr sz="1700"/>
            </a:lvl6pPr>
            <a:lvl7pPr marL="2448566" indent="0">
              <a:buNone/>
              <a:defRPr sz="1700"/>
            </a:lvl7pPr>
            <a:lvl8pPr marL="2856661" indent="0">
              <a:buNone/>
              <a:defRPr sz="1700"/>
            </a:lvl8pPr>
            <a:lvl9pPr marL="3264755" indent="0">
              <a:buNone/>
              <a:defRPr sz="1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1"/>
            <a:ext cx="73152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408095" indent="0">
              <a:buNone/>
              <a:defRPr sz="1000"/>
            </a:lvl2pPr>
            <a:lvl3pPr marL="816189" indent="0">
              <a:buNone/>
              <a:defRPr sz="900"/>
            </a:lvl3pPr>
            <a:lvl4pPr marL="1224284" indent="0">
              <a:buNone/>
              <a:defRPr sz="900"/>
            </a:lvl4pPr>
            <a:lvl5pPr marL="1632377" indent="0">
              <a:buNone/>
              <a:defRPr sz="900"/>
            </a:lvl5pPr>
            <a:lvl6pPr marL="2040471" indent="0">
              <a:buNone/>
              <a:defRPr sz="900"/>
            </a:lvl6pPr>
            <a:lvl7pPr marL="2448566" indent="0">
              <a:buNone/>
              <a:defRPr sz="900"/>
            </a:lvl7pPr>
            <a:lvl8pPr marL="2856661" indent="0">
              <a:buNone/>
              <a:defRPr sz="900"/>
            </a:lvl8pPr>
            <a:lvl9pPr marL="3264755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s-ES_tradnl"/>
              <a:t>August 6,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Isabel Pedraza - ICHEP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96998BF-F776-4A5D-8A2C-3A2B83725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61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s-ES_tradnl"/>
              <a:t>August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Isabel Pedraza - ICHEP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0AC5C2F-7752-4577-9A73-415DAF6DB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59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3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3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s-ES_tradnl"/>
              <a:t>August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Isabel Pedraza - ICHEP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1AE5F3E-F7B2-451B-829C-4E0D0214B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49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17600" y="476613"/>
            <a:ext cx="9550400" cy="646973"/>
          </a:xfrm>
          <a:solidFill>
            <a:srgbClr val="F4FF5F"/>
          </a:solidFill>
          <a:ln w="57150">
            <a:solidFill>
              <a:schemeClr val="tx1"/>
            </a:solidFill>
          </a:ln>
          <a:effectLst>
            <a:outerShdw dist="107763" dir="18900000" algn="ctr" rotWithShape="0">
              <a:schemeClr val="accent1">
                <a:alpha val="50000"/>
              </a:schemeClr>
            </a:outerShdw>
          </a:effectLst>
        </p:spPr>
        <p:txBody>
          <a:bodyPr wrap="square"/>
          <a:lstStyle>
            <a:lvl1pPr>
              <a:defRPr sz="4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08000" y="1676400"/>
            <a:ext cx="5994400" cy="3810000"/>
          </a:xfrm>
        </p:spPr>
        <p:txBody>
          <a:bodyPr anchor="ctr"/>
          <a:lstStyle>
            <a:lvl1pPr indent="284163" defTabSz="1046163">
              <a:defRPr sz="2800"/>
            </a:lvl1pPr>
            <a:lvl2pPr marL="474663" lvl="1" indent="377825" defTabSz="1046163">
              <a:lnSpc>
                <a:spcPct val="200000"/>
              </a:lnSpc>
              <a:spcBef>
                <a:spcPct val="0"/>
              </a:spcBef>
              <a:buClr>
                <a:schemeClr val="accent1"/>
              </a:buClr>
              <a:defRPr sz="2400"/>
            </a:lvl2pPr>
          </a:lstStyle>
          <a:p>
            <a:r>
              <a:rPr lang="en-US"/>
              <a:t>Click</a:t>
            </a:r>
          </a:p>
          <a:p>
            <a:pPr lvl="1"/>
            <a:r>
              <a:rPr lang="en-US"/>
              <a:t>ddd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90231AB-2F30-BA4B-8325-5C072E86C0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579"/>
            <a:ext cx="4146520" cy="308419"/>
          </a:xfrm>
        </p:spPr>
        <p:txBody>
          <a:bodyPr/>
          <a:lstStyle>
            <a:lvl1pPr fontAlgn="auto">
              <a:spcAft>
                <a:spcPts val="0"/>
              </a:spcAft>
              <a:defRPr sz="1400" b="1" i="1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March 20</a:t>
            </a:r>
            <a:r>
              <a:rPr lang="en-US" baseline="30000"/>
              <a:t>th</a:t>
            </a:r>
            <a:r>
              <a:rPr lang="en-US"/>
              <a:t>  2009; Department of Science Technology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B3EAF8-FB9D-A147-8F99-51C24B6E2B0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9652000" y="6400800"/>
            <a:ext cx="2540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EA2EDAC-9F1D-DB48-A420-DED901EA96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3604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268" y="46321"/>
            <a:ext cx="6546665" cy="5915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27AADD4-0223-C146-A5F5-D671E13F4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9297B-9CFE-1448-B23D-DBE67658ACE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6E86FC3-37EE-494E-84BD-DD04D0C350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171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9579546" cy="64697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6ED0D3F-D4E6-9049-9D2F-668851F0CE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A29B4B-4529-D440-AB05-7C7CC46873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D020A6-24B1-764B-A6D2-80B4C6C713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5918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268" y="46321"/>
            <a:ext cx="6546665" cy="5915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59944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762000"/>
            <a:ext cx="59944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E642542-2C68-E347-85CD-1B4267F725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B1BD99B-FF98-864B-9D55-02FE47ABCA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A6C1C9-C3EA-DF42-919E-341FF61FA5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058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2668" y="550351"/>
            <a:ext cx="6546664" cy="59157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BA43EDE-B38A-6F45-B68E-EC394D4E52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019AFF4-66EF-D54A-91D2-765E120FA05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089B6B8-6D37-C14C-9479-BA6C667FD2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938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268" y="46321"/>
            <a:ext cx="6546665" cy="5915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E38020-169C-5141-9E70-21314C9958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68405-9EE3-F544-8712-F0533AB9187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107098-CAAA-1246-B2D8-03031D3F88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69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67DA71-EE97-3B4D-A795-B26D9D43E6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D795121-1DD9-C844-96DC-5403E6FFCCC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AD36FD-A033-424D-BE51-2BAD9F7387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002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33A29-C7E6-AC28-2B8B-09824C14F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82394-DCD6-EF89-B216-A4D2F39C0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2AE84-1307-BF7E-22EB-E6CF5821E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3D9C-E960-7D4A-A173-E746285F79CE}" type="datetimeFigureOut">
              <a:rPr lang="en-US" smtClean="0"/>
              <a:t>12/8/22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A07E1-8500-A524-F041-4A6FA05EF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C4EEC-53F6-8D7C-D187-5560245C1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83-E0CB-8D43-B196-0C64B5606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143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65126"/>
            <a:ext cx="3710952" cy="36997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B47FA5D-F971-FF4A-A09F-55411C8FEC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D2B8DD8-EB24-614F-84E8-F86F3DDE4D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7DF8EF-4A02-FD42-A3C9-346D96BDD3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890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97364"/>
            <a:ext cx="3710952" cy="36997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B9091C0-3146-2540-BCC4-29FA393B63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2381507-0F85-0E40-9602-8A2C6709350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44C697-0FF2-2143-8129-D8720934AB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9993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268" y="46321"/>
            <a:ext cx="6546665" cy="5915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8734E42-1AC6-874D-B891-351CA8E7B8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BC6C22-A7CD-5D43-B2A2-CF071C537F9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11EE00C-724E-8F46-BCCE-8DF7A9817D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715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25727" y="226762"/>
            <a:ext cx="684546" cy="645369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9214"/>
            <a:ext cx="8940800" cy="68087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D19F8F9-AB03-8441-BFEC-5A57ECDBC9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E90A67-BA76-4848-AA29-032742C6E0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018F216-6C84-F545-85DE-B6B582D7EE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3551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924268" y="46321"/>
            <a:ext cx="6546664" cy="5915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762000"/>
            <a:ext cx="5994400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762000"/>
            <a:ext cx="5994400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0" y="3886200"/>
            <a:ext cx="5994400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886200"/>
            <a:ext cx="5994400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AEBE195-9CA3-644E-8F73-1FB74ADD9D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35014E0-8426-5444-8492-827DC0689F5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76D716-F947-434A-8408-576A631A10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924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14D55-44F1-4BC7-9042-66104F691F06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7CCFF-5357-44BE-9966-407812865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36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95CAF-1D36-4A5A-81F3-31068E810906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43A32-0DE9-4EFA-B31B-650D3AC18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3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81B9D-18DA-4F0D-B8E2-2129DD08B5AA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BFA74-976D-4C00-B6FA-1264D4754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343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C621D-802B-4EDA-96EC-DAD9DC6B3653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ADE56-B8CF-4B3E-8306-FC6677250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958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19AFB-76F4-4F83-ACE0-6F25247F7012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72E37-459D-4456-8EB2-BC1C1E304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9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4C5E4-EBE3-8E09-23FD-C864E381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2DC27-7DA8-2E84-5171-FBD01E807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8950E6-2342-D0C1-55B8-EAF9C8C57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A85A7-A248-C809-1BCF-AAFD2392D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3D9C-E960-7D4A-A173-E746285F79CE}" type="datetimeFigureOut">
              <a:rPr lang="en-US" smtClean="0"/>
              <a:t>12/8/22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5993B-7FE7-3E4C-F643-E331A9F5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3F216-15AF-7735-C6A4-7922E896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83-E0CB-8D43-B196-0C64B5606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77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934D7-D5B0-4756-9233-CA062FE1347C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F6846-E347-4BC3-9184-A498F4070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999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F9E42-5F22-4EBE-9F24-794B74E579DE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51FE0-5939-4629-9B9D-83F0ED607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27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9C61C-8745-459F-ADB2-4620A8EDF53F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21741-3AC5-4B03-9E70-8BC4610EA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013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734F8-9E5C-4B81-B6F9-606F595F8A4B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05988-EDF6-42BA-95EB-E7E30629C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4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0F08D-4C26-4F10-B020-5128DA28EF93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01EEF-096C-4DD9-9402-114394DDA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221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86386-F6E6-411E-9B16-868B6DCE792B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E2F95-92A6-48BC-A3A7-84961D633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58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Urbanization and Nativism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DBD7D-74BB-49FF-8E70-EA37539E57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176216"/>
      </p:ext>
    </p:extLst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15/4/2016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Simon Connell - SA-CERN Meeting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20BB4-79DF-0F42-A2BE-C7D099639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" y="107951"/>
            <a:ext cx="10680700" cy="423863"/>
          </a:xfrm>
          <a:prstGeom prst="rect">
            <a:avLst/>
          </a:prstGeom>
          <a:gradFill flip="none" rotWithShape="1">
            <a:gsLst>
              <a:gs pos="50000">
                <a:srgbClr val="FF6600"/>
              </a:gs>
              <a:gs pos="100000">
                <a:srgbClr val="FFFFFF">
                  <a:alpha val="75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65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xmlns:p14="http://schemas.microsoft.com/office/powerpoint/2010/main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traight Connector 6"/>
          <p:cNvSpPr/>
          <p:nvPr/>
        </p:nvSpPr>
        <p:spPr>
          <a:xfrm>
            <a:off x="609600" y="972368"/>
            <a:ext cx="10972800" cy="1"/>
          </a:xfrm>
          <a:prstGeom prst="line">
            <a:avLst/>
          </a:prstGeom>
          <a:ln w="19050" cap="rnd">
            <a:solidFill>
              <a:srgbClr val="00000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978599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/>
          <a:lstStyle>
            <a:lvl1pPr algn="l">
              <a:defRPr>
                <a:solidFill>
                  <a:srgbClr val="0076B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2" y="1278798"/>
            <a:ext cx="10972797" cy="5053030"/>
          </a:xfrm>
          <a:prstGeom prst="rect">
            <a:avLst/>
          </a:prstGeom>
        </p:spPr>
        <p:txBody>
          <a:bodyPr/>
          <a:lstStyle>
            <a:lvl1pPr marL="342900" indent="-342900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buSzPct val="100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buSzPct val="100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buSzPct val="100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0024" y="6588002"/>
            <a:ext cx="351977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974938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/>
          <p:cNvSpPr/>
          <p:nvPr userDrawn="1"/>
        </p:nvSpPr>
        <p:spPr>
          <a:xfrm>
            <a:off x="9420352" y="4468648"/>
            <a:ext cx="2771648" cy="2389352"/>
          </a:xfrm>
          <a:prstGeom prst="triangle">
            <a:avLst>
              <a:gd name="adj" fmla="val 100000"/>
            </a:avLst>
          </a:prstGeom>
          <a:solidFill>
            <a:schemeClr val="tx1">
              <a:lumMod val="65000"/>
              <a:lumOff val="3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sz="1800"/>
          </a:p>
        </p:txBody>
      </p:sp>
      <p:sp>
        <p:nvSpPr>
          <p:cNvPr id="10" name="Isosceles Triangle 9"/>
          <p:cNvSpPr/>
          <p:nvPr userDrawn="1"/>
        </p:nvSpPr>
        <p:spPr>
          <a:xfrm>
            <a:off x="10188448" y="5130800"/>
            <a:ext cx="2003552" cy="1727200"/>
          </a:xfrm>
          <a:prstGeom prst="triangle">
            <a:avLst>
              <a:gd name="adj" fmla="val 100000"/>
            </a:avLst>
          </a:prstGeom>
          <a:solidFill>
            <a:schemeClr val="tx1">
              <a:lumMod val="65000"/>
              <a:lumOff val="35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1480290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6318-7DE0-505C-1701-FBBA5B19E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DF39A-DF33-1ED6-AB29-461876367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D54617-EFA7-FBF1-B1AF-3FC77A604F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FEB7C3-30FC-0427-0DD6-7A6C93165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6AD33E-CD31-21D9-C3CB-B45046DE33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869118-657D-C22F-0873-B93472B3F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3D9C-E960-7D4A-A173-E746285F79CE}" type="datetimeFigureOut">
              <a:rPr lang="en-US" smtClean="0"/>
              <a:t>12/8/22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0C94DE-FFA3-789D-DC36-2FAE702AE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15FEE1-C990-785F-2A3C-94FD8556F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83-E0CB-8D43-B196-0C64B5606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138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6 Plus and Tex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10301109" y="2201804"/>
            <a:ext cx="49393" cy="554717"/>
          </a:xfrm>
          <a:custGeom>
            <a:avLst/>
            <a:gdLst>
              <a:gd name="T0" fmla="*/ 0 w 11"/>
              <a:gd name="T1" fmla="*/ 4 h 126"/>
              <a:gd name="T2" fmla="*/ 0 w 11"/>
              <a:gd name="T3" fmla="*/ 123 h 126"/>
              <a:gd name="T4" fmla="*/ 3 w 11"/>
              <a:gd name="T5" fmla="*/ 126 h 126"/>
              <a:gd name="T6" fmla="*/ 8 w 11"/>
              <a:gd name="T7" fmla="*/ 126 h 126"/>
              <a:gd name="T8" fmla="*/ 11 w 11"/>
              <a:gd name="T9" fmla="*/ 123 h 126"/>
              <a:gd name="T10" fmla="*/ 11 w 11"/>
              <a:gd name="T11" fmla="*/ 4 h 126"/>
              <a:gd name="T12" fmla="*/ 8 w 11"/>
              <a:gd name="T13" fmla="*/ 0 h 126"/>
              <a:gd name="T14" fmla="*/ 3 w 11"/>
              <a:gd name="T15" fmla="*/ 0 h 126"/>
              <a:gd name="T16" fmla="*/ 0 w 11"/>
              <a:gd name="T17" fmla="*/ 4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" h="126">
                <a:moveTo>
                  <a:pt x="0" y="4"/>
                </a:moveTo>
                <a:cubicBezTo>
                  <a:pt x="0" y="123"/>
                  <a:pt x="0" y="123"/>
                  <a:pt x="0" y="123"/>
                </a:cubicBezTo>
                <a:cubicBezTo>
                  <a:pt x="0" y="125"/>
                  <a:pt x="1" y="126"/>
                  <a:pt x="3" y="126"/>
                </a:cubicBezTo>
                <a:cubicBezTo>
                  <a:pt x="8" y="126"/>
                  <a:pt x="8" y="126"/>
                  <a:pt x="8" y="126"/>
                </a:cubicBezTo>
                <a:cubicBezTo>
                  <a:pt x="9" y="126"/>
                  <a:pt x="11" y="125"/>
                  <a:pt x="11" y="12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2"/>
                  <a:pt x="9" y="0"/>
                  <a:pt x="8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2"/>
                  <a:pt x="0" y="4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0263115" y="7684386"/>
            <a:ext cx="53192" cy="136780"/>
          </a:xfrm>
          <a:prstGeom prst="rect">
            <a:avLst/>
          </a:prstGeom>
          <a:solidFill>
            <a:srgbClr val="BCBC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0263115" y="1111364"/>
            <a:ext cx="53192" cy="136780"/>
          </a:xfrm>
          <a:prstGeom prst="rect">
            <a:avLst/>
          </a:prstGeom>
          <a:solidFill>
            <a:srgbClr val="BCBC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6" name="Freeform 8"/>
          <p:cNvSpPr>
            <a:spLocks noEditPoints="1"/>
          </p:cNvSpPr>
          <p:nvPr/>
        </p:nvSpPr>
        <p:spPr bwMode="auto">
          <a:xfrm>
            <a:off x="6486475" y="549050"/>
            <a:ext cx="3829832" cy="7868629"/>
          </a:xfrm>
          <a:custGeom>
            <a:avLst/>
            <a:gdLst>
              <a:gd name="T0" fmla="*/ 738 w 868"/>
              <a:gd name="T1" fmla="*/ 0 h 1791"/>
              <a:gd name="T2" fmla="*/ 127 w 868"/>
              <a:gd name="T3" fmla="*/ 0 h 1791"/>
              <a:gd name="T4" fmla="*/ 0 w 868"/>
              <a:gd name="T5" fmla="*/ 128 h 1791"/>
              <a:gd name="T6" fmla="*/ 0 w 868"/>
              <a:gd name="T7" fmla="*/ 1664 h 1791"/>
              <a:gd name="T8" fmla="*/ 127 w 868"/>
              <a:gd name="T9" fmla="*/ 1791 h 1791"/>
              <a:gd name="T10" fmla="*/ 738 w 868"/>
              <a:gd name="T11" fmla="*/ 1791 h 1791"/>
              <a:gd name="T12" fmla="*/ 868 w 868"/>
              <a:gd name="T13" fmla="*/ 1664 h 1791"/>
              <a:gd name="T14" fmla="*/ 868 w 868"/>
              <a:gd name="T15" fmla="*/ 128 h 1791"/>
              <a:gd name="T16" fmla="*/ 738 w 868"/>
              <a:gd name="T17" fmla="*/ 0 h 1791"/>
              <a:gd name="T18" fmla="*/ 847 w 868"/>
              <a:gd name="T19" fmla="*/ 1654 h 1791"/>
              <a:gd name="T20" fmla="*/ 732 w 868"/>
              <a:gd name="T21" fmla="*/ 1769 h 1791"/>
              <a:gd name="T22" fmla="*/ 134 w 868"/>
              <a:gd name="T23" fmla="*/ 1769 h 1791"/>
              <a:gd name="T24" fmla="*/ 19 w 868"/>
              <a:gd name="T25" fmla="*/ 1654 h 1791"/>
              <a:gd name="T26" fmla="*/ 19 w 868"/>
              <a:gd name="T27" fmla="*/ 131 h 1791"/>
              <a:gd name="T28" fmla="*/ 134 w 868"/>
              <a:gd name="T29" fmla="*/ 16 h 1791"/>
              <a:gd name="T30" fmla="*/ 732 w 868"/>
              <a:gd name="T31" fmla="*/ 16 h 1791"/>
              <a:gd name="T32" fmla="*/ 847 w 868"/>
              <a:gd name="T33" fmla="*/ 131 h 1791"/>
              <a:gd name="T34" fmla="*/ 847 w 868"/>
              <a:gd name="T35" fmla="*/ 1654 h 1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68" h="1791">
                <a:moveTo>
                  <a:pt x="738" y="0"/>
                </a:moveTo>
                <a:cubicBezTo>
                  <a:pt x="127" y="0"/>
                  <a:pt x="127" y="0"/>
                  <a:pt x="127" y="0"/>
                </a:cubicBezTo>
                <a:cubicBezTo>
                  <a:pt x="57" y="0"/>
                  <a:pt x="0" y="57"/>
                  <a:pt x="0" y="128"/>
                </a:cubicBezTo>
                <a:cubicBezTo>
                  <a:pt x="0" y="1664"/>
                  <a:pt x="0" y="1664"/>
                  <a:pt x="0" y="1664"/>
                </a:cubicBezTo>
                <a:cubicBezTo>
                  <a:pt x="0" y="1734"/>
                  <a:pt x="57" y="1791"/>
                  <a:pt x="127" y="1791"/>
                </a:cubicBezTo>
                <a:cubicBezTo>
                  <a:pt x="738" y="1791"/>
                  <a:pt x="738" y="1791"/>
                  <a:pt x="738" y="1791"/>
                </a:cubicBezTo>
                <a:cubicBezTo>
                  <a:pt x="809" y="1791"/>
                  <a:pt x="866" y="1734"/>
                  <a:pt x="868" y="1664"/>
                </a:cubicBezTo>
                <a:cubicBezTo>
                  <a:pt x="868" y="128"/>
                  <a:pt x="868" y="128"/>
                  <a:pt x="868" y="128"/>
                </a:cubicBezTo>
                <a:cubicBezTo>
                  <a:pt x="866" y="57"/>
                  <a:pt x="809" y="0"/>
                  <a:pt x="738" y="0"/>
                </a:cubicBezTo>
                <a:close/>
                <a:moveTo>
                  <a:pt x="847" y="1654"/>
                </a:moveTo>
                <a:cubicBezTo>
                  <a:pt x="847" y="1718"/>
                  <a:pt x="796" y="1769"/>
                  <a:pt x="732" y="1769"/>
                </a:cubicBezTo>
                <a:cubicBezTo>
                  <a:pt x="134" y="1769"/>
                  <a:pt x="134" y="1769"/>
                  <a:pt x="134" y="1769"/>
                </a:cubicBezTo>
                <a:cubicBezTo>
                  <a:pt x="71" y="1769"/>
                  <a:pt x="19" y="1718"/>
                  <a:pt x="19" y="1654"/>
                </a:cubicBezTo>
                <a:cubicBezTo>
                  <a:pt x="19" y="131"/>
                  <a:pt x="19" y="131"/>
                  <a:pt x="19" y="131"/>
                </a:cubicBezTo>
                <a:cubicBezTo>
                  <a:pt x="19" y="68"/>
                  <a:pt x="71" y="16"/>
                  <a:pt x="134" y="16"/>
                </a:cubicBezTo>
                <a:cubicBezTo>
                  <a:pt x="732" y="16"/>
                  <a:pt x="732" y="16"/>
                  <a:pt x="732" y="16"/>
                </a:cubicBezTo>
                <a:cubicBezTo>
                  <a:pt x="796" y="16"/>
                  <a:pt x="847" y="68"/>
                  <a:pt x="847" y="131"/>
                </a:cubicBezTo>
                <a:lnTo>
                  <a:pt x="847" y="1654"/>
                </a:lnTo>
                <a:close/>
              </a:path>
            </a:pathLst>
          </a:custGeom>
          <a:solidFill>
            <a:srgbClr val="F9E5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6543467" y="602240"/>
            <a:ext cx="3719648" cy="7766044"/>
          </a:xfrm>
          <a:custGeom>
            <a:avLst/>
            <a:gdLst>
              <a:gd name="T0" fmla="*/ 718 w 843"/>
              <a:gd name="T1" fmla="*/ 1768 h 1768"/>
              <a:gd name="T2" fmla="*/ 120 w 843"/>
              <a:gd name="T3" fmla="*/ 1768 h 1768"/>
              <a:gd name="T4" fmla="*/ 0 w 843"/>
              <a:gd name="T5" fmla="*/ 1648 h 1768"/>
              <a:gd name="T6" fmla="*/ 0 w 843"/>
              <a:gd name="T7" fmla="*/ 120 h 1768"/>
              <a:gd name="T8" fmla="*/ 120 w 843"/>
              <a:gd name="T9" fmla="*/ 0 h 1768"/>
              <a:gd name="T10" fmla="*/ 718 w 843"/>
              <a:gd name="T11" fmla="*/ 0 h 1768"/>
              <a:gd name="T12" fmla="*/ 843 w 843"/>
              <a:gd name="T13" fmla="*/ 125 h 1768"/>
              <a:gd name="T14" fmla="*/ 843 w 843"/>
              <a:gd name="T15" fmla="*/ 1643 h 1768"/>
              <a:gd name="T16" fmla="*/ 718 w 843"/>
              <a:gd name="T17" fmla="*/ 1768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43" h="1768">
                <a:moveTo>
                  <a:pt x="718" y="1768"/>
                </a:moveTo>
                <a:cubicBezTo>
                  <a:pt x="120" y="1768"/>
                  <a:pt x="120" y="1768"/>
                  <a:pt x="120" y="1768"/>
                </a:cubicBezTo>
                <a:cubicBezTo>
                  <a:pt x="54" y="1768"/>
                  <a:pt x="0" y="1714"/>
                  <a:pt x="0" y="1648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54"/>
                  <a:pt x="54" y="0"/>
                  <a:pt x="120" y="0"/>
                </a:cubicBezTo>
                <a:cubicBezTo>
                  <a:pt x="718" y="0"/>
                  <a:pt x="718" y="0"/>
                  <a:pt x="718" y="0"/>
                </a:cubicBezTo>
                <a:cubicBezTo>
                  <a:pt x="787" y="0"/>
                  <a:pt x="843" y="56"/>
                  <a:pt x="843" y="125"/>
                </a:cubicBezTo>
                <a:cubicBezTo>
                  <a:pt x="843" y="1643"/>
                  <a:pt x="843" y="1643"/>
                  <a:pt x="843" y="1643"/>
                </a:cubicBezTo>
                <a:cubicBezTo>
                  <a:pt x="843" y="1712"/>
                  <a:pt x="787" y="1768"/>
                  <a:pt x="718" y="1768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703043" y="1517904"/>
            <a:ext cx="3400495" cy="5900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639" y="7581801"/>
            <a:ext cx="649703" cy="64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8127833" y="7631194"/>
            <a:ext cx="547119" cy="547118"/>
          </a:xfrm>
          <a:prstGeom prst="ellipse">
            <a:avLst/>
          </a:pr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8340601" y="761818"/>
            <a:ext cx="102585" cy="102585"/>
          </a:xfrm>
          <a:prstGeom prst="ellipse">
            <a:avLst/>
          </a:prstGeom>
          <a:solidFill>
            <a:srgbClr val="3C3E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8089836" y="993582"/>
            <a:ext cx="615509" cy="83588"/>
          </a:xfrm>
          <a:custGeom>
            <a:avLst/>
            <a:gdLst>
              <a:gd name="T0" fmla="*/ 130 w 139"/>
              <a:gd name="T1" fmla="*/ 19 h 19"/>
              <a:gd name="T2" fmla="*/ 10 w 139"/>
              <a:gd name="T3" fmla="*/ 19 h 19"/>
              <a:gd name="T4" fmla="*/ 0 w 139"/>
              <a:gd name="T5" fmla="*/ 9 h 19"/>
              <a:gd name="T6" fmla="*/ 0 w 139"/>
              <a:gd name="T7" fmla="*/ 9 h 19"/>
              <a:gd name="T8" fmla="*/ 10 w 139"/>
              <a:gd name="T9" fmla="*/ 0 h 19"/>
              <a:gd name="T10" fmla="*/ 130 w 139"/>
              <a:gd name="T11" fmla="*/ 0 h 19"/>
              <a:gd name="T12" fmla="*/ 139 w 139"/>
              <a:gd name="T13" fmla="*/ 9 h 19"/>
              <a:gd name="T14" fmla="*/ 139 w 139"/>
              <a:gd name="T15" fmla="*/ 9 h 19"/>
              <a:gd name="T16" fmla="*/ 130 w 139"/>
              <a:gd name="T17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9" h="19">
                <a:moveTo>
                  <a:pt x="130" y="19"/>
                </a:moveTo>
                <a:cubicBezTo>
                  <a:pt x="10" y="19"/>
                  <a:pt x="10" y="19"/>
                  <a:pt x="10" y="19"/>
                </a:cubicBezTo>
                <a:cubicBezTo>
                  <a:pt x="5" y="19"/>
                  <a:pt x="0" y="15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5" y="0"/>
                  <a:pt x="10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35" y="0"/>
                  <a:pt x="139" y="4"/>
                  <a:pt x="139" y="9"/>
                </a:cubicBezTo>
                <a:cubicBezTo>
                  <a:pt x="139" y="9"/>
                  <a:pt x="139" y="9"/>
                  <a:pt x="139" y="9"/>
                </a:cubicBezTo>
                <a:cubicBezTo>
                  <a:pt x="139" y="15"/>
                  <a:pt x="135" y="19"/>
                  <a:pt x="130" y="19"/>
                </a:cubicBezTo>
                <a:close/>
              </a:path>
            </a:pathLst>
          </a:custGeom>
          <a:solidFill>
            <a:srgbClr val="3C3E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6467477" y="1536901"/>
            <a:ext cx="56992" cy="338150"/>
          </a:xfrm>
          <a:custGeom>
            <a:avLst/>
            <a:gdLst>
              <a:gd name="T0" fmla="*/ 0 w 13"/>
              <a:gd name="T1" fmla="*/ 4 h 77"/>
              <a:gd name="T2" fmla="*/ 0 w 13"/>
              <a:gd name="T3" fmla="*/ 73 h 77"/>
              <a:gd name="T4" fmla="*/ 4 w 13"/>
              <a:gd name="T5" fmla="*/ 77 h 77"/>
              <a:gd name="T6" fmla="*/ 9 w 13"/>
              <a:gd name="T7" fmla="*/ 77 h 77"/>
              <a:gd name="T8" fmla="*/ 13 w 13"/>
              <a:gd name="T9" fmla="*/ 73 h 77"/>
              <a:gd name="T10" fmla="*/ 13 w 13"/>
              <a:gd name="T11" fmla="*/ 4 h 77"/>
              <a:gd name="T12" fmla="*/ 9 w 13"/>
              <a:gd name="T13" fmla="*/ 0 h 77"/>
              <a:gd name="T14" fmla="*/ 4 w 13"/>
              <a:gd name="T15" fmla="*/ 0 h 77"/>
              <a:gd name="T16" fmla="*/ 0 w 13"/>
              <a:gd name="T17" fmla="*/ 4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77">
                <a:moveTo>
                  <a:pt x="0" y="4"/>
                </a:moveTo>
                <a:cubicBezTo>
                  <a:pt x="0" y="73"/>
                  <a:pt x="0" y="73"/>
                  <a:pt x="0" y="73"/>
                </a:cubicBezTo>
                <a:cubicBezTo>
                  <a:pt x="0" y="75"/>
                  <a:pt x="2" y="77"/>
                  <a:pt x="4" y="77"/>
                </a:cubicBezTo>
                <a:cubicBezTo>
                  <a:pt x="9" y="77"/>
                  <a:pt x="9" y="77"/>
                  <a:pt x="9" y="77"/>
                </a:cubicBezTo>
                <a:cubicBezTo>
                  <a:pt x="11" y="77"/>
                  <a:pt x="13" y="75"/>
                  <a:pt x="13" y="73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2"/>
                  <a:pt x="11" y="0"/>
                  <a:pt x="9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6467477" y="2232197"/>
            <a:ext cx="56992" cy="577514"/>
          </a:xfrm>
          <a:custGeom>
            <a:avLst/>
            <a:gdLst>
              <a:gd name="T0" fmla="*/ 0 w 13"/>
              <a:gd name="T1" fmla="*/ 4 h 131"/>
              <a:gd name="T2" fmla="*/ 0 w 13"/>
              <a:gd name="T3" fmla="*/ 127 h 131"/>
              <a:gd name="T4" fmla="*/ 4 w 13"/>
              <a:gd name="T5" fmla="*/ 131 h 131"/>
              <a:gd name="T6" fmla="*/ 9 w 13"/>
              <a:gd name="T7" fmla="*/ 131 h 131"/>
              <a:gd name="T8" fmla="*/ 13 w 13"/>
              <a:gd name="T9" fmla="*/ 127 h 131"/>
              <a:gd name="T10" fmla="*/ 13 w 13"/>
              <a:gd name="T11" fmla="*/ 4 h 131"/>
              <a:gd name="T12" fmla="*/ 9 w 13"/>
              <a:gd name="T13" fmla="*/ 0 h 131"/>
              <a:gd name="T14" fmla="*/ 4 w 13"/>
              <a:gd name="T15" fmla="*/ 0 h 131"/>
              <a:gd name="T16" fmla="*/ 0 w 13"/>
              <a:gd name="T17" fmla="*/ 4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131">
                <a:moveTo>
                  <a:pt x="0" y="4"/>
                </a:moveTo>
                <a:cubicBezTo>
                  <a:pt x="0" y="127"/>
                  <a:pt x="0" y="127"/>
                  <a:pt x="0" y="127"/>
                </a:cubicBezTo>
                <a:cubicBezTo>
                  <a:pt x="0" y="129"/>
                  <a:pt x="2" y="131"/>
                  <a:pt x="4" y="131"/>
                </a:cubicBezTo>
                <a:cubicBezTo>
                  <a:pt x="9" y="131"/>
                  <a:pt x="9" y="131"/>
                  <a:pt x="9" y="131"/>
                </a:cubicBezTo>
                <a:cubicBezTo>
                  <a:pt x="11" y="131"/>
                  <a:pt x="13" y="129"/>
                  <a:pt x="13" y="127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2"/>
                  <a:pt x="11" y="0"/>
                  <a:pt x="9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6467477" y="2950293"/>
            <a:ext cx="56992" cy="569915"/>
          </a:xfrm>
          <a:custGeom>
            <a:avLst/>
            <a:gdLst>
              <a:gd name="T0" fmla="*/ 0 w 13"/>
              <a:gd name="T1" fmla="*/ 3 h 130"/>
              <a:gd name="T2" fmla="*/ 0 w 13"/>
              <a:gd name="T3" fmla="*/ 127 h 130"/>
              <a:gd name="T4" fmla="*/ 4 w 13"/>
              <a:gd name="T5" fmla="*/ 130 h 130"/>
              <a:gd name="T6" fmla="*/ 9 w 13"/>
              <a:gd name="T7" fmla="*/ 130 h 130"/>
              <a:gd name="T8" fmla="*/ 13 w 13"/>
              <a:gd name="T9" fmla="*/ 127 h 130"/>
              <a:gd name="T10" fmla="*/ 13 w 13"/>
              <a:gd name="T11" fmla="*/ 3 h 130"/>
              <a:gd name="T12" fmla="*/ 9 w 13"/>
              <a:gd name="T13" fmla="*/ 0 h 130"/>
              <a:gd name="T14" fmla="*/ 4 w 13"/>
              <a:gd name="T15" fmla="*/ 0 h 130"/>
              <a:gd name="T16" fmla="*/ 0 w 13"/>
              <a:gd name="T17" fmla="*/ 3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130">
                <a:moveTo>
                  <a:pt x="0" y="3"/>
                </a:moveTo>
                <a:cubicBezTo>
                  <a:pt x="0" y="127"/>
                  <a:pt x="0" y="127"/>
                  <a:pt x="0" y="127"/>
                </a:cubicBezTo>
                <a:cubicBezTo>
                  <a:pt x="0" y="129"/>
                  <a:pt x="2" y="130"/>
                  <a:pt x="4" y="130"/>
                </a:cubicBezTo>
                <a:cubicBezTo>
                  <a:pt x="9" y="130"/>
                  <a:pt x="9" y="130"/>
                  <a:pt x="9" y="130"/>
                </a:cubicBezTo>
                <a:cubicBezTo>
                  <a:pt x="11" y="130"/>
                  <a:pt x="13" y="129"/>
                  <a:pt x="13" y="127"/>
                </a:cubicBezTo>
                <a:cubicBezTo>
                  <a:pt x="13" y="3"/>
                  <a:pt x="13" y="3"/>
                  <a:pt x="13" y="3"/>
                </a:cubicBezTo>
                <a:cubicBezTo>
                  <a:pt x="13" y="1"/>
                  <a:pt x="11" y="0"/>
                  <a:pt x="9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3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486475" y="7718581"/>
            <a:ext cx="53192" cy="136780"/>
          </a:xfrm>
          <a:prstGeom prst="rect">
            <a:avLst/>
          </a:pr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0263115" y="7718581"/>
            <a:ext cx="53192" cy="136780"/>
          </a:xfrm>
          <a:prstGeom prst="rect">
            <a:avLst/>
          </a:pr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486475" y="1145559"/>
            <a:ext cx="53192" cy="136780"/>
          </a:xfrm>
          <a:prstGeom prst="rect">
            <a:avLst/>
          </a:pr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0263115" y="1145559"/>
            <a:ext cx="53192" cy="136780"/>
          </a:xfrm>
          <a:prstGeom prst="rect">
            <a:avLst/>
          </a:prstGeom>
          <a:solidFill>
            <a:srgbClr val="F7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7740289" y="970786"/>
            <a:ext cx="140579" cy="140579"/>
          </a:xfrm>
          <a:prstGeom prst="ellipse">
            <a:avLst/>
          </a:prstGeom>
          <a:solidFill>
            <a:srgbClr val="3C3E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703042" y="1517904"/>
            <a:ext cx="3400495" cy="5900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59178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 Plus - 3 mockups view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650016" y="731464"/>
            <a:ext cx="2662371" cy="5395077"/>
            <a:chOff x="6467477" y="549048"/>
            <a:chExt cx="3883024" cy="7868629"/>
          </a:xfrm>
        </p:grpSpPr>
        <p:sp>
          <p:nvSpPr>
            <p:cNvPr id="2" name="Freeform 5"/>
            <p:cNvSpPr>
              <a:spLocks/>
            </p:cNvSpPr>
            <p:nvPr userDrawn="1"/>
          </p:nvSpPr>
          <p:spPr bwMode="auto">
            <a:xfrm>
              <a:off x="10301108" y="2201802"/>
              <a:ext cx="49393" cy="554717"/>
            </a:xfrm>
            <a:custGeom>
              <a:avLst/>
              <a:gdLst>
                <a:gd name="T0" fmla="*/ 0 w 11"/>
                <a:gd name="T1" fmla="*/ 4 h 126"/>
                <a:gd name="T2" fmla="*/ 0 w 11"/>
                <a:gd name="T3" fmla="*/ 123 h 126"/>
                <a:gd name="T4" fmla="*/ 3 w 11"/>
                <a:gd name="T5" fmla="*/ 126 h 126"/>
                <a:gd name="T6" fmla="*/ 8 w 11"/>
                <a:gd name="T7" fmla="*/ 126 h 126"/>
                <a:gd name="T8" fmla="*/ 11 w 11"/>
                <a:gd name="T9" fmla="*/ 123 h 126"/>
                <a:gd name="T10" fmla="*/ 11 w 11"/>
                <a:gd name="T11" fmla="*/ 4 h 126"/>
                <a:gd name="T12" fmla="*/ 8 w 11"/>
                <a:gd name="T13" fmla="*/ 0 h 126"/>
                <a:gd name="T14" fmla="*/ 3 w 11"/>
                <a:gd name="T15" fmla="*/ 0 h 126"/>
                <a:gd name="T16" fmla="*/ 0 w 11"/>
                <a:gd name="T17" fmla="*/ 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26">
                  <a:moveTo>
                    <a:pt x="0" y="4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0" y="125"/>
                    <a:pt x="1" y="126"/>
                    <a:pt x="3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9" y="126"/>
                    <a:pt x="11" y="125"/>
                    <a:pt x="11" y="12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3" name="Rectangle 6"/>
            <p:cNvSpPr>
              <a:spLocks noChangeArrowheads="1"/>
            </p:cNvSpPr>
            <p:nvPr userDrawn="1"/>
          </p:nvSpPr>
          <p:spPr bwMode="auto">
            <a:xfrm>
              <a:off x="10263114" y="7684386"/>
              <a:ext cx="53192" cy="13678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4" name="Rectangle 7"/>
            <p:cNvSpPr>
              <a:spLocks noChangeArrowheads="1"/>
            </p:cNvSpPr>
            <p:nvPr userDrawn="1"/>
          </p:nvSpPr>
          <p:spPr bwMode="auto">
            <a:xfrm>
              <a:off x="10263114" y="1111364"/>
              <a:ext cx="53192" cy="13678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5" name="Freeform 8"/>
            <p:cNvSpPr>
              <a:spLocks noEditPoints="1"/>
            </p:cNvSpPr>
            <p:nvPr userDrawn="1"/>
          </p:nvSpPr>
          <p:spPr bwMode="auto">
            <a:xfrm>
              <a:off x="6486474" y="549048"/>
              <a:ext cx="3829832" cy="7868629"/>
            </a:xfrm>
            <a:custGeom>
              <a:avLst/>
              <a:gdLst>
                <a:gd name="T0" fmla="*/ 738 w 868"/>
                <a:gd name="T1" fmla="*/ 0 h 1791"/>
                <a:gd name="T2" fmla="*/ 127 w 868"/>
                <a:gd name="T3" fmla="*/ 0 h 1791"/>
                <a:gd name="T4" fmla="*/ 0 w 868"/>
                <a:gd name="T5" fmla="*/ 128 h 1791"/>
                <a:gd name="T6" fmla="*/ 0 w 868"/>
                <a:gd name="T7" fmla="*/ 1664 h 1791"/>
                <a:gd name="T8" fmla="*/ 127 w 868"/>
                <a:gd name="T9" fmla="*/ 1791 h 1791"/>
                <a:gd name="T10" fmla="*/ 738 w 868"/>
                <a:gd name="T11" fmla="*/ 1791 h 1791"/>
                <a:gd name="T12" fmla="*/ 868 w 868"/>
                <a:gd name="T13" fmla="*/ 1664 h 1791"/>
                <a:gd name="T14" fmla="*/ 868 w 868"/>
                <a:gd name="T15" fmla="*/ 128 h 1791"/>
                <a:gd name="T16" fmla="*/ 738 w 868"/>
                <a:gd name="T17" fmla="*/ 0 h 1791"/>
                <a:gd name="T18" fmla="*/ 847 w 868"/>
                <a:gd name="T19" fmla="*/ 1654 h 1791"/>
                <a:gd name="T20" fmla="*/ 732 w 868"/>
                <a:gd name="T21" fmla="*/ 1769 h 1791"/>
                <a:gd name="T22" fmla="*/ 134 w 868"/>
                <a:gd name="T23" fmla="*/ 1769 h 1791"/>
                <a:gd name="T24" fmla="*/ 19 w 868"/>
                <a:gd name="T25" fmla="*/ 1654 h 1791"/>
                <a:gd name="T26" fmla="*/ 19 w 868"/>
                <a:gd name="T27" fmla="*/ 131 h 1791"/>
                <a:gd name="T28" fmla="*/ 134 w 868"/>
                <a:gd name="T29" fmla="*/ 16 h 1791"/>
                <a:gd name="T30" fmla="*/ 732 w 868"/>
                <a:gd name="T31" fmla="*/ 16 h 1791"/>
                <a:gd name="T32" fmla="*/ 847 w 868"/>
                <a:gd name="T33" fmla="*/ 131 h 1791"/>
                <a:gd name="T34" fmla="*/ 847 w 868"/>
                <a:gd name="T35" fmla="*/ 1654 h 1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8" h="1791">
                  <a:moveTo>
                    <a:pt x="73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8"/>
                  </a:cubicBezTo>
                  <a:cubicBezTo>
                    <a:pt x="0" y="1664"/>
                    <a:pt x="0" y="1664"/>
                    <a:pt x="0" y="1664"/>
                  </a:cubicBezTo>
                  <a:cubicBezTo>
                    <a:pt x="0" y="1734"/>
                    <a:pt x="57" y="1791"/>
                    <a:pt x="127" y="1791"/>
                  </a:cubicBezTo>
                  <a:cubicBezTo>
                    <a:pt x="738" y="1791"/>
                    <a:pt x="738" y="1791"/>
                    <a:pt x="738" y="1791"/>
                  </a:cubicBezTo>
                  <a:cubicBezTo>
                    <a:pt x="809" y="1791"/>
                    <a:pt x="866" y="1734"/>
                    <a:pt x="868" y="1664"/>
                  </a:cubicBezTo>
                  <a:cubicBezTo>
                    <a:pt x="868" y="128"/>
                    <a:pt x="868" y="128"/>
                    <a:pt x="868" y="128"/>
                  </a:cubicBezTo>
                  <a:cubicBezTo>
                    <a:pt x="866" y="57"/>
                    <a:pt x="809" y="0"/>
                    <a:pt x="738" y="0"/>
                  </a:cubicBezTo>
                  <a:close/>
                  <a:moveTo>
                    <a:pt x="847" y="1654"/>
                  </a:moveTo>
                  <a:cubicBezTo>
                    <a:pt x="847" y="1718"/>
                    <a:pt x="796" y="1769"/>
                    <a:pt x="732" y="1769"/>
                  </a:cubicBezTo>
                  <a:cubicBezTo>
                    <a:pt x="134" y="1769"/>
                    <a:pt x="134" y="1769"/>
                    <a:pt x="134" y="1769"/>
                  </a:cubicBezTo>
                  <a:cubicBezTo>
                    <a:pt x="71" y="1769"/>
                    <a:pt x="19" y="1718"/>
                    <a:pt x="19" y="1654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19" y="68"/>
                    <a:pt x="71" y="16"/>
                    <a:pt x="134" y="16"/>
                  </a:cubicBezTo>
                  <a:cubicBezTo>
                    <a:pt x="732" y="16"/>
                    <a:pt x="732" y="16"/>
                    <a:pt x="732" y="16"/>
                  </a:cubicBezTo>
                  <a:cubicBezTo>
                    <a:pt x="796" y="16"/>
                    <a:pt x="847" y="68"/>
                    <a:pt x="847" y="131"/>
                  </a:cubicBezTo>
                  <a:lnTo>
                    <a:pt x="847" y="1654"/>
                  </a:ln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6543466" y="602240"/>
              <a:ext cx="3719648" cy="7766044"/>
            </a:xfrm>
            <a:custGeom>
              <a:avLst/>
              <a:gdLst>
                <a:gd name="T0" fmla="*/ 718 w 843"/>
                <a:gd name="T1" fmla="*/ 1768 h 1768"/>
                <a:gd name="T2" fmla="*/ 120 w 843"/>
                <a:gd name="T3" fmla="*/ 1768 h 1768"/>
                <a:gd name="T4" fmla="*/ 0 w 843"/>
                <a:gd name="T5" fmla="*/ 1648 h 1768"/>
                <a:gd name="T6" fmla="*/ 0 w 843"/>
                <a:gd name="T7" fmla="*/ 120 h 1768"/>
                <a:gd name="T8" fmla="*/ 120 w 843"/>
                <a:gd name="T9" fmla="*/ 0 h 1768"/>
                <a:gd name="T10" fmla="*/ 718 w 843"/>
                <a:gd name="T11" fmla="*/ 0 h 1768"/>
                <a:gd name="T12" fmla="*/ 843 w 843"/>
                <a:gd name="T13" fmla="*/ 125 h 1768"/>
                <a:gd name="T14" fmla="*/ 843 w 843"/>
                <a:gd name="T15" fmla="*/ 1643 h 1768"/>
                <a:gd name="T16" fmla="*/ 718 w 843"/>
                <a:gd name="T17" fmla="*/ 1768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3" h="1768">
                  <a:moveTo>
                    <a:pt x="718" y="1768"/>
                  </a:moveTo>
                  <a:cubicBezTo>
                    <a:pt x="120" y="1768"/>
                    <a:pt x="120" y="1768"/>
                    <a:pt x="120" y="1768"/>
                  </a:cubicBezTo>
                  <a:cubicBezTo>
                    <a:pt x="54" y="1768"/>
                    <a:pt x="0" y="1714"/>
                    <a:pt x="0" y="164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54"/>
                    <a:pt x="54" y="0"/>
                    <a:pt x="120" y="0"/>
                  </a:cubicBezTo>
                  <a:cubicBezTo>
                    <a:pt x="718" y="0"/>
                    <a:pt x="718" y="0"/>
                    <a:pt x="718" y="0"/>
                  </a:cubicBezTo>
                  <a:cubicBezTo>
                    <a:pt x="787" y="0"/>
                    <a:pt x="843" y="56"/>
                    <a:pt x="843" y="125"/>
                  </a:cubicBezTo>
                  <a:cubicBezTo>
                    <a:pt x="843" y="1643"/>
                    <a:pt x="843" y="1643"/>
                    <a:pt x="843" y="1643"/>
                  </a:cubicBezTo>
                  <a:cubicBezTo>
                    <a:pt x="843" y="1712"/>
                    <a:pt x="787" y="1768"/>
                    <a:pt x="718" y="176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6703042" y="1517904"/>
              <a:ext cx="3400495" cy="59005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pic>
          <p:nvPicPr>
            <p:cNvPr id="8" name="Picture 1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4638" y="7581801"/>
              <a:ext cx="649703" cy="645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>
              <a:spLocks noChangeArrowheads="1"/>
            </p:cNvSpPr>
            <p:nvPr userDrawn="1"/>
          </p:nvSpPr>
          <p:spPr bwMode="auto">
            <a:xfrm>
              <a:off x="8127831" y="7631194"/>
              <a:ext cx="547119" cy="547118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0" name="Oval 9"/>
            <p:cNvSpPr>
              <a:spLocks noChangeArrowheads="1"/>
            </p:cNvSpPr>
            <p:nvPr userDrawn="1"/>
          </p:nvSpPr>
          <p:spPr bwMode="auto">
            <a:xfrm>
              <a:off x="8340599" y="761816"/>
              <a:ext cx="102585" cy="102585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8089836" y="993582"/>
              <a:ext cx="615509" cy="83588"/>
            </a:xfrm>
            <a:custGeom>
              <a:avLst/>
              <a:gdLst>
                <a:gd name="T0" fmla="*/ 130 w 139"/>
                <a:gd name="T1" fmla="*/ 19 h 19"/>
                <a:gd name="T2" fmla="*/ 10 w 139"/>
                <a:gd name="T3" fmla="*/ 19 h 19"/>
                <a:gd name="T4" fmla="*/ 0 w 139"/>
                <a:gd name="T5" fmla="*/ 9 h 19"/>
                <a:gd name="T6" fmla="*/ 0 w 139"/>
                <a:gd name="T7" fmla="*/ 9 h 19"/>
                <a:gd name="T8" fmla="*/ 10 w 139"/>
                <a:gd name="T9" fmla="*/ 0 h 19"/>
                <a:gd name="T10" fmla="*/ 130 w 139"/>
                <a:gd name="T11" fmla="*/ 0 h 19"/>
                <a:gd name="T12" fmla="*/ 139 w 139"/>
                <a:gd name="T13" fmla="*/ 9 h 19"/>
                <a:gd name="T14" fmla="*/ 139 w 139"/>
                <a:gd name="T15" fmla="*/ 9 h 19"/>
                <a:gd name="T16" fmla="*/ 130 w 13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9" h="19">
                  <a:moveTo>
                    <a:pt x="130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19"/>
                    <a:pt x="0" y="15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5" y="0"/>
                    <a:pt x="139" y="4"/>
                    <a:pt x="139" y="9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39" y="15"/>
                    <a:pt x="135" y="19"/>
                    <a:pt x="130" y="19"/>
                  </a:cubicBezTo>
                  <a:close/>
                </a:path>
              </a:pathLst>
            </a:custGeom>
            <a:solidFill>
              <a:srgbClr val="3C3E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6467477" y="1536901"/>
              <a:ext cx="56992" cy="338150"/>
            </a:xfrm>
            <a:custGeom>
              <a:avLst/>
              <a:gdLst>
                <a:gd name="T0" fmla="*/ 0 w 13"/>
                <a:gd name="T1" fmla="*/ 4 h 77"/>
                <a:gd name="T2" fmla="*/ 0 w 13"/>
                <a:gd name="T3" fmla="*/ 73 h 77"/>
                <a:gd name="T4" fmla="*/ 4 w 13"/>
                <a:gd name="T5" fmla="*/ 77 h 77"/>
                <a:gd name="T6" fmla="*/ 9 w 13"/>
                <a:gd name="T7" fmla="*/ 77 h 77"/>
                <a:gd name="T8" fmla="*/ 13 w 13"/>
                <a:gd name="T9" fmla="*/ 73 h 77"/>
                <a:gd name="T10" fmla="*/ 13 w 13"/>
                <a:gd name="T11" fmla="*/ 4 h 77"/>
                <a:gd name="T12" fmla="*/ 9 w 13"/>
                <a:gd name="T13" fmla="*/ 0 h 77"/>
                <a:gd name="T14" fmla="*/ 4 w 13"/>
                <a:gd name="T15" fmla="*/ 0 h 77"/>
                <a:gd name="T16" fmla="*/ 0 w 13"/>
                <a:gd name="T17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77">
                  <a:moveTo>
                    <a:pt x="0" y="4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75"/>
                    <a:pt x="2" y="77"/>
                    <a:pt x="4" y="77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1" y="77"/>
                    <a:pt x="13" y="75"/>
                    <a:pt x="13" y="7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6467477" y="2232197"/>
              <a:ext cx="56992" cy="577514"/>
            </a:xfrm>
            <a:custGeom>
              <a:avLst/>
              <a:gdLst>
                <a:gd name="T0" fmla="*/ 0 w 13"/>
                <a:gd name="T1" fmla="*/ 4 h 131"/>
                <a:gd name="T2" fmla="*/ 0 w 13"/>
                <a:gd name="T3" fmla="*/ 127 h 131"/>
                <a:gd name="T4" fmla="*/ 4 w 13"/>
                <a:gd name="T5" fmla="*/ 131 h 131"/>
                <a:gd name="T6" fmla="*/ 9 w 13"/>
                <a:gd name="T7" fmla="*/ 131 h 131"/>
                <a:gd name="T8" fmla="*/ 13 w 13"/>
                <a:gd name="T9" fmla="*/ 127 h 131"/>
                <a:gd name="T10" fmla="*/ 13 w 13"/>
                <a:gd name="T11" fmla="*/ 4 h 131"/>
                <a:gd name="T12" fmla="*/ 9 w 13"/>
                <a:gd name="T13" fmla="*/ 0 h 131"/>
                <a:gd name="T14" fmla="*/ 4 w 13"/>
                <a:gd name="T15" fmla="*/ 0 h 131"/>
                <a:gd name="T16" fmla="*/ 0 w 13"/>
                <a:gd name="T17" fmla="*/ 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1">
                  <a:moveTo>
                    <a:pt x="0" y="4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9"/>
                    <a:pt x="2" y="131"/>
                    <a:pt x="4" y="131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11" y="131"/>
                    <a:pt x="13" y="129"/>
                    <a:pt x="13" y="12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6467477" y="2950291"/>
              <a:ext cx="56992" cy="569915"/>
            </a:xfrm>
            <a:custGeom>
              <a:avLst/>
              <a:gdLst>
                <a:gd name="T0" fmla="*/ 0 w 13"/>
                <a:gd name="T1" fmla="*/ 3 h 130"/>
                <a:gd name="T2" fmla="*/ 0 w 13"/>
                <a:gd name="T3" fmla="*/ 127 h 130"/>
                <a:gd name="T4" fmla="*/ 4 w 13"/>
                <a:gd name="T5" fmla="*/ 130 h 130"/>
                <a:gd name="T6" fmla="*/ 9 w 13"/>
                <a:gd name="T7" fmla="*/ 130 h 130"/>
                <a:gd name="T8" fmla="*/ 13 w 13"/>
                <a:gd name="T9" fmla="*/ 127 h 130"/>
                <a:gd name="T10" fmla="*/ 13 w 13"/>
                <a:gd name="T11" fmla="*/ 3 h 130"/>
                <a:gd name="T12" fmla="*/ 9 w 13"/>
                <a:gd name="T13" fmla="*/ 0 h 130"/>
                <a:gd name="T14" fmla="*/ 4 w 13"/>
                <a:gd name="T15" fmla="*/ 0 h 130"/>
                <a:gd name="T16" fmla="*/ 0 w 13"/>
                <a:gd name="T17" fmla="*/ 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0">
                  <a:moveTo>
                    <a:pt x="0" y="3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9"/>
                    <a:pt x="2" y="130"/>
                    <a:pt x="4" y="130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11" y="130"/>
                    <a:pt x="13" y="129"/>
                    <a:pt x="13" y="12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5" name="Rectangle 14"/>
            <p:cNvSpPr>
              <a:spLocks noChangeArrowheads="1"/>
            </p:cNvSpPr>
            <p:nvPr userDrawn="1"/>
          </p:nvSpPr>
          <p:spPr bwMode="auto">
            <a:xfrm>
              <a:off x="6486474" y="7718581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6" name="Rectangle 15"/>
            <p:cNvSpPr>
              <a:spLocks noChangeArrowheads="1"/>
            </p:cNvSpPr>
            <p:nvPr userDrawn="1"/>
          </p:nvSpPr>
          <p:spPr bwMode="auto">
            <a:xfrm>
              <a:off x="10263114" y="7718581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7" name="Rectangle 16"/>
            <p:cNvSpPr>
              <a:spLocks noChangeArrowheads="1"/>
            </p:cNvSpPr>
            <p:nvPr userDrawn="1"/>
          </p:nvSpPr>
          <p:spPr bwMode="auto">
            <a:xfrm>
              <a:off x="6486474" y="1145559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8" name="Rectangle 17"/>
            <p:cNvSpPr>
              <a:spLocks noChangeArrowheads="1"/>
            </p:cNvSpPr>
            <p:nvPr userDrawn="1"/>
          </p:nvSpPr>
          <p:spPr bwMode="auto">
            <a:xfrm>
              <a:off x="10263114" y="1145559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9" name="Oval 18"/>
            <p:cNvSpPr>
              <a:spLocks noChangeArrowheads="1"/>
            </p:cNvSpPr>
            <p:nvPr userDrawn="1"/>
          </p:nvSpPr>
          <p:spPr bwMode="auto">
            <a:xfrm>
              <a:off x="7740288" y="970785"/>
              <a:ext cx="140579" cy="140579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sp>
        <p:nvSpPr>
          <p:cNvPr id="20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811529" y="1385332"/>
            <a:ext cx="2331529" cy="4056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764816" y="731464"/>
            <a:ext cx="2662371" cy="5395077"/>
            <a:chOff x="6467477" y="549048"/>
            <a:chExt cx="3883024" cy="7868629"/>
          </a:xfrm>
        </p:grpSpPr>
        <p:sp>
          <p:nvSpPr>
            <p:cNvPr id="23" name="Freeform 5"/>
            <p:cNvSpPr>
              <a:spLocks/>
            </p:cNvSpPr>
            <p:nvPr userDrawn="1"/>
          </p:nvSpPr>
          <p:spPr bwMode="auto">
            <a:xfrm>
              <a:off x="10301108" y="2201802"/>
              <a:ext cx="49393" cy="554717"/>
            </a:xfrm>
            <a:custGeom>
              <a:avLst/>
              <a:gdLst>
                <a:gd name="T0" fmla="*/ 0 w 11"/>
                <a:gd name="T1" fmla="*/ 4 h 126"/>
                <a:gd name="T2" fmla="*/ 0 w 11"/>
                <a:gd name="T3" fmla="*/ 123 h 126"/>
                <a:gd name="T4" fmla="*/ 3 w 11"/>
                <a:gd name="T5" fmla="*/ 126 h 126"/>
                <a:gd name="T6" fmla="*/ 8 w 11"/>
                <a:gd name="T7" fmla="*/ 126 h 126"/>
                <a:gd name="T8" fmla="*/ 11 w 11"/>
                <a:gd name="T9" fmla="*/ 123 h 126"/>
                <a:gd name="T10" fmla="*/ 11 w 11"/>
                <a:gd name="T11" fmla="*/ 4 h 126"/>
                <a:gd name="T12" fmla="*/ 8 w 11"/>
                <a:gd name="T13" fmla="*/ 0 h 126"/>
                <a:gd name="T14" fmla="*/ 3 w 11"/>
                <a:gd name="T15" fmla="*/ 0 h 126"/>
                <a:gd name="T16" fmla="*/ 0 w 11"/>
                <a:gd name="T17" fmla="*/ 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26">
                  <a:moveTo>
                    <a:pt x="0" y="4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0" y="125"/>
                    <a:pt x="1" y="126"/>
                    <a:pt x="3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9" y="126"/>
                    <a:pt x="11" y="125"/>
                    <a:pt x="11" y="12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24" name="Rectangle 6"/>
            <p:cNvSpPr>
              <a:spLocks noChangeArrowheads="1"/>
            </p:cNvSpPr>
            <p:nvPr userDrawn="1"/>
          </p:nvSpPr>
          <p:spPr bwMode="auto">
            <a:xfrm>
              <a:off x="10263114" y="7684386"/>
              <a:ext cx="53192" cy="13678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25" name="Rectangle 7"/>
            <p:cNvSpPr>
              <a:spLocks noChangeArrowheads="1"/>
            </p:cNvSpPr>
            <p:nvPr userDrawn="1"/>
          </p:nvSpPr>
          <p:spPr bwMode="auto">
            <a:xfrm>
              <a:off x="10263114" y="1111364"/>
              <a:ext cx="53192" cy="13678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26" name="Freeform 8"/>
            <p:cNvSpPr>
              <a:spLocks noEditPoints="1"/>
            </p:cNvSpPr>
            <p:nvPr userDrawn="1"/>
          </p:nvSpPr>
          <p:spPr bwMode="auto">
            <a:xfrm>
              <a:off x="6486474" y="549048"/>
              <a:ext cx="3829832" cy="7868629"/>
            </a:xfrm>
            <a:custGeom>
              <a:avLst/>
              <a:gdLst>
                <a:gd name="T0" fmla="*/ 738 w 868"/>
                <a:gd name="T1" fmla="*/ 0 h 1791"/>
                <a:gd name="T2" fmla="*/ 127 w 868"/>
                <a:gd name="T3" fmla="*/ 0 h 1791"/>
                <a:gd name="T4" fmla="*/ 0 w 868"/>
                <a:gd name="T5" fmla="*/ 128 h 1791"/>
                <a:gd name="T6" fmla="*/ 0 w 868"/>
                <a:gd name="T7" fmla="*/ 1664 h 1791"/>
                <a:gd name="T8" fmla="*/ 127 w 868"/>
                <a:gd name="T9" fmla="*/ 1791 h 1791"/>
                <a:gd name="T10" fmla="*/ 738 w 868"/>
                <a:gd name="T11" fmla="*/ 1791 h 1791"/>
                <a:gd name="T12" fmla="*/ 868 w 868"/>
                <a:gd name="T13" fmla="*/ 1664 h 1791"/>
                <a:gd name="T14" fmla="*/ 868 w 868"/>
                <a:gd name="T15" fmla="*/ 128 h 1791"/>
                <a:gd name="T16" fmla="*/ 738 w 868"/>
                <a:gd name="T17" fmla="*/ 0 h 1791"/>
                <a:gd name="T18" fmla="*/ 847 w 868"/>
                <a:gd name="T19" fmla="*/ 1654 h 1791"/>
                <a:gd name="T20" fmla="*/ 732 w 868"/>
                <a:gd name="T21" fmla="*/ 1769 h 1791"/>
                <a:gd name="T22" fmla="*/ 134 w 868"/>
                <a:gd name="T23" fmla="*/ 1769 h 1791"/>
                <a:gd name="T24" fmla="*/ 19 w 868"/>
                <a:gd name="T25" fmla="*/ 1654 h 1791"/>
                <a:gd name="T26" fmla="*/ 19 w 868"/>
                <a:gd name="T27" fmla="*/ 131 h 1791"/>
                <a:gd name="T28" fmla="*/ 134 w 868"/>
                <a:gd name="T29" fmla="*/ 16 h 1791"/>
                <a:gd name="T30" fmla="*/ 732 w 868"/>
                <a:gd name="T31" fmla="*/ 16 h 1791"/>
                <a:gd name="T32" fmla="*/ 847 w 868"/>
                <a:gd name="T33" fmla="*/ 131 h 1791"/>
                <a:gd name="T34" fmla="*/ 847 w 868"/>
                <a:gd name="T35" fmla="*/ 1654 h 1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8" h="1791">
                  <a:moveTo>
                    <a:pt x="73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8"/>
                  </a:cubicBezTo>
                  <a:cubicBezTo>
                    <a:pt x="0" y="1664"/>
                    <a:pt x="0" y="1664"/>
                    <a:pt x="0" y="1664"/>
                  </a:cubicBezTo>
                  <a:cubicBezTo>
                    <a:pt x="0" y="1734"/>
                    <a:pt x="57" y="1791"/>
                    <a:pt x="127" y="1791"/>
                  </a:cubicBezTo>
                  <a:cubicBezTo>
                    <a:pt x="738" y="1791"/>
                    <a:pt x="738" y="1791"/>
                    <a:pt x="738" y="1791"/>
                  </a:cubicBezTo>
                  <a:cubicBezTo>
                    <a:pt x="809" y="1791"/>
                    <a:pt x="866" y="1734"/>
                    <a:pt x="868" y="1664"/>
                  </a:cubicBezTo>
                  <a:cubicBezTo>
                    <a:pt x="868" y="128"/>
                    <a:pt x="868" y="128"/>
                    <a:pt x="868" y="128"/>
                  </a:cubicBezTo>
                  <a:cubicBezTo>
                    <a:pt x="866" y="57"/>
                    <a:pt x="809" y="0"/>
                    <a:pt x="738" y="0"/>
                  </a:cubicBezTo>
                  <a:close/>
                  <a:moveTo>
                    <a:pt x="847" y="1654"/>
                  </a:moveTo>
                  <a:cubicBezTo>
                    <a:pt x="847" y="1718"/>
                    <a:pt x="796" y="1769"/>
                    <a:pt x="732" y="1769"/>
                  </a:cubicBezTo>
                  <a:cubicBezTo>
                    <a:pt x="134" y="1769"/>
                    <a:pt x="134" y="1769"/>
                    <a:pt x="134" y="1769"/>
                  </a:cubicBezTo>
                  <a:cubicBezTo>
                    <a:pt x="71" y="1769"/>
                    <a:pt x="19" y="1718"/>
                    <a:pt x="19" y="1654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19" y="68"/>
                    <a:pt x="71" y="16"/>
                    <a:pt x="134" y="16"/>
                  </a:cubicBezTo>
                  <a:cubicBezTo>
                    <a:pt x="732" y="16"/>
                    <a:pt x="732" y="16"/>
                    <a:pt x="732" y="16"/>
                  </a:cubicBezTo>
                  <a:cubicBezTo>
                    <a:pt x="796" y="16"/>
                    <a:pt x="847" y="68"/>
                    <a:pt x="847" y="131"/>
                  </a:cubicBezTo>
                  <a:lnTo>
                    <a:pt x="847" y="1654"/>
                  </a:ln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>
              <a:off x="6543466" y="602240"/>
              <a:ext cx="3719648" cy="7766044"/>
            </a:xfrm>
            <a:custGeom>
              <a:avLst/>
              <a:gdLst>
                <a:gd name="T0" fmla="*/ 718 w 843"/>
                <a:gd name="T1" fmla="*/ 1768 h 1768"/>
                <a:gd name="T2" fmla="*/ 120 w 843"/>
                <a:gd name="T3" fmla="*/ 1768 h 1768"/>
                <a:gd name="T4" fmla="*/ 0 w 843"/>
                <a:gd name="T5" fmla="*/ 1648 h 1768"/>
                <a:gd name="T6" fmla="*/ 0 w 843"/>
                <a:gd name="T7" fmla="*/ 120 h 1768"/>
                <a:gd name="T8" fmla="*/ 120 w 843"/>
                <a:gd name="T9" fmla="*/ 0 h 1768"/>
                <a:gd name="T10" fmla="*/ 718 w 843"/>
                <a:gd name="T11" fmla="*/ 0 h 1768"/>
                <a:gd name="T12" fmla="*/ 843 w 843"/>
                <a:gd name="T13" fmla="*/ 125 h 1768"/>
                <a:gd name="T14" fmla="*/ 843 w 843"/>
                <a:gd name="T15" fmla="*/ 1643 h 1768"/>
                <a:gd name="T16" fmla="*/ 718 w 843"/>
                <a:gd name="T17" fmla="*/ 1768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3" h="1768">
                  <a:moveTo>
                    <a:pt x="718" y="1768"/>
                  </a:moveTo>
                  <a:cubicBezTo>
                    <a:pt x="120" y="1768"/>
                    <a:pt x="120" y="1768"/>
                    <a:pt x="120" y="1768"/>
                  </a:cubicBezTo>
                  <a:cubicBezTo>
                    <a:pt x="54" y="1768"/>
                    <a:pt x="0" y="1714"/>
                    <a:pt x="0" y="164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54"/>
                    <a:pt x="54" y="0"/>
                    <a:pt x="120" y="0"/>
                  </a:cubicBezTo>
                  <a:cubicBezTo>
                    <a:pt x="718" y="0"/>
                    <a:pt x="718" y="0"/>
                    <a:pt x="718" y="0"/>
                  </a:cubicBezTo>
                  <a:cubicBezTo>
                    <a:pt x="787" y="0"/>
                    <a:pt x="843" y="56"/>
                    <a:pt x="843" y="125"/>
                  </a:cubicBezTo>
                  <a:cubicBezTo>
                    <a:pt x="843" y="1643"/>
                    <a:pt x="843" y="1643"/>
                    <a:pt x="843" y="1643"/>
                  </a:cubicBezTo>
                  <a:cubicBezTo>
                    <a:pt x="843" y="1712"/>
                    <a:pt x="787" y="1768"/>
                    <a:pt x="718" y="176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28" name="Rectangle 10"/>
            <p:cNvSpPr>
              <a:spLocks noChangeArrowheads="1"/>
            </p:cNvSpPr>
            <p:nvPr userDrawn="1"/>
          </p:nvSpPr>
          <p:spPr bwMode="auto">
            <a:xfrm>
              <a:off x="6703042" y="1517904"/>
              <a:ext cx="3400495" cy="59005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pic>
          <p:nvPicPr>
            <p:cNvPr id="29" name="Picture 1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4638" y="7581801"/>
              <a:ext cx="649703" cy="645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Oval 29"/>
            <p:cNvSpPr>
              <a:spLocks noChangeArrowheads="1"/>
            </p:cNvSpPr>
            <p:nvPr userDrawn="1"/>
          </p:nvSpPr>
          <p:spPr bwMode="auto">
            <a:xfrm>
              <a:off x="8127831" y="7631194"/>
              <a:ext cx="547119" cy="547118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31" name="Oval 30"/>
            <p:cNvSpPr>
              <a:spLocks noChangeArrowheads="1"/>
            </p:cNvSpPr>
            <p:nvPr userDrawn="1"/>
          </p:nvSpPr>
          <p:spPr bwMode="auto">
            <a:xfrm>
              <a:off x="8340599" y="761816"/>
              <a:ext cx="102585" cy="102585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8089836" y="993582"/>
              <a:ext cx="615509" cy="83588"/>
            </a:xfrm>
            <a:custGeom>
              <a:avLst/>
              <a:gdLst>
                <a:gd name="T0" fmla="*/ 130 w 139"/>
                <a:gd name="T1" fmla="*/ 19 h 19"/>
                <a:gd name="T2" fmla="*/ 10 w 139"/>
                <a:gd name="T3" fmla="*/ 19 h 19"/>
                <a:gd name="T4" fmla="*/ 0 w 139"/>
                <a:gd name="T5" fmla="*/ 9 h 19"/>
                <a:gd name="T6" fmla="*/ 0 w 139"/>
                <a:gd name="T7" fmla="*/ 9 h 19"/>
                <a:gd name="T8" fmla="*/ 10 w 139"/>
                <a:gd name="T9" fmla="*/ 0 h 19"/>
                <a:gd name="T10" fmla="*/ 130 w 139"/>
                <a:gd name="T11" fmla="*/ 0 h 19"/>
                <a:gd name="T12" fmla="*/ 139 w 139"/>
                <a:gd name="T13" fmla="*/ 9 h 19"/>
                <a:gd name="T14" fmla="*/ 139 w 139"/>
                <a:gd name="T15" fmla="*/ 9 h 19"/>
                <a:gd name="T16" fmla="*/ 130 w 13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9" h="19">
                  <a:moveTo>
                    <a:pt x="130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19"/>
                    <a:pt x="0" y="15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5" y="0"/>
                    <a:pt x="139" y="4"/>
                    <a:pt x="139" y="9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39" y="15"/>
                    <a:pt x="135" y="19"/>
                    <a:pt x="130" y="19"/>
                  </a:cubicBezTo>
                  <a:close/>
                </a:path>
              </a:pathLst>
            </a:custGeom>
            <a:solidFill>
              <a:srgbClr val="3C3E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6467477" y="1536901"/>
              <a:ext cx="56992" cy="338150"/>
            </a:xfrm>
            <a:custGeom>
              <a:avLst/>
              <a:gdLst>
                <a:gd name="T0" fmla="*/ 0 w 13"/>
                <a:gd name="T1" fmla="*/ 4 h 77"/>
                <a:gd name="T2" fmla="*/ 0 w 13"/>
                <a:gd name="T3" fmla="*/ 73 h 77"/>
                <a:gd name="T4" fmla="*/ 4 w 13"/>
                <a:gd name="T5" fmla="*/ 77 h 77"/>
                <a:gd name="T6" fmla="*/ 9 w 13"/>
                <a:gd name="T7" fmla="*/ 77 h 77"/>
                <a:gd name="T8" fmla="*/ 13 w 13"/>
                <a:gd name="T9" fmla="*/ 73 h 77"/>
                <a:gd name="T10" fmla="*/ 13 w 13"/>
                <a:gd name="T11" fmla="*/ 4 h 77"/>
                <a:gd name="T12" fmla="*/ 9 w 13"/>
                <a:gd name="T13" fmla="*/ 0 h 77"/>
                <a:gd name="T14" fmla="*/ 4 w 13"/>
                <a:gd name="T15" fmla="*/ 0 h 77"/>
                <a:gd name="T16" fmla="*/ 0 w 13"/>
                <a:gd name="T17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77">
                  <a:moveTo>
                    <a:pt x="0" y="4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75"/>
                    <a:pt x="2" y="77"/>
                    <a:pt x="4" y="77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1" y="77"/>
                    <a:pt x="13" y="75"/>
                    <a:pt x="13" y="7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auto">
            <a:xfrm>
              <a:off x="6467477" y="2232197"/>
              <a:ext cx="56992" cy="577514"/>
            </a:xfrm>
            <a:custGeom>
              <a:avLst/>
              <a:gdLst>
                <a:gd name="T0" fmla="*/ 0 w 13"/>
                <a:gd name="T1" fmla="*/ 4 h 131"/>
                <a:gd name="T2" fmla="*/ 0 w 13"/>
                <a:gd name="T3" fmla="*/ 127 h 131"/>
                <a:gd name="T4" fmla="*/ 4 w 13"/>
                <a:gd name="T5" fmla="*/ 131 h 131"/>
                <a:gd name="T6" fmla="*/ 9 w 13"/>
                <a:gd name="T7" fmla="*/ 131 h 131"/>
                <a:gd name="T8" fmla="*/ 13 w 13"/>
                <a:gd name="T9" fmla="*/ 127 h 131"/>
                <a:gd name="T10" fmla="*/ 13 w 13"/>
                <a:gd name="T11" fmla="*/ 4 h 131"/>
                <a:gd name="T12" fmla="*/ 9 w 13"/>
                <a:gd name="T13" fmla="*/ 0 h 131"/>
                <a:gd name="T14" fmla="*/ 4 w 13"/>
                <a:gd name="T15" fmla="*/ 0 h 131"/>
                <a:gd name="T16" fmla="*/ 0 w 13"/>
                <a:gd name="T17" fmla="*/ 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1">
                  <a:moveTo>
                    <a:pt x="0" y="4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9"/>
                    <a:pt x="2" y="131"/>
                    <a:pt x="4" y="131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11" y="131"/>
                    <a:pt x="13" y="129"/>
                    <a:pt x="13" y="12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6467477" y="2950291"/>
              <a:ext cx="56992" cy="569915"/>
            </a:xfrm>
            <a:custGeom>
              <a:avLst/>
              <a:gdLst>
                <a:gd name="T0" fmla="*/ 0 w 13"/>
                <a:gd name="T1" fmla="*/ 3 h 130"/>
                <a:gd name="T2" fmla="*/ 0 w 13"/>
                <a:gd name="T3" fmla="*/ 127 h 130"/>
                <a:gd name="T4" fmla="*/ 4 w 13"/>
                <a:gd name="T5" fmla="*/ 130 h 130"/>
                <a:gd name="T6" fmla="*/ 9 w 13"/>
                <a:gd name="T7" fmla="*/ 130 h 130"/>
                <a:gd name="T8" fmla="*/ 13 w 13"/>
                <a:gd name="T9" fmla="*/ 127 h 130"/>
                <a:gd name="T10" fmla="*/ 13 w 13"/>
                <a:gd name="T11" fmla="*/ 3 h 130"/>
                <a:gd name="T12" fmla="*/ 9 w 13"/>
                <a:gd name="T13" fmla="*/ 0 h 130"/>
                <a:gd name="T14" fmla="*/ 4 w 13"/>
                <a:gd name="T15" fmla="*/ 0 h 130"/>
                <a:gd name="T16" fmla="*/ 0 w 13"/>
                <a:gd name="T17" fmla="*/ 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0">
                  <a:moveTo>
                    <a:pt x="0" y="3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9"/>
                    <a:pt x="2" y="130"/>
                    <a:pt x="4" y="130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11" y="130"/>
                    <a:pt x="13" y="129"/>
                    <a:pt x="13" y="12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36" name="Rectangle 35"/>
            <p:cNvSpPr>
              <a:spLocks noChangeArrowheads="1"/>
            </p:cNvSpPr>
            <p:nvPr userDrawn="1"/>
          </p:nvSpPr>
          <p:spPr bwMode="auto">
            <a:xfrm>
              <a:off x="6486474" y="7718581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37" name="Rectangle 36"/>
            <p:cNvSpPr>
              <a:spLocks noChangeArrowheads="1"/>
            </p:cNvSpPr>
            <p:nvPr userDrawn="1"/>
          </p:nvSpPr>
          <p:spPr bwMode="auto">
            <a:xfrm>
              <a:off x="10263114" y="7718581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38" name="Rectangle 37"/>
            <p:cNvSpPr>
              <a:spLocks noChangeArrowheads="1"/>
            </p:cNvSpPr>
            <p:nvPr userDrawn="1"/>
          </p:nvSpPr>
          <p:spPr bwMode="auto">
            <a:xfrm>
              <a:off x="6486474" y="1145559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39" name="Rectangle 38"/>
            <p:cNvSpPr>
              <a:spLocks noChangeArrowheads="1"/>
            </p:cNvSpPr>
            <p:nvPr userDrawn="1"/>
          </p:nvSpPr>
          <p:spPr bwMode="auto">
            <a:xfrm>
              <a:off x="10263114" y="1145559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40" name="Oval 39"/>
            <p:cNvSpPr>
              <a:spLocks noChangeArrowheads="1"/>
            </p:cNvSpPr>
            <p:nvPr userDrawn="1"/>
          </p:nvSpPr>
          <p:spPr bwMode="auto">
            <a:xfrm>
              <a:off x="7740288" y="970785"/>
              <a:ext cx="140579" cy="140579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grpSp>
        <p:nvGrpSpPr>
          <p:cNvPr id="41" name="Group 40"/>
          <p:cNvGrpSpPr/>
          <p:nvPr userDrawn="1"/>
        </p:nvGrpSpPr>
        <p:grpSpPr>
          <a:xfrm>
            <a:off x="8879616" y="731464"/>
            <a:ext cx="2662371" cy="5395077"/>
            <a:chOff x="6467477" y="549048"/>
            <a:chExt cx="3883024" cy="7868629"/>
          </a:xfrm>
        </p:grpSpPr>
        <p:sp>
          <p:nvSpPr>
            <p:cNvPr id="42" name="Freeform 5"/>
            <p:cNvSpPr>
              <a:spLocks/>
            </p:cNvSpPr>
            <p:nvPr userDrawn="1"/>
          </p:nvSpPr>
          <p:spPr bwMode="auto">
            <a:xfrm>
              <a:off x="10301108" y="2201802"/>
              <a:ext cx="49393" cy="554717"/>
            </a:xfrm>
            <a:custGeom>
              <a:avLst/>
              <a:gdLst>
                <a:gd name="T0" fmla="*/ 0 w 11"/>
                <a:gd name="T1" fmla="*/ 4 h 126"/>
                <a:gd name="T2" fmla="*/ 0 w 11"/>
                <a:gd name="T3" fmla="*/ 123 h 126"/>
                <a:gd name="T4" fmla="*/ 3 w 11"/>
                <a:gd name="T5" fmla="*/ 126 h 126"/>
                <a:gd name="T6" fmla="*/ 8 w 11"/>
                <a:gd name="T7" fmla="*/ 126 h 126"/>
                <a:gd name="T8" fmla="*/ 11 w 11"/>
                <a:gd name="T9" fmla="*/ 123 h 126"/>
                <a:gd name="T10" fmla="*/ 11 w 11"/>
                <a:gd name="T11" fmla="*/ 4 h 126"/>
                <a:gd name="T12" fmla="*/ 8 w 11"/>
                <a:gd name="T13" fmla="*/ 0 h 126"/>
                <a:gd name="T14" fmla="*/ 3 w 11"/>
                <a:gd name="T15" fmla="*/ 0 h 126"/>
                <a:gd name="T16" fmla="*/ 0 w 11"/>
                <a:gd name="T17" fmla="*/ 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26">
                  <a:moveTo>
                    <a:pt x="0" y="4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0" y="125"/>
                    <a:pt x="1" y="126"/>
                    <a:pt x="3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9" y="126"/>
                    <a:pt x="11" y="125"/>
                    <a:pt x="11" y="12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43" name="Rectangle 6"/>
            <p:cNvSpPr>
              <a:spLocks noChangeArrowheads="1"/>
            </p:cNvSpPr>
            <p:nvPr userDrawn="1"/>
          </p:nvSpPr>
          <p:spPr bwMode="auto">
            <a:xfrm>
              <a:off x="10263114" y="7684386"/>
              <a:ext cx="53192" cy="13678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44" name="Rectangle 7"/>
            <p:cNvSpPr>
              <a:spLocks noChangeArrowheads="1"/>
            </p:cNvSpPr>
            <p:nvPr userDrawn="1"/>
          </p:nvSpPr>
          <p:spPr bwMode="auto">
            <a:xfrm>
              <a:off x="10263114" y="1111364"/>
              <a:ext cx="53192" cy="136780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45" name="Freeform 8"/>
            <p:cNvSpPr>
              <a:spLocks noEditPoints="1"/>
            </p:cNvSpPr>
            <p:nvPr userDrawn="1"/>
          </p:nvSpPr>
          <p:spPr bwMode="auto">
            <a:xfrm>
              <a:off x="6486474" y="549048"/>
              <a:ext cx="3829832" cy="7868629"/>
            </a:xfrm>
            <a:custGeom>
              <a:avLst/>
              <a:gdLst>
                <a:gd name="T0" fmla="*/ 738 w 868"/>
                <a:gd name="T1" fmla="*/ 0 h 1791"/>
                <a:gd name="T2" fmla="*/ 127 w 868"/>
                <a:gd name="T3" fmla="*/ 0 h 1791"/>
                <a:gd name="T4" fmla="*/ 0 w 868"/>
                <a:gd name="T5" fmla="*/ 128 h 1791"/>
                <a:gd name="T6" fmla="*/ 0 w 868"/>
                <a:gd name="T7" fmla="*/ 1664 h 1791"/>
                <a:gd name="T8" fmla="*/ 127 w 868"/>
                <a:gd name="T9" fmla="*/ 1791 h 1791"/>
                <a:gd name="T10" fmla="*/ 738 w 868"/>
                <a:gd name="T11" fmla="*/ 1791 h 1791"/>
                <a:gd name="T12" fmla="*/ 868 w 868"/>
                <a:gd name="T13" fmla="*/ 1664 h 1791"/>
                <a:gd name="T14" fmla="*/ 868 w 868"/>
                <a:gd name="T15" fmla="*/ 128 h 1791"/>
                <a:gd name="T16" fmla="*/ 738 w 868"/>
                <a:gd name="T17" fmla="*/ 0 h 1791"/>
                <a:gd name="T18" fmla="*/ 847 w 868"/>
                <a:gd name="T19" fmla="*/ 1654 h 1791"/>
                <a:gd name="T20" fmla="*/ 732 w 868"/>
                <a:gd name="T21" fmla="*/ 1769 h 1791"/>
                <a:gd name="T22" fmla="*/ 134 w 868"/>
                <a:gd name="T23" fmla="*/ 1769 h 1791"/>
                <a:gd name="T24" fmla="*/ 19 w 868"/>
                <a:gd name="T25" fmla="*/ 1654 h 1791"/>
                <a:gd name="T26" fmla="*/ 19 w 868"/>
                <a:gd name="T27" fmla="*/ 131 h 1791"/>
                <a:gd name="T28" fmla="*/ 134 w 868"/>
                <a:gd name="T29" fmla="*/ 16 h 1791"/>
                <a:gd name="T30" fmla="*/ 732 w 868"/>
                <a:gd name="T31" fmla="*/ 16 h 1791"/>
                <a:gd name="T32" fmla="*/ 847 w 868"/>
                <a:gd name="T33" fmla="*/ 131 h 1791"/>
                <a:gd name="T34" fmla="*/ 847 w 868"/>
                <a:gd name="T35" fmla="*/ 1654 h 1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8" h="1791">
                  <a:moveTo>
                    <a:pt x="73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8"/>
                  </a:cubicBezTo>
                  <a:cubicBezTo>
                    <a:pt x="0" y="1664"/>
                    <a:pt x="0" y="1664"/>
                    <a:pt x="0" y="1664"/>
                  </a:cubicBezTo>
                  <a:cubicBezTo>
                    <a:pt x="0" y="1734"/>
                    <a:pt x="57" y="1791"/>
                    <a:pt x="127" y="1791"/>
                  </a:cubicBezTo>
                  <a:cubicBezTo>
                    <a:pt x="738" y="1791"/>
                    <a:pt x="738" y="1791"/>
                    <a:pt x="738" y="1791"/>
                  </a:cubicBezTo>
                  <a:cubicBezTo>
                    <a:pt x="809" y="1791"/>
                    <a:pt x="866" y="1734"/>
                    <a:pt x="868" y="1664"/>
                  </a:cubicBezTo>
                  <a:cubicBezTo>
                    <a:pt x="868" y="128"/>
                    <a:pt x="868" y="128"/>
                    <a:pt x="868" y="128"/>
                  </a:cubicBezTo>
                  <a:cubicBezTo>
                    <a:pt x="866" y="57"/>
                    <a:pt x="809" y="0"/>
                    <a:pt x="738" y="0"/>
                  </a:cubicBezTo>
                  <a:close/>
                  <a:moveTo>
                    <a:pt x="847" y="1654"/>
                  </a:moveTo>
                  <a:cubicBezTo>
                    <a:pt x="847" y="1718"/>
                    <a:pt x="796" y="1769"/>
                    <a:pt x="732" y="1769"/>
                  </a:cubicBezTo>
                  <a:cubicBezTo>
                    <a:pt x="134" y="1769"/>
                    <a:pt x="134" y="1769"/>
                    <a:pt x="134" y="1769"/>
                  </a:cubicBezTo>
                  <a:cubicBezTo>
                    <a:pt x="71" y="1769"/>
                    <a:pt x="19" y="1718"/>
                    <a:pt x="19" y="1654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19" y="68"/>
                    <a:pt x="71" y="16"/>
                    <a:pt x="134" y="16"/>
                  </a:cubicBezTo>
                  <a:cubicBezTo>
                    <a:pt x="732" y="16"/>
                    <a:pt x="732" y="16"/>
                    <a:pt x="732" y="16"/>
                  </a:cubicBezTo>
                  <a:cubicBezTo>
                    <a:pt x="796" y="16"/>
                    <a:pt x="847" y="68"/>
                    <a:pt x="847" y="131"/>
                  </a:cubicBezTo>
                  <a:lnTo>
                    <a:pt x="847" y="1654"/>
                  </a:ln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46" name="Freeform 9"/>
            <p:cNvSpPr>
              <a:spLocks/>
            </p:cNvSpPr>
            <p:nvPr userDrawn="1"/>
          </p:nvSpPr>
          <p:spPr bwMode="auto">
            <a:xfrm>
              <a:off x="6543466" y="602240"/>
              <a:ext cx="3719648" cy="7766044"/>
            </a:xfrm>
            <a:custGeom>
              <a:avLst/>
              <a:gdLst>
                <a:gd name="T0" fmla="*/ 718 w 843"/>
                <a:gd name="T1" fmla="*/ 1768 h 1768"/>
                <a:gd name="T2" fmla="*/ 120 w 843"/>
                <a:gd name="T3" fmla="*/ 1768 h 1768"/>
                <a:gd name="T4" fmla="*/ 0 w 843"/>
                <a:gd name="T5" fmla="*/ 1648 h 1768"/>
                <a:gd name="T6" fmla="*/ 0 w 843"/>
                <a:gd name="T7" fmla="*/ 120 h 1768"/>
                <a:gd name="T8" fmla="*/ 120 w 843"/>
                <a:gd name="T9" fmla="*/ 0 h 1768"/>
                <a:gd name="T10" fmla="*/ 718 w 843"/>
                <a:gd name="T11" fmla="*/ 0 h 1768"/>
                <a:gd name="T12" fmla="*/ 843 w 843"/>
                <a:gd name="T13" fmla="*/ 125 h 1768"/>
                <a:gd name="T14" fmla="*/ 843 w 843"/>
                <a:gd name="T15" fmla="*/ 1643 h 1768"/>
                <a:gd name="T16" fmla="*/ 718 w 843"/>
                <a:gd name="T17" fmla="*/ 1768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3" h="1768">
                  <a:moveTo>
                    <a:pt x="718" y="1768"/>
                  </a:moveTo>
                  <a:cubicBezTo>
                    <a:pt x="120" y="1768"/>
                    <a:pt x="120" y="1768"/>
                    <a:pt x="120" y="1768"/>
                  </a:cubicBezTo>
                  <a:cubicBezTo>
                    <a:pt x="54" y="1768"/>
                    <a:pt x="0" y="1714"/>
                    <a:pt x="0" y="164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54"/>
                    <a:pt x="54" y="0"/>
                    <a:pt x="120" y="0"/>
                  </a:cubicBezTo>
                  <a:cubicBezTo>
                    <a:pt x="718" y="0"/>
                    <a:pt x="718" y="0"/>
                    <a:pt x="718" y="0"/>
                  </a:cubicBezTo>
                  <a:cubicBezTo>
                    <a:pt x="787" y="0"/>
                    <a:pt x="843" y="56"/>
                    <a:pt x="843" y="125"/>
                  </a:cubicBezTo>
                  <a:cubicBezTo>
                    <a:pt x="843" y="1643"/>
                    <a:pt x="843" y="1643"/>
                    <a:pt x="843" y="1643"/>
                  </a:cubicBezTo>
                  <a:cubicBezTo>
                    <a:pt x="843" y="1712"/>
                    <a:pt x="787" y="1768"/>
                    <a:pt x="718" y="176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47" name="Rectangle 10"/>
            <p:cNvSpPr>
              <a:spLocks noChangeArrowheads="1"/>
            </p:cNvSpPr>
            <p:nvPr userDrawn="1"/>
          </p:nvSpPr>
          <p:spPr bwMode="auto">
            <a:xfrm>
              <a:off x="6703042" y="1517904"/>
              <a:ext cx="3400495" cy="59005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pic>
          <p:nvPicPr>
            <p:cNvPr id="48" name="Picture 1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4638" y="7581801"/>
              <a:ext cx="649703" cy="645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Oval 48"/>
            <p:cNvSpPr>
              <a:spLocks noChangeArrowheads="1"/>
            </p:cNvSpPr>
            <p:nvPr userDrawn="1"/>
          </p:nvSpPr>
          <p:spPr bwMode="auto">
            <a:xfrm>
              <a:off x="8127831" y="7631194"/>
              <a:ext cx="547119" cy="547118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50" name="Oval 49"/>
            <p:cNvSpPr>
              <a:spLocks noChangeArrowheads="1"/>
            </p:cNvSpPr>
            <p:nvPr userDrawn="1"/>
          </p:nvSpPr>
          <p:spPr bwMode="auto">
            <a:xfrm>
              <a:off x="8340599" y="761816"/>
              <a:ext cx="102585" cy="102585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8089836" y="993582"/>
              <a:ext cx="615509" cy="83588"/>
            </a:xfrm>
            <a:custGeom>
              <a:avLst/>
              <a:gdLst>
                <a:gd name="T0" fmla="*/ 130 w 139"/>
                <a:gd name="T1" fmla="*/ 19 h 19"/>
                <a:gd name="T2" fmla="*/ 10 w 139"/>
                <a:gd name="T3" fmla="*/ 19 h 19"/>
                <a:gd name="T4" fmla="*/ 0 w 139"/>
                <a:gd name="T5" fmla="*/ 9 h 19"/>
                <a:gd name="T6" fmla="*/ 0 w 139"/>
                <a:gd name="T7" fmla="*/ 9 h 19"/>
                <a:gd name="T8" fmla="*/ 10 w 139"/>
                <a:gd name="T9" fmla="*/ 0 h 19"/>
                <a:gd name="T10" fmla="*/ 130 w 139"/>
                <a:gd name="T11" fmla="*/ 0 h 19"/>
                <a:gd name="T12" fmla="*/ 139 w 139"/>
                <a:gd name="T13" fmla="*/ 9 h 19"/>
                <a:gd name="T14" fmla="*/ 139 w 139"/>
                <a:gd name="T15" fmla="*/ 9 h 19"/>
                <a:gd name="T16" fmla="*/ 130 w 13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9" h="19">
                  <a:moveTo>
                    <a:pt x="130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19"/>
                    <a:pt x="0" y="15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5" y="0"/>
                    <a:pt x="139" y="4"/>
                    <a:pt x="139" y="9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39" y="15"/>
                    <a:pt x="135" y="19"/>
                    <a:pt x="130" y="19"/>
                  </a:cubicBezTo>
                  <a:close/>
                </a:path>
              </a:pathLst>
            </a:custGeom>
            <a:solidFill>
              <a:srgbClr val="3C3E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6467477" y="1536901"/>
              <a:ext cx="56992" cy="338150"/>
            </a:xfrm>
            <a:custGeom>
              <a:avLst/>
              <a:gdLst>
                <a:gd name="T0" fmla="*/ 0 w 13"/>
                <a:gd name="T1" fmla="*/ 4 h 77"/>
                <a:gd name="T2" fmla="*/ 0 w 13"/>
                <a:gd name="T3" fmla="*/ 73 h 77"/>
                <a:gd name="T4" fmla="*/ 4 w 13"/>
                <a:gd name="T5" fmla="*/ 77 h 77"/>
                <a:gd name="T6" fmla="*/ 9 w 13"/>
                <a:gd name="T7" fmla="*/ 77 h 77"/>
                <a:gd name="T8" fmla="*/ 13 w 13"/>
                <a:gd name="T9" fmla="*/ 73 h 77"/>
                <a:gd name="T10" fmla="*/ 13 w 13"/>
                <a:gd name="T11" fmla="*/ 4 h 77"/>
                <a:gd name="T12" fmla="*/ 9 w 13"/>
                <a:gd name="T13" fmla="*/ 0 h 77"/>
                <a:gd name="T14" fmla="*/ 4 w 13"/>
                <a:gd name="T15" fmla="*/ 0 h 77"/>
                <a:gd name="T16" fmla="*/ 0 w 13"/>
                <a:gd name="T17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77">
                  <a:moveTo>
                    <a:pt x="0" y="4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75"/>
                    <a:pt x="2" y="77"/>
                    <a:pt x="4" y="77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1" y="77"/>
                    <a:pt x="13" y="75"/>
                    <a:pt x="13" y="7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auto">
            <a:xfrm>
              <a:off x="6467477" y="2232197"/>
              <a:ext cx="56992" cy="577514"/>
            </a:xfrm>
            <a:custGeom>
              <a:avLst/>
              <a:gdLst>
                <a:gd name="T0" fmla="*/ 0 w 13"/>
                <a:gd name="T1" fmla="*/ 4 h 131"/>
                <a:gd name="T2" fmla="*/ 0 w 13"/>
                <a:gd name="T3" fmla="*/ 127 h 131"/>
                <a:gd name="T4" fmla="*/ 4 w 13"/>
                <a:gd name="T5" fmla="*/ 131 h 131"/>
                <a:gd name="T6" fmla="*/ 9 w 13"/>
                <a:gd name="T7" fmla="*/ 131 h 131"/>
                <a:gd name="T8" fmla="*/ 13 w 13"/>
                <a:gd name="T9" fmla="*/ 127 h 131"/>
                <a:gd name="T10" fmla="*/ 13 w 13"/>
                <a:gd name="T11" fmla="*/ 4 h 131"/>
                <a:gd name="T12" fmla="*/ 9 w 13"/>
                <a:gd name="T13" fmla="*/ 0 h 131"/>
                <a:gd name="T14" fmla="*/ 4 w 13"/>
                <a:gd name="T15" fmla="*/ 0 h 131"/>
                <a:gd name="T16" fmla="*/ 0 w 13"/>
                <a:gd name="T17" fmla="*/ 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1">
                  <a:moveTo>
                    <a:pt x="0" y="4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9"/>
                    <a:pt x="2" y="131"/>
                    <a:pt x="4" y="131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11" y="131"/>
                    <a:pt x="13" y="129"/>
                    <a:pt x="13" y="12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54" name="Freeform 53"/>
            <p:cNvSpPr>
              <a:spLocks/>
            </p:cNvSpPr>
            <p:nvPr userDrawn="1"/>
          </p:nvSpPr>
          <p:spPr bwMode="auto">
            <a:xfrm>
              <a:off x="6467477" y="2950291"/>
              <a:ext cx="56992" cy="569915"/>
            </a:xfrm>
            <a:custGeom>
              <a:avLst/>
              <a:gdLst>
                <a:gd name="T0" fmla="*/ 0 w 13"/>
                <a:gd name="T1" fmla="*/ 3 h 130"/>
                <a:gd name="T2" fmla="*/ 0 w 13"/>
                <a:gd name="T3" fmla="*/ 127 h 130"/>
                <a:gd name="T4" fmla="*/ 4 w 13"/>
                <a:gd name="T5" fmla="*/ 130 h 130"/>
                <a:gd name="T6" fmla="*/ 9 w 13"/>
                <a:gd name="T7" fmla="*/ 130 h 130"/>
                <a:gd name="T8" fmla="*/ 13 w 13"/>
                <a:gd name="T9" fmla="*/ 127 h 130"/>
                <a:gd name="T10" fmla="*/ 13 w 13"/>
                <a:gd name="T11" fmla="*/ 3 h 130"/>
                <a:gd name="T12" fmla="*/ 9 w 13"/>
                <a:gd name="T13" fmla="*/ 0 h 130"/>
                <a:gd name="T14" fmla="*/ 4 w 13"/>
                <a:gd name="T15" fmla="*/ 0 h 130"/>
                <a:gd name="T16" fmla="*/ 0 w 13"/>
                <a:gd name="T17" fmla="*/ 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0">
                  <a:moveTo>
                    <a:pt x="0" y="3"/>
                  </a:moveTo>
                  <a:cubicBezTo>
                    <a:pt x="0" y="127"/>
                    <a:pt x="0" y="127"/>
                    <a:pt x="0" y="127"/>
                  </a:cubicBezTo>
                  <a:cubicBezTo>
                    <a:pt x="0" y="129"/>
                    <a:pt x="2" y="130"/>
                    <a:pt x="4" y="130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11" y="130"/>
                    <a:pt x="13" y="129"/>
                    <a:pt x="13" y="12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55" name="Rectangle 54"/>
            <p:cNvSpPr>
              <a:spLocks noChangeArrowheads="1"/>
            </p:cNvSpPr>
            <p:nvPr userDrawn="1"/>
          </p:nvSpPr>
          <p:spPr bwMode="auto">
            <a:xfrm>
              <a:off x="6486474" y="7718581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56" name="Rectangle 55"/>
            <p:cNvSpPr>
              <a:spLocks noChangeArrowheads="1"/>
            </p:cNvSpPr>
            <p:nvPr userDrawn="1"/>
          </p:nvSpPr>
          <p:spPr bwMode="auto">
            <a:xfrm>
              <a:off x="10263114" y="7718581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57" name="Rectangle 56"/>
            <p:cNvSpPr>
              <a:spLocks noChangeArrowheads="1"/>
            </p:cNvSpPr>
            <p:nvPr userDrawn="1"/>
          </p:nvSpPr>
          <p:spPr bwMode="auto">
            <a:xfrm>
              <a:off x="6486474" y="1145559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58" name="Rectangle 57"/>
            <p:cNvSpPr>
              <a:spLocks noChangeArrowheads="1"/>
            </p:cNvSpPr>
            <p:nvPr userDrawn="1"/>
          </p:nvSpPr>
          <p:spPr bwMode="auto">
            <a:xfrm>
              <a:off x="10263114" y="1145559"/>
              <a:ext cx="53192" cy="1367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59" name="Oval 58"/>
            <p:cNvSpPr>
              <a:spLocks noChangeArrowheads="1"/>
            </p:cNvSpPr>
            <p:nvPr userDrawn="1"/>
          </p:nvSpPr>
          <p:spPr bwMode="auto">
            <a:xfrm>
              <a:off x="7740288" y="970785"/>
              <a:ext cx="140579" cy="140579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sp>
        <p:nvSpPr>
          <p:cNvPr id="61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4913305" y="1385332"/>
            <a:ext cx="2331529" cy="4056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62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9041129" y="1385332"/>
            <a:ext cx="2331529" cy="4056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68192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- Fullscreen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Freeform 438"/>
          <p:cNvSpPr>
            <a:spLocks/>
          </p:cNvSpPr>
          <p:nvPr userDrawn="1"/>
        </p:nvSpPr>
        <p:spPr bwMode="auto">
          <a:xfrm>
            <a:off x="1051444" y="545122"/>
            <a:ext cx="10091632" cy="6312878"/>
          </a:xfrm>
          <a:custGeom>
            <a:avLst/>
            <a:gdLst>
              <a:gd name="connsiteX0" fmla="*/ 348984 w 10091632"/>
              <a:gd name="connsiteY0" fmla="*/ 0 h 6312878"/>
              <a:gd name="connsiteX1" fmla="*/ 9742648 w 10091632"/>
              <a:gd name="connsiteY1" fmla="*/ 0 h 6312878"/>
              <a:gd name="connsiteX2" fmla="*/ 10091632 w 10091632"/>
              <a:gd name="connsiteY2" fmla="*/ 348762 h 6312878"/>
              <a:gd name="connsiteX3" fmla="*/ 10091632 w 10091632"/>
              <a:gd name="connsiteY3" fmla="*/ 6312878 h 6312878"/>
              <a:gd name="connsiteX4" fmla="*/ 0 w 10091632"/>
              <a:gd name="connsiteY4" fmla="*/ 6312878 h 6312878"/>
              <a:gd name="connsiteX5" fmla="*/ 0 w 10091632"/>
              <a:gd name="connsiteY5" fmla="*/ 6096526 h 6312878"/>
              <a:gd name="connsiteX6" fmla="*/ 0 w 10091632"/>
              <a:gd name="connsiteY6" fmla="*/ 348762 h 6312878"/>
              <a:gd name="connsiteX7" fmla="*/ 348984 w 10091632"/>
              <a:gd name="connsiteY7" fmla="*/ 0 h 631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91632" h="6312878">
                <a:moveTo>
                  <a:pt x="348984" y="0"/>
                </a:moveTo>
                <a:cubicBezTo>
                  <a:pt x="9742648" y="0"/>
                  <a:pt x="9742648" y="0"/>
                  <a:pt x="9742648" y="0"/>
                </a:cubicBezTo>
                <a:cubicBezTo>
                  <a:pt x="9933811" y="0"/>
                  <a:pt x="10091632" y="157720"/>
                  <a:pt x="10091632" y="348762"/>
                </a:cubicBezTo>
                <a:lnTo>
                  <a:pt x="10091632" y="6312878"/>
                </a:lnTo>
                <a:lnTo>
                  <a:pt x="0" y="6312878"/>
                </a:lnTo>
                <a:lnTo>
                  <a:pt x="0" y="6096526"/>
                </a:lnTo>
                <a:cubicBezTo>
                  <a:pt x="0" y="348762"/>
                  <a:pt x="0" y="348762"/>
                  <a:pt x="0" y="348762"/>
                </a:cubicBezTo>
                <a:cubicBezTo>
                  <a:pt x="0" y="157720"/>
                  <a:pt x="157821" y="0"/>
                  <a:pt x="348984" y="0"/>
                </a:cubicBezTo>
                <a:close/>
              </a:path>
            </a:pathLst>
          </a:custGeom>
          <a:solidFill>
            <a:srgbClr val="3335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800" dirty="0"/>
          </a:p>
        </p:txBody>
      </p:sp>
      <p:sp>
        <p:nvSpPr>
          <p:cNvPr id="440" name="Freeform 439"/>
          <p:cNvSpPr>
            <a:spLocks/>
          </p:cNvSpPr>
          <p:nvPr userDrawn="1"/>
        </p:nvSpPr>
        <p:spPr bwMode="auto">
          <a:xfrm>
            <a:off x="1060009" y="553688"/>
            <a:ext cx="10074499" cy="6304312"/>
          </a:xfrm>
          <a:custGeom>
            <a:avLst/>
            <a:gdLst>
              <a:gd name="connsiteX0" fmla="*/ 340040 w 10074498"/>
              <a:gd name="connsiteY0" fmla="*/ 0 h 6304312"/>
              <a:gd name="connsiteX1" fmla="*/ 9732236 w 10074498"/>
              <a:gd name="connsiteY1" fmla="*/ 0 h 6304312"/>
              <a:gd name="connsiteX2" fmla="*/ 10074498 w 10074498"/>
              <a:gd name="connsiteY2" fmla="*/ 341881 h 6304312"/>
              <a:gd name="connsiteX3" fmla="*/ 10074498 w 10074498"/>
              <a:gd name="connsiteY3" fmla="*/ 6236397 h 6304312"/>
              <a:gd name="connsiteX4" fmla="*/ 10074498 w 10074498"/>
              <a:gd name="connsiteY4" fmla="*/ 6304312 h 6304312"/>
              <a:gd name="connsiteX5" fmla="*/ 0 w 10074498"/>
              <a:gd name="connsiteY5" fmla="*/ 6304312 h 6304312"/>
              <a:gd name="connsiteX6" fmla="*/ 0 w 10074498"/>
              <a:gd name="connsiteY6" fmla="*/ 6086003 h 6304312"/>
              <a:gd name="connsiteX7" fmla="*/ 0 w 10074498"/>
              <a:gd name="connsiteY7" fmla="*/ 341881 h 6304312"/>
              <a:gd name="connsiteX8" fmla="*/ 340040 w 10074498"/>
              <a:gd name="connsiteY8" fmla="*/ 0 h 630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74498" h="6304312">
                <a:moveTo>
                  <a:pt x="340040" y="0"/>
                </a:moveTo>
                <a:cubicBezTo>
                  <a:pt x="9732236" y="0"/>
                  <a:pt x="9732236" y="0"/>
                  <a:pt x="9732236" y="0"/>
                </a:cubicBezTo>
                <a:cubicBezTo>
                  <a:pt x="9921147" y="0"/>
                  <a:pt x="10074498" y="153180"/>
                  <a:pt x="10074498" y="341881"/>
                </a:cubicBezTo>
                <a:cubicBezTo>
                  <a:pt x="10074498" y="4093270"/>
                  <a:pt x="10074498" y="5617272"/>
                  <a:pt x="10074498" y="6236397"/>
                </a:cubicBezTo>
                <a:lnTo>
                  <a:pt x="10074498" y="6304312"/>
                </a:lnTo>
                <a:lnTo>
                  <a:pt x="0" y="6304312"/>
                </a:lnTo>
                <a:lnTo>
                  <a:pt x="0" y="6086003"/>
                </a:lnTo>
                <a:cubicBezTo>
                  <a:pt x="0" y="341881"/>
                  <a:pt x="0" y="341881"/>
                  <a:pt x="0" y="341881"/>
                </a:cubicBezTo>
                <a:cubicBezTo>
                  <a:pt x="0" y="153180"/>
                  <a:pt x="153351" y="0"/>
                  <a:pt x="340040" y="0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800"/>
          </a:p>
        </p:txBody>
      </p:sp>
      <p:sp>
        <p:nvSpPr>
          <p:cNvPr id="441" name="Oval 398"/>
          <p:cNvSpPr>
            <a:spLocks noChangeArrowheads="1"/>
          </p:cNvSpPr>
          <p:nvPr userDrawn="1"/>
        </p:nvSpPr>
        <p:spPr bwMode="auto">
          <a:xfrm>
            <a:off x="6060138" y="770713"/>
            <a:ext cx="79956" cy="79956"/>
          </a:xfrm>
          <a:prstGeom prst="ellipse">
            <a:avLst/>
          </a:prstGeom>
          <a:solidFill>
            <a:srgbClr val="1919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442" name="Oval 399"/>
          <p:cNvSpPr>
            <a:spLocks noChangeArrowheads="1"/>
          </p:cNvSpPr>
          <p:nvPr userDrawn="1"/>
        </p:nvSpPr>
        <p:spPr bwMode="auto">
          <a:xfrm>
            <a:off x="6080125" y="790703"/>
            <a:ext cx="39979" cy="39978"/>
          </a:xfrm>
          <a:prstGeom prst="ellipse">
            <a:avLst/>
          </a:prstGeom>
          <a:solidFill>
            <a:srgbClr val="000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443" name="Oval 400"/>
          <p:cNvSpPr>
            <a:spLocks noChangeArrowheads="1"/>
          </p:cNvSpPr>
          <p:nvPr userDrawn="1"/>
        </p:nvSpPr>
        <p:spPr bwMode="auto">
          <a:xfrm>
            <a:off x="6091549" y="793557"/>
            <a:ext cx="14279" cy="11422"/>
          </a:xfrm>
          <a:prstGeom prst="ellipse">
            <a:avLst/>
          </a:prstGeom>
          <a:solidFill>
            <a:srgbClr val="27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444" name="Oval 401"/>
          <p:cNvSpPr>
            <a:spLocks noChangeArrowheads="1"/>
          </p:cNvSpPr>
          <p:nvPr userDrawn="1"/>
        </p:nvSpPr>
        <p:spPr bwMode="auto">
          <a:xfrm>
            <a:off x="6091549" y="813549"/>
            <a:ext cx="14279" cy="14279"/>
          </a:xfrm>
          <a:prstGeom prst="ellipse">
            <a:avLst/>
          </a:prstGeom>
          <a:solidFill>
            <a:srgbClr val="27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445" name="Rectangle 402"/>
          <p:cNvSpPr>
            <a:spLocks noChangeArrowheads="1"/>
          </p:cNvSpPr>
          <p:nvPr userDrawn="1"/>
        </p:nvSpPr>
        <p:spPr bwMode="auto">
          <a:xfrm>
            <a:off x="1416959" y="1030574"/>
            <a:ext cx="9357748" cy="5842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408390" y="1030572"/>
            <a:ext cx="9366317" cy="58274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0682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and tex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4" name="Group 1353"/>
          <p:cNvGrpSpPr/>
          <p:nvPr userDrawn="1"/>
        </p:nvGrpSpPr>
        <p:grpSpPr>
          <a:xfrm>
            <a:off x="4084564" y="1277256"/>
            <a:ext cx="7831781" cy="4652735"/>
            <a:chOff x="4527554" y="1398588"/>
            <a:chExt cx="7137394" cy="4240211"/>
          </a:xfrm>
        </p:grpSpPr>
        <p:grpSp>
          <p:nvGrpSpPr>
            <p:cNvPr id="1353" name="Group 1352"/>
            <p:cNvGrpSpPr/>
            <p:nvPr userDrawn="1"/>
          </p:nvGrpSpPr>
          <p:grpSpPr>
            <a:xfrm>
              <a:off x="4527554" y="1398588"/>
              <a:ext cx="7137394" cy="4240211"/>
              <a:chOff x="4527471" y="1398593"/>
              <a:chExt cx="7137264" cy="4240229"/>
            </a:xfrm>
            <a:effectLst/>
          </p:grpSpPr>
          <p:sp>
            <p:nvSpPr>
              <p:cNvPr id="181" name="AutoShape 380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4640179" y="1398593"/>
                <a:ext cx="6913436" cy="3981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  <p:sp>
            <p:nvSpPr>
              <p:cNvPr id="182" name="Freeform 382"/>
              <p:cNvSpPr>
                <a:spLocks/>
              </p:cNvSpPr>
              <p:nvPr userDrawn="1"/>
            </p:nvSpPr>
            <p:spPr bwMode="auto">
              <a:xfrm>
                <a:off x="5281517" y="1400181"/>
                <a:ext cx="5648222" cy="3940191"/>
              </a:xfrm>
              <a:custGeom>
                <a:avLst/>
                <a:gdLst>
                  <a:gd name="T0" fmla="*/ 4398 w 4571"/>
                  <a:gd name="T1" fmla="*/ 3192 h 3192"/>
                  <a:gd name="T2" fmla="*/ 172 w 4571"/>
                  <a:gd name="T3" fmla="*/ 3192 h 3192"/>
                  <a:gd name="T4" fmla="*/ 0 w 4571"/>
                  <a:gd name="T5" fmla="*/ 3019 h 3192"/>
                  <a:gd name="T6" fmla="*/ 0 w 4571"/>
                  <a:gd name="T7" fmla="*/ 173 h 3192"/>
                  <a:gd name="T8" fmla="*/ 172 w 4571"/>
                  <a:gd name="T9" fmla="*/ 0 h 3192"/>
                  <a:gd name="T10" fmla="*/ 4398 w 4571"/>
                  <a:gd name="T11" fmla="*/ 0 h 3192"/>
                  <a:gd name="T12" fmla="*/ 4571 w 4571"/>
                  <a:gd name="T13" fmla="*/ 173 h 3192"/>
                  <a:gd name="T14" fmla="*/ 4571 w 4571"/>
                  <a:gd name="T15" fmla="*/ 3019 h 3192"/>
                  <a:gd name="T16" fmla="*/ 4398 w 4571"/>
                  <a:gd name="T17" fmla="*/ 3192 h 3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71" h="3192">
                    <a:moveTo>
                      <a:pt x="4398" y="3192"/>
                    </a:moveTo>
                    <a:cubicBezTo>
                      <a:pt x="172" y="3192"/>
                      <a:pt x="172" y="3192"/>
                      <a:pt x="172" y="3192"/>
                    </a:cubicBezTo>
                    <a:cubicBezTo>
                      <a:pt x="77" y="3192"/>
                      <a:pt x="0" y="3115"/>
                      <a:pt x="0" y="3019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78"/>
                      <a:pt x="77" y="0"/>
                      <a:pt x="172" y="0"/>
                    </a:cubicBezTo>
                    <a:cubicBezTo>
                      <a:pt x="4398" y="0"/>
                      <a:pt x="4398" y="0"/>
                      <a:pt x="4398" y="0"/>
                    </a:cubicBezTo>
                    <a:cubicBezTo>
                      <a:pt x="4493" y="0"/>
                      <a:pt x="4571" y="78"/>
                      <a:pt x="4571" y="173"/>
                    </a:cubicBezTo>
                    <a:cubicBezTo>
                      <a:pt x="4571" y="3019"/>
                      <a:pt x="4571" y="3019"/>
                      <a:pt x="4571" y="3019"/>
                    </a:cubicBezTo>
                    <a:cubicBezTo>
                      <a:pt x="4571" y="3115"/>
                      <a:pt x="4493" y="3192"/>
                      <a:pt x="4398" y="3192"/>
                    </a:cubicBezTo>
                    <a:close/>
                  </a:path>
                </a:pathLst>
              </a:custGeom>
              <a:solidFill>
                <a:srgbClr val="DAC1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  <p:sp>
            <p:nvSpPr>
              <p:cNvPr id="183" name="Freeform 383"/>
              <p:cNvSpPr>
                <a:spLocks/>
              </p:cNvSpPr>
              <p:nvPr userDrawn="1"/>
            </p:nvSpPr>
            <p:spPr bwMode="auto">
              <a:xfrm>
                <a:off x="5300567" y="1419231"/>
                <a:ext cx="5610123" cy="3903680"/>
              </a:xfrm>
              <a:custGeom>
                <a:avLst/>
                <a:gdLst>
                  <a:gd name="T0" fmla="*/ 4540 w 4540"/>
                  <a:gd name="T1" fmla="*/ 3003 h 3161"/>
                  <a:gd name="T2" fmla="*/ 4383 w 4540"/>
                  <a:gd name="T3" fmla="*/ 3161 h 3161"/>
                  <a:gd name="T4" fmla="*/ 157 w 4540"/>
                  <a:gd name="T5" fmla="*/ 3161 h 3161"/>
                  <a:gd name="T6" fmla="*/ 0 w 4540"/>
                  <a:gd name="T7" fmla="*/ 3003 h 3161"/>
                  <a:gd name="T8" fmla="*/ 0 w 4540"/>
                  <a:gd name="T9" fmla="*/ 157 h 3161"/>
                  <a:gd name="T10" fmla="*/ 157 w 4540"/>
                  <a:gd name="T11" fmla="*/ 0 h 3161"/>
                  <a:gd name="T12" fmla="*/ 4383 w 4540"/>
                  <a:gd name="T13" fmla="*/ 0 h 3161"/>
                  <a:gd name="T14" fmla="*/ 4540 w 4540"/>
                  <a:gd name="T15" fmla="*/ 157 h 3161"/>
                  <a:gd name="T16" fmla="*/ 4540 w 4540"/>
                  <a:gd name="T17" fmla="*/ 3003 h 3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40" h="3161">
                    <a:moveTo>
                      <a:pt x="4540" y="3003"/>
                    </a:moveTo>
                    <a:cubicBezTo>
                      <a:pt x="4540" y="3090"/>
                      <a:pt x="4469" y="3161"/>
                      <a:pt x="4383" y="3161"/>
                    </a:cubicBezTo>
                    <a:cubicBezTo>
                      <a:pt x="157" y="3161"/>
                      <a:pt x="157" y="3161"/>
                      <a:pt x="157" y="3161"/>
                    </a:cubicBezTo>
                    <a:cubicBezTo>
                      <a:pt x="71" y="3161"/>
                      <a:pt x="0" y="3090"/>
                      <a:pt x="0" y="3003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0" y="71"/>
                      <a:pt x="71" y="0"/>
                      <a:pt x="157" y="0"/>
                    </a:cubicBezTo>
                    <a:cubicBezTo>
                      <a:pt x="4383" y="0"/>
                      <a:pt x="4383" y="0"/>
                      <a:pt x="4383" y="0"/>
                    </a:cubicBezTo>
                    <a:cubicBezTo>
                      <a:pt x="4469" y="0"/>
                      <a:pt x="4540" y="71"/>
                      <a:pt x="4540" y="157"/>
                    </a:cubicBezTo>
                    <a:lnTo>
                      <a:pt x="4540" y="3003"/>
                    </a:lnTo>
                    <a:close/>
                  </a:path>
                </a:pathLst>
              </a:custGeom>
              <a:solidFill>
                <a:srgbClr val="333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800" dirty="0"/>
              </a:p>
            </p:txBody>
          </p:sp>
          <p:sp>
            <p:nvSpPr>
              <p:cNvPr id="184" name="Freeform 384"/>
              <p:cNvSpPr>
                <a:spLocks/>
              </p:cNvSpPr>
              <p:nvPr userDrawn="1"/>
            </p:nvSpPr>
            <p:spPr bwMode="auto">
              <a:xfrm>
                <a:off x="5305329" y="1423994"/>
                <a:ext cx="5600597" cy="3892566"/>
              </a:xfrm>
              <a:custGeom>
                <a:avLst/>
                <a:gdLst>
                  <a:gd name="T0" fmla="*/ 4379 w 4533"/>
                  <a:gd name="T1" fmla="*/ 3154 h 3154"/>
                  <a:gd name="T2" fmla="*/ 153 w 4533"/>
                  <a:gd name="T3" fmla="*/ 3154 h 3154"/>
                  <a:gd name="T4" fmla="*/ 0 w 4533"/>
                  <a:gd name="T5" fmla="*/ 3000 h 3154"/>
                  <a:gd name="T6" fmla="*/ 0 w 4533"/>
                  <a:gd name="T7" fmla="*/ 154 h 3154"/>
                  <a:gd name="T8" fmla="*/ 153 w 4533"/>
                  <a:gd name="T9" fmla="*/ 0 h 3154"/>
                  <a:gd name="T10" fmla="*/ 4379 w 4533"/>
                  <a:gd name="T11" fmla="*/ 0 h 3154"/>
                  <a:gd name="T12" fmla="*/ 4533 w 4533"/>
                  <a:gd name="T13" fmla="*/ 154 h 3154"/>
                  <a:gd name="T14" fmla="*/ 4533 w 4533"/>
                  <a:gd name="T15" fmla="*/ 3000 h 3154"/>
                  <a:gd name="T16" fmla="*/ 4379 w 4533"/>
                  <a:gd name="T17" fmla="*/ 3154 h 3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33" h="3154">
                    <a:moveTo>
                      <a:pt x="4379" y="3154"/>
                    </a:moveTo>
                    <a:cubicBezTo>
                      <a:pt x="153" y="3154"/>
                      <a:pt x="153" y="3154"/>
                      <a:pt x="153" y="3154"/>
                    </a:cubicBezTo>
                    <a:cubicBezTo>
                      <a:pt x="69" y="3154"/>
                      <a:pt x="0" y="3085"/>
                      <a:pt x="0" y="3000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69"/>
                      <a:pt x="69" y="0"/>
                      <a:pt x="153" y="0"/>
                    </a:cubicBezTo>
                    <a:cubicBezTo>
                      <a:pt x="4379" y="0"/>
                      <a:pt x="4379" y="0"/>
                      <a:pt x="4379" y="0"/>
                    </a:cubicBezTo>
                    <a:cubicBezTo>
                      <a:pt x="4464" y="0"/>
                      <a:pt x="4533" y="69"/>
                      <a:pt x="4533" y="154"/>
                    </a:cubicBezTo>
                    <a:cubicBezTo>
                      <a:pt x="4533" y="3000"/>
                      <a:pt x="4533" y="3000"/>
                      <a:pt x="4533" y="3000"/>
                    </a:cubicBezTo>
                    <a:cubicBezTo>
                      <a:pt x="4533" y="3085"/>
                      <a:pt x="4464" y="3154"/>
                      <a:pt x="4379" y="3154"/>
                    </a:cubicBez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  <p:sp>
            <p:nvSpPr>
              <p:cNvPr id="185" name="Freeform 385"/>
              <p:cNvSpPr>
                <a:spLocks/>
              </p:cNvSpPr>
              <p:nvPr userDrawn="1"/>
            </p:nvSpPr>
            <p:spPr bwMode="auto">
              <a:xfrm>
                <a:off x="5305329" y="5089547"/>
                <a:ext cx="5600597" cy="227014"/>
              </a:xfrm>
              <a:custGeom>
                <a:avLst/>
                <a:gdLst>
                  <a:gd name="T0" fmla="*/ 0 w 4533"/>
                  <a:gd name="T1" fmla="*/ 0 h 184"/>
                  <a:gd name="T2" fmla="*/ 0 w 4533"/>
                  <a:gd name="T3" fmla="*/ 30 h 184"/>
                  <a:gd name="T4" fmla="*/ 153 w 4533"/>
                  <a:gd name="T5" fmla="*/ 184 h 184"/>
                  <a:gd name="T6" fmla="*/ 4379 w 4533"/>
                  <a:gd name="T7" fmla="*/ 184 h 184"/>
                  <a:gd name="T8" fmla="*/ 4533 w 4533"/>
                  <a:gd name="T9" fmla="*/ 30 h 184"/>
                  <a:gd name="T10" fmla="*/ 4533 w 4533"/>
                  <a:gd name="T11" fmla="*/ 0 h 184"/>
                  <a:gd name="T12" fmla="*/ 0 w 4533"/>
                  <a:gd name="T13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33" h="184">
                    <a:moveTo>
                      <a:pt x="0" y="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115"/>
                      <a:pt x="69" y="184"/>
                      <a:pt x="153" y="184"/>
                    </a:cubicBezTo>
                    <a:cubicBezTo>
                      <a:pt x="4379" y="184"/>
                      <a:pt x="4379" y="184"/>
                      <a:pt x="4379" y="184"/>
                    </a:cubicBezTo>
                    <a:cubicBezTo>
                      <a:pt x="4464" y="184"/>
                      <a:pt x="4533" y="115"/>
                      <a:pt x="4533" y="30"/>
                    </a:cubicBezTo>
                    <a:cubicBezTo>
                      <a:pt x="4533" y="0"/>
                      <a:pt x="4533" y="0"/>
                      <a:pt x="453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  <p:pic>
            <p:nvPicPr>
              <p:cNvPr id="429" name="Picture 428"/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607" r="-1630" b="-250766"/>
              <a:stretch>
                <a:fillRect/>
              </a:stretch>
            </p:blipFill>
            <p:spPr bwMode="auto">
              <a:xfrm>
                <a:off x="4527471" y="5276873"/>
                <a:ext cx="7137264" cy="361949"/>
              </a:xfrm>
              <a:custGeom>
                <a:avLst/>
                <a:gdLst>
                  <a:gd name="connsiteX0" fmla="*/ 111121 w 7137394"/>
                  <a:gd name="connsiteY0" fmla="*/ 16107 h 361948"/>
                  <a:gd name="connsiteX1" fmla="*/ 111121 w 7137394"/>
                  <a:gd name="connsiteY1" fmla="*/ 103188 h 361948"/>
                  <a:gd name="connsiteX2" fmla="*/ 732671 w 7137394"/>
                  <a:gd name="connsiteY2" fmla="*/ 103188 h 361948"/>
                  <a:gd name="connsiteX3" fmla="*/ 735009 w 7137394"/>
                  <a:gd name="connsiteY3" fmla="*/ 357186 h 361948"/>
                  <a:gd name="connsiteX4" fmla="*/ 0 w 7137394"/>
                  <a:gd name="connsiteY4" fmla="*/ 357186 h 361948"/>
                  <a:gd name="connsiteX5" fmla="*/ 7024684 w 7137394"/>
                  <a:gd name="connsiteY5" fmla="*/ 15992 h 361948"/>
                  <a:gd name="connsiteX6" fmla="*/ 7137394 w 7137394"/>
                  <a:gd name="connsiteY6" fmla="*/ 361948 h 361948"/>
                  <a:gd name="connsiteX7" fmla="*/ 6402385 w 7137394"/>
                  <a:gd name="connsiteY7" fmla="*/ 361948 h 361948"/>
                  <a:gd name="connsiteX8" fmla="*/ 6402385 w 7137394"/>
                  <a:gd name="connsiteY8" fmla="*/ 103188 h 361948"/>
                  <a:gd name="connsiteX9" fmla="*/ 7024684 w 7137394"/>
                  <a:gd name="connsiteY9" fmla="*/ 103188 h 361948"/>
                  <a:gd name="connsiteX10" fmla="*/ 111121 w 7137394"/>
                  <a:gd name="connsiteY10" fmla="*/ 0 h 361948"/>
                  <a:gd name="connsiteX11" fmla="*/ 7024684 w 7137394"/>
                  <a:gd name="connsiteY11" fmla="*/ 0 h 361948"/>
                  <a:gd name="connsiteX12" fmla="*/ 7024684 w 7137394"/>
                  <a:gd name="connsiteY12" fmla="*/ 15992 h 361948"/>
                  <a:gd name="connsiteX13" fmla="*/ 7023094 w 7137394"/>
                  <a:gd name="connsiteY13" fmla="*/ 11111 h 361948"/>
                  <a:gd name="connsiteX14" fmla="*/ 6402385 w 7137394"/>
                  <a:gd name="connsiteY14" fmla="*/ 93661 h 361948"/>
                  <a:gd name="connsiteX15" fmla="*/ 6402385 w 7137394"/>
                  <a:gd name="connsiteY15" fmla="*/ 103188 h 361948"/>
                  <a:gd name="connsiteX16" fmla="*/ 732671 w 7137394"/>
                  <a:gd name="connsiteY16" fmla="*/ 103188 h 361948"/>
                  <a:gd name="connsiteX17" fmla="*/ 732627 w 7137394"/>
                  <a:gd name="connsiteY17" fmla="*/ 98424 h 361948"/>
                  <a:gd name="connsiteX18" fmla="*/ 114300 w 7137394"/>
                  <a:gd name="connsiteY18" fmla="*/ 6349 h 361948"/>
                  <a:gd name="connsiteX19" fmla="*/ 111121 w 7137394"/>
                  <a:gd name="connsiteY19" fmla="*/ 16107 h 361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137394" h="361948">
                    <a:moveTo>
                      <a:pt x="111121" y="16107"/>
                    </a:moveTo>
                    <a:lnTo>
                      <a:pt x="111121" y="103188"/>
                    </a:lnTo>
                    <a:lnTo>
                      <a:pt x="732671" y="103188"/>
                    </a:lnTo>
                    <a:lnTo>
                      <a:pt x="735009" y="357186"/>
                    </a:lnTo>
                    <a:lnTo>
                      <a:pt x="0" y="357186"/>
                    </a:lnTo>
                    <a:close/>
                    <a:moveTo>
                      <a:pt x="7024684" y="15992"/>
                    </a:moveTo>
                    <a:lnTo>
                      <a:pt x="7137394" y="361948"/>
                    </a:lnTo>
                    <a:lnTo>
                      <a:pt x="6402385" y="361948"/>
                    </a:lnTo>
                    <a:lnTo>
                      <a:pt x="6402385" y="103188"/>
                    </a:lnTo>
                    <a:lnTo>
                      <a:pt x="7024684" y="103188"/>
                    </a:lnTo>
                    <a:close/>
                    <a:moveTo>
                      <a:pt x="111121" y="0"/>
                    </a:moveTo>
                    <a:lnTo>
                      <a:pt x="7024684" y="0"/>
                    </a:lnTo>
                    <a:lnTo>
                      <a:pt x="7024684" y="15992"/>
                    </a:lnTo>
                    <a:lnTo>
                      <a:pt x="7023094" y="11111"/>
                    </a:lnTo>
                    <a:cubicBezTo>
                      <a:pt x="6653208" y="88369"/>
                      <a:pt x="6607171" y="67203"/>
                      <a:pt x="6402385" y="93661"/>
                    </a:cubicBezTo>
                    <a:lnTo>
                      <a:pt x="6402385" y="103188"/>
                    </a:lnTo>
                    <a:lnTo>
                      <a:pt x="732671" y="103188"/>
                    </a:lnTo>
                    <a:lnTo>
                      <a:pt x="732627" y="98424"/>
                    </a:lnTo>
                    <a:cubicBezTo>
                      <a:pt x="527841" y="71966"/>
                      <a:pt x="484186" y="83607"/>
                      <a:pt x="114300" y="6349"/>
                    </a:cubicBezTo>
                    <a:lnTo>
                      <a:pt x="111121" y="16107"/>
                    </a:lnTo>
                    <a:close/>
                  </a:path>
                </a:pathLst>
              </a:cu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11" name="Picture 387"/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8591" y="5238773"/>
                <a:ext cx="6913437" cy="49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6" name="Oval 388"/>
              <p:cNvSpPr>
                <a:spLocks noChangeArrowheads="1"/>
              </p:cNvSpPr>
              <p:nvPr userDrawn="1"/>
            </p:nvSpPr>
            <p:spPr bwMode="auto">
              <a:xfrm>
                <a:off x="5284693" y="5338785"/>
                <a:ext cx="57149" cy="11113"/>
              </a:xfrm>
              <a:prstGeom prst="ellipse">
                <a:avLst/>
              </a:prstGeom>
              <a:solidFill>
                <a:srgbClr val="6354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  <p:sp>
            <p:nvSpPr>
              <p:cNvPr id="187" name="Oval 389"/>
              <p:cNvSpPr>
                <a:spLocks noChangeArrowheads="1"/>
              </p:cNvSpPr>
              <p:nvPr userDrawn="1"/>
            </p:nvSpPr>
            <p:spPr bwMode="auto">
              <a:xfrm>
                <a:off x="5298979" y="5341960"/>
                <a:ext cx="28575" cy="6350"/>
              </a:xfrm>
              <a:prstGeom prst="ellipse">
                <a:avLst/>
              </a:prstGeom>
              <a:solidFill>
                <a:srgbClr val="463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  <p:sp>
            <p:nvSpPr>
              <p:cNvPr id="188" name="Oval 390"/>
              <p:cNvSpPr>
                <a:spLocks noChangeArrowheads="1"/>
              </p:cNvSpPr>
              <p:nvPr userDrawn="1"/>
            </p:nvSpPr>
            <p:spPr bwMode="auto">
              <a:xfrm>
                <a:off x="7224582" y="5338785"/>
                <a:ext cx="58737" cy="11113"/>
              </a:xfrm>
              <a:prstGeom prst="ellipse">
                <a:avLst/>
              </a:prstGeom>
              <a:solidFill>
                <a:srgbClr val="6354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  <p:sp>
            <p:nvSpPr>
              <p:cNvPr id="189" name="Oval 391"/>
              <p:cNvSpPr>
                <a:spLocks noChangeArrowheads="1"/>
              </p:cNvSpPr>
              <p:nvPr userDrawn="1"/>
            </p:nvSpPr>
            <p:spPr bwMode="auto">
              <a:xfrm>
                <a:off x="7238869" y="5341960"/>
                <a:ext cx="30162" cy="6350"/>
              </a:xfrm>
              <a:prstGeom prst="ellipse">
                <a:avLst/>
              </a:prstGeom>
              <a:solidFill>
                <a:srgbClr val="463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  <p:sp>
            <p:nvSpPr>
              <p:cNvPr id="190" name="Oval 392"/>
              <p:cNvSpPr>
                <a:spLocks noChangeArrowheads="1"/>
              </p:cNvSpPr>
              <p:nvPr userDrawn="1"/>
            </p:nvSpPr>
            <p:spPr bwMode="auto">
              <a:xfrm>
                <a:off x="8920001" y="5338785"/>
                <a:ext cx="60324" cy="11113"/>
              </a:xfrm>
              <a:prstGeom prst="ellipse">
                <a:avLst/>
              </a:prstGeom>
              <a:solidFill>
                <a:srgbClr val="6354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  <p:sp>
            <p:nvSpPr>
              <p:cNvPr id="191" name="Oval 393"/>
              <p:cNvSpPr>
                <a:spLocks noChangeArrowheads="1"/>
              </p:cNvSpPr>
              <p:nvPr userDrawn="1"/>
            </p:nvSpPr>
            <p:spPr bwMode="auto">
              <a:xfrm>
                <a:off x="8935876" y="5341960"/>
                <a:ext cx="28575" cy="6350"/>
              </a:xfrm>
              <a:prstGeom prst="ellipse">
                <a:avLst/>
              </a:prstGeom>
              <a:solidFill>
                <a:srgbClr val="463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  <p:sp>
            <p:nvSpPr>
              <p:cNvPr id="1344" name="Oval 394"/>
              <p:cNvSpPr>
                <a:spLocks noChangeArrowheads="1"/>
              </p:cNvSpPr>
              <p:nvPr userDrawn="1"/>
            </p:nvSpPr>
            <p:spPr bwMode="auto">
              <a:xfrm>
                <a:off x="10850366" y="5338785"/>
                <a:ext cx="58737" cy="11113"/>
              </a:xfrm>
              <a:prstGeom prst="ellipse">
                <a:avLst/>
              </a:prstGeom>
              <a:solidFill>
                <a:srgbClr val="6354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  <p:sp>
            <p:nvSpPr>
              <p:cNvPr id="1345" name="Oval 395"/>
              <p:cNvSpPr>
                <a:spLocks noChangeArrowheads="1"/>
              </p:cNvSpPr>
              <p:nvPr userDrawn="1"/>
            </p:nvSpPr>
            <p:spPr bwMode="auto">
              <a:xfrm>
                <a:off x="10864653" y="5341960"/>
                <a:ext cx="28575" cy="6350"/>
              </a:xfrm>
              <a:prstGeom prst="ellipse">
                <a:avLst/>
              </a:prstGeom>
              <a:solidFill>
                <a:srgbClr val="463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  <p:sp>
            <p:nvSpPr>
              <p:cNvPr id="1346" name="Freeform 396"/>
              <p:cNvSpPr>
                <a:spLocks/>
              </p:cNvSpPr>
              <p:nvPr userDrawn="1"/>
            </p:nvSpPr>
            <p:spPr bwMode="auto">
              <a:xfrm>
                <a:off x="4716378" y="5299098"/>
                <a:ext cx="6761040" cy="1588"/>
              </a:xfrm>
              <a:custGeom>
                <a:avLst/>
                <a:gdLst>
                  <a:gd name="T0" fmla="*/ 5467 w 5472"/>
                  <a:gd name="T1" fmla="*/ 1 h 1"/>
                  <a:gd name="T2" fmla="*/ 5472 w 5472"/>
                  <a:gd name="T3" fmla="*/ 0 h 1"/>
                  <a:gd name="T4" fmla="*/ 0 w 5472"/>
                  <a:gd name="T5" fmla="*/ 0 h 1"/>
                  <a:gd name="T6" fmla="*/ 5 w 5472"/>
                  <a:gd name="T7" fmla="*/ 1 h 1"/>
                  <a:gd name="T8" fmla="*/ 5467 w 547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72" h="1">
                    <a:moveTo>
                      <a:pt x="5467" y="1"/>
                    </a:moveTo>
                    <a:cubicBezTo>
                      <a:pt x="5469" y="1"/>
                      <a:pt x="5471" y="0"/>
                      <a:pt x="547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1"/>
                      <a:pt x="5" y="1"/>
                    </a:cubicBezTo>
                    <a:lnTo>
                      <a:pt x="5467" y="1"/>
                    </a:lnTo>
                    <a:close/>
                  </a:path>
                </a:pathLst>
              </a:custGeom>
              <a:solidFill>
                <a:srgbClr val="9A8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  <p:pic>
            <p:nvPicPr>
              <p:cNvPr id="1421" name="Picture 397"/>
              <p:cNvPicPr>
                <a:picLocks noChangeAspect="1" noChangeArrowheads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0953" y="5240359"/>
                <a:ext cx="1331888" cy="63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47" name="Oval 398"/>
              <p:cNvSpPr>
                <a:spLocks noChangeArrowheads="1"/>
              </p:cNvSpPr>
              <p:nvPr userDrawn="1"/>
            </p:nvSpPr>
            <p:spPr bwMode="auto">
              <a:xfrm>
                <a:off x="8085011" y="1544645"/>
                <a:ext cx="44449" cy="44450"/>
              </a:xfrm>
              <a:prstGeom prst="ellipse">
                <a:avLst/>
              </a:pr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  <p:sp>
            <p:nvSpPr>
              <p:cNvPr id="1348" name="Oval 399"/>
              <p:cNvSpPr>
                <a:spLocks noChangeArrowheads="1"/>
              </p:cNvSpPr>
              <p:nvPr userDrawn="1"/>
            </p:nvSpPr>
            <p:spPr bwMode="auto">
              <a:xfrm>
                <a:off x="8096077" y="1555741"/>
                <a:ext cx="22224" cy="22225"/>
              </a:xfrm>
              <a:prstGeom prst="ellipse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  <p:sp>
            <p:nvSpPr>
              <p:cNvPr id="1349" name="Oval 400"/>
              <p:cNvSpPr>
                <a:spLocks noChangeArrowheads="1"/>
              </p:cNvSpPr>
              <p:nvPr userDrawn="1"/>
            </p:nvSpPr>
            <p:spPr bwMode="auto">
              <a:xfrm>
                <a:off x="8102496" y="1557318"/>
                <a:ext cx="7938" cy="6350"/>
              </a:xfrm>
              <a:prstGeom prst="ellipse">
                <a:avLst/>
              </a:prstGeom>
              <a:solidFill>
                <a:srgbClr val="272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  <p:sp>
            <p:nvSpPr>
              <p:cNvPr id="1350" name="Oval 401"/>
              <p:cNvSpPr>
                <a:spLocks noChangeArrowheads="1"/>
              </p:cNvSpPr>
              <p:nvPr userDrawn="1"/>
            </p:nvSpPr>
            <p:spPr bwMode="auto">
              <a:xfrm>
                <a:off x="8102601" y="1568451"/>
                <a:ext cx="7938" cy="7938"/>
              </a:xfrm>
              <a:prstGeom prst="ellipse">
                <a:avLst/>
              </a:prstGeom>
              <a:solidFill>
                <a:srgbClr val="272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</p:grpSp>
        <p:sp>
          <p:nvSpPr>
            <p:cNvPr id="1351" name="Rectangle 402"/>
            <p:cNvSpPr>
              <a:spLocks noChangeArrowheads="1"/>
            </p:cNvSpPr>
            <p:nvPr userDrawn="1"/>
          </p:nvSpPr>
          <p:spPr bwMode="auto">
            <a:xfrm>
              <a:off x="5503864" y="1689101"/>
              <a:ext cx="5202238" cy="32480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sp>
        <p:nvSpPr>
          <p:cNvPr id="26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5150629" y="1596033"/>
            <a:ext cx="5713584" cy="35640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32728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- Vertical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 userDrawn="1"/>
        </p:nvGrpSpPr>
        <p:grpSpPr>
          <a:xfrm>
            <a:off x="6543325" y="587692"/>
            <a:ext cx="3849727" cy="5682616"/>
            <a:chOff x="1063625" y="116201"/>
            <a:chExt cx="2790825" cy="4119563"/>
          </a:xfrm>
        </p:grpSpPr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1063625" y="116201"/>
              <a:ext cx="2790825" cy="4119563"/>
            </a:xfrm>
            <a:custGeom>
              <a:avLst/>
              <a:gdLst>
                <a:gd name="T0" fmla="*/ 175 w 175"/>
                <a:gd name="T1" fmla="*/ 13 h 260"/>
                <a:gd name="T2" fmla="*/ 163 w 175"/>
                <a:gd name="T3" fmla="*/ 0 h 260"/>
                <a:gd name="T4" fmla="*/ 13 w 175"/>
                <a:gd name="T5" fmla="*/ 0 h 260"/>
                <a:gd name="T6" fmla="*/ 0 w 175"/>
                <a:gd name="T7" fmla="*/ 13 h 260"/>
                <a:gd name="T8" fmla="*/ 0 w 175"/>
                <a:gd name="T9" fmla="*/ 248 h 260"/>
                <a:gd name="T10" fmla="*/ 13 w 175"/>
                <a:gd name="T11" fmla="*/ 260 h 260"/>
                <a:gd name="T12" fmla="*/ 163 w 175"/>
                <a:gd name="T13" fmla="*/ 260 h 260"/>
                <a:gd name="T14" fmla="*/ 175 w 175"/>
                <a:gd name="T15" fmla="*/ 248 h 260"/>
                <a:gd name="T16" fmla="*/ 175 w 175"/>
                <a:gd name="T17" fmla="*/ 13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260">
                  <a:moveTo>
                    <a:pt x="175" y="13"/>
                  </a:moveTo>
                  <a:cubicBezTo>
                    <a:pt x="175" y="6"/>
                    <a:pt x="170" y="0"/>
                    <a:pt x="16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5"/>
                    <a:pt x="6" y="260"/>
                    <a:pt x="13" y="260"/>
                  </a:cubicBezTo>
                  <a:cubicBezTo>
                    <a:pt x="163" y="260"/>
                    <a:pt x="163" y="260"/>
                    <a:pt x="163" y="260"/>
                  </a:cubicBezTo>
                  <a:cubicBezTo>
                    <a:pt x="170" y="260"/>
                    <a:pt x="175" y="255"/>
                    <a:pt x="175" y="248"/>
                  </a:cubicBezTo>
                  <a:lnTo>
                    <a:pt x="175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063625" y="116201"/>
              <a:ext cx="2790825" cy="4119563"/>
            </a:xfrm>
            <a:custGeom>
              <a:avLst/>
              <a:gdLst>
                <a:gd name="T0" fmla="*/ 175 w 175"/>
                <a:gd name="T1" fmla="*/ 13 h 260"/>
                <a:gd name="T2" fmla="*/ 163 w 175"/>
                <a:gd name="T3" fmla="*/ 0 h 260"/>
                <a:gd name="T4" fmla="*/ 13 w 175"/>
                <a:gd name="T5" fmla="*/ 0 h 260"/>
                <a:gd name="T6" fmla="*/ 0 w 175"/>
                <a:gd name="T7" fmla="*/ 13 h 260"/>
                <a:gd name="T8" fmla="*/ 0 w 175"/>
                <a:gd name="T9" fmla="*/ 248 h 260"/>
                <a:gd name="T10" fmla="*/ 13 w 175"/>
                <a:gd name="T11" fmla="*/ 260 h 260"/>
                <a:gd name="T12" fmla="*/ 163 w 175"/>
                <a:gd name="T13" fmla="*/ 260 h 260"/>
                <a:gd name="T14" fmla="*/ 175 w 175"/>
                <a:gd name="T15" fmla="*/ 248 h 260"/>
                <a:gd name="T16" fmla="*/ 175 w 175"/>
                <a:gd name="T17" fmla="*/ 13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260">
                  <a:moveTo>
                    <a:pt x="175" y="13"/>
                  </a:moveTo>
                  <a:cubicBezTo>
                    <a:pt x="175" y="6"/>
                    <a:pt x="170" y="0"/>
                    <a:pt x="16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5"/>
                    <a:pt x="6" y="260"/>
                    <a:pt x="13" y="260"/>
                  </a:cubicBezTo>
                  <a:cubicBezTo>
                    <a:pt x="163" y="260"/>
                    <a:pt x="163" y="260"/>
                    <a:pt x="163" y="260"/>
                  </a:cubicBezTo>
                  <a:cubicBezTo>
                    <a:pt x="170" y="260"/>
                    <a:pt x="175" y="255"/>
                    <a:pt x="175" y="248"/>
                  </a:cubicBezTo>
                  <a:lnTo>
                    <a:pt x="175" y="13"/>
                  </a:lnTo>
                  <a:close/>
                </a:path>
              </a:pathLst>
            </a:custGeom>
            <a:noFill/>
            <a:ln w="38100" cap="flat">
              <a:solidFill>
                <a:srgbClr val="F9E5D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38" name="Rectangle 137"/>
            <p:cNvSpPr>
              <a:spLocks noChangeArrowheads="1"/>
            </p:cNvSpPr>
            <p:nvPr/>
          </p:nvSpPr>
          <p:spPr bwMode="auto">
            <a:xfrm>
              <a:off x="1208088" y="527364"/>
              <a:ext cx="2519363" cy="33115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 sz="1800"/>
            </a:p>
          </p:txBody>
        </p:sp>
        <p:sp>
          <p:nvSpPr>
            <p:cNvPr id="139" name="Oval 138"/>
            <p:cNvSpPr>
              <a:spLocks noChangeArrowheads="1"/>
            </p:cNvSpPr>
            <p:nvPr/>
          </p:nvSpPr>
          <p:spPr bwMode="auto">
            <a:xfrm>
              <a:off x="2435225" y="306701"/>
              <a:ext cx="47625" cy="46038"/>
            </a:xfrm>
            <a:prstGeom prst="ellipse">
              <a:avLst/>
            </a:pr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40" name="Oval 139"/>
            <p:cNvSpPr>
              <a:spLocks noChangeArrowheads="1"/>
            </p:cNvSpPr>
            <p:nvPr userDrawn="1"/>
          </p:nvSpPr>
          <p:spPr bwMode="auto">
            <a:xfrm>
              <a:off x="2355850" y="3934139"/>
              <a:ext cx="206375" cy="20637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9E5D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sp>
        <p:nvSpPr>
          <p:cNvPr id="8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742601" y="1154858"/>
            <a:ext cx="3475265" cy="4567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13059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- Horizontal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 userDrawn="1"/>
        </p:nvGrpSpPr>
        <p:grpSpPr>
          <a:xfrm rot="5400000">
            <a:off x="6543324" y="587692"/>
            <a:ext cx="3849726" cy="5682616"/>
            <a:chOff x="1063625" y="116201"/>
            <a:chExt cx="2790825" cy="4119563"/>
          </a:xfrm>
        </p:grpSpPr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1063625" y="116201"/>
              <a:ext cx="2790825" cy="4119563"/>
            </a:xfrm>
            <a:custGeom>
              <a:avLst/>
              <a:gdLst>
                <a:gd name="T0" fmla="*/ 175 w 175"/>
                <a:gd name="T1" fmla="*/ 13 h 260"/>
                <a:gd name="T2" fmla="*/ 163 w 175"/>
                <a:gd name="T3" fmla="*/ 0 h 260"/>
                <a:gd name="T4" fmla="*/ 13 w 175"/>
                <a:gd name="T5" fmla="*/ 0 h 260"/>
                <a:gd name="T6" fmla="*/ 0 w 175"/>
                <a:gd name="T7" fmla="*/ 13 h 260"/>
                <a:gd name="T8" fmla="*/ 0 w 175"/>
                <a:gd name="T9" fmla="*/ 248 h 260"/>
                <a:gd name="T10" fmla="*/ 13 w 175"/>
                <a:gd name="T11" fmla="*/ 260 h 260"/>
                <a:gd name="T12" fmla="*/ 163 w 175"/>
                <a:gd name="T13" fmla="*/ 260 h 260"/>
                <a:gd name="T14" fmla="*/ 175 w 175"/>
                <a:gd name="T15" fmla="*/ 248 h 260"/>
                <a:gd name="T16" fmla="*/ 175 w 175"/>
                <a:gd name="T17" fmla="*/ 13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260">
                  <a:moveTo>
                    <a:pt x="175" y="13"/>
                  </a:moveTo>
                  <a:cubicBezTo>
                    <a:pt x="175" y="6"/>
                    <a:pt x="170" y="0"/>
                    <a:pt x="16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5"/>
                    <a:pt x="6" y="260"/>
                    <a:pt x="13" y="260"/>
                  </a:cubicBezTo>
                  <a:cubicBezTo>
                    <a:pt x="163" y="260"/>
                    <a:pt x="163" y="260"/>
                    <a:pt x="163" y="260"/>
                  </a:cubicBezTo>
                  <a:cubicBezTo>
                    <a:pt x="170" y="260"/>
                    <a:pt x="175" y="255"/>
                    <a:pt x="175" y="248"/>
                  </a:cubicBezTo>
                  <a:lnTo>
                    <a:pt x="175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063625" y="116201"/>
              <a:ext cx="2790825" cy="4119563"/>
            </a:xfrm>
            <a:custGeom>
              <a:avLst/>
              <a:gdLst>
                <a:gd name="T0" fmla="*/ 175 w 175"/>
                <a:gd name="T1" fmla="*/ 13 h 260"/>
                <a:gd name="T2" fmla="*/ 163 w 175"/>
                <a:gd name="T3" fmla="*/ 0 h 260"/>
                <a:gd name="T4" fmla="*/ 13 w 175"/>
                <a:gd name="T5" fmla="*/ 0 h 260"/>
                <a:gd name="T6" fmla="*/ 0 w 175"/>
                <a:gd name="T7" fmla="*/ 13 h 260"/>
                <a:gd name="T8" fmla="*/ 0 w 175"/>
                <a:gd name="T9" fmla="*/ 248 h 260"/>
                <a:gd name="T10" fmla="*/ 13 w 175"/>
                <a:gd name="T11" fmla="*/ 260 h 260"/>
                <a:gd name="T12" fmla="*/ 163 w 175"/>
                <a:gd name="T13" fmla="*/ 260 h 260"/>
                <a:gd name="T14" fmla="*/ 175 w 175"/>
                <a:gd name="T15" fmla="*/ 248 h 260"/>
                <a:gd name="T16" fmla="*/ 175 w 175"/>
                <a:gd name="T17" fmla="*/ 13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260">
                  <a:moveTo>
                    <a:pt x="175" y="13"/>
                  </a:moveTo>
                  <a:cubicBezTo>
                    <a:pt x="175" y="6"/>
                    <a:pt x="170" y="0"/>
                    <a:pt x="16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5"/>
                    <a:pt x="6" y="260"/>
                    <a:pt x="13" y="260"/>
                  </a:cubicBezTo>
                  <a:cubicBezTo>
                    <a:pt x="163" y="260"/>
                    <a:pt x="163" y="260"/>
                    <a:pt x="163" y="260"/>
                  </a:cubicBezTo>
                  <a:cubicBezTo>
                    <a:pt x="170" y="260"/>
                    <a:pt x="175" y="255"/>
                    <a:pt x="175" y="248"/>
                  </a:cubicBezTo>
                  <a:lnTo>
                    <a:pt x="175" y="13"/>
                  </a:lnTo>
                  <a:close/>
                </a:path>
              </a:pathLst>
            </a:custGeom>
            <a:noFill/>
            <a:ln w="38100" cap="flat">
              <a:solidFill>
                <a:srgbClr val="F9E5D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38" name="Rectangle 137"/>
            <p:cNvSpPr>
              <a:spLocks noChangeArrowheads="1"/>
            </p:cNvSpPr>
            <p:nvPr/>
          </p:nvSpPr>
          <p:spPr bwMode="auto">
            <a:xfrm>
              <a:off x="1208088" y="527364"/>
              <a:ext cx="2519363" cy="33115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 sz="1800"/>
            </a:p>
          </p:txBody>
        </p:sp>
        <p:sp>
          <p:nvSpPr>
            <p:cNvPr id="139" name="Oval 138"/>
            <p:cNvSpPr>
              <a:spLocks noChangeArrowheads="1"/>
            </p:cNvSpPr>
            <p:nvPr/>
          </p:nvSpPr>
          <p:spPr bwMode="auto">
            <a:xfrm>
              <a:off x="2435225" y="306701"/>
              <a:ext cx="47625" cy="46038"/>
            </a:xfrm>
            <a:prstGeom prst="ellipse">
              <a:avLst/>
            </a:pr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40" name="Oval 139"/>
            <p:cNvSpPr>
              <a:spLocks noChangeArrowheads="1"/>
            </p:cNvSpPr>
            <p:nvPr userDrawn="1"/>
          </p:nvSpPr>
          <p:spPr bwMode="auto">
            <a:xfrm>
              <a:off x="2355850" y="3934139"/>
              <a:ext cx="206375" cy="20637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9E5D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sp>
        <p:nvSpPr>
          <p:cNvPr id="8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174338" y="1703414"/>
            <a:ext cx="4567991" cy="34752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21587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watch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 userDrawn="1"/>
        </p:nvSpPr>
        <p:spPr bwMode="auto">
          <a:xfrm>
            <a:off x="7101696" y="780836"/>
            <a:ext cx="2336627" cy="1130912"/>
          </a:xfrm>
          <a:custGeom>
            <a:avLst/>
            <a:gdLst>
              <a:gd name="T0" fmla="*/ 917 w 917"/>
              <a:gd name="T1" fmla="*/ 445 h 445"/>
              <a:gd name="T2" fmla="*/ 790 w 917"/>
              <a:gd name="T3" fmla="*/ 126 h 445"/>
              <a:gd name="T4" fmla="*/ 707 w 917"/>
              <a:gd name="T5" fmla="*/ 30 h 445"/>
              <a:gd name="T6" fmla="*/ 210 w 917"/>
              <a:gd name="T7" fmla="*/ 30 h 445"/>
              <a:gd name="T8" fmla="*/ 127 w 917"/>
              <a:gd name="T9" fmla="*/ 126 h 445"/>
              <a:gd name="T10" fmla="*/ 0 w 917"/>
              <a:gd name="T11" fmla="*/ 445 h 445"/>
              <a:gd name="T12" fmla="*/ 917 w 917"/>
              <a:gd name="T13" fmla="*/ 445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7" h="445">
                <a:moveTo>
                  <a:pt x="917" y="445"/>
                </a:moveTo>
                <a:cubicBezTo>
                  <a:pt x="819" y="397"/>
                  <a:pt x="813" y="348"/>
                  <a:pt x="790" y="126"/>
                </a:cubicBezTo>
                <a:cubicBezTo>
                  <a:pt x="783" y="61"/>
                  <a:pt x="779" y="43"/>
                  <a:pt x="707" y="30"/>
                </a:cubicBezTo>
                <a:cubicBezTo>
                  <a:pt x="553" y="2"/>
                  <a:pt x="374" y="0"/>
                  <a:pt x="210" y="30"/>
                </a:cubicBezTo>
                <a:cubicBezTo>
                  <a:pt x="138" y="43"/>
                  <a:pt x="134" y="61"/>
                  <a:pt x="127" y="126"/>
                </a:cubicBezTo>
                <a:cubicBezTo>
                  <a:pt x="105" y="348"/>
                  <a:pt x="98" y="397"/>
                  <a:pt x="0" y="445"/>
                </a:cubicBezTo>
                <a:cubicBezTo>
                  <a:pt x="290" y="445"/>
                  <a:pt x="628" y="445"/>
                  <a:pt x="917" y="445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5" name="Freeform 6"/>
          <p:cNvSpPr>
            <a:spLocks/>
          </p:cNvSpPr>
          <p:nvPr userDrawn="1"/>
        </p:nvSpPr>
        <p:spPr bwMode="auto">
          <a:xfrm>
            <a:off x="7101696" y="5023023"/>
            <a:ext cx="2336627" cy="1130912"/>
          </a:xfrm>
          <a:custGeom>
            <a:avLst/>
            <a:gdLst>
              <a:gd name="T0" fmla="*/ 917 w 917"/>
              <a:gd name="T1" fmla="*/ 0 h 445"/>
              <a:gd name="T2" fmla="*/ 790 w 917"/>
              <a:gd name="T3" fmla="*/ 319 h 445"/>
              <a:gd name="T4" fmla="*/ 707 w 917"/>
              <a:gd name="T5" fmla="*/ 415 h 445"/>
              <a:gd name="T6" fmla="*/ 210 w 917"/>
              <a:gd name="T7" fmla="*/ 415 h 445"/>
              <a:gd name="T8" fmla="*/ 127 w 917"/>
              <a:gd name="T9" fmla="*/ 319 h 445"/>
              <a:gd name="T10" fmla="*/ 0 w 917"/>
              <a:gd name="T11" fmla="*/ 0 h 445"/>
              <a:gd name="T12" fmla="*/ 917 w 917"/>
              <a:gd name="T13" fmla="*/ 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7" h="445">
                <a:moveTo>
                  <a:pt x="917" y="0"/>
                </a:moveTo>
                <a:cubicBezTo>
                  <a:pt x="819" y="48"/>
                  <a:pt x="813" y="97"/>
                  <a:pt x="790" y="319"/>
                </a:cubicBezTo>
                <a:cubicBezTo>
                  <a:pt x="783" y="384"/>
                  <a:pt x="779" y="402"/>
                  <a:pt x="707" y="415"/>
                </a:cubicBezTo>
                <a:cubicBezTo>
                  <a:pt x="553" y="443"/>
                  <a:pt x="374" y="445"/>
                  <a:pt x="210" y="415"/>
                </a:cubicBezTo>
                <a:cubicBezTo>
                  <a:pt x="138" y="402"/>
                  <a:pt x="134" y="384"/>
                  <a:pt x="127" y="319"/>
                </a:cubicBezTo>
                <a:cubicBezTo>
                  <a:pt x="105" y="97"/>
                  <a:pt x="98" y="48"/>
                  <a:pt x="0" y="0"/>
                </a:cubicBezTo>
                <a:cubicBezTo>
                  <a:pt x="290" y="0"/>
                  <a:pt x="628" y="0"/>
                  <a:pt x="917" y="0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6" name="Freeform 7"/>
          <p:cNvSpPr>
            <a:spLocks/>
          </p:cNvSpPr>
          <p:nvPr userDrawn="1"/>
        </p:nvSpPr>
        <p:spPr bwMode="auto">
          <a:xfrm>
            <a:off x="6857004" y="1835680"/>
            <a:ext cx="2824745" cy="3258345"/>
          </a:xfrm>
          <a:custGeom>
            <a:avLst/>
            <a:gdLst>
              <a:gd name="T0" fmla="*/ 918 w 1109"/>
              <a:gd name="T1" fmla="*/ 1282 h 1282"/>
              <a:gd name="T2" fmla="*/ 192 w 1109"/>
              <a:gd name="T3" fmla="*/ 1282 h 1282"/>
              <a:gd name="T4" fmla="*/ 0 w 1109"/>
              <a:gd name="T5" fmla="*/ 1091 h 1282"/>
              <a:gd name="T6" fmla="*/ 0 w 1109"/>
              <a:gd name="T7" fmla="*/ 192 h 1282"/>
              <a:gd name="T8" fmla="*/ 192 w 1109"/>
              <a:gd name="T9" fmla="*/ 0 h 1282"/>
              <a:gd name="T10" fmla="*/ 918 w 1109"/>
              <a:gd name="T11" fmla="*/ 0 h 1282"/>
              <a:gd name="T12" fmla="*/ 1109 w 1109"/>
              <a:gd name="T13" fmla="*/ 192 h 1282"/>
              <a:gd name="T14" fmla="*/ 1109 w 1109"/>
              <a:gd name="T15" fmla="*/ 1091 h 1282"/>
              <a:gd name="T16" fmla="*/ 918 w 1109"/>
              <a:gd name="T17" fmla="*/ 1282 h 1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9" h="1282">
                <a:moveTo>
                  <a:pt x="918" y="1282"/>
                </a:moveTo>
                <a:cubicBezTo>
                  <a:pt x="192" y="1282"/>
                  <a:pt x="192" y="1282"/>
                  <a:pt x="192" y="1282"/>
                </a:cubicBezTo>
                <a:cubicBezTo>
                  <a:pt x="86" y="1282"/>
                  <a:pt x="0" y="1197"/>
                  <a:pt x="0" y="1091"/>
                </a:cubicBezTo>
                <a:cubicBezTo>
                  <a:pt x="0" y="192"/>
                  <a:pt x="0" y="192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918" y="0"/>
                  <a:pt x="918" y="0"/>
                  <a:pt x="918" y="0"/>
                </a:cubicBezTo>
                <a:cubicBezTo>
                  <a:pt x="1024" y="0"/>
                  <a:pt x="1109" y="86"/>
                  <a:pt x="1109" y="192"/>
                </a:cubicBezTo>
                <a:cubicBezTo>
                  <a:pt x="1109" y="1091"/>
                  <a:pt x="1109" y="1091"/>
                  <a:pt x="1109" y="1091"/>
                </a:cubicBezTo>
                <a:cubicBezTo>
                  <a:pt x="1109" y="1197"/>
                  <a:pt x="1024" y="1282"/>
                  <a:pt x="918" y="12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7" name="Freeform 8"/>
          <p:cNvSpPr>
            <a:spLocks/>
          </p:cNvSpPr>
          <p:nvPr userDrawn="1"/>
        </p:nvSpPr>
        <p:spPr bwMode="auto">
          <a:xfrm>
            <a:off x="9582855" y="2582436"/>
            <a:ext cx="237087" cy="559117"/>
          </a:xfrm>
          <a:custGeom>
            <a:avLst/>
            <a:gdLst>
              <a:gd name="T0" fmla="*/ 92 w 93"/>
              <a:gd name="T1" fmla="*/ 111 h 220"/>
              <a:gd name="T2" fmla="*/ 92 w 93"/>
              <a:gd name="T3" fmla="*/ 108 h 220"/>
              <a:gd name="T4" fmla="*/ 93 w 93"/>
              <a:gd name="T5" fmla="*/ 108 h 220"/>
              <a:gd name="T6" fmla="*/ 63 w 93"/>
              <a:gd name="T7" fmla="*/ 0 h 220"/>
              <a:gd name="T8" fmla="*/ 47 w 93"/>
              <a:gd name="T9" fmla="*/ 0 h 220"/>
              <a:gd name="T10" fmla="*/ 24 w 93"/>
              <a:gd name="T11" fmla="*/ 14 h 220"/>
              <a:gd name="T12" fmla="*/ 8 w 93"/>
              <a:gd name="T13" fmla="*/ 43 h 220"/>
              <a:gd name="T14" fmla="*/ 0 w 93"/>
              <a:gd name="T15" fmla="*/ 71 h 220"/>
              <a:gd name="T16" fmla="*/ 0 w 93"/>
              <a:gd name="T17" fmla="*/ 109 h 220"/>
              <a:gd name="T18" fmla="*/ 0 w 93"/>
              <a:gd name="T19" fmla="*/ 109 h 220"/>
              <a:gd name="T20" fmla="*/ 0 w 93"/>
              <a:gd name="T21" fmla="*/ 148 h 220"/>
              <a:gd name="T22" fmla="*/ 8 w 93"/>
              <a:gd name="T23" fmla="*/ 176 h 220"/>
              <a:gd name="T24" fmla="*/ 23 w 93"/>
              <a:gd name="T25" fmla="*/ 206 h 220"/>
              <a:gd name="T26" fmla="*/ 47 w 93"/>
              <a:gd name="T27" fmla="*/ 220 h 220"/>
              <a:gd name="T28" fmla="*/ 63 w 93"/>
              <a:gd name="T29" fmla="*/ 220 h 220"/>
              <a:gd name="T30" fmla="*/ 93 w 93"/>
              <a:gd name="T31" fmla="*/ 112 h 220"/>
              <a:gd name="T32" fmla="*/ 92 w 93"/>
              <a:gd name="T33" fmla="*/ 112 h 220"/>
              <a:gd name="T34" fmla="*/ 92 w 93"/>
              <a:gd name="T35" fmla="*/ 111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3" h="220">
                <a:moveTo>
                  <a:pt x="92" y="111"/>
                </a:moveTo>
                <a:cubicBezTo>
                  <a:pt x="92" y="111"/>
                  <a:pt x="92" y="108"/>
                  <a:pt x="92" y="108"/>
                </a:cubicBezTo>
                <a:cubicBezTo>
                  <a:pt x="93" y="108"/>
                  <a:pt x="93" y="108"/>
                  <a:pt x="93" y="108"/>
                </a:cubicBezTo>
                <a:cubicBezTo>
                  <a:pt x="92" y="28"/>
                  <a:pt x="93" y="0"/>
                  <a:pt x="63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37" y="0"/>
                  <a:pt x="28" y="5"/>
                  <a:pt x="24" y="14"/>
                </a:cubicBezTo>
                <a:cubicBezTo>
                  <a:pt x="8" y="43"/>
                  <a:pt x="8" y="43"/>
                  <a:pt x="8" y="43"/>
                </a:cubicBezTo>
                <a:cubicBezTo>
                  <a:pt x="4" y="52"/>
                  <a:pt x="0" y="61"/>
                  <a:pt x="0" y="71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58"/>
                  <a:pt x="4" y="167"/>
                  <a:pt x="8" y="176"/>
                </a:cubicBezTo>
                <a:cubicBezTo>
                  <a:pt x="23" y="206"/>
                  <a:pt x="23" y="206"/>
                  <a:pt x="23" y="206"/>
                </a:cubicBezTo>
                <a:cubicBezTo>
                  <a:pt x="27" y="214"/>
                  <a:pt x="37" y="220"/>
                  <a:pt x="47" y="220"/>
                </a:cubicBezTo>
                <a:cubicBezTo>
                  <a:pt x="63" y="220"/>
                  <a:pt x="63" y="220"/>
                  <a:pt x="63" y="220"/>
                </a:cubicBezTo>
                <a:cubicBezTo>
                  <a:pt x="93" y="220"/>
                  <a:pt x="92" y="192"/>
                  <a:pt x="93" y="112"/>
                </a:cubicBezTo>
                <a:cubicBezTo>
                  <a:pt x="92" y="112"/>
                  <a:pt x="92" y="112"/>
                  <a:pt x="92" y="112"/>
                </a:cubicBezTo>
                <a:cubicBezTo>
                  <a:pt x="92" y="108"/>
                  <a:pt x="92" y="111"/>
                  <a:pt x="92" y="111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9736264" y="2582436"/>
            <a:ext cx="83677" cy="559117"/>
          </a:xfrm>
          <a:custGeom>
            <a:avLst/>
            <a:gdLst>
              <a:gd name="T0" fmla="*/ 33 w 33"/>
              <a:gd name="T1" fmla="*/ 108 h 220"/>
              <a:gd name="T2" fmla="*/ 3 w 33"/>
              <a:gd name="T3" fmla="*/ 0 h 220"/>
              <a:gd name="T4" fmla="*/ 0 w 33"/>
              <a:gd name="T5" fmla="*/ 0 h 220"/>
              <a:gd name="T6" fmla="*/ 0 w 33"/>
              <a:gd name="T7" fmla="*/ 220 h 220"/>
              <a:gd name="T8" fmla="*/ 3 w 33"/>
              <a:gd name="T9" fmla="*/ 220 h 220"/>
              <a:gd name="T10" fmla="*/ 33 w 33"/>
              <a:gd name="T11" fmla="*/ 112 h 220"/>
              <a:gd name="T12" fmla="*/ 32 w 33"/>
              <a:gd name="T13" fmla="*/ 112 h 220"/>
              <a:gd name="T14" fmla="*/ 32 w 33"/>
              <a:gd name="T15" fmla="*/ 111 h 220"/>
              <a:gd name="T16" fmla="*/ 32 w 33"/>
              <a:gd name="T17" fmla="*/ 108 h 220"/>
              <a:gd name="T18" fmla="*/ 33 w 33"/>
              <a:gd name="T19" fmla="*/ 108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" h="220">
                <a:moveTo>
                  <a:pt x="33" y="108"/>
                </a:moveTo>
                <a:cubicBezTo>
                  <a:pt x="32" y="28"/>
                  <a:pt x="33" y="0"/>
                  <a:pt x="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20"/>
                  <a:pt x="0" y="220"/>
                  <a:pt x="0" y="220"/>
                </a:cubicBezTo>
                <a:cubicBezTo>
                  <a:pt x="3" y="220"/>
                  <a:pt x="3" y="220"/>
                  <a:pt x="3" y="220"/>
                </a:cubicBezTo>
                <a:cubicBezTo>
                  <a:pt x="33" y="220"/>
                  <a:pt x="32" y="192"/>
                  <a:pt x="33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08"/>
                  <a:pt x="32" y="111"/>
                  <a:pt x="32" y="111"/>
                </a:cubicBezTo>
                <a:cubicBezTo>
                  <a:pt x="32" y="111"/>
                  <a:pt x="32" y="108"/>
                  <a:pt x="32" y="108"/>
                </a:cubicBezTo>
                <a:lnTo>
                  <a:pt x="33" y="108"/>
                </a:lnTo>
                <a:close/>
              </a:path>
            </a:pathLst>
          </a:custGeom>
          <a:solidFill>
            <a:srgbClr val="CFD3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9582855" y="2582436"/>
            <a:ext cx="237087" cy="277657"/>
          </a:xfrm>
          <a:custGeom>
            <a:avLst/>
            <a:gdLst>
              <a:gd name="T0" fmla="*/ 47 w 93"/>
              <a:gd name="T1" fmla="*/ 0 h 109"/>
              <a:gd name="T2" fmla="*/ 24 w 93"/>
              <a:gd name="T3" fmla="*/ 14 h 109"/>
              <a:gd name="T4" fmla="*/ 8 w 93"/>
              <a:gd name="T5" fmla="*/ 43 h 109"/>
              <a:gd name="T6" fmla="*/ 0 w 93"/>
              <a:gd name="T7" fmla="*/ 71 h 109"/>
              <a:gd name="T8" fmla="*/ 0 w 93"/>
              <a:gd name="T9" fmla="*/ 109 h 109"/>
              <a:gd name="T10" fmla="*/ 0 w 93"/>
              <a:gd name="T11" fmla="*/ 109 h 109"/>
              <a:gd name="T12" fmla="*/ 0 w 93"/>
              <a:gd name="T13" fmla="*/ 108 h 109"/>
              <a:gd name="T14" fmla="*/ 93 w 93"/>
              <a:gd name="T15" fmla="*/ 108 h 109"/>
              <a:gd name="T16" fmla="*/ 63 w 93"/>
              <a:gd name="T17" fmla="*/ 0 h 109"/>
              <a:gd name="T18" fmla="*/ 47 w 93"/>
              <a:gd name="T1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3" h="109">
                <a:moveTo>
                  <a:pt x="47" y="0"/>
                </a:moveTo>
                <a:cubicBezTo>
                  <a:pt x="37" y="0"/>
                  <a:pt x="28" y="5"/>
                  <a:pt x="24" y="14"/>
                </a:cubicBezTo>
                <a:cubicBezTo>
                  <a:pt x="8" y="43"/>
                  <a:pt x="8" y="43"/>
                  <a:pt x="8" y="43"/>
                </a:cubicBezTo>
                <a:cubicBezTo>
                  <a:pt x="4" y="52"/>
                  <a:pt x="0" y="61"/>
                  <a:pt x="0" y="71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08"/>
                  <a:pt x="0" y="108"/>
                  <a:pt x="0" y="108"/>
                </a:cubicBezTo>
                <a:cubicBezTo>
                  <a:pt x="93" y="108"/>
                  <a:pt x="93" y="108"/>
                  <a:pt x="93" y="108"/>
                </a:cubicBezTo>
                <a:cubicBezTo>
                  <a:pt x="92" y="28"/>
                  <a:pt x="93" y="0"/>
                  <a:pt x="63" y="0"/>
                </a:cubicBezTo>
                <a:lnTo>
                  <a:pt x="47" y="0"/>
                </a:lnTo>
                <a:close/>
              </a:path>
            </a:pathLst>
          </a:custGeom>
          <a:solidFill>
            <a:srgbClr val="F0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12" name="Freeform 11"/>
          <p:cNvSpPr>
            <a:spLocks/>
          </p:cNvSpPr>
          <p:nvPr userDrawn="1"/>
        </p:nvSpPr>
        <p:spPr bwMode="auto">
          <a:xfrm>
            <a:off x="9643712" y="3551065"/>
            <a:ext cx="72267" cy="851987"/>
          </a:xfrm>
          <a:custGeom>
            <a:avLst/>
            <a:gdLst>
              <a:gd name="T0" fmla="*/ 24 w 28"/>
              <a:gd name="T1" fmla="*/ 4 h 335"/>
              <a:gd name="T2" fmla="*/ 12 w 28"/>
              <a:gd name="T3" fmla="*/ 8 h 335"/>
              <a:gd name="T4" fmla="*/ 5 w 28"/>
              <a:gd name="T5" fmla="*/ 31 h 335"/>
              <a:gd name="T6" fmla="*/ 0 w 28"/>
              <a:gd name="T7" fmla="*/ 60 h 335"/>
              <a:gd name="T8" fmla="*/ 0 w 28"/>
              <a:gd name="T9" fmla="*/ 275 h 335"/>
              <a:gd name="T10" fmla="*/ 5 w 28"/>
              <a:gd name="T11" fmla="*/ 304 h 335"/>
              <a:gd name="T12" fmla="*/ 12 w 28"/>
              <a:gd name="T13" fmla="*/ 327 h 335"/>
              <a:gd name="T14" fmla="*/ 24 w 28"/>
              <a:gd name="T15" fmla="*/ 331 h 335"/>
              <a:gd name="T16" fmla="*/ 28 w 28"/>
              <a:gd name="T17" fmla="*/ 320 h 335"/>
              <a:gd name="T18" fmla="*/ 28 w 28"/>
              <a:gd name="T19" fmla="*/ 15 h 335"/>
              <a:gd name="T20" fmla="*/ 24 w 28"/>
              <a:gd name="T21" fmla="*/ 4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" h="335">
                <a:moveTo>
                  <a:pt x="24" y="4"/>
                </a:moveTo>
                <a:cubicBezTo>
                  <a:pt x="19" y="0"/>
                  <a:pt x="13" y="2"/>
                  <a:pt x="12" y="8"/>
                </a:cubicBezTo>
                <a:cubicBezTo>
                  <a:pt x="5" y="31"/>
                  <a:pt x="5" y="31"/>
                  <a:pt x="5" y="31"/>
                </a:cubicBezTo>
                <a:cubicBezTo>
                  <a:pt x="2" y="41"/>
                  <a:pt x="0" y="50"/>
                  <a:pt x="0" y="60"/>
                </a:cubicBezTo>
                <a:cubicBezTo>
                  <a:pt x="0" y="275"/>
                  <a:pt x="0" y="275"/>
                  <a:pt x="0" y="275"/>
                </a:cubicBezTo>
                <a:cubicBezTo>
                  <a:pt x="0" y="285"/>
                  <a:pt x="2" y="294"/>
                  <a:pt x="5" y="304"/>
                </a:cubicBezTo>
                <a:cubicBezTo>
                  <a:pt x="12" y="327"/>
                  <a:pt x="12" y="327"/>
                  <a:pt x="12" y="327"/>
                </a:cubicBezTo>
                <a:cubicBezTo>
                  <a:pt x="13" y="333"/>
                  <a:pt x="19" y="335"/>
                  <a:pt x="24" y="331"/>
                </a:cubicBezTo>
                <a:cubicBezTo>
                  <a:pt x="27" y="329"/>
                  <a:pt x="28" y="325"/>
                  <a:pt x="28" y="320"/>
                </a:cubicBezTo>
                <a:cubicBezTo>
                  <a:pt x="28" y="15"/>
                  <a:pt x="28" y="15"/>
                  <a:pt x="28" y="15"/>
                </a:cubicBezTo>
                <a:cubicBezTo>
                  <a:pt x="28" y="10"/>
                  <a:pt x="27" y="6"/>
                  <a:pt x="24" y="4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9736264" y="2582436"/>
            <a:ext cx="83677" cy="275121"/>
          </a:xfrm>
          <a:custGeom>
            <a:avLst/>
            <a:gdLst>
              <a:gd name="T0" fmla="*/ 33 w 33"/>
              <a:gd name="T1" fmla="*/ 108 h 108"/>
              <a:gd name="T2" fmla="*/ 3 w 33"/>
              <a:gd name="T3" fmla="*/ 0 h 108"/>
              <a:gd name="T4" fmla="*/ 0 w 33"/>
              <a:gd name="T5" fmla="*/ 0 h 108"/>
              <a:gd name="T6" fmla="*/ 0 w 33"/>
              <a:gd name="T7" fmla="*/ 108 h 108"/>
              <a:gd name="T8" fmla="*/ 33 w 33"/>
              <a:gd name="T9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108">
                <a:moveTo>
                  <a:pt x="33" y="108"/>
                </a:moveTo>
                <a:cubicBezTo>
                  <a:pt x="32" y="28"/>
                  <a:pt x="33" y="0"/>
                  <a:pt x="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8"/>
                  <a:pt x="0" y="108"/>
                  <a:pt x="0" y="108"/>
                </a:cubicBezTo>
                <a:lnTo>
                  <a:pt x="33" y="108"/>
                </a:lnTo>
                <a:close/>
              </a:path>
            </a:pathLst>
          </a:custGeom>
          <a:solidFill>
            <a:srgbClr val="E2E4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14" name="Freeform 13"/>
          <p:cNvSpPr>
            <a:spLocks/>
          </p:cNvSpPr>
          <p:nvPr userDrawn="1"/>
        </p:nvSpPr>
        <p:spPr bwMode="auto">
          <a:xfrm>
            <a:off x="9643712" y="3551063"/>
            <a:ext cx="72267" cy="424726"/>
          </a:xfrm>
          <a:custGeom>
            <a:avLst/>
            <a:gdLst>
              <a:gd name="T0" fmla="*/ 24 w 28"/>
              <a:gd name="T1" fmla="*/ 4 h 167"/>
              <a:gd name="T2" fmla="*/ 12 w 28"/>
              <a:gd name="T3" fmla="*/ 8 h 167"/>
              <a:gd name="T4" fmla="*/ 5 w 28"/>
              <a:gd name="T5" fmla="*/ 31 h 167"/>
              <a:gd name="T6" fmla="*/ 0 w 28"/>
              <a:gd name="T7" fmla="*/ 60 h 167"/>
              <a:gd name="T8" fmla="*/ 0 w 28"/>
              <a:gd name="T9" fmla="*/ 167 h 167"/>
              <a:gd name="T10" fmla="*/ 28 w 28"/>
              <a:gd name="T11" fmla="*/ 167 h 167"/>
              <a:gd name="T12" fmla="*/ 28 w 28"/>
              <a:gd name="T13" fmla="*/ 15 h 167"/>
              <a:gd name="T14" fmla="*/ 24 w 28"/>
              <a:gd name="T15" fmla="*/ 4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167">
                <a:moveTo>
                  <a:pt x="24" y="4"/>
                </a:moveTo>
                <a:cubicBezTo>
                  <a:pt x="19" y="0"/>
                  <a:pt x="13" y="2"/>
                  <a:pt x="12" y="8"/>
                </a:cubicBezTo>
                <a:cubicBezTo>
                  <a:pt x="5" y="31"/>
                  <a:pt x="5" y="31"/>
                  <a:pt x="5" y="31"/>
                </a:cubicBezTo>
                <a:cubicBezTo>
                  <a:pt x="2" y="41"/>
                  <a:pt x="0" y="50"/>
                  <a:pt x="0" y="60"/>
                </a:cubicBezTo>
                <a:cubicBezTo>
                  <a:pt x="0" y="167"/>
                  <a:pt x="0" y="167"/>
                  <a:pt x="0" y="167"/>
                </a:cubicBezTo>
                <a:cubicBezTo>
                  <a:pt x="28" y="167"/>
                  <a:pt x="28" y="167"/>
                  <a:pt x="28" y="167"/>
                </a:cubicBezTo>
                <a:cubicBezTo>
                  <a:pt x="28" y="15"/>
                  <a:pt x="28" y="15"/>
                  <a:pt x="28" y="15"/>
                </a:cubicBezTo>
                <a:cubicBezTo>
                  <a:pt x="28" y="10"/>
                  <a:pt x="27" y="6"/>
                  <a:pt x="24" y="4"/>
                </a:cubicBezTo>
                <a:close/>
              </a:path>
            </a:pathLst>
          </a:custGeom>
          <a:solidFill>
            <a:srgbClr val="F0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15" name="Freeform 14"/>
          <p:cNvSpPr>
            <a:spLocks/>
          </p:cNvSpPr>
          <p:nvPr userDrawn="1"/>
        </p:nvSpPr>
        <p:spPr bwMode="auto">
          <a:xfrm>
            <a:off x="6981251" y="1944712"/>
            <a:ext cx="2576248" cy="3042812"/>
          </a:xfrm>
          <a:custGeom>
            <a:avLst/>
            <a:gdLst>
              <a:gd name="T0" fmla="*/ 856 w 1011"/>
              <a:gd name="T1" fmla="*/ 1197 h 1197"/>
              <a:gd name="T2" fmla="*/ 156 w 1011"/>
              <a:gd name="T3" fmla="*/ 1197 h 1197"/>
              <a:gd name="T4" fmla="*/ 0 w 1011"/>
              <a:gd name="T5" fmla="*/ 1042 h 1197"/>
              <a:gd name="T6" fmla="*/ 0 w 1011"/>
              <a:gd name="T7" fmla="*/ 155 h 1197"/>
              <a:gd name="T8" fmla="*/ 156 w 1011"/>
              <a:gd name="T9" fmla="*/ 0 h 1197"/>
              <a:gd name="T10" fmla="*/ 856 w 1011"/>
              <a:gd name="T11" fmla="*/ 0 h 1197"/>
              <a:gd name="T12" fmla="*/ 1011 w 1011"/>
              <a:gd name="T13" fmla="*/ 155 h 1197"/>
              <a:gd name="T14" fmla="*/ 1011 w 1011"/>
              <a:gd name="T15" fmla="*/ 1042 h 1197"/>
              <a:gd name="T16" fmla="*/ 856 w 1011"/>
              <a:gd name="T17" fmla="*/ 1197 h 1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1" h="1197">
                <a:moveTo>
                  <a:pt x="856" y="1197"/>
                </a:moveTo>
                <a:cubicBezTo>
                  <a:pt x="156" y="1197"/>
                  <a:pt x="156" y="1197"/>
                  <a:pt x="156" y="1197"/>
                </a:cubicBezTo>
                <a:cubicBezTo>
                  <a:pt x="70" y="1197"/>
                  <a:pt x="0" y="1128"/>
                  <a:pt x="0" y="1042"/>
                </a:cubicBezTo>
                <a:cubicBezTo>
                  <a:pt x="0" y="155"/>
                  <a:pt x="0" y="155"/>
                  <a:pt x="0" y="155"/>
                </a:cubicBezTo>
                <a:cubicBezTo>
                  <a:pt x="0" y="70"/>
                  <a:pt x="70" y="0"/>
                  <a:pt x="156" y="0"/>
                </a:cubicBezTo>
                <a:cubicBezTo>
                  <a:pt x="856" y="0"/>
                  <a:pt x="856" y="0"/>
                  <a:pt x="856" y="0"/>
                </a:cubicBezTo>
                <a:cubicBezTo>
                  <a:pt x="942" y="0"/>
                  <a:pt x="1011" y="70"/>
                  <a:pt x="1011" y="155"/>
                </a:cubicBezTo>
                <a:cubicBezTo>
                  <a:pt x="1011" y="1042"/>
                  <a:pt x="1011" y="1042"/>
                  <a:pt x="1011" y="1042"/>
                </a:cubicBezTo>
                <a:cubicBezTo>
                  <a:pt x="1011" y="1128"/>
                  <a:pt x="942" y="1197"/>
                  <a:pt x="856" y="11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981251" y="1944712"/>
            <a:ext cx="2576248" cy="3042812"/>
          </a:xfrm>
          <a:prstGeom prst="roundRect">
            <a:avLst>
              <a:gd name="adj" fmla="val 15188"/>
            </a:avLst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31351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- Text Righ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38597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- 3 Collag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644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064400" y="0"/>
            <a:ext cx="40644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8128800" y="0"/>
            <a:ext cx="4063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57436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- 6 Collag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64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064000" y="0"/>
            <a:ext cx="4064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8128000" y="0"/>
            <a:ext cx="4064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128000" y="3429000"/>
            <a:ext cx="4064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064000" y="3429000"/>
            <a:ext cx="4064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4064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1378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A6B09-594C-B4A4-F613-0CA1ACD06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17213-3C51-F6BC-EAEF-EF232A3BA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3D9C-E960-7D4A-A173-E746285F79CE}" type="datetimeFigureOut">
              <a:rPr lang="en-US" smtClean="0"/>
              <a:t>12/8/22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B49A2-4A6F-9CCB-BF35-5CAF3FA00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C7A23-A57E-6970-45E5-EE22E0951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83-E0CB-8D43-B196-0C64B5606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975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Fullscreen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cover</a:t>
            </a:r>
            <a:r>
              <a:rPr lang="fr-FR" dirty="0"/>
              <a:t>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7366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2 Collag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insert a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833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660402"/>
            <a:ext cx="4481512" cy="549381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33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4490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ors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660402"/>
            <a:ext cx="4481512" cy="549381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33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172070" y="2515800"/>
            <a:ext cx="1872972" cy="113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competitor</a:t>
            </a:r>
            <a:r>
              <a:rPr lang="fr-FR" dirty="0"/>
              <a:t> logo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830367" y="2515800"/>
            <a:ext cx="1872972" cy="113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competitor</a:t>
            </a:r>
            <a:r>
              <a:rPr lang="fr-FR" dirty="0"/>
              <a:t> logo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88663" y="2515800"/>
            <a:ext cx="1872972" cy="113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competitor</a:t>
            </a:r>
            <a:r>
              <a:rPr lang="fr-FR" dirty="0"/>
              <a:t> logo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146961" y="2515800"/>
            <a:ext cx="1872972" cy="113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competitor</a:t>
            </a:r>
            <a:r>
              <a:rPr lang="fr-FR" dirty="0"/>
              <a:t> logo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172070" y="4167046"/>
            <a:ext cx="1872972" cy="113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competitor</a:t>
            </a:r>
            <a:r>
              <a:rPr lang="fr-FR" dirty="0"/>
              <a:t> logo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830367" y="4167046"/>
            <a:ext cx="1872972" cy="113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competitor</a:t>
            </a:r>
            <a:r>
              <a:rPr lang="fr-FR" dirty="0"/>
              <a:t> logo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488663" y="4167046"/>
            <a:ext cx="1872972" cy="113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competitor</a:t>
            </a:r>
            <a:r>
              <a:rPr lang="fr-FR" dirty="0"/>
              <a:t> logo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9146961" y="4167046"/>
            <a:ext cx="1872972" cy="113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fr-FR" dirty="0"/>
              <a:t>Click </a:t>
            </a:r>
            <a:r>
              <a:rPr lang="fr-FR" dirty="0" err="1"/>
              <a:t>icon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competitor</a:t>
            </a:r>
            <a:r>
              <a:rPr lang="fr-FR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36895516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nders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660402"/>
            <a:ext cx="4481512" cy="549381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33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413649" y="1907255"/>
            <a:ext cx="1588275" cy="1588275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fr-FR" dirty="0"/>
              <a:t>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303478" y="1907255"/>
            <a:ext cx="1588275" cy="1588275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fr-FR" dirty="0"/>
              <a:t>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93308" y="1907255"/>
            <a:ext cx="1588275" cy="1588275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fr-FR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3550645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ge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095500" y="2084199"/>
            <a:ext cx="1961859" cy="1961858"/>
          </a:xfrm>
          <a:prstGeom prst="ellipse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134641" y="2149621"/>
            <a:ext cx="1961859" cy="1961858"/>
          </a:xfrm>
          <a:prstGeom prst="ellipse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660402"/>
            <a:ext cx="4481512" cy="549381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33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22569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5812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or.fr"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39788" y="1600200"/>
            <a:ext cx="4413251" cy="147732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fr-FR" sz="3000" dirty="0" err="1"/>
              <a:t>Proudly</a:t>
            </a:r>
            <a:r>
              <a:rPr lang="fr-FR" sz="3000" dirty="0"/>
              <a:t> made </a:t>
            </a:r>
            <a:br>
              <a:rPr lang="fr-FR" sz="3000" dirty="0"/>
            </a:br>
            <a:r>
              <a:rPr lang="fr-FR" sz="3000" dirty="0"/>
              <a:t>by</a:t>
            </a:r>
            <a:r>
              <a:rPr lang="fr-FR" sz="3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3000" dirty="0">
                <a:solidFill>
                  <a:schemeClr val="bg1"/>
                </a:solidFill>
              </a:rPr>
              <a:t>Slidor.</a:t>
            </a:r>
          </a:p>
          <a:p>
            <a:r>
              <a:rPr lang="fr-FR" sz="3000" dirty="0" err="1"/>
              <a:t>With</a:t>
            </a:r>
            <a:r>
              <a:rPr lang="fr-FR" sz="3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Freeform 111"/>
          <p:cNvSpPr>
            <a:spLocks/>
          </p:cNvSpPr>
          <p:nvPr userDrawn="1"/>
        </p:nvSpPr>
        <p:spPr bwMode="auto">
          <a:xfrm>
            <a:off x="2047875" y="2983070"/>
            <a:ext cx="468680" cy="410716"/>
          </a:xfrm>
          <a:custGeom>
            <a:avLst/>
            <a:gdLst>
              <a:gd name="T0" fmla="*/ 0 w 248"/>
              <a:gd name="T1" fmla="*/ 64 h 217"/>
              <a:gd name="T2" fmla="*/ 123 w 248"/>
              <a:gd name="T3" fmla="*/ 217 h 217"/>
              <a:gd name="T4" fmla="*/ 248 w 248"/>
              <a:gd name="T5" fmla="*/ 66 h 217"/>
              <a:gd name="T6" fmla="*/ 189 w 248"/>
              <a:gd name="T7" fmla="*/ 1 h 217"/>
              <a:gd name="T8" fmla="*/ 124 w 248"/>
              <a:gd name="T9" fmla="*/ 57 h 217"/>
              <a:gd name="T10" fmla="*/ 61 w 248"/>
              <a:gd name="T11" fmla="*/ 1 h 217"/>
              <a:gd name="T12" fmla="*/ 0 w 248"/>
              <a:gd name="T13" fmla="*/ 64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8" h="217">
                <a:moveTo>
                  <a:pt x="0" y="64"/>
                </a:moveTo>
                <a:cubicBezTo>
                  <a:pt x="0" y="144"/>
                  <a:pt x="123" y="217"/>
                  <a:pt x="123" y="217"/>
                </a:cubicBezTo>
                <a:cubicBezTo>
                  <a:pt x="123" y="217"/>
                  <a:pt x="248" y="146"/>
                  <a:pt x="248" y="66"/>
                </a:cubicBezTo>
                <a:cubicBezTo>
                  <a:pt x="248" y="33"/>
                  <a:pt x="225" y="2"/>
                  <a:pt x="189" y="1"/>
                </a:cubicBezTo>
                <a:cubicBezTo>
                  <a:pt x="155" y="1"/>
                  <a:pt x="124" y="24"/>
                  <a:pt x="124" y="57"/>
                </a:cubicBezTo>
                <a:cubicBezTo>
                  <a:pt x="124" y="24"/>
                  <a:pt x="94" y="1"/>
                  <a:pt x="61" y="1"/>
                </a:cubicBezTo>
                <a:cubicBezTo>
                  <a:pt x="25" y="0"/>
                  <a:pt x="0" y="31"/>
                  <a:pt x="0" y="64"/>
                </a:cubicBezTo>
                <a:close/>
              </a:path>
            </a:pathLst>
          </a:custGeom>
          <a:noFill/>
          <a:ln w="28575" cap="flat">
            <a:solidFill>
              <a:srgbClr val="FE135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375" y="6438900"/>
            <a:ext cx="1235204" cy="2540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773365" y="2831306"/>
            <a:ext cx="2630487" cy="55399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fr-FR" sz="3000" dirty="0"/>
              <a:t>from Paris.</a:t>
            </a:r>
          </a:p>
        </p:txBody>
      </p:sp>
      <p:sp>
        <p:nvSpPr>
          <p:cNvPr id="6" name="Rectangle 5">
            <a:hlinkClick r:id="rId3"/>
          </p:cNvPr>
          <p:cNvSpPr/>
          <p:nvPr userDrawn="1"/>
        </p:nvSpPr>
        <p:spPr>
          <a:xfrm>
            <a:off x="839788" y="4083862"/>
            <a:ext cx="3770312" cy="838200"/>
          </a:xfrm>
          <a:prstGeom prst="rect">
            <a:avLst/>
          </a:prstGeom>
          <a:noFill/>
          <a:ln w="381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spc="450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SAY HELLO</a:t>
            </a:r>
            <a:endParaRPr lang="fr-FR" sz="1800" spc="45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6535173" y="3836900"/>
            <a:ext cx="5656828" cy="3021100"/>
            <a:chOff x="5818189" y="1958042"/>
            <a:chExt cx="5656828" cy="3021100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8927532" y="2652277"/>
              <a:ext cx="673642" cy="267693"/>
            </a:xfrm>
            <a:custGeom>
              <a:avLst/>
              <a:gdLst>
                <a:gd name="T0" fmla="*/ 91 w 114"/>
                <a:gd name="T1" fmla="*/ 45 h 45"/>
                <a:gd name="T2" fmla="*/ 20 w 114"/>
                <a:gd name="T3" fmla="*/ 45 h 45"/>
                <a:gd name="T4" fmla="*/ 0 w 114"/>
                <a:gd name="T5" fmla="*/ 25 h 45"/>
                <a:gd name="T6" fmla="*/ 20 w 114"/>
                <a:gd name="T7" fmla="*/ 5 h 45"/>
                <a:gd name="T8" fmla="*/ 33 w 114"/>
                <a:gd name="T9" fmla="*/ 10 h 45"/>
                <a:gd name="T10" fmla="*/ 34 w 114"/>
                <a:gd name="T11" fmla="*/ 16 h 45"/>
                <a:gd name="T12" fmla="*/ 28 w 114"/>
                <a:gd name="T13" fmla="*/ 16 h 45"/>
                <a:gd name="T14" fmla="*/ 20 w 114"/>
                <a:gd name="T15" fmla="*/ 13 h 45"/>
                <a:gd name="T16" fmla="*/ 8 w 114"/>
                <a:gd name="T17" fmla="*/ 25 h 45"/>
                <a:gd name="T18" fmla="*/ 20 w 114"/>
                <a:gd name="T19" fmla="*/ 37 h 45"/>
                <a:gd name="T20" fmla="*/ 91 w 114"/>
                <a:gd name="T21" fmla="*/ 37 h 45"/>
                <a:gd name="T22" fmla="*/ 106 w 114"/>
                <a:gd name="T23" fmla="*/ 22 h 45"/>
                <a:gd name="T24" fmla="*/ 91 w 114"/>
                <a:gd name="T25" fmla="*/ 8 h 45"/>
                <a:gd name="T26" fmla="*/ 81 w 114"/>
                <a:gd name="T27" fmla="*/ 13 h 45"/>
                <a:gd name="T28" fmla="*/ 75 w 114"/>
                <a:gd name="T29" fmla="*/ 13 h 45"/>
                <a:gd name="T30" fmla="*/ 75 w 114"/>
                <a:gd name="T31" fmla="*/ 8 h 45"/>
                <a:gd name="T32" fmla="*/ 91 w 114"/>
                <a:gd name="T33" fmla="*/ 0 h 45"/>
                <a:gd name="T34" fmla="*/ 114 w 114"/>
                <a:gd name="T35" fmla="*/ 22 h 45"/>
                <a:gd name="T36" fmla="*/ 91 w 114"/>
                <a:gd name="T3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4" h="45">
                  <a:moveTo>
                    <a:pt x="91" y="45"/>
                  </a:moveTo>
                  <a:cubicBezTo>
                    <a:pt x="20" y="45"/>
                    <a:pt x="20" y="45"/>
                    <a:pt x="20" y="45"/>
                  </a:cubicBezTo>
                  <a:cubicBezTo>
                    <a:pt x="9" y="45"/>
                    <a:pt x="0" y="36"/>
                    <a:pt x="0" y="25"/>
                  </a:cubicBezTo>
                  <a:cubicBezTo>
                    <a:pt x="0" y="14"/>
                    <a:pt x="9" y="5"/>
                    <a:pt x="20" y="5"/>
                  </a:cubicBezTo>
                  <a:cubicBezTo>
                    <a:pt x="25" y="5"/>
                    <a:pt x="30" y="7"/>
                    <a:pt x="33" y="10"/>
                  </a:cubicBezTo>
                  <a:cubicBezTo>
                    <a:pt x="35" y="12"/>
                    <a:pt x="35" y="14"/>
                    <a:pt x="34" y="16"/>
                  </a:cubicBezTo>
                  <a:cubicBezTo>
                    <a:pt x="32" y="17"/>
                    <a:pt x="30" y="18"/>
                    <a:pt x="28" y="16"/>
                  </a:cubicBezTo>
                  <a:cubicBezTo>
                    <a:pt x="26" y="14"/>
                    <a:pt x="23" y="13"/>
                    <a:pt x="20" y="13"/>
                  </a:cubicBezTo>
                  <a:cubicBezTo>
                    <a:pt x="13" y="13"/>
                    <a:pt x="8" y="18"/>
                    <a:pt x="8" y="25"/>
                  </a:cubicBezTo>
                  <a:cubicBezTo>
                    <a:pt x="8" y="31"/>
                    <a:pt x="13" y="37"/>
                    <a:pt x="20" y="37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99" y="37"/>
                    <a:pt x="106" y="30"/>
                    <a:pt x="106" y="22"/>
                  </a:cubicBezTo>
                  <a:cubicBezTo>
                    <a:pt x="106" y="14"/>
                    <a:pt x="99" y="8"/>
                    <a:pt x="91" y="8"/>
                  </a:cubicBezTo>
                  <a:cubicBezTo>
                    <a:pt x="87" y="8"/>
                    <a:pt x="83" y="10"/>
                    <a:pt x="81" y="13"/>
                  </a:cubicBezTo>
                  <a:cubicBezTo>
                    <a:pt x="79" y="14"/>
                    <a:pt x="77" y="15"/>
                    <a:pt x="75" y="13"/>
                  </a:cubicBezTo>
                  <a:cubicBezTo>
                    <a:pt x="73" y="12"/>
                    <a:pt x="73" y="9"/>
                    <a:pt x="75" y="8"/>
                  </a:cubicBezTo>
                  <a:cubicBezTo>
                    <a:pt x="79" y="3"/>
                    <a:pt x="85" y="0"/>
                    <a:pt x="91" y="0"/>
                  </a:cubicBezTo>
                  <a:cubicBezTo>
                    <a:pt x="104" y="0"/>
                    <a:pt x="114" y="10"/>
                    <a:pt x="114" y="22"/>
                  </a:cubicBezTo>
                  <a:cubicBezTo>
                    <a:pt x="114" y="35"/>
                    <a:pt x="104" y="45"/>
                    <a:pt x="91" y="45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9168749" y="2516960"/>
              <a:ext cx="308875" cy="185326"/>
            </a:xfrm>
            <a:custGeom>
              <a:avLst/>
              <a:gdLst>
                <a:gd name="T0" fmla="*/ 48 w 52"/>
                <a:gd name="T1" fmla="*/ 31 h 31"/>
                <a:gd name="T2" fmla="*/ 48 w 52"/>
                <a:gd name="T3" fmla="*/ 31 h 31"/>
                <a:gd name="T4" fmla="*/ 44 w 52"/>
                <a:gd name="T5" fmla="*/ 27 h 31"/>
                <a:gd name="T6" fmla="*/ 44 w 52"/>
                <a:gd name="T7" fmla="*/ 26 h 31"/>
                <a:gd name="T8" fmla="*/ 26 w 52"/>
                <a:gd name="T9" fmla="*/ 8 h 31"/>
                <a:gd name="T10" fmla="*/ 8 w 52"/>
                <a:gd name="T11" fmla="*/ 23 h 31"/>
                <a:gd name="T12" fmla="*/ 3 w 52"/>
                <a:gd name="T13" fmla="*/ 26 h 31"/>
                <a:gd name="T14" fmla="*/ 0 w 52"/>
                <a:gd name="T15" fmla="*/ 21 h 31"/>
                <a:gd name="T16" fmla="*/ 26 w 52"/>
                <a:gd name="T17" fmla="*/ 0 h 31"/>
                <a:gd name="T18" fmla="*/ 52 w 52"/>
                <a:gd name="T19" fmla="*/ 26 h 31"/>
                <a:gd name="T20" fmla="*/ 52 w 52"/>
                <a:gd name="T21" fmla="*/ 27 h 31"/>
                <a:gd name="T22" fmla="*/ 48 w 52"/>
                <a:gd name="T2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31">
                  <a:moveTo>
                    <a:pt x="48" y="31"/>
                  </a:moveTo>
                  <a:cubicBezTo>
                    <a:pt x="48" y="31"/>
                    <a:pt x="48" y="31"/>
                    <a:pt x="48" y="31"/>
                  </a:cubicBezTo>
                  <a:cubicBezTo>
                    <a:pt x="45" y="31"/>
                    <a:pt x="44" y="29"/>
                    <a:pt x="44" y="27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16"/>
                    <a:pt x="36" y="8"/>
                    <a:pt x="26" y="8"/>
                  </a:cubicBezTo>
                  <a:cubicBezTo>
                    <a:pt x="17" y="8"/>
                    <a:pt x="10" y="14"/>
                    <a:pt x="8" y="23"/>
                  </a:cubicBezTo>
                  <a:cubicBezTo>
                    <a:pt x="8" y="25"/>
                    <a:pt x="6" y="26"/>
                    <a:pt x="3" y="26"/>
                  </a:cubicBezTo>
                  <a:cubicBezTo>
                    <a:pt x="1" y="25"/>
                    <a:pt x="0" y="23"/>
                    <a:pt x="0" y="21"/>
                  </a:cubicBezTo>
                  <a:cubicBezTo>
                    <a:pt x="3" y="9"/>
                    <a:pt x="13" y="0"/>
                    <a:pt x="26" y="0"/>
                  </a:cubicBezTo>
                  <a:cubicBezTo>
                    <a:pt x="40" y="0"/>
                    <a:pt x="52" y="12"/>
                    <a:pt x="52" y="26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2" y="29"/>
                    <a:pt x="50" y="31"/>
                    <a:pt x="48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9033432" y="2552260"/>
              <a:ext cx="205917" cy="179443"/>
            </a:xfrm>
            <a:custGeom>
              <a:avLst/>
              <a:gdLst>
                <a:gd name="T0" fmla="*/ 5 w 35"/>
                <a:gd name="T1" fmla="*/ 30 h 30"/>
                <a:gd name="T2" fmla="*/ 2 w 35"/>
                <a:gd name="T3" fmla="*/ 28 h 30"/>
                <a:gd name="T4" fmla="*/ 0 w 35"/>
                <a:gd name="T5" fmla="*/ 20 h 30"/>
                <a:gd name="T6" fmla="*/ 20 w 35"/>
                <a:gd name="T7" fmla="*/ 0 h 30"/>
                <a:gd name="T8" fmla="*/ 33 w 35"/>
                <a:gd name="T9" fmla="*/ 5 h 30"/>
                <a:gd name="T10" fmla="*/ 33 w 35"/>
                <a:gd name="T11" fmla="*/ 11 h 30"/>
                <a:gd name="T12" fmla="*/ 28 w 35"/>
                <a:gd name="T13" fmla="*/ 11 h 30"/>
                <a:gd name="T14" fmla="*/ 20 w 35"/>
                <a:gd name="T15" fmla="*/ 8 h 30"/>
                <a:gd name="T16" fmla="*/ 8 w 35"/>
                <a:gd name="T17" fmla="*/ 20 h 30"/>
                <a:gd name="T18" fmla="*/ 9 w 35"/>
                <a:gd name="T19" fmla="*/ 25 h 30"/>
                <a:gd name="T20" fmla="*/ 7 w 35"/>
                <a:gd name="T21" fmla="*/ 30 h 30"/>
                <a:gd name="T22" fmla="*/ 5 w 35"/>
                <a:gd name="T2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30">
                  <a:moveTo>
                    <a:pt x="5" y="30"/>
                  </a:moveTo>
                  <a:cubicBezTo>
                    <a:pt x="4" y="30"/>
                    <a:pt x="2" y="29"/>
                    <a:pt x="2" y="28"/>
                  </a:cubicBezTo>
                  <a:cubicBezTo>
                    <a:pt x="1" y="25"/>
                    <a:pt x="0" y="23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5" y="0"/>
                    <a:pt x="29" y="2"/>
                    <a:pt x="33" y="5"/>
                  </a:cubicBezTo>
                  <a:cubicBezTo>
                    <a:pt x="35" y="7"/>
                    <a:pt x="35" y="9"/>
                    <a:pt x="33" y="11"/>
                  </a:cubicBezTo>
                  <a:cubicBezTo>
                    <a:pt x="32" y="13"/>
                    <a:pt x="29" y="13"/>
                    <a:pt x="28" y="11"/>
                  </a:cubicBezTo>
                  <a:cubicBezTo>
                    <a:pt x="26" y="10"/>
                    <a:pt x="24" y="8"/>
                    <a:pt x="20" y="8"/>
                  </a:cubicBezTo>
                  <a:cubicBezTo>
                    <a:pt x="13" y="8"/>
                    <a:pt x="8" y="14"/>
                    <a:pt x="8" y="20"/>
                  </a:cubicBezTo>
                  <a:cubicBezTo>
                    <a:pt x="8" y="22"/>
                    <a:pt x="8" y="23"/>
                    <a:pt x="9" y="25"/>
                  </a:cubicBezTo>
                  <a:cubicBezTo>
                    <a:pt x="10" y="27"/>
                    <a:pt x="9" y="29"/>
                    <a:pt x="7" y="30"/>
                  </a:cubicBezTo>
                  <a:cubicBezTo>
                    <a:pt x="6" y="30"/>
                    <a:pt x="6" y="30"/>
                    <a:pt x="5" y="3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7965606" y="3102353"/>
              <a:ext cx="123550" cy="200034"/>
            </a:xfrm>
            <a:custGeom>
              <a:avLst/>
              <a:gdLst>
                <a:gd name="T0" fmla="*/ 4 w 21"/>
                <a:gd name="T1" fmla="*/ 34 h 34"/>
                <a:gd name="T2" fmla="*/ 0 w 21"/>
                <a:gd name="T3" fmla="*/ 30 h 34"/>
                <a:gd name="T4" fmla="*/ 4 w 21"/>
                <a:gd name="T5" fmla="*/ 26 h 34"/>
                <a:gd name="T6" fmla="*/ 13 w 21"/>
                <a:gd name="T7" fmla="*/ 17 h 34"/>
                <a:gd name="T8" fmla="*/ 4 w 21"/>
                <a:gd name="T9" fmla="*/ 8 h 34"/>
                <a:gd name="T10" fmla="*/ 0 w 21"/>
                <a:gd name="T11" fmla="*/ 4 h 34"/>
                <a:gd name="T12" fmla="*/ 4 w 21"/>
                <a:gd name="T13" fmla="*/ 0 h 34"/>
                <a:gd name="T14" fmla="*/ 21 w 21"/>
                <a:gd name="T15" fmla="*/ 17 h 34"/>
                <a:gd name="T16" fmla="*/ 4 w 21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34">
                  <a:moveTo>
                    <a:pt x="4" y="34"/>
                  </a:moveTo>
                  <a:cubicBezTo>
                    <a:pt x="1" y="34"/>
                    <a:pt x="0" y="33"/>
                    <a:pt x="0" y="30"/>
                  </a:cubicBezTo>
                  <a:cubicBezTo>
                    <a:pt x="0" y="28"/>
                    <a:pt x="1" y="26"/>
                    <a:pt x="4" y="26"/>
                  </a:cubicBezTo>
                  <a:cubicBezTo>
                    <a:pt x="9" y="26"/>
                    <a:pt x="13" y="22"/>
                    <a:pt x="13" y="17"/>
                  </a:cubicBezTo>
                  <a:cubicBezTo>
                    <a:pt x="13" y="12"/>
                    <a:pt x="9" y="8"/>
                    <a:pt x="4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13" y="0"/>
                    <a:pt x="21" y="8"/>
                    <a:pt x="21" y="17"/>
                  </a:cubicBezTo>
                  <a:cubicBezTo>
                    <a:pt x="21" y="27"/>
                    <a:pt x="13" y="34"/>
                    <a:pt x="4" y="3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7633198" y="3078820"/>
              <a:ext cx="455958" cy="223567"/>
            </a:xfrm>
            <a:custGeom>
              <a:avLst/>
              <a:gdLst>
                <a:gd name="T0" fmla="*/ 60 w 77"/>
                <a:gd name="T1" fmla="*/ 38 h 38"/>
                <a:gd name="T2" fmla="*/ 19 w 77"/>
                <a:gd name="T3" fmla="*/ 38 h 38"/>
                <a:gd name="T4" fmla="*/ 0 w 77"/>
                <a:gd name="T5" fmla="*/ 19 h 38"/>
                <a:gd name="T6" fmla="*/ 19 w 77"/>
                <a:gd name="T7" fmla="*/ 0 h 38"/>
                <a:gd name="T8" fmla="*/ 31 w 77"/>
                <a:gd name="T9" fmla="*/ 4 h 38"/>
                <a:gd name="T10" fmla="*/ 32 w 77"/>
                <a:gd name="T11" fmla="*/ 10 h 38"/>
                <a:gd name="T12" fmla="*/ 26 w 77"/>
                <a:gd name="T13" fmla="*/ 10 h 38"/>
                <a:gd name="T14" fmla="*/ 19 w 77"/>
                <a:gd name="T15" fmla="*/ 8 h 38"/>
                <a:gd name="T16" fmla="*/ 8 w 77"/>
                <a:gd name="T17" fmla="*/ 19 h 38"/>
                <a:gd name="T18" fmla="*/ 19 w 77"/>
                <a:gd name="T19" fmla="*/ 30 h 38"/>
                <a:gd name="T20" fmla="*/ 60 w 77"/>
                <a:gd name="T21" fmla="*/ 30 h 38"/>
                <a:gd name="T22" fmla="*/ 69 w 77"/>
                <a:gd name="T23" fmla="*/ 21 h 38"/>
                <a:gd name="T24" fmla="*/ 60 w 77"/>
                <a:gd name="T25" fmla="*/ 12 h 38"/>
                <a:gd name="T26" fmla="*/ 54 w 77"/>
                <a:gd name="T27" fmla="*/ 14 h 38"/>
                <a:gd name="T28" fmla="*/ 48 w 77"/>
                <a:gd name="T29" fmla="*/ 13 h 38"/>
                <a:gd name="T30" fmla="*/ 49 w 77"/>
                <a:gd name="T31" fmla="*/ 7 h 38"/>
                <a:gd name="T32" fmla="*/ 60 w 77"/>
                <a:gd name="T33" fmla="*/ 4 h 38"/>
                <a:gd name="T34" fmla="*/ 77 w 77"/>
                <a:gd name="T35" fmla="*/ 21 h 38"/>
                <a:gd name="T36" fmla="*/ 60 w 77"/>
                <a:gd name="T3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38">
                  <a:moveTo>
                    <a:pt x="60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8" y="38"/>
                    <a:pt x="0" y="30"/>
                    <a:pt x="0" y="19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23" y="0"/>
                    <a:pt x="28" y="1"/>
                    <a:pt x="31" y="4"/>
                  </a:cubicBezTo>
                  <a:cubicBezTo>
                    <a:pt x="33" y="5"/>
                    <a:pt x="33" y="8"/>
                    <a:pt x="32" y="10"/>
                  </a:cubicBezTo>
                  <a:cubicBezTo>
                    <a:pt x="30" y="11"/>
                    <a:pt x="28" y="12"/>
                    <a:pt x="26" y="10"/>
                  </a:cubicBezTo>
                  <a:cubicBezTo>
                    <a:pt x="24" y="9"/>
                    <a:pt x="22" y="8"/>
                    <a:pt x="19" y="8"/>
                  </a:cubicBezTo>
                  <a:cubicBezTo>
                    <a:pt x="13" y="8"/>
                    <a:pt x="8" y="13"/>
                    <a:pt x="8" y="19"/>
                  </a:cubicBezTo>
                  <a:cubicBezTo>
                    <a:pt x="8" y="25"/>
                    <a:pt x="13" y="30"/>
                    <a:pt x="19" y="30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5" y="30"/>
                    <a:pt x="69" y="26"/>
                    <a:pt x="69" y="21"/>
                  </a:cubicBezTo>
                  <a:cubicBezTo>
                    <a:pt x="69" y="16"/>
                    <a:pt x="65" y="12"/>
                    <a:pt x="60" y="12"/>
                  </a:cubicBezTo>
                  <a:cubicBezTo>
                    <a:pt x="57" y="12"/>
                    <a:pt x="56" y="13"/>
                    <a:pt x="54" y="14"/>
                  </a:cubicBezTo>
                  <a:cubicBezTo>
                    <a:pt x="52" y="15"/>
                    <a:pt x="50" y="15"/>
                    <a:pt x="48" y="13"/>
                  </a:cubicBezTo>
                  <a:cubicBezTo>
                    <a:pt x="47" y="11"/>
                    <a:pt x="47" y="9"/>
                    <a:pt x="49" y="7"/>
                  </a:cubicBezTo>
                  <a:cubicBezTo>
                    <a:pt x="52" y="5"/>
                    <a:pt x="56" y="4"/>
                    <a:pt x="60" y="4"/>
                  </a:cubicBezTo>
                  <a:cubicBezTo>
                    <a:pt x="69" y="4"/>
                    <a:pt x="77" y="12"/>
                    <a:pt x="77" y="21"/>
                  </a:cubicBezTo>
                  <a:cubicBezTo>
                    <a:pt x="77" y="31"/>
                    <a:pt x="69" y="38"/>
                    <a:pt x="60" y="38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7703798" y="2990570"/>
              <a:ext cx="285341" cy="158850"/>
            </a:xfrm>
            <a:custGeom>
              <a:avLst/>
              <a:gdLst>
                <a:gd name="T0" fmla="*/ 44 w 48"/>
                <a:gd name="T1" fmla="*/ 27 h 27"/>
                <a:gd name="T2" fmla="*/ 40 w 48"/>
                <a:gd name="T3" fmla="*/ 23 h 27"/>
                <a:gd name="T4" fmla="*/ 24 w 48"/>
                <a:gd name="T5" fmla="*/ 8 h 27"/>
                <a:gd name="T6" fmla="*/ 9 w 48"/>
                <a:gd name="T7" fmla="*/ 20 h 27"/>
                <a:gd name="T8" fmla="*/ 4 w 48"/>
                <a:gd name="T9" fmla="*/ 23 h 27"/>
                <a:gd name="T10" fmla="*/ 1 w 48"/>
                <a:gd name="T11" fmla="*/ 18 h 27"/>
                <a:gd name="T12" fmla="*/ 24 w 48"/>
                <a:gd name="T13" fmla="*/ 0 h 27"/>
                <a:gd name="T14" fmla="*/ 48 w 48"/>
                <a:gd name="T15" fmla="*/ 23 h 27"/>
                <a:gd name="T16" fmla="*/ 44 w 48"/>
                <a:gd name="T17" fmla="*/ 27 h 27"/>
                <a:gd name="T18" fmla="*/ 44 w 4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27">
                  <a:moveTo>
                    <a:pt x="44" y="27"/>
                  </a:moveTo>
                  <a:cubicBezTo>
                    <a:pt x="42" y="27"/>
                    <a:pt x="40" y="26"/>
                    <a:pt x="40" y="23"/>
                  </a:cubicBezTo>
                  <a:cubicBezTo>
                    <a:pt x="40" y="15"/>
                    <a:pt x="33" y="8"/>
                    <a:pt x="24" y="8"/>
                  </a:cubicBezTo>
                  <a:cubicBezTo>
                    <a:pt x="17" y="8"/>
                    <a:pt x="10" y="13"/>
                    <a:pt x="9" y="20"/>
                  </a:cubicBezTo>
                  <a:cubicBezTo>
                    <a:pt x="8" y="22"/>
                    <a:pt x="6" y="23"/>
                    <a:pt x="4" y="23"/>
                  </a:cubicBezTo>
                  <a:cubicBezTo>
                    <a:pt x="2" y="22"/>
                    <a:pt x="0" y="20"/>
                    <a:pt x="1" y="18"/>
                  </a:cubicBezTo>
                  <a:cubicBezTo>
                    <a:pt x="4" y="7"/>
                    <a:pt x="13" y="0"/>
                    <a:pt x="24" y="0"/>
                  </a:cubicBezTo>
                  <a:cubicBezTo>
                    <a:pt x="37" y="0"/>
                    <a:pt x="48" y="10"/>
                    <a:pt x="48" y="23"/>
                  </a:cubicBezTo>
                  <a:cubicBezTo>
                    <a:pt x="48" y="26"/>
                    <a:pt x="46" y="27"/>
                    <a:pt x="44" y="27"/>
                  </a:cubicBezTo>
                  <a:cubicBezTo>
                    <a:pt x="44" y="27"/>
                    <a:pt x="44" y="27"/>
                    <a:pt x="44" y="2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9139333" y="3881897"/>
              <a:ext cx="114724" cy="176500"/>
            </a:xfrm>
            <a:custGeom>
              <a:avLst/>
              <a:gdLst>
                <a:gd name="T0" fmla="*/ 15 w 19"/>
                <a:gd name="T1" fmla="*/ 30 h 30"/>
                <a:gd name="T2" fmla="*/ 0 w 19"/>
                <a:gd name="T3" fmla="*/ 15 h 30"/>
                <a:gd name="T4" fmla="*/ 15 w 19"/>
                <a:gd name="T5" fmla="*/ 0 h 30"/>
                <a:gd name="T6" fmla="*/ 19 w 19"/>
                <a:gd name="T7" fmla="*/ 4 h 30"/>
                <a:gd name="T8" fmla="*/ 15 w 19"/>
                <a:gd name="T9" fmla="*/ 8 h 30"/>
                <a:gd name="T10" fmla="*/ 8 w 19"/>
                <a:gd name="T11" fmla="*/ 15 h 30"/>
                <a:gd name="T12" fmla="*/ 15 w 19"/>
                <a:gd name="T13" fmla="*/ 22 h 30"/>
                <a:gd name="T14" fmla="*/ 19 w 19"/>
                <a:gd name="T15" fmla="*/ 26 h 30"/>
                <a:gd name="T16" fmla="*/ 15 w 19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0">
                  <a:moveTo>
                    <a:pt x="15" y="30"/>
                  </a:moveTo>
                  <a:cubicBezTo>
                    <a:pt x="7" y="30"/>
                    <a:pt x="0" y="23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7" y="0"/>
                    <a:pt x="19" y="2"/>
                    <a:pt x="19" y="4"/>
                  </a:cubicBezTo>
                  <a:cubicBezTo>
                    <a:pt x="19" y="6"/>
                    <a:pt x="17" y="8"/>
                    <a:pt x="15" y="8"/>
                  </a:cubicBezTo>
                  <a:cubicBezTo>
                    <a:pt x="11" y="8"/>
                    <a:pt x="8" y="11"/>
                    <a:pt x="8" y="15"/>
                  </a:cubicBezTo>
                  <a:cubicBezTo>
                    <a:pt x="8" y="19"/>
                    <a:pt x="11" y="22"/>
                    <a:pt x="15" y="22"/>
                  </a:cubicBezTo>
                  <a:cubicBezTo>
                    <a:pt x="17" y="22"/>
                    <a:pt x="19" y="23"/>
                    <a:pt x="19" y="26"/>
                  </a:cubicBezTo>
                  <a:cubicBezTo>
                    <a:pt x="19" y="28"/>
                    <a:pt x="17" y="30"/>
                    <a:pt x="15" y="3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9139333" y="3864247"/>
              <a:ext cx="379475" cy="194150"/>
            </a:xfrm>
            <a:custGeom>
              <a:avLst/>
              <a:gdLst>
                <a:gd name="T0" fmla="*/ 48 w 64"/>
                <a:gd name="T1" fmla="*/ 33 h 33"/>
                <a:gd name="T2" fmla="*/ 15 w 64"/>
                <a:gd name="T3" fmla="*/ 33 h 33"/>
                <a:gd name="T4" fmla="*/ 0 w 64"/>
                <a:gd name="T5" fmla="*/ 18 h 33"/>
                <a:gd name="T6" fmla="*/ 15 w 64"/>
                <a:gd name="T7" fmla="*/ 3 h 33"/>
                <a:gd name="T8" fmla="*/ 24 w 64"/>
                <a:gd name="T9" fmla="*/ 6 h 33"/>
                <a:gd name="T10" fmla="*/ 25 w 64"/>
                <a:gd name="T11" fmla="*/ 12 h 33"/>
                <a:gd name="T12" fmla="*/ 19 w 64"/>
                <a:gd name="T13" fmla="*/ 12 h 33"/>
                <a:gd name="T14" fmla="*/ 15 w 64"/>
                <a:gd name="T15" fmla="*/ 11 h 33"/>
                <a:gd name="T16" fmla="*/ 8 w 64"/>
                <a:gd name="T17" fmla="*/ 18 h 33"/>
                <a:gd name="T18" fmla="*/ 15 w 64"/>
                <a:gd name="T19" fmla="*/ 25 h 33"/>
                <a:gd name="T20" fmla="*/ 48 w 64"/>
                <a:gd name="T21" fmla="*/ 25 h 33"/>
                <a:gd name="T22" fmla="*/ 56 w 64"/>
                <a:gd name="T23" fmla="*/ 16 h 33"/>
                <a:gd name="T24" fmla="*/ 48 w 64"/>
                <a:gd name="T25" fmla="*/ 8 h 33"/>
                <a:gd name="T26" fmla="*/ 42 w 64"/>
                <a:gd name="T27" fmla="*/ 10 h 33"/>
                <a:gd name="T28" fmla="*/ 37 w 64"/>
                <a:gd name="T29" fmla="*/ 9 h 33"/>
                <a:gd name="T30" fmla="*/ 37 w 64"/>
                <a:gd name="T31" fmla="*/ 3 h 33"/>
                <a:gd name="T32" fmla="*/ 48 w 64"/>
                <a:gd name="T33" fmla="*/ 0 h 33"/>
                <a:gd name="T34" fmla="*/ 64 w 64"/>
                <a:gd name="T35" fmla="*/ 16 h 33"/>
                <a:gd name="T36" fmla="*/ 48 w 64"/>
                <a:gd name="T3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33">
                  <a:moveTo>
                    <a:pt x="48" y="33"/>
                  </a:moveTo>
                  <a:cubicBezTo>
                    <a:pt x="15" y="33"/>
                    <a:pt x="15" y="33"/>
                    <a:pt x="15" y="33"/>
                  </a:cubicBezTo>
                  <a:cubicBezTo>
                    <a:pt x="7" y="33"/>
                    <a:pt x="0" y="26"/>
                    <a:pt x="0" y="18"/>
                  </a:cubicBezTo>
                  <a:cubicBezTo>
                    <a:pt x="0" y="10"/>
                    <a:pt x="7" y="3"/>
                    <a:pt x="15" y="3"/>
                  </a:cubicBezTo>
                  <a:cubicBezTo>
                    <a:pt x="18" y="3"/>
                    <a:pt x="21" y="4"/>
                    <a:pt x="24" y="6"/>
                  </a:cubicBezTo>
                  <a:cubicBezTo>
                    <a:pt x="26" y="7"/>
                    <a:pt x="26" y="10"/>
                    <a:pt x="25" y="12"/>
                  </a:cubicBezTo>
                  <a:cubicBezTo>
                    <a:pt x="23" y="13"/>
                    <a:pt x="21" y="14"/>
                    <a:pt x="19" y="12"/>
                  </a:cubicBezTo>
                  <a:cubicBezTo>
                    <a:pt x="18" y="12"/>
                    <a:pt x="16" y="11"/>
                    <a:pt x="15" y="11"/>
                  </a:cubicBezTo>
                  <a:cubicBezTo>
                    <a:pt x="11" y="11"/>
                    <a:pt x="8" y="14"/>
                    <a:pt x="8" y="18"/>
                  </a:cubicBezTo>
                  <a:cubicBezTo>
                    <a:pt x="8" y="22"/>
                    <a:pt x="11" y="25"/>
                    <a:pt x="15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52" y="25"/>
                    <a:pt x="56" y="21"/>
                    <a:pt x="56" y="16"/>
                  </a:cubicBezTo>
                  <a:cubicBezTo>
                    <a:pt x="56" y="12"/>
                    <a:pt x="52" y="8"/>
                    <a:pt x="48" y="8"/>
                  </a:cubicBezTo>
                  <a:cubicBezTo>
                    <a:pt x="46" y="8"/>
                    <a:pt x="44" y="8"/>
                    <a:pt x="42" y="10"/>
                  </a:cubicBezTo>
                  <a:cubicBezTo>
                    <a:pt x="41" y="11"/>
                    <a:pt x="38" y="11"/>
                    <a:pt x="37" y="9"/>
                  </a:cubicBezTo>
                  <a:cubicBezTo>
                    <a:pt x="35" y="7"/>
                    <a:pt x="36" y="5"/>
                    <a:pt x="37" y="3"/>
                  </a:cubicBezTo>
                  <a:cubicBezTo>
                    <a:pt x="40" y="1"/>
                    <a:pt x="44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25"/>
                    <a:pt x="57" y="33"/>
                    <a:pt x="48" y="3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9221700" y="3793647"/>
              <a:ext cx="238275" cy="135317"/>
            </a:xfrm>
            <a:custGeom>
              <a:avLst/>
              <a:gdLst>
                <a:gd name="T0" fmla="*/ 4 w 40"/>
                <a:gd name="T1" fmla="*/ 23 h 23"/>
                <a:gd name="T2" fmla="*/ 4 w 40"/>
                <a:gd name="T3" fmla="*/ 23 h 23"/>
                <a:gd name="T4" fmla="*/ 0 w 40"/>
                <a:gd name="T5" fmla="*/ 19 h 23"/>
                <a:gd name="T6" fmla="*/ 20 w 40"/>
                <a:gd name="T7" fmla="*/ 0 h 23"/>
                <a:gd name="T8" fmla="*/ 39 w 40"/>
                <a:gd name="T9" fmla="*/ 15 h 23"/>
                <a:gd name="T10" fmla="*/ 36 w 40"/>
                <a:gd name="T11" fmla="*/ 20 h 23"/>
                <a:gd name="T12" fmla="*/ 32 w 40"/>
                <a:gd name="T13" fmla="*/ 17 h 23"/>
                <a:gd name="T14" fmla="*/ 20 w 40"/>
                <a:gd name="T15" fmla="*/ 8 h 23"/>
                <a:gd name="T16" fmla="*/ 8 w 40"/>
                <a:gd name="T17" fmla="*/ 20 h 23"/>
                <a:gd name="T18" fmla="*/ 4 w 40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23">
                  <a:moveTo>
                    <a:pt x="4" y="23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1" y="23"/>
                    <a:pt x="0" y="22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9" y="0"/>
                    <a:pt x="37" y="6"/>
                    <a:pt x="39" y="15"/>
                  </a:cubicBezTo>
                  <a:cubicBezTo>
                    <a:pt x="40" y="17"/>
                    <a:pt x="39" y="19"/>
                    <a:pt x="36" y="20"/>
                  </a:cubicBezTo>
                  <a:cubicBezTo>
                    <a:pt x="34" y="20"/>
                    <a:pt x="32" y="19"/>
                    <a:pt x="32" y="17"/>
                  </a:cubicBezTo>
                  <a:cubicBezTo>
                    <a:pt x="30" y="11"/>
                    <a:pt x="25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22"/>
                    <a:pt x="6" y="23"/>
                    <a:pt x="4" y="2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5818189" y="1958042"/>
              <a:ext cx="5656828" cy="3021100"/>
            </a:xfrm>
            <a:custGeom>
              <a:avLst/>
              <a:gdLst>
                <a:gd name="T0" fmla="*/ 531 w 957"/>
                <a:gd name="T1" fmla="*/ 375 h 512"/>
                <a:gd name="T2" fmla="*/ 499 w 957"/>
                <a:gd name="T3" fmla="*/ 292 h 512"/>
                <a:gd name="T4" fmla="*/ 477 w 957"/>
                <a:gd name="T5" fmla="*/ 84 h 512"/>
                <a:gd name="T6" fmla="*/ 467 w 957"/>
                <a:gd name="T7" fmla="*/ 53 h 512"/>
                <a:gd name="T8" fmla="*/ 455 w 957"/>
                <a:gd name="T9" fmla="*/ 53 h 512"/>
                <a:gd name="T10" fmla="*/ 450 w 957"/>
                <a:gd name="T11" fmla="*/ 86 h 512"/>
                <a:gd name="T12" fmla="*/ 431 w 957"/>
                <a:gd name="T13" fmla="*/ 296 h 512"/>
                <a:gd name="T14" fmla="*/ 396 w 957"/>
                <a:gd name="T15" fmla="*/ 399 h 512"/>
                <a:gd name="T16" fmla="*/ 4 w 957"/>
                <a:gd name="T17" fmla="*/ 512 h 512"/>
                <a:gd name="T18" fmla="*/ 583 w 957"/>
                <a:gd name="T19" fmla="*/ 512 h 512"/>
                <a:gd name="T20" fmla="*/ 377 w 957"/>
                <a:gd name="T21" fmla="*/ 456 h 512"/>
                <a:gd name="T22" fmla="*/ 392 w 957"/>
                <a:gd name="T23" fmla="*/ 429 h 512"/>
                <a:gd name="T24" fmla="*/ 510 w 957"/>
                <a:gd name="T25" fmla="*/ 429 h 512"/>
                <a:gd name="T26" fmla="*/ 506 w 957"/>
                <a:gd name="T27" fmla="*/ 421 h 512"/>
                <a:gd name="T28" fmla="*/ 523 w 957"/>
                <a:gd name="T29" fmla="*/ 395 h 512"/>
                <a:gd name="T30" fmla="*/ 404 w 957"/>
                <a:gd name="T31" fmla="*/ 395 h 512"/>
                <a:gd name="T32" fmla="*/ 420 w 957"/>
                <a:gd name="T33" fmla="*/ 421 h 512"/>
                <a:gd name="T34" fmla="*/ 432 w 957"/>
                <a:gd name="T35" fmla="*/ 429 h 512"/>
                <a:gd name="T36" fmla="*/ 489 w 957"/>
                <a:gd name="T37" fmla="*/ 403 h 512"/>
                <a:gd name="T38" fmla="*/ 495 w 957"/>
                <a:gd name="T39" fmla="*/ 429 h 512"/>
                <a:gd name="T40" fmla="*/ 532 w 957"/>
                <a:gd name="T41" fmla="*/ 475 h 512"/>
                <a:gd name="T42" fmla="*/ 419 w 957"/>
                <a:gd name="T43" fmla="*/ 370 h 512"/>
                <a:gd name="T44" fmla="*/ 424 w 957"/>
                <a:gd name="T45" fmla="*/ 350 h 512"/>
                <a:gd name="T46" fmla="*/ 430 w 957"/>
                <a:gd name="T47" fmla="*/ 330 h 512"/>
                <a:gd name="T48" fmla="*/ 446 w 957"/>
                <a:gd name="T49" fmla="*/ 370 h 512"/>
                <a:gd name="T50" fmla="*/ 489 w 957"/>
                <a:gd name="T51" fmla="*/ 370 h 512"/>
                <a:gd name="T52" fmla="*/ 502 w 957"/>
                <a:gd name="T53" fmla="*/ 350 h 512"/>
                <a:gd name="T54" fmla="*/ 493 w 957"/>
                <a:gd name="T55" fmla="*/ 318 h 512"/>
                <a:gd name="T56" fmla="*/ 435 w 957"/>
                <a:gd name="T57" fmla="*/ 288 h 512"/>
                <a:gd name="T58" fmla="*/ 490 w 957"/>
                <a:gd name="T59" fmla="*/ 288 h 512"/>
                <a:gd name="T60" fmla="*/ 484 w 957"/>
                <a:gd name="T61" fmla="*/ 276 h 512"/>
                <a:gd name="T62" fmla="*/ 453 w 957"/>
                <a:gd name="T63" fmla="*/ 208 h 512"/>
                <a:gd name="T64" fmla="*/ 448 w 957"/>
                <a:gd name="T65" fmla="*/ 216 h 512"/>
                <a:gd name="T66" fmla="*/ 453 w 957"/>
                <a:gd name="T67" fmla="*/ 233 h 512"/>
                <a:gd name="T68" fmla="*/ 452 w 957"/>
                <a:gd name="T69" fmla="*/ 250 h 512"/>
                <a:gd name="T70" fmla="*/ 473 w 957"/>
                <a:gd name="T71" fmla="*/ 200 h 512"/>
                <a:gd name="T72" fmla="*/ 475 w 957"/>
                <a:gd name="T73" fmla="*/ 250 h 512"/>
                <a:gd name="T74" fmla="*/ 475 w 957"/>
                <a:gd name="T75" fmla="*/ 242 h 512"/>
                <a:gd name="T76" fmla="*/ 474 w 957"/>
                <a:gd name="T77" fmla="*/ 225 h 512"/>
                <a:gd name="T78" fmla="*/ 473 w 957"/>
                <a:gd name="T79" fmla="*/ 192 h 512"/>
                <a:gd name="T80" fmla="*/ 469 w 957"/>
                <a:gd name="T81" fmla="*/ 80 h 512"/>
                <a:gd name="T82" fmla="*/ 469 w 957"/>
                <a:gd name="T83" fmla="*/ 72 h 512"/>
                <a:gd name="T84" fmla="*/ 457 w 957"/>
                <a:gd name="T85" fmla="*/ 99 h 512"/>
                <a:gd name="T86" fmla="*/ 454 w 957"/>
                <a:gd name="T87" fmla="*/ 183 h 512"/>
                <a:gd name="T88" fmla="*/ 444 w 957"/>
                <a:gd name="T89" fmla="*/ 266 h 512"/>
                <a:gd name="T90" fmla="*/ 466 w 957"/>
                <a:gd name="T91" fmla="*/ 212 h 512"/>
                <a:gd name="T92" fmla="*/ 467 w 957"/>
                <a:gd name="T93" fmla="*/ 230 h 512"/>
                <a:gd name="T94" fmla="*/ 467 w 957"/>
                <a:gd name="T95" fmla="*/ 61 h 512"/>
                <a:gd name="T96" fmla="*/ 491 w 957"/>
                <a:gd name="T97" fmla="*/ 310 h 512"/>
                <a:gd name="T98" fmla="*/ 523 w 957"/>
                <a:gd name="T99" fmla="*/ 383 h 512"/>
                <a:gd name="T100" fmla="*/ 391 w 957"/>
                <a:gd name="T101" fmla="*/ 483 h 512"/>
                <a:gd name="T102" fmla="*/ 409 w 957"/>
                <a:gd name="T103" fmla="*/ 464 h 512"/>
                <a:gd name="T104" fmla="*/ 537 w 957"/>
                <a:gd name="T105" fmla="*/ 504 h 512"/>
                <a:gd name="T106" fmla="*/ 577 w 957"/>
                <a:gd name="T107" fmla="*/ 504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7" h="512">
                  <a:moveTo>
                    <a:pt x="953" y="504"/>
                  </a:moveTo>
                  <a:cubicBezTo>
                    <a:pt x="586" y="504"/>
                    <a:pt x="586" y="504"/>
                    <a:pt x="586" y="504"/>
                  </a:cubicBezTo>
                  <a:cubicBezTo>
                    <a:pt x="528" y="402"/>
                    <a:pt x="528" y="402"/>
                    <a:pt x="528" y="402"/>
                  </a:cubicBezTo>
                  <a:cubicBezTo>
                    <a:pt x="530" y="402"/>
                    <a:pt x="531" y="400"/>
                    <a:pt x="531" y="399"/>
                  </a:cubicBezTo>
                  <a:cubicBezTo>
                    <a:pt x="531" y="375"/>
                    <a:pt x="531" y="375"/>
                    <a:pt x="531" y="375"/>
                  </a:cubicBezTo>
                  <a:cubicBezTo>
                    <a:pt x="531" y="373"/>
                    <a:pt x="529" y="371"/>
                    <a:pt x="527" y="371"/>
                  </a:cubicBezTo>
                  <a:cubicBezTo>
                    <a:pt x="517" y="371"/>
                    <a:pt x="517" y="371"/>
                    <a:pt x="517" y="371"/>
                  </a:cubicBezTo>
                  <a:cubicBezTo>
                    <a:pt x="495" y="296"/>
                    <a:pt x="495" y="296"/>
                    <a:pt x="495" y="296"/>
                  </a:cubicBezTo>
                  <a:cubicBezTo>
                    <a:pt x="495" y="296"/>
                    <a:pt x="495" y="296"/>
                    <a:pt x="495" y="296"/>
                  </a:cubicBezTo>
                  <a:cubicBezTo>
                    <a:pt x="498" y="296"/>
                    <a:pt x="499" y="294"/>
                    <a:pt x="499" y="292"/>
                  </a:cubicBezTo>
                  <a:cubicBezTo>
                    <a:pt x="499" y="280"/>
                    <a:pt x="499" y="280"/>
                    <a:pt x="499" y="280"/>
                  </a:cubicBezTo>
                  <a:cubicBezTo>
                    <a:pt x="499" y="278"/>
                    <a:pt x="498" y="276"/>
                    <a:pt x="495" y="276"/>
                  </a:cubicBezTo>
                  <a:cubicBezTo>
                    <a:pt x="492" y="276"/>
                    <a:pt x="492" y="276"/>
                    <a:pt x="492" y="276"/>
                  </a:cubicBezTo>
                  <a:cubicBezTo>
                    <a:pt x="477" y="86"/>
                    <a:pt x="477" y="86"/>
                    <a:pt x="477" y="86"/>
                  </a:cubicBezTo>
                  <a:cubicBezTo>
                    <a:pt x="477" y="85"/>
                    <a:pt x="477" y="85"/>
                    <a:pt x="477" y="84"/>
                  </a:cubicBezTo>
                  <a:cubicBezTo>
                    <a:pt x="477" y="68"/>
                    <a:pt x="477" y="68"/>
                    <a:pt x="477" y="68"/>
                  </a:cubicBezTo>
                  <a:cubicBezTo>
                    <a:pt x="477" y="67"/>
                    <a:pt x="477" y="66"/>
                    <a:pt x="475" y="65"/>
                  </a:cubicBezTo>
                  <a:cubicBezTo>
                    <a:pt x="475" y="57"/>
                    <a:pt x="475" y="57"/>
                    <a:pt x="475" y="57"/>
                  </a:cubicBezTo>
                  <a:cubicBezTo>
                    <a:pt x="475" y="55"/>
                    <a:pt x="474" y="53"/>
                    <a:pt x="471" y="53"/>
                  </a:cubicBezTo>
                  <a:cubicBezTo>
                    <a:pt x="467" y="53"/>
                    <a:pt x="467" y="53"/>
                    <a:pt x="467" y="53"/>
                  </a:cubicBezTo>
                  <a:cubicBezTo>
                    <a:pt x="467" y="4"/>
                    <a:pt x="467" y="4"/>
                    <a:pt x="467" y="4"/>
                  </a:cubicBezTo>
                  <a:cubicBezTo>
                    <a:pt x="467" y="2"/>
                    <a:pt x="465" y="0"/>
                    <a:pt x="463" y="0"/>
                  </a:cubicBezTo>
                  <a:cubicBezTo>
                    <a:pt x="461" y="0"/>
                    <a:pt x="459" y="2"/>
                    <a:pt x="459" y="4"/>
                  </a:cubicBezTo>
                  <a:cubicBezTo>
                    <a:pt x="459" y="53"/>
                    <a:pt x="459" y="53"/>
                    <a:pt x="459" y="53"/>
                  </a:cubicBezTo>
                  <a:cubicBezTo>
                    <a:pt x="455" y="53"/>
                    <a:pt x="455" y="53"/>
                    <a:pt x="455" y="53"/>
                  </a:cubicBezTo>
                  <a:cubicBezTo>
                    <a:pt x="453" y="53"/>
                    <a:pt x="451" y="55"/>
                    <a:pt x="451" y="57"/>
                  </a:cubicBezTo>
                  <a:cubicBezTo>
                    <a:pt x="451" y="65"/>
                    <a:pt x="451" y="65"/>
                    <a:pt x="451" y="65"/>
                  </a:cubicBezTo>
                  <a:cubicBezTo>
                    <a:pt x="450" y="66"/>
                    <a:pt x="449" y="67"/>
                    <a:pt x="449" y="68"/>
                  </a:cubicBezTo>
                  <a:cubicBezTo>
                    <a:pt x="449" y="84"/>
                    <a:pt x="449" y="84"/>
                    <a:pt x="449" y="84"/>
                  </a:cubicBezTo>
                  <a:cubicBezTo>
                    <a:pt x="449" y="85"/>
                    <a:pt x="450" y="86"/>
                    <a:pt x="450" y="86"/>
                  </a:cubicBezTo>
                  <a:cubicBezTo>
                    <a:pt x="435" y="276"/>
                    <a:pt x="435" y="276"/>
                    <a:pt x="435" y="276"/>
                  </a:cubicBezTo>
                  <a:cubicBezTo>
                    <a:pt x="431" y="276"/>
                    <a:pt x="431" y="276"/>
                    <a:pt x="431" y="276"/>
                  </a:cubicBezTo>
                  <a:cubicBezTo>
                    <a:pt x="429" y="276"/>
                    <a:pt x="427" y="278"/>
                    <a:pt x="427" y="280"/>
                  </a:cubicBezTo>
                  <a:cubicBezTo>
                    <a:pt x="427" y="292"/>
                    <a:pt x="427" y="292"/>
                    <a:pt x="427" y="292"/>
                  </a:cubicBezTo>
                  <a:cubicBezTo>
                    <a:pt x="427" y="294"/>
                    <a:pt x="429" y="296"/>
                    <a:pt x="431" y="296"/>
                  </a:cubicBezTo>
                  <a:cubicBezTo>
                    <a:pt x="432" y="296"/>
                    <a:pt x="432" y="296"/>
                    <a:pt x="432" y="296"/>
                  </a:cubicBezTo>
                  <a:cubicBezTo>
                    <a:pt x="410" y="371"/>
                    <a:pt x="410" y="371"/>
                    <a:pt x="410" y="371"/>
                  </a:cubicBezTo>
                  <a:cubicBezTo>
                    <a:pt x="400" y="371"/>
                    <a:pt x="400" y="371"/>
                    <a:pt x="400" y="371"/>
                  </a:cubicBezTo>
                  <a:cubicBezTo>
                    <a:pt x="398" y="371"/>
                    <a:pt x="396" y="373"/>
                    <a:pt x="396" y="375"/>
                  </a:cubicBezTo>
                  <a:cubicBezTo>
                    <a:pt x="396" y="399"/>
                    <a:pt x="396" y="399"/>
                    <a:pt x="396" y="399"/>
                  </a:cubicBezTo>
                  <a:cubicBezTo>
                    <a:pt x="396" y="400"/>
                    <a:pt x="397" y="402"/>
                    <a:pt x="398" y="402"/>
                  </a:cubicBezTo>
                  <a:cubicBezTo>
                    <a:pt x="341" y="504"/>
                    <a:pt x="341" y="504"/>
                    <a:pt x="341" y="504"/>
                  </a:cubicBezTo>
                  <a:cubicBezTo>
                    <a:pt x="4" y="504"/>
                    <a:pt x="4" y="504"/>
                    <a:pt x="4" y="504"/>
                  </a:cubicBezTo>
                  <a:cubicBezTo>
                    <a:pt x="2" y="504"/>
                    <a:pt x="0" y="506"/>
                    <a:pt x="0" y="508"/>
                  </a:cubicBezTo>
                  <a:cubicBezTo>
                    <a:pt x="0" y="510"/>
                    <a:pt x="2" y="512"/>
                    <a:pt x="4" y="512"/>
                  </a:cubicBezTo>
                  <a:cubicBezTo>
                    <a:pt x="343" y="512"/>
                    <a:pt x="343" y="512"/>
                    <a:pt x="343" y="512"/>
                  </a:cubicBezTo>
                  <a:cubicBezTo>
                    <a:pt x="383" y="512"/>
                    <a:pt x="383" y="512"/>
                    <a:pt x="383" y="512"/>
                  </a:cubicBezTo>
                  <a:cubicBezTo>
                    <a:pt x="543" y="512"/>
                    <a:pt x="543" y="512"/>
                    <a:pt x="543" y="512"/>
                  </a:cubicBezTo>
                  <a:cubicBezTo>
                    <a:pt x="543" y="512"/>
                    <a:pt x="543" y="512"/>
                    <a:pt x="543" y="512"/>
                  </a:cubicBezTo>
                  <a:cubicBezTo>
                    <a:pt x="583" y="512"/>
                    <a:pt x="583" y="512"/>
                    <a:pt x="583" y="512"/>
                  </a:cubicBezTo>
                  <a:cubicBezTo>
                    <a:pt x="583" y="512"/>
                    <a:pt x="583" y="512"/>
                    <a:pt x="583" y="512"/>
                  </a:cubicBezTo>
                  <a:cubicBezTo>
                    <a:pt x="953" y="512"/>
                    <a:pt x="953" y="512"/>
                    <a:pt x="953" y="512"/>
                  </a:cubicBezTo>
                  <a:cubicBezTo>
                    <a:pt x="956" y="512"/>
                    <a:pt x="957" y="510"/>
                    <a:pt x="957" y="508"/>
                  </a:cubicBezTo>
                  <a:cubicBezTo>
                    <a:pt x="957" y="506"/>
                    <a:pt x="956" y="504"/>
                    <a:pt x="953" y="504"/>
                  </a:cubicBezTo>
                  <a:close/>
                  <a:moveTo>
                    <a:pt x="377" y="456"/>
                  </a:moveTo>
                  <a:cubicBezTo>
                    <a:pt x="404" y="456"/>
                    <a:pt x="404" y="456"/>
                    <a:pt x="404" y="456"/>
                  </a:cubicBezTo>
                  <a:cubicBezTo>
                    <a:pt x="395" y="475"/>
                    <a:pt x="395" y="475"/>
                    <a:pt x="395" y="475"/>
                  </a:cubicBezTo>
                  <a:cubicBezTo>
                    <a:pt x="367" y="475"/>
                    <a:pt x="367" y="475"/>
                    <a:pt x="367" y="475"/>
                  </a:cubicBezTo>
                  <a:lnTo>
                    <a:pt x="377" y="456"/>
                  </a:lnTo>
                  <a:close/>
                  <a:moveTo>
                    <a:pt x="392" y="429"/>
                  </a:moveTo>
                  <a:cubicBezTo>
                    <a:pt x="417" y="429"/>
                    <a:pt x="417" y="429"/>
                    <a:pt x="417" y="429"/>
                  </a:cubicBezTo>
                  <a:cubicBezTo>
                    <a:pt x="408" y="448"/>
                    <a:pt x="408" y="448"/>
                    <a:pt x="408" y="448"/>
                  </a:cubicBezTo>
                  <a:cubicBezTo>
                    <a:pt x="382" y="448"/>
                    <a:pt x="382" y="448"/>
                    <a:pt x="382" y="448"/>
                  </a:cubicBezTo>
                  <a:lnTo>
                    <a:pt x="392" y="429"/>
                  </a:lnTo>
                  <a:close/>
                  <a:moveTo>
                    <a:pt x="510" y="429"/>
                  </a:moveTo>
                  <a:cubicBezTo>
                    <a:pt x="534" y="429"/>
                    <a:pt x="534" y="429"/>
                    <a:pt x="534" y="429"/>
                  </a:cubicBezTo>
                  <a:cubicBezTo>
                    <a:pt x="545" y="448"/>
                    <a:pt x="545" y="448"/>
                    <a:pt x="545" y="448"/>
                  </a:cubicBezTo>
                  <a:cubicBezTo>
                    <a:pt x="519" y="448"/>
                    <a:pt x="519" y="448"/>
                    <a:pt x="519" y="448"/>
                  </a:cubicBezTo>
                  <a:lnTo>
                    <a:pt x="510" y="429"/>
                  </a:lnTo>
                  <a:close/>
                  <a:moveTo>
                    <a:pt x="506" y="421"/>
                  </a:moveTo>
                  <a:cubicBezTo>
                    <a:pt x="498" y="403"/>
                    <a:pt x="498" y="403"/>
                    <a:pt x="498" y="403"/>
                  </a:cubicBezTo>
                  <a:cubicBezTo>
                    <a:pt x="519" y="403"/>
                    <a:pt x="519" y="403"/>
                    <a:pt x="519" y="403"/>
                  </a:cubicBezTo>
                  <a:cubicBezTo>
                    <a:pt x="530" y="421"/>
                    <a:pt x="530" y="421"/>
                    <a:pt x="530" y="421"/>
                  </a:cubicBezTo>
                  <a:lnTo>
                    <a:pt x="506" y="421"/>
                  </a:lnTo>
                  <a:close/>
                  <a:moveTo>
                    <a:pt x="523" y="395"/>
                  </a:moveTo>
                  <a:cubicBezTo>
                    <a:pt x="522" y="395"/>
                    <a:pt x="522" y="395"/>
                    <a:pt x="522" y="395"/>
                  </a:cubicBezTo>
                  <a:cubicBezTo>
                    <a:pt x="491" y="395"/>
                    <a:pt x="491" y="395"/>
                    <a:pt x="491" y="395"/>
                  </a:cubicBezTo>
                  <a:cubicBezTo>
                    <a:pt x="435" y="395"/>
                    <a:pt x="435" y="395"/>
                    <a:pt x="435" y="395"/>
                  </a:cubicBezTo>
                  <a:cubicBezTo>
                    <a:pt x="405" y="395"/>
                    <a:pt x="405" y="395"/>
                    <a:pt x="405" y="395"/>
                  </a:cubicBezTo>
                  <a:cubicBezTo>
                    <a:pt x="404" y="395"/>
                    <a:pt x="404" y="395"/>
                    <a:pt x="404" y="395"/>
                  </a:cubicBezTo>
                  <a:cubicBezTo>
                    <a:pt x="404" y="391"/>
                    <a:pt x="404" y="391"/>
                    <a:pt x="404" y="391"/>
                  </a:cubicBezTo>
                  <a:cubicBezTo>
                    <a:pt x="523" y="391"/>
                    <a:pt x="523" y="391"/>
                    <a:pt x="523" y="391"/>
                  </a:cubicBezTo>
                  <a:lnTo>
                    <a:pt x="523" y="395"/>
                  </a:lnTo>
                  <a:close/>
                  <a:moveTo>
                    <a:pt x="429" y="403"/>
                  </a:moveTo>
                  <a:cubicBezTo>
                    <a:pt x="420" y="421"/>
                    <a:pt x="420" y="421"/>
                    <a:pt x="420" y="421"/>
                  </a:cubicBezTo>
                  <a:cubicBezTo>
                    <a:pt x="397" y="421"/>
                    <a:pt x="397" y="421"/>
                    <a:pt x="397" y="421"/>
                  </a:cubicBezTo>
                  <a:cubicBezTo>
                    <a:pt x="407" y="403"/>
                    <a:pt x="407" y="403"/>
                    <a:pt x="407" y="403"/>
                  </a:cubicBezTo>
                  <a:lnTo>
                    <a:pt x="429" y="403"/>
                  </a:lnTo>
                  <a:close/>
                  <a:moveTo>
                    <a:pt x="425" y="429"/>
                  </a:moveTo>
                  <a:cubicBezTo>
                    <a:pt x="432" y="429"/>
                    <a:pt x="432" y="429"/>
                    <a:pt x="432" y="429"/>
                  </a:cubicBezTo>
                  <a:cubicBezTo>
                    <a:pt x="429" y="431"/>
                    <a:pt x="425" y="433"/>
                    <a:pt x="422" y="436"/>
                  </a:cubicBezTo>
                  <a:lnTo>
                    <a:pt x="425" y="429"/>
                  </a:lnTo>
                  <a:close/>
                  <a:moveTo>
                    <a:pt x="429" y="421"/>
                  </a:moveTo>
                  <a:cubicBezTo>
                    <a:pt x="438" y="403"/>
                    <a:pt x="438" y="403"/>
                    <a:pt x="438" y="403"/>
                  </a:cubicBezTo>
                  <a:cubicBezTo>
                    <a:pt x="489" y="403"/>
                    <a:pt x="489" y="403"/>
                    <a:pt x="489" y="403"/>
                  </a:cubicBezTo>
                  <a:cubicBezTo>
                    <a:pt x="498" y="421"/>
                    <a:pt x="498" y="421"/>
                    <a:pt x="498" y="421"/>
                  </a:cubicBezTo>
                  <a:lnTo>
                    <a:pt x="429" y="421"/>
                  </a:lnTo>
                  <a:close/>
                  <a:moveTo>
                    <a:pt x="501" y="429"/>
                  </a:moveTo>
                  <a:cubicBezTo>
                    <a:pt x="504" y="435"/>
                    <a:pt x="504" y="435"/>
                    <a:pt x="504" y="435"/>
                  </a:cubicBezTo>
                  <a:cubicBezTo>
                    <a:pt x="502" y="433"/>
                    <a:pt x="499" y="431"/>
                    <a:pt x="495" y="429"/>
                  </a:cubicBezTo>
                  <a:lnTo>
                    <a:pt x="501" y="429"/>
                  </a:lnTo>
                  <a:close/>
                  <a:moveTo>
                    <a:pt x="523" y="456"/>
                  </a:moveTo>
                  <a:cubicBezTo>
                    <a:pt x="549" y="456"/>
                    <a:pt x="549" y="456"/>
                    <a:pt x="549" y="456"/>
                  </a:cubicBezTo>
                  <a:cubicBezTo>
                    <a:pt x="560" y="475"/>
                    <a:pt x="560" y="475"/>
                    <a:pt x="560" y="475"/>
                  </a:cubicBezTo>
                  <a:cubicBezTo>
                    <a:pt x="532" y="475"/>
                    <a:pt x="532" y="475"/>
                    <a:pt x="532" y="475"/>
                  </a:cubicBezTo>
                  <a:lnTo>
                    <a:pt x="523" y="456"/>
                  </a:lnTo>
                  <a:close/>
                  <a:moveTo>
                    <a:pt x="422" y="358"/>
                  </a:moveTo>
                  <a:cubicBezTo>
                    <a:pt x="440" y="358"/>
                    <a:pt x="440" y="358"/>
                    <a:pt x="440" y="358"/>
                  </a:cubicBezTo>
                  <a:cubicBezTo>
                    <a:pt x="438" y="370"/>
                    <a:pt x="438" y="370"/>
                    <a:pt x="438" y="370"/>
                  </a:cubicBezTo>
                  <a:cubicBezTo>
                    <a:pt x="419" y="370"/>
                    <a:pt x="419" y="370"/>
                    <a:pt x="419" y="370"/>
                  </a:cubicBezTo>
                  <a:lnTo>
                    <a:pt x="422" y="358"/>
                  </a:lnTo>
                  <a:close/>
                  <a:moveTo>
                    <a:pt x="428" y="338"/>
                  </a:moveTo>
                  <a:cubicBezTo>
                    <a:pt x="443" y="338"/>
                    <a:pt x="443" y="338"/>
                    <a:pt x="443" y="338"/>
                  </a:cubicBezTo>
                  <a:cubicBezTo>
                    <a:pt x="441" y="350"/>
                    <a:pt x="441" y="350"/>
                    <a:pt x="441" y="350"/>
                  </a:cubicBezTo>
                  <a:cubicBezTo>
                    <a:pt x="424" y="350"/>
                    <a:pt x="424" y="350"/>
                    <a:pt x="424" y="350"/>
                  </a:cubicBezTo>
                  <a:lnTo>
                    <a:pt x="428" y="338"/>
                  </a:lnTo>
                  <a:close/>
                  <a:moveTo>
                    <a:pt x="434" y="318"/>
                  </a:moveTo>
                  <a:cubicBezTo>
                    <a:pt x="446" y="318"/>
                    <a:pt x="446" y="318"/>
                    <a:pt x="446" y="318"/>
                  </a:cubicBezTo>
                  <a:cubicBezTo>
                    <a:pt x="444" y="330"/>
                    <a:pt x="444" y="330"/>
                    <a:pt x="444" y="330"/>
                  </a:cubicBezTo>
                  <a:cubicBezTo>
                    <a:pt x="430" y="330"/>
                    <a:pt x="430" y="330"/>
                    <a:pt x="430" y="330"/>
                  </a:cubicBezTo>
                  <a:lnTo>
                    <a:pt x="434" y="318"/>
                  </a:lnTo>
                  <a:close/>
                  <a:moveTo>
                    <a:pt x="454" y="318"/>
                  </a:moveTo>
                  <a:cubicBezTo>
                    <a:pt x="473" y="318"/>
                    <a:pt x="473" y="318"/>
                    <a:pt x="473" y="318"/>
                  </a:cubicBezTo>
                  <a:cubicBezTo>
                    <a:pt x="481" y="370"/>
                    <a:pt x="481" y="370"/>
                    <a:pt x="481" y="370"/>
                  </a:cubicBezTo>
                  <a:cubicBezTo>
                    <a:pt x="446" y="370"/>
                    <a:pt x="446" y="370"/>
                    <a:pt x="446" y="370"/>
                  </a:cubicBezTo>
                  <a:lnTo>
                    <a:pt x="454" y="318"/>
                  </a:lnTo>
                  <a:close/>
                  <a:moveTo>
                    <a:pt x="487" y="358"/>
                  </a:moveTo>
                  <a:cubicBezTo>
                    <a:pt x="505" y="358"/>
                    <a:pt x="505" y="358"/>
                    <a:pt x="505" y="358"/>
                  </a:cubicBezTo>
                  <a:cubicBezTo>
                    <a:pt x="508" y="370"/>
                    <a:pt x="508" y="370"/>
                    <a:pt x="508" y="370"/>
                  </a:cubicBezTo>
                  <a:cubicBezTo>
                    <a:pt x="489" y="370"/>
                    <a:pt x="489" y="370"/>
                    <a:pt x="489" y="370"/>
                  </a:cubicBezTo>
                  <a:lnTo>
                    <a:pt x="487" y="358"/>
                  </a:lnTo>
                  <a:close/>
                  <a:moveTo>
                    <a:pt x="486" y="350"/>
                  </a:moveTo>
                  <a:cubicBezTo>
                    <a:pt x="484" y="338"/>
                    <a:pt x="484" y="338"/>
                    <a:pt x="484" y="338"/>
                  </a:cubicBezTo>
                  <a:cubicBezTo>
                    <a:pt x="499" y="338"/>
                    <a:pt x="499" y="338"/>
                    <a:pt x="499" y="338"/>
                  </a:cubicBezTo>
                  <a:cubicBezTo>
                    <a:pt x="502" y="350"/>
                    <a:pt x="502" y="350"/>
                    <a:pt x="502" y="350"/>
                  </a:cubicBezTo>
                  <a:lnTo>
                    <a:pt x="486" y="350"/>
                  </a:lnTo>
                  <a:close/>
                  <a:moveTo>
                    <a:pt x="497" y="330"/>
                  </a:moveTo>
                  <a:cubicBezTo>
                    <a:pt x="483" y="330"/>
                    <a:pt x="483" y="330"/>
                    <a:pt x="483" y="330"/>
                  </a:cubicBezTo>
                  <a:cubicBezTo>
                    <a:pt x="481" y="318"/>
                    <a:pt x="481" y="318"/>
                    <a:pt x="481" y="318"/>
                  </a:cubicBezTo>
                  <a:cubicBezTo>
                    <a:pt x="493" y="318"/>
                    <a:pt x="493" y="318"/>
                    <a:pt x="493" y="318"/>
                  </a:cubicBezTo>
                  <a:lnTo>
                    <a:pt x="497" y="330"/>
                  </a:lnTo>
                  <a:close/>
                  <a:moveTo>
                    <a:pt x="490" y="288"/>
                  </a:moveTo>
                  <a:cubicBezTo>
                    <a:pt x="437" y="288"/>
                    <a:pt x="437" y="288"/>
                    <a:pt x="437" y="288"/>
                  </a:cubicBezTo>
                  <a:cubicBezTo>
                    <a:pt x="437" y="288"/>
                    <a:pt x="437" y="288"/>
                    <a:pt x="437" y="288"/>
                  </a:cubicBezTo>
                  <a:cubicBezTo>
                    <a:pt x="435" y="288"/>
                    <a:pt x="435" y="288"/>
                    <a:pt x="435" y="288"/>
                  </a:cubicBezTo>
                  <a:cubicBezTo>
                    <a:pt x="435" y="284"/>
                    <a:pt x="435" y="284"/>
                    <a:pt x="435" y="284"/>
                  </a:cubicBezTo>
                  <a:cubicBezTo>
                    <a:pt x="491" y="284"/>
                    <a:pt x="491" y="284"/>
                    <a:pt x="491" y="284"/>
                  </a:cubicBezTo>
                  <a:cubicBezTo>
                    <a:pt x="491" y="288"/>
                    <a:pt x="491" y="288"/>
                    <a:pt x="491" y="288"/>
                  </a:cubicBezTo>
                  <a:cubicBezTo>
                    <a:pt x="490" y="288"/>
                    <a:pt x="490" y="288"/>
                    <a:pt x="490" y="288"/>
                  </a:cubicBezTo>
                  <a:cubicBezTo>
                    <a:pt x="490" y="288"/>
                    <a:pt x="490" y="288"/>
                    <a:pt x="490" y="288"/>
                  </a:cubicBezTo>
                  <a:close/>
                  <a:moveTo>
                    <a:pt x="484" y="276"/>
                  </a:moveTo>
                  <a:cubicBezTo>
                    <a:pt x="476" y="276"/>
                    <a:pt x="476" y="276"/>
                    <a:pt x="476" y="276"/>
                  </a:cubicBezTo>
                  <a:cubicBezTo>
                    <a:pt x="476" y="266"/>
                    <a:pt x="476" y="266"/>
                    <a:pt x="476" y="266"/>
                  </a:cubicBezTo>
                  <a:cubicBezTo>
                    <a:pt x="483" y="266"/>
                    <a:pt x="483" y="266"/>
                    <a:pt x="483" y="266"/>
                  </a:cubicBezTo>
                  <a:lnTo>
                    <a:pt x="484" y="276"/>
                  </a:lnTo>
                  <a:close/>
                  <a:moveTo>
                    <a:pt x="453" y="208"/>
                  </a:moveTo>
                  <a:cubicBezTo>
                    <a:pt x="449" y="208"/>
                    <a:pt x="449" y="208"/>
                    <a:pt x="449" y="208"/>
                  </a:cubicBezTo>
                  <a:cubicBezTo>
                    <a:pt x="449" y="200"/>
                    <a:pt x="449" y="200"/>
                    <a:pt x="449" y="200"/>
                  </a:cubicBezTo>
                  <a:cubicBezTo>
                    <a:pt x="454" y="200"/>
                    <a:pt x="454" y="200"/>
                    <a:pt x="454" y="200"/>
                  </a:cubicBezTo>
                  <a:lnTo>
                    <a:pt x="453" y="208"/>
                  </a:lnTo>
                  <a:close/>
                  <a:moveTo>
                    <a:pt x="448" y="216"/>
                  </a:moveTo>
                  <a:cubicBezTo>
                    <a:pt x="453" y="216"/>
                    <a:pt x="453" y="216"/>
                    <a:pt x="453" y="216"/>
                  </a:cubicBezTo>
                  <a:cubicBezTo>
                    <a:pt x="453" y="225"/>
                    <a:pt x="453" y="225"/>
                    <a:pt x="453" y="225"/>
                  </a:cubicBezTo>
                  <a:cubicBezTo>
                    <a:pt x="447" y="225"/>
                    <a:pt x="447" y="225"/>
                    <a:pt x="447" y="225"/>
                  </a:cubicBezTo>
                  <a:lnTo>
                    <a:pt x="448" y="216"/>
                  </a:lnTo>
                  <a:close/>
                  <a:moveTo>
                    <a:pt x="453" y="233"/>
                  </a:moveTo>
                  <a:cubicBezTo>
                    <a:pt x="452" y="242"/>
                    <a:pt x="452" y="242"/>
                    <a:pt x="452" y="242"/>
                  </a:cubicBezTo>
                  <a:cubicBezTo>
                    <a:pt x="446" y="242"/>
                    <a:pt x="446" y="242"/>
                    <a:pt x="446" y="242"/>
                  </a:cubicBezTo>
                  <a:cubicBezTo>
                    <a:pt x="447" y="233"/>
                    <a:pt x="447" y="233"/>
                    <a:pt x="447" y="233"/>
                  </a:cubicBezTo>
                  <a:lnTo>
                    <a:pt x="453" y="233"/>
                  </a:lnTo>
                  <a:close/>
                  <a:moveTo>
                    <a:pt x="452" y="250"/>
                  </a:moveTo>
                  <a:cubicBezTo>
                    <a:pt x="452" y="258"/>
                    <a:pt x="452" y="258"/>
                    <a:pt x="452" y="258"/>
                  </a:cubicBezTo>
                  <a:cubicBezTo>
                    <a:pt x="445" y="258"/>
                    <a:pt x="445" y="258"/>
                    <a:pt x="445" y="258"/>
                  </a:cubicBezTo>
                  <a:cubicBezTo>
                    <a:pt x="445" y="250"/>
                    <a:pt x="445" y="250"/>
                    <a:pt x="445" y="250"/>
                  </a:cubicBezTo>
                  <a:lnTo>
                    <a:pt x="452" y="250"/>
                  </a:lnTo>
                  <a:close/>
                  <a:moveTo>
                    <a:pt x="473" y="200"/>
                  </a:moveTo>
                  <a:cubicBezTo>
                    <a:pt x="478" y="200"/>
                    <a:pt x="478" y="200"/>
                    <a:pt x="478" y="200"/>
                  </a:cubicBezTo>
                  <a:cubicBezTo>
                    <a:pt x="479" y="208"/>
                    <a:pt x="479" y="208"/>
                    <a:pt x="479" y="208"/>
                  </a:cubicBezTo>
                  <a:cubicBezTo>
                    <a:pt x="474" y="208"/>
                    <a:pt x="474" y="208"/>
                    <a:pt x="474" y="208"/>
                  </a:cubicBezTo>
                  <a:lnTo>
                    <a:pt x="473" y="200"/>
                  </a:lnTo>
                  <a:close/>
                  <a:moveTo>
                    <a:pt x="475" y="250"/>
                  </a:moveTo>
                  <a:cubicBezTo>
                    <a:pt x="482" y="250"/>
                    <a:pt x="482" y="250"/>
                    <a:pt x="482" y="250"/>
                  </a:cubicBezTo>
                  <a:cubicBezTo>
                    <a:pt x="483" y="258"/>
                    <a:pt x="483" y="258"/>
                    <a:pt x="483" y="258"/>
                  </a:cubicBezTo>
                  <a:cubicBezTo>
                    <a:pt x="476" y="258"/>
                    <a:pt x="476" y="258"/>
                    <a:pt x="476" y="258"/>
                  </a:cubicBezTo>
                  <a:lnTo>
                    <a:pt x="475" y="250"/>
                  </a:lnTo>
                  <a:close/>
                  <a:moveTo>
                    <a:pt x="475" y="242"/>
                  </a:moveTo>
                  <a:cubicBezTo>
                    <a:pt x="475" y="233"/>
                    <a:pt x="475" y="233"/>
                    <a:pt x="475" y="233"/>
                  </a:cubicBezTo>
                  <a:cubicBezTo>
                    <a:pt x="481" y="233"/>
                    <a:pt x="481" y="233"/>
                    <a:pt x="481" y="233"/>
                  </a:cubicBezTo>
                  <a:cubicBezTo>
                    <a:pt x="481" y="242"/>
                    <a:pt x="481" y="242"/>
                    <a:pt x="481" y="242"/>
                  </a:cubicBezTo>
                  <a:lnTo>
                    <a:pt x="475" y="242"/>
                  </a:lnTo>
                  <a:close/>
                  <a:moveTo>
                    <a:pt x="474" y="225"/>
                  </a:moveTo>
                  <a:cubicBezTo>
                    <a:pt x="474" y="216"/>
                    <a:pt x="474" y="216"/>
                    <a:pt x="474" y="216"/>
                  </a:cubicBezTo>
                  <a:cubicBezTo>
                    <a:pt x="479" y="216"/>
                    <a:pt x="479" y="216"/>
                    <a:pt x="479" y="216"/>
                  </a:cubicBezTo>
                  <a:cubicBezTo>
                    <a:pt x="480" y="225"/>
                    <a:pt x="480" y="225"/>
                    <a:pt x="480" y="225"/>
                  </a:cubicBezTo>
                  <a:lnTo>
                    <a:pt x="474" y="225"/>
                  </a:lnTo>
                  <a:close/>
                  <a:moveTo>
                    <a:pt x="473" y="192"/>
                  </a:moveTo>
                  <a:cubicBezTo>
                    <a:pt x="473" y="183"/>
                    <a:pt x="473" y="183"/>
                    <a:pt x="473" y="183"/>
                  </a:cubicBezTo>
                  <a:cubicBezTo>
                    <a:pt x="477" y="183"/>
                    <a:pt x="477" y="183"/>
                    <a:pt x="477" y="183"/>
                  </a:cubicBezTo>
                  <a:cubicBezTo>
                    <a:pt x="477" y="192"/>
                    <a:pt x="477" y="192"/>
                    <a:pt x="477" y="192"/>
                  </a:cubicBezTo>
                  <a:lnTo>
                    <a:pt x="473" y="192"/>
                  </a:lnTo>
                  <a:close/>
                  <a:moveTo>
                    <a:pt x="473" y="175"/>
                  </a:moveTo>
                  <a:cubicBezTo>
                    <a:pt x="470" y="99"/>
                    <a:pt x="470" y="99"/>
                    <a:pt x="470" y="99"/>
                  </a:cubicBezTo>
                  <a:cubicBezTo>
                    <a:pt x="476" y="175"/>
                    <a:pt x="476" y="175"/>
                    <a:pt x="476" y="175"/>
                  </a:cubicBezTo>
                  <a:lnTo>
                    <a:pt x="473" y="175"/>
                  </a:lnTo>
                  <a:close/>
                  <a:moveTo>
                    <a:pt x="469" y="80"/>
                  </a:moveTo>
                  <a:cubicBezTo>
                    <a:pt x="465" y="80"/>
                    <a:pt x="465" y="80"/>
                    <a:pt x="465" y="80"/>
                  </a:cubicBezTo>
                  <a:cubicBezTo>
                    <a:pt x="462" y="80"/>
                    <a:pt x="462" y="80"/>
                    <a:pt x="462" y="80"/>
                  </a:cubicBezTo>
                  <a:cubicBezTo>
                    <a:pt x="457" y="80"/>
                    <a:pt x="457" y="80"/>
                    <a:pt x="457" y="80"/>
                  </a:cubicBezTo>
                  <a:cubicBezTo>
                    <a:pt x="457" y="72"/>
                    <a:pt x="457" y="72"/>
                    <a:pt x="457" y="72"/>
                  </a:cubicBezTo>
                  <a:cubicBezTo>
                    <a:pt x="469" y="72"/>
                    <a:pt x="469" y="72"/>
                    <a:pt x="469" y="72"/>
                  </a:cubicBezTo>
                  <a:lnTo>
                    <a:pt x="469" y="80"/>
                  </a:lnTo>
                  <a:close/>
                  <a:moveTo>
                    <a:pt x="457" y="99"/>
                  </a:moveTo>
                  <a:cubicBezTo>
                    <a:pt x="455" y="175"/>
                    <a:pt x="455" y="175"/>
                    <a:pt x="455" y="175"/>
                  </a:cubicBezTo>
                  <a:cubicBezTo>
                    <a:pt x="451" y="175"/>
                    <a:pt x="451" y="175"/>
                    <a:pt x="451" y="175"/>
                  </a:cubicBezTo>
                  <a:lnTo>
                    <a:pt x="457" y="99"/>
                  </a:lnTo>
                  <a:close/>
                  <a:moveTo>
                    <a:pt x="454" y="183"/>
                  </a:moveTo>
                  <a:cubicBezTo>
                    <a:pt x="454" y="192"/>
                    <a:pt x="454" y="192"/>
                    <a:pt x="454" y="192"/>
                  </a:cubicBezTo>
                  <a:cubicBezTo>
                    <a:pt x="450" y="192"/>
                    <a:pt x="450" y="192"/>
                    <a:pt x="450" y="192"/>
                  </a:cubicBezTo>
                  <a:cubicBezTo>
                    <a:pt x="450" y="183"/>
                    <a:pt x="450" y="183"/>
                    <a:pt x="450" y="183"/>
                  </a:cubicBezTo>
                  <a:lnTo>
                    <a:pt x="454" y="183"/>
                  </a:lnTo>
                  <a:close/>
                  <a:moveTo>
                    <a:pt x="444" y="266"/>
                  </a:moveTo>
                  <a:cubicBezTo>
                    <a:pt x="451" y="266"/>
                    <a:pt x="451" y="266"/>
                    <a:pt x="451" y="266"/>
                  </a:cubicBezTo>
                  <a:cubicBezTo>
                    <a:pt x="451" y="276"/>
                    <a:pt x="451" y="276"/>
                    <a:pt x="451" y="276"/>
                  </a:cubicBezTo>
                  <a:cubicBezTo>
                    <a:pt x="443" y="276"/>
                    <a:pt x="443" y="276"/>
                    <a:pt x="443" y="276"/>
                  </a:cubicBezTo>
                  <a:lnTo>
                    <a:pt x="444" y="266"/>
                  </a:lnTo>
                  <a:close/>
                  <a:moveTo>
                    <a:pt x="464" y="147"/>
                  </a:moveTo>
                  <a:cubicBezTo>
                    <a:pt x="465" y="195"/>
                    <a:pt x="465" y="195"/>
                    <a:pt x="465" y="195"/>
                  </a:cubicBezTo>
                  <a:cubicBezTo>
                    <a:pt x="465" y="195"/>
                    <a:pt x="465" y="196"/>
                    <a:pt x="465" y="196"/>
                  </a:cubicBezTo>
                  <a:cubicBezTo>
                    <a:pt x="465" y="196"/>
                    <a:pt x="465" y="196"/>
                    <a:pt x="465" y="196"/>
                  </a:cubicBezTo>
                  <a:cubicBezTo>
                    <a:pt x="466" y="212"/>
                    <a:pt x="466" y="212"/>
                    <a:pt x="466" y="212"/>
                  </a:cubicBezTo>
                  <a:cubicBezTo>
                    <a:pt x="466" y="212"/>
                    <a:pt x="466" y="212"/>
                    <a:pt x="466" y="212"/>
                  </a:cubicBezTo>
                  <a:cubicBezTo>
                    <a:pt x="466" y="213"/>
                    <a:pt x="466" y="213"/>
                    <a:pt x="466" y="213"/>
                  </a:cubicBezTo>
                  <a:cubicBezTo>
                    <a:pt x="466" y="229"/>
                    <a:pt x="466" y="229"/>
                    <a:pt x="466" y="229"/>
                  </a:cubicBezTo>
                  <a:cubicBezTo>
                    <a:pt x="466" y="229"/>
                    <a:pt x="466" y="229"/>
                    <a:pt x="466" y="229"/>
                  </a:cubicBezTo>
                  <a:cubicBezTo>
                    <a:pt x="466" y="229"/>
                    <a:pt x="466" y="230"/>
                    <a:pt x="467" y="230"/>
                  </a:cubicBezTo>
                  <a:cubicBezTo>
                    <a:pt x="468" y="276"/>
                    <a:pt x="468" y="276"/>
                    <a:pt x="468" y="276"/>
                  </a:cubicBezTo>
                  <a:cubicBezTo>
                    <a:pt x="459" y="276"/>
                    <a:pt x="459" y="276"/>
                    <a:pt x="459" y="276"/>
                  </a:cubicBezTo>
                  <a:lnTo>
                    <a:pt x="464" y="147"/>
                  </a:lnTo>
                  <a:close/>
                  <a:moveTo>
                    <a:pt x="459" y="61"/>
                  </a:moveTo>
                  <a:cubicBezTo>
                    <a:pt x="467" y="61"/>
                    <a:pt x="467" y="61"/>
                    <a:pt x="467" y="61"/>
                  </a:cubicBezTo>
                  <a:cubicBezTo>
                    <a:pt x="467" y="64"/>
                    <a:pt x="467" y="64"/>
                    <a:pt x="467" y="64"/>
                  </a:cubicBezTo>
                  <a:cubicBezTo>
                    <a:pt x="459" y="64"/>
                    <a:pt x="459" y="64"/>
                    <a:pt x="459" y="64"/>
                  </a:cubicBezTo>
                  <a:lnTo>
                    <a:pt x="459" y="61"/>
                  </a:lnTo>
                  <a:close/>
                  <a:moveTo>
                    <a:pt x="487" y="296"/>
                  </a:moveTo>
                  <a:cubicBezTo>
                    <a:pt x="491" y="310"/>
                    <a:pt x="491" y="310"/>
                    <a:pt x="491" y="310"/>
                  </a:cubicBezTo>
                  <a:cubicBezTo>
                    <a:pt x="436" y="310"/>
                    <a:pt x="436" y="310"/>
                    <a:pt x="436" y="310"/>
                  </a:cubicBezTo>
                  <a:cubicBezTo>
                    <a:pt x="440" y="296"/>
                    <a:pt x="440" y="296"/>
                    <a:pt x="440" y="296"/>
                  </a:cubicBezTo>
                  <a:lnTo>
                    <a:pt x="487" y="296"/>
                  </a:lnTo>
                  <a:close/>
                  <a:moveTo>
                    <a:pt x="523" y="379"/>
                  </a:moveTo>
                  <a:cubicBezTo>
                    <a:pt x="523" y="383"/>
                    <a:pt x="523" y="383"/>
                    <a:pt x="523" y="383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4" y="379"/>
                    <a:pt x="404" y="379"/>
                    <a:pt x="404" y="379"/>
                  </a:cubicBezTo>
                  <a:lnTo>
                    <a:pt x="523" y="379"/>
                  </a:lnTo>
                  <a:close/>
                  <a:moveTo>
                    <a:pt x="362" y="483"/>
                  </a:moveTo>
                  <a:cubicBezTo>
                    <a:pt x="391" y="483"/>
                    <a:pt x="391" y="483"/>
                    <a:pt x="391" y="483"/>
                  </a:cubicBezTo>
                  <a:cubicBezTo>
                    <a:pt x="381" y="504"/>
                    <a:pt x="381" y="504"/>
                    <a:pt x="381" y="504"/>
                  </a:cubicBezTo>
                  <a:cubicBezTo>
                    <a:pt x="350" y="504"/>
                    <a:pt x="350" y="504"/>
                    <a:pt x="350" y="504"/>
                  </a:cubicBezTo>
                  <a:lnTo>
                    <a:pt x="362" y="483"/>
                  </a:lnTo>
                  <a:close/>
                  <a:moveTo>
                    <a:pt x="390" y="504"/>
                  </a:moveTo>
                  <a:cubicBezTo>
                    <a:pt x="409" y="464"/>
                    <a:pt x="409" y="464"/>
                    <a:pt x="409" y="464"/>
                  </a:cubicBezTo>
                  <a:cubicBezTo>
                    <a:pt x="409" y="464"/>
                    <a:pt x="409" y="464"/>
                    <a:pt x="409" y="464"/>
                  </a:cubicBezTo>
                  <a:cubicBezTo>
                    <a:pt x="409" y="464"/>
                    <a:pt x="426" y="429"/>
                    <a:pt x="463" y="429"/>
                  </a:cubicBezTo>
                  <a:cubicBezTo>
                    <a:pt x="502" y="429"/>
                    <a:pt x="518" y="463"/>
                    <a:pt x="518" y="464"/>
                  </a:cubicBezTo>
                  <a:cubicBezTo>
                    <a:pt x="518" y="464"/>
                    <a:pt x="518" y="464"/>
                    <a:pt x="518" y="464"/>
                  </a:cubicBezTo>
                  <a:cubicBezTo>
                    <a:pt x="537" y="504"/>
                    <a:pt x="537" y="504"/>
                    <a:pt x="537" y="504"/>
                  </a:cubicBezTo>
                  <a:lnTo>
                    <a:pt x="390" y="504"/>
                  </a:lnTo>
                  <a:close/>
                  <a:moveTo>
                    <a:pt x="546" y="504"/>
                  </a:moveTo>
                  <a:cubicBezTo>
                    <a:pt x="536" y="483"/>
                    <a:pt x="536" y="483"/>
                    <a:pt x="536" y="483"/>
                  </a:cubicBezTo>
                  <a:cubicBezTo>
                    <a:pt x="565" y="483"/>
                    <a:pt x="565" y="483"/>
                    <a:pt x="565" y="483"/>
                  </a:cubicBezTo>
                  <a:cubicBezTo>
                    <a:pt x="577" y="504"/>
                    <a:pt x="577" y="504"/>
                    <a:pt x="577" y="504"/>
                  </a:cubicBezTo>
                  <a:lnTo>
                    <a:pt x="546" y="504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</p:grpSp>
      <p:sp>
        <p:nvSpPr>
          <p:cNvPr id="18" name="Rectangle 17"/>
          <p:cNvSpPr/>
          <p:nvPr userDrawn="1"/>
        </p:nvSpPr>
        <p:spPr>
          <a:xfrm>
            <a:off x="100013" y="6804000"/>
            <a:ext cx="12091987" cy="540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39444536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90BCCE-0963-BA78-29F1-1054B5BEBCF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Zeblon Z. VILAKAZI; UKZN; 23</a:t>
            </a:r>
            <a:r>
              <a:rPr lang="en-US" altLang="en-US" baseline="30000"/>
              <a:t>rd</a:t>
            </a:r>
            <a:r>
              <a:rPr lang="en-US" altLang="en-US"/>
              <a:t> November 2007</a:t>
            </a:r>
            <a:r>
              <a:rPr lang="en-US" altLang="en-US" sz="100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7965941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90A61A9-C6AC-69AF-8E53-17BA370A7AD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A31BDA-2662-7D4C-917C-4F97999611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15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AEA86B-A34D-3674-2ED3-4BB671BE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3D9C-E960-7D4A-A173-E746285F79CE}" type="datetimeFigureOut">
              <a:rPr lang="en-US" smtClean="0"/>
              <a:t>12/8/22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514BE-189B-655D-CD6B-8255E1D5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039D8-39F7-D3D1-8F99-4290C85BC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83-E0CB-8D43-B196-0C64B5606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13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7FF3A43-1871-886C-D7F1-ABFE119E721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5C640D-8FCE-754B-ADEE-9E94CB01A8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7527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4AB4789-CCE6-3DC7-2D26-674A775CA5C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361E2E-E82E-4F4B-8018-6E7887D003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3469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0C4E0E0-DBEA-B36C-E60D-BF4370C971D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B79701-A7D4-9C4F-9F82-6D52F367C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627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D6447A2-8098-4DAA-E7F6-1E1B88E4CCE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BE8A51-1AC2-6B42-ADF5-406B0BF8EA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3430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E2309B-7088-26FF-6951-79B249ACEF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0BBB6E-9610-C84F-8A9B-36AD4B52BA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7862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F81713B-1437-2C14-FF22-0C636BBABF6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E5317-9330-1C47-9A03-C978501292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31821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EB676F4-E7AC-880F-CB0A-37D18604FFA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CD416B-0EFB-5843-93FF-F229B6B601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20833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655C732-3AE2-31D2-020A-D01B3B0BE3D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BE0BBF-3116-3C41-B858-D80CFB7372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9827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5A1482-E64A-FF44-8091-8166BA63680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7407B6-E8F1-044A-B485-454A9A4570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4040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1BB64F0-B869-6F51-9444-D4167E77F18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89350-11F5-434B-B581-C739A03289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720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6C536-DEFE-261A-5219-CBEA06192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45E43-FCBA-CA0E-942B-B4C86F791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2B83A-8447-7F85-EA81-55A137A59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67BDD-0436-0220-817B-20B4AFFBE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3D9C-E960-7D4A-A173-E746285F79CE}" type="datetimeFigureOut">
              <a:rPr lang="en-US" smtClean="0"/>
              <a:t>12/8/22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9C122-E28C-E150-70AA-E79C143E8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2E003-605C-97E3-7788-B57F8F708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83-E0CB-8D43-B196-0C64B5606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742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ADC193-4563-E71E-F2B0-5BB4624A7F4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558C23-3133-A646-BFF5-9C956D8ED6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1427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87911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A-A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Picture 6"/>
          <p:cNvPicPr>
            <a:picLocks noChangeAspect="1"/>
          </p:cNvPicPr>
          <p:nvPr/>
        </p:nvPicPr>
        <p:blipFill>
          <a:blip r:embed="rId2"/>
          <a:srcRect b="12881"/>
          <a:stretch>
            <a:fillRect/>
          </a:stretch>
        </p:blipFill>
        <p:spPr>
          <a:xfrm>
            <a:off x="504801" y="1204535"/>
            <a:ext cx="2444787" cy="2554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0" y="4805085"/>
            <a:ext cx="2555021" cy="1941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301" y="4778350"/>
            <a:ext cx="2742785" cy="2023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4.png" descr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555" y="5040358"/>
            <a:ext cx="5485244" cy="1555068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xfrm>
            <a:off x="3476774" y="1083890"/>
            <a:ext cx="8105628" cy="3376065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anchor="t"/>
          <a:lstStyle>
            <a:lvl1pPr algn="l">
              <a:defRPr>
                <a:solidFill>
                  <a:srgbClr val="0076B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2547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2380243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401" y="6607207"/>
            <a:ext cx="236601" cy="2308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201557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traight Connector 6"/>
          <p:cNvSpPr/>
          <p:nvPr/>
        </p:nvSpPr>
        <p:spPr>
          <a:xfrm>
            <a:off x="609600" y="972369"/>
            <a:ext cx="10972800" cy="1"/>
          </a:xfrm>
          <a:prstGeom prst="line">
            <a:avLst/>
          </a:prstGeom>
          <a:ln w="19050" cap="rnd">
            <a:solidFill>
              <a:srgbClr val="00000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34289" rIns="3428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609600" y="3"/>
            <a:ext cx="10972800" cy="978599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/>
          <a:lstStyle>
            <a:lvl1pPr algn="l">
              <a:defRPr>
                <a:solidFill>
                  <a:srgbClr val="0076B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3" y="1278798"/>
            <a:ext cx="10972797" cy="5053030"/>
          </a:xfrm>
          <a:prstGeom prst="rect">
            <a:avLst/>
          </a:prstGeom>
        </p:spPr>
        <p:txBody>
          <a:bodyPr/>
          <a:lstStyle>
            <a:lvl1pPr marL="257175" indent="-257175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587828" indent="-244928">
              <a:buSzPct val="100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914400" indent="-228600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303020" indent="-274320">
              <a:buSzPct val="100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1645920" indent="-274320">
              <a:buSzPct val="100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5019" y="6607207"/>
            <a:ext cx="226983" cy="23083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66821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traight Connector 6"/>
          <p:cNvSpPr/>
          <p:nvPr/>
        </p:nvSpPr>
        <p:spPr>
          <a:xfrm>
            <a:off x="609600" y="972369"/>
            <a:ext cx="10972800" cy="1"/>
          </a:xfrm>
          <a:prstGeom prst="line">
            <a:avLst/>
          </a:prstGeom>
          <a:ln w="19050" cap="rnd">
            <a:solidFill>
              <a:srgbClr val="00000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34289" rIns="3428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609600" y="3"/>
            <a:ext cx="10972800" cy="978599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/>
          <a:lstStyle>
            <a:lvl1pPr algn="l">
              <a:defRPr>
                <a:solidFill>
                  <a:srgbClr val="0076B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3" y="1278798"/>
            <a:ext cx="5500461" cy="5053030"/>
          </a:xfrm>
          <a:prstGeom prst="rect">
            <a:avLst/>
          </a:prstGeom>
        </p:spPr>
        <p:txBody>
          <a:bodyPr/>
          <a:lstStyle>
            <a:lvl1pPr marL="257175" indent="-257175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587828" indent="-244928">
              <a:buSzPct val="100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914400" indent="-228600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303020" indent="-274320">
              <a:buSzPct val="100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1645920" indent="-274320">
              <a:buSzPct val="100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5019" y="6607207"/>
            <a:ext cx="226983" cy="23083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219163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traight Connector 6"/>
          <p:cNvSpPr/>
          <p:nvPr/>
        </p:nvSpPr>
        <p:spPr>
          <a:xfrm>
            <a:off x="609600" y="972369"/>
            <a:ext cx="10972800" cy="1"/>
          </a:xfrm>
          <a:prstGeom prst="line">
            <a:avLst/>
          </a:prstGeom>
          <a:ln w="19050" cap="rnd">
            <a:solidFill>
              <a:srgbClr val="00000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34289" rIns="3428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609600" y="3"/>
            <a:ext cx="10972800" cy="978599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/>
          <a:lstStyle>
            <a:lvl1pPr algn="l">
              <a:defRPr>
                <a:solidFill>
                  <a:srgbClr val="0076B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112339" y="1278798"/>
            <a:ext cx="5500461" cy="5053030"/>
          </a:xfrm>
          <a:prstGeom prst="rect">
            <a:avLst/>
          </a:prstGeom>
        </p:spPr>
        <p:txBody>
          <a:bodyPr/>
          <a:lstStyle>
            <a:lvl1pPr marL="257175" indent="-257175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587828" indent="-244928">
              <a:buSzPct val="100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914400" indent="-228600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303020" indent="-274320">
              <a:buSzPct val="100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1645920" indent="-274320">
              <a:buSzPct val="100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5019" y="6607207"/>
            <a:ext cx="226983" cy="23083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87961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IC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609600" y="1845846"/>
            <a:ext cx="9993427" cy="2156944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pic>
        <p:nvPicPr>
          <p:cNvPr id="88" name="Picture 6" descr="Picture 6"/>
          <p:cNvPicPr>
            <a:picLocks noChangeAspect="1"/>
          </p:cNvPicPr>
          <p:nvPr/>
        </p:nvPicPr>
        <p:blipFill>
          <a:blip r:embed="rId2"/>
          <a:srcRect b="12882"/>
          <a:stretch>
            <a:fillRect/>
          </a:stretch>
        </p:blipFill>
        <p:spPr>
          <a:xfrm>
            <a:off x="10286559" y="656261"/>
            <a:ext cx="1326128" cy="1385623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Line"/>
          <p:cNvSpPr/>
          <p:nvPr/>
        </p:nvSpPr>
        <p:spPr>
          <a:xfrm>
            <a:off x="633131" y="1188051"/>
            <a:ext cx="9455407" cy="1"/>
          </a:xfrm>
          <a:prstGeom prst="line">
            <a:avLst/>
          </a:prstGeom>
          <a:ln w="12700">
            <a:solidFill>
              <a:srgbClr val="F07C84"/>
            </a:solidFill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90" name="A Large Ion Collider Experiment"/>
          <p:cNvSpPr txBox="1"/>
          <p:nvPr/>
        </p:nvSpPr>
        <p:spPr>
          <a:xfrm>
            <a:off x="584006" y="917359"/>
            <a:ext cx="5428111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>
              <a:defRPr sz="14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050"/>
              <a:t>A Large Ion Collider Experiment</a:t>
            </a:r>
          </a:p>
        </p:txBody>
      </p:sp>
      <p:sp>
        <p:nvSpPr>
          <p:cNvPr id="91" name="Line"/>
          <p:cNvSpPr/>
          <p:nvPr/>
        </p:nvSpPr>
        <p:spPr>
          <a:xfrm>
            <a:off x="633131" y="6043512"/>
            <a:ext cx="10925743" cy="1"/>
          </a:xfrm>
          <a:prstGeom prst="line">
            <a:avLst/>
          </a:prstGeom>
          <a:ln w="25400">
            <a:solidFill>
              <a:srgbClr val="E8525E"/>
            </a:solidFill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5019" y="6607207"/>
            <a:ext cx="226983" cy="23083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53459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IC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xfrm>
            <a:off x="609602" y="517451"/>
            <a:ext cx="9993425" cy="807642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pic>
        <p:nvPicPr>
          <p:cNvPr id="100" name="Picture 6" descr="Picture 6"/>
          <p:cNvPicPr>
            <a:picLocks noChangeAspect="1"/>
          </p:cNvPicPr>
          <p:nvPr/>
        </p:nvPicPr>
        <p:blipFill>
          <a:blip r:embed="rId2"/>
          <a:srcRect b="12882"/>
          <a:stretch>
            <a:fillRect/>
          </a:stretch>
        </p:blipFill>
        <p:spPr>
          <a:xfrm>
            <a:off x="10839702" y="224454"/>
            <a:ext cx="772985" cy="807665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Line"/>
          <p:cNvSpPr/>
          <p:nvPr/>
        </p:nvSpPr>
        <p:spPr>
          <a:xfrm>
            <a:off x="633131" y="525089"/>
            <a:ext cx="9946367" cy="1"/>
          </a:xfrm>
          <a:prstGeom prst="line">
            <a:avLst/>
          </a:prstGeom>
          <a:ln w="12700">
            <a:solidFill>
              <a:srgbClr val="F07C84"/>
            </a:solidFill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02" name="A Large Ion Collider Experiment"/>
          <p:cNvSpPr txBox="1"/>
          <p:nvPr/>
        </p:nvSpPr>
        <p:spPr>
          <a:xfrm>
            <a:off x="584005" y="256960"/>
            <a:ext cx="1295545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1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825"/>
              <a:t>A Large Ion Collider Experiment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5019" y="6607207"/>
            <a:ext cx="226983" cy="23083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37214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2ADF1-62AA-2C4F-776B-9F2FEB6C0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8FC3C8-E35C-BBC0-C7E2-8AB1FB45FE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5EFE8-B6A8-6C38-2CC4-8E89B8C76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3A404-C0EB-B6A4-2BB2-54BD4CDA7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3D9C-E960-7D4A-A173-E746285F79CE}" type="datetimeFigureOut">
              <a:rPr lang="en-US" smtClean="0"/>
              <a:t>12/8/22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012EF-F7A7-3241-14A7-FB74D09A3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ED3D6-6BA6-042C-5210-BDD563853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83-E0CB-8D43-B196-0C64B5606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19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IC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609602" y="517451"/>
            <a:ext cx="9993425" cy="807642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pic>
        <p:nvPicPr>
          <p:cNvPr id="111" name="Picture 6" descr="Picture 6"/>
          <p:cNvPicPr>
            <a:picLocks noChangeAspect="1"/>
          </p:cNvPicPr>
          <p:nvPr/>
        </p:nvPicPr>
        <p:blipFill>
          <a:blip r:embed="rId2"/>
          <a:srcRect b="12882"/>
          <a:stretch>
            <a:fillRect/>
          </a:stretch>
        </p:blipFill>
        <p:spPr>
          <a:xfrm>
            <a:off x="10839702" y="224454"/>
            <a:ext cx="772985" cy="807665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Line"/>
          <p:cNvSpPr/>
          <p:nvPr/>
        </p:nvSpPr>
        <p:spPr>
          <a:xfrm>
            <a:off x="633131" y="525089"/>
            <a:ext cx="9946367" cy="1"/>
          </a:xfrm>
          <a:prstGeom prst="line">
            <a:avLst/>
          </a:prstGeom>
          <a:ln w="12700">
            <a:solidFill>
              <a:srgbClr val="F07C84"/>
            </a:solidFill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13" name="A Large Ion Collider Experiment"/>
          <p:cNvSpPr txBox="1"/>
          <p:nvPr/>
        </p:nvSpPr>
        <p:spPr>
          <a:xfrm>
            <a:off x="584005" y="256960"/>
            <a:ext cx="1295545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1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825"/>
              <a:t>A Large Ion Collider Experiment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3" y="1920441"/>
            <a:ext cx="10972797" cy="4411388"/>
          </a:xfrm>
          <a:prstGeom prst="rect">
            <a:avLst/>
          </a:prstGeom>
        </p:spPr>
        <p:txBody>
          <a:bodyPr/>
          <a:lstStyle>
            <a:lvl1pPr marL="257175" indent="-257175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587828" indent="-244928">
              <a:buSzPct val="1000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9144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303020" indent="-274320">
              <a:buSzPct val="1000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1645920" indent="-274320">
              <a:buSzPct val="1000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5019" y="6607207"/>
            <a:ext cx="226983" cy="23083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171386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14D55-44F1-4BC7-9042-66104F691F06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7CCFF-5357-44BE-9966-407812865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047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95CAF-1D36-4A5A-81F3-31068E810906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43A32-0DE9-4EFA-B31B-650D3AC18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485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6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8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81B9D-18DA-4F0D-B8E2-2129DD08B5AA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BFA74-976D-4C00-B6FA-1264D4754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323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C621D-802B-4EDA-96EC-DAD9DC6B3653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ADE56-B8CF-4B3E-8306-FC6677250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41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19AFB-76F4-4F83-ACE0-6F25247F7012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72E37-459D-4456-8EB2-BC1C1E304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27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934D7-D5B0-4756-9233-CA062FE1347C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F6846-E347-4BC3-9184-A498F4070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857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F9E42-5F22-4EBE-9F24-794B74E579DE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51FE0-5939-4629-9B9D-83F0ED607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04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9C61C-8745-459F-ADB2-4620A8EDF53F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21741-3AC5-4B03-9E70-8BC4610EA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20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734F8-9E5C-4B81-B6F9-606F595F8A4B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05988-EDF6-42BA-95EB-E7E30629C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7C3677-CEA1-AED4-F316-D3756793A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C2F12-409B-FB03-3FDC-50ACF576D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E6313-2BEA-6FCF-7C32-513C71E82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B3D9C-E960-7D4A-A173-E746285F79CE}" type="datetimeFigureOut">
              <a:rPr lang="en-US" smtClean="0"/>
              <a:t>12/8/22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911DA-0AC0-5185-8450-0C7C62A25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C96D5-8F4C-C8D8-B9D7-98F323D51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9EF83-E0CB-8D43-B196-0C64B5606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07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7AC02E2-E410-62B0-EF32-1C9889A9C3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397068" y="6642801"/>
            <a:ext cx="1330492" cy="21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chemeClr val="bg2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2051" name="Rectangle 6">
            <a:extLst>
              <a:ext uri="{FF2B5EF4-FFF2-40B4-BE49-F238E27FC236}">
                <a16:creationId xmlns:a16="http://schemas.microsoft.com/office/drawing/2014/main" id="{F5CF2630-4672-99E9-012C-651E8128BA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 Body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2ED211D-AD8B-4D63-F20C-DEC73FA057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</a:lstStyle>
          <a:p>
            <a:fld id="{2F368125-3022-F042-B979-FF8BA0F924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5302CE2-3EEB-0BCB-6381-94E51C9B0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14584" y="46321"/>
            <a:ext cx="2366032" cy="59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55" name="Line 31">
            <a:extLst>
              <a:ext uri="{FF2B5EF4-FFF2-40B4-BE49-F238E27FC236}">
                <a16:creationId xmlns:a16="http://schemas.microsoft.com/office/drawing/2014/main" id="{880429F8-306A-9219-DD76-08EED005584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09600"/>
            <a:ext cx="12192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3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614488" algn="l"/>
        </a:tabLst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193675" indent="-3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614488" algn="l"/>
        </a:tabLst>
        <a:defRPr>
          <a:solidFill>
            <a:schemeClr val="tx1"/>
          </a:solidFill>
          <a:latin typeface="+mn-lt"/>
        </a:defRPr>
      </a:lvl2pPr>
      <a:lvl3pPr marL="384175" indent="5302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614488" algn="l"/>
        </a:tabLst>
        <a:defRPr>
          <a:solidFill>
            <a:schemeClr val="tx1"/>
          </a:solidFill>
          <a:latin typeface="+mn-lt"/>
        </a:defRPr>
      </a:lvl3pPr>
      <a:lvl4pPr marL="576263" indent="-15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614488" algn="l"/>
        </a:tabLst>
        <a:defRPr>
          <a:solidFill>
            <a:schemeClr val="tx1"/>
          </a:solidFill>
          <a:latin typeface="+mn-lt"/>
        </a:defRPr>
      </a:lvl4pPr>
      <a:lvl5pPr marL="7667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5pPr>
      <a:lvl6pPr marL="12239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6pPr>
      <a:lvl7pPr marL="16811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7pPr>
      <a:lvl8pPr marL="21383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8pPr>
      <a:lvl9pPr marL="25955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-12700"/>
            <a:ext cx="12157075" cy="7747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81619" tIns="40809" rIns="81619" bIns="40809" rtlCol="0" anchor="ctr">
            <a:normAutofit/>
          </a:bodyPr>
          <a:lstStyle/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919163"/>
            <a:ext cx="12192000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19" tIns="40809" rIns="81619" bIns="408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925" y="6459542"/>
            <a:ext cx="2844800" cy="365125"/>
          </a:xfrm>
          <a:prstGeom prst="rect">
            <a:avLst/>
          </a:prstGeom>
        </p:spPr>
        <p:txBody>
          <a:bodyPr vert="horz" wrap="square" lIns="81619" tIns="40809" rIns="81619" bIns="40809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s-ES_tradnl"/>
              <a:t>August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2300" y="6459542"/>
            <a:ext cx="3860800" cy="365125"/>
          </a:xfrm>
          <a:prstGeom prst="rect">
            <a:avLst/>
          </a:prstGeom>
        </p:spPr>
        <p:txBody>
          <a:bodyPr vert="horz" wrap="square" lIns="81619" tIns="40809" rIns="81619" bIns="40809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Isabel Pedraza - ICHEP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2275" y="6459542"/>
            <a:ext cx="2844800" cy="365125"/>
          </a:xfrm>
          <a:prstGeom prst="rect">
            <a:avLst/>
          </a:prstGeom>
        </p:spPr>
        <p:txBody>
          <a:bodyPr vert="horz" wrap="square" lIns="81619" tIns="40809" rIns="81619" bIns="40809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C4ED0BC-CDF7-48B2-BE5C-624BE7E35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3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407988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079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ctr" defTabSz="4079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ctr" defTabSz="4079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ctr" defTabSz="4079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ctr" defTabSz="407988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6pPr>
      <a:lvl7pPr marL="914400" algn="ctr" defTabSz="407988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7pPr>
      <a:lvl8pPr marL="1371600" algn="ctr" defTabSz="407988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8pPr>
      <a:lvl9pPr marL="1828800" algn="ctr" defTabSz="407988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9pPr>
    </p:titleStyle>
    <p:bodyStyle>
      <a:lvl1pPr marL="304800" indent="-304800" algn="l" defTabSz="407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1988" indent="-254000" algn="l" defTabSz="407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19175" indent="-203200" algn="l" defTabSz="407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7163" indent="-203200" algn="l" defTabSz="407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35150" indent="-203200" algn="l" defTabSz="407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520" indent="-204047" algn="l" defTabSz="40809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613" indent="-204047" algn="l" defTabSz="40809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708" indent="-204047" algn="l" defTabSz="40809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8802" indent="-204047" algn="l" defTabSz="40809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0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095" algn="l" defTabSz="4080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189" algn="l" defTabSz="4080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4" algn="l" defTabSz="4080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377" algn="l" defTabSz="4080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471" algn="l" defTabSz="4080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566" algn="l" defTabSz="4080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661" algn="l" defTabSz="4080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755" algn="l" defTabSz="4080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C45178A-651C-1B4B-A82E-894A25D412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397068" y="6642801"/>
            <a:ext cx="1330492" cy="21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91919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12/2008 SA  J. Schukraft</a:t>
            </a:r>
          </a:p>
        </p:txBody>
      </p:sp>
      <p:sp>
        <p:nvSpPr>
          <p:cNvPr id="1027" name="Rectangle 6">
            <a:extLst>
              <a:ext uri="{FF2B5EF4-FFF2-40B4-BE49-F238E27FC236}">
                <a16:creationId xmlns:a16="http://schemas.microsoft.com/office/drawing/2014/main" id="{6BB7986A-E5F9-894F-9711-65A87C6AF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 Body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29FCC39-778E-9142-A3C1-1B46152EF8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919191"/>
                </a:solidFill>
                <a:latin typeface="Times New Roman" panose="02020603050405020304" pitchFamily="18" charset="0"/>
              </a:defRPr>
            </a:lvl1pPr>
          </a:lstStyle>
          <a:p>
            <a:fld id="{E825F777-103B-A241-9655-7826323C248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AEBB20B-56CD-1D42-B434-7C5EA2DFAA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14584" y="46321"/>
            <a:ext cx="2366032" cy="59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55" name="Line 31">
            <a:extLst>
              <a:ext uri="{FF2B5EF4-FFF2-40B4-BE49-F238E27FC236}">
                <a16:creationId xmlns:a16="http://schemas.microsoft.com/office/drawing/2014/main" id="{72C71B61-979D-FF42-89D8-6D014A490BB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09600"/>
            <a:ext cx="12192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  <a:defRPr/>
            </a:pPr>
            <a:endParaRPr lang="en-US" sz="1600">
              <a:solidFill>
                <a:srgbClr val="0000FF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59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614488" algn="l"/>
        </a:tabLst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193675" indent="-3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614488" algn="l"/>
        </a:tabLst>
        <a:defRPr>
          <a:solidFill>
            <a:schemeClr val="tx1"/>
          </a:solidFill>
          <a:latin typeface="+mn-lt"/>
        </a:defRPr>
      </a:lvl2pPr>
      <a:lvl3pPr marL="384175" indent="5302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614488" algn="l"/>
        </a:tabLst>
        <a:defRPr>
          <a:solidFill>
            <a:schemeClr val="tx1"/>
          </a:solidFill>
          <a:latin typeface="+mn-lt"/>
        </a:defRPr>
      </a:lvl3pPr>
      <a:lvl4pPr marL="576263" indent="-15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614488" algn="l"/>
        </a:tabLst>
        <a:defRPr>
          <a:solidFill>
            <a:schemeClr val="tx1"/>
          </a:solidFill>
          <a:latin typeface="+mn-lt"/>
        </a:defRPr>
      </a:lvl4pPr>
      <a:lvl5pPr marL="7667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5pPr>
      <a:lvl6pPr marL="12239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6pPr>
      <a:lvl7pPr marL="16811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7pPr>
      <a:lvl8pPr marL="21383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8pPr>
      <a:lvl9pPr marL="25955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08D8BF-A7E5-4A69-85AB-4D9F2227A50A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1BC182-780D-4BA9-AECA-1E977B3B5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4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7ADC1-6FC9-463B-95FF-779DD7154547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746BA-D1AA-4FF4-8D48-BDBC7FF487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592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>
            <a:extLst>
              <a:ext uri="{FF2B5EF4-FFF2-40B4-BE49-F238E27FC236}">
                <a16:creationId xmlns:a16="http://schemas.microsoft.com/office/drawing/2014/main" id="{22C62831-9568-84F2-7406-44D54CF65A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00633" y="6616700"/>
            <a:ext cx="28448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EF9D06-E6DB-7A4D-8290-A586833AA3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48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 4"/>
          <p:cNvPicPr>
            <a:picLocks noChangeAspect="1"/>
          </p:cNvPicPr>
          <p:nvPr/>
        </p:nvPicPr>
        <p:blipFill>
          <a:blip r:embed="rId12"/>
          <a:srcRect b="13705"/>
          <a:stretch>
            <a:fillRect/>
          </a:stretch>
        </p:blipFill>
        <p:spPr>
          <a:xfrm>
            <a:off x="9850189" y="4802909"/>
            <a:ext cx="1610491" cy="1666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5" descr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8116" y="4806520"/>
            <a:ext cx="2193209" cy="166683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6"/>
          <p:cNvSpPr txBox="1"/>
          <p:nvPr/>
        </p:nvSpPr>
        <p:spPr>
          <a:xfrm>
            <a:off x="3497806" y="4734342"/>
            <a:ext cx="5676993" cy="1338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 algn="ctr">
              <a:defRPr sz="3200"/>
            </a:pPr>
            <a:r>
              <a:rPr sz="2400"/>
              <a:t>Tom Dietel</a:t>
            </a:r>
            <a:endParaRPr sz="2400">
              <a:solidFill>
                <a:srgbClr val="0076BC"/>
              </a:solidFill>
            </a:endParaRPr>
          </a:p>
          <a:p>
            <a:pPr algn="ctr">
              <a:defRPr sz="2000"/>
            </a:pPr>
            <a:r>
              <a:rPr sz="1500"/>
              <a:t>University of Cape Town</a:t>
            </a:r>
          </a:p>
          <a:p>
            <a:pPr algn="ctr">
              <a:defRPr sz="1600"/>
            </a:pPr>
            <a:endParaRPr sz="1200"/>
          </a:p>
          <a:p>
            <a:pPr algn="ctr">
              <a:defRPr sz="1600"/>
            </a:pPr>
            <a:r>
              <a:rPr sz="1200"/>
              <a:t>for the</a:t>
            </a:r>
          </a:p>
          <a:p>
            <a:pPr algn="ctr">
              <a:defRPr sz="2400"/>
            </a:pPr>
            <a:r>
              <a:rPr sz="1800"/>
              <a:t>ALICE Collaboration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609604" y="1513395"/>
            <a:ext cx="10972801" cy="1695914"/>
          </a:xfrm>
          <a:prstGeom prst="rect">
            <a:avLst/>
          </a:prstGeom>
          <a:solidFill>
            <a:srgbClr val="0076BC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1000" y="6240936"/>
            <a:ext cx="236601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657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transition spd="med"/>
  <p:txStyles>
    <p:titleStyle>
      <a:lvl1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0" algn="ct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9pPr>
    </p:titleStyle>
    <p:bodyStyle>
      <a:lvl1pPr marL="0" marR="0" indent="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34290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68580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02870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37160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171450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05740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240030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274320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9pPr>
    </p:bodyStyle>
    <p:otherStyle>
      <a:lvl1pPr marL="0" marR="0" indent="0" algn="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342900" algn="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685800" algn="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028700" algn="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371600" algn="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1714500" algn="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057400" algn="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2400300" algn="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2743200" algn="r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08D8BF-A7E5-4A69-85AB-4D9F2227A50A}" type="datetimeFigureOut">
              <a:rPr lang="en-US"/>
              <a:pPr>
                <a:defRPr/>
              </a:pPr>
              <a:t>12/8/22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1BC182-780D-4BA9-AECA-1E977B3B5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1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 4"/>
          <p:cNvPicPr>
            <a:picLocks noChangeAspect="1"/>
          </p:cNvPicPr>
          <p:nvPr/>
        </p:nvPicPr>
        <p:blipFill>
          <a:blip r:embed="rId13"/>
          <a:srcRect b="13705"/>
          <a:stretch>
            <a:fillRect/>
          </a:stretch>
        </p:blipFill>
        <p:spPr>
          <a:xfrm>
            <a:off x="9850189" y="4802907"/>
            <a:ext cx="1610491" cy="1666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5" descr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8114" y="4806518"/>
            <a:ext cx="2193209" cy="166683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6"/>
          <p:cNvSpPr txBox="1"/>
          <p:nvPr/>
        </p:nvSpPr>
        <p:spPr>
          <a:xfrm>
            <a:off x="3497805" y="4734342"/>
            <a:ext cx="5676993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/>
            </a:pPr>
            <a:r>
              <a:rPr sz="3200"/>
              <a:t>Tom Dietel</a:t>
            </a:r>
            <a:endParaRPr sz="3200">
              <a:solidFill>
                <a:srgbClr val="0076BC"/>
              </a:solidFill>
            </a:endParaRPr>
          </a:p>
          <a:p>
            <a:pPr algn="ctr">
              <a:defRPr sz="2000"/>
            </a:pPr>
            <a:r>
              <a:rPr sz="2000"/>
              <a:t>University of Cape Town</a:t>
            </a:r>
          </a:p>
          <a:p>
            <a:pPr algn="ctr">
              <a:defRPr sz="1600"/>
            </a:pPr>
            <a:endParaRPr sz="1600"/>
          </a:p>
          <a:p>
            <a:pPr algn="ctr">
              <a:defRPr sz="1600"/>
            </a:pPr>
            <a:r>
              <a:rPr sz="1600"/>
              <a:t>for the</a:t>
            </a:r>
          </a:p>
          <a:p>
            <a:pPr algn="ctr">
              <a:defRPr sz="2400"/>
            </a:pPr>
            <a:r>
              <a:rPr sz="2400"/>
              <a:t>ALICE Collaboration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609602" y="1513395"/>
            <a:ext cx="10972801" cy="1695914"/>
          </a:xfrm>
          <a:prstGeom prst="rect">
            <a:avLst/>
          </a:prstGeom>
          <a:solidFill>
            <a:srgbClr val="0076BC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09" y="6217852"/>
            <a:ext cx="284691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864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9pPr>
    </p:titleStyle>
    <p:bodyStyle>
      <a:lvl1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google.com/imgres?imgurl=http://www1.ocn.ne.jp/~infinite/PeacePath_Flags_Data/SouthAfricaF.gif&amp;imgrefurl=http://www1.ocn.ne.jp/~infinite/Download.html&amp;h=788&amp;w=1181&amp;sz=20&amp;tbnid=qeRD0Uc5H3YJ::&amp;tbnh=100&amp;tbnw=150&amp;prev=/images%3Fq%3Dflag%2Bsouth%2Bafrica&amp;usg=__G26UmPWviszucLK-mzyCpiFn09M=&amp;sa=X&amp;oi=image_result&amp;resnum=4&amp;ct=image&amp;cd=1" TargetMode="Externa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6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60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3.emf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tif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png"/><Relationship Id="rId5" Type="http://schemas.openxmlformats.org/officeDocument/2006/relationships/image" Target="../media/image76.jpe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"/><Relationship Id="rId2" Type="http://schemas.openxmlformats.org/officeDocument/2006/relationships/image" Target="../media/image81.ti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4.tif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1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hyperlink" Target="file:///./upload.wikimedia.org/wikipedia/commons/d/d4/South_Africa_location_map.sv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://www.google.co.za/url?sa=i&amp;source=images&amp;cd=&amp;cad=rja&amp;docid=xdp5v-Cjex4m2M&amp;tbnid=pjJ17HqK9M5cmM:&amp;ved=0CAgQjRwwAA&amp;url=http://openclipart.org/detail/167684&amp;ei=0JIkUpTsIMiU0AWluoGwBw&amp;psig=AFQjCNH2gOLQdpZXCziqPzMLeBhqElBgxQ&amp;ust=1378214992597020" TargetMode="External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hyperlink" Target="http://www.google.co.za/url?sa=i&amp;source=images&amp;cd=&amp;docid=sTTkaetJNuqJ_M&amp;tbnid=eYP1Rb9hIaUTAM:&amp;ved=0CAUQjRw&amp;url=http://www.nobelprize.org/nobel_prizes/physics/laureates/1995/reines-bio.html&amp;ei=pJkkUoKVHc6c0wXNrYDABA&amp;psig=AFQjCNGqlmGpwrJfqtNTpW3n3_6KahXnCQ&amp;ust=137821663628024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jpeg"/><Relationship Id="rId18" Type="http://schemas.openxmlformats.org/officeDocument/2006/relationships/image" Target="../media/image41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hyperlink" Target="http://www.flickr.com/photos/claire-lee/3195569007/in/set-72157612507124509/" TargetMode="External"/><Relationship Id="rId17" Type="http://schemas.openxmlformats.org/officeDocument/2006/relationships/image" Target="../media/image40.jpeg"/><Relationship Id="rId2" Type="http://schemas.openxmlformats.org/officeDocument/2006/relationships/image" Target="../media/image28.jpeg"/><Relationship Id="rId16" Type="http://schemas.openxmlformats.org/officeDocument/2006/relationships/hyperlink" Target="http://www.flickr.com/photos/claire-lee/3196545174/in/set-72157612555168648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39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hyperlink" Target="http://www.flickr.com/photos/claire-lee/2929139619/in/set-72157607909368892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388664-8A6D-2AEA-F61A-DAD03D102B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48"/>
            <a:ext cx="6059489" cy="68492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3156EA-05AE-EA48-714B-C567D0644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180" y="6322095"/>
            <a:ext cx="2750820" cy="535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C8B96C-A185-745D-0CF1-817013976017}"/>
              </a:ext>
            </a:extLst>
          </p:cNvPr>
          <p:cNvSpPr txBox="1"/>
          <p:nvPr/>
        </p:nvSpPr>
        <p:spPr>
          <a:xfrm>
            <a:off x="6132513" y="331929"/>
            <a:ext cx="59261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 origins of SA-CERN: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Lessons on Leadership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9884F-0E04-D78A-59A8-14CDC230BE15}"/>
              </a:ext>
            </a:extLst>
          </p:cNvPr>
          <p:cNvSpPr txBox="1"/>
          <p:nvPr/>
        </p:nvSpPr>
        <p:spPr>
          <a:xfrm>
            <a:off x="6535102" y="4144652"/>
            <a:ext cx="48063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en-US" dirty="0"/>
              <a:t>A tribute to a leader: </a:t>
            </a:r>
          </a:p>
          <a:p>
            <a:pPr algn="ctr">
              <a:buFont typeface="Wingdings" pitchFamily="2" charset="2"/>
              <a:buNone/>
            </a:pPr>
            <a:r>
              <a:rPr lang="en-US" altLang="en-US" dirty="0"/>
              <a:t>ZZ </a:t>
            </a:r>
            <a:r>
              <a:rPr lang="en-US" altLang="en-US" dirty="0" err="1"/>
              <a:t>Vilakazi</a:t>
            </a:r>
            <a:r>
              <a:rPr lang="en-US" altLang="en-US" dirty="0"/>
              <a:t> (University of the Witwatersrand) </a:t>
            </a:r>
          </a:p>
        </p:txBody>
      </p:sp>
    </p:spTree>
    <p:extLst>
      <p:ext uri="{BB962C8B-B14F-4D97-AF65-F5344CB8AC3E}">
        <p14:creationId xmlns:p14="http://schemas.microsoft.com/office/powerpoint/2010/main" val="1576553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430" y="0"/>
            <a:ext cx="10450830" cy="125693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ZA" b="1" dirty="0"/>
              <a:t>My 20 year Physics Journey with Jean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72805"/>
            <a:ext cx="5943600" cy="515192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just"/>
            <a:r>
              <a:rPr lang="en-ZA" sz="2800" dirty="0"/>
              <a:t>199</a:t>
            </a:r>
            <a:r>
              <a:rPr lang="en-US" sz="2800" dirty="0"/>
              <a:t>4</a:t>
            </a:r>
            <a:r>
              <a:rPr lang="en-US" dirty="0"/>
              <a:t> —1997</a:t>
            </a:r>
            <a:r>
              <a:rPr lang="en-US" sz="2800" dirty="0"/>
              <a:t> : </a:t>
            </a:r>
            <a:r>
              <a:rPr lang="en-US" dirty="0"/>
              <a:t>Ph. D.; CERN- </a:t>
            </a:r>
            <a:r>
              <a:rPr lang="en-ZA" sz="2800" dirty="0"/>
              <a:t>NA43 </a:t>
            </a:r>
            <a:r>
              <a:rPr lang="en-US" sz="2800" dirty="0"/>
              <a:t>experiment (Wits/Aarhus) : met Jean at Wits in 1997	</a:t>
            </a:r>
          </a:p>
          <a:p>
            <a:pPr lvl="1" algn="just"/>
            <a:r>
              <a:rPr lang="en-US" dirty="0"/>
              <a:t>Presentation on LPM suppression – K Redlich</a:t>
            </a:r>
          </a:p>
          <a:p>
            <a:pPr marL="0" indent="0" algn="just">
              <a:buNone/>
            </a:pPr>
            <a:endParaRPr lang="en-ZA" sz="2800" dirty="0"/>
          </a:p>
          <a:p>
            <a:pPr algn="just"/>
            <a:r>
              <a:rPr lang="en-ZA" dirty="0"/>
              <a:t>1999 </a:t>
            </a:r>
            <a:r>
              <a:rPr lang="en-US" dirty="0"/>
              <a:t>—</a:t>
            </a:r>
            <a:r>
              <a:rPr lang="en-ZA" dirty="0"/>
              <a:t> 2006</a:t>
            </a:r>
            <a:r>
              <a:rPr lang="en-US" dirty="0"/>
              <a:t> : Staff member at University </a:t>
            </a:r>
            <a:r>
              <a:rPr lang="en-ZA" dirty="0"/>
              <a:t>of Cape Town</a:t>
            </a:r>
            <a:r>
              <a:rPr lang="en-US" dirty="0"/>
              <a:t> -&gt;  [J </a:t>
            </a:r>
            <a:r>
              <a:rPr lang="en-US" dirty="0" err="1"/>
              <a:t>Cleymans</a:t>
            </a:r>
            <a:r>
              <a:rPr lang="en-US" dirty="0"/>
              <a:t>] </a:t>
            </a:r>
          </a:p>
          <a:p>
            <a:pPr lvl="1" algn="just"/>
            <a:r>
              <a:rPr lang="en-US" dirty="0"/>
              <a:t>UCT-ALICE -&gt; UCT-CERN</a:t>
            </a:r>
            <a:endParaRPr lang="en-ZA" dirty="0"/>
          </a:p>
          <a:p>
            <a:pPr algn="just"/>
            <a:endParaRPr lang="en-ZA" sz="2800" dirty="0"/>
          </a:p>
          <a:p>
            <a:pPr algn="just"/>
            <a:r>
              <a:rPr lang="en-US" dirty="0"/>
              <a:t>2007 —2013 : </a:t>
            </a:r>
            <a:r>
              <a:rPr lang="en-ZA" dirty="0"/>
              <a:t>Director: iThemba LA</a:t>
            </a:r>
            <a:r>
              <a:rPr lang="en-US" dirty="0"/>
              <a:t>BS —&gt;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SA-CERN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programme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</a:p>
          <a:p>
            <a:pPr lvl="1" algn="just"/>
            <a:r>
              <a:rPr lang="en-ZA" b="1" dirty="0">
                <a:solidFill>
                  <a:srgbClr val="C00000"/>
                </a:solidFill>
              </a:rPr>
              <a:t>Jean was chairperson of the SA- CERN  programme committee based at </a:t>
            </a:r>
            <a:r>
              <a:rPr lang="en-ZA" b="1" dirty="0" err="1">
                <a:solidFill>
                  <a:srgbClr val="C00000"/>
                </a:solidFill>
              </a:rPr>
              <a:t>iThemba</a:t>
            </a:r>
            <a:r>
              <a:rPr lang="en-ZA" b="1" dirty="0">
                <a:solidFill>
                  <a:srgbClr val="C00000"/>
                </a:solidFill>
              </a:rPr>
              <a:t> LABS</a:t>
            </a:r>
          </a:p>
          <a:p>
            <a:pPr marL="0" indent="0" algn="just">
              <a:buNone/>
            </a:pPr>
            <a:endParaRPr lang="en-ZA" sz="2800" dirty="0">
              <a:solidFill>
                <a:srgbClr val="C00000"/>
              </a:solidFill>
            </a:endParaRPr>
          </a:p>
          <a:p>
            <a:pPr algn="just"/>
            <a:r>
              <a:rPr lang="en-ZA" dirty="0"/>
              <a:t>Deputy V-C Research: university of the Witwatersrand (2014 – ) [ALICE + ATLAS]</a:t>
            </a:r>
          </a:p>
          <a:p>
            <a:pPr lvl="1" algn="just"/>
            <a:r>
              <a:rPr lang="en-ZA" dirty="0"/>
              <a:t>Continued with the collaboration and served with jean in joint JINR (NP &amp; PP) PAC sessions</a:t>
            </a:r>
          </a:p>
          <a:p>
            <a:pPr algn="just"/>
            <a:endParaRPr lang="en-ZA" sz="2800" dirty="0"/>
          </a:p>
        </p:txBody>
      </p:sp>
      <p:pic>
        <p:nvPicPr>
          <p:cNvPr id="6" name="Picture 2" descr="https://www.news.uct.ac.za/images/archive/emp/2002/vol21_10/gluons.jpg">
            <a:extLst>
              <a:ext uri="{FF2B5EF4-FFF2-40B4-BE49-F238E27FC236}">
                <a16:creationId xmlns:a16="http://schemas.microsoft.com/office/drawing/2014/main" id="{AE4C25C8-4270-5745-A159-96D5342C021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3624"/>
            <a:ext cx="5638800" cy="517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D5726F57-2220-E476-821D-9EA5FC17242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Jammu 2.2008  J. </a:t>
            </a:r>
            <a:r>
              <a:rPr lang="en-US" dirty="0" err="1"/>
              <a:t>Schukraft</a:t>
            </a:r>
            <a:endParaRPr lang="en-US" dirty="0"/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27DCD807-2001-26B1-A68A-D80E12292E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14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9042" name="Rectangle 2">
            <a:extLst>
              <a:ext uri="{FF2B5EF4-FFF2-40B4-BE49-F238E27FC236}">
                <a16:creationId xmlns:a16="http://schemas.microsoft.com/office/drawing/2014/main" id="{1E24E78B-CF18-8B14-0640-BAF27C348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9425" y="49214"/>
            <a:ext cx="6305550" cy="5857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/>
              <a:t>Participation of SA in ALICE</a:t>
            </a:r>
          </a:p>
        </p:txBody>
      </p:sp>
      <p:sp>
        <p:nvSpPr>
          <p:cNvPr id="599043" name="Rectangle 3">
            <a:extLst>
              <a:ext uri="{FF2B5EF4-FFF2-40B4-BE49-F238E27FC236}">
                <a16:creationId xmlns:a16="http://schemas.microsoft.com/office/drawing/2014/main" id="{CA7347F9-E32C-B288-A045-F4A4B405F1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43038" y="762000"/>
            <a:ext cx="9491663" cy="6096000"/>
          </a:xfrm>
        </p:spPr>
        <p:txBody>
          <a:bodyPr/>
          <a:lstStyle/>
          <a:p>
            <a:pPr defTabSz="1797050">
              <a:lnSpc>
                <a:spcPct val="95000"/>
              </a:lnSpc>
              <a:spcBef>
                <a:spcPct val="35000"/>
              </a:spcBef>
              <a:tabLst>
                <a:tab pos="534988" algn="ctr"/>
                <a:tab pos="2605088" algn="ctr"/>
                <a:tab pos="5292725" algn="l"/>
              </a:tabLst>
            </a:pPr>
            <a:r>
              <a:rPr lang="en-US" altLang="en-US" dirty="0"/>
              <a:t> Cape Town in ALICE: </a:t>
            </a:r>
            <a:r>
              <a:rPr lang="en-US" altLang="en-US" sz="1800" dirty="0"/>
              <a:t>currently 4 senior staff + several students</a:t>
            </a:r>
          </a:p>
          <a:p>
            <a:pPr marL="179388" lvl="1" indent="11113" defTabSz="1797050">
              <a:lnSpc>
                <a:spcPct val="95000"/>
              </a:lnSpc>
              <a:spcBef>
                <a:spcPct val="35000"/>
              </a:spcBef>
              <a:tabLst>
                <a:tab pos="534988" algn="ctr"/>
                <a:tab pos="2605088" algn="ctr"/>
                <a:tab pos="5292725" algn="l"/>
              </a:tabLst>
            </a:pPr>
            <a:r>
              <a:rPr lang="en-US" altLang="en-US" b="1" dirty="0"/>
              <a:t> UCT </a:t>
            </a:r>
            <a:r>
              <a:rPr lang="en-US" altLang="en-US" dirty="0"/>
              <a:t>joined </a:t>
            </a:r>
            <a:r>
              <a:rPr lang="en-US" altLang="en-US" b="1" dirty="0">
                <a:solidFill>
                  <a:srgbClr val="FF00FF"/>
                </a:solidFill>
              </a:rPr>
              <a:t>2001</a:t>
            </a:r>
            <a:r>
              <a:rPr lang="en-US" altLang="en-US" dirty="0"/>
              <a:t>, became</a:t>
            </a:r>
            <a:r>
              <a:rPr lang="en-US" altLang="en-US" b="1" dirty="0"/>
              <a:t> UCT-CERN </a:t>
            </a:r>
            <a:r>
              <a:rPr lang="en-US" altLang="en-US" dirty="0"/>
              <a:t>research center in </a:t>
            </a:r>
            <a:r>
              <a:rPr lang="en-US" altLang="en-US" b="1" dirty="0">
                <a:solidFill>
                  <a:srgbClr val="FF00FF"/>
                </a:solidFill>
              </a:rPr>
              <a:t>2003</a:t>
            </a:r>
          </a:p>
          <a:p>
            <a:pPr marL="179388" lvl="1" indent="11113" defTabSz="1797050">
              <a:lnSpc>
                <a:spcPct val="95000"/>
              </a:lnSpc>
              <a:spcBef>
                <a:spcPct val="35000"/>
              </a:spcBef>
              <a:tabLst>
                <a:tab pos="534988" algn="ctr"/>
                <a:tab pos="2605088" algn="ctr"/>
                <a:tab pos="5292725" algn="l"/>
              </a:tabLst>
            </a:pPr>
            <a:r>
              <a:rPr lang="en-US" altLang="en-US" b="1" dirty="0"/>
              <a:t> </a:t>
            </a:r>
            <a:r>
              <a:rPr lang="en-US" altLang="en-US" b="1" dirty="0" err="1"/>
              <a:t>iThemba</a:t>
            </a:r>
            <a:r>
              <a:rPr lang="en-US" altLang="en-US" b="1" dirty="0"/>
              <a:t> Labs </a:t>
            </a:r>
            <a:r>
              <a:rPr lang="en-US" altLang="en-US" dirty="0"/>
              <a:t>joined in</a:t>
            </a:r>
            <a:r>
              <a:rPr lang="en-US" altLang="en-US" b="1" dirty="0"/>
              <a:t> </a:t>
            </a:r>
            <a:r>
              <a:rPr lang="en-US" altLang="en-US" b="1" dirty="0">
                <a:solidFill>
                  <a:srgbClr val="FF00FF"/>
                </a:solidFill>
              </a:rPr>
              <a:t>2008</a:t>
            </a:r>
          </a:p>
          <a:p>
            <a:pPr defTabSz="1797050">
              <a:lnSpc>
                <a:spcPct val="95000"/>
              </a:lnSpc>
              <a:spcBef>
                <a:spcPct val="35000"/>
              </a:spcBef>
              <a:tabLst>
                <a:tab pos="534988" algn="ctr"/>
                <a:tab pos="2605088" algn="ctr"/>
                <a:tab pos="5292725" algn="l"/>
              </a:tabLst>
            </a:pPr>
            <a:r>
              <a:rPr lang="en-US" altLang="en-US" dirty="0"/>
              <a:t> Projects</a:t>
            </a:r>
          </a:p>
          <a:p>
            <a:pPr marL="179388" lvl="1" indent="11113" defTabSz="1797050">
              <a:lnSpc>
                <a:spcPct val="95000"/>
              </a:lnSpc>
              <a:spcBef>
                <a:spcPct val="35000"/>
              </a:spcBef>
              <a:tabLst>
                <a:tab pos="534988" algn="ctr"/>
                <a:tab pos="2605088" algn="ctr"/>
                <a:tab pos="5292725" algn="l"/>
              </a:tabLst>
            </a:pPr>
            <a:r>
              <a:rPr lang="en-US" altLang="en-US" dirty="0"/>
              <a:t> </a:t>
            </a:r>
            <a:r>
              <a:rPr lang="en-US" altLang="en-US" b="1" dirty="0">
                <a:solidFill>
                  <a:srgbClr val="FF00FF"/>
                </a:solidFill>
              </a:rPr>
              <a:t>Dimuon Arm:</a:t>
            </a:r>
            <a:r>
              <a:rPr lang="en-US" altLang="en-US" dirty="0"/>
              <a:t> algorithms for online High Level Trigger (</a:t>
            </a:r>
            <a:r>
              <a:rPr lang="en-US" altLang="en-US" dirty="0" err="1"/>
              <a:t>dHLT</a:t>
            </a:r>
            <a:r>
              <a:rPr lang="en-US" altLang="en-US" dirty="0"/>
              <a:t>, </a:t>
            </a:r>
            <a:r>
              <a:rPr lang="en-US" altLang="en-US" u="sng" dirty="0"/>
              <a:t>commissioned in 2008</a:t>
            </a:r>
            <a:r>
              <a:rPr lang="en-US" altLang="en-US" dirty="0"/>
              <a:t>)</a:t>
            </a:r>
          </a:p>
          <a:p>
            <a:pPr marL="179388" lvl="1" indent="11113" defTabSz="1797050">
              <a:lnSpc>
                <a:spcPct val="95000"/>
              </a:lnSpc>
              <a:spcBef>
                <a:spcPct val="35000"/>
              </a:spcBef>
              <a:tabLst>
                <a:tab pos="534988" algn="ctr"/>
                <a:tab pos="2605088" algn="ctr"/>
                <a:tab pos="5292725" algn="l"/>
              </a:tabLst>
            </a:pPr>
            <a:r>
              <a:rPr lang="en-US" altLang="en-US" b="1" dirty="0">
                <a:solidFill>
                  <a:srgbClr val="FF00FF"/>
                </a:solidFill>
              </a:rPr>
              <a:t> Grid Computing:</a:t>
            </a:r>
            <a:r>
              <a:rPr lang="en-US" altLang="en-US" dirty="0"/>
              <a:t> Computing Cluster integrated into ALICE GRID</a:t>
            </a:r>
          </a:p>
          <a:p>
            <a:pPr marL="179388" lvl="1" indent="11113" defTabSz="1797050">
              <a:lnSpc>
                <a:spcPct val="95000"/>
              </a:lnSpc>
              <a:spcBef>
                <a:spcPct val="35000"/>
              </a:spcBef>
              <a:tabLst>
                <a:tab pos="534988" algn="ctr"/>
                <a:tab pos="2605088" algn="ctr"/>
                <a:tab pos="5292725" algn="l"/>
              </a:tabLst>
            </a:pPr>
            <a:r>
              <a:rPr lang="en-US" altLang="en-US" b="1" dirty="0">
                <a:solidFill>
                  <a:srgbClr val="FF00FF"/>
                </a:solidFill>
              </a:rPr>
              <a:t> Physics:</a:t>
            </a:r>
            <a:r>
              <a:rPr lang="en-US" altLang="en-US" dirty="0"/>
              <a:t> Dimuon studies (acceptance, efficiency); W production in pp; ..</a:t>
            </a:r>
            <a:endParaRPr lang="en-US" altLang="en-US" b="1" dirty="0">
              <a:solidFill>
                <a:schemeClr val="hlink"/>
              </a:solidFill>
            </a:endParaRPr>
          </a:p>
        </p:txBody>
      </p:sp>
      <p:pic>
        <p:nvPicPr>
          <p:cNvPr id="9222" name="Picture 5" descr="http://www1.ocn.ne.jp/~infinite/Download.html">
            <a:hlinkClick r:id="rId2"/>
            <a:extLst>
              <a:ext uri="{FF2B5EF4-FFF2-40B4-BE49-F238E27FC236}">
                <a16:creationId xmlns:a16="http://schemas.microsoft.com/office/drawing/2014/main" id="{94336F32-30F8-AE1B-A96F-A7BB25540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3186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9046" name="Picture 6">
            <a:extLst>
              <a:ext uri="{FF2B5EF4-FFF2-40B4-BE49-F238E27FC236}">
                <a16:creationId xmlns:a16="http://schemas.microsoft.com/office/drawing/2014/main" id="{59BC133B-C419-DC73-E20A-371BCED5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4" y="3810000"/>
            <a:ext cx="434498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>
            <a:extLst>
              <a:ext uri="{FF2B5EF4-FFF2-40B4-BE49-F238E27FC236}">
                <a16:creationId xmlns:a16="http://schemas.microsoft.com/office/drawing/2014/main" id="{657064E4-1E3F-8921-6176-CFDD2D8E97F9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538538"/>
            <a:ext cx="2281238" cy="3319462"/>
            <a:chOff x="0" y="2229"/>
            <a:chExt cx="1437" cy="2091"/>
          </a:xfrm>
        </p:grpSpPr>
        <p:pic>
          <p:nvPicPr>
            <p:cNvPr id="9229" name="Picture 9" descr="weltkarte">
              <a:extLst>
                <a:ext uri="{FF2B5EF4-FFF2-40B4-BE49-F238E27FC236}">
                  <a16:creationId xmlns:a16="http://schemas.microsoft.com/office/drawing/2014/main" id="{AE3340F4-D918-4C34-ECB2-CF9EDEF7D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8" t="14035" r="34286" b="13651"/>
            <a:stretch>
              <a:fillRect/>
            </a:stretch>
          </p:blipFill>
          <p:spPr bwMode="auto">
            <a:xfrm>
              <a:off x="46" y="2254"/>
              <a:ext cx="1391" cy="2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Text Box 10">
              <a:extLst>
                <a:ext uri="{FF2B5EF4-FFF2-40B4-BE49-F238E27FC236}">
                  <a16:creationId xmlns:a16="http://schemas.microsoft.com/office/drawing/2014/main" id="{A3D14708-11D1-42C0-518F-931F226355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" y="4147"/>
              <a:ext cx="62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tx1"/>
                  </a:solidFill>
                </a:rPr>
                <a:t>Cape Town</a:t>
              </a:r>
            </a:p>
          </p:txBody>
        </p:sp>
        <p:sp>
          <p:nvSpPr>
            <p:cNvPr id="9231" name="Oval 11">
              <a:extLst>
                <a:ext uri="{FF2B5EF4-FFF2-40B4-BE49-F238E27FC236}">
                  <a16:creationId xmlns:a16="http://schemas.microsoft.com/office/drawing/2014/main" id="{2AA64096-4B58-229E-4AFA-8148D030C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" y="2565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2" name="Oval 12">
              <a:extLst>
                <a:ext uri="{FF2B5EF4-FFF2-40B4-BE49-F238E27FC236}">
                  <a16:creationId xmlns:a16="http://schemas.microsoft.com/office/drawing/2014/main" id="{1B59DE95-2209-E013-D2B4-339014177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" y="2837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3" name="Oval 13">
              <a:extLst>
                <a:ext uri="{FF2B5EF4-FFF2-40B4-BE49-F238E27FC236}">
                  <a16:creationId xmlns:a16="http://schemas.microsoft.com/office/drawing/2014/main" id="{7D09B082-C0FF-B4B0-6EE1-E43989315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" y="4264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4" name="Oval 14">
              <a:extLst>
                <a:ext uri="{FF2B5EF4-FFF2-40B4-BE49-F238E27FC236}">
                  <a16:creationId xmlns:a16="http://schemas.microsoft.com/office/drawing/2014/main" id="{D4CA0CFC-A8BC-4156-9FD5-51D4371FA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2701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5" name="Text Box 15">
              <a:extLst>
                <a:ext uri="{FF2B5EF4-FFF2-40B4-BE49-F238E27FC236}">
                  <a16:creationId xmlns:a16="http://schemas.microsoft.com/office/drawing/2014/main" id="{DF2C87F4-E55A-4525-92E4-4CE3E483C1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797"/>
              <a:ext cx="6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tx1"/>
                  </a:solidFill>
                </a:rPr>
                <a:t>Heidelberg</a:t>
              </a:r>
            </a:p>
          </p:txBody>
        </p:sp>
        <p:sp>
          <p:nvSpPr>
            <p:cNvPr id="9236" name="Text Box 16">
              <a:extLst>
                <a:ext uri="{FF2B5EF4-FFF2-40B4-BE49-F238E27FC236}">
                  <a16:creationId xmlns:a16="http://schemas.microsoft.com/office/drawing/2014/main" id="{A4C33A14-9B73-8701-5B04-40A3F71B63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" y="2421"/>
              <a:ext cx="44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tx1"/>
                  </a:solidFill>
                </a:rPr>
                <a:t>Bergen</a:t>
              </a:r>
            </a:p>
          </p:txBody>
        </p:sp>
        <p:sp>
          <p:nvSpPr>
            <p:cNvPr id="9237" name="Text Box 17">
              <a:extLst>
                <a:ext uri="{FF2B5EF4-FFF2-40B4-BE49-F238E27FC236}">
                  <a16:creationId xmlns:a16="http://schemas.microsoft.com/office/drawing/2014/main" id="{0F7E1CA7-8549-E5B5-A0F0-E4CA48287A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9" y="2568"/>
              <a:ext cx="4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tx1"/>
                  </a:solidFill>
                </a:rPr>
                <a:t>Dubna</a:t>
              </a:r>
            </a:p>
          </p:txBody>
        </p:sp>
        <p:sp>
          <p:nvSpPr>
            <p:cNvPr id="9238" name="Freeform 18">
              <a:extLst>
                <a:ext uri="{FF2B5EF4-FFF2-40B4-BE49-F238E27FC236}">
                  <a16:creationId xmlns:a16="http://schemas.microsoft.com/office/drawing/2014/main" id="{48BB418C-453F-78D6-6E89-0FB17B661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" y="2882"/>
              <a:ext cx="318" cy="1406"/>
            </a:xfrm>
            <a:custGeom>
              <a:avLst/>
              <a:gdLst>
                <a:gd name="T0" fmla="*/ 68 w 386"/>
                <a:gd name="T1" fmla="*/ 1406 h 1406"/>
                <a:gd name="T2" fmla="*/ 4 w 386"/>
                <a:gd name="T3" fmla="*/ 545 h 1406"/>
                <a:gd name="T4" fmla="*/ 44 w 386"/>
                <a:gd name="T5" fmla="*/ 0 h 1406"/>
                <a:gd name="T6" fmla="*/ 0 60000 65536"/>
                <a:gd name="T7" fmla="*/ 0 60000 65536"/>
                <a:gd name="T8" fmla="*/ 0 60000 65536"/>
                <a:gd name="T9" fmla="*/ 0 w 386"/>
                <a:gd name="T10" fmla="*/ 0 h 1406"/>
                <a:gd name="T11" fmla="*/ 386 w 386"/>
                <a:gd name="T12" fmla="*/ 1406 h 14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6" h="1406">
                  <a:moveTo>
                    <a:pt x="386" y="1406"/>
                  </a:moveTo>
                  <a:cubicBezTo>
                    <a:pt x="216" y="1092"/>
                    <a:pt x="46" y="779"/>
                    <a:pt x="23" y="545"/>
                  </a:cubicBezTo>
                  <a:cubicBezTo>
                    <a:pt x="0" y="311"/>
                    <a:pt x="125" y="155"/>
                    <a:pt x="250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9" name="Freeform 19">
              <a:extLst>
                <a:ext uri="{FF2B5EF4-FFF2-40B4-BE49-F238E27FC236}">
                  <a16:creationId xmlns:a16="http://schemas.microsoft.com/office/drawing/2014/main" id="{19140E6F-E49A-6F8C-6F86-0FC7D7114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" y="2686"/>
              <a:ext cx="408" cy="151"/>
            </a:xfrm>
            <a:custGeom>
              <a:avLst/>
              <a:gdLst>
                <a:gd name="T0" fmla="*/ 0 w 408"/>
                <a:gd name="T1" fmla="*/ 151 h 151"/>
                <a:gd name="T2" fmla="*/ 181 w 408"/>
                <a:gd name="T3" fmla="*/ 15 h 151"/>
                <a:gd name="T4" fmla="*/ 408 w 408"/>
                <a:gd name="T5" fmla="*/ 60 h 151"/>
                <a:gd name="T6" fmla="*/ 0 60000 65536"/>
                <a:gd name="T7" fmla="*/ 0 60000 65536"/>
                <a:gd name="T8" fmla="*/ 0 60000 65536"/>
                <a:gd name="T9" fmla="*/ 0 w 408"/>
                <a:gd name="T10" fmla="*/ 0 h 151"/>
                <a:gd name="T11" fmla="*/ 408 w 408"/>
                <a:gd name="T12" fmla="*/ 151 h 1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8" h="151">
                  <a:moveTo>
                    <a:pt x="0" y="151"/>
                  </a:moveTo>
                  <a:cubicBezTo>
                    <a:pt x="56" y="90"/>
                    <a:pt x="113" y="30"/>
                    <a:pt x="181" y="15"/>
                  </a:cubicBezTo>
                  <a:cubicBezTo>
                    <a:pt x="249" y="0"/>
                    <a:pt x="328" y="30"/>
                    <a:pt x="408" y="6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40" name="Freeform 20">
              <a:extLst>
                <a:ext uri="{FF2B5EF4-FFF2-40B4-BE49-F238E27FC236}">
                  <a16:creationId xmlns:a16="http://schemas.microsoft.com/office/drawing/2014/main" id="{6821627D-88DA-7715-9A09-7C2EC008F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" y="2565"/>
              <a:ext cx="99" cy="272"/>
            </a:xfrm>
            <a:custGeom>
              <a:avLst/>
              <a:gdLst>
                <a:gd name="T0" fmla="*/ 53 w 99"/>
                <a:gd name="T1" fmla="*/ 0 h 272"/>
                <a:gd name="T2" fmla="*/ 8 w 99"/>
                <a:gd name="T3" fmla="*/ 181 h 272"/>
                <a:gd name="T4" fmla="*/ 99 w 99"/>
                <a:gd name="T5" fmla="*/ 272 h 272"/>
                <a:gd name="T6" fmla="*/ 0 60000 65536"/>
                <a:gd name="T7" fmla="*/ 0 60000 65536"/>
                <a:gd name="T8" fmla="*/ 0 60000 65536"/>
                <a:gd name="T9" fmla="*/ 0 w 99"/>
                <a:gd name="T10" fmla="*/ 0 h 272"/>
                <a:gd name="T11" fmla="*/ 99 w 99"/>
                <a:gd name="T12" fmla="*/ 272 h 2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" h="272">
                  <a:moveTo>
                    <a:pt x="53" y="0"/>
                  </a:moveTo>
                  <a:cubicBezTo>
                    <a:pt x="26" y="68"/>
                    <a:pt x="0" y="136"/>
                    <a:pt x="8" y="181"/>
                  </a:cubicBezTo>
                  <a:cubicBezTo>
                    <a:pt x="16" y="226"/>
                    <a:pt x="57" y="249"/>
                    <a:pt x="99" y="272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41" name="Oval 21">
              <a:extLst>
                <a:ext uri="{FF2B5EF4-FFF2-40B4-BE49-F238E27FC236}">
                  <a16:creationId xmlns:a16="http://schemas.microsoft.com/office/drawing/2014/main" id="{1F1114F9-7BF7-A103-9025-9DC9D2A72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" y="2383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42" name="Text Box 22">
              <a:extLst>
                <a:ext uri="{FF2B5EF4-FFF2-40B4-BE49-F238E27FC236}">
                  <a16:creationId xmlns:a16="http://schemas.microsoft.com/office/drawing/2014/main" id="{09C84AF0-1AD0-41CB-59A8-F8945CF075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" y="2229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tx1"/>
                  </a:solidFill>
                </a:rPr>
                <a:t>Tromsø</a:t>
              </a:r>
            </a:p>
          </p:txBody>
        </p:sp>
        <p:sp>
          <p:nvSpPr>
            <p:cNvPr id="9243" name="Freeform 23">
              <a:extLst>
                <a:ext uri="{FF2B5EF4-FFF2-40B4-BE49-F238E27FC236}">
                  <a16:creationId xmlns:a16="http://schemas.microsoft.com/office/drawing/2014/main" id="{2B5A8142-862A-ADE6-EC40-0CA3DB44A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" y="2383"/>
              <a:ext cx="91" cy="454"/>
            </a:xfrm>
            <a:custGeom>
              <a:avLst/>
              <a:gdLst>
                <a:gd name="T0" fmla="*/ 23 w 98"/>
                <a:gd name="T1" fmla="*/ 0 h 408"/>
                <a:gd name="T2" fmla="*/ 46 w 98"/>
                <a:gd name="T3" fmla="*/ 589 h 408"/>
                <a:gd name="T4" fmla="*/ 0 w 98"/>
                <a:gd name="T5" fmla="*/ 1065 h 408"/>
                <a:gd name="T6" fmla="*/ 0 60000 65536"/>
                <a:gd name="T7" fmla="*/ 0 60000 65536"/>
                <a:gd name="T8" fmla="*/ 0 60000 65536"/>
                <a:gd name="T9" fmla="*/ 0 w 98"/>
                <a:gd name="T10" fmla="*/ 0 h 408"/>
                <a:gd name="T11" fmla="*/ 98 w 98"/>
                <a:gd name="T12" fmla="*/ 408 h 4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8" h="408">
                  <a:moveTo>
                    <a:pt x="45" y="0"/>
                  </a:moveTo>
                  <a:cubicBezTo>
                    <a:pt x="71" y="79"/>
                    <a:pt x="98" y="158"/>
                    <a:pt x="91" y="226"/>
                  </a:cubicBezTo>
                  <a:cubicBezTo>
                    <a:pt x="84" y="294"/>
                    <a:pt x="42" y="351"/>
                    <a:pt x="0" y="408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99064" name="Rectangle 24">
            <a:extLst>
              <a:ext uri="{FF2B5EF4-FFF2-40B4-BE49-F238E27FC236}">
                <a16:creationId xmlns:a16="http://schemas.microsoft.com/office/drawing/2014/main" id="{DE0A7476-8A5A-FEDE-19DE-8E7286E44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4816475"/>
            <a:ext cx="3135313" cy="1506538"/>
          </a:xfrm>
          <a:prstGeom prst="rect">
            <a:avLst/>
          </a:prstGeom>
          <a:solidFill>
            <a:srgbClr val="FFFF99">
              <a:alpha val="6392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174625" indent="-174625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hlink"/>
                </a:solidFill>
              </a:rPr>
              <a:t>HLT data challenge: Nov. 2004</a:t>
            </a:r>
          </a:p>
          <a:p>
            <a:pPr eaLnBrk="1" hangingPunct="1">
              <a:buFontTx/>
              <a:buChar char="•"/>
            </a:pPr>
            <a:r>
              <a:rPr lang="en-US" altLang="en-US" b="1">
                <a:solidFill>
                  <a:schemeClr val="tx1"/>
                </a:solidFill>
              </a:rPr>
              <a:t>Online test</a:t>
            </a:r>
            <a:r>
              <a:rPr lang="en-US" altLang="en-US">
                <a:solidFill>
                  <a:schemeClr val="tx1"/>
                </a:solidFill>
              </a:rPr>
              <a:t> on ‘Grid’ !</a:t>
            </a:r>
          </a:p>
          <a:p>
            <a:pPr eaLnBrk="1" hangingPunct="1">
              <a:buFontTx/>
              <a:buChar char="•"/>
            </a:pPr>
            <a:r>
              <a:rPr lang="en-US" altLang="en-US">
                <a:solidFill>
                  <a:schemeClr val="tx1"/>
                </a:solidFill>
              </a:rPr>
              <a:t>Test </a:t>
            </a:r>
            <a:r>
              <a:rPr lang="en-US" altLang="en-US" b="1">
                <a:solidFill>
                  <a:schemeClr val="tx1"/>
                </a:solidFill>
              </a:rPr>
              <a:t>latency tolerance</a:t>
            </a:r>
            <a:r>
              <a:rPr lang="en-US" altLang="en-US">
                <a:solidFill>
                  <a:schemeClr val="tx1"/>
                </a:solidFill>
              </a:rPr>
              <a:t>  </a:t>
            </a:r>
          </a:p>
          <a:p>
            <a:pPr eaLnBrk="1" hangingPunct="1">
              <a:buFontTx/>
              <a:buChar char="•"/>
            </a:pPr>
            <a:r>
              <a:rPr lang="en-US" altLang="en-US">
                <a:solidFill>
                  <a:schemeClr val="tx1"/>
                </a:solidFill>
              </a:rPr>
              <a:t>Run stable for &gt; 15 hours</a:t>
            </a:r>
          </a:p>
          <a:p>
            <a:pPr eaLnBrk="1" hangingPunct="1">
              <a:buFontTx/>
              <a:buChar char="•"/>
            </a:pPr>
            <a:r>
              <a:rPr lang="en-US" altLang="en-US">
                <a:solidFill>
                  <a:schemeClr val="tx1"/>
                </a:solidFill>
              </a:rPr>
              <a:t>Rate limited by bandwidth</a:t>
            </a:r>
          </a:p>
          <a:p>
            <a:pPr eaLnBrk="1" hangingPunct="1"/>
            <a:r>
              <a:rPr lang="en-GB" altLang="en-US" sz="1200" b="1"/>
              <a:t>IEEE Trans.Nucl.Sci.55:703,2008. </a:t>
            </a:r>
            <a:endParaRPr lang="en-US" altLang="en-US" sz="1200" b="1"/>
          </a:p>
        </p:txBody>
      </p:sp>
      <p:grpSp>
        <p:nvGrpSpPr>
          <p:cNvPr id="3" name="Group 27">
            <a:extLst>
              <a:ext uri="{FF2B5EF4-FFF2-40B4-BE49-F238E27FC236}">
                <a16:creationId xmlns:a16="http://schemas.microsoft.com/office/drawing/2014/main" id="{1DBCDD3F-0A94-04B5-B161-FA67B61DF352}"/>
              </a:ext>
            </a:extLst>
          </p:cNvPr>
          <p:cNvGrpSpPr>
            <a:grpSpLocks/>
          </p:cNvGrpSpPr>
          <p:nvPr/>
        </p:nvGrpSpPr>
        <p:grpSpPr bwMode="auto">
          <a:xfrm>
            <a:off x="5262563" y="3590925"/>
            <a:ext cx="5186362" cy="2895600"/>
            <a:chOff x="3054" y="417"/>
            <a:chExt cx="2706" cy="1511"/>
          </a:xfrm>
        </p:grpSpPr>
        <p:pic>
          <p:nvPicPr>
            <p:cNvPr id="9227" name="Picture 28">
              <a:extLst>
                <a:ext uri="{FF2B5EF4-FFF2-40B4-BE49-F238E27FC236}">
                  <a16:creationId xmlns:a16="http://schemas.microsoft.com/office/drawing/2014/main" id="{9FB66BF2-8CB8-53C5-D3FD-373754792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" y="417"/>
              <a:ext cx="2706" cy="1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29">
              <a:extLst>
                <a:ext uri="{FF2B5EF4-FFF2-40B4-BE49-F238E27FC236}">
                  <a16:creationId xmlns:a16="http://schemas.microsoft.com/office/drawing/2014/main" id="{760FF38B-A82F-3920-F23C-5A38159F9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9" y="1674"/>
              <a:ext cx="916" cy="196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800">
                  <a:solidFill>
                    <a:schemeClr val="tx1"/>
                  </a:solidFill>
                  <a:latin typeface="Times New Roman" panose="02020603050405020304" pitchFamily="18" charset="0"/>
                </a:rPr>
                <a:t>UCT group 2004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8563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40518E-7 L 0.21146 -0.58672 " pathEditMode="relative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99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99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46" grpId="0"/>
      <p:bldP spid="5990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W-Boson — Standard Model Test"/>
          <p:cNvSpPr txBox="1">
            <a:spLocks noGrp="1"/>
          </p:cNvSpPr>
          <p:nvPr>
            <p:ph type="title"/>
          </p:nvPr>
        </p:nvSpPr>
        <p:spPr>
          <a:xfrm>
            <a:off x="3009901" y="857252"/>
            <a:ext cx="6172201" cy="73394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dirty="0"/>
              <a:t>W-</a:t>
            </a:r>
            <a:r>
              <a:rPr lang="en-US" dirty="0"/>
              <a:t>Z </a:t>
            </a:r>
            <a:r>
              <a:rPr dirty="0"/>
              <a:t>Boson — Standard Model Test</a:t>
            </a:r>
          </a:p>
        </p:txBody>
      </p:sp>
      <p:sp>
        <p:nvSpPr>
          <p:cNvPr id="315" name="pp: PDFs at large Q2…"/>
          <p:cNvSpPr txBox="1">
            <a:spLocks noGrp="1"/>
          </p:cNvSpPr>
          <p:nvPr>
            <p:ph type="body" idx="1"/>
          </p:nvPr>
        </p:nvSpPr>
        <p:spPr>
          <a:xfrm>
            <a:off x="1686878" y="1816349"/>
            <a:ext cx="8523922" cy="37897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50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pp:</a:t>
            </a:r>
            <a:r>
              <a:rPr sz="1500" dirty="0"/>
              <a:t> PDFs at large Q2</a:t>
            </a:r>
          </a:p>
          <a:p>
            <a:r>
              <a:rPr sz="150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p-Pb:</a:t>
            </a:r>
            <a:r>
              <a:rPr sz="1500" dirty="0"/>
              <a:t> Cold Nuclear Matter (CNM) effects, nuclear PDFs</a:t>
            </a:r>
          </a:p>
          <a:p>
            <a:r>
              <a:rPr sz="150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Pb-Pb:</a:t>
            </a:r>
            <a:r>
              <a:rPr sz="1500" dirty="0"/>
              <a:t> binary collision/</a:t>
            </a:r>
            <a:r>
              <a:rPr sz="1500" dirty="0" err="1"/>
              <a:t>N</a:t>
            </a:r>
            <a:r>
              <a:rPr sz="1500" baseline="-5999" dirty="0" err="1"/>
              <a:t>coll</a:t>
            </a:r>
            <a:r>
              <a:rPr sz="1500" dirty="0"/>
              <a:t> scaling of hard processes</a:t>
            </a:r>
          </a:p>
        </p:txBody>
      </p:sp>
      <p:grpSp>
        <p:nvGrpSpPr>
          <p:cNvPr id="319" name="Group"/>
          <p:cNvGrpSpPr/>
          <p:nvPr/>
        </p:nvGrpSpPr>
        <p:grpSpPr>
          <a:xfrm>
            <a:off x="3156956" y="3676739"/>
            <a:ext cx="2241754" cy="1929383"/>
            <a:chOff x="0" y="0"/>
            <a:chExt cx="2989004" cy="2977233"/>
          </a:xfrm>
        </p:grpSpPr>
        <p:pic>
          <p:nvPicPr>
            <p:cNvPr id="316" name="Picture 2" descr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977234" cy="29772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" name="Picture 4" descr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415" y="1233031"/>
              <a:ext cx="2380404" cy="2873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8" name="CustomShape 1"/>
            <p:cNvSpPr txBox="1"/>
            <p:nvPr/>
          </p:nvSpPr>
          <p:spPr>
            <a:xfrm>
              <a:off x="2583270" y="1192131"/>
              <a:ext cx="405735" cy="369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0630" tIns="30630" rIns="30630" bIns="30630" numCol="1" anchor="t">
              <a:noAutofit/>
            </a:bodyPr>
            <a:lstStyle>
              <a:lvl1pPr defTabSz="829875">
                <a:defRPr b="1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622406" hangingPunct="0"/>
              <a:r>
                <a:rPr sz="1350" kern="0"/>
                <a:t>μ</a:t>
              </a:r>
            </a:p>
          </p:txBody>
        </p:sp>
      </p:grpSp>
      <p:sp>
        <p:nvSpPr>
          <p:cNvPr id="320" name="CustomShape 3"/>
          <p:cNvSpPr txBox="1"/>
          <p:nvPr/>
        </p:nvSpPr>
        <p:spPr>
          <a:xfrm>
            <a:off x="5272246" y="7004666"/>
            <a:ext cx="4411493" cy="1354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0630" tIns="30630" rIns="30630" bIns="30630">
            <a:spAutoFit/>
          </a:bodyPr>
          <a:lstStyle/>
          <a:p>
            <a:pPr defTabSz="622406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W  boson production is an important benchmark of the Standard Model </a:t>
            </a:r>
            <a:r>
              <a:rPr sz="900" ker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--✇</a:t>
            </a:r>
            <a:r>
              <a:rPr sz="9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sz="900" b="1" kern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“candle” for LHC luminosity</a:t>
            </a:r>
          </a:p>
          <a:p>
            <a:pPr defTabSz="622406" hangingPunct="0">
              <a:defRPr sz="1600">
                <a:latin typeface="Arial"/>
                <a:ea typeface="Arial"/>
                <a:cs typeface="Arial"/>
                <a:sym typeface="Arial"/>
              </a:defRPr>
            </a:pPr>
            <a:endParaRPr sz="1200" b="1" kern="0">
              <a:solidFill>
                <a:srgbClr val="0070C0"/>
              </a:solidFill>
              <a:latin typeface="Arial"/>
              <a:cs typeface="Arial"/>
              <a:sym typeface="Arial"/>
            </a:endParaRPr>
          </a:p>
          <a:p>
            <a:pPr defTabSz="622406" hangingPunct="0">
              <a:buSzPct val="100000"/>
              <a:buFontTx/>
              <a:buChar char="❖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</a:t>
            </a:r>
            <a:r>
              <a:rPr sz="900" kern="0" baseline="29666">
                <a:solidFill>
                  <a:srgbClr val="000000"/>
                </a:solidFill>
                <a:latin typeface="Arial"/>
                <a:cs typeface="Arial"/>
                <a:sym typeface="Arial"/>
              </a:rPr>
              <a:t>±</a:t>
            </a:r>
            <a:r>
              <a:rPr sz="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are produced in initial hard scatterings and are not affected by the QGP.</a:t>
            </a:r>
          </a:p>
          <a:p>
            <a:pPr defTabSz="622406" hangingPunct="0">
              <a:buSzPct val="100000"/>
              <a:buFontTx/>
              <a:buChar char="❖"/>
              <a:defRPr sz="1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00" kern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In</a:t>
            </a:r>
            <a:r>
              <a:rPr sz="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sz="900" kern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Pb-Pb</a:t>
            </a:r>
            <a:r>
              <a:rPr sz="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collisions: test the scaling of hard processes with the number of binary nucleon-nucleon collisions</a:t>
            </a:r>
          </a:p>
          <a:p>
            <a:pPr defTabSz="622406" hangingPunct="0">
              <a:buSzPct val="100000"/>
              <a:buFontTx/>
              <a:buChar char="❖"/>
              <a:defRPr sz="1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00" kern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In</a:t>
            </a:r>
            <a:r>
              <a:rPr sz="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sz="900" kern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p-Pb </a:t>
            </a:r>
            <a:r>
              <a:rPr sz="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collisions: investigate Cold Nuclear Matter (CNM) effects and constrain nuclear parton distribution functions (PDFs)</a:t>
            </a:r>
          </a:p>
          <a:p>
            <a:pPr defTabSz="622406" hangingPunct="0">
              <a:buSzPct val="100000"/>
              <a:buFontTx/>
              <a:buChar char="❖"/>
              <a:defRPr sz="1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00" kern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In</a:t>
            </a:r>
            <a:r>
              <a:rPr sz="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sz="900" kern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pp</a:t>
            </a:r>
            <a:r>
              <a:rPr sz="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collisions: obtain information on quark PDFs at large Q</a:t>
            </a:r>
            <a:r>
              <a:rPr sz="900" kern="0" baseline="29666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</a:p>
        </p:txBody>
      </p:sp>
      <p:pic>
        <p:nvPicPr>
          <p:cNvPr id="321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995" y="1642978"/>
            <a:ext cx="4178617" cy="3572044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CustomShape 5"/>
          <p:cNvSpPr txBox="1"/>
          <p:nvPr/>
        </p:nvSpPr>
        <p:spPr>
          <a:xfrm>
            <a:off x="6419317" y="5244024"/>
            <a:ext cx="4015295" cy="201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1120" tIns="31120" rIns="31120" bIns="31120">
            <a:spAutoFit/>
          </a:bodyPr>
          <a:lstStyle>
            <a:lvl1pPr defTabSz="829875">
              <a:defRPr sz="1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622406" hangingPunct="0"/>
            <a:r>
              <a:rPr sz="900" kern="0" dirty="0"/>
              <a:t>Work done in collaboration with </a:t>
            </a:r>
            <a:r>
              <a:rPr sz="900" kern="0" dirty="0" err="1"/>
              <a:t>Subatech</a:t>
            </a:r>
            <a:r>
              <a:rPr sz="900" kern="0" dirty="0"/>
              <a:t> (France) and Wuhan (China) </a:t>
            </a:r>
          </a:p>
        </p:txBody>
      </p:sp>
      <p:pic>
        <p:nvPicPr>
          <p:cNvPr id="11" name="Picture 9" descr="Picture 9">
            <a:extLst>
              <a:ext uri="{FF2B5EF4-FFF2-40B4-BE49-F238E27FC236}">
                <a16:creationId xmlns:a16="http://schemas.microsoft.com/office/drawing/2014/main" id="{CE842B9F-A6FA-6203-B17C-1562185F58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447" t="12234"/>
          <a:stretch>
            <a:fillRect/>
          </a:stretch>
        </p:blipFill>
        <p:spPr>
          <a:xfrm>
            <a:off x="1686878" y="2794635"/>
            <a:ext cx="4529740" cy="2811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1363E4DE-B6B8-13B7-8450-57258716B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ZA" altLang="en-US" dirty="0"/>
              <a:t>Test station for implementing HLT Publisher Subscriber paradigm</a:t>
            </a:r>
          </a:p>
        </p:txBody>
      </p:sp>
      <p:sp>
        <p:nvSpPr>
          <p:cNvPr id="69635" name="Content Placeholder 3">
            <a:extLst>
              <a:ext uri="{FF2B5EF4-FFF2-40B4-BE49-F238E27FC236}">
                <a16:creationId xmlns:a16="http://schemas.microsoft.com/office/drawing/2014/main" id="{4084F9C0-A2B6-048A-B8E8-897B9CA0E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0" y="1125538"/>
            <a:ext cx="4038600" cy="5029200"/>
          </a:xfrm>
        </p:spPr>
        <p:txBody>
          <a:bodyPr/>
          <a:lstStyle/>
          <a:p>
            <a:pPr algn="r">
              <a:buFont typeface="Arial" panose="020B0604020202020204" pitchFamily="34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64bit rack mounted server cluster used for simulations for a  PC farm/cluster used to filter data coming off the experiment.</a:t>
            </a:r>
          </a:p>
          <a:p>
            <a:pPr algn="r">
              <a:buFont typeface="Arial" panose="020B0604020202020204" pitchFamily="34" charset="0"/>
              <a:buNone/>
            </a:pPr>
            <a:endParaRPr lang="en-ZA" altLang="en-US" sz="1800"/>
          </a:p>
        </p:txBody>
      </p:sp>
      <p:sp>
        <p:nvSpPr>
          <p:cNvPr id="69636" name="Rectangle 29">
            <a:extLst>
              <a:ext uri="{FF2B5EF4-FFF2-40B4-BE49-F238E27FC236}">
                <a16:creationId xmlns:a16="http://schemas.microsoft.com/office/drawing/2014/main" id="{314DC923-60A4-D670-BBE3-78EC8A054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908050"/>
            <a:ext cx="540543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  <a:tab pos="72215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  <a:tab pos="72215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  <a:tab pos="72215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  <a:tab pos="72215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  <a:tab pos="72215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  <a:tab pos="72215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  <a:tab pos="72215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  <a:tab pos="72215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  <a:tab pos="72215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  <a:tab pos="7221538" algn="l"/>
              </a:tabLst>
              <a:defRPr/>
            </a:pP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  <a:tab pos="7221538" algn="l"/>
              </a:tabLst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Thus a distributed online processing framework is needed to provide the transport to and from processing elements</a:t>
            </a:r>
            <a:endParaRPr kumimoji="0" lang="en-ZA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7" name="Rectangle 31">
            <a:extLst>
              <a:ext uri="{FF2B5EF4-FFF2-40B4-BE49-F238E27FC236}">
                <a16:creationId xmlns:a16="http://schemas.microsoft.com/office/drawing/2014/main" id="{A4DE29BB-375D-3C75-4DCA-EC6B7C93E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088" y="5949950"/>
            <a:ext cx="4506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55638" algn="l"/>
                <a:tab pos="13128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55638" algn="l"/>
                <a:tab pos="13128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55638" algn="l"/>
                <a:tab pos="13128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55638" algn="l"/>
                <a:tab pos="13128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55638" algn="l"/>
                <a:tab pos="13128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55638" algn="l"/>
                <a:tab pos="13128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55638" algn="l"/>
                <a:tab pos="13128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5638" algn="l"/>
                <a:tab pos="1312863" algn="l"/>
              </a:tabLst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32bit whitebox cluster used for PubSub testing</a:t>
            </a:r>
          </a:p>
        </p:txBody>
      </p:sp>
      <p:pic>
        <p:nvPicPr>
          <p:cNvPr id="69638" name="Picture 1">
            <a:extLst>
              <a:ext uri="{FF2B5EF4-FFF2-40B4-BE49-F238E27FC236}">
                <a16:creationId xmlns:a16="http://schemas.microsoft.com/office/drawing/2014/main" id="{494C634D-9A96-BF75-1C0C-DBC1C1F22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2349500"/>
            <a:ext cx="29305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9639" name="Rectangle 2">
            <a:extLst>
              <a:ext uri="{FF2B5EF4-FFF2-40B4-BE49-F238E27FC236}">
                <a16:creationId xmlns:a16="http://schemas.microsoft.com/office/drawing/2014/main" id="{616B47F2-81C7-F84B-DE30-8F8790D72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544" y="2427922"/>
            <a:ext cx="455295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Efficiency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=&gt; save on transport CPU cycles.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Flexibility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=&gt; modular components. common communication interface.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Fault Tolerance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=&gt; dynamically circumvent errors, even for entire nodes.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8CC3AD-3113-D059-936A-4CBFECC74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6308725"/>
            <a:ext cx="4005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R200,000 grant from DST: Rob Adam</a:t>
            </a:r>
          </a:p>
        </p:txBody>
      </p:sp>
    </p:spTree>
    <p:extLst>
      <p:ext uri="{BB962C8B-B14F-4D97-AF65-F5344CB8AC3E}">
        <p14:creationId xmlns:p14="http://schemas.microsoft.com/office/powerpoint/2010/main" val="81504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>
            <a:extLst>
              <a:ext uri="{FF2B5EF4-FFF2-40B4-BE49-F238E27FC236}">
                <a16:creationId xmlns:a16="http://schemas.microsoft.com/office/drawing/2014/main" id="{69E3E916-5DAF-3794-503B-20434FD7B9EC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B283DA-8CD4-9044-8E49-B6A0CBB897A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0ADE2188-31D2-1497-4CA7-623FE26EBA7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981200" y="152400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Off-line Data processing</a:t>
            </a:r>
          </a:p>
        </p:txBody>
      </p:sp>
      <p:pic>
        <p:nvPicPr>
          <p:cNvPr id="68612" name="Picture 3" descr="Untitled">
            <a:extLst>
              <a:ext uri="{FF2B5EF4-FFF2-40B4-BE49-F238E27FC236}">
                <a16:creationId xmlns:a16="http://schemas.microsoft.com/office/drawing/2014/main" id="{28F9E414-093C-BB4B-EEDB-A533AD36C4B9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3886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5">
            <a:extLst>
              <a:ext uri="{FF2B5EF4-FFF2-40B4-BE49-F238E27FC236}">
                <a16:creationId xmlns:a16="http://schemas.microsoft.com/office/drawing/2014/main" id="{FF95A379-3419-F84D-4CE1-1552D9DAA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447800"/>
            <a:ext cx="668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18TB</a:t>
            </a:r>
          </a:p>
        </p:txBody>
      </p:sp>
      <p:sp>
        <p:nvSpPr>
          <p:cNvPr id="68614" name="Line 6">
            <a:extLst>
              <a:ext uri="{FF2B5EF4-FFF2-40B4-BE49-F238E27FC236}">
                <a16:creationId xmlns:a16="http://schemas.microsoft.com/office/drawing/2014/main" id="{07B6F05B-1EAB-E634-3819-BE4247136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1600200"/>
            <a:ext cx="1874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5" name="Text Box 7">
            <a:extLst>
              <a:ext uri="{FF2B5EF4-FFF2-40B4-BE49-F238E27FC236}">
                <a16:creationId xmlns:a16="http://schemas.microsoft.com/office/drawing/2014/main" id="{02FB6EAA-A0F0-BBA7-4210-AABD9647D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300" y="1600200"/>
            <a:ext cx="424815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Dec 2007: Data Processing during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global Commissioning Run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systematic reconstruction of all RAW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Reconstructed events made available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to collaboration	 </a:t>
            </a:r>
          </a:p>
        </p:txBody>
      </p:sp>
      <p:sp>
        <p:nvSpPr>
          <p:cNvPr id="68616" name="Text Box 8">
            <a:extLst>
              <a:ext uri="{FF2B5EF4-FFF2-40B4-BE49-F238E27FC236}">
                <a16:creationId xmlns:a16="http://schemas.microsoft.com/office/drawing/2014/main" id="{ACA69DB7-92DE-E397-69EF-75098F6E5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25" y="1941513"/>
            <a:ext cx="2012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Accumulated data</a:t>
            </a:r>
          </a:p>
        </p:txBody>
      </p:sp>
      <p:sp>
        <p:nvSpPr>
          <p:cNvPr id="68618" name="Text Box 10">
            <a:extLst>
              <a:ext uri="{FF2B5EF4-FFF2-40B4-BE49-F238E27FC236}">
                <a16:creationId xmlns:a16="http://schemas.microsoft.com/office/drawing/2014/main" id="{0FFBB5AC-6565-45AB-1797-3A006C76F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5576" y="5029200"/>
            <a:ext cx="228282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GRID operation during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December Run</a:t>
            </a:r>
          </a:p>
        </p:txBody>
      </p:sp>
      <p:sp>
        <p:nvSpPr>
          <p:cNvPr id="68619" name="Line 11">
            <a:extLst>
              <a:ext uri="{FF2B5EF4-FFF2-40B4-BE49-F238E27FC236}">
                <a16:creationId xmlns:a16="http://schemas.microsoft.com/office/drawing/2014/main" id="{C13D226E-4DA4-7A7A-35B4-80368C6349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19800" y="52578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7" name="Picture 7" descr="C:\Users\lbetev\Desktop\europe.jpg">
            <a:extLst>
              <a:ext uri="{FF2B5EF4-FFF2-40B4-BE49-F238E27FC236}">
                <a16:creationId xmlns:a16="http://schemas.microsoft.com/office/drawing/2014/main" id="{04DC3AF5-7BB0-73FA-1AE1-817241FFE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2419" y="3784274"/>
            <a:ext cx="1854678" cy="2119265"/>
          </a:xfrm>
          <a:prstGeom prst="rect">
            <a:avLst/>
          </a:prstGeom>
          <a:noFill/>
          <a:effectLst>
            <a:innerShdw blurRad="63500" dist="50800" dir="2700000">
              <a:schemeClr val="tx1">
                <a:alpha val="50000"/>
              </a:schemeClr>
            </a:innerShdw>
          </a:effectLst>
        </p:spPr>
      </p:pic>
      <p:pic>
        <p:nvPicPr>
          <p:cNvPr id="5129" name="Picture 9" descr="C:\Users\lbetev\Desktop\asia.jpg">
            <a:extLst>
              <a:ext uri="{FF2B5EF4-FFF2-40B4-BE49-F238E27FC236}">
                <a16:creationId xmlns:a16="http://schemas.microsoft.com/office/drawing/2014/main" id="{1F3C513D-400C-E9BC-4458-4293A7C91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0221" y="4615493"/>
            <a:ext cx="1810446" cy="1824882"/>
          </a:xfrm>
          <a:prstGeom prst="rect">
            <a:avLst/>
          </a:prstGeom>
          <a:noFill/>
          <a:effectLst>
            <a:innerShdw blurRad="63500" dist="50800" dir="8100000">
              <a:schemeClr val="tx1">
                <a:alpha val="50000"/>
              </a:schemeClr>
            </a:innerShdw>
          </a:effectLst>
        </p:spPr>
      </p:pic>
      <p:sp>
        <p:nvSpPr>
          <p:cNvPr id="68622" name="TextBox 7">
            <a:extLst>
              <a:ext uri="{FF2B5EF4-FFF2-40B4-BE49-F238E27FC236}">
                <a16:creationId xmlns:a16="http://schemas.microsoft.com/office/drawing/2014/main" id="{4D635963-B45E-2935-AEF6-6E92D63FD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729039"/>
            <a:ext cx="2971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2007: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65 Sites on 4 continents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7500 CPUs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1PB of storage</a:t>
            </a:r>
          </a:p>
        </p:txBody>
      </p:sp>
      <p:sp>
        <p:nvSpPr>
          <p:cNvPr id="68623" name="TextBox 9">
            <a:extLst>
              <a:ext uri="{FF2B5EF4-FFF2-40B4-BE49-F238E27FC236}">
                <a16:creationId xmlns:a16="http://schemas.microsoft.com/office/drawing/2014/main" id="{4C45A041-8111-5659-5416-6C2F4ADB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810000"/>
            <a:ext cx="820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</a:p>
        </p:txBody>
      </p:sp>
      <p:sp>
        <p:nvSpPr>
          <p:cNvPr id="68624" name="TextBox 10">
            <a:extLst>
              <a:ext uri="{FF2B5EF4-FFF2-40B4-BE49-F238E27FC236}">
                <a16:creationId xmlns:a16="http://schemas.microsoft.com/office/drawing/2014/main" id="{10D7CA2B-CC8C-A4B6-D803-3039004FE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6789" y="4781550"/>
            <a:ext cx="53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</a:p>
        </p:txBody>
      </p:sp>
      <p:pic>
        <p:nvPicPr>
          <p:cNvPr id="4106" name="Picture 10" descr="C:\Users\lbetev\Desktop\north_america.jpg">
            <a:extLst>
              <a:ext uri="{FF2B5EF4-FFF2-40B4-BE49-F238E27FC236}">
                <a16:creationId xmlns:a16="http://schemas.microsoft.com/office/drawing/2014/main" id="{5A89A906-665F-1267-4FA2-E078EA1A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3222" y="5183818"/>
            <a:ext cx="1948160" cy="1496711"/>
          </a:xfrm>
          <a:prstGeom prst="rect">
            <a:avLst/>
          </a:prstGeom>
          <a:noFill/>
          <a:effectLst>
            <a:innerShdw blurRad="63500" dist="50800" dir="13500000">
              <a:schemeClr val="tx1">
                <a:alpha val="50000"/>
              </a:schemeClr>
            </a:innerShdw>
          </a:effectLst>
        </p:spPr>
      </p:pic>
      <p:sp>
        <p:nvSpPr>
          <p:cNvPr id="68626" name="TextBox 12">
            <a:extLst>
              <a:ext uri="{FF2B5EF4-FFF2-40B4-BE49-F238E27FC236}">
                <a16:creationId xmlns:a16="http://schemas.microsoft.com/office/drawing/2014/main" id="{8A7ED6CA-FE91-F556-B4B1-FABAFDD30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614" y="5446713"/>
            <a:ext cx="1317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North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</p:txBody>
      </p:sp>
      <p:pic>
        <p:nvPicPr>
          <p:cNvPr id="4107" name="Picture 11" descr="C:\Users\lbetev\Desktop\africa.jpg">
            <a:extLst>
              <a:ext uri="{FF2B5EF4-FFF2-40B4-BE49-F238E27FC236}">
                <a16:creationId xmlns:a16="http://schemas.microsoft.com/office/drawing/2014/main" id="{0B9A3707-7592-F03F-AE60-1F0BA7002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53507" y="4283706"/>
            <a:ext cx="1402240" cy="1063261"/>
          </a:xfrm>
          <a:prstGeom prst="rect">
            <a:avLst/>
          </a:prstGeom>
          <a:noFill/>
          <a:effectLst>
            <a:innerShdw blurRad="63500" dist="50800" dir="8100000">
              <a:schemeClr val="tx1">
                <a:alpha val="50000"/>
              </a:schemeClr>
            </a:innerShdw>
          </a:effectLst>
        </p:spPr>
      </p:pic>
      <p:sp>
        <p:nvSpPr>
          <p:cNvPr id="68628" name="TextBox 14">
            <a:extLst>
              <a:ext uri="{FF2B5EF4-FFF2-40B4-BE49-F238E27FC236}">
                <a16:creationId xmlns:a16="http://schemas.microsoft.com/office/drawing/2014/main" id="{D17B7684-7B6F-8783-9CE5-A2145F410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6" y="4338638"/>
            <a:ext cx="638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</a:p>
        </p:txBody>
      </p:sp>
    </p:spTree>
    <p:extLst>
      <p:ext uri="{BB962C8B-B14F-4D97-AF65-F5344CB8AC3E}">
        <p14:creationId xmlns:p14="http://schemas.microsoft.com/office/powerpoint/2010/main" val="2493133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Muon Tracking Dete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Muon Tracking Detector</a:t>
            </a:r>
          </a:p>
        </p:txBody>
      </p:sp>
      <p:sp>
        <p:nvSpPr>
          <p:cNvPr id="200" name="Testbeam for LS-2 Upgrade"/>
          <p:cNvSpPr txBox="1"/>
          <p:nvPr/>
        </p:nvSpPr>
        <p:spPr>
          <a:xfrm>
            <a:off x="7975440" y="4129688"/>
            <a:ext cx="2437525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pPr defTabSz="457200" hangingPunct="0">
              <a:defRPr/>
            </a:pPr>
            <a:r>
              <a:rPr kern="0">
                <a:solidFill>
                  <a:srgbClr val="000000"/>
                </a:solidFill>
                <a:latin typeface="Trebuchet MS"/>
                <a:cs typeface="Arial" panose="020B0604020202020204" pitchFamily="34" charset="0"/>
                <a:sym typeface="Trebuchet MS"/>
              </a:rPr>
              <a:t>Testbeam for LS-2 Upgrade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911" y="1341745"/>
            <a:ext cx="3496867" cy="2532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3"/>
          <a:srcRect l="17378" r="24828"/>
          <a:stretch>
            <a:fillRect/>
          </a:stretch>
        </p:blipFill>
        <p:spPr>
          <a:xfrm>
            <a:off x="2808668" y="3863302"/>
            <a:ext cx="3092621" cy="2527439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203" name="Detector Maintenance during LS-1"/>
          <p:cNvSpPr txBox="1"/>
          <p:nvPr/>
        </p:nvSpPr>
        <p:spPr>
          <a:xfrm>
            <a:off x="2855701" y="6371014"/>
            <a:ext cx="3016208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pPr defTabSz="457200" hangingPunct="0">
              <a:defRPr/>
            </a:pPr>
            <a:r>
              <a:rPr kern="0">
                <a:solidFill>
                  <a:srgbClr val="000000"/>
                </a:solidFill>
                <a:latin typeface="Trebuchet MS"/>
                <a:cs typeface="Arial" panose="020B0604020202020204" pitchFamily="34" charset="0"/>
                <a:sym typeface="Trebuchet MS"/>
              </a:rPr>
              <a:t>Detector Maintenance during LS-1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015" y="1380578"/>
            <a:ext cx="3945355" cy="2757316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205" name="F Bossu, S Arkar, D Azmi, J Senosi, R Kuriakose,  S Mhlanga, C Monteverdi, S Delsanto, D Steyn,  Z Buthelezi, S Förtsch"/>
          <p:cNvSpPr txBox="1"/>
          <p:nvPr/>
        </p:nvSpPr>
        <p:spPr>
          <a:xfrm>
            <a:off x="6309303" y="5932513"/>
            <a:ext cx="4264948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 hangingPunct="0">
              <a:defRPr sz="1500"/>
            </a:pPr>
            <a:r>
              <a:rPr sz="1500" kern="0">
                <a:solidFill>
                  <a:srgbClr val="000000"/>
                </a:solidFill>
                <a:latin typeface="Trebuchet MS"/>
                <a:cs typeface="Arial" panose="020B0604020202020204" pitchFamily="34" charset="0"/>
                <a:sym typeface="Trebuchet MS"/>
              </a:rPr>
              <a:t>F Bossu, S Arkar, D Azmi, J Senosi, R Kuriakose, </a:t>
            </a:r>
            <a:br>
              <a:rPr sz="1500" kern="0">
                <a:solidFill>
                  <a:srgbClr val="000000"/>
                </a:solidFill>
                <a:latin typeface="Trebuchet MS"/>
                <a:cs typeface="Arial" panose="020B0604020202020204" pitchFamily="34" charset="0"/>
                <a:sym typeface="Trebuchet MS"/>
              </a:rPr>
            </a:br>
            <a:r>
              <a:rPr sz="1500" kern="0">
                <a:solidFill>
                  <a:srgbClr val="000000"/>
                </a:solidFill>
                <a:latin typeface="Trebuchet MS"/>
                <a:cs typeface="Arial" panose="020B0604020202020204" pitchFamily="34" charset="0"/>
                <a:sym typeface="Trebuchet MS"/>
              </a:rPr>
              <a:t>S Mhlanga, C Monteverdi, S Delsanto, D Steyn, </a:t>
            </a:r>
            <a:br>
              <a:rPr sz="1500" kern="0">
                <a:solidFill>
                  <a:srgbClr val="000000"/>
                </a:solidFill>
                <a:latin typeface="Trebuchet MS"/>
                <a:cs typeface="Arial" panose="020B0604020202020204" pitchFamily="34" charset="0"/>
                <a:sym typeface="Trebuchet MS"/>
              </a:rPr>
            </a:br>
            <a:r>
              <a:rPr sz="1500" kern="0">
                <a:solidFill>
                  <a:srgbClr val="000000"/>
                </a:solidFill>
                <a:latin typeface="Trebuchet MS"/>
                <a:cs typeface="Arial" panose="020B0604020202020204" pitchFamily="34" charset="0"/>
                <a:sym typeface="Trebuchet MS"/>
              </a:rPr>
              <a:t>Z Buthelezi, S Förtsch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Run Coord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Run Coordination</a:t>
            </a:r>
          </a:p>
        </p:txBody>
      </p:sp>
      <p:sp>
        <p:nvSpPr>
          <p:cNvPr id="208" name="Siegfried Förtsch…"/>
          <p:cNvSpPr txBox="1">
            <a:spLocks noGrp="1"/>
          </p:cNvSpPr>
          <p:nvPr>
            <p:ph type="body" sz="half" idx="1"/>
          </p:nvPr>
        </p:nvSpPr>
        <p:spPr>
          <a:xfrm>
            <a:off x="160020" y="1920440"/>
            <a:ext cx="6232903" cy="467168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5468" indent="-315468" defTabSz="420623">
              <a:defRPr sz="2944"/>
            </a:pPr>
            <a:r>
              <a:rPr dirty="0"/>
              <a:t>Siegfried </a:t>
            </a:r>
            <a:r>
              <a:rPr dirty="0" err="1"/>
              <a:t>Förtsch</a:t>
            </a:r>
            <a:endParaRPr dirty="0"/>
          </a:p>
          <a:p>
            <a:pPr marL="736092" lvl="1" indent="-315468" defTabSz="420623">
              <a:defRPr sz="2944"/>
            </a:pPr>
            <a:r>
              <a:rPr dirty="0"/>
              <a:t>Run Coordinator 2016</a:t>
            </a:r>
          </a:p>
          <a:p>
            <a:pPr marL="315468" indent="-315468" defTabSz="420623">
              <a:defRPr sz="2944"/>
            </a:pPr>
            <a:r>
              <a:rPr dirty="0"/>
              <a:t>Zinhle Buthelezi</a:t>
            </a:r>
          </a:p>
          <a:p>
            <a:pPr marL="736092" lvl="1" indent="-315468" defTabSz="420623">
              <a:defRPr sz="2944"/>
            </a:pPr>
            <a:r>
              <a:rPr dirty="0"/>
              <a:t>Run Manager</a:t>
            </a:r>
          </a:p>
          <a:p>
            <a:pPr marL="736092" lvl="1" indent="-315468" defTabSz="420623">
              <a:defRPr sz="2944"/>
            </a:pPr>
            <a:r>
              <a:rPr dirty="0"/>
              <a:t>April 2018: start of data taking</a:t>
            </a:r>
          </a:p>
          <a:p>
            <a:pPr marL="736092" lvl="1" indent="-315468" defTabSz="420623">
              <a:defRPr sz="2944"/>
            </a:pPr>
            <a:r>
              <a:rPr dirty="0"/>
              <a:t>November 2018: start of Pb-Pb run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905" y="3352945"/>
            <a:ext cx="3709748" cy="1552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985" y="1660141"/>
            <a:ext cx="3717591" cy="1552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177" y="5045750"/>
            <a:ext cx="3709748" cy="1546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Slide Number Placeholder 4">
            <a:extLst>
              <a:ext uri="{FF2B5EF4-FFF2-40B4-BE49-F238E27FC236}">
                <a16:creationId xmlns:a16="http://schemas.microsoft.com/office/drawing/2014/main" id="{E3DFD1CB-2747-9825-0333-A2A48837B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648200" y="6356351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DDA76339-793F-2649-80A5-BEF10630B4DC}" type="slidenum">
              <a:rPr lang="en-US" altLang="en-US" sz="1200">
                <a:solidFill>
                  <a:srgbClr val="898989"/>
                </a:solidFill>
              </a:rPr>
              <a:pPr algn="ctr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41316" name="Rectangle 2">
            <a:extLst>
              <a:ext uri="{FF2B5EF4-FFF2-40B4-BE49-F238E27FC236}">
                <a16:creationId xmlns:a16="http://schemas.microsoft.com/office/drawing/2014/main" id="{7E83B6C6-CF01-F05D-13DB-44DA1DBFB4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88913"/>
            <a:ext cx="4121150" cy="476250"/>
          </a:xfrm>
        </p:spPr>
        <p:txBody>
          <a:bodyPr/>
          <a:lstStyle/>
          <a:p>
            <a:pPr eaLnBrk="1" hangingPunct="1"/>
            <a:r>
              <a:rPr lang="en-GB" altLang="en-US" sz="2800"/>
              <a:t>High-level Engagement</a:t>
            </a:r>
          </a:p>
        </p:txBody>
      </p:sp>
      <p:sp>
        <p:nvSpPr>
          <p:cNvPr id="600067" name="Rectangle 3">
            <a:extLst>
              <a:ext uri="{FF2B5EF4-FFF2-40B4-BE49-F238E27FC236}">
                <a16:creationId xmlns:a16="http://schemas.microsoft.com/office/drawing/2014/main" id="{71AE058D-03CE-2AEB-DECC-52E6AAA1D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620714"/>
            <a:ext cx="5530850" cy="2274887"/>
          </a:xfrm>
        </p:spPr>
        <p:txBody>
          <a:bodyPr/>
          <a:lstStyle/>
          <a:p>
            <a:pPr marL="0" indent="0">
              <a:defRPr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Regular short/medium visits at CERN</a:t>
            </a:r>
          </a:p>
          <a:p>
            <a:pPr marL="179388" lvl="1" indent="0">
              <a:defRPr/>
            </a:pPr>
            <a:r>
              <a:rPr lang="en-GB" dirty="0"/>
              <a:t> </a:t>
            </a:r>
            <a:r>
              <a:rPr lang="en-GB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Inter. Workshop on </a:t>
            </a:r>
            <a:r>
              <a:rPr lang="en-GB" sz="1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dimuon</a:t>
            </a:r>
            <a:r>
              <a:rPr lang="en-GB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physics SA, 2004</a:t>
            </a:r>
          </a:p>
          <a:p>
            <a:pPr marL="179388" lvl="1" indent="0">
              <a:buNone/>
              <a:defRPr/>
            </a:pPr>
            <a:endParaRPr lang="en-GB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>
              <a:defRPr/>
            </a:pP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VIP visits</a:t>
            </a:r>
          </a:p>
          <a:p>
            <a:pPr marL="179388" lvl="1" indent="0">
              <a:defRPr/>
            </a:pPr>
            <a:r>
              <a:rPr lang="en-GB" dirty="0"/>
              <a:t> </a:t>
            </a:r>
            <a:r>
              <a:rPr lang="en-GB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Minister </a:t>
            </a:r>
            <a:r>
              <a:rPr lang="en-GB" sz="1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Mangena</a:t>
            </a:r>
            <a:r>
              <a:rPr lang="en-GB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(S&amp;T), June 005 </a:t>
            </a:r>
          </a:p>
          <a:p>
            <a:pPr marL="179388" lvl="1" indent="0">
              <a:defRPr/>
            </a:pPr>
            <a:r>
              <a:rPr lang="en-GB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Dr </a:t>
            </a:r>
            <a:r>
              <a:rPr lang="en-GB" sz="1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Mjwara</a:t>
            </a:r>
            <a:r>
              <a:rPr lang="en-GB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(DG DST), July 2007</a:t>
            </a:r>
          </a:p>
          <a:p>
            <a:pPr marL="179388" lvl="1" indent="0">
              <a:defRPr/>
            </a:pPr>
            <a:r>
              <a:rPr lang="en-GB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M. </a:t>
            </a:r>
            <a:r>
              <a:rPr lang="en-GB" sz="1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Shuttleworth</a:t>
            </a:r>
            <a:r>
              <a:rPr lang="en-GB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Feb. 2007</a:t>
            </a:r>
          </a:p>
        </p:txBody>
      </p:sp>
      <p:pic>
        <p:nvPicPr>
          <p:cNvPr id="600070" name="Picture 6" descr="0506018_06-A5-at-72-dpi">
            <a:extLst>
              <a:ext uri="{FF2B5EF4-FFF2-40B4-BE49-F238E27FC236}">
                <a16:creationId xmlns:a16="http://schemas.microsoft.com/office/drawing/2014/main" id="{1F081C1C-28A5-7BBD-72D3-39A82ED4A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84539"/>
            <a:ext cx="4041775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0071" name="Text Box 7">
            <a:extLst>
              <a:ext uri="{FF2B5EF4-FFF2-40B4-BE49-F238E27FC236}">
                <a16:creationId xmlns:a16="http://schemas.microsoft.com/office/drawing/2014/main" id="{F91D370B-DFC2-E481-143F-1747997D4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3344864"/>
            <a:ext cx="3355975" cy="376237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 Minister M. Mangena, June 2005 </a:t>
            </a:r>
          </a:p>
        </p:txBody>
      </p:sp>
      <p:pic>
        <p:nvPicPr>
          <p:cNvPr id="600073" name="Picture 9">
            <a:extLst>
              <a:ext uri="{FF2B5EF4-FFF2-40B4-BE49-F238E27FC236}">
                <a16:creationId xmlns:a16="http://schemas.microsoft.com/office/drawing/2014/main" id="{490D4C3F-8C93-B001-8EFB-2C5D8CD0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3067050"/>
            <a:ext cx="51308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21" name="Text Box 10">
            <a:extLst>
              <a:ext uri="{FF2B5EF4-FFF2-40B4-BE49-F238E27FC236}">
                <a16:creationId xmlns:a16="http://schemas.microsoft.com/office/drawing/2014/main" id="{BA28B957-E30A-4824-DDBE-8808A88F2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101" y="3303589"/>
            <a:ext cx="2638425" cy="376237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 SA team in ALICE, 2007 </a:t>
            </a: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F3B26B85-1F65-7AE9-D13E-5A3E412E9446}"/>
              </a:ext>
            </a:extLst>
          </p:cNvPr>
          <p:cNvGrpSpPr>
            <a:grpSpLocks/>
          </p:cNvGrpSpPr>
          <p:nvPr/>
        </p:nvGrpSpPr>
        <p:grpSpPr bwMode="auto">
          <a:xfrm>
            <a:off x="5448300" y="2565400"/>
            <a:ext cx="5219700" cy="4292600"/>
            <a:chOff x="2194" y="1645"/>
            <a:chExt cx="3566" cy="2675"/>
          </a:xfrm>
        </p:grpSpPr>
        <p:pic>
          <p:nvPicPr>
            <p:cNvPr id="141325" name="Picture 16" descr="group">
              <a:extLst>
                <a:ext uri="{FF2B5EF4-FFF2-40B4-BE49-F238E27FC236}">
                  <a16:creationId xmlns:a16="http://schemas.microsoft.com/office/drawing/2014/main" id="{2499D2DB-0DE2-576B-28D7-D101C192D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" y="1645"/>
              <a:ext cx="3566" cy="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26" name="Picture 17">
              <a:extLst>
                <a:ext uri="{FF2B5EF4-FFF2-40B4-BE49-F238E27FC236}">
                  <a16:creationId xmlns:a16="http://schemas.microsoft.com/office/drawing/2014/main" id="{E2793CB7-1AA9-4ABF-E258-5B159ED129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" y="3888"/>
              <a:ext cx="3139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29" descr="T:\Elza Hudson\CERNscan090318.jpg">
            <a:extLst>
              <a:ext uri="{FF2B5EF4-FFF2-40B4-BE49-F238E27FC236}">
                <a16:creationId xmlns:a16="http://schemas.microsoft.com/office/drawing/2014/main" id="{F21F56DB-18BE-ABC0-398B-B1B0681A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1" y="655639"/>
            <a:ext cx="37560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0D44F1A-0634-6A6E-4FD7-858AE87D1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4926"/>
            <a:ext cx="52197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77058E-7 L 0.09097 -0.4146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0" y="-20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0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0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0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9362" y="6169410"/>
            <a:ext cx="6188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imbusSanL-Regu"/>
                <a:ea typeface="+mn-ea"/>
                <a:cs typeface="Arial" pitchFamily="34" charset="0"/>
              </a:rPr>
              <a:t>Launch of the SA-CERN consortium December 2008.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F33BA17D-2A1C-344E-B7B6-96988A7A5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70" y="152401"/>
            <a:ext cx="5860129" cy="2890730"/>
          </a:xfrm>
          <a:prstGeom prst="rect">
            <a:avLst/>
          </a:prstGeom>
          <a:ln w="3175">
            <a:solidFill>
              <a:schemeClr val="tx1"/>
            </a:solidFill>
            <a:miter lim="400000"/>
          </a:ln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6F11004-F838-0E41-9D30-117117176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30" y="3105680"/>
            <a:ext cx="3550307" cy="266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605D123-B5A5-CE4B-BDC1-64B9E345D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429303"/>
            <a:ext cx="3550307" cy="223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A455C1-70B6-344F-A665-703A809F9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9707" y="0"/>
            <a:ext cx="6096002" cy="6636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5A1F2D7-0AA1-494D-BB41-37C7283A52E0}"/>
              </a:ext>
            </a:extLst>
          </p:cNvPr>
          <p:cNvSpPr/>
          <p:nvPr/>
        </p:nvSpPr>
        <p:spPr>
          <a:xfrm>
            <a:off x="6369707" y="4953000"/>
            <a:ext cx="6050893" cy="81610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59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0FA76-7204-D041-94AF-CD03961823F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 rot="10800000" flipV="1">
            <a:off x="0" y="911225"/>
            <a:ext cx="5432425" cy="773113"/>
          </a:xfrm>
          <a:ln w="19050">
            <a:solidFill>
              <a:schemeClr val="tx1"/>
            </a:solidFill>
          </a:ln>
        </p:spPr>
        <p:txBody>
          <a:bodyPr wrap="square"/>
          <a:lstStyle/>
          <a:p>
            <a:pPr>
              <a:defRPr/>
            </a:pPr>
            <a:r>
              <a:rPr lang="en-ZA" sz="2800" dirty="0">
                <a:solidFill>
                  <a:srgbClr val="0000CC"/>
                </a:solidFill>
              </a:rPr>
              <a:t>SA-CERN Program</a:t>
            </a:r>
            <a:br>
              <a:rPr lang="en-ZA" sz="4000" dirty="0">
                <a:solidFill>
                  <a:srgbClr val="0000CC"/>
                </a:solidFill>
              </a:rPr>
            </a:br>
            <a:r>
              <a:rPr lang="en-ZA" sz="2000" dirty="0">
                <a:solidFill>
                  <a:schemeClr val="tx1"/>
                </a:solidFill>
              </a:rPr>
              <a:t>Host Institution:</a:t>
            </a:r>
            <a:r>
              <a:rPr lang="en-ZA" sz="2000" dirty="0">
                <a:solidFill>
                  <a:srgbClr val="0000CC"/>
                </a:solidFill>
              </a:rPr>
              <a:t>  iThemba LABS (iTL)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7205D0-1639-4B42-A96F-15C8E988DAA6}"/>
              </a:ext>
            </a:extLst>
          </p:cNvPr>
          <p:cNvSpPr txBox="1">
            <a:spLocks/>
          </p:cNvSpPr>
          <p:nvPr/>
        </p:nvSpPr>
        <p:spPr bwMode="auto">
          <a:xfrm rot="10800000" flipV="1">
            <a:off x="1870075" y="4721225"/>
            <a:ext cx="2000250" cy="17145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</a:rPr>
              <a:t>HOST MEMBERS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(Director)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V Spannenberg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(Business Manager)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088245-8628-8042-8BD4-A9844F4A3F8A}"/>
              </a:ext>
            </a:extLst>
          </p:cNvPr>
          <p:cNvSpPr txBox="1">
            <a:spLocks/>
          </p:cNvSpPr>
          <p:nvPr/>
        </p:nvSpPr>
        <p:spPr bwMode="auto">
          <a:xfrm rot="10800000" flipV="1">
            <a:off x="4003675" y="4721225"/>
            <a:ext cx="1428750" cy="17145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</a:rPr>
              <a:t>ALICE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 </a:t>
            </a:r>
            <a:r>
              <a:rPr kumimoji="0" lang="en-ZA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Dietl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(UCT)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 V </a:t>
            </a:r>
            <a:r>
              <a:rPr kumimoji="0" lang="en-ZA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Förtsch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(iThemba)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4CEE99C-3E62-F447-97E1-4441F7915AF4}"/>
              </a:ext>
            </a:extLst>
          </p:cNvPr>
          <p:cNvSpPr txBox="1">
            <a:spLocks/>
          </p:cNvSpPr>
          <p:nvPr/>
        </p:nvSpPr>
        <p:spPr bwMode="auto">
          <a:xfrm rot="10800000" flipV="1">
            <a:off x="5595938" y="4721225"/>
            <a:ext cx="1428750" cy="17145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</a:rPr>
              <a:t>ATLAS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 Vickey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B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Mellado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(wits)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2DF4B2E-93DF-5D4A-88A7-BC3CDF5367D3}"/>
              </a:ext>
            </a:extLst>
          </p:cNvPr>
          <p:cNvSpPr txBox="1">
            <a:spLocks/>
          </p:cNvSpPr>
          <p:nvPr/>
        </p:nvSpPr>
        <p:spPr bwMode="auto">
          <a:xfrm rot="10800000" flipV="1">
            <a:off x="7239000" y="4721225"/>
            <a:ext cx="1428750" cy="17145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</a:rPr>
              <a:t>ISOLDE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K Bharuth-Ram (UKZN)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48C639F-1CC1-434B-AC84-85E2E6C96D38}"/>
              </a:ext>
            </a:extLst>
          </p:cNvPr>
          <p:cNvSpPr txBox="1">
            <a:spLocks/>
          </p:cNvSpPr>
          <p:nvPr/>
        </p:nvSpPr>
        <p:spPr bwMode="auto">
          <a:xfrm rot="10800000" flipV="1">
            <a:off x="8953500" y="4721225"/>
            <a:ext cx="1428750" cy="17145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</a:rPr>
              <a:t>Nuclear and Particle Theory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Group Leader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 Karataglidis (Johannesburg)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5B88AF9-A593-6142-ADE6-DCD406E7B3D6}"/>
              </a:ext>
            </a:extLst>
          </p:cNvPr>
          <p:cNvSpPr txBox="1">
            <a:spLocks/>
          </p:cNvSpPr>
          <p:nvPr/>
        </p:nvSpPr>
        <p:spPr bwMode="auto">
          <a:xfrm>
            <a:off x="7596189" y="1347789"/>
            <a:ext cx="2230437" cy="20907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</a:rPr>
              <a:t>Advisory Committee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94717F7-00E5-5E44-951D-98951F0DBD78}"/>
              </a:ext>
            </a:extLst>
          </p:cNvPr>
          <p:cNvSpPr txBox="1">
            <a:spLocks/>
          </p:cNvSpPr>
          <p:nvPr/>
        </p:nvSpPr>
        <p:spPr bwMode="auto">
          <a:xfrm rot="10800000" flipV="1">
            <a:off x="3692526" y="2212976"/>
            <a:ext cx="2124075" cy="14255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</a:rPr>
              <a:t>Executive Committee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Chairman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J Cleymans (UCT)</a:t>
            </a:r>
          </a:p>
        </p:txBody>
      </p:sp>
      <p:cxnSp>
        <p:nvCxnSpPr>
          <p:cNvPr id="14346" name="Straight Connector 15">
            <a:extLst>
              <a:ext uri="{FF2B5EF4-FFF2-40B4-BE49-F238E27FC236}">
                <a16:creationId xmlns:a16="http://schemas.microsoft.com/office/drawing/2014/main" id="{39A8D58B-8FF0-9B42-9009-E4995816D8DC}"/>
              </a:ext>
            </a:extLst>
          </p:cNvPr>
          <p:cNvCxnSpPr>
            <a:cxnSpLocks noChangeShapeType="1"/>
            <a:stCxn id="14" idx="2"/>
            <a:endCxn id="7" idx="0"/>
          </p:cNvCxnSpPr>
          <p:nvPr/>
        </p:nvCxnSpPr>
        <p:spPr bwMode="auto">
          <a:xfrm flipH="1">
            <a:off x="2870201" y="3648076"/>
            <a:ext cx="1884363" cy="1063625"/>
          </a:xfrm>
          <a:prstGeom prst="line">
            <a:avLst/>
          </a:prstGeom>
          <a:noFill/>
          <a:ln w="1905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7" name="Straight Connector 17">
            <a:extLst>
              <a:ext uri="{FF2B5EF4-FFF2-40B4-BE49-F238E27FC236}">
                <a16:creationId xmlns:a16="http://schemas.microsoft.com/office/drawing/2014/main" id="{C14733E5-B2F7-5C4D-96C4-61781EA4A83D}"/>
              </a:ext>
            </a:extLst>
          </p:cNvPr>
          <p:cNvCxnSpPr>
            <a:cxnSpLocks noChangeShapeType="1"/>
            <a:stCxn id="14" idx="2"/>
            <a:endCxn id="8" idx="0"/>
          </p:cNvCxnSpPr>
          <p:nvPr/>
        </p:nvCxnSpPr>
        <p:spPr bwMode="auto">
          <a:xfrm flipH="1">
            <a:off x="4718051" y="3648076"/>
            <a:ext cx="36513" cy="1063625"/>
          </a:xfrm>
          <a:prstGeom prst="line">
            <a:avLst/>
          </a:prstGeom>
          <a:noFill/>
          <a:ln w="1905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8" name="Straight Connector 19">
            <a:extLst>
              <a:ext uri="{FF2B5EF4-FFF2-40B4-BE49-F238E27FC236}">
                <a16:creationId xmlns:a16="http://schemas.microsoft.com/office/drawing/2014/main" id="{3A145F8E-7BC9-B847-A843-AA84B3F1E7AD}"/>
              </a:ext>
            </a:extLst>
          </p:cNvPr>
          <p:cNvCxnSpPr>
            <a:cxnSpLocks noChangeShapeType="1"/>
            <a:stCxn id="14" idx="2"/>
            <a:endCxn id="9" idx="0"/>
          </p:cNvCxnSpPr>
          <p:nvPr/>
        </p:nvCxnSpPr>
        <p:spPr bwMode="auto">
          <a:xfrm>
            <a:off x="4754563" y="3648076"/>
            <a:ext cx="1555750" cy="1063625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9" name="Straight Connector 21">
            <a:extLst>
              <a:ext uri="{FF2B5EF4-FFF2-40B4-BE49-F238E27FC236}">
                <a16:creationId xmlns:a16="http://schemas.microsoft.com/office/drawing/2014/main" id="{4D61090E-D598-9B48-86C7-E7EA6AE02F26}"/>
              </a:ext>
            </a:extLst>
          </p:cNvPr>
          <p:cNvCxnSpPr>
            <a:cxnSpLocks noChangeShapeType="1"/>
            <a:stCxn id="14" idx="2"/>
            <a:endCxn id="10" idx="0"/>
          </p:cNvCxnSpPr>
          <p:nvPr/>
        </p:nvCxnSpPr>
        <p:spPr bwMode="auto">
          <a:xfrm>
            <a:off x="4754563" y="3648076"/>
            <a:ext cx="3198812" cy="1063625"/>
          </a:xfrm>
          <a:prstGeom prst="line">
            <a:avLst/>
          </a:prstGeom>
          <a:noFill/>
          <a:ln w="1905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0" name="Straight Connector 23">
            <a:extLst>
              <a:ext uri="{FF2B5EF4-FFF2-40B4-BE49-F238E27FC236}">
                <a16:creationId xmlns:a16="http://schemas.microsoft.com/office/drawing/2014/main" id="{A334D681-181F-7043-8BA6-F14CA1C14ACF}"/>
              </a:ext>
            </a:extLst>
          </p:cNvPr>
          <p:cNvCxnSpPr>
            <a:cxnSpLocks noChangeShapeType="1"/>
            <a:stCxn id="14" idx="2"/>
            <a:endCxn id="11" idx="0"/>
          </p:cNvCxnSpPr>
          <p:nvPr/>
        </p:nvCxnSpPr>
        <p:spPr bwMode="auto">
          <a:xfrm>
            <a:off x="4754563" y="3648076"/>
            <a:ext cx="4913312" cy="1063625"/>
          </a:xfrm>
          <a:prstGeom prst="line">
            <a:avLst/>
          </a:prstGeom>
          <a:noFill/>
          <a:ln w="1905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1" name="Title 1">
            <a:extLst>
              <a:ext uri="{FF2B5EF4-FFF2-40B4-BE49-F238E27FC236}">
                <a16:creationId xmlns:a16="http://schemas.microsoft.com/office/drawing/2014/main" id="{D61B62A6-8B6C-7B42-A983-3503B1130D14}"/>
              </a:ext>
            </a:extLst>
          </p:cNvPr>
          <p:cNvSpPr txBox="1">
            <a:spLocks/>
          </p:cNvSpPr>
          <p:nvPr/>
        </p:nvSpPr>
        <p:spPr bwMode="auto">
          <a:xfrm rot="10800000" flipV="1">
            <a:off x="8042275" y="2266951"/>
            <a:ext cx="142875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SAIP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NRF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International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Reviewer/s</a:t>
            </a:r>
            <a:endParaRPr kumimoji="0" lang="en-ZA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4352" name="Elbow Connector 29">
            <a:extLst>
              <a:ext uri="{FF2B5EF4-FFF2-40B4-BE49-F238E27FC236}">
                <a16:creationId xmlns:a16="http://schemas.microsoft.com/office/drawing/2014/main" id="{74B125CB-00AF-B746-BE21-AB8C3C1F5A61}"/>
              </a:ext>
            </a:extLst>
          </p:cNvPr>
          <p:cNvCxnSpPr>
            <a:cxnSpLocks noChangeShapeType="1"/>
            <a:stCxn id="13" idx="1"/>
            <a:endCxn id="2" idx="1"/>
          </p:cNvCxnSpPr>
          <p:nvPr/>
        </p:nvCxnSpPr>
        <p:spPr bwMode="auto">
          <a:xfrm rot="10800000">
            <a:off x="5432425" y="1297782"/>
            <a:ext cx="2163764" cy="1095376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00CC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1569" name="Text Box 17">
            <a:extLst>
              <a:ext uri="{FF2B5EF4-FFF2-40B4-BE49-F238E27FC236}">
                <a16:creationId xmlns:a16="http://schemas.microsoft.com/office/drawing/2014/main" id="{3BDA8386-D292-DC47-94CE-D3BF2C1DA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863" y="1"/>
            <a:ext cx="79422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01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</a:rPr>
              <a:t>Original Governance Structure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6094" y="216761"/>
            <a:ext cx="7696200" cy="1325563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en-ZA" dirty="0"/>
              <a:t>Layout of the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293113" cy="4351338"/>
          </a:xfrm>
        </p:spPr>
        <p:txBody>
          <a:bodyPr>
            <a:normAutofit fontScale="92500" lnSpcReduction="10000"/>
          </a:bodyPr>
          <a:lstStyle/>
          <a:p>
            <a:r>
              <a:rPr lang="en-ZA" dirty="0"/>
              <a:t>Physics in SA</a:t>
            </a:r>
          </a:p>
          <a:p>
            <a:pPr marL="0" indent="0">
              <a:buNone/>
            </a:pPr>
            <a:endParaRPr lang="en-ZA" dirty="0"/>
          </a:p>
          <a:p>
            <a:r>
              <a:rPr lang="en-ZA" dirty="0"/>
              <a:t>Early origins of SA HEP activity</a:t>
            </a:r>
          </a:p>
          <a:p>
            <a:pPr marL="0" indent="0">
              <a:buNone/>
            </a:pPr>
            <a:endParaRPr lang="en-ZA" dirty="0"/>
          </a:p>
          <a:p>
            <a:r>
              <a:rPr lang="en-ZA" dirty="0"/>
              <a:t>How did SA-CERN start?</a:t>
            </a:r>
          </a:p>
          <a:p>
            <a:pPr lvl="1"/>
            <a:r>
              <a:rPr lang="en-ZA" dirty="0"/>
              <a:t>Jean’s legacy to SA Science</a:t>
            </a:r>
          </a:p>
          <a:p>
            <a:endParaRPr lang="en-ZA" dirty="0"/>
          </a:p>
          <a:p>
            <a:r>
              <a:rPr lang="en-ZA" dirty="0"/>
              <a:t>What has been achieved?</a:t>
            </a:r>
          </a:p>
          <a:p>
            <a:endParaRPr lang="en-ZA" dirty="0"/>
          </a:p>
          <a:p>
            <a:r>
              <a:rPr lang="en-ZA" dirty="0"/>
              <a:t>The Future</a:t>
            </a:r>
          </a:p>
          <a:p>
            <a:endParaRPr lang="en-ZA" dirty="0"/>
          </a:p>
        </p:txBody>
      </p:sp>
      <p:pic>
        <p:nvPicPr>
          <p:cNvPr id="1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329" y="1825625"/>
            <a:ext cx="5484071" cy="4439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33" y="2359694"/>
            <a:ext cx="1494296" cy="535905"/>
          </a:xfrm>
          <a:prstGeom prst="rect">
            <a:avLst/>
          </a:prstGeom>
        </p:spPr>
      </p:pic>
      <p:grpSp>
        <p:nvGrpSpPr>
          <p:cNvPr id="16" name="Group"/>
          <p:cNvGrpSpPr/>
          <p:nvPr/>
        </p:nvGrpSpPr>
        <p:grpSpPr>
          <a:xfrm>
            <a:off x="7854790" y="5016154"/>
            <a:ext cx="1838243" cy="669842"/>
            <a:chOff x="0" y="0"/>
            <a:chExt cx="2212315" cy="889037"/>
          </a:xfrm>
        </p:grpSpPr>
        <p:sp>
          <p:nvSpPr>
            <p:cNvPr id="23" name="Rounded Rectangle"/>
            <p:cNvSpPr/>
            <p:nvPr/>
          </p:nvSpPr>
          <p:spPr>
            <a:xfrm>
              <a:off x="0" y="0"/>
              <a:ext cx="2212316" cy="889038"/>
            </a:xfrm>
            <a:prstGeom prst="roundRect">
              <a:avLst>
                <a:gd name="adj" fmla="val 16932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4" name="Picture 6" descr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5027" y="77513"/>
              <a:ext cx="1942199" cy="734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" name="Line"/>
          <p:cNvSpPr/>
          <p:nvPr/>
        </p:nvSpPr>
        <p:spPr>
          <a:xfrm>
            <a:off x="6289333" y="4824440"/>
            <a:ext cx="731253" cy="663076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Line"/>
          <p:cNvSpPr/>
          <p:nvPr/>
        </p:nvSpPr>
        <p:spPr>
          <a:xfrm flipH="1">
            <a:off x="7144497" y="5329180"/>
            <a:ext cx="744414" cy="148433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Line"/>
          <p:cNvSpPr/>
          <p:nvPr/>
        </p:nvSpPr>
        <p:spPr>
          <a:xfrm flipH="1">
            <a:off x="9623605" y="2895599"/>
            <a:ext cx="968195" cy="263389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grpSp>
        <p:nvGrpSpPr>
          <p:cNvPr id="20" name="Group"/>
          <p:cNvGrpSpPr/>
          <p:nvPr/>
        </p:nvGrpSpPr>
        <p:grpSpPr>
          <a:xfrm>
            <a:off x="5791200" y="3815300"/>
            <a:ext cx="1247397" cy="1115624"/>
            <a:chOff x="0" y="0"/>
            <a:chExt cx="1501235" cy="1480695"/>
          </a:xfrm>
        </p:grpSpPr>
        <p:sp>
          <p:nvSpPr>
            <p:cNvPr id="21" name="Rounded Rectangle"/>
            <p:cNvSpPr/>
            <p:nvPr/>
          </p:nvSpPr>
          <p:spPr>
            <a:xfrm>
              <a:off x="0" y="0"/>
              <a:ext cx="1501236" cy="1480696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2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06" y="28069"/>
              <a:ext cx="1402823" cy="1424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5494" y="1373538"/>
            <a:ext cx="1066800" cy="90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Line"/>
          <p:cNvSpPr/>
          <p:nvPr/>
        </p:nvSpPr>
        <p:spPr>
          <a:xfrm>
            <a:off x="9118444" y="2344652"/>
            <a:ext cx="335998" cy="770289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646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ATLAS_Silver_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6100" y="3499653"/>
            <a:ext cx="4419601" cy="285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20BB4-79DF-0F42-A2BE-C7D0996392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16" descr="ATL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76200"/>
            <a:ext cx="6153150" cy="361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ATLAS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12" y="1041400"/>
            <a:ext cx="16779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4638" y="4876800"/>
            <a:ext cx="165576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wits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1" y="4724400"/>
            <a:ext cx="925513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13"/>
          <p:cNvSpPr>
            <a:spLocks noChangeShapeType="1"/>
          </p:cNvSpPr>
          <p:nvPr/>
        </p:nvSpPr>
        <p:spPr bwMode="auto">
          <a:xfrm flipH="1">
            <a:off x="3255962" y="2895601"/>
            <a:ext cx="1544638" cy="1212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H="1">
            <a:off x="4278314" y="2895600"/>
            <a:ext cx="522287" cy="19129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4" name="Picture 1" descr="Screen shot 2012-02-23 at 2.11.37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4672" y="3725864"/>
            <a:ext cx="80962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3"/>
          <p:cNvSpPr>
            <a:spLocks noChangeShapeType="1"/>
          </p:cNvSpPr>
          <p:nvPr/>
        </p:nvSpPr>
        <p:spPr bwMode="auto">
          <a:xfrm flipH="1">
            <a:off x="3044296" y="2895600"/>
            <a:ext cx="1756304" cy="2286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77016" y="152400"/>
            <a:ext cx="31385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SA@ATLAS</a:t>
            </a: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4800600" y="2895600"/>
            <a:ext cx="253998" cy="18811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3400" y="4876800"/>
            <a:ext cx="1447800" cy="144780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3346450"/>
            <a:ext cx="1951355" cy="844550"/>
          </a:xfrm>
          <a:prstGeom prst="rect">
            <a:avLst/>
          </a:prstGeom>
        </p:spPr>
      </p:pic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4800600" y="2895602"/>
            <a:ext cx="609600" cy="45084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1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2318">
        <p:fade/>
      </p:transition>
    </mc:Choice>
    <mc:Fallback xmlns="">
      <p:transition xmlns:p14="http://schemas.microsoft.com/office/powerpoint/2010/main" advClick="0" advTm="22318">
        <p:fade/>
      </p:transition>
    </mc:Fallback>
  </mc:AlternateContent>
  <p:extLst>
    <p:ext uri="{E180D4A7-C9FB-4DFB-919C-405C955672EB}">
      <p14:showEvtLst xmlns:p14="http://schemas.microsoft.com/office/powerpoint/2010/main">
        <p14:playEvt time="0" objId="6"/>
        <p14:stopEvt time="21587" objId="6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33B3"/>
                </a:solidFill>
                <a:latin typeface="NimbusSanL-Regu"/>
              </a:rPr>
              <a:t>ISOLDE</a:t>
            </a:r>
            <a:br>
              <a:rPr lang="en-US" dirty="0">
                <a:solidFill>
                  <a:srgbClr val="3333B3"/>
                </a:solidFill>
                <a:latin typeface="NimbusSanL-Regu"/>
              </a:rPr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447800"/>
            <a:ext cx="11049000" cy="47291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NimbusSanL-Regu"/>
              </a:rPr>
              <a:t>Principal Scientists:</a:t>
            </a:r>
          </a:p>
          <a:p>
            <a:pPr lvl="1"/>
            <a:r>
              <a:rPr lang="en-US" b="1" dirty="0">
                <a:solidFill>
                  <a:srgbClr val="002060"/>
                </a:solidFill>
                <a:latin typeface="NimbusSanL-Bold"/>
              </a:rPr>
              <a:t>Krish Bharuth-Ram </a:t>
            </a:r>
            <a:r>
              <a:rPr lang="en-US" dirty="0">
                <a:solidFill>
                  <a:srgbClr val="002060"/>
                </a:solidFill>
                <a:latin typeface="NimbusSanL-Regu"/>
              </a:rPr>
              <a:t>(KwaZulu-Natal and Durban U. of Technology)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NimbusSanL-Regu"/>
              </a:rPr>
              <a:t>Hillary Masenda &amp; Deena Naidoo (Witwatersrand),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NimbusSanL-Regu"/>
              </a:rPr>
              <a:t>Nico </a:t>
            </a:r>
            <a:r>
              <a:rPr lang="en-US" dirty="0" err="1">
                <a:solidFill>
                  <a:srgbClr val="002060"/>
                </a:solidFill>
                <a:latin typeface="NimbusSanL-Regu"/>
              </a:rPr>
              <a:t>Orce</a:t>
            </a:r>
            <a:r>
              <a:rPr lang="en-US" dirty="0">
                <a:solidFill>
                  <a:srgbClr val="002060"/>
                </a:solidFill>
                <a:latin typeface="NimbusSanL-Regu"/>
              </a:rPr>
              <a:t> &amp; S. </a:t>
            </a:r>
            <a:r>
              <a:rPr lang="en-US" dirty="0" err="1">
                <a:solidFill>
                  <a:srgbClr val="002060"/>
                </a:solidFill>
                <a:latin typeface="NimbusSanL-Regu"/>
              </a:rPr>
              <a:t>Trambak</a:t>
            </a:r>
            <a:r>
              <a:rPr lang="en-US" dirty="0">
                <a:solidFill>
                  <a:srgbClr val="002060"/>
                </a:solidFill>
                <a:latin typeface="NimbusSanL-Regu"/>
              </a:rPr>
              <a:t> (Western Cape)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NimbusSanL-Regu"/>
              </a:rPr>
              <a:t>Mathis </a:t>
            </a:r>
            <a:r>
              <a:rPr lang="en-US" dirty="0" err="1">
                <a:solidFill>
                  <a:srgbClr val="002060"/>
                </a:solidFill>
                <a:latin typeface="NimbusSanL-Regu"/>
              </a:rPr>
              <a:t>Wiedeking</a:t>
            </a:r>
            <a:r>
              <a:rPr lang="en-US" dirty="0">
                <a:solidFill>
                  <a:srgbClr val="002060"/>
                </a:solidFill>
                <a:latin typeface="NimbusSanL-Regu"/>
              </a:rPr>
              <a:t> (</a:t>
            </a:r>
            <a:r>
              <a:rPr lang="en-US" dirty="0" err="1">
                <a:solidFill>
                  <a:srgbClr val="002060"/>
                </a:solidFill>
                <a:latin typeface="NimbusSanL-Regu"/>
              </a:rPr>
              <a:t>iThemba</a:t>
            </a:r>
            <a:r>
              <a:rPr lang="en-US" dirty="0">
                <a:solidFill>
                  <a:srgbClr val="002060"/>
                </a:solidFill>
                <a:latin typeface="NimbusSanL-Regu"/>
              </a:rPr>
              <a:t> LABS/WITS), Christine Steenkamp (Stellenbosch)</a:t>
            </a:r>
          </a:p>
          <a:p>
            <a:r>
              <a:rPr lang="en-US" sz="3600" dirty="0">
                <a:solidFill>
                  <a:srgbClr val="000000"/>
                </a:solidFill>
                <a:latin typeface="NimbusSanL-Regu"/>
              </a:rPr>
              <a:t>Post-doctoral fellows: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NimbusSanL-Regu"/>
              </a:rPr>
              <a:t>S. Sithole (Stellenbosch  and iThemba LABS) Kumar Raju (Western Cape)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latin typeface="NimbusSanL-Regu"/>
            </a:endParaRPr>
          </a:p>
          <a:p>
            <a:r>
              <a:rPr lang="en-US" sz="3600" dirty="0">
                <a:solidFill>
                  <a:srgbClr val="000000"/>
                </a:solidFill>
                <a:latin typeface="NimbusSanL-Regu"/>
              </a:rPr>
              <a:t>Students: 13 MSc and PhD students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37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Kruger: Discovery Physics at the LH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2336">
              <a:defRPr sz="3872"/>
            </a:lvl1pPr>
          </a:lstStyle>
          <a:p>
            <a:r>
              <a:t>Kruger: Discovery Physics at the LHC</a:t>
            </a:r>
          </a:p>
        </p:txBody>
      </p:sp>
      <p:sp>
        <p:nvSpPr>
          <p:cNvPr id="4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80017" y="6588001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marR="0" lvl="0" indent="0" algn="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Trebuchet MS"/>
              </a:rPr>
              <a:pPr marL="0" marR="0" lvl="0" indent="0" algn="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+mn-cs"/>
              <a:sym typeface="Trebuchet MS"/>
            </a:endParaRPr>
          </a:p>
        </p:txBody>
      </p:sp>
      <p:pic>
        <p:nvPicPr>
          <p:cNvPr id="4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143" y="1090955"/>
            <a:ext cx="3020617" cy="2265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Image" descr="Imag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47534" y="1041750"/>
            <a:ext cx="3699062" cy="562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Kruger2014-Poster-Pic.jpg" descr="Kruger2014-Poster-P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232" y="2678218"/>
            <a:ext cx="3200624" cy="2146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Image" descr="Image"/>
          <p:cNvPicPr>
            <a:picLocks noChangeAspect="1"/>
          </p:cNvPicPr>
          <p:nvPr/>
        </p:nvPicPr>
        <p:blipFill>
          <a:blip r:embed="rId5"/>
          <a:srcRect b="49753"/>
          <a:stretch>
            <a:fillRect/>
          </a:stretch>
        </p:blipFill>
        <p:spPr>
          <a:xfrm>
            <a:off x="4418433" y="4352568"/>
            <a:ext cx="3020442" cy="2146396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biennial workshop…"/>
          <p:cNvSpPr txBox="1"/>
          <p:nvPr/>
        </p:nvSpPr>
        <p:spPr>
          <a:xfrm>
            <a:off x="1299098" y="5061577"/>
            <a:ext cx="2836672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biennial workshop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since 2010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co-organized by SA-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CERN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ca. 100 participants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Hard Probes 20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Flurry of other scientific activities …</a:t>
            </a:r>
            <a:endParaRPr dirty="0"/>
          </a:p>
        </p:txBody>
      </p:sp>
      <p:sp>
        <p:nvSpPr>
          <p:cNvPr id="4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80017" y="6588001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marR="0" lvl="0" indent="0" algn="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Trebuchet MS"/>
              </a:rPr>
              <a:pPr marL="0" marR="0" lvl="0" indent="0" algn="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+mn-cs"/>
              <a:sym typeface="Trebuchet MS"/>
            </a:endParaRPr>
          </a:p>
        </p:txBody>
      </p:sp>
      <p:pic>
        <p:nvPicPr>
          <p:cNvPr id="48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003" y="1058479"/>
            <a:ext cx="7931994" cy="5599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168" y="1117600"/>
            <a:ext cx="5386917" cy="639765"/>
          </a:xfrm>
        </p:spPr>
        <p:txBody>
          <a:bodyPr/>
          <a:lstStyle/>
          <a:p>
            <a:r>
              <a:rPr lang="en-US" dirty="0"/>
              <a:t>International masterclass April 2014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81201"/>
            <a:ext cx="5386917" cy="414497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ZA" sz="2000" b="1" dirty="0"/>
              <a:t>“Looking for Strange Particles in ALICE”</a:t>
            </a:r>
          </a:p>
          <a:p>
            <a:pPr marL="285750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ZA" sz="1600" dirty="0"/>
              <a:t>Organized by SA-ALICE and iThemba LABS </a:t>
            </a:r>
          </a:p>
          <a:p>
            <a:pPr marL="285750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ZA" sz="1600" dirty="0"/>
              <a:t>24 students from 6 schools</a:t>
            </a:r>
          </a:p>
          <a:p>
            <a:pPr marL="285750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ZA" sz="1600" dirty="0"/>
              <a:t>International video discussion with Cairo,  Geneva &amp;Warsaw		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8400" y="932632"/>
            <a:ext cx="5491684" cy="1390941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NimbusSanL-Regu"/>
              </a:rPr>
              <a:t>2015:  CERN Beamline for Schools Competition</a:t>
            </a:r>
          </a:p>
          <a:p>
            <a:r>
              <a:rPr lang="en-US" sz="1800" dirty="0">
                <a:solidFill>
                  <a:srgbClr val="000000"/>
                </a:solidFill>
                <a:latin typeface="NimbusSanL-Regu"/>
              </a:rPr>
              <a:t>St. John’s College and </a:t>
            </a:r>
            <a:r>
              <a:rPr lang="en-US" sz="1800" dirty="0" err="1">
                <a:solidFill>
                  <a:srgbClr val="000000"/>
                </a:solidFill>
                <a:latin typeface="NimbusSanL-Regu"/>
              </a:rPr>
              <a:t>Barnato</a:t>
            </a:r>
            <a:r>
              <a:rPr lang="en-US" sz="1800" dirty="0">
                <a:solidFill>
                  <a:srgbClr val="000000"/>
                </a:solidFill>
                <a:latin typeface="NimbusSanL-Regu"/>
              </a:rPr>
              <a:t> Park High School team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5837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8D1341-0124-402A-A0E6-249D381A18A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A8A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A8A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pic>
        <p:nvPicPr>
          <p:cNvPr id="5837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68" y="3657601"/>
            <a:ext cx="2749551" cy="205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467" y="3657601"/>
            <a:ext cx="2680447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010400" y="2438400"/>
            <a:ext cx="4648200" cy="3270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15437" y="5756839"/>
            <a:ext cx="4993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SanL-Regu"/>
                <a:ea typeface="+mn-ea"/>
                <a:cs typeface="Arial" pitchFamily="34" charset="0"/>
              </a:rPr>
              <a:t>Simon H. Connell (University of Johannesburg)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600" y="197047"/>
            <a:ext cx="33489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333B3"/>
                </a:solidFill>
                <a:effectLst/>
                <a:uLnTx/>
                <a:uFillTx/>
                <a:latin typeface="NimbusSanL-Regu"/>
                <a:ea typeface="+mn-ea"/>
                <a:cs typeface="Arial" pitchFamily="34" charset="0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1999059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688138" cy="9761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/>
              <a:t>Raised the Bar of  South African Physics</a:t>
            </a:r>
            <a:r>
              <a:rPr lang="en-US" sz="3200" dirty="0">
                <a:effectLst/>
              </a:rPr>
              <a:t> (laundry list in 2008)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419100" y="1363576"/>
            <a:ext cx="113538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ZA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Capacity building</a:t>
            </a:r>
          </a:p>
          <a:p>
            <a:pPr marL="8651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Student calibre and throughput specifically treated further on </a:t>
            </a:r>
          </a:p>
          <a:p>
            <a:pPr marL="8651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HEP skills very productive (physics, maths, team-work, networking, computer skills, high tech)</a:t>
            </a:r>
          </a:p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Science Awareness </a:t>
            </a:r>
          </a:p>
          <a:p>
            <a:pPr marL="8651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Massive worldwide public interest generated around LHC</a:t>
            </a:r>
          </a:p>
          <a:p>
            <a:pPr marL="8651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 Public in unprecedented science literacy and thirst for news</a:t>
            </a:r>
          </a:p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Physics program</a:t>
            </a:r>
          </a:p>
          <a:p>
            <a:pPr marL="8651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Networks, collaborators, facilities, infrastructure accepted as world’s best.</a:t>
            </a:r>
          </a:p>
          <a:p>
            <a:pPr marL="8651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Direct access to CERN Outreach Engine</a:t>
            </a:r>
          </a:p>
          <a:p>
            <a:pPr marL="8651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Teach Programme</a:t>
            </a:r>
          </a:p>
          <a:p>
            <a:pPr marL="8651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Summer student programme</a:t>
            </a:r>
          </a:p>
          <a:p>
            <a:pPr marL="8651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High Energy Physics </a:t>
            </a:r>
            <a:r>
              <a:rPr kumimoji="0" lang="en-ZA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Masterclasses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for local deployment</a:t>
            </a:r>
          </a:p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Student magnet</a:t>
            </a:r>
          </a:p>
          <a:p>
            <a:pPr marL="8651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Students are strongly attracted to HEP. </a:t>
            </a:r>
          </a:p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Tech transfer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8651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GRID technology</a:t>
            </a:r>
          </a:p>
          <a:p>
            <a:pPr marL="8651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Involve engineers and technologists at CERN : Wits has built an electronics lab</a:t>
            </a:r>
          </a:p>
          <a:p>
            <a:pPr marL="8651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Many opportunities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ubtitle 3"/>
          <p:cNvSpPr>
            <a:spLocks noGrp="1"/>
          </p:cNvSpPr>
          <p:nvPr>
            <p:ph idx="1"/>
          </p:nvPr>
        </p:nvSpPr>
        <p:spPr>
          <a:xfrm>
            <a:off x="5519739" y="0"/>
            <a:ext cx="5148263" cy="594995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  <a:defRPr/>
            </a:pPr>
            <a:endParaRPr lang="en-ZA" sz="1800" b="1" dirty="0"/>
          </a:p>
          <a:p>
            <a:pPr lvl="1" eaLnBrk="1" hangingPunct="1">
              <a:buFont typeface="Arial" pitchFamily="34" charset="0"/>
              <a:buNone/>
              <a:defRPr/>
            </a:pPr>
            <a:endParaRPr lang="en-ZA" sz="1800" dirty="0"/>
          </a:p>
        </p:txBody>
      </p:sp>
      <p:pic>
        <p:nvPicPr>
          <p:cNvPr id="7" name="Picture 4" descr="Image result for image of the hopeless contin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3936" y="884316"/>
            <a:ext cx="5764727" cy="3337350"/>
          </a:xfrm>
          <a:prstGeom prst="rect">
            <a:avLst/>
          </a:prstGeom>
          <a:noFill/>
        </p:spPr>
      </p:pic>
      <p:pic>
        <p:nvPicPr>
          <p:cNvPr id="8" name="Picture 21" descr="https://upload.wikimedia.org/wikipedia/commons/4/49/Pliny_the_El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04554"/>
            <a:ext cx="3124200" cy="243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236208" y="6243935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altLang="x-none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lgerian" charset="0"/>
                <a:cs typeface="Arial" charset="0"/>
              </a:rPr>
              <a:t>Ex Africa Semper Novi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8007096" y="195133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64592" y="5442118"/>
            <a:ext cx="498633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altLang="x-none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“It is always seems impossible until it's done.”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Nelson R  Mandela (1918-2013</a:t>
            </a:r>
            <a:r>
              <a:rPr kumimoji="0" lang="en-ZA" altLang="x-non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4CB1298C-DBAF-2C4F-BAC2-EEC7102ED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1"/>
            <a:ext cx="5148263" cy="48767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9133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434" y="260350"/>
            <a:ext cx="4356100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967407" y="160338"/>
            <a:ext cx="722459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</a:rPr>
              <a:t>Thank You</a:t>
            </a:r>
            <a:endParaRPr kumimoji="0" lang="en-ZA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9396" name="Content Placeholder 7" descr="cape_tow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185" y="3573464"/>
            <a:ext cx="3418415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2" descr="nac area f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3572792"/>
            <a:ext cx="3085750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Rectangle 9"/>
          <p:cNvSpPr>
            <a:spLocks noChangeArrowheads="1"/>
          </p:cNvSpPr>
          <p:nvPr/>
        </p:nvSpPr>
        <p:spPr bwMode="auto">
          <a:xfrm>
            <a:off x="1488017" y="6021388"/>
            <a:ext cx="817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UCT</a:t>
            </a: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4909617" y="6021388"/>
            <a:ext cx="23727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iThemba LABS</a:t>
            </a:r>
          </a:p>
        </p:txBody>
      </p:sp>
      <p:sp>
        <p:nvSpPr>
          <p:cNvPr id="59403" name="Rectangle 13"/>
          <p:cNvSpPr>
            <a:spLocks noChangeArrowheads="1"/>
          </p:cNvSpPr>
          <p:nvPr/>
        </p:nvSpPr>
        <p:spPr bwMode="auto">
          <a:xfrm>
            <a:off x="1488017" y="2781301"/>
            <a:ext cx="9525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WITS</a:t>
            </a:r>
          </a:p>
        </p:txBody>
      </p:sp>
      <p:sp>
        <p:nvSpPr>
          <p:cNvPr id="2050" name="AutoShape 2" descr="Image result for images of rhodes university campus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52" name="AutoShape 4" descr="Image result for images of rhodes university campus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54" name="AutoShape 6" descr="Rhodes University Logo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56" name="AutoShape 8" descr="Image result for rhodes university emblem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and South Africa’s history of HEP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825625"/>
            <a:ext cx="595503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dirty="0"/>
              <a:t>Some prominent physicists/cosmologists who were educated in RSA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Stanley Mandelstam </a:t>
            </a:r>
            <a:r>
              <a:rPr lang="en-US" sz="2400" dirty="0"/>
              <a:t>(Dirac medal);  B. Sc. </a:t>
            </a:r>
            <a:r>
              <a:rPr lang="en-US" sz="2400" dirty="0" err="1"/>
              <a:t>Hons</a:t>
            </a:r>
            <a:r>
              <a:rPr lang="en-US" sz="2400" dirty="0"/>
              <a:t> (Witwatersrand)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Jonathan </a:t>
            </a:r>
            <a:r>
              <a:rPr lang="en-US" sz="2400" dirty="0" err="1">
                <a:solidFill>
                  <a:srgbClr val="FF0000"/>
                </a:solidFill>
              </a:rPr>
              <a:t>Dorfan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[ex SLAC director]; B. Sc. (Cape Town)</a:t>
            </a:r>
          </a:p>
          <a:p>
            <a:r>
              <a:rPr lang="en-US" sz="2400" dirty="0"/>
              <a:t>Werner Israel [Cosmologist]; B. Sc (Cape Town)</a:t>
            </a:r>
          </a:p>
          <a:p>
            <a:r>
              <a:rPr lang="en-US" sz="2400" dirty="0"/>
              <a:t>Saul </a:t>
            </a:r>
            <a:r>
              <a:rPr lang="en-US" sz="2400" dirty="0" err="1"/>
              <a:t>Teuklosky</a:t>
            </a:r>
            <a:r>
              <a:rPr lang="en-US" sz="2400" dirty="0"/>
              <a:t> [Astrophysics] B. Sc Hons (Witwatersrand) (Dirac medal 2021)</a:t>
            </a:r>
          </a:p>
          <a:p>
            <a:r>
              <a:rPr lang="en-US" sz="2400" dirty="0"/>
              <a:t>Peter </a:t>
            </a:r>
            <a:r>
              <a:rPr lang="en-US" sz="2400" dirty="0" err="1"/>
              <a:t>Sarnack</a:t>
            </a:r>
            <a:r>
              <a:rPr lang="en-US" sz="2400" dirty="0"/>
              <a:t> (</a:t>
            </a:r>
            <a:r>
              <a:rPr lang="en-US" sz="2400" dirty="0" err="1"/>
              <a:t>Maths</a:t>
            </a:r>
            <a:r>
              <a:rPr lang="en-US" sz="2400" dirty="0"/>
              <a:t> Wolf Prize); B. Sc. Hons (Witwatersrand)</a:t>
            </a:r>
          </a:p>
          <a:p>
            <a:r>
              <a:rPr lang="en-US" sz="2400" dirty="0"/>
              <a:t>George Ellis (FRS) – still at UCT</a:t>
            </a:r>
          </a:p>
          <a:p>
            <a:pPr marL="0" indent="0">
              <a:buNone/>
            </a:pPr>
            <a:r>
              <a:rPr lang="en-US" sz="2400" dirty="0"/>
              <a:t>All the above – barring Ellis – were based abroad.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4A67AA-C336-41D9-B153-D29C5A0A5DA1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386" y="1530137"/>
            <a:ext cx="5572293" cy="464682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24600" y="1870075"/>
            <a:ext cx="4800600" cy="10255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70382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826" y="0"/>
            <a:ext cx="8893175" cy="7254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ZA" dirty="0"/>
              <a:t>History of underground Physics in SA</a:t>
            </a:r>
          </a:p>
        </p:txBody>
      </p:sp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6672264" y="3165475"/>
            <a:ext cx="3038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ZA" altLang="x-none" sz="1800">
                <a:solidFill>
                  <a:srgbClr val="000000"/>
                </a:solidFill>
                <a:latin typeface="Calibri" charset="0"/>
              </a:rPr>
              <a:t>Phys. Rev. Lett. 15, 429 (1965) </a:t>
            </a:r>
          </a:p>
        </p:txBody>
      </p:sp>
      <p:pic>
        <p:nvPicPr>
          <p:cNvPr id="32772" name="Picture 5" descr="File:South Africa location map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1" y="849313"/>
            <a:ext cx="7002463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4" y="1196975"/>
            <a:ext cx="4251325" cy="5545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openclipart.org/image/250px/svg_to_png/167684/1328385201.png">
            <a:hlinkClick r:id="rId5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6313" y="2500313"/>
            <a:ext cx="425450" cy="423862"/>
          </a:xfr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4" y="188914"/>
            <a:ext cx="7280275" cy="201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6" name="AutoShape 11" descr="http://www.google.co.za/url?sa=i&amp;source=images&amp;cd=&amp;docid=eY7Lc8EzX3ottM&amp;tbnid=ZI6Ecig8OSvw6M:&amp;ved=0CAUQjBwwAA&amp;url=http%3A%2F%2Fupload.wikimedia.org%2Fwikipedia%2Fen%2F3%2F3c%2FFriedel_Sellschop_at_PSI.jpg&amp;ei=Z5gkUqK6HcX80QWWv4GgAg&amp;psig=AFQjCNG7KH45tK90ytk5RXQWinhBizGb-w&amp;ust=1378216423659304"/>
          <p:cNvSpPr>
            <a:spLocks noChangeAspect="1" noChangeArrowheads="1"/>
          </p:cNvSpPr>
          <p:nvPr/>
        </p:nvSpPr>
        <p:spPr bwMode="auto">
          <a:xfrm>
            <a:off x="1587500" y="-136525"/>
            <a:ext cx="4648200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ZA" altLang="x-none" sz="18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2777" name="AutoShape 13" descr="http://www.google.co.za/url?sa=i&amp;source=images&amp;cd=&amp;docid=eY7Lc8EzX3ottM&amp;tbnid=ZI6Ecig8OSvw6M:&amp;ved=0CAUQjBwwAA&amp;url=http%3A%2F%2Fupload.wikimedia.org%2Fwikipedia%2Fen%2F3%2F3c%2FFriedel_Sellschop_at_PSI.jpg&amp;ei=Z5gkUqK6HcX80QWWv4GgAg&amp;psig=AFQjCNG7KH45tK90ytk5RXQWinhBizGb-w&amp;ust=1378216423659304"/>
          <p:cNvSpPr>
            <a:spLocks noChangeAspect="1" noChangeArrowheads="1"/>
          </p:cNvSpPr>
          <p:nvPr/>
        </p:nvSpPr>
        <p:spPr bwMode="auto">
          <a:xfrm>
            <a:off x="1587501" y="-136525"/>
            <a:ext cx="10467975" cy="149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ZA" altLang="x-none" sz="18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2778" name="AutoShape 15" descr="http://www.google.co.za/url?sa=i&amp;source=images&amp;cd=&amp;docid=eY7Lc8EzX3ottM&amp;tbnid=ZI6Ecig8OSvw6M:&amp;ved=0CAUQjBwwAA&amp;url=http%3A%2F%2Fupload.wikimedia.org%2Fwikipedia%2Fen%2F3%2F3c%2FFriedel_Sellschop_at_PSI.jpg&amp;ei=Z5gkUqK6HcX80QWWv4GgAg&amp;psig=AFQjCNG7KH45tK90ytk5RXQWinhBizGb-w&amp;ust=1378216423659304"/>
          <p:cNvSpPr>
            <a:spLocks noChangeAspect="1" noChangeArrowheads="1"/>
          </p:cNvSpPr>
          <p:nvPr/>
        </p:nvSpPr>
        <p:spPr bwMode="auto">
          <a:xfrm>
            <a:off x="1739901" y="15876"/>
            <a:ext cx="10467975" cy="149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ZA" altLang="x-none" sz="18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3317875"/>
            <a:ext cx="1827212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 descr="http://www.nobelprize.org/nobel_prizes/physics/laureates/1995/reines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4" y="3357563"/>
            <a:ext cx="1838325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299201" y="5959476"/>
            <a:ext cx="1382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ZA" altLang="x-none" sz="1400">
                <a:solidFill>
                  <a:srgbClr val="000000"/>
                </a:solidFill>
                <a:latin typeface="Calibri" charset="0"/>
              </a:rPr>
              <a:t>Frederick Reines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759825" y="5962651"/>
            <a:ext cx="1506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ZA" altLang="x-none" sz="1400">
                <a:solidFill>
                  <a:srgbClr val="000000"/>
                </a:solidFill>
                <a:latin typeface="Calibri" charset="0"/>
              </a:rPr>
              <a:t>Friedel Shellschop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299200" y="6502400"/>
            <a:ext cx="2889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ZA" altLang="x-none" sz="1800">
                <a:solidFill>
                  <a:srgbClr val="000000"/>
                </a:solidFill>
                <a:latin typeface="Calibri" charset="0"/>
              </a:rPr>
              <a:t>Phys Rev Lett, 15, 429 (1965)</a:t>
            </a:r>
          </a:p>
        </p:txBody>
      </p:sp>
      <p:sp>
        <p:nvSpPr>
          <p:cNvPr id="16" name="Oval 15"/>
          <p:cNvSpPr/>
          <p:nvPr/>
        </p:nvSpPr>
        <p:spPr>
          <a:xfrm>
            <a:off x="3359151" y="1484314"/>
            <a:ext cx="4824413" cy="7207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2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6B46F467-FCC5-0AAE-117B-8696E59623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00338" y="77790"/>
            <a:ext cx="5410200" cy="1143000"/>
          </a:xfrm>
        </p:spPr>
        <p:txBody>
          <a:bodyPr/>
          <a:lstStyle/>
          <a:p>
            <a:pPr eaLnBrk="1" hangingPunct="1"/>
            <a:r>
              <a:rPr lang="en-ZA" altLang="en-US" dirty="0"/>
              <a:t>Early Physics in SA</a:t>
            </a:r>
            <a:endParaRPr lang="en-GB" altLang="en-US" dirty="0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65A273A8-0C42-2587-F0EE-2FA767743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25539"/>
            <a:ext cx="9144000" cy="11509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2000"/>
              <a:t>The first Universities were established in the late 1800</a:t>
            </a:r>
            <a:r>
              <a:rPr lang="ja-JP" altLang="en-GB" sz="2000"/>
              <a:t>’</a:t>
            </a:r>
            <a:r>
              <a:rPr lang="en-GB" altLang="ja-JP" sz="2000"/>
              <a:t>s.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000"/>
              <a:t>The Council for Scientific and Industrial Research established in 1945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000"/>
              <a:t>The Atomic Energy Board was established in 1950 –  Nuclear weapons programme.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000" b="1">
                <a:solidFill>
                  <a:srgbClr val="D80202"/>
                </a:solidFill>
              </a:rPr>
              <a:t>The South African Institute of Physics was established in 1955</a:t>
            </a:r>
            <a:r>
              <a:rPr lang="en-GB" altLang="en-US" sz="2000"/>
              <a:t>.</a:t>
            </a:r>
          </a:p>
        </p:txBody>
      </p:sp>
      <p:pic>
        <p:nvPicPr>
          <p:cNvPr id="77828" name="Picture 7" descr="web_pelindaba">
            <a:extLst>
              <a:ext uri="{FF2B5EF4-FFF2-40B4-BE49-F238E27FC236}">
                <a16:creationId xmlns:a16="http://schemas.microsoft.com/office/drawing/2014/main" id="{95314151-3852-67E2-6DA0-1C7CF6205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9551"/>
            <a:ext cx="5486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9" descr="05-05_pelindaba">
            <a:extLst>
              <a:ext uri="{FF2B5EF4-FFF2-40B4-BE49-F238E27FC236}">
                <a16:creationId xmlns:a16="http://schemas.microsoft.com/office/drawing/2014/main" id="{B83715DE-C23B-F293-CCB4-8B426E072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52725"/>
            <a:ext cx="364648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Date Placeholder 4">
            <a:extLst>
              <a:ext uri="{FF2B5EF4-FFF2-40B4-BE49-F238E27FC236}">
                <a16:creationId xmlns:a16="http://schemas.microsoft.com/office/drawing/2014/main" id="{C488799A-E447-3AD2-FD2F-56E597AACEF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898989"/>
                </a:solidFill>
                <a:ea typeface="ＭＳ Ｐゴシック" panose="020B0600070205080204" pitchFamily="34" charset="-128"/>
              </a:rPr>
              <a:t>28 July 2012</a:t>
            </a:r>
            <a:endParaRPr lang="en-GB" altLang="en-US" sz="1200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7831" name="Footer Placeholder 5">
            <a:extLst>
              <a:ext uri="{FF2B5EF4-FFF2-40B4-BE49-F238E27FC236}">
                <a16:creationId xmlns:a16="http://schemas.microsoft.com/office/drawing/2014/main" id="{B5349BAD-22E2-85B8-5533-FF56D6A9D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759200" y="6248401"/>
            <a:ext cx="4572000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="0" i="1" kern="1200">
                <a:solidFill>
                  <a:srgbClr val="F12135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ZA"/>
              <a:t>Prospects for Nuclear Expansion in SA Conference</a:t>
            </a:r>
            <a:endParaRPr lang="en-GB" altLang="en-US" sz="1200">
              <a:solidFill>
                <a:srgbClr val="F12135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23912" name="Slide Number Placeholder 6">
            <a:extLst>
              <a:ext uri="{FF2B5EF4-FFF2-40B4-BE49-F238E27FC236}">
                <a16:creationId xmlns:a16="http://schemas.microsoft.com/office/drawing/2014/main" id="{52607DA8-BF9E-D612-23D5-38FCF000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51"/>
            <a:ext cx="28448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E206763-2932-4B46-B7D7-FCEE5B9FCA3A}" type="slidenum">
              <a:rPr lang="en-ZA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66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05799DAD-3845-817C-A2BE-30477D95B6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0008" y="56444"/>
            <a:ext cx="9246121" cy="646973"/>
          </a:xfrm>
        </p:spPr>
        <p:txBody>
          <a:bodyPr/>
          <a:lstStyle/>
          <a:p>
            <a:pPr>
              <a:defRPr/>
            </a:pPr>
            <a:r>
              <a:rPr lang="en-ZA" sz="4000" dirty="0"/>
              <a:t>Beginning of Nuclear Research in SA</a:t>
            </a:r>
            <a:endParaRPr lang="en-GB" sz="4000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03D9710-7B32-5AC2-15CD-0323B184A0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333" y="703417"/>
            <a:ext cx="11898489" cy="5717879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ZA" dirty="0"/>
              <a:t>1948 – 1950:  At CSIR, newly appointed  head of the Nuclear Physics Division sent  to the Nobel Institute in Stockholm to do Nuclear Physics research with a classical cyclotron.</a:t>
            </a:r>
          </a:p>
          <a:p>
            <a:pPr>
              <a:buFont typeface="Arial" charset="0"/>
              <a:buNone/>
              <a:defRPr/>
            </a:pPr>
            <a:endParaRPr lang="en-ZA" dirty="0"/>
          </a:p>
          <a:p>
            <a:pPr>
              <a:buFont typeface="Arial" charset="0"/>
              <a:buChar char="•"/>
              <a:defRPr/>
            </a:pPr>
            <a:r>
              <a:rPr lang="en-ZA" dirty="0"/>
              <a:t>1950: Decision to design and build a 16 </a:t>
            </a:r>
            <a:r>
              <a:rPr lang="en-ZA" dirty="0" err="1"/>
              <a:t>MeV</a:t>
            </a:r>
            <a:r>
              <a:rPr lang="en-ZA" dirty="0"/>
              <a:t> deuteron classical cyclotron at the Nuclear Physics Division, CSIR</a:t>
            </a:r>
          </a:p>
          <a:p>
            <a:pPr>
              <a:buFont typeface="Arial" charset="0"/>
              <a:buNone/>
              <a:defRPr/>
            </a:pPr>
            <a:endParaRPr lang="en-ZA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Southern University Nuclear Institute (SUNI) established jointly by Universities of Stellenbosch &amp; Cape Town [1964]</a:t>
            </a:r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Pioneering Neutrino experiments (led  by F </a:t>
            </a:r>
            <a:r>
              <a:rPr lang="en-US" dirty="0" err="1"/>
              <a:t>Riennes</a:t>
            </a:r>
            <a:r>
              <a:rPr lang="en-US" dirty="0"/>
              <a:t> &amp; JPF </a:t>
            </a:r>
            <a:r>
              <a:rPr lang="en-US" dirty="0" err="1"/>
              <a:t>Sellschop</a:t>
            </a:r>
            <a:r>
              <a:rPr lang="en-US" dirty="0"/>
              <a:t>) in the mines of Johannesburg (</a:t>
            </a:r>
            <a:r>
              <a:rPr lang="en-US" i="1" dirty="0"/>
              <a:t>circa</a:t>
            </a:r>
            <a:r>
              <a:rPr lang="en-US" dirty="0"/>
              <a:t>: 1966)</a:t>
            </a:r>
          </a:p>
          <a:p>
            <a:pPr>
              <a:buFont typeface="Arial" charset="0"/>
              <a:buNone/>
              <a:defRPr/>
            </a:pPr>
            <a:endParaRPr lang="en-ZA" dirty="0"/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JPF Sellschop establishes a research accelerator at University of Witwatersrand, Johannesburg [1972]: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EN Tandem van de </a:t>
            </a:r>
            <a:r>
              <a:rPr lang="en-US" dirty="0" err="1">
                <a:solidFill>
                  <a:prstClr val="black"/>
                </a:solidFill>
              </a:rPr>
              <a:t>Graaff</a:t>
            </a:r>
            <a:endParaRPr lang="en-US" dirty="0">
              <a:solidFill>
                <a:prstClr val="black"/>
              </a:solidFill>
            </a:endParaRPr>
          </a:p>
          <a:p>
            <a:pPr>
              <a:buFontTx/>
              <a:buNone/>
              <a:defRPr/>
            </a:pPr>
            <a:endParaRPr lang="en-GB" dirty="0"/>
          </a:p>
        </p:txBody>
      </p:sp>
      <p:sp>
        <p:nvSpPr>
          <p:cNvPr id="78852" name="TextBox 4">
            <a:extLst>
              <a:ext uri="{FF2B5EF4-FFF2-40B4-BE49-F238E27FC236}">
                <a16:creationId xmlns:a16="http://schemas.microsoft.com/office/drawing/2014/main" id="{F998C18E-F0A5-CD8F-5388-3B62EECED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711" y="6421296"/>
            <a:ext cx="6172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CSIR: </a:t>
            </a:r>
            <a:r>
              <a:rPr lang="en-US" altLang="en-US" u="sng" dirty="0"/>
              <a:t>C</a:t>
            </a:r>
            <a:r>
              <a:rPr lang="en-US" altLang="en-US" dirty="0"/>
              <a:t>ouncil for </a:t>
            </a:r>
            <a:r>
              <a:rPr lang="en-US" altLang="en-US" u="sng" dirty="0"/>
              <a:t>S</a:t>
            </a:r>
            <a:r>
              <a:rPr lang="en-US" altLang="en-US" dirty="0"/>
              <a:t>cientific and </a:t>
            </a:r>
            <a:r>
              <a:rPr lang="en-US" altLang="en-US" u="sng" dirty="0"/>
              <a:t>I</a:t>
            </a:r>
            <a:r>
              <a:rPr lang="en-US" altLang="en-US" dirty="0"/>
              <a:t>ndustrial </a:t>
            </a:r>
            <a:r>
              <a:rPr lang="en-US" altLang="en-US" u="sng" dirty="0"/>
              <a:t>R</a:t>
            </a:r>
            <a:r>
              <a:rPr lang="en-US" altLang="en-US" dirty="0"/>
              <a:t>esearch</a:t>
            </a:r>
            <a:endParaRPr lang="en-ZA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World-SA">
            <a:extLst>
              <a:ext uri="{FF2B5EF4-FFF2-40B4-BE49-F238E27FC236}">
                <a16:creationId xmlns:a16="http://schemas.microsoft.com/office/drawing/2014/main" id="{545561A5-49B4-6265-B745-7D971906A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>
            <a:extLst>
              <a:ext uri="{FF2B5EF4-FFF2-40B4-BE49-F238E27FC236}">
                <a16:creationId xmlns:a16="http://schemas.microsoft.com/office/drawing/2014/main" id="{63C8679F-99B6-6390-7E8B-8DD1140AC09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5292726"/>
            <a:ext cx="4078288" cy="1565275"/>
          </a:xfrm>
        </p:spPr>
        <p:txBody>
          <a:bodyPr/>
          <a:lstStyle/>
          <a:p>
            <a:pPr algn="l" eaLnBrk="1" hangingPunct="1"/>
            <a:r>
              <a:rPr lang="en-ZA" altLang="en-US" sz="2000" dirty="0">
                <a:solidFill>
                  <a:schemeClr val="bg1"/>
                </a:solidFill>
              </a:rPr>
              <a:t>Astronomy : SALT, SKA</a:t>
            </a:r>
          </a:p>
          <a:p>
            <a:pPr algn="l" eaLnBrk="1" hangingPunct="1"/>
            <a:r>
              <a:rPr lang="en-ZA" altLang="en-US" sz="2000" dirty="0">
                <a:solidFill>
                  <a:schemeClr val="bg1"/>
                </a:solidFill>
              </a:rPr>
              <a:t>Nuclear : </a:t>
            </a:r>
            <a:r>
              <a:rPr lang="en-ZA" altLang="en-US" sz="2000" dirty="0" err="1">
                <a:solidFill>
                  <a:schemeClr val="bg1"/>
                </a:solidFill>
              </a:rPr>
              <a:t>iThemba</a:t>
            </a:r>
            <a:r>
              <a:rPr lang="en-ZA" altLang="en-US" sz="2000" dirty="0">
                <a:solidFill>
                  <a:schemeClr val="bg1"/>
                </a:solidFill>
              </a:rPr>
              <a:t>, …</a:t>
            </a:r>
          </a:p>
          <a:p>
            <a:pPr algn="l" eaLnBrk="1" hangingPunct="1"/>
            <a:r>
              <a:rPr lang="en-ZA" altLang="en-US" sz="2000" dirty="0">
                <a:solidFill>
                  <a:schemeClr val="bg1"/>
                </a:solidFill>
              </a:rPr>
              <a:t>Other : ……</a:t>
            </a:r>
            <a:endParaRPr lang="en-GB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F19E3A71-06C4-5DE0-5FBE-A4680FC72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813" y="2771776"/>
            <a:ext cx="2616200" cy="1731963"/>
          </a:xfrm>
          <a:prstGeom prst="notchedRight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6021" name="Rectangle 3">
            <a:extLst>
              <a:ext uri="{FF2B5EF4-FFF2-40B4-BE49-F238E27FC236}">
                <a16:creationId xmlns:a16="http://schemas.microsoft.com/office/drawing/2014/main" id="{FD1D9482-362B-2B85-2623-CFF85BB10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164" y="3346450"/>
            <a:ext cx="16398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ZA" altLang="en-US" sz="2800" b="1">
                <a:solidFill>
                  <a:srgbClr val="000000"/>
                </a:solidFill>
              </a:rPr>
              <a:t>Inbound</a:t>
            </a:r>
          </a:p>
        </p:txBody>
      </p:sp>
      <p:grpSp>
        <p:nvGrpSpPr>
          <p:cNvPr id="86022" name="Group 4">
            <a:extLst>
              <a:ext uri="{FF2B5EF4-FFF2-40B4-BE49-F238E27FC236}">
                <a16:creationId xmlns:a16="http://schemas.microsoft.com/office/drawing/2014/main" id="{8F0BC07D-6AFB-FEF7-6CCD-80A6DE3DAFEB}"/>
              </a:ext>
            </a:extLst>
          </p:cNvPr>
          <p:cNvGrpSpPr>
            <a:grpSpLocks/>
          </p:cNvGrpSpPr>
          <p:nvPr/>
        </p:nvGrpSpPr>
        <p:grpSpPr bwMode="auto">
          <a:xfrm>
            <a:off x="7718425" y="2770188"/>
            <a:ext cx="2616200" cy="1731962"/>
            <a:chOff x="5712876" y="2923504"/>
            <a:chExt cx="2616694" cy="1731940"/>
          </a:xfrm>
        </p:grpSpPr>
        <p:sp>
          <p:nvSpPr>
            <p:cNvPr id="9" name="Notched Right Arrow 8">
              <a:extLst>
                <a:ext uri="{FF2B5EF4-FFF2-40B4-BE49-F238E27FC236}">
                  <a16:creationId xmlns:a16="http://schemas.microsoft.com/office/drawing/2014/main" id="{836E21E0-C87B-30DA-DD2F-9E779AE0E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2876" y="2923504"/>
              <a:ext cx="2616694" cy="1731940"/>
            </a:xfrm>
            <a:prstGeom prst="notchedRightArrow">
              <a:avLst>
                <a:gd name="adj1" fmla="val 50000"/>
                <a:gd name="adj2" fmla="val 49998"/>
              </a:avLst>
            </a:pr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6026" name="Rectangle 3">
              <a:extLst>
                <a:ext uri="{FF2B5EF4-FFF2-40B4-BE49-F238E27FC236}">
                  <a16:creationId xmlns:a16="http://schemas.microsoft.com/office/drawing/2014/main" id="{658515B6-8FBE-D9BC-7916-44B59DD1D6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7765" y="3461659"/>
              <a:ext cx="1943467" cy="617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ZA" altLang="en-US" sz="2800" b="1">
                  <a:solidFill>
                    <a:srgbClr val="000000"/>
                  </a:solidFill>
                </a:rPr>
                <a:t>Outbound</a:t>
              </a:r>
            </a:p>
          </p:txBody>
        </p:sp>
      </p:grpSp>
      <p:sp>
        <p:nvSpPr>
          <p:cNvPr id="86023" name="Rectangle 2">
            <a:extLst>
              <a:ext uri="{FF2B5EF4-FFF2-40B4-BE49-F238E27FC236}">
                <a16:creationId xmlns:a16="http://schemas.microsoft.com/office/drawing/2014/main" id="{99155A36-51AE-4CEB-9734-784C07EDE0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22425" y="113823"/>
            <a:ext cx="8947150" cy="1203325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South African Science at external Large Scale International Facilities</a:t>
            </a:r>
            <a:endParaRPr lang="en-GB" altLang="en-US" dirty="0">
              <a:solidFill>
                <a:srgbClr val="C00000"/>
              </a:solidFill>
            </a:endParaRPr>
          </a:p>
        </p:txBody>
      </p:sp>
      <p:sp>
        <p:nvSpPr>
          <p:cNvPr id="86024" name="Rectangle 3">
            <a:extLst>
              <a:ext uri="{FF2B5EF4-FFF2-40B4-BE49-F238E27FC236}">
                <a16:creationId xmlns:a16="http://schemas.microsoft.com/office/drawing/2014/main" id="{4644A1A0-16E4-FD6A-1FE0-70E6E2FF8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76" y="5330826"/>
            <a:ext cx="367982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en-ZA" altLang="en-US" sz="2000" dirty="0">
                <a:solidFill>
                  <a:srgbClr val="FFFFFF"/>
                </a:solidFill>
              </a:rPr>
              <a:t>HEP/Nuclear : CERN/JINR</a:t>
            </a:r>
          </a:p>
          <a:p>
            <a:pPr algn="r" eaLnBrk="1" hangingPunct="1">
              <a:spcBef>
                <a:spcPct val="20000"/>
              </a:spcBef>
            </a:pPr>
            <a:r>
              <a:rPr lang="en-ZA" altLang="en-US" sz="2000" dirty="0">
                <a:solidFill>
                  <a:srgbClr val="FFFFFF"/>
                </a:solidFill>
              </a:rPr>
              <a:t>Interdisciplinary : Synchrotrons</a:t>
            </a:r>
          </a:p>
          <a:p>
            <a:pPr algn="r" eaLnBrk="1" hangingPunct="1">
              <a:spcBef>
                <a:spcPct val="20000"/>
              </a:spcBef>
            </a:pPr>
            <a:r>
              <a:rPr lang="en-ZA" altLang="en-US" sz="2000" dirty="0">
                <a:solidFill>
                  <a:srgbClr val="FFFFFF"/>
                </a:solidFill>
              </a:rPr>
              <a:t>Astronomy : HESS, CTA, LIGO</a:t>
            </a:r>
            <a:endParaRPr lang="en-GB" alt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mugshot">
            <a:extLst>
              <a:ext uri="{FF2B5EF4-FFF2-40B4-BE49-F238E27FC236}">
                <a16:creationId xmlns:a16="http://schemas.microsoft.com/office/drawing/2014/main" id="{0E7E8559-126C-AB81-31F4-2DBD06081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5486401"/>
            <a:ext cx="107791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P1030592">
            <a:extLst>
              <a:ext uri="{FF2B5EF4-FFF2-40B4-BE49-F238E27FC236}">
                <a16:creationId xmlns:a16="http://schemas.microsoft.com/office/drawing/2014/main" id="{FA24C112-C233-74C4-EE80-0C7076F62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14601"/>
            <a:ext cx="14351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P1030593">
            <a:extLst>
              <a:ext uri="{FF2B5EF4-FFF2-40B4-BE49-F238E27FC236}">
                <a16:creationId xmlns:a16="http://schemas.microsoft.com/office/drawing/2014/main" id="{004D5430-D09A-D19B-C152-A1490263F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1" y="733425"/>
            <a:ext cx="1425575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DSCF3943">
            <a:extLst>
              <a:ext uri="{FF2B5EF4-FFF2-40B4-BE49-F238E27FC236}">
                <a16:creationId xmlns:a16="http://schemas.microsoft.com/office/drawing/2014/main" id="{685E146D-C6C9-F9DE-39EE-42A7F52D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362201"/>
            <a:ext cx="14255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 descr="sa_cern_group">
            <a:extLst>
              <a:ext uri="{FF2B5EF4-FFF2-40B4-BE49-F238E27FC236}">
                <a16:creationId xmlns:a16="http://schemas.microsoft.com/office/drawing/2014/main" id="{559A1F79-A2C3-E915-97CD-CFD205DD4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962401"/>
            <a:ext cx="175577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DSCF4107">
            <a:extLst>
              <a:ext uri="{FF2B5EF4-FFF2-40B4-BE49-F238E27FC236}">
                <a16:creationId xmlns:a16="http://schemas.microsoft.com/office/drawing/2014/main" id="{931E7232-35AE-81EC-E45A-AA2C8AEA1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2438401"/>
            <a:ext cx="121602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1" descr="DSCF4134">
            <a:extLst>
              <a:ext uri="{FF2B5EF4-FFF2-40B4-BE49-F238E27FC236}">
                <a16:creationId xmlns:a16="http://schemas.microsoft.com/office/drawing/2014/main" id="{555FCF2A-9553-65DF-8C42-30FC177C4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3657600"/>
            <a:ext cx="1425575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2" descr="DSCF4119">
            <a:extLst>
              <a:ext uri="{FF2B5EF4-FFF2-40B4-BE49-F238E27FC236}">
                <a16:creationId xmlns:a16="http://schemas.microsoft.com/office/drawing/2014/main" id="{B37EF5B1-2FF5-3EDD-8564-C57C18DCB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5410200"/>
            <a:ext cx="1425575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28">
            <a:extLst>
              <a:ext uri="{FF2B5EF4-FFF2-40B4-BE49-F238E27FC236}">
                <a16:creationId xmlns:a16="http://schemas.microsoft.com/office/drawing/2014/main" id="{37C51422-46B9-8AF8-3134-1CF3FB013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066801"/>
            <a:ext cx="173672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20" descr="HPIM3989">
            <a:extLst>
              <a:ext uri="{FF2B5EF4-FFF2-40B4-BE49-F238E27FC236}">
                <a16:creationId xmlns:a16="http://schemas.microsoft.com/office/drawing/2014/main" id="{B5B7EC9C-14E0-38D0-FB50-972B8A5CF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3733800"/>
            <a:ext cx="181927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9" name="Text Box 21">
            <a:extLst>
              <a:ext uri="{FF2B5EF4-FFF2-40B4-BE49-F238E27FC236}">
                <a16:creationId xmlns:a16="http://schemas.microsoft.com/office/drawing/2014/main" id="{C04E9A39-ADFC-8981-CA91-A1C99666E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688" y="704850"/>
            <a:ext cx="4724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The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 Role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          Players</a:t>
            </a:r>
          </a:p>
        </p:txBody>
      </p:sp>
      <p:pic>
        <p:nvPicPr>
          <p:cNvPr id="6157" name="Picture 23" descr="PC140076">
            <a:hlinkClick r:id="rId12" tooltip="PC140076"/>
            <a:extLst>
              <a:ext uri="{FF2B5EF4-FFF2-40B4-BE49-F238E27FC236}">
                <a16:creationId xmlns:a16="http://schemas.microsoft.com/office/drawing/2014/main" id="{0DC2D5BA-708E-2898-D4E1-4AF4CF03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410200"/>
            <a:ext cx="1379538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25" descr="PA090059 by claire.lee">
            <a:hlinkClick r:id="rId14" tooltip="PA090059 by claire.lee"/>
            <a:extLst>
              <a:ext uri="{FF2B5EF4-FFF2-40B4-BE49-F238E27FC236}">
                <a16:creationId xmlns:a16="http://schemas.microsoft.com/office/drawing/2014/main" id="{307FF207-2B66-EF2C-54B6-0F73C0D46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2438401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27" descr="PC160210">
            <a:hlinkClick r:id="rId16" tooltip="PC160210"/>
            <a:extLst>
              <a:ext uri="{FF2B5EF4-FFF2-40B4-BE49-F238E27FC236}">
                <a16:creationId xmlns:a16="http://schemas.microsoft.com/office/drawing/2014/main" id="{9C2F1723-A958-EAB8-9A18-E8F0B94D6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953000"/>
            <a:ext cx="1709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C:\Users\zzv\AppData\Local\Microsoft\Windows\Temporary Internet Files\Content.IE5\0M92VDKO\Deena in Isolde Hall.jpg">
            <a:extLst>
              <a:ext uri="{FF2B5EF4-FFF2-40B4-BE49-F238E27FC236}">
                <a16:creationId xmlns:a16="http://schemas.microsoft.com/office/drawing/2014/main" id="{5B628CB8-5FB0-6417-9A33-13DFE1090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9" y="703263"/>
            <a:ext cx="1392237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1" name="TextBox 16">
            <a:extLst>
              <a:ext uri="{FF2B5EF4-FFF2-40B4-BE49-F238E27FC236}">
                <a16:creationId xmlns:a16="http://schemas.microsoft.com/office/drawing/2014/main" id="{1030E535-A784-DBCB-EAEA-90DC65333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"/>
            <a:ext cx="6570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3600" b="1">
                <a:solidFill>
                  <a:srgbClr val="FF0000"/>
                </a:solidFill>
              </a:rPr>
              <a:t>THE SA-CERN PROGRAMME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Background: History"/>
          <p:cNvSpPr txBox="1">
            <a:spLocks noGrp="1"/>
          </p:cNvSpPr>
          <p:nvPr>
            <p:ph type="title"/>
          </p:nvPr>
        </p:nvSpPr>
        <p:spPr>
          <a:xfrm>
            <a:off x="262890" y="149576"/>
            <a:ext cx="11327130" cy="1564803"/>
          </a:xfrm>
          <a:prstGeom prst="rect">
            <a:avLst/>
          </a:prstGeom>
          <a:solidFill>
            <a:srgbClr val="00B0F0"/>
          </a:solidFill>
        </p:spPr>
        <p:txBody>
          <a:bodyPr/>
          <a:lstStyle/>
          <a:p>
            <a:r>
              <a:rPr dirty="0"/>
              <a:t>Background: History</a:t>
            </a:r>
            <a:r>
              <a:rPr lang="en-ZA" dirty="0"/>
              <a:t> from UCT-ALICE to SA-CERN </a:t>
            </a:r>
            <a:endParaRPr dirty="0"/>
          </a:p>
        </p:txBody>
      </p:sp>
      <p:sp>
        <p:nvSpPr>
          <p:cNvPr id="449" name="UCT joins ALICE (November 2001)…"/>
          <p:cNvSpPr txBox="1">
            <a:spLocks noGrp="1"/>
          </p:cNvSpPr>
          <p:nvPr>
            <p:ph sz="half" idx="1"/>
          </p:nvPr>
        </p:nvSpPr>
        <p:spPr>
          <a:xfrm>
            <a:off x="148590" y="2000250"/>
            <a:ext cx="4804410" cy="32635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34029" indent="-234029" defTabSz="312039">
              <a:spcBef>
                <a:spcPts val="450"/>
              </a:spcBef>
              <a:defRPr sz="2912"/>
            </a:pPr>
            <a:r>
              <a:rPr lang="en-US" sz="2000" dirty="0"/>
              <a:t>JWAC invites ZV to apply for a position at UCT (1998)</a:t>
            </a:r>
          </a:p>
          <a:p>
            <a:pPr marL="234029" indent="-234029" defTabSz="312039">
              <a:spcBef>
                <a:spcPts val="450"/>
              </a:spcBef>
              <a:defRPr sz="2912"/>
            </a:pPr>
            <a:r>
              <a:rPr sz="2000" dirty="0"/>
              <a:t>UCT joins ALICE (November 2001)</a:t>
            </a:r>
          </a:p>
          <a:p>
            <a:pPr marL="234029" indent="-234029" defTabSz="312039">
              <a:spcBef>
                <a:spcPts val="450"/>
              </a:spcBef>
              <a:defRPr sz="2912"/>
            </a:pPr>
            <a:r>
              <a:rPr sz="2000" dirty="0"/>
              <a:t>UCT-CERN Research Centre (August 2003)</a:t>
            </a:r>
          </a:p>
          <a:p>
            <a:pPr marL="234029" indent="-234029" defTabSz="312039">
              <a:spcBef>
                <a:spcPts val="450"/>
              </a:spcBef>
              <a:defRPr sz="2912"/>
            </a:pPr>
            <a:r>
              <a:rPr sz="2000" dirty="0"/>
              <a:t>SA-CERN (15 December 2008</a:t>
            </a:r>
            <a:r>
              <a:rPr lang="en-ZA" sz="2000" dirty="0"/>
              <a:t>)</a:t>
            </a:r>
          </a:p>
          <a:p>
            <a:pPr marL="576929" lvl="1" indent="-234029" defTabSz="312039">
              <a:spcBef>
                <a:spcPts val="450"/>
              </a:spcBef>
              <a:defRPr sz="2912"/>
            </a:pPr>
            <a:r>
              <a:rPr lang="en-ZA" sz="2000" dirty="0"/>
              <a:t>ALICE (joint UCT/</a:t>
            </a:r>
            <a:r>
              <a:rPr lang="en-ZA" sz="2000" dirty="0" err="1"/>
              <a:t>iThemba</a:t>
            </a:r>
            <a:r>
              <a:rPr lang="en-ZA" sz="2000" dirty="0"/>
              <a:t> effort)</a:t>
            </a:r>
          </a:p>
          <a:p>
            <a:pPr marL="234029" indent="-234029" defTabSz="312039">
              <a:spcBef>
                <a:spcPts val="450"/>
              </a:spcBef>
              <a:defRPr sz="2912"/>
            </a:pPr>
            <a:r>
              <a:rPr sz="2000" dirty="0"/>
              <a:t>MoU – Muons &amp; Grid Computing (21 March 2011)</a:t>
            </a:r>
          </a:p>
          <a:p>
            <a:pPr marL="234029" indent="-234029" defTabSz="312039">
              <a:spcBef>
                <a:spcPts val="450"/>
              </a:spcBef>
              <a:defRPr sz="2912"/>
            </a:pPr>
            <a:r>
              <a:rPr sz="2000" dirty="0"/>
              <a:t>Wits joins ALICE (March 2014)</a:t>
            </a:r>
          </a:p>
          <a:p>
            <a:pPr marL="234029" indent="-234029" defTabSz="312039">
              <a:spcBef>
                <a:spcPts val="450"/>
              </a:spcBef>
              <a:defRPr sz="2912"/>
            </a:pPr>
            <a:r>
              <a:rPr sz="2000" dirty="0"/>
              <a:t>CHPC signs </a:t>
            </a:r>
            <a:r>
              <a:rPr sz="2000" dirty="0" err="1"/>
              <a:t>MoU</a:t>
            </a:r>
            <a:r>
              <a:rPr sz="2000" dirty="0"/>
              <a:t>: computing for ALICE&amp;ATLAS (April 2015)</a:t>
            </a:r>
          </a:p>
          <a:p>
            <a:pPr marL="234029" indent="-234029" defTabSz="312039">
              <a:spcBef>
                <a:spcPts val="450"/>
              </a:spcBef>
              <a:defRPr sz="2912"/>
            </a:pPr>
            <a:r>
              <a:rPr sz="2000" dirty="0"/>
              <a:t>SA-ALICE joins LS-2 Upgrade (March 2018)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615" y="6289624"/>
            <a:ext cx="2949196" cy="374936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8415848D-32A0-1E43-8FF3-087DFA56A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236908" y="636214"/>
            <a:ext cx="4137783" cy="6248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9272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emp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emp1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mp1.po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1.po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p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emp1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mp1.po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1.po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.po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ISASA Wits">
      <a:dk1>
        <a:srgbClr val="000000"/>
      </a:dk1>
      <a:lt1>
        <a:srgbClr val="FFFFFF"/>
      </a:lt1>
      <a:dk2>
        <a:srgbClr val="335B74"/>
      </a:dk2>
      <a:lt2>
        <a:srgbClr val="FFFFFF"/>
      </a:lt2>
      <a:accent1>
        <a:srgbClr val="242861"/>
      </a:accent1>
      <a:accent2>
        <a:srgbClr val="B88C4D"/>
      </a:accent2>
      <a:accent3>
        <a:srgbClr val="2B90C0"/>
      </a:accent3>
      <a:accent4>
        <a:srgbClr val="008ABE"/>
      </a:accent4>
      <a:accent5>
        <a:srgbClr val="DEDEDD"/>
      </a:accent5>
      <a:accent6>
        <a:srgbClr val="FFFEFE"/>
      </a:accent6>
      <a:hlink>
        <a:srgbClr val="40B3D7"/>
      </a:hlink>
      <a:folHlink>
        <a:srgbClr val="242A57"/>
      </a:folHlink>
    </a:clrScheme>
    <a:fontScheme name="Custom 5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tlCol="0" anchor="t">
        <a:spAutoFit/>
      </a:bodyPr>
      <a:lstStyle>
        <a:defPPr>
          <a:lnSpc>
            <a:spcPct val="120000"/>
          </a:lnSpc>
          <a:defRPr sz="2000" dirty="0" smtClean="0">
            <a:latin typeface="Segoe UI Light" panose="020B0502040204020203" pitchFamily="34" charset="0"/>
            <a:cs typeface="Segoe UI Light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Special">
  <a:themeElements>
    <a:clrScheme name="Speci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pecial">
      <a:majorFont>
        <a:latin typeface="Helvetica"/>
        <a:ea typeface="Helvetica"/>
        <a:cs typeface="Helvetica"/>
      </a:majorFont>
      <a:minorFont>
        <a:latin typeface="Trebuchet MS"/>
        <a:ea typeface="Trebuchet MS"/>
        <a:cs typeface="Trebuchet MS"/>
      </a:minorFont>
    </a:fontScheme>
    <a:fmtScheme name="Spec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Special">
  <a:themeElements>
    <a:clrScheme name="Speci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pecial">
      <a:majorFont>
        <a:latin typeface="Helvetica"/>
        <a:ea typeface="Helvetica"/>
        <a:cs typeface="Helvetica"/>
      </a:majorFont>
      <a:minorFont>
        <a:latin typeface="Trebuchet MS"/>
        <a:ea typeface="Trebuchet MS"/>
        <a:cs typeface="Trebuchet MS"/>
      </a:minorFont>
    </a:fontScheme>
    <a:fmtScheme name="Spec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1595</Words>
  <Application>Microsoft Macintosh PowerPoint</Application>
  <PresentationFormat>Widescreen</PresentationFormat>
  <Paragraphs>267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Algerian</vt:lpstr>
      <vt:lpstr>Arial</vt:lpstr>
      <vt:lpstr>Arial Narrow</vt:lpstr>
      <vt:lpstr>Calibri</vt:lpstr>
      <vt:lpstr>Calibri Light</vt:lpstr>
      <vt:lpstr>NimbusSanL-Bold</vt:lpstr>
      <vt:lpstr>NimbusSanL-Regu</vt:lpstr>
      <vt:lpstr>Segoe UI Light</vt:lpstr>
      <vt:lpstr>Times New Roman</vt:lpstr>
      <vt:lpstr>Trebuchet MS</vt:lpstr>
      <vt:lpstr>Wingdings</vt:lpstr>
      <vt:lpstr>Office Theme</vt:lpstr>
      <vt:lpstr>2_Office Theme</vt:lpstr>
      <vt:lpstr>temp1</vt:lpstr>
      <vt:lpstr>5_Office Theme</vt:lpstr>
      <vt:lpstr>1_Office Theme</vt:lpstr>
      <vt:lpstr>Default Design</vt:lpstr>
      <vt:lpstr>1_Special</vt:lpstr>
      <vt:lpstr>6_Office Theme</vt:lpstr>
      <vt:lpstr>2_Special</vt:lpstr>
      <vt:lpstr>1_temp1</vt:lpstr>
      <vt:lpstr>PowerPoint Presentation</vt:lpstr>
      <vt:lpstr>Layout of the presentation</vt:lpstr>
      <vt:lpstr>Context and South Africa’s history of HEP</vt:lpstr>
      <vt:lpstr>History of underground Physics in SA</vt:lpstr>
      <vt:lpstr>Early Physics in SA</vt:lpstr>
      <vt:lpstr>Beginning of Nuclear Research in SA</vt:lpstr>
      <vt:lpstr>South African Science at external Large Scale International Facilities</vt:lpstr>
      <vt:lpstr>PowerPoint Presentation</vt:lpstr>
      <vt:lpstr>Background: History from UCT-ALICE to SA-CERN </vt:lpstr>
      <vt:lpstr>My 20 year Physics Journey with Jean  </vt:lpstr>
      <vt:lpstr>Participation of SA in ALICE</vt:lpstr>
      <vt:lpstr>W-Z Boson — Standard Model Test</vt:lpstr>
      <vt:lpstr>Test station for implementing HLT Publisher Subscriber paradigm</vt:lpstr>
      <vt:lpstr>Off-line Data processing</vt:lpstr>
      <vt:lpstr>Muon Tracking Detector</vt:lpstr>
      <vt:lpstr>Run Coordination</vt:lpstr>
      <vt:lpstr>High-level Engagement</vt:lpstr>
      <vt:lpstr>PowerPoint Presentation</vt:lpstr>
      <vt:lpstr>SA-CERN Program Host Institution:  iThemba LABS (iTL)</vt:lpstr>
      <vt:lpstr>PowerPoint Presentation</vt:lpstr>
      <vt:lpstr>ISOLDE </vt:lpstr>
      <vt:lpstr>Kruger: Discovery Physics at the LHC</vt:lpstr>
      <vt:lpstr>Flurry of other scientific activities …</vt:lpstr>
      <vt:lpstr>PowerPoint Presentation</vt:lpstr>
      <vt:lpstr>Raised the Bar of  South African Physics (laundry list in 2008)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Zeblon Vilakazi</dc:creator>
  <cp:lastModifiedBy>Zeblon Vilakazi</cp:lastModifiedBy>
  <cp:revision>24</cp:revision>
  <dcterms:created xsi:type="dcterms:W3CDTF">2022-12-02T11:23:51Z</dcterms:created>
  <dcterms:modified xsi:type="dcterms:W3CDTF">2022-12-08T13:43:58Z</dcterms:modified>
</cp:coreProperties>
</file>