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9"/>
  </p:notesMasterIdLst>
  <p:sldIdLst>
    <p:sldId id="256" r:id="rId2"/>
    <p:sldId id="31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67" r:id="rId11"/>
    <p:sldId id="389" r:id="rId12"/>
    <p:sldId id="380" r:id="rId13"/>
    <p:sldId id="370" r:id="rId14"/>
    <p:sldId id="381" r:id="rId15"/>
    <p:sldId id="382" r:id="rId16"/>
    <p:sldId id="383" r:id="rId17"/>
    <p:sldId id="384" r:id="rId18"/>
    <p:sldId id="385" r:id="rId19"/>
    <p:sldId id="386" r:id="rId20"/>
    <p:sldId id="362" r:id="rId21"/>
    <p:sldId id="368" r:id="rId22"/>
    <p:sldId id="387" r:id="rId23"/>
    <p:sldId id="388" r:id="rId24"/>
    <p:sldId id="257" r:id="rId25"/>
    <p:sldId id="366" r:id="rId26"/>
    <p:sldId id="313" r:id="rId27"/>
    <p:sldId id="332" r:id="rId28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30"/>
      <p:bold r:id="rId31"/>
      <p:italic r:id="rId32"/>
      <p:boldItalic r:id="rId33"/>
    </p:embeddedFont>
    <p:embeddedFont>
      <p:font typeface="Montserrat" panose="00000500000000000000" pitchFamily="2" charset="-52"/>
      <p:regular r:id="rId34"/>
      <p:bold r:id="rId35"/>
      <p:italic r:id="rId36"/>
      <p:boldItalic r:id="rId37"/>
    </p:embeddedFont>
    <p:embeddedFont>
      <p:font typeface="Montserrat ExtraBold" panose="00000900000000000000" pitchFamily="2" charset="-52"/>
      <p:bold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9E5FB4-2385-4765-9C39-1AC457146309}">
          <p14:sldIdLst>
            <p14:sldId id="256"/>
            <p14:sldId id="312"/>
            <p14:sldId id="373"/>
            <p14:sldId id="374"/>
            <p14:sldId id="375"/>
            <p14:sldId id="376"/>
            <p14:sldId id="377"/>
            <p14:sldId id="378"/>
            <p14:sldId id="379"/>
            <p14:sldId id="367"/>
            <p14:sldId id="389"/>
            <p14:sldId id="380"/>
            <p14:sldId id="370"/>
            <p14:sldId id="381"/>
            <p14:sldId id="382"/>
            <p14:sldId id="383"/>
            <p14:sldId id="384"/>
            <p14:sldId id="385"/>
            <p14:sldId id="386"/>
            <p14:sldId id="362"/>
            <p14:sldId id="368"/>
            <p14:sldId id="387"/>
            <p14:sldId id="388"/>
            <p14:sldId id="257"/>
            <p14:sldId id="366"/>
            <p14:sldId id="313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A6"/>
    <a:srgbClr val="01A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49623C-AF7B-4EBB-BC1B-48E100F66209}">
  <a:tblStyle styleId="{5A49623C-AF7B-4EBB-BC1B-48E100F662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813" autoAdjust="0"/>
  </p:normalViewPr>
  <p:slideViewPr>
    <p:cSldViewPr snapToGrid="0">
      <p:cViewPr varScale="1">
        <p:scale>
          <a:sx n="88" d="100"/>
          <a:sy n="88" d="100"/>
        </p:scale>
        <p:origin x="9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3412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440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308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8622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4961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2280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0035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7001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0240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9443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697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84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183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3696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5364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069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0707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158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68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173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4836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390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465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6227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635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2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title" idx="3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title" idx="4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8" r:id="rId4"/>
    <p:sldLayoutId id="214748365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6.bin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7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w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ctrTitle"/>
          </p:nvPr>
        </p:nvSpPr>
        <p:spPr>
          <a:xfrm>
            <a:off x="906586" y="665825"/>
            <a:ext cx="7174522" cy="1840145"/>
          </a:xfrm>
          <a:prstGeom prst="rect">
            <a:avLst/>
          </a:prstGeom>
          <a:solidFill>
            <a:schemeClr val="accent1">
              <a:alpha val="65000"/>
            </a:schemeClr>
          </a:solidFill>
          <a:effectLst>
            <a:outerShdw blurRad="142875" dist="19050" dir="8760000" algn="bl" rotWithShape="0">
              <a:srgbClr val="76A5AF">
                <a:alpha val="50000"/>
              </a:srgbClr>
            </a:outerShdw>
            <a:softEdge rad="5080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Experimental investigation of the (</a:t>
            </a:r>
            <a:r>
              <a:rPr lang="en-US" i="1" dirty="0" err="1"/>
              <a:t>n,xγ</a:t>
            </a:r>
            <a:r>
              <a:rPr lang="en-US" dirty="0"/>
              <a:t>) reactions using tagged neutron method</a:t>
            </a:r>
          </a:p>
        </p:txBody>
      </p:sp>
      <p:sp>
        <p:nvSpPr>
          <p:cNvPr id="163" name="Google Shape;163;p38"/>
          <p:cNvSpPr txBox="1">
            <a:spLocks noGrp="1"/>
          </p:cNvSpPr>
          <p:nvPr>
            <p:ph type="subTitle" idx="1"/>
          </p:nvPr>
        </p:nvSpPr>
        <p:spPr>
          <a:xfrm>
            <a:off x="2614524" y="4166049"/>
            <a:ext cx="4668018" cy="623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N.A. Fedorov, on behalf of TANGRA collaboration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FLNP JINR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nfedorov@jinr.ru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65" name="Google Shape;165;p38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4419FC-76C9-9650-7F9D-CD6EFAEFD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53" y="2624375"/>
            <a:ext cx="3407508" cy="13630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4" y="-46103"/>
            <a:ext cx="7740754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Idea of the Tagged neutron method (TNM)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55FE01-7312-7CC2-7F38-06F005489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4" y="556070"/>
            <a:ext cx="5036427" cy="3575039"/>
          </a:xfrm>
          <a:prstGeom prst="rect">
            <a:avLst/>
          </a:prstGeom>
        </p:spPr>
      </p:pic>
      <p:sp>
        <p:nvSpPr>
          <p:cNvPr id="8" name="Google Shape;215;p44">
            <a:extLst>
              <a:ext uri="{FF2B5EF4-FFF2-40B4-BE49-F238E27FC236}">
                <a16:creationId xmlns:a16="http://schemas.microsoft.com/office/drawing/2014/main" id="{33904458-8362-F209-5929-E7CF9A289142}"/>
              </a:ext>
            </a:extLst>
          </p:cNvPr>
          <p:cNvSpPr txBox="1">
            <a:spLocks/>
          </p:cNvSpPr>
          <p:nvPr/>
        </p:nvSpPr>
        <p:spPr>
          <a:xfrm>
            <a:off x="8400" y="4066247"/>
            <a:ext cx="7869902" cy="32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sz="1400" dirty="0"/>
              <a:t>Application of the Tagged neutron method improves peak/background ratio</a:t>
            </a:r>
          </a:p>
          <a:p>
            <a:pPr marL="285750" indent="-285750"/>
            <a:r>
              <a:rPr lang="en-US" dirty="0"/>
              <a:t>It is possible to determine all 3 spatial coordinates of reaction</a:t>
            </a:r>
          </a:p>
          <a:p>
            <a:pPr marL="285750" indent="-285750"/>
            <a:r>
              <a:rPr lang="en-US" sz="1400" b="1" dirty="0"/>
              <a:t>Direct count of neutrons using </a:t>
            </a:r>
            <a:r>
              <a:rPr lang="el-GR" sz="1400" b="1" i="1" dirty="0">
                <a:latin typeface="Montserrat" panose="00000500000000000000" pitchFamily="2" charset="-52"/>
              </a:rPr>
              <a:t>α</a:t>
            </a:r>
            <a:r>
              <a:rPr lang="en-US" sz="1400" b="1" i="1" dirty="0">
                <a:latin typeface="Montserrat" panose="00000500000000000000" pitchFamily="2" charset="-52"/>
              </a:rPr>
              <a:t>-</a:t>
            </a:r>
            <a:r>
              <a:rPr lang="en-US" sz="1400" b="1" dirty="0">
                <a:latin typeface="Montserrat" panose="00000500000000000000" pitchFamily="2" charset="-52"/>
              </a:rPr>
              <a:t>detector </a:t>
            </a:r>
            <a:r>
              <a:rPr lang="ru-RU" b="1" dirty="0"/>
              <a:t>→</a:t>
            </a:r>
            <a:r>
              <a:rPr lang="en-US" b="1" dirty="0"/>
              <a:t> good for CS measurements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34C0FF-AA22-2C6C-F214-CCD6FD426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065" y="1664963"/>
            <a:ext cx="3950935" cy="222240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46C34B5-A257-62A3-6323-C0C69F19B794}"/>
              </a:ext>
            </a:extLst>
          </p:cNvPr>
          <p:cNvSpPr/>
          <p:nvPr/>
        </p:nvSpPr>
        <p:spPr>
          <a:xfrm>
            <a:off x="4985657" y="492610"/>
            <a:ext cx="4085369" cy="79644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/>
              <a:t>TANGRA</a:t>
            </a:r>
          </a:p>
          <a:p>
            <a:r>
              <a:rPr lang="en-US" sz="1800" i="1" dirty="0"/>
              <a:t>(</a:t>
            </a:r>
            <a:r>
              <a:rPr lang="en-US" sz="1800" i="1" dirty="0" err="1">
                <a:solidFill>
                  <a:srgbClr val="FFFF00"/>
                </a:solidFill>
              </a:rPr>
              <a:t>TA</a:t>
            </a:r>
            <a:r>
              <a:rPr lang="en-US" sz="1800" i="1" dirty="0" err="1"/>
              <a:t>gged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FFFF00"/>
                </a:solidFill>
              </a:rPr>
              <a:t>N</a:t>
            </a:r>
            <a:r>
              <a:rPr lang="en-US" sz="1800" i="1" dirty="0"/>
              <a:t>eutrons &amp; </a:t>
            </a:r>
            <a:r>
              <a:rPr lang="en-US" sz="1800" i="1" dirty="0">
                <a:solidFill>
                  <a:srgbClr val="FFFF00"/>
                </a:solidFill>
              </a:rPr>
              <a:t>G</a:t>
            </a:r>
            <a:r>
              <a:rPr lang="en-US" sz="1800" i="1" dirty="0"/>
              <a:t>amma </a:t>
            </a:r>
            <a:r>
              <a:rPr lang="en-US" sz="1800" i="1" dirty="0" err="1">
                <a:solidFill>
                  <a:srgbClr val="FFFF00"/>
                </a:solidFill>
              </a:rPr>
              <a:t>RA</a:t>
            </a:r>
            <a:r>
              <a:rPr lang="en-US" sz="1800" i="1" dirty="0" err="1"/>
              <a:t>ys</a:t>
            </a:r>
            <a:r>
              <a:rPr lang="en-US" sz="1800" i="1" dirty="0"/>
              <a:t>)</a:t>
            </a:r>
          </a:p>
        </p:txBody>
      </p:sp>
      <p:sp>
        <p:nvSpPr>
          <p:cNvPr id="4" name="Google Shape;214;p44">
            <a:extLst>
              <a:ext uri="{FF2B5EF4-FFF2-40B4-BE49-F238E27FC236}">
                <a16:creationId xmlns:a16="http://schemas.microsoft.com/office/drawing/2014/main" id="{6FEAF9B0-38B5-FB15-A8F2-96789C3342A2}"/>
              </a:ext>
            </a:extLst>
          </p:cNvPr>
          <p:cNvSpPr txBox="1">
            <a:spLocks/>
          </p:cNvSpPr>
          <p:nvPr/>
        </p:nvSpPr>
        <p:spPr>
          <a:xfrm>
            <a:off x="475005" y="4750243"/>
            <a:ext cx="7740754" cy="62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400" dirty="0"/>
              <a:t>ING-27 is industrial NG produced by VNIIA (Russia)</a:t>
            </a:r>
          </a:p>
        </p:txBody>
      </p:sp>
      <p:pic>
        <p:nvPicPr>
          <p:cNvPr id="9" name="Picture 78">
            <a:extLst>
              <a:ext uri="{FF2B5EF4-FFF2-40B4-BE49-F238E27FC236}">
                <a16:creationId xmlns:a16="http://schemas.microsoft.com/office/drawing/2014/main" id="{054597D1-F57E-61A5-E832-A403FB52C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8" b="100000" l="0" r="100000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9495" y="-21789"/>
            <a:ext cx="1111531" cy="9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4" y="-46103"/>
            <a:ext cx="7740754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ING-27 neutron beams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2.png">
            <a:extLst>
              <a:ext uri="{FF2B5EF4-FFF2-40B4-BE49-F238E27FC236}">
                <a16:creationId xmlns:a16="http://schemas.microsoft.com/office/drawing/2014/main" id="{74F03956-C67B-7E4A-1AD1-85EFC1DAFD8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139135" y="604619"/>
            <a:ext cx="4602094" cy="4133935"/>
          </a:xfrm>
          <a:prstGeom prst="rect">
            <a:avLst/>
          </a:prstGeom>
          <a:ln/>
        </p:spPr>
      </p:pic>
      <p:sp>
        <p:nvSpPr>
          <p:cNvPr id="5" name="Google Shape;215;p44">
            <a:extLst>
              <a:ext uri="{FF2B5EF4-FFF2-40B4-BE49-F238E27FC236}">
                <a16:creationId xmlns:a16="http://schemas.microsoft.com/office/drawing/2014/main" id="{9094D3A0-A617-3357-F4DC-2D899B4B87C6}"/>
              </a:ext>
            </a:extLst>
          </p:cNvPr>
          <p:cNvSpPr txBox="1">
            <a:spLocks/>
          </p:cNvSpPr>
          <p:nvPr/>
        </p:nvSpPr>
        <p:spPr>
          <a:xfrm>
            <a:off x="72974" y="657963"/>
            <a:ext cx="4066163" cy="155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sz="1600" dirty="0"/>
              <a:t>Tagged beams are not tiny!</a:t>
            </a:r>
          </a:p>
          <a:p>
            <a:pPr marL="0" indent="0">
              <a:buNone/>
            </a:pPr>
            <a:r>
              <a:rPr lang="en-US" sz="1600" dirty="0"/>
              <a:t>(FWHM~50 mm at 340 mm from 9-px NG)</a:t>
            </a:r>
          </a:p>
          <a:p>
            <a:pPr marL="285750" indent="-285750"/>
            <a:r>
              <a:rPr lang="en-US" sz="1600" dirty="0"/>
              <a:t>Each </a:t>
            </a:r>
            <a:r>
              <a:rPr lang="ru-RU" sz="1600" dirty="0">
                <a:solidFill>
                  <a:schemeClr val="bg1"/>
                </a:solidFill>
              </a:rPr>
              <a:t>α</a:t>
            </a:r>
            <a:r>
              <a:rPr lang="en-US" sz="1600" dirty="0">
                <a:solidFill>
                  <a:schemeClr val="bg1"/>
                </a:solidFill>
              </a:rPr>
              <a:t> pixel and </a:t>
            </a:r>
            <a:r>
              <a:rPr lang="el-GR" sz="1600" dirty="0"/>
              <a:t>γ</a:t>
            </a:r>
            <a:r>
              <a:rPr lang="en-US" sz="1600" dirty="0"/>
              <a:t>-detector combination see ‘own’ angular range between n beam  and </a:t>
            </a:r>
            <a:r>
              <a:rPr lang="el-GR" sz="1600" dirty="0"/>
              <a:t>γ</a:t>
            </a:r>
            <a:r>
              <a:rPr lang="en-US" sz="1600" dirty="0"/>
              <a:t>-quantum. </a:t>
            </a:r>
          </a:p>
          <a:p>
            <a:pPr marL="285750" indent="-285750"/>
            <a:r>
              <a:rPr lang="en-US" sz="1600" dirty="0"/>
              <a:t>We have to use large samples to use as much neutrons as possible</a:t>
            </a:r>
          </a:p>
          <a:p>
            <a:pPr marL="285750" indent="-285750"/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285750" indent="-285750"/>
            <a:endParaRPr lang="en-US" sz="1600" dirty="0"/>
          </a:p>
          <a:p>
            <a:pPr marL="285750" indent="-285750"/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285750" indent="-285750"/>
            <a:endParaRPr lang="en-US" sz="1600" dirty="0"/>
          </a:p>
        </p:txBody>
      </p:sp>
      <p:sp>
        <p:nvSpPr>
          <p:cNvPr id="6" name="Google Shape;214;p44">
            <a:extLst>
              <a:ext uri="{FF2B5EF4-FFF2-40B4-BE49-F238E27FC236}">
                <a16:creationId xmlns:a16="http://schemas.microsoft.com/office/drawing/2014/main" id="{AE486978-3C0F-9B5F-FDA7-7A99139892C8}"/>
              </a:ext>
            </a:extLst>
          </p:cNvPr>
          <p:cNvSpPr txBox="1">
            <a:spLocks/>
          </p:cNvSpPr>
          <p:nvPr/>
        </p:nvSpPr>
        <p:spPr>
          <a:xfrm>
            <a:off x="334152" y="3445114"/>
            <a:ext cx="4237848" cy="62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This nice picture determines design of experimental setup as well as…</a:t>
            </a:r>
          </a:p>
        </p:txBody>
      </p:sp>
    </p:spTree>
    <p:extLst>
      <p:ext uri="{BB962C8B-B14F-4D97-AF65-F5344CB8AC3E}">
        <p14:creationId xmlns:p14="http://schemas.microsoft.com/office/powerpoint/2010/main" val="134956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137548" y="0"/>
            <a:ext cx="7740754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Technical demands &amp; challenges</a:t>
            </a:r>
            <a:endParaRPr dirty="0">
              <a:solidFill>
                <a:schemeClr val="accent1"/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301B4A7-CFF1-9E0A-5A55-47CE94EA875F}"/>
              </a:ext>
            </a:extLst>
          </p:cNvPr>
          <p:cNvSpPr/>
          <p:nvPr/>
        </p:nvSpPr>
        <p:spPr>
          <a:xfrm>
            <a:off x="137548" y="690854"/>
            <a:ext cx="2427627" cy="79644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Montserrat" panose="00000500000000000000" pitchFamily="2" charset="-52"/>
              </a:rPr>
              <a:t>Measure more </a:t>
            </a:r>
            <a:r>
              <a:rPr lang="el-GR" sz="1800" dirty="0"/>
              <a:t>γ</a:t>
            </a:r>
            <a:r>
              <a:rPr lang="en-US" sz="1800" dirty="0"/>
              <a:t>-lines than in the past</a:t>
            </a:r>
            <a:r>
              <a:rPr lang="en-US" sz="1800" dirty="0">
                <a:latin typeface="Montserrat" panose="00000500000000000000" pitchFamily="2" charset="-52"/>
              </a:rPr>
              <a:t> </a:t>
            </a:r>
            <a:endParaRPr lang="ru-RU" sz="1800" dirty="0">
              <a:latin typeface="Montserrat" panose="00000500000000000000" pitchFamily="2" charset="-52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FE06F9E-3A9B-3437-C3B9-48B70681A183}"/>
              </a:ext>
            </a:extLst>
          </p:cNvPr>
          <p:cNvSpPr/>
          <p:nvPr/>
        </p:nvSpPr>
        <p:spPr>
          <a:xfrm>
            <a:off x="430850" y="1858222"/>
            <a:ext cx="1841022" cy="4020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Montserrat" panose="00000500000000000000" pitchFamily="2" charset="-52"/>
              </a:rPr>
              <a:t>HPGe</a:t>
            </a:r>
            <a:r>
              <a:rPr lang="en-US" dirty="0">
                <a:latin typeface="Montserrat" panose="00000500000000000000" pitchFamily="2" charset="-52"/>
              </a:rPr>
              <a:t> detectors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14D0D82-2182-2F1B-3590-45C3527B6331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flipH="1">
            <a:off x="1351361" y="1487296"/>
            <a:ext cx="1" cy="370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9ACB969-51DA-7C76-E27B-6042B4E72EF1}"/>
              </a:ext>
            </a:extLst>
          </p:cNvPr>
          <p:cNvSpPr/>
          <p:nvPr/>
        </p:nvSpPr>
        <p:spPr>
          <a:xfrm>
            <a:off x="170556" y="2555872"/>
            <a:ext cx="897593" cy="48927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Cost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37CD6F7-D3D4-9522-0BD1-BF6D8BCC27E2}"/>
              </a:ext>
            </a:extLst>
          </p:cNvPr>
          <p:cNvSpPr/>
          <p:nvPr/>
        </p:nvSpPr>
        <p:spPr>
          <a:xfrm>
            <a:off x="1279164" y="2573167"/>
            <a:ext cx="897593" cy="47198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Dead time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D9D47C5-D287-755E-C407-702561B66FCE}"/>
              </a:ext>
            </a:extLst>
          </p:cNvPr>
          <p:cNvSpPr/>
          <p:nvPr/>
        </p:nvSpPr>
        <p:spPr>
          <a:xfrm>
            <a:off x="2529072" y="2573354"/>
            <a:ext cx="1172724" cy="47198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Radiation damage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A479175-037D-5724-017B-0625F808BE81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19352" y="2260252"/>
            <a:ext cx="732009" cy="295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048D58D-9C43-F82C-E25F-3311187188FA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351361" y="2260252"/>
            <a:ext cx="376599" cy="294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25683B0-4D3A-E63A-8FD5-28EF71E43C8F}"/>
              </a:ext>
            </a:extLst>
          </p:cNvPr>
          <p:cNvCxnSpPr>
            <a:cxnSpLocks/>
            <a:stCxn id="3" idx="2"/>
            <a:endCxn id="23" idx="0"/>
          </p:cNvCxnSpPr>
          <p:nvPr/>
        </p:nvCxnSpPr>
        <p:spPr>
          <a:xfrm>
            <a:off x="1351361" y="2260252"/>
            <a:ext cx="1764073" cy="313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71B7E63-065B-1F1E-8758-C3BAA4F21CEE}"/>
              </a:ext>
            </a:extLst>
          </p:cNvPr>
          <p:cNvSpPr/>
          <p:nvPr/>
        </p:nvSpPr>
        <p:spPr>
          <a:xfrm>
            <a:off x="170555" y="3413061"/>
            <a:ext cx="1779625" cy="71513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Limited number of detectors </a:t>
            </a:r>
          </a:p>
          <a:p>
            <a:pPr algn="ctr"/>
            <a:r>
              <a:rPr lang="en-US" dirty="0">
                <a:latin typeface="Montserrat" panose="00000500000000000000" pitchFamily="2" charset="-52"/>
              </a:rPr>
              <a:t>(we have only 2)</a:t>
            </a:r>
            <a:endParaRPr lang="ru-RU" dirty="0">
              <a:latin typeface="Montserrat" panose="00000500000000000000" pitchFamily="2" charset="-52"/>
            </a:endParaRPr>
          </a:p>
        </p:txBody>
      </p:sp>
      <p:cxnSp>
        <p:nvCxnSpPr>
          <p:cNvPr id="194" name="Прямая со стрелкой 193">
            <a:extLst>
              <a:ext uri="{FF2B5EF4-FFF2-40B4-BE49-F238E27FC236}">
                <a16:creationId xmlns:a16="http://schemas.microsoft.com/office/drawing/2014/main" id="{0E8BBD41-2BB6-D46A-4532-9BFE12466DEC}"/>
              </a:ext>
            </a:extLst>
          </p:cNvPr>
          <p:cNvCxnSpPr>
            <a:cxnSpLocks/>
            <a:stCxn id="21" idx="2"/>
            <a:endCxn id="31" idx="0"/>
          </p:cNvCxnSpPr>
          <p:nvPr/>
        </p:nvCxnSpPr>
        <p:spPr>
          <a:xfrm>
            <a:off x="619353" y="3045148"/>
            <a:ext cx="441015" cy="367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Прямоугольник: скругленные углы 194">
            <a:extLst>
              <a:ext uri="{FF2B5EF4-FFF2-40B4-BE49-F238E27FC236}">
                <a16:creationId xmlns:a16="http://schemas.microsoft.com/office/drawing/2014/main" id="{B3EDDEDD-83AD-3315-BC44-DFE0A64B3AD4}"/>
              </a:ext>
            </a:extLst>
          </p:cNvPr>
          <p:cNvSpPr/>
          <p:nvPr/>
        </p:nvSpPr>
        <p:spPr>
          <a:xfrm>
            <a:off x="2059546" y="3358437"/>
            <a:ext cx="1779625" cy="84887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Shielding</a:t>
            </a:r>
          </a:p>
          <a:p>
            <a:pPr algn="ctr"/>
            <a:r>
              <a:rPr lang="en-US" sz="1200" dirty="0">
                <a:latin typeface="Montserrat" panose="00000500000000000000" pitchFamily="2" charset="-52"/>
              </a:rPr>
              <a:t>(See P. </a:t>
            </a:r>
            <a:r>
              <a:rPr lang="en-US" sz="1200" dirty="0" err="1">
                <a:latin typeface="Montserrat" panose="00000500000000000000" pitchFamily="2" charset="-52"/>
              </a:rPr>
              <a:t>Filonchick</a:t>
            </a:r>
            <a:r>
              <a:rPr lang="en-US" sz="1200" dirty="0">
                <a:latin typeface="Montserrat" panose="00000500000000000000" pitchFamily="2" charset="-52"/>
              </a:rPr>
              <a:t> report)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cxnSp>
        <p:nvCxnSpPr>
          <p:cNvPr id="197" name="Прямая со стрелкой 196">
            <a:extLst>
              <a:ext uri="{FF2B5EF4-FFF2-40B4-BE49-F238E27FC236}">
                <a16:creationId xmlns:a16="http://schemas.microsoft.com/office/drawing/2014/main" id="{ADD605E5-A70C-5AF4-D883-8EA64108AE9D}"/>
              </a:ext>
            </a:extLst>
          </p:cNvPr>
          <p:cNvCxnSpPr>
            <a:cxnSpLocks/>
            <a:stCxn id="22" idx="2"/>
            <a:endCxn id="195" idx="0"/>
          </p:cNvCxnSpPr>
          <p:nvPr/>
        </p:nvCxnSpPr>
        <p:spPr>
          <a:xfrm>
            <a:off x="1727961" y="3045148"/>
            <a:ext cx="1221398" cy="31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 стрелкой 198">
            <a:extLst>
              <a:ext uri="{FF2B5EF4-FFF2-40B4-BE49-F238E27FC236}">
                <a16:creationId xmlns:a16="http://schemas.microsoft.com/office/drawing/2014/main" id="{B719F3B4-8359-22A8-9B8E-6FD18C164591}"/>
              </a:ext>
            </a:extLst>
          </p:cNvPr>
          <p:cNvCxnSpPr>
            <a:cxnSpLocks/>
            <a:stCxn id="23" idx="2"/>
            <a:endCxn id="195" idx="0"/>
          </p:cNvCxnSpPr>
          <p:nvPr/>
        </p:nvCxnSpPr>
        <p:spPr>
          <a:xfrm flipH="1">
            <a:off x="2949359" y="3045335"/>
            <a:ext cx="166075" cy="313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Прямоугольник: скругленные углы 201">
            <a:extLst>
              <a:ext uri="{FF2B5EF4-FFF2-40B4-BE49-F238E27FC236}">
                <a16:creationId xmlns:a16="http://schemas.microsoft.com/office/drawing/2014/main" id="{1BEC512F-11F1-98CC-A021-F62FA35EAFB4}"/>
              </a:ext>
            </a:extLst>
          </p:cNvPr>
          <p:cNvSpPr/>
          <p:nvPr/>
        </p:nvSpPr>
        <p:spPr>
          <a:xfrm>
            <a:off x="985356" y="4351706"/>
            <a:ext cx="2192941" cy="71513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Data on </a:t>
            </a:r>
            <a:r>
              <a:rPr lang="el-GR" sz="1400" dirty="0"/>
              <a:t>γ</a:t>
            </a:r>
            <a:r>
              <a:rPr lang="en-US" sz="1400" dirty="0"/>
              <a:t>-quanta angular distribution is needed</a:t>
            </a:r>
            <a:r>
              <a:rPr lang="en-US" dirty="0">
                <a:latin typeface="Montserrat" panose="00000500000000000000" pitchFamily="2" charset="-52"/>
              </a:rPr>
              <a:t> </a:t>
            </a:r>
            <a:endParaRPr lang="ru-RU" dirty="0">
              <a:latin typeface="Montserrat" panose="00000500000000000000" pitchFamily="2" charset="-52"/>
            </a:endParaRPr>
          </a:p>
        </p:txBody>
      </p:sp>
      <p:cxnSp>
        <p:nvCxnSpPr>
          <p:cNvPr id="204" name="Прямая со стрелкой 203">
            <a:extLst>
              <a:ext uri="{FF2B5EF4-FFF2-40B4-BE49-F238E27FC236}">
                <a16:creationId xmlns:a16="http://schemas.microsoft.com/office/drawing/2014/main" id="{CC40760A-3905-80AF-0839-E976ED71C960}"/>
              </a:ext>
            </a:extLst>
          </p:cNvPr>
          <p:cNvCxnSpPr>
            <a:cxnSpLocks/>
            <a:stCxn id="31" idx="2"/>
            <a:endCxn id="202" idx="0"/>
          </p:cNvCxnSpPr>
          <p:nvPr/>
        </p:nvCxnSpPr>
        <p:spPr>
          <a:xfrm>
            <a:off x="1060368" y="4128193"/>
            <a:ext cx="1021459" cy="223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Прямоугольник: скругленные углы 204">
            <a:extLst>
              <a:ext uri="{FF2B5EF4-FFF2-40B4-BE49-F238E27FC236}">
                <a16:creationId xmlns:a16="http://schemas.microsoft.com/office/drawing/2014/main" id="{0643A9B6-7D08-DE6B-FE2D-AE19B8ECF24B}"/>
              </a:ext>
            </a:extLst>
          </p:cNvPr>
          <p:cNvSpPr/>
          <p:nvPr/>
        </p:nvSpPr>
        <p:spPr>
          <a:xfrm>
            <a:off x="5365012" y="690854"/>
            <a:ext cx="2427627" cy="79644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Montserrat" panose="00000500000000000000" pitchFamily="2" charset="-52"/>
              </a:rPr>
              <a:t>Measure more accurate</a:t>
            </a:r>
            <a:r>
              <a:rPr lang="en-US" sz="1800" dirty="0"/>
              <a:t> than in the past</a:t>
            </a:r>
            <a:r>
              <a:rPr lang="en-US" sz="1800" dirty="0">
                <a:latin typeface="Montserrat" panose="00000500000000000000" pitchFamily="2" charset="-52"/>
              </a:rPr>
              <a:t> </a:t>
            </a:r>
            <a:endParaRPr lang="ru-RU" sz="1800" dirty="0">
              <a:latin typeface="Montserrat" panose="00000500000000000000" pitchFamily="2" charset="-52"/>
            </a:endParaRPr>
          </a:p>
        </p:txBody>
      </p:sp>
      <p:sp>
        <p:nvSpPr>
          <p:cNvPr id="206" name="Прямоугольник: скругленные углы 205">
            <a:extLst>
              <a:ext uri="{FF2B5EF4-FFF2-40B4-BE49-F238E27FC236}">
                <a16:creationId xmlns:a16="http://schemas.microsoft.com/office/drawing/2014/main" id="{37B924A2-3402-FE35-EDBA-BD81A48DF902}"/>
              </a:ext>
            </a:extLst>
          </p:cNvPr>
          <p:cNvSpPr/>
          <p:nvPr/>
        </p:nvSpPr>
        <p:spPr>
          <a:xfrm>
            <a:off x="6572532" y="1751158"/>
            <a:ext cx="2192941" cy="715132"/>
          </a:xfrm>
          <a:prstGeom prst="roundRect">
            <a:avLst/>
          </a:prstGeom>
          <a:solidFill>
            <a:srgbClr val="004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Data on </a:t>
            </a:r>
            <a:r>
              <a:rPr lang="el-GR" sz="1400" dirty="0"/>
              <a:t>γ</a:t>
            </a:r>
            <a:r>
              <a:rPr lang="en-US" sz="1400" dirty="0"/>
              <a:t>-quanta angular distribution is needed</a:t>
            </a:r>
            <a:r>
              <a:rPr lang="en-US" dirty="0">
                <a:latin typeface="Montserrat" panose="00000500000000000000" pitchFamily="2" charset="-52"/>
              </a:rPr>
              <a:t> 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07" name="Прямоугольник: скругленные углы 206">
            <a:extLst>
              <a:ext uri="{FF2B5EF4-FFF2-40B4-BE49-F238E27FC236}">
                <a16:creationId xmlns:a16="http://schemas.microsoft.com/office/drawing/2014/main" id="{554572F1-4C49-3973-3283-F99838A4137F}"/>
              </a:ext>
            </a:extLst>
          </p:cNvPr>
          <p:cNvSpPr/>
          <p:nvPr/>
        </p:nvSpPr>
        <p:spPr>
          <a:xfrm>
            <a:off x="4808459" y="1752243"/>
            <a:ext cx="1207673" cy="71404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TNM with multiple beams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cxnSp>
        <p:nvCxnSpPr>
          <p:cNvPr id="208" name="Прямая со стрелкой 207">
            <a:extLst>
              <a:ext uri="{FF2B5EF4-FFF2-40B4-BE49-F238E27FC236}">
                <a16:creationId xmlns:a16="http://schemas.microsoft.com/office/drawing/2014/main" id="{FC6EBB22-4BD5-8FB1-4D7C-10E025D6CB8C}"/>
              </a:ext>
            </a:extLst>
          </p:cNvPr>
          <p:cNvCxnSpPr>
            <a:cxnSpLocks/>
            <a:stCxn id="205" idx="2"/>
            <a:endCxn id="207" idx="0"/>
          </p:cNvCxnSpPr>
          <p:nvPr/>
        </p:nvCxnSpPr>
        <p:spPr>
          <a:xfrm flipH="1">
            <a:off x="5412296" y="1487296"/>
            <a:ext cx="1166530" cy="264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Прямая со стрелкой 211">
            <a:extLst>
              <a:ext uri="{FF2B5EF4-FFF2-40B4-BE49-F238E27FC236}">
                <a16:creationId xmlns:a16="http://schemas.microsoft.com/office/drawing/2014/main" id="{3D43DC54-AE04-5B50-EBFC-B4EB492DF449}"/>
              </a:ext>
            </a:extLst>
          </p:cNvPr>
          <p:cNvCxnSpPr>
            <a:stCxn id="205" idx="2"/>
            <a:endCxn id="206" idx="0"/>
          </p:cNvCxnSpPr>
          <p:nvPr/>
        </p:nvCxnSpPr>
        <p:spPr>
          <a:xfrm>
            <a:off x="6578826" y="1487296"/>
            <a:ext cx="1090177" cy="263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Прямоугольник: скругленные углы 216">
            <a:extLst>
              <a:ext uri="{FF2B5EF4-FFF2-40B4-BE49-F238E27FC236}">
                <a16:creationId xmlns:a16="http://schemas.microsoft.com/office/drawing/2014/main" id="{425F8A70-0A25-5516-B361-67030CC25297}"/>
              </a:ext>
            </a:extLst>
          </p:cNvPr>
          <p:cNvSpPr/>
          <p:nvPr/>
        </p:nvSpPr>
        <p:spPr>
          <a:xfrm>
            <a:off x="6711378" y="2888857"/>
            <a:ext cx="2107039" cy="54712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Set of </a:t>
            </a:r>
            <a:r>
              <a:rPr lang="el-GR" sz="1400" dirty="0"/>
              <a:t>γ</a:t>
            </a:r>
            <a:r>
              <a:rPr lang="en-US" sz="1400" dirty="0"/>
              <a:t>-detectors with low resolution</a:t>
            </a:r>
            <a:r>
              <a:rPr lang="en-US" dirty="0">
                <a:latin typeface="Montserrat" panose="00000500000000000000" pitchFamily="2" charset="-52"/>
              </a:rPr>
              <a:t> 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cxnSp>
        <p:nvCxnSpPr>
          <p:cNvPr id="219" name="Прямая со стрелкой 218">
            <a:extLst>
              <a:ext uri="{FF2B5EF4-FFF2-40B4-BE49-F238E27FC236}">
                <a16:creationId xmlns:a16="http://schemas.microsoft.com/office/drawing/2014/main" id="{E1B7DFC4-0849-4C3C-75F7-C420515A5471}"/>
              </a:ext>
            </a:extLst>
          </p:cNvPr>
          <p:cNvCxnSpPr>
            <a:stCxn id="206" idx="2"/>
            <a:endCxn id="217" idx="0"/>
          </p:cNvCxnSpPr>
          <p:nvPr/>
        </p:nvCxnSpPr>
        <p:spPr>
          <a:xfrm>
            <a:off x="7669003" y="2466290"/>
            <a:ext cx="95895" cy="422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 стрелкой 220">
            <a:extLst>
              <a:ext uri="{FF2B5EF4-FFF2-40B4-BE49-F238E27FC236}">
                <a16:creationId xmlns:a16="http://schemas.microsoft.com/office/drawing/2014/main" id="{1BE64B22-4267-CE5E-905C-C99970F07F99}"/>
              </a:ext>
            </a:extLst>
          </p:cNvPr>
          <p:cNvCxnSpPr>
            <a:cxnSpLocks/>
            <a:stCxn id="207" idx="2"/>
            <a:endCxn id="222" idx="0"/>
          </p:cNvCxnSpPr>
          <p:nvPr/>
        </p:nvCxnSpPr>
        <p:spPr>
          <a:xfrm>
            <a:off x="5412296" y="2466291"/>
            <a:ext cx="380662" cy="1115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Прямоугольник: скругленные углы 221">
            <a:extLst>
              <a:ext uri="{FF2B5EF4-FFF2-40B4-BE49-F238E27FC236}">
                <a16:creationId xmlns:a16="http://schemas.microsoft.com/office/drawing/2014/main" id="{61DDA864-71D9-6445-799F-06ABECE4E644}"/>
              </a:ext>
            </a:extLst>
          </p:cNvPr>
          <p:cNvSpPr/>
          <p:nvPr/>
        </p:nvSpPr>
        <p:spPr>
          <a:xfrm>
            <a:off x="5013383" y="3581625"/>
            <a:ext cx="1559149" cy="62568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Many angular distribution points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224" name="Прямоугольник: скругленные углы 223">
            <a:extLst>
              <a:ext uri="{FF2B5EF4-FFF2-40B4-BE49-F238E27FC236}">
                <a16:creationId xmlns:a16="http://schemas.microsoft.com/office/drawing/2014/main" id="{45B074D3-9259-2E40-D5E8-1F643DDE4075}"/>
              </a:ext>
            </a:extLst>
          </p:cNvPr>
          <p:cNvSpPr/>
          <p:nvPr/>
        </p:nvSpPr>
        <p:spPr>
          <a:xfrm>
            <a:off x="4153674" y="2788389"/>
            <a:ext cx="1299082" cy="47729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Large sample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cxnSp>
        <p:nvCxnSpPr>
          <p:cNvPr id="236" name="Прямая со стрелкой 235">
            <a:extLst>
              <a:ext uri="{FF2B5EF4-FFF2-40B4-BE49-F238E27FC236}">
                <a16:creationId xmlns:a16="http://schemas.microsoft.com/office/drawing/2014/main" id="{7DA15514-5E7B-2653-B831-5505FBAEAC5A}"/>
              </a:ext>
            </a:extLst>
          </p:cNvPr>
          <p:cNvCxnSpPr>
            <a:stCxn id="207" idx="2"/>
            <a:endCxn id="224" idx="0"/>
          </p:cNvCxnSpPr>
          <p:nvPr/>
        </p:nvCxnSpPr>
        <p:spPr>
          <a:xfrm flipH="1">
            <a:off x="4803215" y="2466291"/>
            <a:ext cx="609081" cy="322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Прямая со стрелкой 246">
            <a:extLst>
              <a:ext uri="{FF2B5EF4-FFF2-40B4-BE49-F238E27FC236}">
                <a16:creationId xmlns:a16="http://schemas.microsoft.com/office/drawing/2014/main" id="{A59D4FF7-CFC1-BECF-9F94-55E8D0696C71}"/>
              </a:ext>
            </a:extLst>
          </p:cNvPr>
          <p:cNvCxnSpPr>
            <a:stCxn id="217" idx="1"/>
            <a:endCxn id="222" idx="0"/>
          </p:cNvCxnSpPr>
          <p:nvPr/>
        </p:nvCxnSpPr>
        <p:spPr>
          <a:xfrm flipH="1">
            <a:off x="5792958" y="3162420"/>
            <a:ext cx="918420" cy="41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Прямоугольник: скругленные углы 247">
            <a:extLst>
              <a:ext uri="{FF2B5EF4-FFF2-40B4-BE49-F238E27FC236}">
                <a16:creationId xmlns:a16="http://schemas.microsoft.com/office/drawing/2014/main" id="{CCA77B1D-9684-C4C5-1392-F4A3D494405B}"/>
              </a:ext>
            </a:extLst>
          </p:cNvPr>
          <p:cNvSpPr/>
          <p:nvPr/>
        </p:nvSpPr>
        <p:spPr>
          <a:xfrm>
            <a:off x="6914887" y="3679629"/>
            <a:ext cx="1755504" cy="42967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Sophisticated data processing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cxnSp>
        <p:nvCxnSpPr>
          <p:cNvPr id="254" name="Прямая со стрелкой 253">
            <a:extLst>
              <a:ext uri="{FF2B5EF4-FFF2-40B4-BE49-F238E27FC236}">
                <a16:creationId xmlns:a16="http://schemas.microsoft.com/office/drawing/2014/main" id="{31C4B4F9-7ABD-E751-1841-AC2EB94B8848}"/>
              </a:ext>
            </a:extLst>
          </p:cNvPr>
          <p:cNvCxnSpPr>
            <a:stCxn id="217" idx="2"/>
            <a:endCxn id="248" idx="0"/>
          </p:cNvCxnSpPr>
          <p:nvPr/>
        </p:nvCxnSpPr>
        <p:spPr>
          <a:xfrm>
            <a:off x="7764898" y="3435982"/>
            <a:ext cx="27741" cy="243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Прямоугольник: скругленные углы 255">
            <a:extLst>
              <a:ext uri="{FF2B5EF4-FFF2-40B4-BE49-F238E27FC236}">
                <a16:creationId xmlns:a16="http://schemas.microsoft.com/office/drawing/2014/main" id="{F2F770C3-56B1-70CF-9C55-769D32CAEBD0}"/>
              </a:ext>
            </a:extLst>
          </p:cNvPr>
          <p:cNvSpPr/>
          <p:nvPr/>
        </p:nvSpPr>
        <p:spPr>
          <a:xfrm>
            <a:off x="4153674" y="4361643"/>
            <a:ext cx="1862458" cy="66809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MC corrections</a:t>
            </a:r>
          </a:p>
          <a:p>
            <a:pPr algn="ctr"/>
            <a:r>
              <a:rPr lang="en-US" sz="1400" dirty="0">
                <a:latin typeface="Montserrat" panose="00000500000000000000" pitchFamily="2" charset="-52"/>
              </a:rPr>
              <a:t>(See P. </a:t>
            </a:r>
            <a:r>
              <a:rPr lang="en-US" sz="1400" dirty="0" err="1">
                <a:latin typeface="Montserrat" panose="00000500000000000000" pitchFamily="2" charset="-52"/>
              </a:rPr>
              <a:t>Filonchick</a:t>
            </a:r>
            <a:r>
              <a:rPr lang="en-US" sz="1400" dirty="0">
                <a:latin typeface="Montserrat" panose="00000500000000000000" pitchFamily="2" charset="-52"/>
              </a:rPr>
              <a:t> report)</a:t>
            </a:r>
            <a:endParaRPr lang="ru-RU" dirty="0">
              <a:latin typeface="Montserrat" panose="00000500000000000000" pitchFamily="2" charset="-52"/>
            </a:endParaRPr>
          </a:p>
        </p:txBody>
      </p:sp>
      <p:cxnSp>
        <p:nvCxnSpPr>
          <p:cNvPr id="258" name="Прямая со стрелкой 257">
            <a:extLst>
              <a:ext uri="{FF2B5EF4-FFF2-40B4-BE49-F238E27FC236}">
                <a16:creationId xmlns:a16="http://schemas.microsoft.com/office/drawing/2014/main" id="{D247840A-BFD2-31CC-6589-FF35DCA57F11}"/>
              </a:ext>
            </a:extLst>
          </p:cNvPr>
          <p:cNvCxnSpPr>
            <a:cxnSpLocks/>
            <a:stCxn id="224" idx="2"/>
            <a:endCxn id="256" idx="0"/>
          </p:cNvCxnSpPr>
          <p:nvPr/>
        </p:nvCxnSpPr>
        <p:spPr>
          <a:xfrm>
            <a:off x="4803215" y="3265683"/>
            <a:ext cx="281688" cy="1095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Прямоугольник: скругленные углы 258">
            <a:extLst>
              <a:ext uri="{FF2B5EF4-FFF2-40B4-BE49-F238E27FC236}">
                <a16:creationId xmlns:a16="http://schemas.microsoft.com/office/drawing/2014/main" id="{C61D1882-A393-474A-D61E-9A15D42786D4}"/>
              </a:ext>
            </a:extLst>
          </p:cNvPr>
          <p:cNvSpPr/>
          <p:nvPr/>
        </p:nvSpPr>
        <p:spPr>
          <a:xfrm>
            <a:off x="6478007" y="4351706"/>
            <a:ext cx="2463692" cy="71513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Response function</a:t>
            </a:r>
          </a:p>
          <a:p>
            <a:pPr algn="ctr"/>
            <a:r>
              <a:rPr lang="en-US" dirty="0">
                <a:latin typeface="Montserrat" panose="00000500000000000000" pitchFamily="2" charset="-52"/>
              </a:rPr>
              <a:t>(see D.N. </a:t>
            </a:r>
            <a:r>
              <a:rPr lang="en-US" dirty="0" err="1">
                <a:latin typeface="Montserrat" panose="00000500000000000000" pitchFamily="2" charset="-52"/>
              </a:rPr>
              <a:t>Grozdanov</a:t>
            </a:r>
            <a:r>
              <a:rPr lang="en-US" dirty="0">
                <a:latin typeface="Montserrat" panose="00000500000000000000" pitchFamily="2" charset="-52"/>
              </a:rPr>
              <a:t> report on Sunday)</a:t>
            </a:r>
            <a:endParaRPr lang="ru-RU" dirty="0">
              <a:latin typeface="Montserrat" panose="00000500000000000000" pitchFamily="2" charset="-52"/>
            </a:endParaRPr>
          </a:p>
        </p:txBody>
      </p:sp>
      <p:cxnSp>
        <p:nvCxnSpPr>
          <p:cNvPr id="262" name="Прямая со стрелкой 261">
            <a:extLst>
              <a:ext uri="{FF2B5EF4-FFF2-40B4-BE49-F238E27FC236}">
                <a16:creationId xmlns:a16="http://schemas.microsoft.com/office/drawing/2014/main" id="{F1744EAE-6F77-8DCF-B78A-6E0C5B1D0E0D}"/>
              </a:ext>
            </a:extLst>
          </p:cNvPr>
          <p:cNvCxnSpPr>
            <a:stCxn id="248" idx="2"/>
            <a:endCxn id="259" idx="0"/>
          </p:cNvCxnSpPr>
          <p:nvPr/>
        </p:nvCxnSpPr>
        <p:spPr>
          <a:xfrm flipH="1">
            <a:off x="7709853" y="4109302"/>
            <a:ext cx="82786" cy="242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Прямая соединительная линия 272">
            <a:extLst>
              <a:ext uri="{FF2B5EF4-FFF2-40B4-BE49-F238E27FC236}">
                <a16:creationId xmlns:a16="http://schemas.microsoft.com/office/drawing/2014/main" id="{0AE90B13-B4C5-5753-A0A6-DCDDBC126A84}"/>
              </a:ext>
            </a:extLst>
          </p:cNvPr>
          <p:cNvCxnSpPr>
            <a:cxnSpLocks/>
          </p:cNvCxnSpPr>
          <p:nvPr/>
        </p:nvCxnSpPr>
        <p:spPr>
          <a:xfrm>
            <a:off x="4007925" y="588579"/>
            <a:ext cx="0" cy="444115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207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3" y="-46103"/>
            <a:ext cx="8646023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Two configurations of experimental setups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D678D-5EB9-4679-EE1A-DC69EFE040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984"/>
          <a:stretch/>
        </p:blipFill>
        <p:spPr>
          <a:xfrm>
            <a:off x="291461" y="530265"/>
            <a:ext cx="3568823" cy="3515603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82978E4-BE08-DF13-AAE8-784CD57D3581}"/>
              </a:ext>
            </a:extLst>
          </p:cNvPr>
          <p:cNvSpPr/>
          <p:nvPr/>
        </p:nvSpPr>
        <p:spPr>
          <a:xfrm>
            <a:off x="49879" y="4152613"/>
            <a:ext cx="3789200" cy="92124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Configuration with </a:t>
            </a:r>
            <a:r>
              <a:rPr lang="en-US" b="1" dirty="0"/>
              <a:t>18 BGO</a:t>
            </a:r>
            <a:r>
              <a:rPr lang="en-US" dirty="0"/>
              <a:t> detectors and </a:t>
            </a:r>
          </a:p>
          <a:p>
            <a:pPr algn="ctr"/>
            <a:r>
              <a:rPr lang="en-US" b="1" dirty="0"/>
              <a:t>64-beams</a:t>
            </a:r>
            <a:r>
              <a:rPr lang="en-US" dirty="0"/>
              <a:t> neutron generator was used for angular distribution measurements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097F88C-E4EC-51B3-EEAB-C053DCCDA707}"/>
              </a:ext>
            </a:extLst>
          </p:cNvPr>
          <p:cNvSpPr/>
          <p:nvPr/>
        </p:nvSpPr>
        <p:spPr>
          <a:xfrm>
            <a:off x="3992770" y="4152613"/>
            <a:ext cx="5091632" cy="92124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setup with </a:t>
            </a:r>
            <a:r>
              <a:rPr lang="en-US" b="1" dirty="0"/>
              <a:t>2 </a:t>
            </a:r>
            <a:r>
              <a:rPr lang="en-US" b="1" dirty="0" err="1"/>
              <a:t>HPGe</a:t>
            </a:r>
            <a:r>
              <a:rPr lang="en-US" dirty="0"/>
              <a:t> and </a:t>
            </a:r>
            <a:r>
              <a:rPr lang="en-US" b="1" dirty="0"/>
              <a:t>4 </a:t>
            </a:r>
            <a:r>
              <a:rPr lang="en-US" b="1" dirty="0" err="1"/>
              <a:t>LaBr</a:t>
            </a:r>
            <a:r>
              <a:rPr lang="en-US" dirty="0"/>
              <a:t> detectors will be used for cross-section measurements (test configuration is shown)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3150E-C1B5-73D0-A142-42FA1DE0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379" y="530265"/>
            <a:ext cx="4036680" cy="35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81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3" y="-46103"/>
            <a:ext cx="8646023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Measurements of </a:t>
            </a:r>
            <a:r>
              <a:rPr lang="el-GR" dirty="0">
                <a:solidFill>
                  <a:schemeClr val="accent1"/>
                </a:solidFill>
              </a:rPr>
              <a:t>γ-</a:t>
            </a:r>
            <a:r>
              <a:rPr lang="en-US" dirty="0">
                <a:solidFill>
                  <a:schemeClr val="accent1"/>
                </a:solidFill>
              </a:rPr>
              <a:t>quanta angular distributions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15;p44">
            <a:extLst>
              <a:ext uri="{FF2B5EF4-FFF2-40B4-BE49-F238E27FC236}">
                <a16:creationId xmlns:a16="http://schemas.microsoft.com/office/drawing/2014/main" id="{33904458-8362-F209-5929-E7CF9A289142}"/>
              </a:ext>
            </a:extLst>
          </p:cNvPr>
          <p:cNvSpPr txBox="1">
            <a:spLocks/>
          </p:cNvSpPr>
          <p:nvPr/>
        </p:nvSpPr>
        <p:spPr>
          <a:xfrm>
            <a:off x="0" y="4090187"/>
            <a:ext cx="3568823" cy="32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D678D-5EB9-4679-EE1A-DC69EFE04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00" y="459208"/>
            <a:ext cx="7101399" cy="3568834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82978E4-BE08-DF13-AAE8-784CD57D3581}"/>
              </a:ext>
            </a:extLst>
          </p:cNvPr>
          <p:cNvSpPr/>
          <p:nvPr/>
        </p:nvSpPr>
        <p:spPr>
          <a:xfrm>
            <a:off x="3677683" y="4090187"/>
            <a:ext cx="5354800" cy="921243"/>
          </a:xfrm>
          <a:prstGeom prst="roundRect">
            <a:avLst/>
          </a:prstGeom>
          <a:solidFill>
            <a:srgbClr val="0047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 a corresponds to γ−quanta from the sample, peak b – to direct and scattered neutrons. Time window used for selection of γ−correlated events is shown by pink lines.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3028202-EC8F-EA1A-6458-418658AD86FC}"/>
              </a:ext>
            </a:extLst>
          </p:cNvPr>
          <p:cNvSpPr/>
          <p:nvPr/>
        </p:nvSpPr>
        <p:spPr>
          <a:xfrm>
            <a:off x="620486" y="4095630"/>
            <a:ext cx="2948337" cy="921243"/>
          </a:xfrm>
          <a:prstGeom prst="roundRect">
            <a:avLst/>
          </a:prstGeom>
          <a:solidFill>
            <a:srgbClr val="0047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r>
              <a:rPr lang="en-US" dirty="0"/>
              <a:t>1-ING-27 neutron generator, 2-sample, 3-BGO </a:t>
            </a:r>
            <a:r>
              <a:rPr lang="el-GR" dirty="0"/>
              <a:t>γ−</a:t>
            </a:r>
            <a:r>
              <a:rPr lang="en-US" dirty="0"/>
              <a:t>detector, 4-BGO crystal. </a:t>
            </a:r>
          </a:p>
        </p:txBody>
      </p:sp>
    </p:spTree>
    <p:extLst>
      <p:ext uri="{BB962C8B-B14F-4D97-AF65-F5344CB8AC3E}">
        <p14:creationId xmlns:p14="http://schemas.microsoft.com/office/powerpoint/2010/main" val="332086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3" y="-46103"/>
            <a:ext cx="8646023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Measurements of </a:t>
            </a:r>
            <a:r>
              <a:rPr lang="el-GR" dirty="0">
                <a:solidFill>
                  <a:schemeClr val="accent1"/>
                </a:solidFill>
              </a:rPr>
              <a:t>γ-</a:t>
            </a:r>
            <a:r>
              <a:rPr lang="en-US" dirty="0">
                <a:solidFill>
                  <a:schemeClr val="accent1"/>
                </a:solidFill>
              </a:rPr>
              <a:t>quanta angular distributions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84591D-0D3D-F2D9-10AD-C5F8F7657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3" y="573056"/>
            <a:ext cx="4532529" cy="3134336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0A81813-1447-EFEA-865C-91C35944AB9C}"/>
              </a:ext>
            </a:extLst>
          </p:cNvPr>
          <p:cNvSpPr/>
          <p:nvPr/>
        </p:nvSpPr>
        <p:spPr>
          <a:xfrm>
            <a:off x="167425" y="3915260"/>
            <a:ext cx="4404575" cy="90217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1-spectrum in </a:t>
            </a:r>
            <a:r>
              <a:rPr lang="el-GR" dirty="0"/>
              <a:t>±2σ</a:t>
            </a:r>
            <a:r>
              <a:rPr lang="en-US" dirty="0"/>
              <a:t> window, 2-random coincidence background, 3-neutron background, 4-gamma background (measurement w/o sample) 5-residual spectrum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12111A6-CBC7-0844-371D-B1717AE15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±2σ</a:t>
            </a:r>
            <a:r>
              <a:rPr kumimoji="0" lang="en-US" altLang="ru-RU" sz="1100" b="0" i="1" u="none" strike="noStrike" cap="none" normalizeH="0" baseline="-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γ</a:t>
            </a:r>
            <a:endParaRPr kumimoji="0" lang="en-US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60891B-DD16-2C5B-D933-9C37A8FF8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078" y="573056"/>
            <a:ext cx="4316994" cy="308171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4EC4771-E8CA-44AC-C4B7-86C57AF4EF3D}"/>
              </a:ext>
            </a:extLst>
          </p:cNvPr>
          <p:cNvSpPr/>
          <p:nvPr/>
        </p:nvSpPr>
        <p:spPr>
          <a:xfrm>
            <a:off x="4681562" y="3926526"/>
            <a:ext cx="4404575" cy="90217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Angular distribution for 4.4 MeV </a:t>
            </a:r>
            <a:r>
              <a:rPr lang="el-GR" dirty="0"/>
              <a:t>γ−</a:t>
            </a:r>
            <a:r>
              <a:rPr lang="en-US" dirty="0"/>
              <a:t>quanta emitted by </a:t>
            </a:r>
            <a:r>
              <a:rPr lang="en-US" baseline="30000" dirty="0"/>
              <a:t>12</a:t>
            </a:r>
            <a:r>
              <a:rPr lang="en-US" dirty="0"/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2754698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3" y="-46103"/>
            <a:ext cx="8646023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Cross-section measurements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097F88C-E4EC-51B3-EEAB-C053DCCDA707}"/>
              </a:ext>
            </a:extLst>
          </p:cNvPr>
          <p:cNvSpPr/>
          <p:nvPr/>
        </p:nvSpPr>
        <p:spPr>
          <a:xfrm>
            <a:off x="72974" y="4201927"/>
            <a:ext cx="4204104" cy="68256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r>
              <a:rPr lang="en-US" dirty="0"/>
              <a:t> </a:t>
            </a:r>
            <a:r>
              <a:rPr lang="en-US" sz="1400" dirty="0"/>
              <a:t>1-ING-27, 2-iron-, 3-lead parts of the collimator, </a:t>
            </a:r>
            <a:r>
              <a:rPr lang="en-US" sz="1400" dirty="0" err="1"/>
              <a:t>HPGe</a:t>
            </a:r>
            <a:r>
              <a:rPr lang="en-US" sz="1400" dirty="0"/>
              <a:t> detector, 5-LaBr detector, sample is shown with orange lines.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3150E-C1B5-73D0-A142-42FA1DE0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97" y="579579"/>
            <a:ext cx="4036680" cy="35027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83803-25C0-DCFD-709C-F81D7DB92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427" y="369053"/>
            <a:ext cx="4194224" cy="25491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DA7E63-F7BE-11EB-B45C-526EE51C7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427" y="2770888"/>
            <a:ext cx="4194224" cy="228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6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3" y="-46103"/>
            <a:ext cx="8646023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Cross-section measurements</a:t>
            </a:r>
            <a:endParaRPr dirty="0">
              <a:solidFill>
                <a:schemeClr val="accent1"/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BA73DC-FE25-0C9B-31AE-458B1E06AB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6" r="7904"/>
          <a:stretch/>
        </p:blipFill>
        <p:spPr>
          <a:xfrm>
            <a:off x="2962140" y="2602569"/>
            <a:ext cx="6107013" cy="23605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1E2DB9-5C3C-D39B-4072-A3747E026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140" y="586332"/>
            <a:ext cx="6107013" cy="2009484"/>
          </a:xfrm>
          <a:prstGeom prst="rect">
            <a:avLst/>
          </a:prstGeom>
        </p:spPr>
      </p:pic>
      <p:sp>
        <p:nvSpPr>
          <p:cNvPr id="13" name="Google Shape;215;p44">
            <a:extLst>
              <a:ext uri="{FF2B5EF4-FFF2-40B4-BE49-F238E27FC236}">
                <a16:creationId xmlns:a16="http://schemas.microsoft.com/office/drawing/2014/main" id="{AF6D6710-D9E0-6B19-D23B-1BB6F4AEC431}"/>
              </a:ext>
            </a:extLst>
          </p:cNvPr>
          <p:cNvSpPr txBox="1">
            <a:spLocks/>
          </p:cNvSpPr>
          <p:nvPr/>
        </p:nvSpPr>
        <p:spPr>
          <a:xfrm>
            <a:off x="72972" y="722036"/>
            <a:ext cx="2889167" cy="104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sz="1600" dirty="0"/>
              <a:t>Time resolution of </a:t>
            </a:r>
            <a:r>
              <a:rPr lang="en-US" sz="1600" dirty="0" err="1"/>
              <a:t>HPGe</a:t>
            </a:r>
            <a:r>
              <a:rPr lang="en-US" sz="1600" dirty="0"/>
              <a:t> is low</a:t>
            </a:r>
          </a:p>
          <a:p>
            <a:pPr marL="285750" indent="-285750"/>
            <a:r>
              <a:rPr lang="en-US" sz="1600" dirty="0" err="1"/>
              <a:t>HPGe</a:t>
            </a:r>
            <a:r>
              <a:rPr lang="en-US" sz="1600" dirty="0"/>
              <a:t> has good energy resolution → background peaks are identified by energy</a:t>
            </a:r>
          </a:p>
          <a:p>
            <a:pPr marL="285750" indent="-285750"/>
            <a:r>
              <a:rPr lang="en-US" sz="1600" dirty="0"/>
              <a:t>Procedures for </a:t>
            </a:r>
            <a:r>
              <a:rPr lang="en-US" sz="1600" dirty="0" err="1"/>
              <a:t>LaBr</a:t>
            </a:r>
            <a:r>
              <a:rPr lang="en-US" sz="1600" dirty="0"/>
              <a:t> and BGO are same.</a:t>
            </a:r>
          </a:p>
          <a:p>
            <a:pPr marL="285750" indent="-285750"/>
            <a:r>
              <a:rPr lang="en-US" sz="1600" dirty="0" err="1"/>
              <a:t>LaBr</a:t>
            </a:r>
            <a:r>
              <a:rPr lang="en-US" sz="1600" dirty="0"/>
              <a:t> is used now as additional source of CS data. Will be used for angular distribution measurements </a:t>
            </a:r>
          </a:p>
          <a:p>
            <a:pPr marL="285750" indent="-28575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027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3" y="-46103"/>
            <a:ext cx="8646023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Cross-section measurements</a:t>
            </a:r>
            <a:endParaRPr dirty="0">
              <a:solidFill>
                <a:schemeClr val="accent1"/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215;p44">
            <a:extLst>
              <a:ext uri="{FF2B5EF4-FFF2-40B4-BE49-F238E27FC236}">
                <a16:creationId xmlns:a16="http://schemas.microsoft.com/office/drawing/2014/main" id="{AF6D6710-D9E0-6B19-D23B-1BB6F4AEC431}"/>
              </a:ext>
            </a:extLst>
          </p:cNvPr>
          <p:cNvSpPr txBox="1">
            <a:spLocks/>
          </p:cNvSpPr>
          <p:nvPr/>
        </p:nvSpPr>
        <p:spPr>
          <a:xfrm>
            <a:off x="342402" y="1572762"/>
            <a:ext cx="7514964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None/>
            </a:pPr>
            <a:r>
              <a:rPr lang="en-US" sz="1600" dirty="0"/>
              <a:t>where </a:t>
            </a:r>
            <a:r>
              <a:rPr lang="en-US" sz="1600" i="1" dirty="0"/>
              <a:t>N</a:t>
            </a:r>
            <a:r>
              <a:rPr lang="ru-RU" sz="1600" i="1" baseline="30000" dirty="0"/>
              <a:t>γ</a:t>
            </a:r>
            <a:r>
              <a:rPr lang="en-US" sz="1600" i="1" dirty="0"/>
              <a:t>(</a:t>
            </a:r>
            <a:r>
              <a:rPr lang="ru-RU" sz="1600" i="1" dirty="0"/>
              <a:t>θ</a:t>
            </a:r>
            <a:r>
              <a:rPr lang="en-US" sz="1600" i="1" dirty="0"/>
              <a:t>)</a:t>
            </a:r>
            <a:r>
              <a:rPr lang="en-US" sz="1600" dirty="0"/>
              <a:t> – amount of registered gammas (extracted from spectra), </a:t>
            </a:r>
            <a:r>
              <a:rPr lang="en-US" sz="1600" i="1" dirty="0" err="1"/>
              <a:t>Nn</a:t>
            </a:r>
            <a:r>
              <a:rPr lang="en-US" sz="1600" i="1" dirty="0"/>
              <a:t> – number of emitted neutrons, W(</a:t>
            </a:r>
            <a:r>
              <a:rPr lang="ru-RU" sz="1600" i="1" dirty="0"/>
              <a:t>θ</a:t>
            </a:r>
            <a:r>
              <a:rPr lang="en-US" sz="1600" i="1" dirty="0"/>
              <a:t>) - </a:t>
            </a:r>
            <a:r>
              <a:rPr lang="en-US" sz="1600" dirty="0"/>
              <a:t>Legendre approximation of </a:t>
            </a:r>
            <a:r>
              <a:rPr lang="el-GR" sz="1600" dirty="0"/>
              <a:t>γ</a:t>
            </a:r>
            <a:r>
              <a:rPr lang="en-US" sz="1600" dirty="0"/>
              <a:t> angular distribution data. Coefficient </a:t>
            </a:r>
            <a:r>
              <a:rPr lang="el-GR" sz="2000" dirty="0"/>
              <a:t>η</a:t>
            </a:r>
            <a:endParaRPr lang="en-US" sz="1600" dirty="0"/>
          </a:p>
          <a:p>
            <a:pPr marL="285750" indent="-285750"/>
            <a:endParaRPr lang="en-US" sz="1600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2E847D6-A3D4-BBE8-F2D0-3E834988DC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445244"/>
              </p:ext>
            </p:extLst>
          </p:nvPr>
        </p:nvGraphicFramePr>
        <p:xfrm>
          <a:off x="739466" y="849429"/>
          <a:ext cx="4910459" cy="704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87440" imgH="457200" progId="Equation.DSMT4">
                  <p:embed/>
                </p:oleObj>
              </mc:Choice>
              <mc:Fallback>
                <p:oleObj name="Equation" r:id="rId5" imgW="3187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9466" y="849429"/>
                        <a:ext cx="4910459" cy="704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Google Shape;215;p44">
            <a:extLst>
              <a:ext uri="{FF2B5EF4-FFF2-40B4-BE49-F238E27FC236}">
                <a16:creationId xmlns:a16="http://schemas.microsoft.com/office/drawing/2014/main" id="{F8BC68F6-B957-0103-AF90-2A2DE7ED7B4B}"/>
              </a:ext>
            </a:extLst>
          </p:cNvPr>
          <p:cNvSpPr txBox="1">
            <a:spLocks/>
          </p:cNvSpPr>
          <p:nvPr/>
        </p:nvSpPr>
        <p:spPr>
          <a:xfrm>
            <a:off x="342402" y="558369"/>
            <a:ext cx="5947501" cy="32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dirty="0"/>
              <a:t>We use the following formula: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745E2D5-9268-BA0B-E7FE-1F9F41DA6F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43607"/>
              </p:ext>
            </p:extLst>
          </p:nvPr>
        </p:nvGraphicFramePr>
        <p:xfrm>
          <a:off x="671513" y="2506207"/>
          <a:ext cx="15811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200" imgH="393480" progId="Equation.DSMT4">
                  <p:embed/>
                </p:oleObj>
              </mc:Choice>
              <mc:Fallback>
                <p:oleObj name="Equation" r:id="rId7" imgW="952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1513" y="2506207"/>
                        <a:ext cx="1581150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15;p44">
            <a:extLst>
              <a:ext uri="{FF2B5EF4-FFF2-40B4-BE49-F238E27FC236}">
                <a16:creationId xmlns:a16="http://schemas.microsoft.com/office/drawing/2014/main" id="{6EF514BB-CE70-EA13-E495-FFAE77160EE2}"/>
              </a:ext>
            </a:extLst>
          </p:cNvPr>
          <p:cNvSpPr txBox="1">
            <a:spLocks/>
          </p:cNvSpPr>
          <p:nvPr/>
        </p:nvSpPr>
        <p:spPr>
          <a:xfrm>
            <a:off x="342402" y="3023145"/>
            <a:ext cx="7514964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takes into account properties of the sample (density, molar mass, chemical composition and effective thickness). Coefficient </a:t>
            </a:r>
            <a:r>
              <a:rPr lang="el-GR" sz="1600" dirty="0">
                <a:solidFill>
                  <a:schemeClr val="bg1"/>
                </a:solidFill>
                <a:effectLst/>
              </a:rPr>
              <a:t>ϵ</a:t>
            </a:r>
            <a:r>
              <a:rPr lang="en-US" sz="1600" dirty="0">
                <a:solidFill>
                  <a:schemeClr val="bg1"/>
                </a:solidFill>
                <a:effectLst/>
              </a:rPr>
              <a:t> describes 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  <a:r>
              <a:rPr lang="en-US" sz="1600" dirty="0">
                <a:solidFill>
                  <a:schemeClr val="bg1"/>
                </a:solidFill>
              </a:rPr>
              <a:t>-</a:t>
            </a:r>
            <a:r>
              <a:rPr lang="en-US" sz="1600" dirty="0">
                <a:solidFill>
                  <a:schemeClr val="bg1"/>
                </a:solidFill>
                <a:effectLst/>
              </a:rPr>
              <a:t>absorption and detector efficiency for spread 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  <a:r>
              <a:rPr lang="en-US" sz="1600" dirty="0">
                <a:solidFill>
                  <a:schemeClr val="bg1"/>
                </a:solidFill>
              </a:rPr>
              <a:t>-</a:t>
            </a:r>
            <a:r>
              <a:rPr lang="en-US" sz="1600" dirty="0">
                <a:solidFill>
                  <a:schemeClr val="bg1"/>
                </a:solidFill>
                <a:effectLst/>
              </a:rPr>
              <a:t>source, </a:t>
            </a:r>
            <a:r>
              <a:rPr lang="el-GR" sz="1600" dirty="0">
                <a:solidFill>
                  <a:schemeClr val="bg1"/>
                </a:solidFill>
                <a:effectLst/>
              </a:rPr>
              <a:t>τ</a:t>
            </a:r>
            <a:r>
              <a:rPr lang="en-US" sz="1600" dirty="0">
                <a:solidFill>
                  <a:schemeClr val="bg1"/>
                </a:solidFill>
                <a:effectLst/>
              </a:rPr>
              <a:t> – dead time correction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6D9965A-01A8-6F8C-5471-0027746C2856}"/>
              </a:ext>
            </a:extLst>
          </p:cNvPr>
          <p:cNvCxnSpPr>
            <a:cxnSpLocks/>
          </p:cNvCxnSpPr>
          <p:nvPr/>
        </p:nvCxnSpPr>
        <p:spPr>
          <a:xfrm flipH="1">
            <a:off x="2018623" y="2608125"/>
            <a:ext cx="465632" cy="147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50A7935-47BD-9748-A800-1BFFF06B761F}"/>
              </a:ext>
            </a:extLst>
          </p:cNvPr>
          <p:cNvSpPr/>
          <p:nvPr/>
        </p:nvSpPr>
        <p:spPr>
          <a:xfrm>
            <a:off x="2557082" y="2433807"/>
            <a:ext cx="1581150" cy="445061"/>
          </a:xfrm>
          <a:prstGeom prst="roundRect">
            <a:avLst/>
          </a:prstGeom>
          <a:solidFill>
            <a:srgbClr val="0047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l, </a:t>
            </a:r>
            <a:r>
              <a:rPr lang="el-GR" sz="1400" i="1" dirty="0">
                <a:solidFill>
                  <a:schemeClr val="bg1"/>
                </a:solidFill>
                <a:effectLst/>
              </a:rPr>
              <a:t>ϵ</a:t>
            </a:r>
            <a:r>
              <a:rPr lang="en-US" sz="1400" dirty="0">
                <a:solidFill>
                  <a:schemeClr val="bg1"/>
                </a:solidFill>
                <a:effectLst/>
              </a:rPr>
              <a:t> - MC calculation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851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3" y="-46103"/>
            <a:ext cx="8646023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Results &amp; conclusion</a:t>
            </a:r>
            <a:endParaRPr dirty="0">
              <a:solidFill>
                <a:schemeClr val="accent1"/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Google Shape;215;p44">
            <a:extLst>
              <a:ext uri="{FF2B5EF4-FFF2-40B4-BE49-F238E27FC236}">
                <a16:creationId xmlns:a16="http://schemas.microsoft.com/office/drawing/2014/main" id="{F8BC68F6-B957-0103-AF90-2A2DE7ED7B4B}"/>
              </a:ext>
            </a:extLst>
          </p:cNvPr>
          <p:cNvSpPr txBox="1">
            <a:spLocks/>
          </p:cNvSpPr>
          <p:nvPr/>
        </p:nvSpPr>
        <p:spPr>
          <a:xfrm>
            <a:off x="170589" y="435403"/>
            <a:ext cx="7409768" cy="32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dirty="0"/>
              <a:t>We have performed 2 test measurements with SiO</a:t>
            </a:r>
            <a:r>
              <a:rPr lang="en-US" baseline="-25000" dirty="0"/>
              <a:t>2</a:t>
            </a:r>
            <a:r>
              <a:rPr lang="en-US" dirty="0"/>
              <a:t> (</a:t>
            </a:r>
            <a:r>
              <a:rPr lang="en-US" dirty="0" err="1"/>
              <a:t>nat</a:t>
            </a:r>
            <a:r>
              <a:rPr lang="en-US" dirty="0"/>
              <a:t>) and carbon (</a:t>
            </a:r>
            <a:r>
              <a:rPr lang="en-US" dirty="0" err="1"/>
              <a:t>nat</a:t>
            </a:r>
            <a:r>
              <a:rPr lang="en-US" dirty="0"/>
              <a:t>):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7E8AD79-6AAE-04D8-4EF8-D46C931D2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446359"/>
              </p:ext>
            </p:extLst>
          </p:nvPr>
        </p:nvGraphicFramePr>
        <p:xfrm>
          <a:off x="466883" y="836998"/>
          <a:ext cx="6334799" cy="1605280"/>
        </p:xfrm>
        <a:graphic>
          <a:graphicData uri="http://schemas.openxmlformats.org/drawingml/2006/table">
            <a:tbl>
              <a:tblPr>
                <a:tableStyleId>{5A49623C-AF7B-4EBB-BC1B-48E100F66209}</a:tableStyleId>
              </a:tblPr>
              <a:tblGrid>
                <a:gridCol w="1590931">
                  <a:extLst>
                    <a:ext uri="{9D8B030D-6E8A-4147-A177-3AD203B41FA5}">
                      <a16:colId xmlns:a16="http://schemas.microsoft.com/office/drawing/2014/main" val="3751096983"/>
                    </a:ext>
                  </a:extLst>
                </a:gridCol>
                <a:gridCol w="1576468">
                  <a:extLst>
                    <a:ext uri="{9D8B030D-6E8A-4147-A177-3AD203B41FA5}">
                      <a16:colId xmlns:a16="http://schemas.microsoft.com/office/drawing/2014/main" val="3912969647"/>
                    </a:ext>
                  </a:extLst>
                </a:gridCol>
                <a:gridCol w="1583700">
                  <a:extLst>
                    <a:ext uri="{9D8B030D-6E8A-4147-A177-3AD203B41FA5}">
                      <a16:colId xmlns:a16="http://schemas.microsoft.com/office/drawing/2014/main" val="2449719667"/>
                    </a:ext>
                  </a:extLst>
                </a:gridCol>
                <a:gridCol w="1583700">
                  <a:extLst>
                    <a:ext uri="{9D8B030D-6E8A-4147-A177-3AD203B41FA5}">
                      <a16:colId xmlns:a16="http://schemas.microsoft.com/office/drawing/2014/main" val="4287093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dirty="0">
                          <a:solidFill>
                            <a:schemeClr val="bg1"/>
                          </a:solidFill>
                        </a:rPr>
                        <a:t>γ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-transition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Our result, mb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Recommended value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 [INDC],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mb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Range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 [INDC],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mb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15688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1779.0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keV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200" baseline="30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28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Si(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n,n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’)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,</a:t>
                      </a:r>
                      <a:r>
                        <a:rPr lang="ru-RU" sz="1200" u="sng" baseline="30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29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Si(n,2n’)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350±20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403±20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293±28…488±70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83737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6129.9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keV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200" u="sng" baseline="30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16</a:t>
                      </a:r>
                      <a:r>
                        <a:rPr lang="en-US" sz="1200" u="sng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O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(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n,n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113±10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148±10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84±17…179±22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78416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4438.9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keV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200" baseline="30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12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С(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n,n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’)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175±6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187±5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121±8…440±80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Liberation Serif"/>
                        <a:cs typeface="Liberation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73400660"/>
                  </a:ext>
                </a:extLst>
              </a:tr>
            </a:tbl>
          </a:graphicData>
        </a:graphic>
      </p:graphicFrame>
      <p:sp>
        <p:nvSpPr>
          <p:cNvPr id="10" name="Google Shape;215;p44">
            <a:extLst>
              <a:ext uri="{FF2B5EF4-FFF2-40B4-BE49-F238E27FC236}">
                <a16:creationId xmlns:a16="http://schemas.microsoft.com/office/drawing/2014/main" id="{87EEADC5-553C-3956-A0D7-9A037E0C5882}"/>
              </a:ext>
            </a:extLst>
          </p:cNvPr>
          <p:cNvSpPr txBox="1">
            <a:spLocks/>
          </p:cNvSpPr>
          <p:nvPr/>
        </p:nvSpPr>
        <p:spPr>
          <a:xfrm>
            <a:off x="72973" y="2520425"/>
            <a:ext cx="7409768" cy="32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dirty="0"/>
              <a:t>Our results are inside range from INDC compilation, good agreement for </a:t>
            </a:r>
            <a:r>
              <a:rPr lang="ru-RU" sz="14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4438.9 </a:t>
            </a:r>
            <a:r>
              <a:rPr lang="en-US" sz="14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keV</a:t>
            </a:r>
            <a:r>
              <a:rPr lang="ru-RU" sz="14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400" baseline="300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12</a:t>
            </a:r>
            <a:r>
              <a:rPr lang="ru-RU" sz="14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С(</a:t>
            </a:r>
            <a:r>
              <a:rPr lang="ru-RU" sz="1400" dirty="0" err="1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n,n</a:t>
            </a:r>
            <a:r>
              <a:rPr lang="ru-RU" sz="14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’)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 transition with recommended value.</a:t>
            </a:r>
          </a:p>
          <a:p>
            <a:pPr marL="285750" indent="-285750"/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(More data &amp; details for SiO</a:t>
            </a:r>
            <a:r>
              <a:rPr lang="en-US" baseline="-25000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 see in P.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-52"/>
              </a:rPr>
              <a:t>Filonchick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 report on Sunday)</a:t>
            </a:r>
          </a:p>
          <a:p>
            <a:pPr marL="285750" indent="-285750"/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Created experimental setup was tested, preliminary data has been obtained. Angular distribution of </a:t>
            </a:r>
            <a:r>
              <a:rPr lang="el-GR" sz="1400" dirty="0">
                <a:solidFill>
                  <a:schemeClr val="bg1"/>
                </a:solidFill>
              </a:rPr>
              <a:t>γ</a:t>
            </a:r>
            <a:r>
              <a:rPr lang="en-US" sz="1400" dirty="0">
                <a:solidFill>
                  <a:schemeClr val="bg1"/>
                </a:solidFill>
              </a:rPr>
              <a:t>-rays is taken into account.</a:t>
            </a:r>
          </a:p>
          <a:p>
            <a:pPr marL="285750" indent="-285750"/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TODO: estimation of systematic uncertainties, continue measurements to improve statistical accuracy.</a:t>
            </a:r>
          </a:p>
          <a:p>
            <a:pPr marL="285750" indent="-285750"/>
            <a:r>
              <a:rPr lang="en-US" b="1" dirty="0">
                <a:solidFill>
                  <a:schemeClr val="bg2"/>
                </a:solidFill>
                <a:latin typeface="Montserrat" panose="00000500000000000000" pitchFamily="2" charset="-52"/>
              </a:rPr>
              <a:t>It is planned to measure </a:t>
            </a:r>
            <a:r>
              <a:rPr lang="el-GR" sz="1400" b="1" dirty="0">
                <a:solidFill>
                  <a:schemeClr val="bg2"/>
                </a:solidFill>
              </a:rPr>
              <a:t>γ</a:t>
            </a:r>
            <a:r>
              <a:rPr lang="en-US" sz="1400" b="1" dirty="0">
                <a:solidFill>
                  <a:schemeClr val="bg2"/>
                </a:solidFill>
              </a:rPr>
              <a:t>-emission cross-sections for more than 50 elements until 2025 and build a database useful for fundamental and applied purposes.</a:t>
            </a:r>
            <a:endParaRPr lang="en-US" b="1" dirty="0">
              <a:solidFill>
                <a:schemeClr val="bg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2701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DAC850-C8DA-1AA5-04A8-D66CA819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-7021"/>
            <a:ext cx="1282996" cy="850769"/>
          </a:xfrm>
          <a:prstGeom prst="rect">
            <a:avLst/>
          </a:prstGeom>
        </p:spPr>
      </p:pic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1026200" y="38859"/>
            <a:ext cx="6715222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Frank Laboratory of Neutron Physics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15" name="Google Shape;215;p44"/>
          <p:cNvSpPr txBox="1">
            <a:spLocks noGrp="1"/>
          </p:cNvSpPr>
          <p:nvPr>
            <p:ph type="body" idx="1"/>
          </p:nvPr>
        </p:nvSpPr>
        <p:spPr>
          <a:xfrm>
            <a:off x="202600" y="796183"/>
            <a:ext cx="4513190" cy="90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/>
              <a:t>Established in 1956</a:t>
            </a:r>
          </a:p>
          <a:p>
            <a:pPr marL="285750" indent="-285750"/>
            <a:r>
              <a:rPr lang="en-US" sz="1800" dirty="0"/>
              <a:t>Unique facility: IBR pulse reactor (launched 06.</a:t>
            </a:r>
            <a:r>
              <a:rPr lang="ru-RU" sz="1800" dirty="0"/>
              <a:t>23</a:t>
            </a:r>
            <a:r>
              <a:rPr lang="en-US" sz="1800" dirty="0"/>
              <a:t>.</a:t>
            </a:r>
            <a:r>
              <a:rPr lang="ru-RU" sz="1800" dirty="0"/>
              <a:t>1960</a:t>
            </a:r>
            <a:r>
              <a:rPr lang="en-US" sz="1800" dirty="0"/>
              <a:t>)</a:t>
            </a:r>
          </a:p>
          <a:p>
            <a:pPr marL="457200" lvl="1" indent="0">
              <a:buNone/>
            </a:pPr>
            <a:endParaRPr dirty="0"/>
          </a:p>
        </p:txBody>
      </p:sp>
      <p:cxnSp>
        <p:nvCxnSpPr>
          <p:cNvPr id="216" name="Google Shape;216;p44"/>
          <p:cNvCxnSpPr/>
          <p:nvPr/>
        </p:nvCxnSpPr>
        <p:spPr>
          <a:xfrm>
            <a:off x="1809000" y="51562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14;p44">
            <a:extLst>
              <a:ext uri="{FF2B5EF4-FFF2-40B4-BE49-F238E27FC236}">
                <a16:creationId xmlns:a16="http://schemas.microsoft.com/office/drawing/2014/main" id="{CF362366-3BB7-C3A0-A8FB-44186F274DC6}"/>
              </a:ext>
            </a:extLst>
          </p:cNvPr>
          <p:cNvSpPr txBox="1">
            <a:spLocks/>
          </p:cNvSpPr>
          <p:nvPr/>
        </p:nvSpPr>
        <p:spPr>
          <a:xfrm>
            <a:off x="2459195" y="457365"/>
            <a:ext cx="6715222" cy="62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FLNP</a:t>
            </a:r>
          </a:p>
        </p:txBody>
      </p:sp>
      <p:cxnSp>
        <p:nvCxnSpPr>
          <p:cNvPr id="2" name="Google Shape;216;p44">
            <a:extLst>
              <a:ext uri="{FF2B5EF4-FFF2-40B4-BE49-F238E27FC236}">
                <a16:creationId xmlns:a16="http://schemas.microsoft.com/office/drawing/2014/main" id="{7A6A2F87-D15F-49DB-A5BD-85275A0AD4A0}"/>
              </a:ext>
            </a:extLst>
          </p:cNvPr>
          <p:cNvCxnSpPr/>
          <p:nvPr/>
        </p:nvCxnSpPr>
        <p:spPr>
          <a:xfrm>
            <a:off x="1026200" y="1730920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3" name="Google Shape;215;p44">
            <a:extLst>
              <a:ext uri="{FF2B5EF4-FFF2-40B4-BE49-F238E27FC236}">
                <a16:creationId xmlns:a16="http://schemas.microsoft.com/office/drawing/2014/main" id="{B6EB60A3-86F8-49D3-CAAE-9132523892A2}"/>
              </a:ext>
            </a:extLst>
          </p:cNvPr>
          <p:cNvSpPr txBox="1">
            <a:spLocks/>
          </p:cNvSpPr>
          <p:nvPr/>
        </p:nvSpPr>
        <p:spPr>
          <a:xfrm>
            <a:off x="235257" y="1696898"/>
            <a:ext cx="6383503" cy="90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sz="1600" dirty="0"/>
              <a:t>IBR-2 pulse reactor</a:t>
            </a:r>
          </a:p>
          <a:p>
            <a:pPr marL="285750" indent="-285750"/>
            <a:r>
              <a:rPr lang="en-US" sz="1600" dirty="0"/>
              <a:t>IREN accelerator neutron source</a:t>
            </a:r>
          </a:p>
          <a:p>
            <a:pPr marL="285750" indent="-285750"/>
            <a:r>
              <a:rPr lang="en-US" sz="1600" dirty="0"/>
              <a:t>EG-5 Van-der-Graaff accelerator</a:t>
            </a:r>
          </a:p>
          <a:p>
            <a:pPr marL="285750" indent="-285750"/>
            <a:r>
              <a:rPr lang="en-US" sz="1600" dirty="0"/>
              <a:t>DT neutron generators</a:t>
            </a:r>
            <a:endParaRPr lang="en-US" sz="1800" dirty="0"/>
          </a:p>
          <a:p>
            <a:pPr marL="285750" indent="-285750"/>
            <a:endParaRPr lang="en-US" sz="1800" dirty="0"/>
          </a:p>
          <a:p>
            <a:pPr marL="457200" lvl="1" indent="0">
              <a:buFont typeface="Montserrat"/>
              <a:buNone/>
            </a:pP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3512EBC-D3B6-4BE1-3019-7351C8AE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8186" r="41199"/>
          <a:stretch>
            <a:fillRect/>
          </a:stretch>
        </p:blipFill>
        <p:spPr bwMode="auto">
          <a:xfrm>
            <a:off x="5310157" y="518139"/>
            <a:ext cx="3228590" cy="291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</p:pic>
      <p:pic>
        <p:nvPicPr>
          <p:cNvPr id="6" name="Picture 1137">
            <a:extLst>
              <a:ext uri="{FF2B5EF4-FFF2-40B4-BE49-F238E27FC236}">
                <a16:creationId xmlns:a16="http://schemas.microsoft.com/office/drawing/2014/main" id="{46B94E26-081E-0A21-F11A-F7EDDBC83D8F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7282543" y="2595904"/>
            <a:ext cx="1850571" cy="2502427"/>
          </a:xfrm>
          <a:prstGeom prst="rect">
            <a:avLst/>
          </a:prstGeom>
          <a:ln>
            <a:noFill/>
          </a:ln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0257CDA7-3D9B-4BE8-5425-A042C0664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869588"/>
              </p:ext>
            </p:extLst>
          </p:nvPr>
        </p:nvGraphicFramePr>
        <p:xfrm>
          <a:off x="109400" y="2881327"/>
          <a:ext cx="5055303" cy="2134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805">
                  <a:extLst>
                    <a:ext uri="{9D8B030D-6E8A-4147-A177-3AD203B41FA5}">
                      <a16:colId xmlns:a16="http://schemas.microsoft.com/office/drawing/2014/main" val="2992695660"/>
                    </a:ext>
                  </a:extLst>
                </a:gridCol>
                <a:gridCol w="1203644">
                  <a:extLst>
                    <a:ext uri="{9D8B030D-6E8A-4147-A177-3AD203B41FA5}">
                      <a16:colId xmlns:a16="http://schemas.microsoft.com/office/drawing/2014/main" val="435081948"/>
                    </a:ext>
                  </a:extLst>
                </a:gridCol>
                <a:gridCol w="999388">
                  <a:extLst>
                    <a:ext uri="{9D8B030D-6E8A-4147-A177-3AD203B41FA5}">
                      <a16:colId xmlns:a16="http://schemas.microsoft.com/office/drawing/2014/main" val="4087373621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174879265"/>
                    </a:ext>
                  </a:extLst>
                </a:gridCol>
                <a:gridCol w="1021273">
                  <a:extLst>
                    <a:ext uri="{9D8B030D-6E8A-4147-A177-3AD203B41FA5}">
                      <a16:colId xmlns:a16="http://schemas.microsoft.com/office/drawing/2014/main" val="2211603569"/>
                    </a:ext>
                  </a:extLst>
                </a:gridCol>
              </a:tblGrid>
              <a:tr h="327799">
                <a:tc gridSpan="2">
                  <a:txBody>
                    <a:bodyPr/>
                    <a:lstStyle/>
                    <a:p>
                      <a:pPr indent="450215"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Group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Energy band</a:t>
                      </a: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 </a:t>
                      </a: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E</a:t>
                      </a:r>
                      <a:r>
                        <a:rPr lang="ru-RU" sz="1200" kern="150" baseline="-25000" dirty="0">
                          <a:effectLst/>
                          <a:latin typeface="Merriweather" panose="00000500000000000000" pitchFamily="2" charset="-52"/>
                        </a:rPr>
                        <a:t>n</a:t>
                      </a: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, </a:t>
                      </a: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eV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chemeClr val="bg1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Structures</a:t>
                      </a:r>
                      <a:endParaRPr lang="ru-RU" sz="1200" kern="150" dirty="0">
                        <a:solidFill>
                          <a:schemeClr val="bg1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chemeClr val="bg1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Available in FLNP</a:t>
                      </a:r>
                      <a:endParaRPr lang="ru-RU" sz="1200" kern="150" dirty="0">
                        <a:solidFill>
                          <a:schemeClr val="bg1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2892919555"/>
                  </a:ext>
                </a:extLst>
              </a:tr>
              <a:tr h="197932">
                <a:tc rowSpan="5"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Slow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vert="vert27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Ultracold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&lt; 3·10</a:t>
                      </a:r>
                      <a:r>
                        <a:rPr lang="ru-RU" sz="1200" kern="150" baseline="30000" dirty="0">
                          <a:effectLst/>
                          <a:latin typeface="Merriweather" panose="00000500000000000000" pitchFamily="2" charset="-52"/>
                        </a:rPr>
                        <a:t>-7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Macroscopic</a:t>
                      </a:r>
                      <a:endParaRPr lang="ru-RU" sz="1200" kern="1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No</a:t>
                      </a:r>
                      <a:r>
                        <a:rPr lang="ru-RU" sz="1200" kern="15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 </a:t>
                      </a:r>
                      <a:r>
                        <a:rPr lang="en-US" sz="1200" kern="15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:(</a:t>
                      </a:r>
                      <a:endParaRPr lang="ru-RU" sz="1200" kern="1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1389953264"/>
                  </a:ext>
                </a:extLst>
              </a:tr>
              <a:tr h="3016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Cold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3·10</a:t>
                      </a:r>
                      <a:r>
                        <a:rPr lang="ru-RU" sz="1200" kern="150" baseline="30000" dirty="0">
                          <a:effectLst/>
                          <a:latin typeface="Merriweather" panose="00000500000000000000" pitchFamily="2" charset="-52"/>
                        </a:rPr>
                        <a:t>-7</a:t>
                      </a: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 – 0,025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chemeClr val="tx2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Molecules and crystals</a:t>
                      </a:r>
                      <a:endParaRPr lang="ru-RU" sz="1200" kern="150" dirty="0">
                        <a:solidFill>
                          <a:schemeClr val="tx2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chemeClr val="tx2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Yes</a:t>
                      </a:r>
                      <a:r>
                        <a:rPr lang="ru-RU" sz="1200" kern="150" dirty="0">
                          <a:solidFill>
                            <a:schemeClr val="tx2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!</a:t>
                      </a:r>
                    </a:p>
                  </a:txBody>
                  <a:tcPr marL="2730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3871216550"/>
                  </a:ext>
                </a:extLst>
              </a:tr>
              <a:tr h="223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Thermal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0,025 – 0,5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chemeClr val="tx2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Crystals</a:t>
                      </a: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, </a:t>
                      </a: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nuclei</a:t>
                      </a:r>
                      <a:endParaRPr lang="ru-RU" sz="1200" kern="150" dirty="0">
                        <a:solidFill>
                          <a:srgbClr val="FF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Yes</a:t>
                      </a:r>
                      <a:r>
                        <a:rPr lang="ru-RU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!</a:t>
                      </a:r>
                    </a:p>
                  </a:txBody>
                  <a:tcPr marL="2730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1791856051"/>
                  </a:ext>
                </a:extLst>
              </a:tr>
              <a:tr h="2040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Resonance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0,5 – 10</a:t>
                      </a:r>
                      <a:r>
                        <a:rPr lang="ru-RU" sz="1200" kern="150" baseline="30000" dirty="0">
                          <a:effectLst/>
                          <a:latin typeface="Merriweather" panose="00000500000000000000" pitchFamily="2" charset="-52"/>
                        </a:rPr>
                        <a:t>3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Nuclei</a:t>
                      </a:r>
                      <a:endParaRPr lang="ru-RU" sz="1200" kern="150" dirty="0">
                        <a:solidFill>
                          <a:srgbClr val="FF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Yes</a:t>
                      </a:r>
                      <a:r>
                        <a:rPr lang="ru-RU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!</a:t>
                      </a:r>
                    </a:p>
                  </a:txBody>
                  <a:tcPr marL="2730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75914158"/>
                  </a:ext>
                </a:extLst>
              </a:tr>
              <a:tr h="251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Intermediate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10</a:t>
                      </a:r>
                      <a:r>
                        <a:rPr lang="ru-RU" sz="1200" kern="150" baseline="30000" dirty="0">
                          <a:effectLst/>
                          <a:latin typeface="Merriweather" panose="00000500000000000000" pitchFamily="2" charset="-52"/>
                        </a:rPr>
                        <a:t>3</a:t>
                      </a: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 – 100·10</a:t>
                      </a:r>
                      <a:r>
                        <a:rPr lang="ru-RU" sz="1200" kern="150" baseline="30000" dirty="0">
                          <a:effectLst/>
                          <a:latin typeface="Merriweather" panose="00000500000000000000" pitchFamily="2" charset="-52"/>
                        </a:rPr>
                        <a:t>3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Nuclei</a:t>
                      </a:r>
                      <a:endParaRPr lang="ru-RU" sz="1200" kern="150" dirty="0">
                        <a:solidFill>
                          <a:srgbClr val="FF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Yes!</a:t>
                      </a:r>
                      <a:endParaRPr lang="ru-RU" sz="1200" kern="150" dirty="0">
                        <a:solidFill>
                          <a:srgbClr val="FF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144137612"/>
                  </a:ext>
                </a:extLst>
              </a:tr>
              <a:tr h="18133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kern="150" dirty="0">
                          <a:effectLst/>
                          <a:latin typeface="Merriweather" panose="00000500000000000000" pitchFamily="2" charset="-52"/>
                        </a:rPr>
                        <a:t>Fast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ru-RU" sz="1200" kern="150" dirty="0">
                          <a:effectLst/>
                          <a:latin typeface="Merriweather" panose="00000500000000000000" pitchFamily="2" charset="-52"/>
                        </a:rPr>
                        <a:t>&gt; 100·10</a:t>
                      </a:r>
                      <a:r>
                        <a:rPr lang="ru-RU" sz="1200" kern="150" baseline="30000" dirty="0">
                          <a:effectLst/>
                          <a:latin typeface="Merriweather" panose="00000500000000000000" pitchFamily="2" charset="-52"/>
                        </a:rPr>
                        <a:t>3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Nuclei</a:t>
                      </a:r>
                      <a:endParaRPr lang="ru-RU" sz="1200" kern="150" dirty="0">
                        <a:solidFill>
                          <a:srgbClr val="FF0000"/>
                        </a:solidFill>
                        <a:effectLst/>
                        <a:latin typeface="Merriweather" panose="00000500000000000000" pitchFamily="2" charset="-52"/>
                        <a:ea typeface="DejaVu Sans"/>
                        <a:cs typeface="Liberation Sans"/>
                      </a:endParaRPr>
                    </a:p>
                  </a:txBody>
                  <a:tcPr marL="2730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Yes</a:t>
                      </a:r>
                      <a:r>
                        <a:rPr lang="ru-RU" sz="1200" kern="150" dirty="0">
                          <a:solidFill>
                            <a:srgbClr val="FF0000"/>
                          </a:solidFill>
                          <a:effectLst/>
                          <a:latin typeface="Merriweather" panose="00000500000000000000" pitchFamily="2" charset="-52"/>
                          <a:ea typeface="DejaVu Sans"/>
                          <a:cs typeface="Liberation Sans"/>
                        </a:rPr>
                        <a:t>!</a:t>
                      </a:r>
                    </a:p>
                  </a:txBody>
                  <a:tcPr marL="2730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944251146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22A64B-12AA-C3FA-4D52-99C9BEFD7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2212" y="65270"/>
            <a:ext cx="2251788" cy="90071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568A93B-B70E-DEE0-C327-21B3D4AA5C61}"/>
              </a:ext>
            </a:extLst>
          </p:cNvPr>
          <p:cNvGrpSpPr/>
          <p:nvPr/>
        </p:nvGrpSpPr>
        <p:grpSpPr>
          <a:xfrm>
            <a:off x="5629278" y="3293757"/>
            <a:ext cx="1356081" cy="1812394"/>
            <a:chOff x="5200651" y="17966"/>
            <a:chExt cx="2026453" cy="271162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304649D-1E95-F016-70E7-08317108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651" y="453747"/>
              <a:ext cx="1905923" cy="22758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606F5A-3C66-1F6F-C5C0-C08F13A838AF}"/>
                </a:ext>
              </a:extLst>
            </p:cNvPr>
            <p:cNvSpPr txBox="1"/>
            <p:nvPr/>
          </p:nvSpPr>
          <p:spPr>
            <a:xfrm rot="19099900">
              <a:off x="6184282" y="2117423"/>
              <a:ext cx="1042822" cy="42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 cm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F6C348-35A6-F3E7-10C9-30E0974F0544}"/>
                </a:ext>
              </a:extLst>
            </p:cNvPr>
            <p:cNvSpPr txBox="1"/>
            <p:nvPr/>
          </p:nvSpPr>
          <p:spPr>
            <a:xfrm>
              <a:off x="5466716" y="17966"/>
              <a:ext cx="1333601" cy="42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ING</a:t>
              </a:r>
              <a:r>
                <a:rPr lang="ru-RU" b="1" dirty="0">
                  <a:solidFill>
                    <a:schemeClr val="bg1"/>
                  </a:solidFill>
                </a:rPr>
                <a:t>-27</a:t>
              </a:r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C79421F5-EEF7-C543-F856-B8CA798665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2907" y="2070580"/>
              <a:ext cx="585553" cy="52442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3975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E298C-DA0E-2B4B-7D27-36330ECA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47" y="572932"/>
            <a:ext cx="4964700" cy="941400"/>
          </a:xfrm>
        </p:spPr>
        <p:txBody>
          <a:bodyPr/>
          <a:lstStyle/>
          <a:p>
            <a:r>
              <a:rPr lang="en-US" sz="4800" dirty="0"/>
              <a:t>THANKS!</a:t>
            </a:r>
            <a:endParaRPr lang="ru-RU" sz="4800" dirty="0"/>
          </a:p>
        </p:txBody>
      </p:sp>
      <p:sp>
        <p:nvSpPr>
          <p:cNvPr id="7" name="Google Shape;1994;p57">
            <a:extLst>
              <a:ext uri="{FF2B5EF4-FFF2-40B4-BE49-F238E27FC236}">
                <a16:creationId xmlns:a16="http://schemas.microsoft.com/office/drawing/2014/main" id="{AD693D6C-3141-FEDE-7495-8EE7B78EC4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0247" y="1657350"/>
            <a:ext cx="3571874" cy="771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/>
              <a:t>Questions?</a:t>
            </a:r>
            <a:endParaRPr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69E3C5-5B2D-FDC4-AD3B-0A2AF55E2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651" y="934775"/>
            <a:ext cx="2820832" cy="28208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1A101F0-7CA1-40CD-53F8-A60B342901F7}"/>
              </a:ext>
            </a:extLst>
          </p:cNvPr>
          <p:cNvSpPr txBox="1">
            <a:spLocks/>
          </p:cNvSpPr>
          <p:nvPr/>
        </p:nvSpPr>
        <p:spPr>
          <a:xfrm>
            <a:off x="3242597" y="3755607"/>
            <a:ext cx="49647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/>
              <a:t>If you are interested, please visit the TANGRA project webpage!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77356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4" y="-46103"/>
            <a:ext cx="7740754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ING-27 neutron source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15;p44">
            <a:extLst>
              <a:ext uri="{FF2B5EF4-FFF2-40B4-BE49-F238E27FC236}">
                <a16:creationId xmlns:a16="http://schemas.microsoft.com/office/drawing/2014/main" id="{33904458-8362-F209-5929-E7CF9A289142}"/>
              </a:ext>
            </a:extLst>
          </p:cNvPr>
          <p:cNvSpPr txBox="1">
            <a:spLocks/>
          </p:cNvSpPr>
          <p:nvPr/>
        </p:nvSpPr>
        <p:spPr>
          <a:xfrm>
            <a:off x="-59478" y="4152870"/>
            <a:ext cx="6269523" cy="32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dirty="0"/>
              <a:t>1 – neutron generator target, 2 – α-detector, 3 – signal connector of α-detector, 4 – high-voltage power connectors, 5 - low-voltage control connector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A70C30-D587-6DDF-828B-DE04AFD60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25" y="450041"/>
            <a:ext cx="3454426" cy="41248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554BCA-D8F5-46DD-C0AA-C02252C69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96" y="592614"/>
            <a:ext cx="5168578" cy="36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18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4" y="-46103"/>
            <a:ext cx="7740754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MC calculated efficiency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9.png">
            <a:extLst>
              <a:ext uri="{FF2B5EF4-FFF2-40B4-BE49-F238E27FC236}">
                <a16:creationId xmlns:a16="http://schemas.microsoft.com/office/drawing/2014/main" id="{95429AAB-A425-D600-E7FD-352E69FBC33C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26200" y="519393"/>
            <a:ext cx="7011428" cy="4041720"/>
          </a:xfrm>
          <a:prstGeom prst="rect">
            <a:avLst/>
          </a:prstGeom>
          <a:solidFill>
            <a:schemeClr val="bg1"/>
          </a:solidFill>
          <a:ln/>
        </p:spPr>
      </p:pic>
      <p:sp>
        <p:nvSpPr>
          <p:cNvPr id="9" name="Google Shape;215;p44">
            <a:extLst>
              <a:ext uri="{FF2B5EF4-FFF2-40B4-BE49-F238E27FC236}">
                <a16:creationId xmlns:a16="http://schemas.microsoft.com/office/drawing/2014/main" id="{DCFDD077-C0EC-7AC0-393C-11D5ECA8A3A4}"/>
              </a:ext>
            </a:extLst>
          </p:cNvPr>
          <p:cNvSpPr txBox="1">
            <a:spLocks/>
          </p:cNvSpPr>
          <p:nvPr/>
        </p:nvSpPr>
        <p:spPr>
          <a:xfrm>
            <a:off x="1990136" y="992506"/>
            <a:ext cx="3735750" cy="1051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/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chemeClr val="tx1"/>
                </a:solidFill>
              </a:rPr>
              <a:t> line: absorption included</a:t>
            </a:r>
          </a:p>
          <a:p>
            <a:pPr marL="285750" indent="-28575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Blue</a:t>
            </a:r>
            <a:r>
              <a:rPr lang="en-US" dirty="0">
                <a:solidFill>
                  <a:schemeClr val="tx1"/>
                </a:solidFill>
              </a:rPr>
              <a:t> line: absorption disabled</a:t>
            </a:r>
          </a:p>
        </p:txBody>
      </p:sp>
    </p:spTree>
    <p:extLst>
      <p:ext uri="{BB962C8B-B14F-4D97-AF65-F5344CB8AC3E}">
        <p14:creationId xmlns:p14="http://schemas.microsoft.com/office/powerpoint/2010/main" val="1043486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2974" y="-46103"/>
            <a:ext cx="7740754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Dead time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0CBFE9-7E89-6E2E-5BBE-847C52E50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00" y="579579"/>
            <a:ext cx="6541886" cy="44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04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938499" y="445024"/>
            <a:ext cx="5985931" cy="1016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CONTENTS OF TALK</a:t>
            </a:r>
            <a:endParaRPr sz="3200"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938500" y="1051800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en" sz="2400" dirty="0">
                <a:latin typeface="Montserrat" panose="00000500000000000000" pitchFamily="2" charset="-52"/>
              </a:rPr>
              <a:t>Introduction.</a:t>
            </a:r>
            <a:endParaRPr sz="2400" dirty="0">
              <a:latin typeface="Montserrat" panose="00000500000000000000" pitchFamily="2" charset="-52"/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en" sz="2400" dirty="0">
                <a:latin typeface="Montserrat" panose="00000500000000000000" pitchFamily="2" charset="-52"/>
              </a:rPr>
              <a:t>Idea of the TNM.</a:t>
            </a:r>
            <a:endParaRPr sz="2400" dirty="0">
              <a:latin typeface="Montserrat" panose="00000500000000000000" pitchFamily="2" charset="-52"/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en" sz="2400" dirty="0">
                <a:latin typeface="Montserrat" panose="00000500000000000000" pitchFamily="2" charset="-52"/>
              </a:rPr>
              <a:t>Neutron source.</a:t>
            </a: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en-US" sz="2400" dirty="0">
                <a:latin typeface="Montserrat" panose="00000500000000000000" pitchFamily="2" charset="-52"/>
              </a:rPr>
              <a:t>Research directions and setups: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dirty="0">
                <a:latin typeface="Montserrat" panose="00000500000000000000" pitchFamily="2" charset="-52"/>
                <a:cs typeface="Times New Roman" panose="02020603050405020304" pitchFamily="18" charset="0"/>
              </a:rPr>
              <a:t>-quanta angular distributions</a:t>
            </a:r>
            <a:r>
              <a:rPr lang="en-US" sz="2400" dirty="0">
                <a:latin typeface="Montserrat" panose="00000500000000000000" pitchFamily="2" charset="-52"/>
              </a:rPr>
              <a:t>.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dirty="0">
                <a:latin typeface="Montserrat" panose="00000500000000000000" pitchFamily="2" charset="-52"/>
                <a:cs typeface="Times New Roman" panose="02020603050405020304" pitchFamily="18" charset="0"/>
              </a:rPr>
              <a:t>-quanta yields and cross-sections</a:t>
            </a:r>
            <a:r>
              <a:rPr lang="en-US" sz="2400" dirty="0">
                <a:latin typeface="Montserrat" panose="00000500000000000000" pitchFamily="2" charset="-52"/>
              </a:rPr>
              <a:t>.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anose="00000500000000000000" pitchFamily="2" charset="-52"/>
              </a:rPr>
              <a:t>n’ – angular distributions &amp; n’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</a:t>
            </a:r>
            <a:r>
              <a:rPr lang="en-US" sz="2400" dirty="0">
                <a:latin typeface="Montserrat" panose="00000500000000000000" pitchFamily="2" charset="-52"/>
                <a:cs typeface="Times New Roman" panose="02020603050405020304" pitchFamily="18" charset="0"/>
              </a:rPr>
              <a:t> correlations</a:t>
            </a:r>
            <a:endParaRPr lang="en-US" sz="2400" dirty="0">
              <a:latin typeface="Montserrat" panose="00000500000000000000" pitchFamily="2" charset="-52"/>
            </a:endParaRPr>
          </a:p>
        </p:txBody>
      </p:sp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750948" y="72018"/>
            <a:ext cx="6715222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Joint Institute for Nuclear Research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15" name="Google Shape;215;p44"/>
          <p:cNvSpPr txBox="1">
            <a:spLocks noGrp="1"/>
          </p:cNvSpPr>
          <p:nvPr>
            <p:ph type="body" idx="1"/>
          </p:nvPr>
        </p:nvSpPr>
        <p:spPr>
          <a:xfrm>
            <a:off x="235744" y="728058"/>
            <a:ext cx="7347336" cy="90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600" dirty="0"/>
              <a:t>International intergovernmental scientific research organization</a:t>
            </a:r>
          </a:p>
          <a:p>
            <a:pPr marL="285750" indent="-285750"/>
            <a:r>
              <a:rPr lang="en-US" sz="1600" dirty="0"/>
              <a:t>16 member states</a:t>
            </a:r>
          </a:p>
          <a:p>
            <a:pPr marL="285750" indent="-285750"/>
            <a:r>
              <a:rPr lang="en-US" sz="1600" dirty="0"/>
              <a:t>Established in 1956</a:t>
            </a:r>
          </a:p>
          <a:p>
            <a:pPr marL="285750" indent="-285750"/>
            <a:r>
              <a:rPr lang="en-US" sz="1600" dirty="0"/>
              <a:t>7 laboratories that cover wide area of nuclear physics-related topics:</a:t>
            </a:r>
          </a:p>
          <a:p>
            <a:pPr marL="742950" lvl="1" indent="-285750"/>
            <a:r>
              <a:rPr lang="en-US" dirty="0" err="1"/>
              <a:t>Veksler</a:t>
            </a:r>
            <a:r>
              <a:rPr lang="en-US" dirty="0"/>
              <a:t> and </a:t>
            </a:r>
            <a:r>
              <a:rPr lang="en-US" dirty="0" err="1"/>
              <a:t>Baldin</a:t>
            </a:r>
            <a:r>
              <a:rPr lang="en-US" dirty="0"/>
              <a:t> Laboratory of High Energy Physics (VBLHEP)</a:t>
            </a:r>
          </a:p>
          <a:p>
            <a:pPr marL="742950" lvl="1" indent="-285750"/>
            <a:r>
              <a:rPr lang="en-US" dirty="0" err="1"/>
              <a:t>Dzhelepov</a:t>
            </a:r>
            <a:r>
              <a:rPr lang="en-US" dirty="0"/>
              <a:t> Laboratory of Nuclear Problems (DLNP)</a:t>
            </a:r>
          </a:p>
          <a:p>
            <a:pPr marL="742950" lvl="1" indent="-285750"/>
            <a:r>
              <a:rPr lang="en-US" dirty="0" err="1"/>
              <a:t>Bogoliubov</a:t>
            </a:r>
            <a:r>
              <a:rPr lang="en-US" dirty="0"/>
              <a:t> Laboratory of Theoretical Physics (BLTP)</a:t>
            </a:r>
          </a:p>
          <a:p>
            <a:pPr marL="742950" lvl="1" indent="-285750"/>
            <a:r>
              <a:rPr lang="en-US" dirty="0">
                <a:solidFill>
                  <a:srgbClr val="FFFF00"/>
                </a:solidFill>
              </a:rPr>
              <a:t>Frank Laboratory of Neutron Physics (FLNP)</a:t>
            </a:r>
          </a:p>
          <a:p>
            <a:pPr marL="742950" lvl="1" indent="-285750"/>
            <a:r>
              <a:rPr lang="en-US" dirty="0" err="1"/>
              <a:t>Flerov</a:t>
            </a:r>
            <a:r>
              <a:rPr lang="en-US" dirty="0"/>
              <a:t> Laboratory of Nuclear Reactions (FLNR)</a:t>
            </a:r>
          </a:p>
          <a:p>
            <a:pPr marL="742950" lvl="1" indent="-285750"/>
            <a:r>
              <a:rPr lang="en-US" dirty="0" err="1"/>
              <a:t>Meshcheryakov</a:t>
            </a:r>
            <a:r>
              <a:rPr lang="en-US" dirty="0"/>
              <a:t> Laboratory of Information Technologies (MLIT)</a:t>
            </a:r>
          </a:p>
          <a:p>
            <a:pPr marL="742950" lvl="1" indent="-285750"/>
            <a:r>
              <a:rPr lang="en-US" dirty="0"/>
              <a:t>Laboratory of Radiation Biology (LRB)</a:t>
            </a:r>
          </a:p>
          <a:p>
            <a:pPr marL="742950" lvl="1" indent="-285750"/>
            <a:endParaRPr lang="en-US" sz="1800" dirty="0"/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515628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14;p44">
            <a:extLst>
              <a:ext uri="{FF2B5EF4-FFF2-40B4-BE49-F238E27FC236}">
                <a16:creationId xmlns:a16="http://schemas.microsoft.com/office/drawing/2014/main" id="{CF362366-3BB7-C3A0-A8FB-44186F274DC6}"/>
              </a:ext>
            </a:extLst>
          </p:cNvPr>
          <p:cNvSpPr txBox="1">
            <a:spLocks/>
          </p:cNvSpPr>
          <p:nvPr/>
        </p:nvSpPr>
        <p:spPr>
          <a:xfrm>
            <a:off x="1880271" y="414022"/>
            <a:ext cx="6715222" cy="62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JINR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867751-43A0-A5FA-407B-A91488559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024" y="-27026"/>
            <a:ext cx="2185835" cy="14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76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930701" y="27730"/>
            <a:ext cx="6715222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ExtraBold" panose="00000900000000000000" pitchFamily="2" charset="-52"/>
              </a:rPr>
              <a:t>FLNP now</a:t>
            </a:r>
            <a:endParaRPr dirty="0">
              <a:solidFill>
                <a:schemeClr val="accent1"/>
              </a:solidFill>
              <a:latin typeface="Montserrat ExtraBold" panose="00000900000000000000" pitchFamily="2" charset="-52"/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515628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E4791E4-F849-C229-4981-AFD9A9D0B6A7}"/>
              </a:ext>
            </a:extLst>
          </p:cNvPr>
          <p:cNvSpPr/>
          <p:nvPr/>
        </p:nvSpPr>
        <p:spPr>
          <a:xfrm>
            <a:off x="3910716" y="1040928"/>
            <a:ext cx="1711569" cy="48789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FLNP</a:t>
            </a:r>
          </a:p>
          <a:p>
            <a:pPr algn="ctr"/>
            <a:r>
              <a:rPr lang="en-US" sz="1000" dirty="0">
                <a:latin typeface="Montserrat" panose="00000500000000000000" pitchFamily="2" charset="-52"/>
              </a:rPr>
              <a:t>(526 employees) 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160DC55-BBA5-234F-2DDB-5C75AAFFA7BD}"/>
              </a:ext>
            </a:extLst>
          </p:cNvPr>
          <p:cNvSpPr/>
          <p:nvPr/>
        </p:nvSpPr>
        <p:spPr>
          <a:xfrm>
            <a:off x="1412633" y="1407093"/>
            <a:ext cx="2227384" cy="625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Division of Nuclear Physics </a:t>
            </a:r>
            <a:r>
              <a:rPr lang="en-US" sz="1000" dirty="0">
                <a:latin typeface="Montserrat" panose="00000500000000000000" pitchFamily="2" charset="-52"/>
              </a:rPr>
              <a:t>(125 employees)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23B53E1-1D61-63D8-6B81-A987E9DD3C5F}"/>
              </a:ext>
            </a:extLst>
          </p:cNvPr>
          <p:cNvSpPr/>
          <p:nvPr/>
        </p:nvSpPr>
        <p:spPr>
          <a:xfrm>
            <a:off x="6046684" y="1316202"/>
            <a:ext cx="2612761" cy="896785"/>
          </a:xfrm>
          <a:prstGeom prst="round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Division of Condensed Matter Research and Developments </a:t>
            </a:r>
            <a:r>
              <a:rPr lang="en-US" sz="1100" dirty="0">
                <a:latin typeface="Montserrat" panose="00000500000000000000" pitchFamily="2" charset="-52"/>
              </a:rPr>
              <a:t>(138 employees)</a:t>
            </a:r>
            <a:endParaRPr lang="ru-RU" sz="1100" dirty="0">
              <a:latin typeface="Montserrat" panose="00000500000000000000" pitchFamily="2" charset="-52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DE1DE64-CABF-09CC-F315-7B3EEB32B232}"/>
              </a:ext>
            </a:extLst>
          </p:cNvPr>
          <p:cNvSpPr/>
          <p:nvPr/>
        </p:nvSpPr>
        <p:spPr>
          <a:xfrm>
            <a:off x="5190899" y="2463893"/>
            <a:ext cx="2082357" cy="1081889"/>
          </a:xfrm>
          <a:prstGeom prst="round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Department of Neutron Investigations of Condensed Matter </a:t>
            </a:r>
            <a:r>
              <a:rPr lang="en-US" sz="1000" dirty="0">
                <a:latin typeface="Montserrat" panose="00000500000000000000" pitchFamily="2" charset="-52"/>
              </a:rPr>
              <a:t>(88 employees)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7F0F6AE-9184-B487-0E13-09ADBAC9F228}"/>
              </a:ext>
            </a:extLst>
          </p:cNvPr>
          <p:cNvSpPr/>
          <p:nvPr/>
        </p:nvSpPr>
        <p:spPr>
          <a:xfrm>
            <a:off x="7404405" y="2503507"/>
            <a:ext cx="1617787" cy="771138"/>
          </a:xfrm>
          <a:prstGeom prst="round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Department of Spectrometers Complex IBR-2</a:t>
            </a:r>
          </a:p>
          <a:p>
            <a:pPr algn="ctr"/>
            <a:r>
              <a:rPr lang="en-US" sz="1000" dirty="0">
                <a:latin typeface="Montserrat" panose="00000500000000000000" pitchFamily="2" charset="-52"/>
              </a:rPr>
              <a:t>(49 employees)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896DA1A-49D3-CB33-4C27-E9B9D05F538F}"/>
              </a:ext>
            </a:extLst>
          </p:cNvPr>
          <p:cNvSpPr/>
          <p:nvPr/>
        </p:nvSpPr>
        <p:spPr>
          <a:xfrm>
            <a:off x="4676501" y="3796687"/>
            <a:ext cx="1197015" cy="654378"/>
          </a:xfrm>
          <a:prstGeom prst="round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Sector  №1 Diffraction </a:t>
            </a:r>
            <a:r>
              <a:rPr lang="en-US" sz="1000" dirty="0">
                <a:latin typeface="Montserrat" panose="00000500000000000000" pitchFamily="2" charset="-52"/>
              </a:rPr>
              <a:t>(55 emp)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620AE61-0D07-805B-F55C-C8C5E3D09A60}"/>
              </a:ext>
            </a:extLst>
          </p:cNvPr>
          <p:cNvSpPr/>
          <p:nvPr/>
        </p:nvSpPr>
        <p:spPr>
          <a:xfrm>
            <a:off x="6276835" y="3792348"/>
            <a:ext cx="1448810" cy="654378"/>
          </a:xfrm>
          <a:prstGeom prst="round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Sector  №2 Neutron Optics </a:t>
            </a:r>
            <a:r>
              <a:rPr lang="en-US" sz="1000" dirty="0">
                <a:latin typeface="Montserrat" panose="00000500000000000000" pitchFamily="2" charset="-52"/>
              </a:rPr>
              <a:t>(11 emp)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C5D37E4-5F06-0E04-28B7-A2AE0B5D2E90}"/>
              </a:ext>
            </a:extLst>
          </p:cNvPr>
          <p:cNvSpPr/>
          <p:nvPr/>
        </p:nvSpPr>
        <p:spPr>
          <a:xfrm>
            <a:off x="7781766" y="3517297"/>
            <a:ext cx="1294792" cy="1227776"/>
          </a:xfrm>
          <a:prstGeom prst="round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Sector №1 Detectors and Electronics </a:t>
            </a:r>
            <a:r>
              <a:rPr lang="en-US" sz="1000" dirty="0">
                <a:latin typeface="Montserrat" panose="00000500000000000000" pitchFamily="2" charset="-52"/>
              </a:rPr>
              <a:t>(27 emp)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4634678-22BB-F317-0DAD-421C40D66D71}"/>
              </a:ext>
            </a:extLst>
          </p:cNvPr>
          <p:cNvSpPr/>
          <p:nvPr/>
        </p:nvSpPr>
        <p:spPr>
          <a:xfrm>
            <a:off x="257456" y="2230860"/>
            <a:ext cx="1841022" cy="1043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Sector of investigations of neutron-nuclear interactions </a:t>
            </a:r>
            <a:r>
              <a:rPr lang="en-US" sz="1000" dirty="0">
                <a:latin typeface="Montserrat" panose="00000500000000000000" pitchFamily="2" charset="-52"/>
              </a:rPr>
              <a:t>(51 employees)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EFB6E21-AFD4-1AEF-F457-E2826DE555EC}"/>
              </a:ext>
            </a:extLst>
          </p:cNvPr>
          <p:cNvSpPr/>
          <p:nvPr/>
        </p:nvSpPr>
        <p:spPr>
          <a:xfrm>
            <a:off x="2860430" y="2230861"/>
            <a:ext cx="1906069" cy="1314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Sector of investigations of neutron fundamental properties</a:t>
            </a:r>
          </a:p>
          <a:p>
            <a:pPr algn="ctr"/>
            <a:r>
              <a:rPr lang="en-US" sz="1000" dirty="0">
                <a:latin typeface="Montserrat" panose="00000500000000000000" pitchFamily="2" charset="-52"/>
              </a:rPr>
              <a:t>(17 employees)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07EB184-81D9-9139-186F-107BE3DC7D15}"/>
              </a:ext>
            </a:extLst>
          </p:cNvPr>
          <p:cNvSpPr/>
          <p:nvPr/>
        </p:nvSpPr>
        <p:spPr>
          <a:xfrm>
            <a:off x="240592" y="3422841"/>
            <a:ext cx="1835138" cy="1473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Sector of Neutron Activation Analysis and Applied Research</a:t>
            </a:r>
          </a:p>
          <a:p>
            <a:pPr algn="ctr"/>
            <a:r>
              <a:rPr lang="en-US" sz="1000" dirty="0">
                <a:latin typeface="Montserrat" panose="00000500000000000000" pitchFamily="2" charset="-52"/>
              </a:rPr>
              <a:t>(24 employees)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AAFECAC-C8B3-122E-07DB-D639FDD3B6E9}"/>
              </a:ext>
            </a:extLst>
          </p:cNvPr>
          <p:cNvSpPr/>
          <p:nvPr/>
        </p:nvSpPr>
        <p:spPr>
          <a:xfrm>
            <a:off x="2891112" y="3752284"/>
            <a:ext cx="1368274" cy="487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IREN facility</a:t>
            </a:r>
          </a:p>
          <a:p>
            <a:pPr algn="ctr"/>
            <a:r>
              <a:rPr lang="en-US" sz="1000" dirty="0">
                <a:latin typeface="Montserrat" panose="00000500000000000000" pitchFamily="2" charset="-52"/>
              </a:rPr>
              <a:t>(28 employees)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4598A9-A41A-9A0E-FAF7-2EA87BF438F2}"/>
              </a:ext>
            </a:extLst>
          </p:cNvPr>
          <p:cNvSpPr/>
          <p:nvPr/>
        </p:nvSpPr>
        <p:spPr>
          <a:xfrm>
            <a:off x="5833826" y="439614"/>
            <a:ext cx="2379473" cy="586068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Sector of Raman Spectroscopy </a:t>
            </a:r>
            <a:r>
              <a:rPr lang="en-US" sz="1000" dirty="0">
                <a:latin typeface="Montserrat" panose="00000500000000000000" pitchFamily="2" charset="-52"/>
              </a:rPr>
              <a:t>(19 employees)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16B35D7-E8A8-4E32-09BF-CE3BC3E75588}"/>
              </a:ext>
            </a:extLst>
          </p:cNvPr>
          <p:cNvSpPr/>
          <p:nvPr/>
        </p:nvSpPr>
        <p:spPr>
          <a:xfrm>
            <a:off x="1197290" y="614818"/>
            <a:ext cx="2379473" cy="66427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Sector of the new source and complex of moderators </a:t>
            </a:r>
            <a:r>
              <a:rPr lang="en-US" sz="1000" dirty="0">
                <a:latin typeface="Montserrat" panose="00000500000000000000" pitchFamily="2" charset="-52"/>
              </a:rPr>
              <a:t>(19 employees)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cxnSp>
        <p:nvCxnSpPr>
          <p:cNvPr id="243" name="Прямая со стрелкой 242">
            <a:extLst>
              <a:ext uri="{FF2B5EF4-FFF2-40B4-BE49-F238E27FC236}">
                <a16:creationId xmlns:a16="http://schemas.microsoft.com/office/drawing/2014/main" id="{40EFB3C6-2BED-BA46-0BD6-F7C62250E523}"/>
              </a:ext>
            </a:extLst>
          </p:cNvPr>
          <p:cNvCxnSpPr>
            <a:cxnSpLocks/>
            <a:stCxn id="4" idx="0"/>
            <a:endCxn id="25" idx="1"/>
          </p:cNvCxnSpPr>
          <p:nvPr/>
        </p:nvCxnSpPr>
        <p:spPr>
          <a:xfrm flipV="1">
            <a:off x="4766501" y="732648"/>
            <a:ext cx="1067325" cy="308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Прямая со стрелкой 245">
            <a:extLst>
              <a:ext uri="{FF2B5EF4-FFF2-40B4-BE49-F238E27FC236}">
                <a16:creationId xmlns:a16="http://schemas.microsoft.com/office/drawing/2014/main" id="{C7155AB2-BB91-C901-95E8-669AF6AF3108}"/>
              </a:ext>
            </a:extLst>
          </p:cNvPr>
          <p:cNvCxnSpPr>
            <a:cxnSpLocks/>
            <a:stCxn id="4" idx="0"/>
            <a:endCxn id="26" idx="3"/>
          </p:cNvCxnSpPr>
          <p:nvPr/>
        </p:nvCxnSpPr>
        <p:spPr>
          <a:xfrm flipH="1" flipV="1">
            <a:off x="3576763" y="946956"/>
            <a:ext cx="1189738" cy="93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Прямая со стрелкой 248">
            <a:extLst>
              <a:ext uri="{FF2B5EF4-FFF2-40B4-BE49-F238E27FC236}">
                <a16:creationId xmlns:a16="http://schemas.microsoft.com/office/drawing/2014/main" id="{4CC59138-2CBF-B5E2-91F8-323BFE842FB2}"/>
              </a:ext>
            </a:extLst>
          </p:cNvPr>
          <p:cNvCxnSpPr>
            <a:cxnSpLocks/>
            <a:stCxn id="4" idx="2"/>
            <a:endCxn id="6" idx="3"/>
          </p:cNvCxnSpPr>
          <p:nvPr/>
        </p:nvCxnSpPr>
        <p:spPr>
          <a:xfrm flipH="1">
            <a:off x="3640017" y="1528824"/>
            <a:ext cx="1126484" cy="191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 стрелкой 251">
            <a:extLst>
              <a:ext uri="{FF2B5EF4-FFF2-40B4-BE49-F238E27FC236}">
                <a16:creationId xmlns:a16="http://schemas.microsoft.com/office/drawing/2014/main" id="{2A768B32-9741-A07D-1733-1ADADFF3E930}"/>
              </a:ext>
            </a:extLst>
          </p:cNvPr>
          <p:cNvCxnSpPr>
            <a:cxnSpLocks/>
            <a:stCxn id="4" idx="2"/>
            <a:endCxn id="11" idx="1"/>
          </p:cNvCxnSpPr>
          <p:nvPr/>
        </p:nvCxnSpPr>
        <p:spPr>
          <a:xfrm>
            <a:off x="4766501" y="1528824"/>
            <a:ext cx="1280183" cy="235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Прямая со стрелкой 255">
            <a:extLst>
              <a:ext uri="{FF2B5EF4-FFF2-40B4-BE49-F238E27FC236}">
                <a16:creationId xmlns:a16="http://schemas.microsoft.com/office/drawing/2014/main" id="{60B8D66E-17DF-1C5B-034C-1B03BA3D4942}"/>
              </a:ext>
            </a:extLst>
          </p:cNvPr>
          <p:cNvCxnSpPr>
            <a:cxnSpLocks/>
            <a:stCxn id="6" idx="2"/>
            <a:endCxn id="21" idx="3"/>
          </p:cNvCxnSpPr>
          <p:nvPr/>
        </p:nvCxnSpPr>
        <p:spPr>
          <a:xfrm flipH="1">
            <a:off x="2098478" y="2032775"/>
            <a:ext cx="427847" cy="719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 стрелкой 257">
            <a:extLst>
              <a:ext uri="{FF2B5EF4-FFF2-40B4-BE49-F238E27FC236}">
                <a16:creationId xmlns:a16="http://schemas.microsoft.com/office/drawing/2014/main" id="{7313CBEF-78FD-41CE-2CA9-69A7B4ADCCD9}"/>
              </a:ext>
            </a:extLst>
          </p:cNvPr>
          <p:cNvCxnSpPr>
            <a:cxnSpLocks/>
            <a:stCxn id="6" idx="2"/>
            <a:endCxn id="22" idx="1"/>
          </p:cNvCxnSpPr>
          <p:nvPr/>
        </p:nvCxnSpPr>
        <p:spPr>
          <a:xfrm>
            <a:off x="2526325" y="2032775"/>
            <a:ext cx="334105" cy="855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Прямая со стрелкой 259">
            <a:extLst>
              <a:ext uri="{FF2B5EF4-FFF2-40B4-BE49-F238E27FC236}">
                <a16:creationId xmlns:a16="http://schemas.microsoft.com/office/drawing/2014/main" id="{0F6911F6-86D6-D187-BE86-88511E6CC08E}"/>
              </a:ext>
            </a:extLst>
          </p:cNvPr>
          <p:cNvCxnSpPr>
            <a:cxnSpLocks/>
            <a:stCxn id="6" idx="2"/>
            <a:endCxn id="23" idx="3"/>
          </p:cNvCxnSpPr>
          <p:nvPr/>
        </p:nvCxnSpPr>
        <p:spPr>
          <a:xfrm flipH="1">
            <a:off x="2075730" y="2032775"/>
            <a:ext cx="450595" cy="2126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Прямая со стрелкой 262">
            <a:extLst>
              <a:ext uri="{FF2B5EF4-FFF2-40B4-BE49-F238E27FC236}">
                <a16:creationId xmlns:a16="http://schemas.microsoft.com/office/drawing/2014/main" id="{CBF3929A-01B5-1BB6-2588-213DDA111731}"/>
              </a:ext>
            </a:extLst>
          </p:cNvPr>
          <p:cNvCxnSpPr>
            <a:cxnSpLocks/>
            <a:stCxn id="6" idx="2"/>
            <a:endCxn id="24" idx="1"/>
          </p:cNvCxnSpPr>
          <p:nvPr/>
        </p:nvCxnSpPr>
        <p:spPr>
          <a:xfrm>
            <a:off x="2526325" y="2032775"/>
            <a:ext cx="364787" cy="1963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 стрелкой 269">
            <a:extLst>
              <a:ext uri="{FF2B5EF4-FFF2-40B4-BE49-F238E27FC236}">
                <a16:creationId xmlns:a16="http://schemas.microsoft.com/office/drawing/2014/main" id="{FA3C2E68-6A17-318C-78CD-6E98A7BA0D25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232078" y="2212987"/>
            <a:ext cx="1120987" cy="250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Прямая со стрелкой 272">
            <a:extLst>
              <a:ext uri="{FF2B5EF4-FFF2-40B4-BE49-F238E27FC236}">
                <a16:creationId xmlns:a16="http://schemas.microsoft.com/office/drawing/2014/main" id="{A119D68B-7275-BFC8-0CFE-15689A82A2F2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7353065" y="2212987"/>
            <a:ext cx="860234" cy="290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Прямая со стрелкой 275">
            <a:extLst>
              <a:ext uri="{FF2B5EF4-FFF2-40B4-BE49-F238E27FC236}">
                <a16:creationId xmlns:a16="http://schemas.microsoft.com/office/drawing/2014/main" id="{98119E94-E42E-A892-2AF0-FF2AF473DD62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 flipH="1">
            <a:off x="5275009" y="3545782"/>
            <a:ext cx="957069" cy="250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Прямая со стрелкой 278">
            <a:extLst>
              <a:ext uri="{FF2B5EF4-FFF2-40B4-BE49-F238E27FC236}">
                <a16:creationId xmlns:a16="http://schemas.microsoft.com/office/drawing/2014/main" id="{55155E48-E85C-057B-CED4-624BE8A1E71E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>
          <a:xfrm>
            <a:off x="6232078" y="3545782"/>
            <a:ext cx="769162" cy="246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Прямая со стрелкой 281">
            <a:extLst>
              <a:ext uri="{FF2B5EF4-FFF2-40B4-BE49-F238E27FC236}">
                <a16:creationId xmlns:a16="http://schemas.microsoft.com/office/drawing/2014/main" id="{54F80DEB-006B-8BF5-67F5-B5FAA8C874A5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>
            <a:off x="8213299" y="3274645"/>
            <a:ext cx="215863" cy="242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4CCB0A9-D8F2-7E12-5D1C-FF696BBB3162}"/>
              </a:ext>
            </a:extLst>
          </p:cNvPr>
          <p:cNvSpPr/>
          <p:nvPr/>
        </p:nvSpPr>
        <p:spPr>
          <a:xfrm>
            <a:off x="4766499" y="4542366"/>
            <a:ext cx="1085624" cy="405413"/>
          </a:xfrm>
          <a:prstGeom prst="round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NERA group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5BCCBE9-31AB-BB59-06A7-A657AEA05DD1}"/>
              </a:ext>
            </a:extLst>
          </p:cNvPr>
          <p:cNvSpPr/>
          <p:nvPr/>
        </p:nvSpPr>
        <p:spPr>
          <a:xfrm>
            <a:off x="6242874" y="4532841"/>
            <a:ext cx="1085624" cy="405413"/>
          </a:xfrm>
          <a:prstGeom prst="round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Montserrat" panose="00000500000000000000" pitchFamily="2" charset="-52"/>
              </a:rPr>
              <a:t>YuMO</a:t>
            </a:r>
            <a:r>
              <a:rPr lang="en-US" dirty="0">
                <a:latin typeface="Montserrat" panose="00000500000000000000" pitchFamily="2" charset="-52"/>
              </a:rPr>
              <a:t> group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25148B0-0471-3640-EFC2-8BDC78F6B4EF}"/>
              </a:ext>
            </a:extLst>
          </p:cNvPr>
          <p:cNvCxnSpPr>
            <a:cxnSpLocks/>
            <a:stCxn id="12" idx="2"/>
            <a:endCxn id="2" idx="3"/>
          </p:cNvCxnSpPr>
          <p:nvPr/>
        </p:nvCxnSpPr>
        <p:spPr>
          <a:xfrm flipH="1">
            <a:off x="5852123" y="3545782"/>
            <a:ext cx="379955" cy="1199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изогнутый 13">
            <a:extLst>
              <a:ext uri="{FF2B5EF4-FFF2-40B4-BE49-F238E27FC236}">
                <a16:creationId xmlns:a16="http://schemas.microsoft.com/office/drawing/2014/main" id="{D75B395B-D211-E263-016F-2D0C5C97212E}"/>
              </a:ext>
            </a:extLst>
          </p:cNvPr>
          <p:cNvCxnSpPr>
            <a:stCxn id="12" idx="2"/>
            <a:endCxn id="3" idx="1"/>
          </p:cNvCxnSpPr>
          <p:nvPr/>
        </p:nvCxnSpPr>
        <p:spPr>
          <a:xfrm rot="16200000" flipH="1">
            <a:off x="5642593" y="4135267"/>
            <a:ext cx="1189766" cy="1079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AB6684B5-343F-079E-B804-130C329649BE}"/>
              </a:ext>
            </a:extLst>
          </p:cNvPr>
          <p:cNvSpPr/>
          <p:nvPr/>
        </p:nvSpPr>
        <p:spPr>
          <a:xfrm>
            <a:off x="-7502" y="1954728"/>
            <a:ext cx="2331106" cy="1719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72504CC-5DE4-3CE0-420C-8F46341DE294}"/>
              </a:ext>
            </a:extLst>
          </p:cNvPr>
          <p:cNvCxnSpPr/>
          <p:nvPr/>
        </p:nvCxnSpPr>
        <p:spPr>
          <a:xfrm>
            <a:off x="2075730" y="3274645"/>
            <a:ext cx="632988" cy="1350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B6128B5-41A8-61E6-90CD-38B3C015AFA8}"/>
              </a:ext>
            </a:extLst>
          </p:cNvPr>
          <p:cNvSpPr/>
          <p:nvPr/>
        </p:nvSpPr>
        <p:spPr>
          <a:xfrm>
            <a:off x="2705832" y="4382557"/>
            <a:ext cx="1368274" cy="487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2" charset="-52"/>
              </a:rPr>
              <a:t>TANGRA</a:t>
            </a:r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606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923852" y="-41470"/>
            <a:ext cx="6715222" cy="625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TANGRA collaboration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216" name="Google Shape;216;p44"/>
          <p:cNvCxnSpPr/>
          <p:nvPr/>
        </p:nvCxnSpPr>
        <p:spPr>
          <a:xfrm>
            <a:off x="1026200" y="4592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480515-7145-4B6A-BF3F-0B3CE7D54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473" y="1381708"/>
          <a:ext cx="67878" cy="10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6480515-7145-4B6A-BF3F-0B3CE7D5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5473" y="1381708"/>
                        <a:ext cx="67878" cy="10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214;p44">
            <a:extLst>
              <a:ext uri="{FF2B5EF4-FFF2-40B4-BE49-F238E27FC236}">
                <a16:creationId xmlns:a16="http://schemas.microsoft.com/office/drawing/2014/main" id="{C87D864E-4F1E-53BC-3074-9516CFFF8B4C}"/>
              </a:ext>
            </a:extLst>
          </p:cNvPr>
          <p:cNvSpPr txBox="1">
            <a:spLocks/>
          </p:cNvSpPr>
          <p:nvPr/>
        </p:nvSpPr>
        <p:spPr>
          <a:xfrm>
            <a:off x="923852" y="357278"/>
            <a:ext cx="6715222" cy="62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 err="1"/>
              <a:t>TAgged</a:t>
            </a:r>
            <a:r>
              <a:rPr lang="en-US" dirty="0"/>
              <a:t> Neutrons &amp; Gamma </a:t>
            </a:r>
            <a:r>
              <a:rPr lang="en-US" dirty="0" err="1"/>
              <a:t>RAys</a:t>
            </a:r>
            <a:endParaRPr lang="en-US" dirty="0"/>
          </a:p>
        </p:txBody>
      </p:sp>
      <p:pic>
        <p:nvPicPr>
          <p:cNvPr id="3" name="Picture 78">
            <a:extLst>
              <a:ext uri="{FF2B5EF4-FFF2-40B4-BE49-F238E27FC236}">
                <a16:creationId xmlns:a16="http://schemas.microsoft.com/office/drawing/2014/main" id="{FD7BF8A0-11E4-CF97-42E9-2001F77F6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8" b="100000" l="0" r="100000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0341" y="16495"/>
            <a:ext cx="1614918" cy="1397655"/>
          </a:xfrm>
          <a:prstGeom prst="rect">
            <a:avLst/>
          </a:prstGeom>
        </p:spPr>
      </p:pic>
      <p:sp>
        <p:nvSpPr>
          <p:cNvPr id="4" name="Google Shape;215;p44">
            <a:extLst>
              <a:ext uri="{FF2B5EF4-FFF2-40B4-BE49-F238E27FC236}">
                <a16:creationId xmlns:a16="http://schemas.microsoft.com/office/drawing/2014/main" id="{43E70E54-B774-FA87-9403-124734716F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6827" y="906249"/>
            <a:ext cx="5587329" cy="90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/>
              <a:t>An international collaboration</a:t>
            </a:r>
          </a:p>
          <a:p>
            <a:pPr marL="285750" indent="-285750"/>
            <a:r>
              <a:rPr lang="en-US" sz="1800" dirty="0"/>
              <a:t>Main goals:</a:t>
            </a:r>
          </a:p>
          <a:p>
            <a:pPr marL="742950" lvl="1" indent="-285750"/>
            <a:r>
              <a:rPr lang="en-US" sz="1800" dirty="0"/>
              <a:t>Nuclear reactions research using tagged neutron method (TNM)</a:t>
            </a:r>
          </a:p>
          <a:p>
            <a:pPr marL="742950" lvl="1" indent="-285750"/>
            <a:r>
              <a:rPr lang="en-US" sz="1800" dirty="0"/>
              <a:t>Searching for new application of TNM</a:t>
            </a:r>
          </a:p>
          <a:p>
            <a:pPr marL="742950" lvl="1" indent="-285750"/>
            <a:r>
              <a:rPr lang="en-US" sz="1800" dirty="0"/>
              <a:t>Development of fast elemental analysis techniques and compact setups</a:t>
            </a:r>
          </a:p>
          <a:p>
            <a:pPr marL="457200" lvl="1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91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307323" y="161804"/>
            <a:ext cx="5985931" cy="1016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What are </a:t>
            </a:r>
            <a:r>
              <a:rPr lang="en-US" sz="3200" dirty="0"/>
              <a:t>(</a:t>
            </a:r>
            <a:r>
              <a:rPr lang="en-US" sz="3200" dirty="0" err="1"/>
              <a:t>n,x</a:t>
            </a:r>
            <a:r>
              <a:rPr lang="el-GR" sz="3200" dirty="0"/>
              <a:t>γ) </a:t>
            </a:r>
            <a:r>
              <a:rPr lang="en-US" sz="3200" dirty="0"/>
              <a:t>reactions?</a:t>
            </a:r>
            <a:endParaRPr sz="3200"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171361" y="2604785"/>
            <a:ext cx="6121893" cy="2438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2000" dirty="0">
                <a:latin typeface="Montserrat" panose="00000500000000000000" pitchFamily="2" charset="-52"/>
              </a:rPr>
              <a:t>In general, it is a set of nuclear reactions induced by </a:t>
            </a:r>
            <a:r>
              <a:rPr lang="en-US" sz="2000" i="1" dirty="0">
                <a:latin typeface="Montserrat" panose="00000500000000000000" pitchFamily="2" charset="-52"/>
              </a:rPr>
              <a:t>n</a:t>
            </a:r>
            <a:r>
              <a:rPr lang="en-US" sz="2000" dirty="0">
                <a:latin typeface="Montserrat" panose="00000500000000000000" pitchFamily="2" charset="-52"/>
              </a:rPr>
              <a:t>, leading to </a:t>
            </a:r>
            <a:r>
              <a:rPr lang="en-US" sz="2000" i="1" dirty="0" err="1">
                <a:latin typeface="Montserrat" panose="00000500000000000000" pitchFamily="2" charset="-52"/>
              </a:rPr>
              <a:t>n’,p</a:t>
            </a:r>
            <a:r>
              <a:rPr lang="en-US" sz="2000" i="1" dirty="0">
                <a:latin typeface="Montserrat" panose="00000500000000000000" pitchFamily="2" charset="-52"/>
              </a:rPr>
              <a:t>, np </a:t>
            </a:r>
            <a:r>
              <a:rPr lang="en-US" sz="2000" dirty="0">
                <a:latin typeface="Montserrat" panose="00000500000000000000" pitchFamily="2" charset="-52"/>
              </a:rPr>
              <a:t>or</a:t>
            </a:r>
            <a:r>
              <a:rPr lang="en-US" sz="2000" i="1" dirty="0">
                <a:latin typeface="Montserrat" panose="00000500000000000000" pitchFamily="2" charset="-52"/>
              </a:rPr>
              <a:t> </a:t>
            </a:r>
            <a:r>
              <a:rPr lang="el-GR" sz="2000" i="1" dirty="0">
                <a:latin typeface="Montserrat" panose="00000500000000000000" pitchFamily="2" charset="-52"/>
              </a:rPr>
              <a:t>α</a:t>
            </a:r>
            <a:r>
              <a:rPr lang="en-US" sz="2000" i="1" dirty="0">
                <a:latin typeface="Montserrat" panose="00000500000000000000" pitchFamily="2" charset="-52"/>
              </a:rPr>
              <a:t> </a:t>
            </a:r>
            <a:r>
              <a:rPr lang="en-US" sz="2000" dirty="0">
                <a:latin typeface="Montserrat" panose="00000500000000000000" pitchFamily="2" charset="-52"/>
              </a:rPr>
              <a:t>emission</a:t>
            </a:r>
            <a:endParaRPr lang="en-US" sz="2000" i="1" dirty="0">
              <a:latin typeface="Montserrat" panose="00000500000000000000" pitchFamily="2" charset="-52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latin typeface="Montserrat" panose="00000500000000000000" pitchFamily="2" charset="-52"/>
              </a:rPr>
              <a:t>The residual nucleus is excited and producing</a:t>
            </a:r>
            <a:r>
              <a:rPr lang="en-US" sz="2000" i="1" dirty="0">
                <a:latin typeface="Montserrat" panose="00000500000000000000" pitchFamily="2" charset="-52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dirty="0">
                <a:latin typeface="Montserrat" panose="00000500000000000000" pitchFamily="2" charset="-52"/>
                <a:cs typeface="Times New Roman" panose="02020603050405020304" pitchFamily="18" charset="0"/>
              </a:rPr>
              <a:t>-radiation</a:t>
            </a:r>
            <a:endParaRPr lang="en-US" sz="2000" i="1" dirty="0">
              <a:latin typeface="Montserrat" panose="00000500000000000000" pitchFamily="2" charset="-52"/>
            </a:endParaRPr>
          </a:p>
        </p:txBody>
      </p:sp>
      <p:cxnSp>
        <p:nvCxnSpPr>
          <p:cNvPr id="172" name="Google Shape;172;p39"/>
          <p:cNvCxnSpPr/>
          <p:nvPr/>
        </p:nvCxnSpPr>
        <p:spPr>
          <a:xfrm>
            <a:off x="395024" y="13080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B912628-8461-598C-A46E-CB56CF742399}"/>
              </a:ext>
            </a:extLst>
          </p:cNvPr>
          <p:cNvGrpSpPr/>
          <p:nvPr/>
        </p:nvGrpSpPr>
        <p:grpSpPr>
          <a:xfrm>
            <a:off x="936760" y="569307"/>
            <a:ext cx="4442527" cy="1929614"/>
            <a:chOff x="1026200" y="2571750"/>
            <a:chExt cx="4579635" cy="2010093"/>
          </a:xfrm>
        </p:grpSpPr>
        <p:graphicFrame>
          <p:nvGraphicFramePr>
            <p:cNvPr id="3" name="Объект 2">
              <a:extLst>
                <a:ext uri="{FF2B5EF4-FFF2-40B4-BE49-F238E27FC236}">
                  <a16:creationId xmlns:a16="http://schemas.microsoft.com/office/drawing/2014/main" id="{AEB0EB2C-43B3-7428-D3AC-5330D2913D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05287" y="3107396"/>
            <a:ext cx="88485" cy="137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20" imgH="177480" progId="Equation.DSMT4">
                    <p:embed/>
                  </p:oleObj>
                </mc:Choice>
                <mc:Fallback>
                  <p:oleObj name="Equation" r:id="rId3" imgW="114120" imgH="177480" progId="Equation.DSMT4">
                    <p:embed/>
                    <p:pic>
                      <p:nvPicPr>
                        <p:cNvPr id="5" name="Объект 4">
                          <a:extLst>
                            <a:ext uri="{FF2B5EF4-FFF2-40B4-BE49-F238E27FC236}">
                              <a16:creationId xmlns:a16="http://schemas.microsoft.com/office/drawing/2014/main" id="{96DB45EA-FB8E-1A1A-19CB-C307DDBCDDE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105287" y="3107396"/>
                          <a:ext cx="88485" cy="1376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A0973C2-2D9D-A5D2-79C1-8C45D3C7F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00" y="3668760"/>
              <a:ext cx="317652" cy="31765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62C3F8D-0150-E021-1AD5-E599388CE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54" y="3469626"/>
              <a:ext cx="718914" cy="751008"/>
            </a:xfrm>
            <a:prstGeom prst="rect">
              <a:avLst/>
            </a:prstGeom>
          </p:spPr>
        </p:pic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382CDEF0-2642-95DA-2D2B-64F03CFADDFB}"/>
                </a:ext>
              </a:extLst>
            </p:cNvPr>
            <p:cNvCxnSpPr>
              <a:cxnSpLocks/>
            </p:cNvCxnSpPr>
            <p:nvPr/>
          </p:nvCxnSpPr>
          <p:spPr>
            <a:xfrm>
              <a:off x="1434759" y="3827586"/>
              <a:ext cx="71477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EA22F06-9462-AFBA-37A4-4A27EDF8C551}"/>
                </a:ext>
              </a:extLst>
            </p:cNvPr>
            <p:cNvCxnSpPr>
              <a:cxnSpLocks/>
            </p:cNvCxnSpPr>
            <p:nvPr/>
          </p:nvCxnSpPr>
          <p:spPr>
            <a:xfrm>
              <a:off x="3074466" y="3827586"/>
              <a:ext cx="71477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2C8CD6F8-027A-2D02-202D-FBB7A4BA3DFF}"/>
                </a:ext>
              </a:extLst>
            </p:cNvPr>
            <p:cNvCxnSpPr>
              <a:cxnSpLocks/>
            </p:cNvCxnSpPr>
            <p:nvPr/>
          </p:nvCxnSpPr>
          <p:spPr>
            <a:xfrm>
              <a:off x="3062629" y="4095680"/>
              <a:ext cx="148307" cy="14830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9DAB921-1FB8-2C0B-1491-35C03CEF9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273" y="4214715"/>
              <a:ext cx="367128" cy="367128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452B224-4461-BDB2-54D9-D9CE72FF0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493" y="2571750"/>
              <a:ext cx="1757342" cy="159808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B426CB2-BDBE-13E2-5EBD-FE438025D86E}"/>
              </a:ext>
            </a:extLst>
          </p:cNvPr>
          <p:cNvSpPr txBox="1"/>
          <p:nvPr/>
        </p:nvSpPr>
        <p:spPr>
          <a:xfrm>
            <a:off x="903271" y="1228447"/>
            <a:ext cx="316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n</a:t>
            </a:r>
            <a:endParaRPr lang="ru-RU" sz="2400" i="1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0418B-400E-C55D-B8C3-E81A06311227}"/>
              </a:ext>
            </a:extLst>
          </p:cNvPr>
          <p:cNvSpPr txBox="1"/>
          <p:nvPr/>
        </p:nvSpPr>
        <p:spPr>
          <a:xfrm>
            <a:off x="2086817" y="984806"/>
            <a:ext cx="571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Z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74C23B-7FA0-B468-B908-3AEB3BAA2120}"/>
              </a:ext>
            </a:extLst>
          </p:cNvPr>
          <p:cNvSpPr txBox="1"/>
          <p:nvPr/>
        </p:nvSpPr>
        <p:spPr>
          <a:xfrm>
            <a:off x="3388560" y="2359532"/>
            <a:ext cx="35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x</a:t>
            </a:r>
            <a:endParaRPr lang="ru-RU" sz="2400" i="1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1C28F-535E-5746-7814-3942720710B9}"/>
              </a:ext>
            </a:extLst>
          </p:cNvPr>
          <p:cNvSpPr txBox="1"/>
          <p:nvPr/>
        </p:nvSpPr>
        <p:spPr>
          <a:xfrm>
            <a:off x="3443032" y="1109446"/>
            <a:ext cx="87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chemeClr val="tx2"/>
                </a:solidFill>
              </a:rPr>
              <a:t>A’</a:t>
            </a:r>
            <a:r>
              <a:rPr lang="en-US" sz="2400" dirty="0">
                <a:solidFill>
                  <a:schemeClr val="tx2"/>
                </a:solidFill>
              </a:rPr>
              <a:t>Z’*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88935F-D226-6130-D723-D1090AA424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684" y="1622396"/>
            <a:ext cx="2201181" cy="33772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2A30E5-59CE-80F0-4926-F5EB243496FA}"/>
              </a:ext>
            </a:extLst>
          </p:cNvPr>
          <p:cNvSpPr txBox="1"/>
          <p:nvPr/>
        </p:nvSpPr>
        <p:spPr>
          <a:xfrm>
            <a:off x="6025977" y="1805260"/>
            <a:ext cx="84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(</a:t>
            </a:r>
            <a:r>
              <a:rPr lang="en-US" sz="1800" i="1" dirty="0">
                <a:solidFill>
                  <a:schemeClr val="tx2"/>
                </a:solidFill>
              </a:rPr>
              <a:t>n</a:t>
            </a:r>
            <a:r>
              <a:rPr lang="en-US" sz="1800" dirty="0">
                <a:solidFill>
                  <a:schemeClr val="tx2"/>
                </a:solidFill>
              </a:rPr>
              <a:t>,</a:t>
            </a:r>
            <a:r>
              <a:rPr lang="ru-RU" sz="1800" dirty="0">
                <a:solidFill>
                  <a:schemeClr val="tx2"/>
                </a:solidFill>
              </a:rPr>
              <a:t>α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15D399-C91B-64C4-8F8C-7AD908D81746}"/>
              </a:ext>
            </a:extLst>
          </p:cNvPr>
          <p:cNvSpPr txBox="1"/>
          <p:nvPr/>
        </p:nvSpPr>
        <p:spPr>
          <a:xfrm>
            <a:off x="6341143" y="3623529"/>
            <a:ext cx="98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(</a:t>
            </a:r>
            <a:r>
              <a:rPr lang="en-US" sz="1800" i="1" dirty="0" err="1">
                <a:solidFill>
                  <a:schemeClr val="tx2"/>
                </a:solidFill>
              </a:rPr>
              <a:t>n,n</a:t>
            </a:r>
            <a:r>
              <a:rPr lang="en-US" sz="1800" i="1" dirty="0">
                <a:solidFill>
                  <a:schemeClr val="tx2"/>
                </a:solidFill>
              </a:rPr>
              <a:t>’</a:t>
            </a:r>
            <a:r>
              <a:rPr lang="el-GR" sz="1800" i="1" dirty="0">
                <a:solidFill>
                  <a:schemeClr val="tx2"/>
                </a:solidFill>
              </a:rPr>
              <a:t>γ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8" name="Google Shape;170;p39">
            <a:extLst>
              <a:ext uri="{FF2B5EF4-FFF2-40B4-BE49-F238E27FC236}">
                <a16:creationId xmlns:a16="http://schemas.microsoft.com/office/drawing/2014/main" id="{8C2F56C4-D623-5074-6369-DD969E011E6D}"/>
              </a:ext>
            </a:extLst>
          </p:cNvPr>
          <p:cNvSpPr txBox="1">
            <a:spLocks/>
          </p:cNvSpPr>
          <p:nvPr/>
        </p:nvSpPr>
        <p:spPr>
          <a:xfrm>
            <a:off x="511980" y="4175725"/>
            <a:ext cx="5985931" cy="10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/>
              <a:t>We are studying reactions with 14 MeV neutrons (produced in d-t reaction)</a:t>
            </a:r>
          </a:p>
        </p:txBody>
      </p:sp>
    </p:spTree>
    <p:extLst>
      <p:ext uri="{BB962C8B-B14F-4D97-AF65-F5344CB8AC3E}">
        <p14:creationId xmlns:p14="http://schemas.microsoft.com/office/powerpoint/2010/main" val="29069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40046" y="71842"/>
            <a:ext cx="5985931" cy="1016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Why </a:t>
            </a:r>
            <a:r>
              <a:rPr lang="en-US" sz="3200" dirty="0"/>
              <a:t>(</a:t>
            </a:r>
            <a:r>
              <a:rPr lang="en-US" sz="3200" dirty="0" err="1"/>
              <a:t>n,x</a:t>
            </a:r>
            <a:r>
              <a:rPr lang="el-GR" sz="3200" dirty="0"/>
              <a:t>γ) </a:t>
            </a:r>
            <a:r>
              <a:rPr lang="en-US" sz="3200" dirty="0"/>
              <a:t>are important?</a:t>
            </a:r>
            <a:endParaRPr sz="3200"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395024" y="13080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919F40-50AC-548F-78C6-F1AC37A7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4659" y="580067"/>
            <a:ext cx="7604722" cy="4277656"/>
          </a:xfrm>
          <a:prstGeom prst="rect">
            <a:avLst/>
          </a:prstGeom>
        </p:spPr>
      </p:pic>
      <p:sp>
        <p:nvSpPr>
          <p:cNvPr id="21" name="Google Shape;171;p39">
            <a:extLst>
              <a:ext uri="{FF2B5EF4-FFF2-40B4-BE49-F238E27FC236}">
                <a16:creationId xmlns:a16="http://schemas.microsoft.com/office/drawing/2014/main" id="{21E6D978-16DE-CDCB-53AC-20634F6223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46" y="4169073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2400" dirty="0">
                <a:latin typeface="Montserrat" panose="00000500000000000000" pitchFamily="2" charset="-52"/>
              </a:rPr>
              <a:t>Diamond is pure carbon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494E2F1-113B-EEA4-F98C-1B78AD841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661" y="1480482"/>
            <a:ext cx="2201181" cy="33772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F9B769-85CD-D873-C9DE-40B508ED092F}"/>
              </a:ext>
            </a:extLst>
          </p:cNvPr>
          <p:cNvSpPr txBox="1"/>
          <p:nvPr/>
        </p:nvSpPr>
        <p:spPr>
          <a:xfrm>
            <a:off x="4666954" y="1663346"/>
            <a:ext cx="84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(</a:t>
            </a:r>
            <a:r>
              <a:rPr lang="en-US" sz="1800" i="1" dirty="0">
                <a:solidFill>
                  <a:schemeClr val="tx2"/>
                </a:solidFill>
              </a:rPr>
              <a:t>n</a:t>
            </a:r>
            <a:r>
              <a:rPr lang="en-US" sz="1800" dirty="0">
                <a:solidFill>
                  <a:schemeClr val="tx2"/>
                </a:solidFill>
              </a:rPr>
              <a:t>,</a:t>
            </a:r>
            <a:r>
              <a:rPr lang="ru-RU" sz="1800" dirty="0">
                <a:solidFill>
                  <a:schemeClr val="tx2"/>
                </a:solidFill>
              </a:rPr>
              <a:t>α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DF2C91-225B-BE9B-D068-1C71DBE5A132}"/>
              </a:ext>
            </a:extLst>
          </p:cNvPr>
          <p:cNvSpPr txBox="1"/>
          <p:nvPr/>
        </p:nvSpPr>
        <p:spPr>
          <a:xfrm>
            <a:off x="4982120" y="3481615"/>
            <a:ext cx="98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(</a:t>
            </a:r>
            <a:r>
              <a:rPr lang="en-US" sz="1800" i="1" dirty="0" err="1">
                <a:solidFill>
                  <a:schemeClr val="tx2"/>
                </a:solidFill>
              </a:rPr>
              <a:t>n,n</a:t>
            </a:r>
            <a:r>
              <a:rPr lang="en-US" sz="1800" i="1" dirty="0">
                <a:solidFill>
                  <a:schemeClr val="tx2"/>
                </a:solidFill>
              </a:rPr>
              <a:t>’</a:t>
            </a:r>
            <a:r>
              <a:rPr lang="el-GR" sz="1800" i="1" dirty="0">
                <a:solidFill>
                  <a:schemeClr val="tx2"/>
                </a:solidFill>
              </a:rPr>
              <a:t>γ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  <a:endParaRPr lang="ru-RU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3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40046" y="71842"/>
            <a:ext cx="5985931" cy="1016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Why </a:t>
            </a:r>
            <a:r>
              <a:rPr lang="en-US" sz="3200" dirty="0"/>
              <a:t>(</a:t>
            </a:r>
            <a:r>
              <a:rPr lang="en-US" sz="3200" dirty="0" err="1"/>
              <a:t>n,x</a:t>
            </a:r>
            <a:r>
              <a:rPr lang="el-GR" sz="3200" dirty="0"/>
              <a:t>γ) </a:t>
            </a:r>
            <a:r>
              <a:rPr lang="en-US" sz="3200" dirty="0"/>
              <a:t>are important?</a:t>
            </a:r>
            <a:endParaRPr sz="3200"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395024" y="13080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349673-E5FA-2925-92BC-AEDD1753A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2"/>
          <a:stretch/>
        </p:blipFill>
        <p:spPr>
          <a:xfrm>
            <a:off x="2762254" y="2322477"/>
            <a:ext cx="4735274" cy="23534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42D9B-E5FE-F4FA-D19E-B593B1BB4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4" y="1061675"/>
            <a:ext cx="2041864" cy="13792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919C4D-890F-8AD2-E78A-894B78059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0" t="4618" b="14263"/>
          <a:stretch/>
        </p:blipFill>
        <p:spPr>
          <a:xfrm>
            <a:off x="2421744" y="668369"/>
            <a:ext cx="2541631" cy="1572790"/>
          </a:xfrm>
          <a:prstGeom prst="rect">
            <a:avLst/>
          </a:prstGeom>
        </p:spPr>
      </p:pic>
      <p:cxnSp>
        <p:nvCxnSpPr>
          <p:cNvPr id="7" name="Прямая со стрелкой 13">
            <a:extLst>
              <a:ext uri="{FF2B5EF4-FFF2-40B4-BE49-F238E27FC236}">
                <a16:creationId xmlns:a16="http://schemas.microsoft.com/office/drawing/2014/main" id="{CB29B263-C7A7-3A81-2F77-A446DAD9CF5D}"/>
              </a:ext>
            </a:extLst>
          </p:cNvPr>
          <p:cNvCxnSpPr>
            <a:cxnSpLocks/>
            <a:stCxn id="5" idx="0"/>
            <a:endCxn id="6" idx="1"/>
          </p:cNvCxnSpPr>
          <p:nvPr/>
        </p:nvCxnSpPr>
        <p:spPr>
          <a:xfrm rot="16200000" flipH="1">
            <a:off x="1573345" y="606365"/>
            <a:ext cx="393089" cy="1303708"/>
          </a:xfrm>
          <a:prstGeom prst="curvedConnector4">
            <a:avLst>
              <a:gd name="adj1" fmla="val -58155"/>
              <a:gd name="adj2" fmla="val 8915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21">
            <a:extLst>
              <a:ext uri="{FF2B5EF4-FFF2-40B4-BE49-F238E27FC236}">
                <a16:creationId xmlns:a16="http://schemas.microsoft.com/office/drawing/2014/main" id="{0F091B14-0A0F-272E-203D-576F0DF32457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3822533" y="1454764"/>
            <a:ext cx="1140842" cy="986184"/>
          </a:xfrm>
          <a:prstGeom prst="curvedConnector3">
            <a:avLst>
              <a:gd name="adj1" fmla="val -64394"/>
            </a:avLst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22F61EA9-AA74-8CFB-38B7-1796CE90AE2C}"/>
              </a:ext>
            </a:extLst>
          </p:cNvPr>
          <p:cNvSpPr/>
          <p:nvPr/>
        </p:nvSpPr>
        <p:spPr>
          <a:xfrm>
            <a:off x="1887299" y="1416128"/>
            <a:ext cx="4841424" cy="3486710"/>
          </a:xfrm>
          <a:custGeom>
            <a:avLst/>
            <a:gdLst>
              <a:gd name="connsiteX0" fmla="*/ 4841424 w 4841424"/>
              <a:gd name="connsiteY0" fmla="*/ 3255890 h 3619181"/>
              <a:gd name="connsiteX1" fmla="*/ 997393 w 4841424"/>
              <a:gd name="connsiteY1" fmla="*/ 3406811 h 3619181"/>
              <a:gd name="connsiteX2" fmla="*/ 11972 w 4841424"/>
              <a:gd name="connsiteY2" fmla="*/ 734632 h 3619181"/>
              <a:gd name="connsiteX3" fmla="*/ 455855 w 4841424"/>
              <a:gd name="connsiteY3" fmla="*/ 77685 h 3619181"/>
              <a:gd name="connsiteX4" fmla="*/ 535755 w 4841424"/>
              <a:gd name="connsiteY4" fmla="*/ 33296 h 361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424" h="3619181">
                <a:moveTo>
                  <a:pt x="4841424" y="3255890"/>
                </a:moveTo>
                <a:cubicBezTo>
                  <a:pt x="3321863" y="3541455"/>
                  <a:pt x="1802302" y="3827021"/>
                  <a:pt x="997393" y="3406811"/>
                </a:cubicBezTo>
                <a:cubicBezTo>
                  <a:pt x="192484" y="2986601"/>
                  <a:pt x="102228" y="1289486"/>
                  <a:pt x="11972" y="734632"/>
                </a:cubicBezTo>
                <a:cubicBezTo>
                  <a:pt x="-78284" y="179778"/>
                  <a:pt x="368558" y="194574"/>
                  <a:pt x="455855" y="77685"/>
                </a:cubicBezTo>
                <a:cubicBezTo>
                  <a:pt x="543152" y="-39204"/>
                  <a:pt x="395192" y="2224"/>
                  <a:pt x="535755" y="33296"/>
                </a:cubicBezTo>
              </a:path>
            </a:pathLst>
          </a:custGeom>
          <a:noFill/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E633AB-B928-5AB9-964F-EC0F646AE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604" y="3640543"/>
            <a:ext cx="1892208" cy="1477022"/>
          </a:xfrm>
          <a:prstGeom prst="rect">
            <a:avLst/>
          </a:prstGeom>
        </p:spPr>
      </p:pic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ED32305C-3F40-FCF4-F2FC-1D349E9FA813}"/>
              </a:ext>
            </a:extLst>
          </p:cNvPr>
          <p:cNvSpPr/>
          <p:nvPr/>
        </p:nvSpPr>
        <p:spPr>
          <a:xfrm>
            <a:off x="7137096" y="3161843"/>
            <a:ext cx="1260629" cy="1217211"/>
          </a:xfrm>
          <a:custGeom>
            <a:avLst/>
            <a:gdLst>
              <a:gd name="connsiteX0" fmla="*/ 0 w 1260629"/>
              <a:gd name="connsiteY0" fmla="*/ 1217211 h 1217211"/>
              <a:gd name="connsiteX1" fmla="*/ 514905 w 1260629"/>
              <a:gd name="connsiteY1" fmla="*/ 971 h 1217211"/>
              <a:gd name="connsiteX2" fmla="*/ 1260629 w 1260629"/>
              <a:gd name="connsiteY2" fmla="*/ 995270 h 1217211"/>
              <a:gd name="connsiteX3" fmla="*/ 1260629 w 1260629"/>
              <a:gd name="connsiteY3" fmla="*/ 995270 h 121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0629" h="1217211">
                <a:moveTo>
                  <a:pt x="0" y="1217211"/>
                </a:moveTo>
                <a:cubicBezTo>
                  <a:pt x="152400" y="627586"/>
                  <a:pt x="304800" y="37961"/>
                  <a:pt x="514905" y="971"/>
                </a:cubicBezTo>
                <a:cubicBezTo>
                  <a:pt x="725010" y="-36019"/>
                  <a:pt x="1260629" y="995270"/>
                  <a:pt x="1260629" y="995270"/>
                </a:cubicBezTo>
                <a:lnTo>
                  <a:pt x="1260629" y="995270"/>
                </a:lnTo>
              </a:path>
            </a:pathLst>
          </a:custGeom>
          <a:noFill/>
          <a:ln w="41275">
            <a:solidFill>
              <a:schemeClr val="tx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Google Shape;214;p44">
            <a:extLst>
              <a:ext uri="{FF2B5EF4-FFF2-40B4-BE49-F238E27FC236}">
                <a16:creationId xmlns:a16="http://schemas.microsoft.com/office/drawing/2014/main" id="{D6C829BC-91F5-4B1E-D99C-22353E83F0B2}"/>
              </a:ext>
            </a:extLst>
          </p:cNvPr>
          <p:cNvSpPr txBox="1">
            <a:spLocks/>
          </p:cNvSpPr>
          <p:nvPr/>
        </p:nvSpPr>
        <p:spPr>
          <a:xfrm>
            <a:off x="5517882" y="1103287"/>
            <a:ext cx="2656307" cy="62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600" dirty="0"/>
              <a:t>Large diamonds could </a:t>
            </a:r>
          </a:p>
          <a:p>
            <a:r>
              <a:rPr lang="en-US" sz="1600" dirty="0"/>
              <a:t>be crushed!</a:t>
            </a:r>
          </a:p>
        </p:txBody>
      </p:sp>
      <p:sp>
        <p:nvSpPr>
          <p:cNvPr id="13" name="Google Shape;214;p44">
            <a:extLst>
              <a:ext uri="{FF2B5EF4-FFF2-40B4-BE49-F238E27FC236}">
                <a16:creationId xmlns:a16="http://schemas.microsoft.com/office/drawing/2014/main" id="{0BA661F6-53BB-D454-6DC7-6280004B2181}"/>
              </a:ext>
            </a:extLst>
          </p:cNvPr>
          <p:cNvSpPr txBox="1">
            <a:spLocks/>
          </p:cNvSpPr>
          <p:nvPr/>
        </p:nvSpPr>
        <p:spPr>
          <a:xfrm>
            <a:off x="55589" y="4277156"/>
            <a:ext cx="2656307" cy="62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600" dirty="0"/>
              <a:t>Fluorescence cannot</a:t>
            </a:r>
          </a:p>
          <a:p>
            <a:r>
              <a:rPr lang="en-US" sz="1600" dirty="0"/>
              <a:t>Be seen through rock!</a:t>
            </a:r>
          </a:p>
        </p:txBody>
      </p:sp>
    </p:spTree>
    <p:extLst>
      <p:ext uri="{BB962C8B-B14F-4D97-AF65-F5344CB8AC3E}">
        <p14:creationId xmlns:p14="http://schemas.microsoft.com/office/powerpoint/2010/main" val="411990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FA9BA6-3592-E31F-479C-9DFCCFE89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11" y="2251304"/>
            <a:ext cx="1704730" cy="1534100"/>
          </a:xfrm>
          <a:prstGeom prst="rect">
            <a:avLst/>
          </a:prstGeom>
        </p:spPr>
      </p:pic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40046" y="71842"/>
            <a:ext cx="5985931" cy="1016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Why </a:t>
            </a:r>
            <a:r>
              <a:rPr lang="en-US" sz="3200" dirty="0"/>
              <a:t>(</a:t>
            </a:r>
            <a:r>
              <a:rPr lang="en-US" sz="3200" dirty="0" err="1"/>
              <a:t>n,x</a:t>
            </a:r>
            <a:r>
              <a:rPr lang="el-GR" sz="3200" dirty="0"/>
              <a:t>γ) </a:t>
            </a:r>
            <a:r>
              <a:rPr lang="en-US" sz="3200" dirty="0"/>
              <a:t>are important?</a:t>
            </a:r>
            <a:endParaRPr sz="3200"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395024" y="13080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42D9B-E5FE-F4FA-D19E-B593B1BB4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998" y="2740314"/>
            <a:ext cx="2041864" cy="1379273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58C115B-B576-ADC0-0D39-1454CE7D1E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998" y="1094267"/>
          <a:ext cx="85836" cy="132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AEB0EB2C-43B3-7428-D3AC-5330D2913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58998" y="1094267"/>
                        <a:ext cx="85836" cy="132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403734-181C-B062-2952-90EEF5A73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7" y="1633156"/>
            <a:ext cx="308142" cy="3049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3DD94-BA49-726D-D5D4-18F14192E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08" y="1441994"/>
            <a:ext cx="697391" cy="720940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5678AAF-AF3D-1B89-51BD-46A48D20AF71}"/>
              </a:ext>
            </a:extLst>
          </p:cNvPr>
          <p:cNvCxnSpPr>
            <a:cxnSpLocks/>
          </p:cNvCxnSpPr>
          <p:nvPr/>
        </p:nvCxnSpPr>
        <p:spPr>
          <a:xfrm>
            <a:off x="908544" y="1785623"/>
            <a:ext cx="693371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5F06494-3FDA-C0AD-AB1F-A128D84DEA2F}"/>
              </a:ext>
            </a:extLst>
          </p:cNvPr>
          <p:cNvCxnSpPr>
            <a:cxnSpLocks/>
          </p:cNvCxnSpPr>
          <p:nvPr/>
        </p:nvCxnSpPr>
        <p:spPr>
          <a:xfrm>
            <a:off x="2499161" y="1785623"/>
            <a:ext cx="693371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7D318FF-B59F-31B1-55E8-6BECD3D7EDA5}"/>
              </a:ext>
            </a:extLst>
          </p:cNvPr>
          <p:cNvCxnSpPr>
            <a:cxnSpLocks/>
          </p:cNvCxnSpPr>
          <p:nvPr/>
        </p:nvCxnSpPr>
        <p:spPr>
          <a:xfrm>
            <a:off x="2487678" y="2042983"/>
            <a:ext cx="143867" cy="14236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0382D6A-F7F6-E507-A69A-437B34E0A1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66" y="2157252"/>
            <a:ext cx="356137" cy="3524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94384C-A326-22C7-C72F-E72D21A56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1" y="3091841"/>
            <a:ext cx="308142" cy="304934"/>
          </a:xfrm>
          <a:prstGeom prst="rect">
            <a:avLst/>
          </a:prstGeom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428DCC0-3C8B-0C46-C27C-8B1D19163C65}"/>
              </a:ext>
            </a:extLst>
          </p:cNvPr>
          <p:cNvCxnSpPr>
            <a:cxnSpLocks/>
          </p:cNvCxnSpPr>
          <p:nvPr/>
        </p:nvCxnSpPr>
        <p:spPr>
          <a:xfrm>
            <a:off x="784858" y="3244308"/>
            <a:ext cx="693371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9B2035-BDF5-CBA5-BB4D-F061C253A9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1905731"/>
            <a:ext cx="4470974" cy="272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DDE9785-E0BC-1DAA-82CE-6D2D1198A4FB}"/>
              </a:ext>
            </a:extLst>
          </p:cNvPr>
          <p:cNvCxnSpPr>
            <a:cxnSpLocks/>
          </p:cNvCxnSpPr>
          <p:nvPr/>
        </p:nvCxnSpPr>
        <p:spPr>
          <a:xfrm>
            <a:off x="3570970" y="3549109"/>
            <a:ext cx="693371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C66A6E-2446-9687-B05E-37C4D85A7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77" y="551876"/>
            <a:ext cx="1704730" cy="15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4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40046" y="71842"/>
            <a:ext cx="5985931" cy="1016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Why </a:t>
            </a:r>
            <a:r>
              <a:rPr lang="en-US" sz="3200" dirty="0"/>
              <a:t>(</a:t>
            </a:r>
            <a:r>
              <a:rPr lang="en-US" sz="3200" dirty="0" err="1"/>
              <a:t>n,x</a:t>
            </a:r>
            <a:r>
              <a:rPr lang="el-GR" sz="3200" dirty="0"/>
              <a:t>γ) </a:t>
            </a:r>
            <a:r>
              <a:rPr lang="en-US" sz="3200" dirty="0"/>
              <a:t>are important?</a:t>
            </a:r>
            <a:endParaRPr sz="3200"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395024" y="13080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58C115B-B576-ADC0-0D39-1454CE7D1E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998" y="1094267"/>
          <a:ext cx="85836" cy="132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758C115B-B576-ADC0-0D39-1454CE7D1E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998" y="1094267"/>
                        <a:ext cx="85836" cy="132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171;p39">
            <a:extLst>
              <a:ext uri="{FF2B5EF4-FFF2-40B4-BE49-F238E27FC236}">
                <a16:creationId xmlns:a16="http://schemas.microsoft.com/office/drawing/2014/main" id="{DB7AA003-6DC0-C1AD-C054-43C0DC12E5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077" y="1088292"/>
            <a:ext cx="6281952" cy="2612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2000" dirty="0">
                <a:latin typeface="Montserrat" panose="00000500000000000000" pitchFamily="2" charset="-52"/>
              </a:rPr>
              <a:t>Carrying information about structure of nuclei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latin typeface="Montserrat" panose="00000500000000000000" pitchFamily="2" charset="-52"/>
              </a:rPr>
              <a:t>Could be used for theoretical model validation (</a:t>
            </a:r>
            <a:r>
              <a:rPr lang="en-US" sz="2000" i="1" dirty="0">
                <a:latin typeface="Montserrat" panose="00000500000000000000" pitchFamily="2" charset="-52"/>
              </a:rPr>
              <a:t>i.e. </a:t>
            </a:r>
            <a:r>
              <a:rPr lang="en-US" sz="2000" i="1" dirty="0" err="1">
                <a:latin typeface="Montserrat" panose="00000500000000000000" pitchFamily="2" charset="-52"/>
              </a:rPr>
              <a:t>Talys</a:t>
            </a:r>
            <a:r>
              <a:rPr lang="en-US" sz="2000" i="1" dirty="0">
                <a:latin typeface="Montserrat" panose="00000500000000000000" pitchFamily="2" charset="-52"/>
              </a:rPr>
              <a:t> can calculate cross-sections of </a:t>
            </a:r>
            <a:r>
              <a:rPr lang="el-GR" sz="2000" i="1" dirty="0"/>
              <a:t>γ</a:t>
            </a:r>
            <a:r>
              <a:rPr lang="en-US" sz="2000" i="1" dirty="0"/>
              <a:t>-emission</a:t>
            </a:r>
            <a:r>
              <a:rPr lang="en-US" sz="2000" dirty="0">
                <a:latin typeface="Montserrat" panose="00000500000000000000" pitchFamily="2" charset="-52"/>
              </a:rPr>
              <a:t>)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latin typeface="Montserrat" panose="00000500000000000000" pitchFamily="2" charset="-52"/>
              </a:rPr>
              <a:t>Could be used for model parameters optimization in combination with other neutron data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latin typeface="Montserrat" panose="00000500000000000000" pitchFamily="2" charset="-52"/>
              </a:rPr>
              <a:t>Needed for Monte-Carlo modeling of elemental analysis setups</a:t>
            </a:r>
          </a:p>
        </p:txBody>
      </p:sp>
      <p:sp>
        <p:nvSpPr>
          <p:cNvPr id="4" name="Google Shape;170;p39">
            <a:extLst>
              <a:ext uri="{FF2B5EF4-FFF2-40B4-BE49-F238E27FC236}">
                <a16:creationId xmlns:a16="http://schemas.microsoft.com/office/drawing/2014/main" id="{523205D0-2C08-17B8-73FB-7AF603BA03EC}"/>
              </a:ext>
            </a:extLst>
          </p:cNvPr>
          <p:cNvSpPr txBox="1">
            <a:spLocks/>
          </p:cNvSpPr>
          <p:nvPr/>
        </p:nvSpPr>
        <p:spPr>
          <a:xfrm>
            <a:off x="393098" y="4208413"/>
            <a:ext cx="5985931" cy="10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800" dirty="0"/>
              <a:t>Accurate database of (</a:t>
            </a:r>
            <a:r>
              <a:rPr lang="en-US" sz="1800" dirty="0" err="1"/>
              <a:t>n,x</a:t>
            </a:r>
            <a:r>
              <a:rPr lang="el-GR" sz="1800" dirty="0"/>
              <a:t>γ</a:t>
            </a:r>
            <a:r>
              <a:rPr lang="en-US" sz="1800" dirty="0"/>
              <a:t>) cross-sections is in highly demand  </a:t>
            </a:r>
          </a:p>
        </p:txBody>
      </p:sp>
    </p:spTree>
    <p:extLst>
      <p:ext uri="{BB962C8B-B14F-4D97-AF65-F5344CB8AC3E}">
        <p14:creationId xmlns:p14="http://schemas.microsoft.com/office/powerpoint/2010/main" val="391062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0" y="71841"/>
            <a:ext cx="7198954" cy="1016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What we know about </a:t>
            </a:r>
            <a:r>
              <a:rPr lang="en-US" sz="3200" dirty="0"/>
              <a:t>(</a:t>
            </a:r>
            <a:r>
              <a:rPr lang="en-US" sz="3200" dirty="0" err="1"/>
              <a:t>n,x</a:t>
            </a:r>
            <a:r>
              <a:rPr lang="el-GR" sz="3200" dirty="0"/>
              <a:t>γ</a:t>
            </a:r>
            <a:r>
              <a:rPr lang="en-US" sz="3200" dirty="0"/>
              <a:t>)?</a:t>
            </a:r>
            <a:endParaRPr sz="3200"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395024" y="13080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58C115B-B576-ADC0-0D39-1454CE7D1E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998" y="1094267"/>
          <a:ext cx="85836" cy="132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758C115B-B576-ADC0-0D39-1454CE7D1E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998" y="1094267"/>
                        <a:ext cx="85836" cy="132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171;p39">
            <a:extLst>
              <a:ext uri="{FF2B5EF4-FFF2-40B4-BE49-F238E27FC236}">
                <a16:creationId xmlns:a16="http://schemas.microsoft.com/office/drawing/2014/main" id="{DB7AA003-6DC0-C1AD-C054-43C0DC12E5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200478" y="4422830"/>
            <a:ext cx="5044621" cy="2612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2000" dirty="0">
                <a:latin typeface="Montserrat" panose="00000500000000000000" pitchFamily="2" charset="-52"/>
              </a:rPr>
              <a:t>The most complete set of </a:t>
            </a:r>
            <a:r>
              <a:rPr lang="en-US" sz="2000" dirty="0"/>
              <a:t>(</a:t>
            </a:r>
            <a:r>
              <a:rPr lang="en-US" sz="2000" dirty="0" err="1"/>
              <a:t>n,x</a:t>
            </a:r>
            <a:r>
              <a:rPr lang="el-GR" sz="2000" dirty="0"/>
              <a:t>γ</a:t>
            </a:r>
            <a:r>
              <a:rPr lang="en-US" sz="2000" dirty="0"/>
              <a:t>) cross-sections</a:t>
            </a:r>
            <a:endParaRPr lang="en-US" sz="2000" b="1" dirty="0">
              <a:latin typeface="Montserrat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2FADF3-29AB-C07B-2C0D-0BDE6762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98" y="633581"/>
            <a:ext cx="2763000" cy="38763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404FDD-2BFA-95C2-15B2-A8ED7C889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24" y="2802751"/>
            <a:ext cx="8285078" cy="1538554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9F729DA-B151-DB04-0746-E9FF689CF87B}"/>
              </a:ext>
            </a:extLst>
          </p:cNvPr>
          <p:cNvCxnSpPr>
            <a:cxnSpLocks/>
          </p:cNvCxnSpPr>
          <p:nvPr/>
        </p:nvCxnSpPr>
        <p:spPr>
          <a:xfrm>
            <a:off x="7609114" y="2802751"/>
            <a:ext cx="631372" cy="97459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1098B0B-8FDB-986F-88DC-B6210048E457}"/>
              </a:ext>
            </a:extLst>
          </p:cNvPr>
          <p:cNvCxnSpPr>
            <a:cxnSpLocks/>
          </p:cNvCxnSpPr>
          <p:nvPr/>
        </p:nvCxnSpPr>
        <p:spPr>
          <a:xfrm>
            <a:off x="7609114" y="2813966"/>
            <a:ext cx="631372" cy="55316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F77F52-0F1E-1C01-4DF4-7F463389F52F}"/>
              </a:ext>
            </a:extLst>
          </p:cNvPr>
          <p:cNvSpPr txBox="1"/>
          <p:nvPr/>
        </p:nvSpPr>
        <p:spPr>
          <a:xfrm>
            <a:off x="5493894" y="2392536"/>
            <a:ext cx="311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Discrepancy in two times!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14" name="Google Shape;171;p39">
            <a:extLst>
              <a:ext uri="{FF2B5EF4-FFF2-40B4-BE49-F238E27FC236}">
                <a16:creationId xmlns:a16="http://schemas.microsoft.com/office/drawing/2014/main" id="{C3EF82DA-4BD9-860F-7C98-2331BC14279E}"/>
              </a:ext>
            </a:extLst>
          </p:cNvPr>
          <p:cNvSpPr txBox="1">
            <a:spLocks/>
          </p:cNvSpPr>
          <p:nvPr/>
        </p:nvSpPr>
        <p:spPr>
          <a:xfrm>
            <a:off x="4240893" y="4393403"/>
            <a:ext cx="5044621" cy="2612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1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"/>
              <a:buChar char="●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016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"/>
              <a:buChar char="○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016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"/>
              <a:buChar char="■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016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"/>
              <a:buChar char="●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16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"/>
              <a:buChar char="○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016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"/>
              <a:buChar char="■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016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"/>
              <a:buChar char="●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016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"/>
              <a:buChar char="○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01625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Font typeface="Montserrat"/>
              <a:buChar char="■"/>
              <a:defRPr sz="11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000" b="1" dirty="0">
                <a:latin typeface="Montserrat" panose="00000500000000000000" pitchFamily="2" charset="-52"/>
              </a:rPr>
              <a:t>Reason: issues in neutron flux monitoring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C22810-76B4-E692-F58A-FCD9A00A9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7996" y="656085"/>
            <a:ext cx="3784152" cy="17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68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77768" y="1555300"/>
            <a:ext cx="8988464" cy="1329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It would be great to have a direct neutron counting for CS measurements</a:t>
            </a:r>
            <a:endParaRPr sz="3200"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395024" y="13080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58C115B-B576-ADC0-0D39-1454CE7D1E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998" y="1094267"/>
          <a:ext cx="85836" cy="132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758C115B-B576-ADC0-0D39-1454CE7D1E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998" y="1094267"/>
                        <a:ext cx="85836" cy="132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208631"/>
      </p:ext>
    </p:extLst>
  </p:cSld>
  <p:clrMapOvr>
    <a:masterClrMapping/>
  </p:clrMapOvr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10963</TotalTime>
  <Words>1448</Words>
  <Application>Microsoft Office PowerPoint</Application>
  <PresentationFormat>Экран (16:9)</PresentationFormat>
  <Paragraphs>221</Paragraphs>
  <Slides>27</Slides>
  <Notes>26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Times New Roman</vt:lpstr>
      <vt:lpstr>Arial</vt:lpstr>
      <vt:lpstr>Merriweather</vt:lpstr>
      <vt:lpstr>Montserrat ExtraBold</vt:lpstr>
      <vt:lpstr>Montserrat</vt:lpstr>
      <vt:lpstr>Futuristic Background by Slidesgo</vt:lpstr>
      <vt:lpstr>Equation</vt:lpstr>
      <vt:lpstr>MathType 7.0 Equation</vt:lpstr>
      <vt:lpstr>Experimental investigation of the (n,xγ) reactions using tagged neutron method</vt:lpstr>
      <vt:lpstr>Frank Laboratory of Neutron Physics</vt:lpstr>
      <vt:lpstr>What are (n,xγ) reactions?</vt:lpstr>
      <vt:lpstr>Why (n,xγ) are important?</vt:lpstr>
      <vt:lpstr>Why (n,xγ) are important?</vt:lpstr>
      <vt:lpstr>Why (n,xγ) are important?</vt:lpstr>
      <vt:lpstr>Why (n,xγ) are important?</vt:lpstr>
      <vt:lpstr>What we know about (n,xγ)?</vt:lpstr>
      <vt:lpstr>It would be great to have a direct neutron counting for CS measurements</vt:lpstr>
      <vt:lpstr>Idea of the Tagged neutron method (TNM)</vt:lpstr>
      <vt:lpstr>ING-27 neutron beams</vt:lpstr>
      <vt:lpstr>Technical demands &amp; challenges</vt:lpstr>
      <vt:lpstr>Two configurations of experimental setups</vt:lpstr>
      <vt:lpstr>Measurements of γ-quanta angular distributions</vt:lpstr>
      <vt:lpstr>Measurements of γ-quanta angular distributions</vt:lpstr>
      <vt:lpstr>Cross-section measurements</vt:lpstr>
      <vt:lpstr>Cross-section measurements</vt:lpstr>
      <vt:lpstr>Cross-section measurements</vt:lpstr>
      <vt:lpstr>Results &amp; conclusion</vt:lpstr>
      <vt:lpstr>THANKS!</vt:lpstr>
      <vt:lpstr>ING-27 neutron source</vt:lpstr>
      <vt:lpstr>MC calculated efficiency</vt:lpstr>
      <vt:lpstr>Dead time</vt:lpstr>
      <vt:lpstr>CONTENTS OF TALK</vt:lpstr>
      <vt:lpstr>Joint Institute for Nuclear Research</vt:lpstr>
      <vt:lpstr>FLNP now</vt:lpstr>
      <vt:lpstr>TANGRA collaboration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FLNP role in the framework of JINR Topical plan for 2024-2030 years</dc:title>
  <dc:creator>tangra</dc:creator>
  <cp:lastModifiedBy>terawatt</cp:lastModifiedBy>
  <cp:revision>114</cp:revision>
  <dcterms:modified xsi:type="dcterms:W3CDTF">2023-11-30T09:37:35Z</dcterms:modified>
</cp:coreProperties>
</file>