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70"/>
  </p:notesMasterIdLst>
  <p:sldIdLst>
    <p:sldId id="322" r:id="rId3"/>
    <p:sldId id="347" r:id="rId4"/>
    <p:sldId id="348" r:id="rId5"/>
    <p:sldId id="321" r:id="rId6"/>
    <p:sldId id="320" r:id="rId7"/>
    <p:sldId id="273" r:id="rId8"/>
    <p:sldId id="267" r:id="rId9"/>
    <p:sldId id="260" r:id="rId10"/>
    <p:sldId id="265" r:id="rId11"/>
    <p:sldId id="261" r:id="rId12"/>
    <p:sldId id="268" r:id="rId13"/>
    <p:sldId id="263" r:id="rId14"/>
    <p:sldId id="269" r:id="rId15"/>
    <p:sldId id="270" r:id="rId16"/>
    <p:sldId id="346" r:id="rId17"/>
    <p:sldId id="258" r:id="rId18"/>
    <p:sldId id="339" r:id="rId19"/>
    <p:sldId id="266" r:id="rId20"/>
    <p:sldId id="274" r:id="rId21"/>
    <p:sldId id="275" r:id="rId22"/>
    <p:sldId id="276" r:id="rId23"/>
    <p:sldId id="277" r:id="rId24"/>
    <p:sldId id="278" r:id="rId25"/>
    <p:sldId id="279" r:id="rId26"/>
    <p:sldId id="280" r:id="rId27"/>
    <p:sldId id="282" r:id="rId28"/>
    <p:sldId id="312" r:id="rId29"/>
    <p:sldId id="286" r:id="rId30"/>
    <p:sldId id="281" r:id="rId31"/>
    <p:sldId id="283" r:id="rId32"/>
    <p:sldId id="287" r:id="rId33"/>
    <p:sldId id="284" r:id="rId34"/>
    <p:sldId id="285" r:id="rId35"/>
    <p:sldId id="288" r:id="rId36"/>
    <p:sldId id="294" r:id="rId37"/>
    <p:sldId id="296" r:id="rId38"/>
    <p:sldId id="289" r:id="rId39"/>
    <p:sldId id="297" r:id="rId40"/>
    <p:sldId id="299" r:id="rId41"/>
    <p:sldId id="300" r:id="rId42"/>
    <p:sldId id="291" r:id="rId43"/>
    <p:sldId id="292" r:id="rId44"/>
    <p:sldId id="301" r:id="rId45"/>
    <p:sldId id="304" r:id="rId46"/>
    <p:sldId id="293" r:id="rId47"/>
    <p:sldId id="344" r:id="rId48"/>
    <p:sldId id="343" r:id="rId49"/>
    <p:sldId id="318" r:id="rId50"/>
    <p:sldId id="345" r:id="rId51"/>
    <p:sldId id="307" r:id="rId52"/>
    <p:sldId id="315" r:id="rId53"/>
    <p:sldId id="313" r:id="rId54"/>
    <p:sldId id="308" r:id="rId55"/>
    <p:sldId id="336" r:id="rId56"/>
    <p:sldId id="337" r:id="rId57"/>
    <p:sldId id="338" r:id="rId58"/>
    <p:sldId id="303" r:id="rId59"/>
    <p:sldId id="323" r:id="rId60"/>
    <p:sldId id="334" r:id="rId61"/>
    <p:sldId id="329" r:id="rId62"/>
    <p:sldId id="330" r:id="rId63"/>
    <p:sldId id="326" r:id="rId64"/>
    <p:sldId id="331" r:id="rId65"/>
    <p:sldId id="325" r:id="rId66"/>
    <p:sldId id="340" r:id="rId67"/>
    <p:sldId id="341" r:id="rId68"/>
    <p:sldId id="34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3F2B"/>
    <a:srgbClr val="FF7171"/>
    <a:srgbClr val="D3FD39"/>
    <a:srgbClr val="53EB98"/>
    <a:srgbClr val="278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1" autoAdjust="0"/>
    <p:restoredTop sz="94667" autoAdjust="0"/>
  </p:normalViewPr>
  <p:slideViewPr>
    <p:cSldViewPr snapToGrid="0">
      <p:cViewPr>
        <p:scale>
          <a:sx n="74" d="100"/>
          <a:sy n="74" d="100"/>
        </p:scale>
        <p:origin x="3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image" Target="../media/image89.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image" Target="../media/image9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image" Target="../media/image9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8428F-3317-4228-8D59-18205CE36F9D}"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279B-C17F-4EA8-ACD7-828A15D931EC}" type="slidenum">
              <a:rPr lang="en-US" smtClean="0"/>
              <a:t>‹#›</a:t>
            </a:fld>
            <a:endParaRPr lang="en-US"/>
          </a:p>
        </p:txBody>
      </p:sp>
    </p:spTree>
    <p:extLst>
      <p:ext uri="{BB962C8B-B14F-4D97-AF65-F5344CB8AC3E}">
        <p14:creationId xmlns:p14="http://schemas.microsoft.com/office/powerpoint/2010/main" val="16012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9BE279B-C17F-4EA8-ACD7-828A15D931EC}" type="slidenum">
              <a:rPr lang="en-US" smtClean="0"/>
              <a:t>2</a:t>
            </a:fld>
            <a:endParaRPr lang="en-US"/>
          </a:p>
        </p:txBody>
      </p:sp>
    </p:spTree>
    <p:extLst>
      <p:ext uri="{BB962C8B-B14F-4D97-AF65-F5344CB8AC3E}">
        <p14:creationId xmlns:p14="http://schemas.microsoft.com/office/powerpoint/2010/main" val="259694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9BE279B-C17F-4EA8-ACD7-828A15D931EC}" type="slidenum">
              <a:rPr lang="en-US" smtClean="0"/>
              <a:t>3</a:t>
            </a:fld>
            <a:endParaRPr lang="en-US"/>
          </a:p>
        </p:txBody>
      </p:sp>
    </p:spTree>
    <p:extLst>
      <p:ext uri="{BB962C8B-B14F-4D97-AF65-F5344CB8AC3E}">
        <p14:creationId xmlns:p14="http://schemas.microsoft.com/office/powerpoint/2010/main" val="2730099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F9BE279B-C17F-4EA8-ACD7-828A15D931EC}" type="slidenum">
              <a:rPr lang="en-US" smtClean="0"/>
              <a:t>4</a:t>
            </a:fld>
            <a:endParaRPr lang="en-US"/>
          </a:p>
        </p:txBody>
      </p:sp>
    </p:spTree>
    <p:extLst>
      <p:ext uri="{BB962C8B-B14F-4D97-AF65-F5344CB8AC3E}">
        <p14:creationId xmlns:p14="http://schemas.microsoft.com/office/powerpoint/2010/main" val="3343577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Step from 6.5 to 7 is tedious and involve many quenches, 8.3 to 9</a:t>
            </a:r>
          </a:p>
        </p:txBody>
      </p:sp>
      <p:sp>
        <p:nvSpPr>
          <p:cNvPr id="4" name="Slide Number Placeholder 3"/>
          <p:cNvSpPr>
            <a:spLocks noGrp="1"/>
          </p:cNvSpPr>
          <p:nvPr>
            <p:ph type="sldNum" sz="quarter" idx="5"/>
          </p:nvPr>
        </p:nvSpPr>
        <p:spPr/>
        <p:txBody>
          <a:bodyPr/>
          <a:lstStyle/>
          <a:p>
            <a:fld id="{F9BE279B-C17F-4EA8-ACD7-828A15D931EC}" type="slidenum">
              <a:rPr lang="en-US" smtClean="0"/>
              <a:t>6</a:t>
            </a:fld>
            <a:endParaRPr lang="en-US"/>
          </a:p>
        </p:txBody>
      </p:sp>
    </p:spTree>
    <p:extLst>
      <p:ext uri="{BB962C8B-B14F-4D97-AF65-F5344CB8AC3E}">
        <p14:creationId xmlns:p14="http://schemas.microsoft.com/office/powerpoint/2010/main" val="212695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F9BE279B-C17F-4EA8-ACD7-828A15D931EC}" type="slidenum">
              <a:rPr lang="en-US" smtClean="0"/>
              <a:t>8</a:t>
            </a:fld>
            <a:endParaRPr lang="en-US"/>
          </a:p>
        </p:txBody>
      </p:sp>
    </p:spTree>
    <p:extLst>
      <p:ext uri="{BB962C8B-B14F-4D97-AF65-F5344CB8AC3E}">
        <p14:creationId xmlns:p14="http://schemas.microsoft.com/office/powerpoint/2010/main" val="408530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Toroid</a:t>
            </a:r>
            <a:r>
              <a:rPr lang="sv-SE" dirty="0"/>
              <a:t> </a:t>
            </a:r>
            <a:r>
              <a:rPr lang="sv-SE" dirty="0" err="1"/>
              <a:t>around</a:t>
            </a:r>
            <a:r>
              <a:rPr lang="sv-SE" dirty="0"/>
              <a:t> the </a:t>
            </a:r>
            <a:r>
              <a:rPr lang="sv-SE" dirty="0" err="1"/>
              <a:t>muon</a:t>
            </a:r>
            <a:r>
              <a:rPr lang="sv-SE" dirty="0"/>
              <a:t> </a:t>
            </a:r>
            <a:r>
              <a:rPr lang="sv-SE" dirty="0" err="1"/>
              <a:t>detector</a:t>
            </a:r>
            <a:endParaRPr lang="sv-SE" dirty="0"/>
          </a:p>
        </p:txBody>
      </p:sp>
      <p:sp>
        <p:nvSpPr>
          <p:cNvPr id="4" name="Slide Number Placeholder 3"/>
          <p:cNvSpPr>
            <a:spLocks noGrp="1"/>
          </p:cNvSpPr>
          <p:nvPr>
            <p:ph type="sldNum" sz="quarter" idx="5"/>
          </p:nvPr>
        </p:nvSpPr>
        <p:spPr/>
        <p:txBody>
          <a:bodyPr/>
          <a:lstStyle/>
          <a:p>
            <a:fld id="{F9BE279B-C17F-4EA8-ACD7-828A15D931EC}" type="slidenum">
              <a:rPr lang="en-US" smtClean="0"/>
              <a:t>12</a:t>
            </a:fld>
            <a:endParaRPr lang="en-US"/>
          </a:p>
        </p:txBody>
      </p:sp>
    </p:spTree>
    <p:extLst>
      <p:ext uri="{BB962C8B-B14F-4D97-AF65-F5344CB8AC3E}">
        <p14:creationId xmlns:p14="http://schemas.microsoft.com/office/powerpoint/2010/main" val="359063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BE279B-C17F-4EA8-ACD7-828A15D931EC}" type="slidenum">
              <a:rPr lang="en-US" smtClean="0"/>
              <a:t>15</a:t>
            </a:fld>
            <a:endParaRPr lang="en-US"/>
          </a:p>
        </p:txBody>
      </p:sp>
    </p:spTree>
    <p:extLst>
      <p:ext uri="{BB962C8B-B14F-4D97-AF65-F5344CB8AC3E}">
        <p14:creationId xmlns:p14="http://schemas.microsoft.com/office/powerpoint/2010/main" val="4199056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F9BE279B-C17F-4EA8-ACD7-828A15D931EC}" type="slidenum">
              <a:rPr lang="en-US" smtClean="0"/>
              <a:t>16</a:t>
            </a:fld>
            <a:endParaRPr lang="en-US"/>
          </a:p>
        </p:txBody>
      </p:sp>
    </p:spTree>
    <p:extLst>
      <p:ext uri="{BB962C8B-B14F-4D97-AF65-F5344CB8AC3E}">
        <p14:creationId xmlns:p14="http://schemas.microsoft.com/office/powerpoint/2010/main" val="1303323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92480" y="45720"/>
            <a:ext cx="10363200" cy="868681"/>
          </a:xfrm>
          <a:prstGeom prst="rect">
            <a:avLst/>
          </a:prstGeom>
        </p:spPr>
        <p:txBody>
          <a:bodyPr/>
          <a:lstStyle>
            <a:lvl1pPr>
              <a:defRPr>
                <a:solidFill>
                  <a:srgbClr val="FFFF00"/>
                </a:solidFill>
              </a:defRPr>
            </a:lvl1pPr>
          </a:lstStyle>
          <a:p>
            <a:r>
              <a:rPr lang="en-US" dirty="0"/>
              <a:t>Click to edit Master title style</a:t>
            </a:r>
          </a:p>
        </p:txBody>
      </p:sp>
      <p:sp>
        <p:nvSpPr>
          <p:cNvPr id="3" name="Subtitle 2"/>
          <p:cNvSpPr>
            <a:spLocks noGrp="1"/>
          </p:cNvSpPr>
          <p:nvPr>
            <p:ph type="subTitle" idx="1"/>
          </p:nvPr>
        </p:nvSpPr>
        <p:spPr>
          <a:xfrm>
            <a:off x="350520" y="1158240"/>
            <a:ext cx="11475720" cy="52882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9748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713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028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23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Particle Physics Instrumentation and Experiments</a:t>
            </a:r>
          </a:p>
        </p:txBody>
      </p:sp>
      <p:sp>
        <p:nvSpPr>
          <p:cNvPr id="6" name="Slide Number Placeholder 5"/>
          <p:cNvSpPr>
            <a:spLocks noGrp="1"/>
          </p:cNvSpPr>
          <p:nvPr>
            <p:ph type="sldNum" sz="quarter" idx="12"/>
          </p:nvPr>
        </p:nvSpPr>
        <p:spPr/>
        <p:txBody>
          <a:bodyPr/>
          <a:lstStyle/>
          <a:p>
            <a:fld id="{D2B6F434-50E0-480A-AAD3-F8BFCA07C3F9}" type="slidenum">
              <a:rPr lang="en-US" smtClean="0"/>
              <a:t>‹#›</a:t>
            </a:fld>
            <a:endParaRPr lang="en-US"/>
          </a:p>
        </p:txBody>
      </p:sp>
    </p:spTree>
    <p:extLst>
      <p:ext uri="{BB962C8B-B14F-4D97-AF65-F5344CB8AC3E}">
        <p14:creationId xmlns:p14="http://schemas.microsoft.com/office/powerpoint/2010/main" val="2195003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Particle Physics Instrumentation and Experiments</a:t>
            </a:r>
          </a:p>
        </p:txBody>
      </p:sp>
      <p:sp>
        <p:nvSpPr>
          <p:cNvPr id="6" name="Slide Number Placeholder 5"/>
          <p:cNvSpPr>
            <a:spLocks noGrp="1"/>
          </p:cNvSpPr>
          <p:nvPr>
            <p:ph type="sldNum" sz="quarter" idx="12"/>
          </p:nvPr>
        </p:nvSpPr>
        <p:spPr/>
        <p:txBody>
          <a:bodyPr/>
          <a:lstStyle/>
          <a:p>
            <a:fld id="{D2B6F434-50E0-480A-AAD3-F8BFCA07C3F9}" type="slidenum">
              <a:rPr lang="en-US" smtClean="0"/>
              <a:t>‹#›</a:t>
            </a:fld>
            <a:endParaRPr lang="en-US"/>
          </a:p>
        </p:txBody>
      </p:sp>
    </p:spTree>
    <p:extLst>
      <p:ext uri="{BB962C8B-B14F-4D97-AF65-F5344CB8AC3E}">
        <p14:creationId xmlns:p14="http://schemas.microsoft.com/office/powerpoint/2010/main" val="891128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Particle Physics Instrumentation and Experiments</a:t>
            </a:r>
          </a:p>
        </p:txBody>
      </p:sp>
      <p:sp>
        <p:nvSpPr>
          <p:cNvPr id="6" name="Slide Number Placeholder 5"/>
          <p:cNvSpPr>
            <a:spLocks noGrp="1"/>
          </p:cNvSpPr>
          <p:nvPr>
            <p:ph type="sldNum" sz="quarter" idx="12"/>
          </p:nvPr>
        </p:nvSpPr>
        <p:spPr/>
        <p:txBody>
          <a:bodyPr/>
          <a:lstStyle/>
          <a:p>
            <a:fld id="{D2B6F434-50E0-480A-AAD3-F8BFCA07C3F9}" type="slidenum">
              <a:rPr lang="en-US" smtClean="0"/>
              <a:t>‹#›</a:t>
            </a:fld>
            <a:endParaRPr lang="en-US"/>
          </a:p>
        </p:txBody>
      </p:sp>
    </p:spTree>
    <p:extLst>
      <p:ext uri="{BB962C8B-B14F-4D97-AF65-F5344CB8AC3E}">
        <p14:creationId xmlns:p14="http://schemas.microsoft.com/office/powerpoint/2010/main" val="286159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Particle Physics Instrumentation and Experiments</a:t>
            </a:r>
          </a:p>
        </p:txBody>
      </p:sp>
      <p:sp>
        <p:nvSpPr>
          <p:cNvPr id="7" name="Slide Number Placeholder 6"/>
          <p:cNvSpPr>
            <a:spLocks noGrp="1"/>
          </p:cNvSpPr>
          <p:nvPr>
            <p:ph type="sldNum" sz="quarter" idx="12"/>
          </p:nvPr>
        </p:nvSpPr>
        <p:spPr/>
        <p:txBody>
          <a:bodyPr/>
          <a:lstStyle/>
          <a:p>
            <a:fld id="{D2B6F434-50E0-480A-AAD3-F8BFCA07C3F9}" type="slidenum">
              <a:rPr lang="en-US" smtClean="0"/>
              <a:t>‹#›</a:t>
            </a:fld>
            <a:endParaRPr lang="en-US"/>
          </a:p>
        </p:txBody>
      </p:sp>
    </p:spTree>
    <p:extLst>
      <p:ext uri="{BB962C8B-B14F-4D97-AF65-F5344CB8AC3E}">
        <p14:creationId xmlns:p14="http://schemas.microsoft.com/office/powerpoint/2010/main" val="3162611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Particle Physics Instrumentation and Experiments</a:t>
            </a:r>
          </a:p>
        </p:txBody>
      </p:sp>
      <p:sp>
        <p:nvSpPr>
          <p:cNvPr id="9" name="Slide Number Placeholder 8"/>
          <p:cNvSpPr>
            <a:spLocks noGrp="1"/>
          </p:cNvSpPr>
          <p:nvPr>
            <p:ph type="sldNum" sz="quarter" idx="12"/>
          </p:nvPr>
        </p:nvSpPr>
        <p:spPr/>
        <p:txBody>
          <a:bodyPr/>
          <a:lstStyle/>
          <a:p>
            <a:fld id="{D2B6F434-50E0-480A-AAD3-F8BFCA07C3F9}" type="slidenum">
              <a:rPr lang="en-US" smtClean="0"/>
              <a:t>‹#›</a:t>
            </a:fld>
            <a:endParaRPr lang="en-US"/>
          </a:p>
        </p:txBody>
      </p:sp>
    </p:spTree>
    <p:extLst>
      <p:ext uri="{BB962C8B-B14F-4D97-AF65-F5344CB8AC3E}">
        <p14:creationId xmlns:p14="http://schemas.microsoft.com/office/powerpoint/2010/main" val="3425297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Particle Physics Instrumentation and Experiments</a:t>
            </a:r>
          </a:p>
        </p:txBody>
      </p:sp>
      <p:sp>
        <p:nvSpPr>
          <p:cNvPr id="5" name="Slide Number Placeholder 4"/>
          <p:cNvSpPr>
            <a:spLocks noGrp="1"/>
          </p:cNvSpPr>
          <p:nvPr>
            <p:ph type="sldNum" sz="quarter" idx="12"/>
          </p:nvPr>
        </p:nvSpPr>
        <p:spPr/>
        <p:txBody>
          <a:bodyPr/>
          <a:lstStyle/>
          <a:p>
            <a:fld id="{D2B6F434-50E0-480A-AAD3-F8BFCA07C3F9}" type="slidenum">
              <a:rPr lang="en-US" smtClean="0"/>
              <a:t>‹#›</a:t>
            </a:fld>
            <a:endParaRPr lang="en-US"/>
          </a:p>
        </p:txBody>
      </p:sp>
    </p:spTree>
    <p:extLst>
      <p:ext uri="{BB962C8B-B14F-4D97-AF65-F5344CB8AC3E}">
        <p14:creationId xmlns:p14="http://schemas.microsoft.com/office/powerpoint/2010/main" val="233114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Particle Physics Instrumentation and Experiments</a:t>
            </a:r>
          </a:p>
        </p:txBody>
      </p:sp>
      <p:sp>
        <p:nvSpPr>
          <p:cNvPr id="4" name="Slide Number Placeholder 3"/>
          <p:cNvSpPr>
            <a:spLocks noGrp="1"/>
          </p:cNvSpPr>
          <p:nvPr>
            <p:ph type="sldNum" sz="quarter" idx="12"/>
          </p:nvPr>
        </p:nvSpPr>
        <p:spPr/>
        <p:txBody>
          <a:bodyPr/>
          <a:lstStyle/>
          <a:p>
            <a:fld id="{D2B6F434-50E0-480A-AAD3-F8BFCA07C3F9}" type="slidenum">
              <a:rPr lang="en-US" smtClean="0"/>
              <a:t>‹#›</a:t>
            </a:fld>
            <a:endParaRPr lang="en-US"/>
          </a:p>
        </p:txBody>
      </p:sp>
    </p:spTree>
    <p:extLst>
      <p:ext uri="{BB962C8B-B14F-4D97-AF65-F5344CB8AC3E}">
        <p14:creationId xmlns:p14="http://schemas.microsoft.com/office/powerpoint/2010/main" val="3081609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18B7C-EAD2-4B89-B705-0EF98C0143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sv-SE"/>
          </a:p>
        </p:txBody>
      </p:sp>
    </p:spTree>
    <p:extLst>
      <p:ext uri="{BB962C8B-B14F-4D97-AF65-F5344CB8AC3E}">
        <p14:creationId xmlns:p14="http://schemas.microsoft.com/office/powerpoint/2010/main" val="1150737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Particle Physics Instrumentation and Experiments</a:t>
            </a:r>
          </a:p>
        </p:txBody>
      </p:sp>
      <p:sp>
        <p:nvSpPr>
          <p:cNvPr id="7" name="Slide Number Placeholder 6"/>
          <p:cNvSpPr>
            <a:spLocks noGrp="1"/>
          </p:cNvSpPr>
          <p:nvPr>
            <p:ph type="sldNum" sz="quarter" idx="12"/>
          </p:nvPr>
        </p:nvSpPr>
        <p:spPr/>
        <p:txBody>
          <a:bodyPr/>
          <a:lstStyle/>
          <a:p>
            <a:fld id="{D2B6F434-50E0-480A-AAD3-F8BFCA07C3F9}" type="slidenum">
              <a:rPr lang="en-US" smtClean="0"/>
              <a:t>‹#›</a:t>
            </a:fld>
            <a:endParaRPr lang="en-US"/>
          </a:p>
        </p:txBody>
      </p:sp>
    </p:spTree>
    <p:extLst>
      <p:ext uri="{BB962C8B-B14F-4D97-AF65-F5344CB8AC3E}">
        <p14:creationId xmlns:p14="http://schemas.microsoft.com/office/powerpoint/2010/main" val="302176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Particle Physics Instrumentation and Experiments</a:t>
            </a:r>
          </a:p>
        </p:txBody>
      </p:sp>
      <p:sp>
        <p:nvSpPr>
          <p:cNvPr id="7" name="Slide Number Placeholder 6"/>
          <p:cNvSpPr>
            <a:spLocks noGrp="1"/>
          </p:cNvSpPr>
          <p:nvPr>
            <p:ph type="sldNum" sz="quarter" idx="12"/>
          </p:nvPr>
        </p:nvSpPr>
        <p:spPr/>
        <p:txBody>
          <a:bodyPr/>
          <a:lstStyle/>
          <a:p>
            <a:fld id="{D2B6F434-50E0-480A-AAD3-F8BFCA07C3F9}" type="slidenum">
              <a:rPr lang="en-US" smtClean="0"/>
              <a:t>‹#›</a:t>
            </a:fld>
            <a:endParaRPr lang="en-US"/>
          </a:p>
        </p:txBody>
      </p:sp>
    </p:spTree>
    <p:extLst>
      <p:ext uri="{BB962C8B-B14F-4D97-AF65-F5344CB8AC3E}">
        <p14:creationId xmlns:p14="http://schemas.microsoft.com/office/powerpoint/2010/main" val="2951963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Particle Physics Instrumentation and Experiments</a:t>
            </a:r>
          </a:p>
        </p:txBody>
      </p:sp>
      <p:sp>
        <p:nvSpPr>
          <p:cNvPr id="6" name="Slide Number Placeholder 5"/>
          <p:cNvSpPr>
            <a:spLocks noGrp="1"/>
          </p:cNvSpPr>
          <p:nvPr>
            <p:ph type="sldNum" sz="quarter" idx="12"/>
          </p:nvPr>
        </p:nvSpPr>
        <p:spPr/>
        <p:txBody>
          <a:bodyPr/>
          <a:lstStyle/>
          <a:p>
            <a:fld id="{D2B6F434-50E0-480A-AAD3-F8BFCA07C3F9}" type="slidenum">
              <a:rPr lang="en-US" smtClean="0"/>
              <a:t>‹#›</a:t>
            </a:fld>
            <a:endParaRPr lang="en-US"/>
          </a:p>
        </p:txBody>
      </p:sp>
    </p:spTree>
    <p:extLst>
      <p:ext uri="{BB962C8B-B14F-4D97-AF65-F5344CB8AC3E}">
        <p14:creationId xmlns:p14="http://schemas.microsoft.com/office/powerpoint/2010/main" val="370579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Particle Physics Instrumentation and Experiments</a:t>
            </a:r>
          </a:p>
        </p:txBody>
      </p:sp>
      <p:sp>
        <p:nvSpPr>
          <p:cNvPr id="6" name="Slide Number Placeholder 5"/>
          <p:cNvSpPr>
            <a:spLocks noGrp="1"/>
          </p:cNvSpPr>
          <p:nvPr>
            <p:ph type="sldNum" sz="quarter" idx="12"/>
          </p:nvPr>
        </p:nvSpPr>
        <p:spPr/>
        <p:txBody>
          <a:bodyPr/>
          <a:lstStyle/>
          <a:p>
            <a:fld id="{D2B6F434-50E0-480A-AAD3-F8BFCA07C3F9}" type="slidenum">
              <a:rPr lang="en-US" smtClean="0"/>
              <a:t>‹#›</a:t>
            </a:fld>
            <a:endParaRPr lang="en-US"/>
          </a:p>
        </p:txBody>
      </p:sp>
    </p:spTree>
    <p:extLst>
      <p:ext uri="{BB962C8B-B14F-4D97-AF65-F5344CB8AC3E}">
        <p14:creationId xmlns:p14="http://schemas.microsoft.com/office/powerpoint/2010/main" val="256780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371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787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126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13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21696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6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449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7"/>
          <p:cNvSpPr>
            <a:spLocks noChangeShapeType="1"/>
          </p:cNvSpPr>
          <p:nvPr/>
        </p:nvSpPr>
        <p:spPr bwMode="auto">
          <a:xfrm>
            <a:off x="101600" y="38101"/>
            <a:ext cx="0" cy="6778625"/>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27" name="Line 8"/>
          <p:cNvSpPr>
            <a:spLocks noChangeShapeType="1"/>
          </p:cNvSpPr>
          <p:nvPr/>
        </p:nvSpPr>
        <p:spPr bwMode="auto">
          <a:xfrm>
            <a:off x="12090400" y="42863"/>
            <a:ext cx="0" cy="6773862"/>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28" name="Line 9"/>
          <p:cNvSpPr>
            <a:spLocks noChangeShapeType="1"/>
          </p:cNvSpPr>
          <p:nvPr/>
        </p:nvSpPr>
        <p:spPr bwMode="auto">
          <a:xfrm>
            <a:off x="101600" y="76200"/>
            <a:ext cx="11988800"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29" name="Line 10"/>
          <p:cNvSpPr>
            <a:spLocks noChangeShapeType="1"/>
          </p:cNvSpPr>
          <p:nvPr/>
        </p:nvSpPr>
        <p:spPr bwMode="auto">
          <a:xfrm>
            <a:off x="101600" y="6781800"/>
            <a:ext cx="11988800"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2" name="Text Box 14"/>
          <p:cNvSpPr txBox="1">
            <a:spLocks noChangeArrowheads="1"/>
          </p:cNvSpPr>
          <p:nvPr/>
        </p:nvSpPr>
        <p:spPr bwMode="auto">
          <a:xfrm>
            <a:off x="4918839" y="6494464"/>
            <a:ext cx="26959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900" dirty="0"/>
              <a:t>Particle Physics Instrumentation and Experiments</a:t>
            </a:r>
          </a:p>
        </p:txBody>
      </p:sp>
      <p:sp>
        <p:nvSpPr>
          <p:cNvPr id="1033" name="Rectangle 15"/>
          <p:cNvSpPr>
            <a:spLocks noChangeArrowheads="1"/>
          </p:cNvSpPr>
          <p:nvPr/>
        </p:nvSpPr>
        <p:spPr bwMode="auto">
          <a:xfrm>
            <a:off x="10845800" y="6494464"/>
            <a:ext cx="425451"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174BF4D6-4DD5-431E-ABC8-CEC4E51AE1BD}" type="slidenum">
              <a:rPr lang="sv-SE" altLang="en-US" sz="800"/>
              <a:pPr/>
              <a:t>‹#›</a:t>
            </a:fld>
            <a:endParaRPr lang="sv-SE" altLang="en-US" sz="800"/>
          </a:p>
        </p:txBody>
      </p:sp>
      <p:sp>
        <p:nvSpPr>
          <p:cNvPr id="2" name="Rectangle 1"/>
          <p:cNvSpPr/>
          <p:nvPr userDrawn="1"/>
        </p:nvSpPr>
        <p:spPr>
          <a:xfrm>
            <a:off x="101600" y="76200"/>
            <a:ext cx="11988800" cy="822434"/>
          </a:xfrm>
          <a:prstGeom prst="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2642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Particle Physics Instrumentation and Experiments</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6F434-50E0-480A-AAD3-F8BFCA07C3F9}" type="slidenum">
              <a:rPr lang="en-US" smtClean="0"/>
              <a:t>‹#›</a:t>
            </a:fld>
            <a:endParaRPr lang="en-US"/>
          </a:p>
        </p:txBody>
      </p:sp>
    </p:spTree>
    <p:extLst>
      <p:ext uri="{BB962C8B-B14F-4D97-AF65-F5344CB8AC3E}">
        <p14:creationId xmlns:p14="http://schemas.microsoft.com/office/powerpoint/2010/main" val="32206648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1.emf"/><Relationship Id="rId5" Type="http://schemas.openxmlformats.org/officeDocument/2006/relationships/oleObject" Target="../embeddings/oleObject5.bin"/><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3.emf"/><Relationship Id="rId5" Type="http://schemas.openxmlformats.org/officeDocument/2006/relationships/oleObject" Target="../embeddings/oleObject7.bin"/><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4.emf"/><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notesSlide" Target="../notesSlides/notesSlide8.xml"/><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18.e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41.emf"/><Relationship Id="rId7" Type="http://schemas.openxmlformats.org/officeDocument/2006/relationships/image" Target="../media/image39.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3.bin"/><Relationship Id="rId5" Type="http://schemas.openxmlformats.org/officeDocument/2006/relationships/image" Target="../media/image38.emf"/><Relationship Id="rId10" Type="http://schemas.openxmlformats.org/officeDocument/2006/relationships/image" Target="../media/image42.png"/><Relationship Id="rId4" Type="http://schemas.openxmlformats.org/officeDocument/2006/relationships/oleObject" Target="../embeddings/oleObject12.bin"/><Relationship Id="rId9"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50.emf"/><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0.emf"/><Relationship Id="rId5" Type="http://schemas.openxmlformats.org/officeDocument/2006/relationships/oleObject" Target="../embeddings/oleObject15.bin"/><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4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fif"/><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79.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79.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79.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79.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85.emf"/></Relationships>
</file>

<file path=ppt/slides/_rels/slide5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88.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90.emf"/><Relationship Id="rId5" Type="http://schemas.openxmlformats.org/officeDocument/2006/relationships/oleObject" Target="../embeddings/oleObject23.bin"/><Relationship Id="rId4" Type="http://schemas.openxmlformats.org/officeDocument/2006/relationships/image" Target="../media/image89.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93.emf"/><Relationship Id="rId5" Type="http://schemas.openxmlformats.org/officeDocument/2006/relationships/oleObject" Target="../embeddings/oleObject26.bin"/><Relationship Id="rId4" Type="http://schemas.openxmlformats.org/officeDocument/2006/relationships/image" Target="../media/image92.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95.emf"/><Relationship Id="rId5" Type="http://schemas.openxmlformats.org/officeDocument/2006/relationships/oleObject" Target="../embeddings/oleObject28.bin"/><Relationship Id="rId4" Type="http://schemas.openxmlformats.org/officeDocument/2006/relationships/image" Target="../media/image94.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96.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98.emf"/><Relationship Id="rId5" Type="http://schemas.openxmlformats.org/officeDocument/2006/relationships/oleObject" Target="../embeddings/oleObject31.bin"/><Relationship Id="rId4" Type="http://schemas.openxmlformats.org/officeDocument/2006/relationships/image" Target="../media/image97.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4329" y="45720"/>
            <a:ext cx="10363200" cy="868681"/>
          </a:xfrm>
        </p:spPr>
        <p:txBody>
          <a:bodyPr/>
          <a:lstStyle/>
          <a:p>
            <a:r>
              <a:rPr lang="en-US" altLang="en-US" sz="4000" dirty="0"/>
              <a:t>Particle Physics Instrumentation</a:t>
            </a:r>
            <a:endParaRPr lang="en-US" sz="4000" dirty="0"/>
          </a:p>
        </p:txBody>
      </p:sp>
      <p:sp>
        <p:nvSpPr>
          <p:cNvPr id="3" name="Subtitle 2"/>
          <p:cNvSpPr>
            <a:spLocks noGrp="1"/>
          </p:cNvSpPr>
          <p:nvPr>
            <p:ph type="subTitle" idx="1"/>
          </p:nvPr>
        </p:nvSpPr>
        <p:spPr/>
        <p:txBody>
          <a:bodyPr/>
          <a:lstStyle/>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sv-SE" altLang="en-US" sz="2000" b="1" dirty="0">
                <a:solidFill>
                  <a:srgbClr val="0000FF"/>
                </a:solidFill>
              </a:rPr>
              <a:t>Christian Bohm</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sv-SE" altLang="en-US" sz="2000" b="1" dirty="0">
                <a:solidFill>
                  <a:srgbClr val="0000FF"/>
                </a:solidFill>
              </a:rPr>
              <a:t>Stockholm University</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sv-SE" altLang="en-US" sz="2000" b="1" dirty="0">
              <a:solidFill>
                <a:srgbClr val="0000FF"/>
              </a:solidFill>
            </a:endParaRP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altLang="en-US" sz="2000" dirty="0">
                <a:solidFill>
                  <a:srgbClr val="0000FF"/>
                </a:solidFill>
              </a:rPr>
              <a:t>Similar instrumentation is used for nuclear physics and nuclear medicine.</a:t>
            </a:r>
            <a:endParaRPr lang="sv-SE" altLang="en-US" sz="2000" dirty="0">
              <a:solidFill>
                <a:srgbClr val="0000FF"/>
              </a:solidFill>
            </a:endParaRPr>
          </a:p>
          <a:p>
            <a:pPr indent="107950">
              <a:spcAft>
                <a:spcPts val="575"/>
              </a:spcAft>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altLang="en-US" sz="2000" dirty="0">
                <a:solidFill>
                  <a:srgbClr val="0000FF"/>
                </a:solidFill>
              </a:rPr>
              <a:t>Advanced detectors are often combinations of different specialized subdetectors</a:t>
            </a:r>
          </a:p>
          <a:p>
            <a:pPr indent="107950">
              <a:spcAft>
                <a:spcPts val="575"/>
              </a:spcAft>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altLang="en-US" sz="2000" dirty="0">
                <a:solidFill>
                  <a:srgbClr val="0000FF"/>
                </a:solidFill>
              </a:rPr>
              <a:t>Here I discuss different subdetectors used in the LHC environment more specifically the ATLAS detector</a:t>
            </a:r>
          </a:p>
          <a:p>
            <a:pPr indent="107950">
              <a:spcAft>
                <a:spcPts val="575"/>
              </a:spcAft>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altLang="en-US" sz="2000" b="1" dirty="0">
              <a:solidFill>
                <a:srgbClr val="0000FF"/>
              </a:solidFill>
            </a:endParaRPr>
          </a:p>
          <a:p>
            <a:pPr indent="107950">
              <a:spcAft>
                <a:spcPts val="575"/>
              </a:spcAft>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altLang="en-US" sz="2000" b="1" dirty="0">
                <a:solidFill>
                  <a:srgbClr val="0000FF"/>
                </a:solidFill>
              </a:rPr>
              <a:t>Outline</a:t>
            </a:r>
          </a:p>
          <a:p>
            <a:pPr indent="107950">
              <a:spcAft>
                <a:spcPts val="575"/>
              </a:spcAft>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altLang="en-US" sz="2000" dirty="0">
                <a:solidFill>
                  <a:srgbClr val="0000FF"/>
                </a:solidFill>
              </a:rPr>
              <a:t>LHC and its detectors</a:t>
            </a:r>
          </a:p>
          <a:p>
            <a:pPr indent="107950">
              <a:spcAft>
                <a:spcPts val="575"/>
              </a:spcAft>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altLang="en-US" sz="2000" dirty="0">
                <a:solidFill>
                  <a:srgbClr val="0000FF"/>
                </a:solidFill>
              </a:rPr>
              <a:t>ATLAS and its subdetectors</a:t>
            </a:r>
          </a:p>
          <a:p>
            <a:pPr indent="107950">
              <a:spcAft>
                <a:spcPts val="575"/>
              </a:spcAft>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altLang="en-US" sz="2000" dirty="0">
                <a:solidFill>
                  <a:srgbClr val="0000FF"/>
                </a:solidFill>
              </a:rPr>
              <a:t>Future Accelerators</a:t>
            </a:r>
          </a:p>
          <a:p>
            <a:pPr indent="107950">
              <a:spcAft>
                <a:spcPts val="575"/>
              </a:spcAft>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altLang="en-US" sz="2000" dirty="0">
                <a:solidFill>
                  <a:srgbClr val="0000FF"/>
                </a:solidFill>
              </a:rPr>
              <a:t>Calorimeters</a:t>
            </a:r>
          </a:p>
          <a:p>
            <a:pPr indent="107950">
              <a:spcAft>
                <a:spcPts val="575"/>
              </a:spcAft>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altLang="en-US" sz="2000" dirty="0">
                <a:solidFill>
                  <a:srgbClr val="0000FF"/>
                </a:solidFill>
              </a:rPr>
              <a:t>TDAQ</a:t>
            </a:r>
          </a:p>
          <a:p>
            <a:endParaRPr lang="en-US" sz="2000" dirty="0"/>
          </a:p>
        </p:txBody>
      </p:sp>
    </p:spTree>
    <p:extLst>
      <p:ext uri="{BB962C8B-B14F-4D97-AF65-F5344CB8AC3E}">
        <p14:creationId xmlns:p14="http://schemas.microsoft.com/office/powerpoint/2010/main" val="2191937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1"/>
            <a:ext cx="10515600" cy="853440"/>
          </a:xfrm>
          <a:prstGeom prst="rect">
            <a:avLst/>
          </a:prstGeom>
        </p:spPr>
        <p:txBody>
          <a:bodyPr/>
          <a:lstStyle/>
          <a:p>
            <a:r>
              <a:rPr lang="en-US" altLang="en-US" dirty="0">
                <a:solidFill>
                  <a:srgbClr val="FFFF00"/>
                </a:solidFill>
              </a:rPr>
              <a:t>Short lived particles</a:t>
            </a:r>
            <a:endParaRPr lang="en-US" dirty="0">
              <a:solidFill>
                <a:srgbClr val="FFFF00"/>
              </a:solidFill>
            </a:endParaRPr>
          </a:p>
        </p:txBody>
      </p:sp>
      <p:sp>
        <p:nvSpPr>
          <p:cNvPr id="4" name="TextBox 3"/>
          <p:cNvSpPr txBox="1"/>
          <p:nvPr/>
        </p:nvSpPr>
        <p:spPr>
          <a:xfrm>
            <a:off x="304800" y="1219200"/>
            <a:ext cx="11490960" cy="5078313"/>
          </a:xfrm>
          <a:prstGeom prst="rect">
            <a:avLst/>
          </a:prstGeom>
          <a:noFill/>
        </p:spPr>
        <p:txBody>
          <a:bodyPr wrap="square" rtlCol="0">
            <a:spAutoFit/>
          </a:bodyPr>
          <a:lstStyle/>
          <a:p>
            <a:pPr indent="12700"/>
            <a:r>
              <a:rPr lang="en-US" altLang="en-US" dirty="0">
                <a:solidFill>
                  <a:srgbClr val="6600FF"/>
                </a:solidFill>
              </a:rPr>
              <a:t>You have to infer the existence of short lived (&lt; 10</a:t>
            </a:r>
            <a:r>
              <a:rPr lang="en-US" altLang="en-US" baseline="30000" dirty="0">
                <a:solidFill>
                  <a:srgbClr val="6600FF"/>
                </a:solidFill>
              </a:rPr>
              <a:t>-10</a:t>
            </a:r>
            <a:r>
              <a:rPr lang="en-US" altLang="en-US" dirty="0">
                <a:solidFill>
                  <a:srgbClr val="6600FF"/>
                </a:solidFill>
              </a:rPr>
              <a:t> sec) particles by recording the disintegration products</a:t>
            </a:r>
          </a:p>
          <a:p>
            <a:pPr indent="12700"/>
            <a:endParaRPr lang="en-US" altLang="en-US" dirty="0"/>
          </a:p>
          <a:p>
            <a:pPr indent="12700"/>
            <a:endParaRPr lang="en-US" altLang="en-US" dirty="0"/>
          </a:p>
          <a:p>
            <a:pPr indent="12700"/>
            <a:endParaRPr lang="en-US" altLang="en-US" dirty="0"/>
          </a:p>
          <a:p>
            <a:pPr indent="12700"/>
            <a:endParaRPr lang="en-US" altLang="en-US" dirty="0"/>
          </a:p>
          <a:p>
            <a:pPr indent="12700"/>
            <a:endParaRPr lang="en-US" altLang="en-US" dirty="0"/>
          </a:p>
          <a:p>
            <a:pPr indent="12700"/>
            <a:endParaRPr lang="en-US" altLang="en-US" dirty="0"/>
          </a:p>
          <a:p>
            <a:pPr indent="12700"/>
            <a:endParaRPr lang="en-US" altLang="en-US" dirty="0"/>
          </a:p>
          <a:p>
            <a:pPr indent="12700"/>
            <a:endParaRPr lang="en-US" altLang="en-US" dirty="0"/>
          </a:p>
          <a:p>
            <a:pPr indent="12700"/>
            <a:endParaRPr lang="en-US" altLang="en-US" dirty="0"/>
          </a:p>
          <a:p>
            <a:pPr indent="12700"/>
            <a:endParaRPr lang="en-US" altLang="en-US" b="1" dirty="0">
              <a:solidFill>
                <a:schemeClr val="accent2"/>
              </a:solidFill>
            </a:endParaRPr>
          </a:p>
          <a:p>
            <a:pPr indent="12700"/>
            <a:r>
              <a:rPr lang="en-US" altLang="en-US" b="1" dirty="0">
                <a:solidFill>
                  <a:srgbClr val="6600FF"/>
                </a:solidFill>
              </a:rPr>
              <a:t>But this opens for mistakes: </a:t>
            </a:r>
          </a:p>
          <a:p>
            <a:pPr indent="12700"/>
            <a:endParaRPr lang="en-US" altLang="en-US" dirty="0">
              <a:solidFill>
                <a:srgbClr val="6600FF"/>
              </a:solidFill>
            </a:endParaRPr>
          </a:p>
          <a:p>
            <a:pPr indent="12700"/>
            <a:r>
              <a:rPr lang="en-US" altLang="en-US" dirty="0">
                <a:solidFill>
                  <a:srgbClr val="6600FF"/>
                </a:solidFill>
              </a:rPr>
              <a:t>If A </a:t>
            </a:r>
            <a:r>
              <a:rPr lang="en-US" altLang="en-US" dirty="0">
                <a:solidFill>
                  <a:srgbClr val="6600FF"/>
                </a:solidFill>
                <a:sym typeface="Wingdings" panose="05000000000000000000" pitchFamily="2" charset="2"/>
              </a:rPr>
              <a:t> B, C and you record B and C it </a:t>
            </a:r>
            <a:r>
              <a:rPr lang="en-US" altLang="en-US" dirty="0">
                <a:solidFill>
                  <a:schemeClr val="accent2"/>
                </a:solidFill>
                <a:sym typeface="Wingdings" panose="05000000000000000000" pitchFamily="2" charset="2"/>
              </a:rPr>
              <a:t>is not </a:t>
            </a:r>
            <a:r>
              <a:rPr lang="en-US" altLang="en-US" b="1" dirty="0">
                <a:solidFill>
                  <a:srgbClr val="FF0000"/>
                </a:solidFill>
                <a:sym typeface="Wingdings" panose="05000000000000000000" pitchFamily="2" charset="2"/>
              </a:rPr>
              <a:t>certain</a:t>
            </a:r>
            <a:r>
              <a:rPr lang="en-US" altLang="en-US" dirty="0">
                <a:solidFill>
                  <a:srgbClr val="FF0000"/>
                </a:solidFill>
                <a:sym typeface="Wingdings" panose="05000000000000000000" pitchFamily="2" charset="2"/>
              </a:rPr>
              <a:t> </a:t>
            </a:r>
            <a:r>
              <a:rPr lang="en-US" altLang="en-US" dirty="0">
                <a:solidFill>
                  <a:srgbClr val="6600FF"/>
                </a:solidFill>
                <a:sym typeface="Wingdings" panose="05000000000000000000" pitchFamily="2" charset="2"/>
              </a:rPr>
              <a:t>they came from the same A. They might have come from </a:t>
            </a:r>
            <a:r>
              <a:rPr lang="en-US" altLang="en-US" b="1" dirty="0">
                <a:solidFill>
                  <a:srgbClr val="FF0000"/>
                </a:solidFill>
                <a:sym typeface="Wingdings" panose="05000000000000000000" pitchFamily="2" charset="2"/>
              </a:rPr>
              <a:t>different</a:t>
            </a:r>
            <a:r>
              <a:rPr lang="en-US" altLang="en-US" dirty="0">
                <a:solidFill>
                  <a:srgbClr val="FF0000"/>
                </a:solidFill>
                <a:sym typeface="Wingdings" panose="05000000000000000000" pitchFamily="2" charset="2"/>
              </a:rPr>
              <a:t> </a:t>
            </a:r>
            <a:r>
              <a:rPr lang="en-US" altLang="en-US" dirty="0">
                <a:solidFill>
                  <a:srgbClr val="6600FF"/>
                </a:solidFill>
                <a:sym typeface="Wingdings" panose="05000000000000000000" pitchFamily="2" charset="2"/>
              </a:rPr>
              <a:t>processes</a:t>
            </a:r>
          </a:p>
          <a:p>
            <a:pPr indent="12700"/>
            <a:endParaRPr lang="en-US" altLang="en-US" dirty="0">
              <a:solidFill>
                <a:srgbClr val="6600FF"/>
              </a:solidFill>
              <a:sym typeface="Wingdings" panose="05000000000000000000" pitchFamily="2" charset="2"/>
            </a:endParaRPr>
          </a:p>
          <a:p>
            <a:pPr indent="12700"/>
            <a:r>
              <a:rPr lang="en-US" altLang="en-US" b="1" dirty="0">
                <a:solidFill>
                  <a:srgbClr val="FF0000"/>
                </a:solidFill>
                <a:sym typeface="Wingdings" panose="05000000000000000000" pitchFamily="2" charset="2"/>
              </a:rPr>
              <a:t>Need to know the direction with high precision, t</a:t>
            </a:r>
            <a:r>
              <a:rPr lang="en-US" altLang="en-US" dirty="0">
                <a:solidFill>
                  <a:srgbClr val="6600FF"/>
                </a:solidFill>
                <a:sym typeface="Wingdings" panose="05000000000000000000" pitchFamily="2" charset="2"/>
              </a:rPr>
              <a:t>o be able to identify if it is a secondary vertex</a:t>
            </a:r>
            <a:endParaRPr lang="en-US" altLang="en-US" dirty="0">
              <a:solidFill>
                <a:srgbClr val="6600FF"/>
              </a:solidFill>
            </a:endParaRPr>
          </a:p>
          <a:p>
            <a:endParaRPr lang="en-US" dirty="0"/>
          </a:p>
        </p:txBody>
      </p:sp>
      <p:graphicFrame>
        <p:nvGraphicFramePr>
          <p:cNvPr id="5" name="Object 8"/>
          <p:cNvGraphicFramePr>
            <a:graphicFrameLocks noChangeAspect="1"/>
          </p:cNvGraphicFramePr>
          <p:nvPr>
            <p:extLst/>
          </p:nvPr>
        </p:nvGraphicFramePr>
        <p:xfrm>
          <a:off x="2522697" y="1670793"/>
          <a:ext cx="3443288" cy="2087563"/>
        </p:xfrm>
        <a:graphic>
          <a:graphicData uri="http://schemas.openxmlformats.org/presentationml/2006/ole">
            <mc:AlternateContent xmlns:mc="http://schemas.openxmlformats.org/markup-compatibility/2006">
              <mc:Choice xmlns:v="urn:schemas-microsoft-com:vml" Requires="v">
                <p:oleObj spid="_x0000_s52300" name="Drawing" r:id="rId3" imgW="2072498" imgH="1256923" progId="Canvas.Drawing.X">
                  <p:embed/>
                </p:oleObj>
              </mc:Choice>
              <mc:Fallback>
                <p:oleObj name="Drawing" r:id="rId3" imgW="2072498" imgH="1256923" progId="Canvas.Drawing.X">
                  <p:embed/>
                  <p:pic>
                    <p:nvPicPr>
                      <p:cNvPr id="5" name="Object 8"/>
                      <p:cNvPicPr>
                        <a:picLocks noChangeAspect="1" noChangeArrowheads="1"/>
                      </p:cNvPicPr>
                      <p:nvPr/>
                    </p:nvPicPr>
                    <p:blipFill>
                      <a:blip r:embed="rId4"/>
                      <a:srcRect/>
                      <a:stretch>
                        <a:fillRect/>
                      </a:stretch>
                    </p:blipFill>
                    <p:spPr bwMode="auto">
                      <a:xfrm>
                        <a:off x="2522697" y="1670793"/>
                        <a:ext cx="34432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9"/>
          <p:cNvSpPr txBox="1">
            <a:spLocks noChangeArrowheads="1"/>
          </p:cNvSpPr>
          <p:nvPr/>
        </p:nvSpPr>
        <p:spPr bwMode="auto">
          <a:xfrm>
            <a:off x="2118367" y="3641306"/>
            <a:ext cx="1563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dirty="0">
                <a:solidFill>
                  <a:srgbClr val="FF0000"/>
                </a:solidFill>
              </a:rPr>
              <a:t>Primary vertex</a:t>
            </a:r>
          </a:p>
        </p:txBody>
      </p:sp>
      <p:sp>
        <p:nvSpPr>
          <p:cNvPr id="7" name="TextBox 10"/>
          <p:cNvSpPr txBox="1">
            <a:spLocks noChangeArrowheads="1"/>
          </p:cNvSpPr>
          <p:nvPr/>
        </p:nvSpPr>
        <p:spPr bwMode="auto">
          <a:xfrm>
            <a:off x="4487032" y="3641306"/>
            <a:ext cx="1563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dirty="0">
                <a:solidFill>
                  <a:srgbClr val="FF0000"/>
                </a:solidFill>
              </a:rPr>
              <a:t>Primary vertex</a:t>
            </a:r>
          </a:p>
        </p:txBody>
      </p:sp>
      <p:sp>
        <p:nvSpPr>
          <p:cNvPr id="8" name="TextBox 11"/>
          <p:cNvSpPr txBox="1">
            <a:spLocks noChangeArrowheads="1"/>
          </p:cNvSpPr>
          <p:nvPr/>
        </p:nvSpPr>
        <p:spPr bwMode="auto">
          <a:xfrm>
            <a:off x="5268656" y="3072924"/>
            <a:ext cx="1794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dirty="0">
                <a:solidFill>
                  <a:srgbClr val="FF0000"/>
                </a:solidFill>
              </a:rPr>
              <a:t>Secondary vertex</a:t>
            </a:r>
          </a:p>
        </p:txBody>
      </p:sp>
      <p:sp>
        <p:nvSpPr>
          <p:cNvPr id="9" name="TextBox 10">
            <a:extLst>
              <a:ext uri="{FF2B5EF4-FFF2-40B4-BE49-F238E27FC236}">
                <a16:creationId xmlns:a16="http://schemas.microsoft.com/office/drawing/2014/main" id="{5206D709-7B19-4CE3-9E42-09234D6386DF}"/>
              </a:ext>
            </a:extLst>
          </p:cNvPr>
          <p:cNvSpPr txBox="1">
            <a:spLocks noChangeArrowheads="1"/>
          </p:cNvSpPr>
          <p:nvPr/>
        </p:nvSpPr>
        <p:spPr bwMode="auto">
          <a:xfrm>
            <a:off x="7283197" y="3800642"/>
            <a:ext cx="12298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dirty="0">
                <a:solidFill>
                  <a:srgbClr val="FF0000"/>
                </a:solidFill>
              </a:rPr>
              <a:t>False event</a:t>
            </a:r>
          </a:p>
        </p:txBody>
      </p:sp>
      <p:graphicFrame>
        <p:nvGraphicFramePr>
          <p:cNvPr id="10" name="Object 8">
            <a:extLst>
              <a:ext uri="{FF2B5EF4-FFF2-40B4-BE49-F238E27FC236}">
                <a16:creationId xmlns:a16="http://schemas.microsoft.com/office/drawing/2014/main" id="{D6149812-CAC3-4985-BD2E-6506C2E9C7B1}"/>
              </a:ext>
            </a:extLst>
          </p:cNvPr>
          <p:cNvGraphicFramePr>
            <a:graphicFrameLocks noChangeAspect="1"/>
          </p:cNvGraphicFramePr>
          <p:nvPr>
            <p:extLst/>
          </p:nvPr>
        </p:nvGraphicFramePr>
        <p:xfrm>
          <a:off x="7525147" y="1900981"/>
          <a:ext cx="1355725" cy="1857375"/>
        </p:xfrm>
        <a:graphic>
          <a:graphicData uri="http://schemas.openxmlformats.org/presentationml/2006/ole">
            <mc:AlternateContent xmlns:mc="http://schemas.openxmlformats.org/markup-compatibility/2006">
              <mc:Choice xmlns:v="urn:schemas-microsoft-com:vml" Requires="v">
                <p:oleObj spid="_x0000_s52301" name="Drawing" r:id="rId5" imgW="815305" imgH="1119904" progId="Canvas.Drawing.X">
                  <p:embed/>
                </p:oleObj>
              </mc:Choice>
              <mc:Fallback>
                <p:oleObj name="Drawing" r:id="rId5" imgW="815305" imgH="1119904" progId="Canvas.Drawing.X">
                  <p:embed/>
                  <p:pic>
                    <p:nvPicPr>
                      <p:cNvPr id="10" name="Object 8">
                        <a:extLst>
                          <a:ext uri="{FF2B5EF4-FFF2-40B4-BE49-F238E27FC236}">
                            <a16:creationId xmlns:a16="http://schemas.microsoft.com/office/drawing/2014/main" id="{D6149812-CAC3-4985-BD2E-6506C2E9C7B1}"/>
                          </a:ext>
                        </a:extLst>
                      </p:cNvPr>
                      <p:cNvPicPr>
                        <a:picLocks noChangeAspect="1" noChangeArrowheads="1"/>
                      </p:cNvPicPr>
                      <p:nvPr/>
                    </p:nvPicPr>
                    <p:blipFill>
                      <a:blip r:embed="rId6"/>
                      <a:srcRect/>
                      <a:stretch>
                        <a:fillRect/>
                      </a:stretch>
                    </p:blipFill>
                    <p:spPr bwMode="auto">
                      <a:xfrm>
                        <a:off x="7525147" y="1900981"/>
                        <a:ext cx="1355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6256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7">
            <a:extLst>
              <a:ext uri="{FF2B5EF4-FFF2-40B4-BE49-F238E27FC236}">
                <a16:creationId xmlns:a16="http://schemas.microsoft.com/office/drawing/2014/main" id="{8F9D90DA-D677-4AC6-8E40-79F3AE9EECE1}"/>
              </a:ext>
            </a:extLst>
          </p:cNvPr>
          <p:cNvGraphicFramePr>
            <a:graphicFrameLocks noChangeAspect="1"/>
          </p:cNvGraphicFramePr>
          <p:nvPr>
            <p:extLst>
              <p:ext uri="{D42A27DB-BD31-4B8C-83A1-F6EECF244321}">
                <p14:modId xmlns:p14="http://schemas.microsoft.com/office/powerpoint/2010/main" val="496412845"/>
              </p:ext>
            </p:extLst>
          </p:nvPr>
        </p:nvGraphicFramePr>
        <p:xfrm>
          <a:off x="943435" y="3008668"/>
          <a:ext cx="9326794" cy="1268413"/>
        </p:xfrm>
        <a:graphic>
          <a:graphicData uri="http://schemas.openxmlformats.org/presentationml/2006/ole">
            <mc:AlternateContent xmlns:mc="http://schemas.openxmlformats.org/markup-compatibility/2006">
              <mc:Choice xmlns:v="urn:schemas-microsoft-com:vml" Requires="v">
                <p:oleObj spid="_x0000_s53328" name="Drawing" r:id="rId3" imgW="5493630" imgH="746603" progId="Canvas.Drawing.X">
                  <p:embed/>
                </p:oleObj>
              </mc:Choice>
              <mc:Fallback>
                <p:oleObj name="Drawing" r:id="rId3" imgW="5493630" imgH="746603" progId="Canvas.Drawing.X">
                  <p:embed/>
                  <p:pic>
                    <p:nvPicPr>
                      <p:cNvPr id="5" name="Object 7">
                        <a:extLst>
                          <a:ext uri="{FF2B5EF4-FFF2-40B4-BE49-F238E27FC236}">
                            <a16:creationId xmlns:a16="http://schemas.microsoft.com/office/drawing/2014/main" id="{8F9D90DA-D677-4AC6-8E40-79F3AE9EECE1}"/>
                          </a:ext>
                        </a:extLst>
                      </p:cNvPr>
                      <p:cNvPicPr>
                        <a:picLocks noChangeAspect="1" noChangeArrowheads="1"/>
                      </p:cNvPicPr>
                      <p:nvPr/>
                    </p:nvPicPr>
                    <p:blipFill>
                      <a:blip r:embed="rId4"/>
                      <a:srcRect/>
                      <a:stretch>
                        <a:fillRect/>
                      </a:stretch>
                    </p:blipFill>
                    <p:spPr bwMode="auto">
                      <a:xfrm>
                        <a:off x="943435" y="3008668"/>
                        <a:ext cx="9326794" cy="1268413"/>
                      </a:xfrm>
                      <a:prstGeom prst="rect">
                        <a:avLst/>
                      </a:prstGeom>
                      <a:noFill/>
                      <a:ln>
                        <a:noFill/>
                      </a:ln>
                      <a:extLst/>
                    </p:spPr>
                  </p:pic>
                </p:oleObj>
              </mc:Fallback>
            </mc:AlternateContent>
          </a:graphicData>
        </a:graphic>
      </p:graphicFrame>
      <p:sp>
        <p:nvSpPr>
          <p:cNvPr id="2" name="Title 1"/>
          <p:cNvSpPr>
            <a:spLocks noGrp="1"/>
          </p:cNvSpPr>
          <p:nvPr>
            <p:ph type="title"/>
          </p:nvPr>
        </p:nvSpPr>
        <p:spPr>
          <a:xfrm>
            <a:off x="838200" y="60961"/>
            <a:ext cx="10515600" cy="853440"/>
          </a:xfrm>
          <a:prstGeom prst="rect">
            <a:avLst/>
          </a:prstGeom>
        </p:spPr>
        <p:txBody>
          <a:bodyPr/>
          <a:lstStyle/>
          <a:p>
            <a:r>
              <a:rPr lang="en-US" altLang="en-US" dirty="0">
                <a:solidFill>
                  <a:srgbClr val="FFFF00"/>
                </a:solidFill>
              </a:rPr>
              <a:t>Missing Transverse Momenta (Energy)</a:t>
            </a:r>
            <a:endParaRPr lang="en-US" dirty="0">
              <a:solidFill>
                <a:srgbClr val="FFFF00"/>
              </a:solidFill>
            </a:endParaRPr>
          </a:p>
        </p:txBody>
      </p:sp>
      <p:sp>
        <p:nvSpPr>
          <p:cNvPr id="9" name="Content Placeholder 2"/>
          <p:cNvSpPr txBox="1">
            <a:spLocks/>
          </p:cNvSpPr>
          <p:nvPr/>
        </p:nvSpPr>
        <p:spPr>
          <a:xfrm>
            <a:off x="1419884" y="1153675"/>
            <a:ext cx="10240008" cy="4978400"/>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2000" kern="0" dirty="0">
                <a:solidFill>
                  <a:srgbClr val="6600FF"/>
                </a:solidFill>
              </a:rPr>
              <a:t>The Center Of Momenta of all particles created in an explosion stay at the collision center course</a:t>
            </a:r>
          </a:p>
          <a:p>
            <a:pPr marL="0" indent="0">
              <a:buNone/>
            </a:pPr>
            <a:r>
              <a:rPr lang="en-US" altLang="en-US" sz="2000" b="1" kern="0" dirty="0">
                <a:solidFill>
                  <a:srgbClr val="FF0000"/>
                </a:solidFill>
              </a:rPr>
              <a:t>The vector sum of all momenta in the COM system is 0</a:t>
            </a:r>
          </a:p>
          <a:p>
            <a:pPr marL="0" indent="0">
              <a:buNone/>
            </a:pPr>
            <a:r>
              <a:rPr lang="en-US" altLang="en-US" sz="2000" kern="0" dirty="0">
                <a:solidFill>
                  <a:srgbClr val="6600FF"/>
                </a:solidFill>
              </a:rPr>
              <a:t>Same thing can be seen in the transverse projection</a:t>
            </a:r>
          </a:p>
          <a:p>
            <a:pPr marL="0" indent="0">
              <a:buNone/>
            </a:pPr>
            <a:r>
              <a:rPr lang="en-US" altLang="en-US" sz="2000" kern="0" dirty="0">
                <a:solidFill>
                  <a:srgbClr val="6600FF"/>
                </a:solidFill>
              </a:rPr>
              <a:t>If one particle is not detected there will be a </a:t>
            </a:r>
            <a:r>
              <a:rPr lang="en-US" altLang="en-US" sz="2000" b="1" kern="0" dirty="0">
                <a:solidFill>
                  <a:srgbClr val="FF0000"/>
                </a:solidFill>
              </a:rPr>
              <a:t>missing transverse momenta </a:t>
            </a:r>
          </a:p>
          <a:p>
            <a:pPr marL="0" indent="0">
              <a:buNone/>
            </a:pPr>
            <a:endParaRPr lang="en-US" altLang="en-US" sz="2000" kern="0" dirty="0">
              <a:solidFill>
                <a:srgbClr val="6600FF"/>
              </a:solidFill>
            </a:endParaRPr>
          </a:p>
          <a:p>
            <a:pPr marL="0" indent="0">
              <a:buNone/>
            </a:pPr>
            <a:endParaRPr lang="en-US" altLang="en-US" sz="2000" kern="0" dirty="0">
              <a:solidFill>
                <a:srgbClr val="6600FF"/>
              </a:solidFill>
            </a:endParaRPr>
          </a:p>
          <a:p>
            <a:pPr marL="0" indent="0">
              <a:buNone/>
            </a:pPr>
            <a:endParaRPr lang="en-US" altLang="en-US" sz="2000" kern="0" dirty="0">
              <a:solidFill>
                <a:srgbClr val="6600FF"/>
              </a:solidFill>
            </a:endParaRPr>
          </a:p>
          <a:p>
            <a:pPr marL="0" indent="0">
              <a:buNone/>
            </a:pPr>
            <a:endParaRPr lang="en-US" altLang="en-US" sz="2000" kern="0" dirty="0">
              <a:solidFill>
                <a:srgbClr val="6600FF"/>
              </a:solidFill>
            </a:endParaRPr>
          </a:p>
          <a:p>
            <a:pPr marL="0" indent="0">
              <a:buNone/>
            </a:pPr>
            <a:endParaRPr lang="en-US" altLang="en-US" sz="2000" kern="0" dirty="0">
              <a:solidFill>
                <a:srgbClr val="6600FF"/>
              </a:solidFill>
            </a:endParaRPr>
          </a:p>
          <a:p>
            <a:pPr marL="0" indent="0">
              <a:buNone/>
            </a:pPr>
            <a:r>
              <a:rPr lang="en-US" altLang="en-US" sz="2000" kern="0" dirty="0">
                <a:solidFill>
                  <a:srgbClr val="6600FF"/>
                </a:solidFill>
              </a:rPr>
              <a:t>               3D                                                    </a:t>
            </a:r>
          </a:p>
          <a:p>
            <a:pPr marL="0" indent="0">
              <a:buNone/>
            </a:pPr>
            <a:r>
              <a:rPr lang="en-US" altLang="en-US" sz="2000" kern="0" dirty="0">
                <a:solidFill>
                  <a:srgbClr val="6600FF"/>
                </a:solidFill>
              </a:rPr>
              <a:t>Missing transverse momenta can be due to:</a:t>
            </a:r>
          </a:p>
          <a:p>
            <a:r>
              <a:rPr lang="en-US" altLang="en-US" sz="2000" kern="0" dirty="0">
                <a:solidFill>
                  <a:srgbClr val="6600FF"/>
                </a:solidFill>
              </a:rPr>
              <a:t>Particles that cannot be detected (e.g. neutrinos) </a:t>
            </a:r>
          </a:p>
          <a:p>
            <a:r>
              <a:rPr lang="en-US" altLang="en-US" sz="2000" kern="0" dirty="0">
                <a:solidFill>
                  <a:srgbClr val="6600FF"/>
                </a:solidFill>
              </a:rPr>
              <a:t>The detector contains holes (failing detector elements) that allow particles to escape, i.e. it is not what we call </a:t>
            </a:r>
            <a:r>
              <a:rPr lang="en-US" altLang="en-US" sz="2000" b="1" kern="0" dirty="0">
                <a:solidFill>
                  <a:srgbClr val="FF0000"/>
                </a:solidFill>
              </a:rPr>
              <a:t>hermetic</a:t>
            </a:r>
          </a:p>
        </p:txBody>
      </p:sp>
      <p:graphicFrame>
        <p:nvGraphicFramePr>
          <p:cNvPr id="10" name="Object 7"/>
          <p:cNvGraphicFramePr>
            <a:graphicFrameLocks noChangeAspect="1"/>
          </p:cNvGraphicFramePr>
          <p:nvPr>
            <p:extLst>
              <p:ext uri="{D42A27DB-BD31-4B8C-83A1-F6EECF244321}">
                <p14:modId xmlns:p14="http://schemas.microsoft.com/office/powerpoint/2010/main" val="1769695311"/>
              </p:ext>
            </p:extLst>
          </p:nvPr>
        </p:nvGraphicFramePr>
        <p:xfrm>
          <a:off x="6736610" y="3008668"/>
          <a:ext cx="3931392" cy="1262578"/>
        </p:xfrm>
        <a:graphic>
          <a:graphicData uri="http://schemas.openxmlformats.org/presentationml/2006/ole">
            <mc:AlternateContent xmlns:mc="http://schemas.openxmlformats.org/markup-compatibility/2006">
              <mc:Choice xmlns:v="urn:schemas-microsoft-com:vml" Requires="v">
                <p:oleObj spid="_x0000_s53329" name="Drawing" r:id="rId5" imgW="1329363" imgH="426720" progId="Canvas.Drawing.X">
                  <p:embed/>
                </p:oleObj>
              </mc:Choice>
              <mc:Fallback>
                <p:oleObj name="Drawing" r:id="rId5" imgW="1329363" imgH="426720" progId="Canvas.Drawing.X">
                  <p:embed/>
                  <p:pic>
                    <p:nvPicPr>
                      <p:cNvPr id="10" name="Object 7"/>
                      <p:cNvPicPr>
                        <a:picLocks noChangeAspect="1" noChangeArrowheads="1"/>
                      </p:cNvPicPr>
                      <p:nvPr/>
                    </p:nvPicPr>
                    <p:blipFill>
                      <a:blip r:embed="rId6"/>
                      <a:srcRect/>
                      <a:stretch>
                        <a:fillRect/>
                      </a:stretch>
                    </p:blipFill>
                    <p:spPr bwMode="auto">
                      <a:xfrm>
                        <a:off x="6736610" y="3008668"/>
                        <a:ext cx="3931392" cy="1262578"/>
                      </a:xfrm>
                      <a:prstGeom prst="rect">
                        <a:avLst/>
                      </a:prstGeom>
                      <a:noFill/>
                      <a:ln>
                        <a:noFill/>
                      </a:ln>
                      <a:extLst/>
                    </p:spPr>
                  </p:pic>
                </p:oleObj>
              </mc:Fallback>
            </mc:AlternateContent>
          </a:graphicData>
        </a:graphic>
      </p:graphicFrame>
      <p:sp>
        <p:nvSpPr>
          <p:cNvPr id="3" name="TextBox 2">
            <a:extLst>
              <a:ext uri="{FF2B5EF4-FFF2-40B4-BE49-F238E27FC236}">
                <a16:creationId xmlns:a16="http://schemas.microsoft.com/office/drawing/2014/main" id="{FDE13982-2F5E-4FA0-8770-BA4790CD93BF}"/>
              </a:ext>
            </a:extLst>
          </p:cNvPr>
          <p:cNvSpPr txBox="1"/>
          <p:nvPr/>
        </p:nvSpPr>
        <p:spPr>
          <a:xfrm>
            <a:off x="5919619" y="4475883"/>
            <a:ext cx="2409634" cy="400110"/>
          </a:xfrm>
          <a:prstGeom prst="rect">
            <a:avLst/>
          </a:prstGeom>
          <a:noFill/>
        </p:spPr>
        <p:txBody>
          <a:bodyPr wrap="none" rtlCol="0">
            <a:spAutoFit/>
          </a:bodyPr>
          <a:lstStyle/>
          <a:p>
            <a:r>
              <a:rPr lang="en-US" altLang="en-US" sz="2000" kern="0" dirty="0">
                <a:solidFill>
                  <a:srgbClr val="6600FF"/>
                </a:solidFill>
              </a:rPr>
              <a:t>Transverse projection</a:t>
            </a:r>
          </a:p>
        </p:txBody>
      </p:sp>
    </p:spTree>
    <p:extLst>
      <p:ext uri="{BB962C8B-B14F-4D97-AF65-F5344CB8AC3E}">
        <p14:creationId xmlns:p14="http://schemas.microsoft.com/office/powerpoint/2010/main" val="51275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Detector and Subdetectors</a:t>
            </a:r>
            <a:endParaRPr lang="en-US" dirty="0">
              <a:solidFill>
                <a:srgbClr val="FFFF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155046866"/>
              </p:ext>
            </p:extLst>
          </p:nvPr>
        </p:nvGraphicFramePr>
        <p:xfrm>
          <a:off x="449263" y="1489075"/>
          <a:ext cx="5510212" cy="4456113"/>
        </p:xfrm>
        <a:graphic>
          <a:graphicData uri="http://schemas.openxmlformats.org/presentationml/2006/ole">
            <mc:AlternateContent xmlns:mc="http://schemas.openxmlformats.org/markup-compatibility/2006">
              <mc:Choice xmlns:v="urn:schemas-microsoft-com:vml" Requires="v">
                <p:oleObj spid="_x0000_s4266" name="Drawing" r:id="rId4" imgW="4381465" imgH="3542970" progId="Canvas.Drawing.X">
                  <p:embed/>
                </p:oleObj>
              </mc:Choice>
              <mc:Fallback>
                <p:oleObj name="Drawing" r:id="rId4" imgW="4381465" imgH="3542970" progId="Canvas.Drawing.X">
                  <p:embed/>
                  <p:pic>
                    <p:nvPicPr>
                      <p:cNvPr id="0" name="Object 1"/>
                      <p:cNvPicPr>
                        <a:picLocks noChangeAspect="1" noChangeArrowheads="1"/>
                      </p:cNvPicPr>
                      <p:nvPr/>
                    </p:nvPicPr>
                    <p:blipFill>
                      <a:blip r:embed="rId5"/>
                      <a:srcRect/>
                      <a:stretch>
                        <a:fillRect/>
                      </a:stretch>
                    </p:blipFill>
                    <p:spPr bwMode="auto">
                      <a:xfrm>
                        <a:off x="449263" y="1489075"/>
                        <a:ext cx="5510212" cy="4456113"/>
                      </a:xfrm>
                      <a:prstGeom prst="rect">
                        <a:avLst/>
                      </a:prstGeom>
                      <a:noFill/>
                    </p:spPr>
                  </p:pic>
                </p:oleObj>
              </mc:Fallback>
            </mc:AlternateContent>
          </a:graphicData>
        </a:graphic>
      </p:graphicFrame>
      <p:sp>
        <p:nvSpPr>
          <p:cNvPr id="51" name="Content Placeholder 2"/>
          <p:cNvSpPr txBox="1">
            <a:spLocks/>
          </p:cNvSpPr>
          <p:nvPr/>
        </p:nvSpPr>
        <p:spPr>
          <a:xfrm>
            <a:off x="5959475" y="1153675"/>
            <a:ext cx="6232525" cy="1057510"/>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LHC detectors are often onion-like with multiple subdetector.</a:t>
            </a:r>
          </a:p>
          <a:p>
            <a:pPr marL="0" indent="0">
              <a:buNone/>
            </a:pPr>
            <a:r>
              <a:rPr lang="en-US" altLang="en-US" sz="1800" b="1" kern="0" dirty="0">
                <a:solidFill>
                  <a:srgbClr val="6600FF"/>
                </a:solidFill>
              </a:rPr>
              <a:t>Long-lived particles, </a:t>
            </a:r>
            <a:r>
              <a:rPr lang="en-US" altLang="en-US" sz="1800" kern="0" dirty="0">
                <a:solidFill>
                  <a:srgbClr val="6600FF"/>
                </a:solidFill>
              </a:rPr>
              <a:t>such as e-, e+, </a:t>
            </a:r>
            <a:r>
              <a:rPr lang="en-US" altLang="en-US" sz="1800" kern="0" dirty="0">
                <a:solidFill>
                  <a:srgbClr val="6600FF"/>
                </a:solidFill>
                <a:latin typeface="Symbol" panose="05050102010706020507" pitchFamily="18" charset="2"/>
              </a:rPr>
              <a:t>g</a:t>
            </a:r>
            <a:r>
              <a:rPr lang="en-US" altLang="en-US" sz="1800" kern="0" dirty="0">
                <a:solidFill>
                  <a:srgbClr val="6600FF"/>
                </a:solidFill>
              </a:rPr>
              <a:t> hadrons (p, n..., jets), </a:t>
            </a:r>
            <a:r>
              <a:rPr lang="en-US" altLang="en-US" sz="1800" kern="0" dirty="0">
                <a:solidFill>
                  <a:srgbClr val="6600FF"/>
                </a:solidFill>
                <a:latin typeface="Symbol" panose="05050102010706020507" pitchFamily="18" charset="2"/>
              </a:rPr>
              <a:t>m</a:t>
            </a:r>
            <a:r>
              <a:rPr lang="en-US" altLang="en-US" sz="1800" kern="0" dirty="0">
                <a:solidFill>
                  <a:srgbClr val="6600FF"/>
                </a:solidFill>
              </a:rPr>
              <a:t>+, </a:t>
            </a:r>
            <a:r>
              <a:rPr lang="en-US" altLang="en-US" sz="1800" kern="0" dirty="0">
                <a:solidFill>
                  <a:srgbClr val="6600FF"/>
                </a:solidFill>
                <a:latin typeface="Symbol" panose="05050102010706020507" pitchFamily="18" charset="2"/>
              </a:rPr>
              <a:t></a:t>
            </a:r>
            <a:r>
              <a:rPr lang="en-US" altLang="en-US" sz="1800" kern="0" dirty="0">
                <a:solidFill>
                  <a:srgbClr val="6600FF"/>
                </a:solidFill>
              </a:rPr>
              <a:t>-, </a:t>
            </a:r>
            <a:r>
              <a:rPr lang="en-US" altLang="en-US" sz="1800" kern="0" dirty="0">
                <a:solidFill>
                  <a:srgbClr val="6600FF"/>
                </a:solidFill>
                <a:latin typeface="Symbol" panose="05050102010706020507" pitchFamily="18" charset="2"/>
              </a:rPr>
              <a:t>, </a:t>
            </a:r>
            <a:r>
              <a:rPr lang="en-US" altLang="en-US" sz="1800" kern="0" dirty="0">
                <a:solidFill>
                  <a:srgbClr val="6600FF"/>
                </a:solidFill>
              </a:rPr>
              <a:t>enter the detector from the beam pipe..</a:t>
            </a:r>
          </a:p>
          <a:p>
            <a:pPr marL="0" indent="0">
              <a:buNone/>
            </a:pPr>
            <a:r>
              <a:rPr lang="en-US" altLang="en-US" sz="1800" b="1" kern="0" dirty="0">
                <a:solidFill>
                  <a:srgbClr val="6600FF"/>
                </a:solidFill>
              </a:rPr>
              <a:t>Short-lived particles </a:t>
            </a:r>
            <a:r>
              <a:rPr lang="en-US" altLang="en-US" sz="1800" kern="0" dirty="0">
                <a:solidFill>
                  <a:srgbClr val="6600FF"/>
                </a:solidFill>
              </a:rPr>
              <a:t>decay before leaving the beam-pipe</a:t>
            </a:r>
          </a:p>
          <a:p>
            <a:pPr marL="0" indent="0">
              <a:buNone/>
            </a:pPr>
            <a:endParaRPr lang="en-US" altLang="en-US" sz="1800" kern="0" dirty="0">
              <a:solidFill>
                <a:srgbClr val="6600FF"/>
              </a:solidFill>
            </a:endParaRPr>
          </a:p>
          <a:p>
            <a:pPr marL="0" indent="0">
              <a:buNone/>
            </a:pPr>
            <a:endParaRPr lang="en-US" altLang="en-US" sz="1800" kern="0" dirty="0">
              <a:solidFill>
                <a:srgbClr val="6600FF"/>
              </a:solidFill>
            </a:endParaRPr>
          </a:p>
        </p:txBody>
      </p:sp>
      <p:sp>
        <p:nvSpPr>
          <p:cNvPr id="52" name="Rectangle 51"/>
          <p:cNvSpPr/>
          <p:nvPr/>
        </p:nvSpPr>
        <p:spPr>
          <a:xfrm>
            <a:off x="838200" y="5253316"/>
            <a:ext cx="1702781" cy="1524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38200" y="5588716"/>
            <a:ext cx="1702781" cy="1524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50198" y="5009416"/>
            <a:ext cx="1702781" cy="1524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50198" y="4554437"/>
            <a:ext cx="1295143" cy="4549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85123" y="3543576"/>
            <a:ext cx="1003018" cy="4549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85124" y="1667435"/>
            <a:ext cx="1217654" cy="2019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ontent Placeholder 2"/>
          <p:cNvSpPr txBox="1">
            <a:spLocks/>
          </p:cNvSpPr>
          <p:nvPr/>
        </p:nvSpPr>
        <p:spPr>
          <a:xfrm>
            <a:off x="5959475" y="5425583"/>
            <a:ext cx="6232525" cy="691872"/>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The </a:t>
            </a:r>
            <a:r>
              <a:rPr lang="en-US" altLang="en-US" sz="1800" b="1" kern="0" dirty="0">
                <a:solidFill>
                  <a:srgbClr val="6600FF"/>
                </a:solidFill>
              </a:rPr>
              <a:t>muon detector </a:t>
            </a:r>
            <a:r>
              <a:rPr lang="en-US" altLang="en-US" sz="1800" kern="0" dirty="0">
                <a:solidFill>
                  <a:srgbClr val="6600FF"/>
                </a:solidFill>
              </a:rPr>
              <a:t>to detect muon tracks and momentum</a:t>
            </a:r>
          </a:p>
          <a:p>
            <a:pPr marL="0" indent="0">
              <a:buNone/>
            </a:pPr>
            <a:endParaRPr lang="en-US" altLang="en-US" sz="1800" kern="0" dirty="0">
              <a:solidFill>
                <a:srgbClr val="6600FF"/>
              </a:solidFill>
            </a:endParaRPr>
          </a:p>
        </p:txBody>
      </p:sp>
      <p:sp>
        <p:nvSpPr>
          <p:cNvPr id="59" name="Content Placeholder 2"/>
          <p:cNvSpPr txBox="1">
            <a:spLocks/>
          </p:cNvSpPr>
          <p:nvPr/>
        </p:nvSpPr>
        <p:spPr>
          <a:xfrm>
            <a:off x="5959475" y="2520216"/>
            <a:ext cx="6232525" cy="738373"/>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The </a:t>
            </a:r>
            <a:r>
              <a:rPr lang="en-US" altLang="en-US" sz="1800" b="1" kern="0" dirty="0">
                <a:solidFill>
                  <a:srgbClr val="6600FF"/>
                </a:solidFill>
              </a:rPr>
              <a:t>inner detector </a:t>
            </a:r>
            <a:r>
              <a:rPr lang="en-US" altLang="en-US" sz="1800" kern="0" dirty="0">
                <a:solidFill>
                  <a:srgbClr val="6600FF"/>
                </a:solidFill>
              </a:rPr>
              <a:t>(tracker) with Pixel, SCT and TRT find charged particle tracks</a:t>
            </a:r>
          </a:p>
          <a:p>
            <a:pPr marL="0" indent="0">
              <a:buNone/>
            </a:pPr>
            <a:endParaRPr lang="en-US" altLang="en-US" sz="1800" kern="0" dirty="0">
              <a:solidFill>
                <a:srgbClr val="6600FF"/>
              </a:solidFill>
            </a:endParaRPr>
          </a:p>
          <a:p>
            <a:pPr marL="0" indent="0">
              <a:buNone/>
            </a:pPr>
            <a:endParaRPr lang="en-US" altLang="en-US" sz="1800" kern="0" dirty="0">
              <a:solidFill>
                <a:srgbClr val="6600FF"/>
              </a:solidFill>
            </a:endParaRPr>
          </a:p>
        </p:txBody>
      </p:sp>
      <p:sp>
        <p:nvSpPr>
          <p:cNvPr id="60" name="Content Placeholder 2"/>
          <p:cNvSpPr txBox="1">
            <a:spLocks/>
          </p:cNvSpPr>
          <p:nvPr/>
        </p:nvSpPr>
        <p:spPr>
          <a:xfrm>
            <a:off x="5959475" y="3250181"/>
            <a:ext cx="6232525" cy="407756"/>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The </a:t>
            </a:r>
            <a:r>
              <a:rPr lang="en-US" altLang="en-US" sz="1800" b="1" kern="0" dirty="0">
                <a:solidFill>
                  <a:srgbClr val="6600FF"/>
                </a:solidFill>
              </a:rPr>
              <a:t>solenoid magnet </a:t>
            </a:r>
            <a:r>
              <a:rPr lang="en-US" altLang="en-US" sz="1800" kern="0" dirty="0">
                <a:solidFill>
                  <a:srgbClr val="6600FF"/>
                </a:solidFill>
              </a:rPr>
              <a:t>bend the tracks so that charge and momentum can be determined</a:t>
            </a:r>
          </a:p>
          <a:p>
            <a:pPr marL="0" indent="0">
              <a:buNone/>
            </a:pPr>
            <a:endParaRPr lang="en-US" altLang="en-US" sz="1800" kern="0" dirty="0">
              <a:solidFill>
                <a:srgbClr val="6600FF"/>
              </a:solidFill>
            </a:endParaRPr>
          </a:p>
          <a:p>
            <a:pPr marL="0" indent="0">
              <a:buNone/>
            </a:pPr>
            <a:endParaRPr lang="en-US" altLang="en-US" sz="1800" kern="0" dirty="0">
              <a:solidFill>
                <a:srgbClr val="6600FF"/>
              </a:solidFill>
            </a:endParaRPr>
          </a:p>
        </p:txBody>
      </p:sp>
      <p:sp>
        <p:nvSpPr>
          <p:cNvPr id="61" name="Content Placeholder 2"/>
          <p:cNvSpPr txBox="1">
            <a:spLocks/>
          </p:cNvSpPr>
          <p:nvPr/>
        </p:nvSpPr>
        <p:spPr>
          <a:xfrm>
            <a:off x="5959475" y="3984036"/>
            <a:ext cx="6232525" cy="416069"/>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The </a:t>
            </a:r>
            <a:r>
              <a:rPr lang="en-US" altLang="en-US" sz="1800" b="1" kern="0" dirty="0">
                <a:solidFill>
                  <a:srgbClr val="6600FF"/>
                </a:solidFill>
              </a:rPr>
              <a:t>electromagnetic calorimeter </a:t>
            </a:r>
            <a:r>
              <a:rPr lang="en-US" altLang="en-US" sz="1800" kern="0" dirty="0">
                <a:solidFill>
                  <a:srgbClr val="6600FF"/>
                </a:solidFill>
              </a:rPr>
              <a:t>is used to measure e/m tracks and energy</a:t>
            </a:r>
          </a:p>
          <a:p>
            <a:pPr marL="0" indent="0">
              <a:buNone/>
            </a:pPr>
            <a:endParaRPr lang="en-US" altLang="en-US" sz="1800" kern="0" dirty="0">
              <a:solidFill>
                <a:srgbClr val="6600FF"/>
              </a:solidFill>
            </a:endParaRPr>
          </a:p>
        </p:txBody>
      </p:sp>
      <p:sp>
        <p:nvSpPr>
          <p:cNvPr id="62" name="Content Placeholder 2"/>
          <p:cNvSpPr txBox="1">
            <a:spLocks/>
          </p:cNvSpPr>
          <p:nvPr/>
        </p:nvSpPr>
        <p:spPr>
          <a:xfrm>
            <a:off x="5959475" y="4711329"/>
            <a:ext cx="6232525" cy="351431"/>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The </a:t>
            </a:r>
            <a:r>
              <a:rPr lang="en-US" altLang="en-US" sz="1800" b="1" kern="0" dirty="0">
                <a:solidFill>
                  <a:srgbClr val="6600FF"/>
                </a:solidFill>
              </a:rPr>
              <a:t>hadron calorimeter </a:t>
            </a:r>
            <a:r>
              <a:rPr lang="en-US" altLang="en-US" sz="1800" kern="0" dirty="0">
                <a:solidFill>
                  <a:srgbClr val="6600FF"/>
                </a:solidFill>
              </a:rPr>
              <a:t>to measure hadron and jet  tracks and energy</a:t>
            </a:r>
          </a:p>
          <a:p>
            <a:pPr marL="0" indent="0">
              <a:buNone/>
            </a:pPr>
            <a:endParaRPr lang="en-US" altLang="en-US" sz="1800" kern="0" dirty="0">
              <a:solidFill>
                <a:srgbClr val="6600FF"/>
              </a:solidFill>
            </a:endParaRPr>
          </a:p>
        </p:txBody>
      </p:sp>
    </p:spTree>
    <p:extLst>
      <p:ext uri="{BB962C8B-B14F-4D97-AF65-F5344CB8AC3E}">
        <p14:creationId xmlns:p14="http://schemas.microsoft.com/office/powerpoint/2010/main" val="10982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3"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3"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52"/>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5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2" animBg="1"/>
      <p:bldP spid="52" grpId="3" animBg="1"/>
      <p:bldP spid="53" grpId="2" animBg="1"/>
      <p:bldP spid="53" grpId="3" animBg="1"/>
      <p:bldP spid="54" grpId="0" animBg="1"/>
      <p:bldP spid="54" grpId="1" animBg="1"/>
      <p:bldP spid="55" grpId="0" animBg="1"/>
      <p:bldP spid="55" grpId="1" animBg="1"/>
      <p:bldP spid="56" grpId="0" animBg="1"/>
      <p:bldP spid="56" grpId="1" animBg="1"/>
      <p:bldP spid="57" grpId="0" animBg="1"/>
      <p:bldP spid="57" grpId="1" animBg="1"/>
      <p:bldP spid="58" grpId="0"/>
      <p:bldP spid="59" grpId="0"/>
      <p:bldP spid="60" grpId="0"/>
      <p:bldP spid="61" grpId="0"/>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Identifying the collision event</a:t>
            </a:r>
            <a:endParaRPr lang="en-US" dirty="0">
              <a:solidFill>
                <a:srgbClr val="FFFF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678081731"/>
              </p:ext>
            </p:extLst>
          </p:nvPr>
        </p:nvGraphicFramePr>
        <p:xfrm>
          <a:off x="459130" y="1489075"/>
          <a:ext cx="5510212" cy="4456113"/>
        </p:xfrm>
        <a:graphic>
          <a:graphicData uri="http://schemas.openxmlformats.org/presentationml/2006/ole">
            <mc:AlternateContent xmlns:mc="http://schemas.openxmlformats.org/markup-compatibility/2006">
              <mc:Choice xmlns:v="urn:schemas-microsoft-com:vml" Requires="v">
                <p:oleObj spid="_x0000_s7282" name="Drawing" r:id="rId3" imgW="4381465" imgH="3542970" progId="Canvas.Drawing.X">
                  <p:embed/>
                </p:oleObj>
              </mc:Choice>
              <mc:Fallback>
                <p:oleObj name="Drawing" r:id="rId3" imgW="4381465" imgH="3542970" progId="Canvas.Drawing.X">
                  <p:embed/>
                  <p:pic>
                    <p:nvPicPr>
                      <p:cNvPr id="0" name=""/>
                      <p:cNvPicPr>
                        <a:picLocks noChangeAspect="1" noChangeArrowheads="1"/>
                      </p:cNvPicPr>
                      <p:nvPr/>
                    </p:nvPicPr>
                    <p:blipFill>
                      <a:blip r:embed="rId4"/>
                      <a:srcRect/>
                      <a:stretch>
                        <a:fillRect/>
                      </a:stretch>
                    </p:blipFill>
                    <p:spPr bwMode="auto">
                      <a:xfrm>
                        <a:off x="459130" y="1489075"/>
                        <a:ext cx="5510212" cy="4456113"/>
                      </a:xfrm>
                      <a:prstGeom prst="rect">
                        <a:avLst/>
                      </a:prstGeom>
                      <a:noFill/>
                    </p:spPr>
                  </p:pic>
                </p:oleObj>
              </mc:Fallback>
            </mc:AlternateContent>
          </a:graphicData>
        </a:graphic>
      </p:graphicFrame>
      <p:sp>
        <p:nvSpPr>
          <p:cNvPr id="109" name="Content Placeholder 2"/>
          <p:cNvSpPr txBox="1">
            <a:spLocks/>
          </p:cNvSpPr>
          <p:nvPr/>
        </p:nvSpPr>
        <p:spPr>
          <a:xfrm>
            <a:off x="5959476" y="1153675"/>
            <a:ext cx="6044266" cy="1057510"/>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An </a:t>
            </a:r>
            <a:r>
              <a:rPr lang="en-US" altLang="en-US" sz="1800" b="1" kern="0" dirty="0">
                <a:solidFill>
                  <a:srgbClr val="6600FF"/>
                </a:solidFill>
              </a:rPr>
              <a:t>electron (e</a:t>
            </a:r>
            <a:r>
              <a:rPr lang="en-US" altLang="en-US" sz="1800" b="1" kern="0" baseline="30000" dirty="0">
                <a:solidFill>
                  <a:srgbClr val="6600FF"/>
                </a:solidFill>
              </a:rPr>
              <a:t>-</a:t>
            </a:r>
            <a:r>
              <a:rPr lang="en-US" altLang="en-US" sz="1800" b="1" kern="0" dirty="0">
                <a:solidFill>
                  <a:srgbClr val="6600FF"/>
                </a:solidFill>
              </a:rPr>
              <a:t>) </a:t>
            </a:r>
            <a:r>
              <a:rPr lang="en-US" altLang="en-US" sz="1800" kern="0" dirty="0">
                <a:solidFill>
                  <a:srgbClr val="6600FF"/>
                </a:solidFill>
              </a:rPr>
              <a:t>leaves a track in the inner detector with negative (here counter clockwise) curvature and showers and is absorbed in the electromagnetic calorimeter</a:t>
            </a:r>
          </a:p>
          <a:p>
            <a:pPr marL="0" indent="0">
              <a:buNone/>
            </a:pPr>
            <a:endParaRPr lang="en-US" altLang="en-US" sz="1800" kern="0" dirty="0">
              <a:solidFill>
                <a:srgbClr val="6600FF"/>
              </a:solidFill>
            </a:endParaRPr>
          </a:p>
          <a:p>
            <a:pPr marL="0" indent="0">
              <a:buNone/>
            </a:pPr>
            <a:endParaRPr lang="en-US" altLang="en-US" sz="1800" kern="0" dirty="0">
              <a:solidFill>
                <a:srgbClr val="6600FF"/>
              </a:solidFill>
            </a:endParaRPr>
          </a:p>
        </p:txBody>
      </p:sp>
      <p:sp>
        <p:nvSpPr>
          <p:cNvPr id="110" name="Content Placeholder 2"/>
          <p:cNvSpPr txBox="1">
            <a:spLocks/>
          </p:cNvSpPr>
          <p:nvPr/>
        </p:nvSpPr>
        <p:spPr>
          <a:xfrm>
            <a:off x="5959475" y="2211185"/>
            <a:ext cx="6044267" cy="605155"/>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An</a:t>
            </a:r>
            <a:r>
              <a:rPr lang="en-US" altLang="en-US" sz="1800" b="1" kern="0" dirty="0">
                <a:solidFill>
                  <a:srgbClr val="6600FF"/>
                </a:solidFill>
              </a:rPr>
              <a:t> high energy positron (e</a:t>
            </a:r>
            <a:r>
              <a:rPr lang="en-US" altLang="en-US" sz="1800" b="1" kern="0" baseline="30000" dirty="0">
                <a:solidFill>
                  <a:srgbClr val="6600FF"/>
                </a:solidFill>
              </a:rPr>
              <a:t>+</a:t>
            </a:r>
            <a:r>
              <a:rPr lang="en-US" altLang="en-US" sz="1800" b="1" kern="0" dirty="0">
                <a:solidFill>
                  <a:srgbClr val="6600FF"/>
                </a:solidFill>
              </a:rPr>
              <a:t>) </a:t>
            </a:r>
            <a:r>
              <a:rPr lang="en-US" altLang="en-US" sz="1800" kern="0" dirty="0">
                <a:solidFill>
                  <a:srgbClr val="6600FF"/>
                </a:solidFill>
              </a:rPr>
              <a:t>leaves a positive smaller curvature</a:t>
            </a:r>
          </a:p>
          <a:p>
            <a:pPr marL="0" indent="0">
              <a:buNone/>
            </a:pPr>
            <a:endParaRPr lang="en-US" altLang="en-US" sz="1800" kern="0" dirty="0">
              <a:solidFill>
                <a:srgbClr val="6600FF"/>
              </a:solidFill>
            </a:endParaRPr>
          </a:p>
        </p:txBody>
      </p:sp>
      <p:sp>
        <p:nvSpPr>
          <p:cNvPr id="111" name="Content Placeholder 2"/>
          <p:cNvSpPr txBox="1">
            <a:spLocks/>
          </p:cNvSpPr>
          <p:nvPr/>
        </p:nvSpPr>
        <p:spPr>
          <a:xfrm>
            <a:off x="5959475" y="2933295"/>
            <a:ext cx="6232525" cy="605155"/>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A </a:t>
            </a:r>
            <a:r>
              <a:rPr lang="en-US" altLang="en-US" sz="1800" b="1" kern="0" dirty="0">
                <a:solidFill>
                  <a:srgbClr val="6600FF"/>
                </a:solidFill>
              </a:rPr>
              <a:t>photon (</a:t>
            </a:r>
            <a:r>
              <a:rPr lang="en-US" altLang="en-US" sz="1800" b="1" kern="0" dirty="0">
                <a:solidFill>
                  <a:srgbClr val="6600FF"/>
                </a:solidFill>
                <a:latin typeface="Symbol" panose="05050102010706020507" pitchFamily="18" charset="2"/>
              </a:rPr>
              <a:t>g</a:t>
            </a:r>
            <a:r>
              <a:rPr lang="en-US" altLang="en-US" sz="1800" b="1" kern="0" dirty="0">
                <a:solidFill>
                  <a:srgbClr val="6600FF"/>
                </a:solidFill>
              </a:rPr>
              <a:t>) </a:t>
            </a:r>
            <a:r>
              <a:rPr lang="en-US" altLang="en-US" sz="1800" kern="0" dirty="0">
                <a:solidFill>
                  <a:srgbClr val="6600FF"/>
                </a:solidFill>
              </a:rPr>
              <a:t>leaves no track in the inner detector</a:t>
            </a:r>
          </a:p>
        </p:txBody>
      </p:sp>
      <p:sp>
        <p:nvSpPr>
          <p:cNvPr id="151" name="Content Placeholder 2"/>
          <p:cNvSpPr txBox="1">
            <a:spLocks/>
          </p:cNvSpPr>
          <p:nvPr/>
        </p:nvSpPr>
        <p:spPr>
          <a:xfrm>
            <a:off x="5959475" y="3414553"/>
            <a:ext cx="6044267" cy="605155"/>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A </a:t>
            </a:r>
            <a:r>
              <a:rPr lang="en-US" altLang="en-US" sz="1800" b="1" kern="0" dirty="0">
                <a:solidFill>
                  <a:srgbClr val="6600FF"/>
                </a:solidFill>
              </a:rPr>
              <a:t>positive muon (</a:t>
            </a:r>
            <a:r>
              <a:rPr lang="en-US" altLang="en-US" sz="1800" b="1" kern="0" dirty="0">
                <a:solidFill>
                  <a:srgbClr val="6600FF"/>
                </a:solidFill>
                <a:latin typeface="Symbol" panose="05050102010706020507" pitchFamily="18" charset="2"/>
              </a:rPr>
              <a:t>m</a:t>
            </a:r>
            <a:r>
              <a:rPr lang="en-US" altLang="en-US" sz="1800" b="1" kern="0" baseline="30000" dirty="0">
                <a:solidFill>
                  <a:srgbClr val="6600FF"/>
                </a:solidFill>
              </a:rPr>
              <a:t>+</a:t>
            </a:r>
            <a:r>
              <a:rPr lang="en-US" altLang="en-US" sz="1800" b="1" kern="0" dirty="0">
                <a:solidFill>
                  <a:srgbClr val="6600FF"/>
                </a:solidFill>
              </a:rPr>
              <a:t>) </a:t>
            </a:r>
            <a:r>
              <a:rPr lang="en-US" altLang="en-US" sz="1800" kern="0" dirty="0">
                <a:solidFill>
                  <a:srgbClr val="6600FF"/>
                </a:solidFill>
              </a:rPr>
              <a:t>leaves a positive curvature track in the inner detector, a weak track in the hadron calorimeter and a signal in the muon spectrometer</a:t>
            </a:r>
          </a:p>
        </p:txBody>
      </p:sp>
      <p:sp>
        <p:nvSpPr>
          <p:cNvPr id="264" name="Content Placeholder 2"/>
          <p:cNvSpPr txBox="1">
            <a:spLocks/>
          </p:cNvSpPr>
          <p:nvPr/>
        </p:nvSpPr>
        <p:spPr>
          <a:xfrm>
            <a:off x="5959475" y="4354281"/>
            <a:ext cx="6232525" cy="605155"/>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A </a:t>
            </a:r>
            <a:r>
              <a:rPr lang="en-US" altLang="en-US" sz="1800" b="1" kern="0" dirty="0">
                <a:solidFill>
                  <a:srgbClr val="6600FF"/>
                </a:solidFill>
              </a:rPr>
              <a:t>proton (p) </a:t>
            </a:r>
            <a:r>
              <a:rPr lang="en-US" altLang="en-US" sz="1800" kern="0" dirty="0">
                <a:solidFill>
                  <a:srgbClr val="6600FF"/>
                </a:solidFill>
              </a:rPr>
              <a:t>leaves a positive curvature track in the inner detector, a track in the e/m calorimeter and a track in the hadron calorimeter</a:t>
            </a:r>
          </a:p>
        </p:txBody>
      </p:sp>
      <p:sp>
        <p:nvSpPr>
          <p:cNvPr id="268" name="Content Placeholder 2"/>
          <p:cNvSpPr txBox="1">
            <a:spLocks/>
          </p:cNvSpPr>
          <p:nvPr/>
        </p:nvSpPr>
        <p:spPr>
          <a:xfrm>
            <a:off x="5959475" y="5289709"/>
            <a:ext cx="6232525" cy="605155"/>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A </a:t>
            </a:r>
            <a:r>
              <a:rPr lang="en-US" altLang="en-US" sz="1800" b="1" kern="0" dirty="0">
                <a:solidFill>
                  <a:srgbClr val="6600FF"/>
                </a:solidFill>
              </a:rPr>
              <a:t>neutron (n) </a:t>
            </a:r>
            <a:r>
              <a:rPr lang="en-US" altLang="en-US" sz="1800" kern="0" dirty="0">
                <a:solidFill>
                  <a:srgbClr val="6600FF"/>
                </a:solidFill>
              </a:rPr>
              <a:t>leaves no track in the inner detector o the e/m calorimeter and but a track in the hadron calorimeter</a:t>
            </a:r>
          </a:p>
        </p:txBody>
      </p:sp>
      <p:sp>
        <p:nvSpPr>
          <p:cNvPr id="269" name="Content Placeholder 2"/>
          <p:cNvSpPr txBox="1">
            <a:spLocks/>
          </p:cNvSpPr>
          <p:nvPr/>
        </p:nvSpPr>
        <p:spPr>
          <a:xfrm>
            <a:off x="5959475" y="5963358"/>
            <a:ext cx="6232525" cy="389817"/>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pPr>
            <a:r>
              <a:rPr lang="en-US" altLang="en-US" sz="1800" kern="0" dirty="0">
                <a:solidFill>
                  <a:srgbClr val="6600FF"/>
                </a:solidFill>
              </a:rPr>
              <a:t>A </a:t>
            </a:r>
            <a:r>
              <a:rPr lang="en-US" altLang="en-US" sz="1800" b="1" kern="0" dirty="0">
                <a:solidFill>
                  <a:srgbClr val="6600FF"/>
                </a:solidFill>
              </a:rPr>
              <a:t>neutrino (</a:t>
            </a:r>
            <a:r>
              <a:rPr lang="en-US" altLang="en-US" sz="1800" b="1" kern="0" dirty="0">
                <a:solidFill>
                  <a:srgbClr val="6600FF"/>
                </a:solidFill>
                <a:latin typeface="Symbol" panose="05050102010706020507" pitchFamily="18" charset="2"/>
              </a:rPr>
              <a:t>n</a:t>
            </a:r>
            <a:r>
              <a:rPr lang="en-US" altLang="en-US" sz="1800" b="1" kern="0" dirty="0">
                <a:solidFill>
                  <a:srgbClr val="6600FF"/>
                </a:solidFill>
              </a:rPr>
              <a:t>) </a:t>
            </a:r>
            <a:r>
              <a:rPr lang="en-US" altLang="en-US" sz="1800" kern="0" dirty="0">
                <a:solidFill>
                  <a:srgbClr val="6600FF"/>
                </a:solidFill>
              </a:rPr>
              <a:t>does not leave any tracks at all</a:t>
            </a:r>
          </a:p>
        </p:txBody>
      </p:sp>
      <p:grpSp>
        <p:nvGrpSpPr>
          <p:cNvPr id="278" name="Group 277"/>
          <p:cNvGrpSpPr/>
          <p:nvPr/>
        </p:nvGrpSpPr>
        <p:grpSpPr>
          <a:xfrm>
            <a:off x="2725226" y="4075224"/>
            <a:ext cx="377070" cy="1731261"/>
            <a:chOff x="2725226" y="4075224"/>
            <a:chExt cx="377070" cy="1731261"/>
          </a:xfrm>
        </p:grpSpPr>
        <p:grpSp>
          <p:nvGrpSpPr>
            <p:cNvPr id="24" name="Group 23"/>
            <p:cNvGrpSpPr/>
            <p:nvPr/>
          </p:nvGrpSpPr>
          <p:grpSpPr>
            <a:xfrm>
              <a:off x="2830606" y="4342081"/>
              <a:ext cx="271690" cy="1464404"/>
              <a:chOff x="8364627" y="4226430"/>
              <a:chExt cx="271690" cy="1464404"/>
            </a:xfrm>
          </p:grpSpPr>
          <p:sp>
            <p:nvSpPr>
              <p:cNvPr id="52" name="Freeform 51"/>
              <p:cNvSpPr/>
              <p:nvPr/>
            </p:nvSpPr>
            <p:spPr>
              <a:xfrm rot="21000000" flipH="1">
                <a:off x="8515778" y="4592330"/>
                <a:ext cx="120539" cy="1098504"/>
              </a:xfrm>
              <a:custGeom>
                <a:avLst/>
                <a:gdLst>
                  <a:gd name="connsiteX0" fmla="*/ 0 w 389063"/>
                  <a:gd name="connsiteY0" fmla="*/ 1066800 h 1066800"/>
                  <a:gd name="connsiteX1" fmla="*/ 272143 w 389063"/>
                  <a:gd name="connsiteY1" fmla="*/ 718457 h 1066800"/>
                  <a:gd name="connsiteX2" fmla="*/ 381000 w 389063"/>
                  <a:gd name="connsiteY2" fmla="*/ 337457 h 1066800"/>
                  <a:gd name="connsiteX3" fmla="*/ 381000 w 389063"/>
                  <a:gd name="connsiteY3" fmla="*/ 0 h 1066800"/>
                  <a:gd name="connsiteX4" fmla="*/ 381000 w 389063"/>
                  <a:gd name="connsiteY4" fmla="*/ 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63" h="1066800">
                    <a:moveTo>
                      <a:pt x="0" y="1066800"/>
                    </a:moveTo>
                    <a:cubicBezTo>
                      <a:pt x="104321" y="953407"/>
                      <a:pt x="208643" y="840014"/>
                      <a:pt x="272143" y="718457"/>
                    </a:cubicBezTo>
                    <a:cubicBezTo>
                      <a:pt x="335643" y="596900"/>
                      <a:pt x="362857" y="457200"/>
                      <a:pt x="381000" y="337457"/>
                    </a:cubicBezTo>
                    <a:cubicBezTo>
                      <a:pt x="399143" y="217714"/>
                      <a:pt x="381000" y="0"/>
                      <a:pt x="381000" y="0"/>
                    </a:cubicBezTo>
                    <a:lnTo>
                      <a:pt x="381000"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rot="21000000">
                <a:off x="8364627" y="4226430"/>
                <a:ext cx="144598" cy="486268"/>
                <a:chOff x="6494575" y="4306717"/>
                <a:chExt cx="83498" cy="511541"/>
              </a:xfrm>
            </p:grpSpPr>
            <p:grpSp>
              <p:nvGrpSpPr>
                <p:cNvPr id="53" name="Group 52"/>
                <p:cNvGrpSpPr/>
                <p:nvPr/>
              </p:nvGrpSpPr>
              <p:grpSpPr>
                <a:xfrm flipH="1">
                  <a:off x="6494575" y="4453967"/>
                  <a:ext cx="57689" cy="364291"/>
                  <a:chOff x="7934266" y="4526487"/>
                  <a:chExt cx="103810" cy="336299"/>
                </a:xfrm>
              </p:grpSpPr>
              <p:cxnSp>
                <p:nvCxnSpPr>
                  <p:cNvPr id="72" name="Straight Connector 71"/>
                  <p:cNvCxnSpPr/>
                  <p:nvPr/>
                </p:nvCxnSpPr>
                <p:spPr>
                  <a:xfrm>
                    <a:off x="7934266" y="4586014"/>
                    <a:ext cx="58026" cy="2698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52" idx="3"/>
                  </p:cNvCxnSpPr>
                  <p:nvPr/>
                </p:nvCxnSpPr>
                <p:spPr>
                  <a:xfrm rot="21000000">
                    <a:off x="7982252" y="4556389"/>
                    <a:ext cx="582" cy="204655"/>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019394" y="4621048"/>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8005381" y="4600090"/>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974016" y="4526487"/>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8016118" y="4568591"/>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944418" y="4540501"/>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7986520" y="4582605"/>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flipH="1">
                  <a:off x="6508588" y="4378138"/>
                  <a:ext cx="45719" cy="281256"/>
                  <a:chOff x="7934266" y="4526487"/>
                  <a:chExt cx="103810" cy="336299"/>
                </a:xfrm>
              </p:grpSpPr>
              <p:cxnSp>
                <p:nvCxnSpPr>
                  <p:cNvPr id="64" name="Straight Connector 63"/>
                  <p:cNvCxnSpPr/>
                  <p:nvPr/>
                </p:nvCxnSpPr>
                <p:spPr>
                  <a:xfrm>
                    <a:off x="7934266" y="4586014"/>
                    <a:ext cx="58026" cy="2698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963279" y="4557986"/>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8019394" y="4621048"/>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8005381" y="4600090"/>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974016" y="4526487"/>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016118" y="4568591"/>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944418" y="4540501"/>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7986520" y="4582605"/>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flipH="1">
                  <a:off x="6532354" y="4306717"/>
                  <a:ext cx="45719" cy="197858"/>
                  <a:chOff x="7934266" y="4526487"/>
                  <a:chExt cx="103810" cy="336299"/>
                </a:xfrm>
              </p:grpSpPr>
              <p:cxnSp>
                <p:nvCxnSpPr>
                  <p:cNvPr id="56" name="Straight Connector 55"/>
                  <p:cNvCxnSpPr/>
                  <p:nvPr/>
                </p:nvCxnSpPr>
                <p:spPr>
                  <a:xfrm>
                    <a:off x="7934266" y="4586014"/>
                    <a:ext cx="58026" cy="2698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963279" y="4557986"/>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8019394" y="4621048"/>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8005381" y="4600090"/>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974016" y="4526487"/>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8016118" y="4568591"/>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944418" y="4540501"/>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986520" y="4582605"/>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grpSp>
        <p:sp>
          <p:nvSpPr>
            <p:cNvPr id="270" name="TextBox 269"/>
            <p:cNvSpPr txBox="1"/>
            <p:nvPr/>
          </p:nvSpPr>
          <p:spPr>
            <a:xfrm>
              <a:off x="2725226" y="4075224"/>
              <a:ext cx="330540" cy="307777"/>
            </a:xfrm>
            <a:prstGeom prst="rect">
              <a:avLst/>
            </a:prstGeom>
            <a:noFill/>
            <a:ln>
              <a:noFill/>
            </a:ln>
          </p:spPr>
          <p:txBody>
            <a:bodyPr wrap="none" rtlCol="0">
              <a:spAutoFit/>
            </a:bodyPr>
            <a:lstStyle/>
            <a:p>
              <a:r>
                <a:rPr lang="en-US" sz="1400" dirty="0">
                  <a:solidFill>
                    <a:srgbClr val="FFFF00"/>
                  </a:solidFill>
                  <a:latin typeface="+mj-lt"/>
                </a:rPr>
                <a:t>e</a:t>
              </a:r>
              <a:r>
                <a:rPr lang="en-US" sz="1400" baseline="30000" dirty="0">
                  <a:solidFill>
                    <a:srgbClr val="FFFF00"/>
                  </a:solidFill>
                </a:rPr>
                <a:t>+</a:t>
              </a:r>
            </a:p>
          </p:txBody>
        </p:sp>
      </p:grpSp>
      <p:grpSp>
        <p:nvGrpSpPr>
          <p:cNvPr id="283" name="Group 282"/>
          <p:cNvGrpSpPr/>
          <p:nvPr/>
        </p:nvGrpSpPr>
        <p:grpSpPr>
          <a:xfrm>
            <a:off x="2889072" y="2335802"/>
            <a:ext cx="341760" cy="3443569"/>
            <a:chOff x="2889072" y="2335802"/>
            <a:chExt cx="341760" cy="3443569"/>
          </a:xfrm>
        </p:grpSpPr>
        <p:grpSp>
          <p:nvGrpSpPr>
            <p:cNvPr id="267" name="Group 266"/>
            <p:cNvGrpSpPr/>
            <p:nvPr/>
          </p:nvGrpSpPr>
          <p:grpSpPr>
            <a:xfrm flipH="1">
              <a:off x="3011471" y="2701568"/>
              <a:ext cx="196424" cy="3077803"/>
              <a:chOff x="3186683" y="2701153"/>
              <a:chExt cx="196424" cy="3077803"/>
            </a:xfrm>
          </p:grpSpPr>
          <p:sp>
            <p:nvSpPr>
              <p:cNvPr id="158" name="Freeform 157"/>
              <p:cNvSpPr/>
              <p:nvPr/>
            </p:nvSpPr>
            <p:spPr>
              <a:xfrm rot="-60000">
                <a:off x="3186683" y="4880559"/>
                <a:ext cx="194448" cy="898397"/>
              </a:xfrm>
              <a:custGeom>
                <a:avLst/>
                <a:gdLst>
                  <a:gd name="connsiteX0" fmla="*/ 0 w 389063"/>
                  <a:gd name="connsiteY0" fmla="*/ 1066800 h 1066800"/>
                  <a:gd name="connsiteX1" fmla="*/ 272143 w 389063"/>
                  <a:gd name="connsiteY1" fmla="*/ 718457 h 1066800"/>
                  <a:gd name="connsiteX2" fmla="*/ 381000 w 389063"/>
                  <a:gd name="connsiteY2" fmla="*/ 337457 h 1066800"/>
                  <a:gd name="connsiteX3" fmla="*/ 381000 w 389063"/>
                  <a:gd name="connsiteY3" fmla="*/ 0 h 1066800"/>
                  <a:gd name="connsiteX4" fmla="*/ 381000 w 389063"/>
                  <a:gd name="connsiteY4" fmla="*/ 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63" h="1066800">
                    <a:moveTo>
                      <a:pt x="0" y="1066800"/>
                    </a:moveTo>
                    <a:cubicBezTo>
                      <a:pt x="104321" y="953407"/>
                      <a:pt x="208643" y="840014"/>
                      <a:pt x="272143" y="718457"/>
                    </a:cubicBezTo>
                    <a:cubicBezTo>
                      <a:pt x="335643" y="596900"/>
                      <a:pt x="362857" y="457200"/>
                      <a:pt x="381000" y="337457"/>
                    </a:cubicBezTo>
                    <a:cubicBezTo>
                      <a:pt x="399143" y="217714"/>
                      <a:pt x="381000" y="0"/>
                      <a:pt x="381000" y="0"/>
                    </a:cubicBezTo>
                    <a:lnTo>
                      <a:pt x="381000" y="0"/>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Connector 158"/>
              <p:cNvCxnSpPr/>
              <p:nvPr/>
            </p:nvCxnSpPr>
            <p:spPr>
              <a:xfrm flipV="1">
                <a:off x="3374871" y="2701153"/>
                <a:ext cx="8236" cy="21770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p:nvGrpSpPr>
          <p:grpSpPr>
            <a:xfrm>
              <a:off x="2910822" y="2664900"/>
              <a:ext cx="223873" cy="1230646"/>
              <a:chOff x="3269632" y="2665899"/>
              <a:chExt cx="223873" cy="1230646"/>
            </a:xfrm>
          </p:grpSpPr>
          <p:grpSp>
            <p:nvGrpSpPr>
              <p:cNvPr id="176" name="Group 175"/>
              <p:cNvGrpSpPr/>
              <p:nvPr/>
            </p:nvGrpSpPr>
            <p:grpSpPr>
              <a:xfrm>
                <a:off x="3269632" y="2789598"/>
                <a:ext cx="108767" cy="1044917"/>
                <a:chOff x="3269922" y="2785823"/>
                <a:chExt cx="108767" cy="1044917"/>
              </a:xfrm>
            </p:grpSpPr>
            <p:cxnSp>
              <p:nvCxnSpPr>
                <p:cNvPr id="164" name="Straight Connector 163"/>
                <p:cNvCxnSpPr/>
                <p:nvPr/>
              </p:nvCxnSpPr>
              <p:spPr>
                <a:xfrm flipH="1" flipV="1">
                  <a:off x="3310194" y="3129037"/>
                  <a:ext cx="61563" cy="4094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flipV="1">
                  <a:off x="3304344" y="3538450"/>
                  <a:ext cx="67413" cy="2922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3274692" y="3150932"/>
                  <a:ext cx="97065" cy="1400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flipV="1">
                  <a:off x="3344252" y="3063423"/>
                  <a:ext cx="27309" cy="1189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flipV="1">
                  <a:off x="3346073" y="2901671"/>
                  <a:ext cx="27309" cy="1189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3269922" y="3333743"/>
                  <a:ext cx="108767" cy="753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flipV="1">
                  <a:off x="3351153" y="2785823"/>
                  <a:ext cx="17076" cy="1264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a:off x="3338626" y="2851628"/>
                <a:ext cx="45719" cy="1044917"/>
                <a:chOff x="3269922" y="2785823"/>
                <a:chExt cx="108767" cy="1044917"/>
              </a:xfrm>
            </p:grpSpPr>
            <p:cxnSp>
              <p:nvCxnSpPr>
                <p:cNvPr id="178" name="Straight Connector 177"/>
                <p:cNvCxnSpPr/>
                <p:nvPr/>
              </p:nvCxnSpPr>
              <p:spPr>
                <a:xfrm flipH="1" flipV="1">
                  <a:off x="3310194" y="3129037"/>
                  <a:ext cx="61563" cy="40941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3304344" y="3538450"/>
                  <a:ext cx="67413" cy="29229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3274692" y="3150932"/>
                  <a:ext cx="97065" cy="14003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flipV="1">
                  <a:off x="3344252" y="3063423"/>
                  <a:ext cx="27309" cy="11897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flipV="1">
                  <a:off x="3346073" y="2901671"/>
                  <a:ext cx="27309" cy="11897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flipV="1">
                  <a:off x="3269922" y="3333743"/>
                  <a:ext cx="108767" cy="7535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3351153" y="2785823"/>
                  <a:ext cx="17076" cy="12649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p:nvGrpSpPr>
            <p:grpSpPr>
              <a:xfrm flipH="1">
                <a:off x="3379082" y="2665899"/>
                <a:ext cx="114423" cy="1110722"/>
                <a:chOff x="3569351" y="2785823"/>
                <a:chExt cx="114423" cy="1110722"/>
              </a:xfrm>
            </p:grpSpPr>
            <p:grpSp>
              <p:nvGrpSpPr>
                <p:cNvPr id="185" name="Group 184"/>
                <p:cNvGrpSpPr/>
                <p:nvPr/>
              </p:nvGrpSpPr>
              <p:grpSpPr>
                <a:xfrm>
                  <a:off x="3569351" y="2785823"/>
                  <a:ext cx="108767" cy="1044917"/>
                  <a:chOff x="3269922" y="2785823"/>
                  <a:chExt cx="108767" cy="1044917"/>
                </a:xfrm>
              </p:grpSpPr>
              <p:cxnSp>
                <p:nvCxnSpPr>
                  <p:cNvPr id="186" name="Straight Connector 185"/>
                  <p:cNvCxnSpPr/>
                  <p:nvPr/>
                </p:nvCxnSpPr>
                <p:spPr>
                  <a:xfrm flipH="1" flipV="1">
                    <a:off x="3310194" y="3129037"/>
                    <a:ext cx="61563" cy="4094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flipV="1">
                    <a:off x="3274692" y="3150932"/>
                    <a:ext cx="97065" cy="1400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flipV="1">
                    <a:off x="3304344" y="3538450"/>
                    <a:ext cx="67413" cy="2922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flipV="1">
                    <a:off x="3344252" y="3063423"/>
                    <a:ext cx="27309" cy="1189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flipV="1">
                    <a:off x="3346073" y="2901671"/>
                    <a:ext cx="27309" cy="1189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3269922" y="3333743"/>
                    <a:ext cx="108767" cy="753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3351153" y="2785823"/>
                    <a:ext cx="17076" cy="1264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p:nvGrpSpPr>
              <p:grpSpPr>
                <a:xfrm>
                  <a:off x="3638055" y="2851628"/>
                  <a:ext cx="45719" cy="1044917"/>
                  <a:chOff x="3269922" y="2785823"/>
                  <a:chExt cx="108767" cy="1044917"/>
                </a:xfrm>
              </p:grpSpPr>
              <p:cxnSp>
                <p:nvCxnSpPr>
                  <p:cNvPr id="194" name="Straight Connector 193"/>
                  <p:cNvCxnSpPr/>
                  <p:nvPr/>
                </p:nvCxnSpPr>
                <p:spPr>
                  <a:xfrm flipH="1" flipV="1">
                    <a:off x="3310194" y="3129037"/>
                    <a:ext cx="61563" cy="40941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flipV="1">
                    <a:off x="3304344" y="3538450"/>
                    <a:ext cx="67413" cy="29229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3274692" y="3150932"/>
                    <a:ext cx="97065" cy="14003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flipV="1">
                    <a:off x="3344252" y="3063423"/>
                    <a:ext cx="27309" cy="11897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H="1" flipV="1">
                    <a:off x="3346073" y="2901671"/>
                    <a:ext cx="27309" cy="11897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flipV="1">
                    <a:off x="3269922" y="3333743"/>
                    <a:ext cx="108767" cy="7535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3351153" y="2785823"/>
                    <a:ext cx="17076" cy="12649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grpSp>
        <p:sp>
          <p:nvSpPr>
            <p:cNvPr id="271" name="TextBox 270"/>
            <p:cNvSpPr txBox="1"/>
            <p:nvPr/>
          </p:nvSpPr>
          <p:spPr>
            <a:xfrm>
              <a:off x="2889072" y="2335802"/>
              <a:ext cx="341760" cy="307777"/>
            </a:xfrm>
            <a:prstGeom prst="rect">
              <a:avLst/>
            </a:prstGeom>
            <a:noFill/>
            <a:ln>
              <a:noFill/>
            </a:ln>
          </p:spPr>
          <p:txBody>
            <a:bodyPr wrap="none" rtlCol="0">
              <a:spAutoFit/>
            </a:bodyPr>
            <a:lstStyle/>
            <a:p>
              <a:r>
                <a:rPr lang="en-US" sz="1400" dirty="0">
                  <a:solidFill>
                    <a:srgbClr val="FF0000"/>
                  </a:solidFill>
                </a:rPr>
                <a:t>p</a:t>
              </a:r>
              <a:r>
                <a:rPr lang="en-US" sz="1400" baseline="30000" dirty="0">
                  <a:solidFill>
                    <a:srgbClr val="FF0000"/>
                  </a:solidFill>
                </a:rPr>
                <a:t>+</a:t>
              </a:r>
            </a:p>
          </p:txBody>
        </p:sp>
      </p:grpSp>
      <p:grpSp>
        <p:nvGrpSpPr>
          <p:cNvPr id="280" name="Group 279"/>
          <p:cNvGrpSpPr/>
          <p:nvPr/>
        </p:nvGrpSpPr>
        <p:grpSpPr>
          <a:xfrm>
            <a:off x="3195775" y="2759808"/>
            <a:ext cx="705401" cy="3013252"/>
            <a:chOff x="3195775" y="2759808"/>
            <a:chExt cx="705401" cy="3013252"/>
          </a:xfrm>
        </p:grpSpPr>
        <p:cxnSp>
          <p:nvCxnSpPr>
            <p:cNvPr id="204" name="Straight Connector 203"/>
            <p:cNvCxnSpPr>
              <a:stCxn id="142" idx="0"/>
            </p:cNvCxnSpPr>
            <p:nvPr/>
          </p:nvCxnSpPr>
          <p:spPr>
            <a:xfrm flipV="1">
              <a:off x="3195775" y="4019708"/>
              <a:ext cx="365280" cy="1753352"/>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63" name="Group 262"/>
            <p:cNvGrpSpPr/>
            <p:nvPr/>
          </p:nvGrpSpPr>
          <p:grpSpPr>
            <a:xfrm rot="600000">
              <a:off x="3585833" y="3034069"/>
              <a:ext cx="109683" cy="1030159"/>
              <a:chOff x="2842905" y="2815470"/>
              <a:chExt cx="223873" cy="1168616"/>
            </a:xfrm>
          </p:grpSpPr>
          <p:grpSp>
            <p:nvGrpSpPr>
              <p:cNvPr id="238" name="Group 237"/>
              <p:cNvGrpSpPr/>
              <p:nvPr/>
            </p:nvGrpSpPr>
            <p:grpSpPr>
              <a:xfrm>
                <a:off x="2842905" y="2939169"/>
                <a:ext cx="108767" cy="1044917"/>
                <a:chOff x="3269922" y="2785823"/>
                <a:chExt cx="108767" cy="1044917"/>
              </a:xfrm>
            </p:grpSpPr>
            <p:cxnSp>
              <p:nvCxnSpPr>
                <p:cNvPr id="239" name="Straight Connector 238"/>
                <p:cNvCxnSpPr/>
                <p:nvPr/>
              </p:nvCxnSpPr>
              <p:spPr>
                <a:xfrm flipH="1" flipV="1">
                  <a:off x="3310194" y="3129037"/>
                  <a:ext cx="61563" cy="4094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H="1" flipV="1">
                  <a:off x="3304344" y="3538450"/>
                  <a:ext cx="67413" cy="2922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flipV="1">
                  <a:off x="3274692" y="3150932"/>
                  <a:ext cx="97065" cy="1400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flipV="1">
                  <a:off x="3344252" y="3063423"/>
                  <a:ext cx="27309" cy="1189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flipV="1">
                  <a:off x="3346073" y="2901671"/>
                  <a:ext cx="27309" cy="1189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flipV="1">
                  <a:off x="3269922" y="3333743"/>
                  <a:ext cx="108767" cy="753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flipV="1">
                  <a:off x="3351153" y="2785823"/>
                  <a:ext cx="17076" cy="1264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p:nvGrpSpPr>
            <p:grpSpPr>
              <a:xfrm flipH="1">
                <a:off x="2952355" y="2815470"/>
                <a:ext cx="114423" cy="1110722"/>
                <a:chOff x="3569351" y="2785823"/>
                <a:chExt cx="114423" cy="1110722"/>
              </a:xfrm>
            </p:grpSpPr>
            <p:grpSp>
              <p:nvGrpSpPr>
                <p:cNvPr id="247" name="Group 246"/>
                <p:cNvGrpSpPr/>
                <p:nvPr/>
              </p:nvGrpSpPr>
              <p:grpSpPr>
                <a:xfrm>
                  <a:off x="3569351" y="2785823"/>
                  <a:ext cx="108767" cy="1044917"/>
                  <a:chOff x="3269922" y="2785823"/>
                  <a:chExt cx="108767" cy="1044917"/>
                </a:xfrm>
              </p:grpSpPr>
              <p:cxnSp>
                <p:nvCxnSpPr>
                  <p:cNvPr id="256" name="Straight Connector 255"/>
                  <p:cNvCxnSpPr/>
                  <p:nvPr/>
                </p:nvCxnSpPr>
                <p:spPr>
                  <a:xfrm flipH="1" flipV="1">
                    <a:off x="3310194" y="3129037"/>
                    <a:ext cx="61563" cy="4094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flipV="1">
                    <a:off x="3274692" y="3150932"/>
                    <a:ext cx="97065" cy="1400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flipV="1">
                    <a:off x="3304344" y="3538450"/>
                    <a:ext cx="67413" cy="2922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flipV="1">
                    <a:off x="3344252" y="3063423"/>
                    <a:ext cx="27309" cy="1189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flipV="1">
                    <a:off x="3346073" y="2901671"/>
                    <a:ext cx="27309" cy="1189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flipV="1">
                    <a:off x="3269922" y="3333743"/>
                    <a:ext cx="108767" cy="753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flipV="1">
                    <a:off x="3351153" y="2785823"/>
                    <a:ext cx="17076" cy="1264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a:off x="3638055" y="2851628"/>
                  <a:ext cx="45719" cy="1044917"/>
                  <a:chOff x="3269922" y="2785823"/>
                  <a:chExt cx="108767" cy="1044917"/>
                </a:xfrm>
              </p:grpSpPr>
              <p:cxnSp>
                <p:nvCxnSpPr>
                  <p:cNvPr id="249" name="Straight Connector 248"/>
                  <p:cNvCxnSpPr/>
                  <p:nvPr/>
                </p:nvCxnSpPr>
                <p:spPr>
                  <a:xfrm flipH="1" flipV="1">
                    <a:off x="3310194" y="3129037"/>
                    <a:ext cx="61563" cy="40941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flipV="1">
                    <a:off x="3304344" y="3538450"/>
                    <a:ext cx="67413" cy="29229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H="1" flipV="1">
                    <a:off x="3274692" y="3150932"/>
                    <a:ext cx="97065" cy="14003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H="1" flipV="1">
                    <a:off x="3344252" y="3063423"/>
                    <a:ext cx="27309" cy="11897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flipV="1">
                    <a:off x="3346073" y="2901671"/>
                    <a:ext cx="27309" cy="11897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H="1" flipV="1">
                    <a:off x="3269922" y="3333743"/>
                    <a:ext cx="108767" cy="7535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H="1" flipV="1">
                    <a:off x="3351153" y="2785823"/>
                    <a:ext cx="17076" cy="12649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grpSp>
        <p:sp>
          <p:nvSpPr>
            <p:cNvPr id="272" name="TextBox 271"/>
            <p:cNvSpPr txBox="1"/>
            <p:nvPr/>
          </p:nvSpPr>
          <p:spPr>
            <a:xfrm>
              <a:off x="3626742" y="2759808"/>
              <a:ext cx="274434" cy="307777"/>
            </a:xfrm>
            <a:prstGeom prst="rect">
              <a:avLst/>
            </a:prstGeom>
            <a:noFill/>
            <a:ln>
              <a:noFill/>
            </a:ln>
          </p:spPr>
          <p:txBody>
            <a:bodyPr wrap="none" rtlCol="0">
              <a:spAutoFit/>
            </a:bodyPr>
            <a:lstStyle/>
            <a:p>
              <a:r>
                <a:rPr lang="en-US" sz="1400" dirty="0">
                  <a:solidFill>
                    <a:srgbClr val="FF0000"/>
                  </a:solidFill>
                </a:rPr>
                <a:t>n</a:t>
              </a:r>
              <a:endParaRPr lang="en-US" sz="1400" baseline="30000" dirty="0">
                <a:solidFill>
                  <a:srgbClr val="FF0000"/>
                </a:solidFill>
              </a:endParaRPr>
            </a:p>
          </p:txBody>
        </p:sp>
      </p:grpSp>
      <p:grpSp>
        <p:nvGrpSpPr>
          <p:cNvPr id="282" name="Group 281"/>
          <p:cNvGrpSpPr/>
          <p:nvPr/>
        </p:nvGrpSpPr>
        <p:grpSpPr>
          <a:xfrm>
            <a:off x="3195775" y="1479006"/>
            <a:ext cx="2619332" cy="4294054"/>
            <a:chOff x="3195775" y="1479006"/>
            <a:chExt cx="2619332" cy="4294054"/>
          </a:xfrm>
        </p:grpSpPr>
        <p:cxnSp>
          <p:nvCxnSpPr>
            <p:cNvPr id="155" name="Straight Connector 154"/>
            <p:cNvCxnSpPr>
              <a:stCxn id="142" idx="0"/>
            </p:cNvCxnSpPr>
            <p:nvPr/>
          </p:nvCxnSpPr>
          <p:spPr>
            <a:xfrm flipV="1">
              <a:off x="3195775" y="1479006"/>
              <a:ext cx="2619332" cy="4294054"/>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73" name="TextBox 272"/>
            <p:cNvSpPr txBox="1"/>
            <p:nvPr/>
          </p:nvSpPr>
          <p:spPr>
            <a:xfrm>
              <a:off x="5152623" y="2015073"/>
              <a:ext cx="277640" cy="307777"/>
            </a:xfrm>
            <a:prstGeom prst="rect">
              <a:avLst/>
            </a:prstGeom>
            <a:noFill/>
            <a:ln>
              <a:noFill/>
            </a:ln>
          </p:spPr>
          <p:txBody>
            <a:bodyPr wrap="none" rtlCol="0">
              <a:spAutoFit/>
            </a:bodyPr>
            <a:lstStyle/>
            <a:p>
              <a:r>
                <a:rPr lang="en-US" sz="1400" dirty="0">
                  <a:solidFill>
                    <a:srgbClr val="53EB98"/>
                  </a:solidFill>
                  <a:latin typeface="Symbol" panose="05050102010706020507" pitchFamily="18" charset="2"/>
                </a:rPr>
                <a:t>n</a:t>
              </a:r>
              <a:endParaRPr lang="en-US" sz="1400" baseline="30000" dirty="0">
                <a:solidFill>
                  <a:srgbClr val="53EB98"/>
                </a:solidFill>
              </a:endParaRPr>
            </a:p>
          </p:txBody>
        </p:sp>
      </p:grpSp>
      <p:grpSp>
        <p:nvGrpSpPr>
          <p:cNvPr id="281" name="Group 280"/>
          <p:cNvGrpSpPr/>
          <p:nvPr/>
        </p:nvGrpSpPr>
        <p:grpSpPr>
          <a:xfrm>
            <a:off x="3281392" y="4226056"/>
            <a:ext cx="543713" cy="1577913"/>
            <a:chOff x="3281392" y="4226056"/>
            <a:chExt cx="543713" cy="1577913"/>
          </a:xfrm>
        </p:grpSpPr>
        <p:grpSp>
          <p:nvGrpSpPr>
            <p:cNvPr id="10" name="Group 9"/>
            <p:cNvGrpSpPr/>
            <p:nvPr/>
          </p:nvGrpSpPr>
          <p:grpSpPr>
            <a:xfrm rot="420000">
              <a:off x="3281392" y="4500656"/>
              <a:ext cx="306601" cy="1303313"/>
              <a:chOff x="7187491" y="4388526"/>
              <a:chExt cx="410550" cy="1303313"/>
            </a:xfrm>
          </p:grpSpPr>
          <p:sp>
            <p:nvSpPr>
              <p:cNvPr id="81" name="Freeform 80"/>
              <p:cNvSpPr/>
              <p:nvPr/>
            </p:nvSpPr>
            <p:spPr>
              <a:xfrm>
                <a:off x="7187491" y="4625039"/>
                <a:ext cx="389063" cy="1066800"/>
              </a:xfrm>
              <a:custGeom>
                <a:avLst/>
                <a:gdLst>
                  <a:gd name="connsiteX0" fmla="*/ 0 w 389063"/>
                  <a:gd name="connsiteY0" fmla="*/ 1066800 h 1066800"/>
                  <a:gd name="connsiteX1" fmla="*/ 272143 w 389063"/>
                  <a:gd name="connsiteY1" fmla="*/ 718457 h 1066800"/>
                  <a:gd name="connsiteX2" fmla="*/ 381000 w 389063"/>
                  <a:gd name="connsiteY2" fmla="*/ 337457 h 1066800"/>
                  <a:gd name="connsiteX3" fmla="*/ 381000 w 389063"/>
                  <a:gd name="connsiteY3" fmla="*/ 0 h 1066800"/>
                  <a:gd name="connsiteX4" fmla="*/ 381000 w 389063"/>
                  <a:gd name="connsiteY4" fmla="*/ 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63" h="1066800">
                    <a:moveTo>
                      <a:pt x="0" y="1066800"/>
                    </a:moveTo>
                    <a:cubicBezTo>
                      <a:pt x="104321" y="953407"/>
                      <a:pt x="208643" y="840014"/>
                      <a:pt x="272143" y="718457"/>
                    </a:cubicBezTo>
                    <a:cubicBezTo>
                      <a:pt x="335643" y="596900"/>
                      <a:pt x="362857" y="457200"/>
                      <a:pt x="381000" y="337457"/>
                    </a:cubicBezTo>
                    <a:cubicBezTo>
                      <a:pt x="399143" y="217714"/>
                      <a:pt x="381000" y="0"/>
                      <a:pt x="381000" y="0"/>
                    </a:cubicBezTo>
                    <a:lnTo>
                      <a:pt x="381000"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flipH="1">
                <a:off x="7540977" y="4388526"/>
                <a:ext cx="57064" cy="385785"/>
                <a:chOff x="7127965" y="4306717"/>
                <a:chExt cx="103810" cy="483549"/>
              </a:xfrm>
            </p:grpSpPr>
            <p:grpSp>
              <p:nvGrpSpPr>
                <p:cNvPr id="82" name="Group 81"/>
                <p:cNvGrpSpPr/>
                <p:nvPr/>
              </p:nvGrpSpPr>
              <p:grpSpPr>
                <a:xfrm flipH="1">
                  <a:off x="7127965" y="4453967"/>
                  <a:ext cx="103810" cy="336299"/>
                  <a:chOff x="7934266" y="4526487"/>
                  <a:chExt cx="103810" cy="336299"/>
                </a:xfrm>
              </p:grpSpPr>
              <p:cxnSp>
                <p:nvCxnSpPr>
                  <p:cNvPr id="101" name="Straight Connector 100"/>
                  <p:cNvCxnSpPr/>
                  <p:nvPr/>
                </p:nvCxnSpPr>
                <p:spPr>
                  <a:xfrm>
                    <a:off x="7934266" y="4586014"/>
                    <a:ext cx="58026" cy="2698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endCxn id="81" idx="3"/>
                  </p:cNvCxnSpPr>
                  <p:nvPr/>
                </p:nvCxnSpPr>
                <p:spPr>
                  <a:xfrm>
                    <a:off x="7963279" y="4557986"/>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8019394" y="4621048"/>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8005381" y="4600090"/>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7974016" y="4526487"/>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8016118" y="4568591"/>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944418" y="4540501"/>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7986520" y="4582605"/>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flipH="1">
                  <a:off x="7141978" y="4378138"/>
                  <a:ext cx="80148" cy="259644"/>
                  <a:chOff x="7934266" y="4526487"/>
                  <a:chExt cx="103810" cy="336299"/>
                </a:xfrm>
              </p:grpSpPr>
              <p:cxnSp>
                <p:nvCxnSpPr>
                  <p:cNvPr id="93" name="Straight Connector 92"/>
                  <p:cNvCxnSpPr/>
                  <p:nvPr/>
                </p:nvCxnSpPr>
                <p:spPr>
                  <a:xfrm>
                    <a:off x="7934266" y="4586014"/>
                    <a:ext cx="58026" cy="2698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63279" y="4557986"/>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8019394" y="4621048"/>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8005381" y="4600090"/>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974016" y="4526487"/>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8016118" y="4568591"/>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944418" y="4540501"/>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7986520" y="4582605"/>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flipH="1">
                  <a:off x="7165744" y="4306717"/>
                  <a:ext cx="56382" cy="182654"/>
                  <a:chOff x="7934266" y="4526487"/>
                  <a:chExt cx="103810" cy="336299"/>
                </a:xfrm>
              </p:grpSpPr>
              <p:cxnSp>
                <p:nvCxnSpPr>
                  <p:cNvPr id="85" name="Straight Connector 84"/>
                  <p:cNvCxnSpPr/>
                  <p:nvPr/>
                </p:nvCxnSpPr>
                <p:spPr>
                  <a:xfrm>
                    <a:off x="7934266" y="4586014"/>
                    <a:ext cx="58026" cy="2698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963279" y="4557986"/>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8019394" y="4621048"/>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8005381" y="4600090"/>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74016" y="4526487"/>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8016118" y="4568591"/>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944418" y="4540501"/>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7986520" y="4582605"/>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grpSp>
        <p:sp>
          <p:nvSpPr>
            <p:cNvPr id="274" name="TextBox 273"/>
            <p:cNvSpPr txBox="1"/>
            <p:nvPr/>
          </p:nvSpPr>
          <p:spPr>
            <a:xfrm>
              <a:off x="3520213" y="4226056"/>
              <a:ext cx="304892" cy="307777"/>
            </a:xfrm>
            <a:prstGeom prst="rect">
              <a:avLst/>
            </a:prstGeom>
            <a:noFill/>
            <a:ln>
              <a:noFill/>
            </a:ln>
          </p:spPr>
          <p:txBody>
            <a:bodyPr wrap="none" rtlCol="0">
              <a:spAutoFit/>
            </a:bodyPr>
            <a:lstStyle/>
            <a:p>
              <a:r>
                <a:rPr lang="en-US" sz="1400" dirty="0">
                  <a:solidFill>
                    <a:srgbClr val="FFFF00"/>
                  </a:solidFill>
                  <a:latin typeface="+mj-lt"/>
                </a:rPr>
                <a:t>e</a:t>
              </a:r>
              <a:r>
                <a:rPr lang="en-US" sz="1400" baseline="30000" dirty="0">
                  <a:solidFill>
                    <a:srgbClr val="FFFF00"/>
                  </a:solidFill>
                </a:rPr>
                <a:t>-</a:t>
              </a:r>
            </a:p>
          </p:txBody>
        </p:sp>
      </p:grpSp>
      <p:grpSp>
        <p:nvGrpSpPr>
          <p:cNvPr id="277" name="Group 276"/>
          <p:cNvGrpSpPr/>
          <p:nvPr/>
        </p:nvGrpSpPr>
        <p:grpSpPr>
          <a:xfrm>
            <a:off x="2234445" y="1529069"/>
            <a:ext cx="884882" cy="4268588"/>
            <a:chOff x="2234445" y="1529069"/>
            <a:chExt cx="884882" cy="4268588"/>
          </a:xfrm>
        </p:grpSpPr>
        <p:sp>
          <p:nvSpPr>
            <p:cNvPr id="142" name="Freeform 141"/>
            <p:cNvSpPr/>
            <p:nvPr/>
          </p:nvSpPr>
          <p:spPr>
            <a:xfrm rot="21000000" flipH="1">
              <a:off x="2914624" y="4899260"/>
              <a:ext cx="204703" cy="898397"/>
            </a:xfrm>
            <a:custGeom>
              <a:avLst/>
              <a:gdLst>
                <a:gd name="connsiteX0" fmla="*/ 0 w 389063"/>
                <a:gd name="connsiteY0" fmla="*/ 1066800 h 1066800"/>
                <a:gd name="connsiteX1" fmla="*/ 272143 w 389063"/>
                <a:gd name="connsiteY1" fmla="*/ 718457 h 1066800"/>
                <a:gd name="connsiteX2" fmla="*/ 381000 w 389063"/>
                <a:gd name="connsiteY2" fmla="*/ 337457 h 1066800"/>
                <a:gd name="connsiteX3" fmla="*/ 381000 w 389063"/>
                <a:gd name="connsiteY3" fmla="*/ 0 h 1066800"/>
                <a:gd name="connsiteX4" fmla="*/ 381000 w 389063"/>
                <a:gd name="connsiteY4" fmla="*/ 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63" h="1066800">
                  <a:moveTo>
                    <a:pt x="0" y="1066800"/>
                  </a:moveTo>
                  <a:cubicBezTo>
                    <a:pt x="104321" y="953407"/>
                    <a:pt x="208643" y="840014"/>
                    <a:pt x="272143" y="718457"/>
                  </a:cubicBezTo>
                  <a:cubicBezTo>
                    <a:pt x="335643" y="596900"/>
                    <a:pt x="362857" y="457200"/>
                    <a:pt x="381000" y="337457"/>
                  </a:cubicBezTo>
                  <a:cubicBezTo>
                    <a:pt x="399143" y="217714"/>
                    <a:pt x="381000" y="0"/>
                    <a:pt x="381000" y="0"/>
                  </a:cubicBezTo>
                  <a:lnTo>
                    <a:pt x="381000" y="0"/>
                  </a:lnTo>
                </a:path>
              </a:pathLst>
            </a:cu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H="1" flipV="1">
              <a:off x="2730672" y="4060851"/>
              <a:ext cx="109472" cy="863370"/>
            </a:xfrm>
            <a:prstGeom prst="line">
              <a:avLst/>
            </a:prstGeom>
            <a:ln w="127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flipV="1">
              <a:off x="2369219" y="1529069"/>
              <a:ext cx="364079" cy="2531782"/>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275" name="TextBox 274"/>
            <p:cNvSpPr txBox="1"/>
            <p:nvPr/>
          </p:nvSpPr>
          <p:spPr>
            <a:xfrm>
              <a:off x="2234445" y="2791319"/>
              <a:ext cx="356188" cy="307777"/>
            </a:xfrm>
            <a:prstGeom prst="rect">
              <a:avLst/>
            </a:prstGeom>
            <a:noFill/>
            <a:ln>
              <a:noFill/>
            </a:ln>
          </p:spPr>
          <p:txBody>
            <a:bodyPr wrap="none" rtlCol="0">
              <a:spAutoFit/>
            </a:bodyPr>
            <a:lstStyle/>
            <a:p>
              <a:r>
                <a:rPr lang="en-US" sz="1400" dirty="0">
                  <a:solidFill>
                    <a:srgbClr val="53EB98"/>
                  </a:solidFill>
                  <a:latin typeface="Symbol" panose="05050102010706020507" pitchFamily="18" charset="2"/>
                </a:rPr>
                <a:t>m</a:t>
              </a:r>
              <a:r>
                <a:rPr lang="en-US" sz="1400" baseline="30000" dirty="0">
                  <a:solidFill>
                    <a:srgbClr val="53EB98"/>
                  </a:solidFill>
                </a:rPr>
                <a:t>+</a:t>
              </a:r>
            </a:p>
          </p:txBody>
        </p:sp>
      </p:grpSp>
      <p:grpSp>
        <p:nvGrpSpPr>
          <p:cNvPr id="279" name="Group 278"/>
          <p:cNvGrpSpPr/>
          <p:nvPr/>
        </p:nvGrpSpPr>
        <p:grpSpPr>
          <a:xfrm>
            <a:off x="3080311" y="3933863"/>
            <a:ext cx="258404" cy="1846034"/>
            <a:chOff x="3080311" y="3933863"/>
            <a:chExt cx="258404" cy="1846034"/>
          </a:xfrm>
        </p:grpSpPr>
        <p:grpSp>
          <p:nvGrpSpPr>
            <p:cNvPr id="19" name="Group 18"/>
            <p:cNvGrpSpPr/>
            <p:nvPr/>
          </p:nvGrpSpPr>
          <p:grpSpPr>
            <a:xfrm flipH="1">
              <a:off x="3153256" y="4284085"/>
              <a:ext cx="111987" cy="1495812"/>
              <a:chOff x="3148045" y="4222421"/>
              <a:chExt cx="111987" cy="1558214"/>
            </a:xfrm>
          </p:grpSpPr>
          <p:grpSp>
            <p:nvGrpSpPr>
              <p:cNvPr id="12" name="Group 11"/>
              <p:cNvGrpSpPr/>
              <p:nvPr/>
            </p:nvGrpSpPr>
            <p:grpSpPr>
              <a:xfrm>
                <a:off x="3148045" y="4222421"/>
                <a:ext cx="111987" cy="516961"/>
                <a:chOff x="7572217" y="4222421"/>
                <a:chExt cx="111987" cy="516961"/>
              </a:xfrm>
            </p:grpSpPr>
            <p:grpSp>
              <p:nvGrpSpPr>
                <p:cNvPr id="115" name="Group 114"/>
                <p:cNvGrpSpPr/>
                <p:nvPr/>
              </p:nvGrpSpPr>
              <p:grpSpPr>
                <a:xfrm rot="21120000" flipH="1">
                  <a:off x="7572217" y="4375091"/>
                  <a:ext cx="99903" cy="364291"/>
                  <a:chOff x="7934266" y="4526487"/>
                  <a:chExt cx="103810" cy="336299"/>
                </a:xfrm>
              </p:grpSpPr>
              <p:cxnSp>
                <p:nvCxnSpPr>
                  <p:cNvPr id="134" name="Straight Connector 133"/>
                  <p:cNvCxnSpPr/>
                  <p:nvPr/>
                </p:nvCxnSpPr>
                <p:spPr>
                  <a:xfrm>
                    <a:off x="7934266" y="4586014"/>
                    <a:ext cx="58026" cy="2698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963275" y="4557986"/>
                    <a:ext cx="14529" cy="22084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8019394" y="4621048"/>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8005381" y="4600090"/>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974016" y="4526487"/>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8016118" y="4568591"/>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944418" y="4540501"/>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7986520" y="4582605"/>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rot="21120000" flipH="1">
                  <a:off x="7580017" y="4298469"/>
                  <a:ext cx="79174" cy="281256"/>
                  <a:chOff x="7934266" y="4526487"/>
                  <a:chExt cx="103810" cy="336299"/>
                </a:xfrm>
              </p:grpSpPr>
              <p:cxnSp>
                <p:nvCxnSpPr>
                  <p:cNvPr id="126" name="Straight Connector 125"/>
                  <p:cNvCxnSpPr/>
                  <p:nvPr/>
                </p:nvCxnSpPr>
                <p:spPr>
                  <a:xfrm>
                    <a:off x="7934266" y="4586014"/>
                    <a:ext cx="58026" cy="2698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7963279" y="4557986"/>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8019394" y="4621048"/>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8005381" y="4600090"/>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7974016" y="4526487"/>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8016118" y="4568591"/>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7944418" y="4540501"/>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7986520" y="4582605"/>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rot="21120000" flipH="1">
                  <a:off x="7605030" y="4222421"/>
                  <a:ext cx="79174" cy="197858"/>
                  <a:chOff x="7934266" y="4526487"/>
                  <a:chExt cx="103810" cy="336299"/>
                </a:xfrm>
              </p:grpSpPr>
              <p:cxnSp>
                <p:nvCxnSpPr>
                  <p:cNvPr id="118" name="Straight Connector 117"/>
                  <p:cNvCxnSpPr/>
                  <p:nvPr/>
                </p:nvCxnSpPr>
                <p:spPr>
                  <a:xfrm>
                    <a:off x="7934266" y="4586014"/>
                    <a:ext cx="58026" cy="2698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963279" y="4557986"/>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8019394" y="4621048"/>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8005381" y="4600090"/>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974016" y="4526487"/>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8016118" y="4568591"/>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944418" y="4540501"/>
                    <a:ext cx="37721" cy="2208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7986520" y="4582605"/>
                    <a:ext cx="18682" cy="2417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cxnSp>
            <p:nvCxnSpPr>
              <p:cNvPr id="16" name="Straight Connector 15"/>
              <p:cNvCxnSpPr/>
              <p:nvPr/>
            </p:nvCxnSpPr>
            <p:spPr>
              <a:xfrm>
                <a:off x="3203354" y="4736988"/>
                <a:ext cx="11289" cy="1043647"/>
              </a:xfrm>
              <a:prstGeom prst="line">
                <a:avLst/>
              </a:prstGeom>
              <a:ln w="12700">
                <a:solidFill>
                  <a:srgbClr val="FFFF00"/>
                </a:solidFill>
                <a:prstDash val="sysDot"/>
              </a:ln>
            </p:spPr>
            <p:style>
              <a:lnRef idx="1">
                <a:schemeClr val="accent1"/>
              </a:lnRef>
              <a:fillRef idx="0">
                <a:schemeClr val="accent1"/>
              </a:fillRef>
              <a:effectRef idx="0">
                <a:schemeClr val="accent1"/>
              </a:effectRef>
              <a:fontRef idx="minor">
                <a:schemeClr val="tx1"/>
              </a:fontRef>
            </p:style>
          </p:cxnSp>
        </p:grpSp>
        <p:sp>
          <p:nvSpPr>
            <p:cNvPr id="276" name="TextBox 275"/>
            <p:cNvSpPr txBox="1"/>
            <p:nvPr/>
          </p:nvSpPr>
          <p:spPr>
            <a:xfrm>
              <a:off x="3080311" y="3933863"/>
              <a:ext cx="258404" cy="307777"/>
            </a:xfrm>
            <a:prstGeom prst="rect">
              <a:avLst/>
            </a:prstGeom>
            <a:noFill/>
            <a:ln>
              <a:noFill/>
            </a:ln>
          </p:spPr>
          <p:txBody>
            <a:bodyPr wrap="none" rtlCol="0">
              <a:spAutoFit/>
            </a:bodyPr>
            <a:lstStyle/>
            <a:p>
              <a:r>
                <a:rPr lang="en-US" sz="1400" dirty="0">
                  <a:solidFill>
                    <a:srgbClr val="FFFF00"/>
                  </a:solidFill>
                  <a:latin typeface="Symbol" panose="05050102010706020507" pitchFamily="18" charset="2"/>
                </a:rPr>
                <a:t>g</a:t>
              </a:r>
              <a:endParaRPr lang="en-US" sz="1400" baseline="30000" dirty="0">
                <a:solidFill>
                  <a:srgbClr val="FFFF00"/>
                </a:solidFill>
              </a:endParaRPr>
            </a:p>
          </p:txBody>
        </p:sp>
      </p:grpSp>
      <p:sp>
        <p:nvSpPr>
          <p:cNvPr id="284" name="TextBox 283"/>
          <p:cNvSpPr txBox="1"/>
          <p:nvPr/>
        </p:nvSpPr>
        <p:spPr>
          <a:xfrm>
            <a:off x="4237400" y="4960840"/>
            <a:ext cx="1401346" cy="738664"/>
          </a:xfrm>
          <a:prstGeom prst="rect">
            <a:avLst/>
          </a:prstGeom>
          <a:noFill/>
          <a:ln>
            <a:noFill/>
          </a:ln>
        </p:spPr>
        <p:txBody>
          <a:bodyPr wrap="none" rtlCol="0">
            <a:spAutoFit/>
          </a:bodyPr>
          <a:lstStyle/>
          <a:p>
            <a:r>
              <a:rPr lang="en-US" sz="1400" dirty="0">
                <a:solidFill>
                  <a:schemeClr val="accent3"/>
                </a:solidFill>
              </a:rPr>
              <a:t>Dashed lines</a:t>
            </a:r>
          </a:p>
          <a:p>
            <a:r>
              <a:rPr lang="en-US" sz="1400" dirty="0">
                <a:solidFill>
                  <a:schemeClr val="accent3"/>
                </a:solidFill>
              </a:rPr>
              <a:t>are not recorded</a:t>
            </a:r>
          </a:p>
          <a:p>
            <a:r>
              <a:rPr lang="en-US" sz="1400" dirty="0">
                <a:solidFill>
                  <a:schemeClr val="accent3"/>
                </a:solidFill>
              </a:rPr>
              <a:t>by the detector</a:t>
            </a:r>
          </a:p>
        </p:txBody>
      </p:sp>
    </p:spTree>
    <p:extLst>
      <p:ext uri="{BB962C8B-B14F-4D97-AF65-F5344CB8AC3E}">
        <p14:creationId xmlns:p14="http://schemas.microsoft.com/office/powerpoint/2010/main" val="193601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P spid="111" grpId="0"/>
      <p:bldP spid="151" grpId="0"/>
      <p:bldP spid="264" grpId="0"/>
      <p:bldP spid="268" grpId="0"/>
      <p:bldP spid="269" grpId="0"/>
      <p:bldP spid="2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err="1">
                <a:solidFill>
                  <a:srgbClr val="FFFF00"/>
                </a:solidFill>
              </a:rPr>
              <a:t>Identifying</a:t>
            </a:r>
            <a:r>
              <a:rPr lang="sv-SE" altLang="en-US" dirty="0">
                <a:solidFill>
                  <a:srgbClr val="FFFF00"/>
                </a:solidFill>
              </a:rPr>
              <a:t> the </a:t>
            </a:r>
            <a:r>
              <a:rPr lang="sv-SE" altLang="en-US" dirty="0" err="1">
                <a:solidFill>
                  <a:srgbClr val="FFFF00"/>
                </a:solidFill>
              </a:rPr>
              <a:t>collision</a:t>
            </a:r>
            <a:r>
              <a:rPr lang="sv-SE" altLang="en-US" dirty="0">
                <a:solidFill>
                  <a:srgbClr val="FFFF00"/>
                </a:solidFill>
              </a:rPr>
              <a:t> event</a:t>
            </a:r>
            <a:endParaRPr lang="en-US" dirty="0">
              <a:solidFill>
                <a:srgbClr val="FFFF00"/>
              </a:solidFill>
            </a:endParaRPr>
          </a:p>
        </p:txBody>
      </p:sp>
      <p:pic>
        <p:nvPicPr>
          <p:cNvPr id="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8681" y="1589351"/>
            <a:ext cx="7053263" cy="476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 name="Text Box 5"/>
          <p:cNvSpPr txBox="1">
            <a:spLocks noChangeArrowheads="1"/>
          </p:cNvSpPr>
          <p:nvPr/>
        </p:nvSpPr>
        <p:spPr bwMode="auto">
          <a:xfrm>
            <a:off x="277364" y="3387652"/>
            <a:ext cx="4643437"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840" rIns="0" bIns="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en-US" altLang="en-US" sz="1800" dirty="0">
                <a:solidFill>
                  <a:srgbClr val="0000FF"/>
                </a:solidFill>
              </a:rPr>
              <a:t>Group particles from the same interaction point – could be outside beam pipe</a:t>
            </a:r>
          </a:p>
          <a:p>
            <a:pPr eaLnBrk="1">
              <a:spcAft>
                <a:spcPct val="0"/>
              </a:spcAft>
              <a:buClrTx/>
              <a:buFontTx/>
              <a:buNone/>
            </a:pPr>
            <a:r>
              <a:rPr lang="en-US" altLang="en-US" sz="1800" dirty="0">
                <a:solidFill>
                  <a:srgbClr val="0000FF"/>
                </a:solidFill>
              </a:rPr>
              <a:t>Deduce source particle: </a:t>
            </a:r>
          </a:p>
          <a:p>
            <a:pPr eaLnBrk="1">
              <a:spcAft>
                <a:spcPct val="0"/>
              </a:spcAft>
              <a:buClrTx/>
              <a:buFontTx/>
              <a:buNone/>
            </a:pPr>
            <a:r>
              <a:rPr lang="en-US" altLang="en-US" sz="1800" dirty="0">
                <a:solidFill>
                  <a:srgbClr val="0000FF"/>
                </a:solidFill>
              </a:rPr>
              <a:t>			e</a:t>
            </a:r>
            <a:r>
              <a:rPr lang="en-US" altLang="en-US" sz="1800" baseline="30000" dirty="0">
                <a:solidFill>
                  <a:srgbClr val="0000FF"/>
                </a:solidFill>
              </a:rPr>
              <a:t>+</a:t>
            </a:r>
            <a:r>
              <a:rPr lang="en-US" altLang="en-US" sz="1800" dirty="0">
                <a:solidFill>
                  <a:srgbClr val="0000FF"/>
                </a:solidFill>
              </a:rPr>
              <a:t>+e</a:t>
            </a:r>
            <a:r>
              <a:rPr lang="en-US" altLang="en-US" sz="1800" baseline="30000" dirty="0">
                <a:solidFill>
                  <a:srgbClr val="0000FF"/>
                </a:solidFill>
              </a:rPr>
              <a:t>-</a:t>
            </a:r>
            <a:r>
              <a:rPr lang="en-US" altLang="en-US" sz="1800" dirty="0">
                <a:solidFill>
                  <a:srgbClr val="0000FF"/>
                </a:solidFill>
              </a:rPr>
              <a:t> -&gt;Z </a:t>
            </a:r>
          </a:p>
          <a:p>
            <a:pPr eaLnBrk="1">
              <a:spcAft>
                <a:spcPct val="0"/>
              </a:spcAft>
              <a:buClrTx/>
              <a:buFontTx/>
              <a:buNone/>
            </a:pPr>
            <a:r>
              <a:rPr lang="en-US" altLang="en-US" sz="1800" dirty="0">
                <a:solidFill>
                  <a:srgbClr val="0000FF"/>
                </a:solidFill>
                <a:latin typeface="Symbol" panose="05050102010706020507" pitchFamily="18" charset="2"/>
              </a:rPr>
              <a:t>			</a:t>
            </a:r>
            <a:r>
              <a:rPr lang="en-US" altLang="en-US" sz="1800" baseline="30000" dirty="0">
                <a:solidFill>
                  <a:srgbClr val="0000FF"/>
                </a:solidFill>
                <a:latin typeface="Symbol" panose="05050102010706020507" pitchFamily="18" charset="2"/>
              </a:rPr>
              <a:t>+</a:t>
            </a:r>
            <a:r>
              <a:rPr lang="en-US" altLang="en-US" sz="1800" dirty="0">
                <a:solidFill>
                  <a:srgbClr val="0000FF"/>
                </a:solidFill>
              </a:rPr>
              <a:t>+</a:t>
            </a:r>
            <a:r>
              <a:rPr lang="en-US" altLang="en-US" sz="1800" dirty="0">
                <a:solidFill>
                  <a:srgbClr val="0000FF"/>
                </a:solidFill>
                <a:latin typeface="Symbol" panose="05050102010706020507" pitchFamily="18" charset="2"/>
              </a:rPr>
              <a:t></a:t>
            </a:r>
            <a:r>
              <a:rPr lang="en-US" altLang="en-US" sz="1800" baseline="30000" dirty="0">
                <a:solidFill>
                  <a:srgbClr val="0000FF"/>
                </a:solidFill>
              </a:rPr>
              <a:t>-</a:t>
            </a:r>
            <a:r>
              <a:rPr lang="en-US" altLang="en-US" sz="1800" dirty="0">
                <a:solidFill>
                  <a:srgbClr val="0000FF"/>
                </a:solidFill>
              </a:rPr>
              <a:t> -&gt;Z  </a:t>
            </a:r>
          </a:p>
          <a:p>
            <a:pPr eaLnBrk="1">
              <a:spcAft>
                <a:spcPct val="0"/>
              </a:spcAft>
              <a:buClrTx/>
              <a:buFontTx/>
              <a:buNone/>
            </a:pPr>
            <a:r>
              <a:rPr lang="en-US" altLang="en-US" sz="1800" dirty="0">
                <a:solidFill>
                  <a:srgbClr val="0000FF"/>
                </a:solidFill>
              </a:rPr>
              <a:t>			2Z-&gt; H</a:t>
            </a:r>
          </a:p>
        </p:txBody>
      </p:sp>
    </p:spTree>
    <p:extLst>
      <p:ext uri="{BB962C8B-B14F-4D97-AF65-F5344CB8AC3E}">
        <p14:creationId xmlns:p14="http://schemas.microsoft.com/office/powerpoint/2010/main" val="355825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1"/>
            <a:ext cx="10515600" cy="853440"/>
          </a:xfrm>
          <a:prstGeom prst="rect">
            <a:avLst/>
          </a:prstGeom>
        </p:spPr>
        <p:txBody>
          <a:bodyPr/>
          <a:lstStyle/>
          <a:p>
            <a:r>
              <a:rPr lang="en-US">
                <a:solidFill>
                  <a:srgbClr val="FFFF00"/>
                </a:solidFill>
              </a:rPr>
              <a:t>Collision</a:t>
            </a:r>
            <a:r>
              <a:rPr lang="en-US" dirty="0">
                <a:solidFill>
                  <a:srgbClr val="FFFF00"/>
                </a:solidFill>
              </a:rPr>
              <a:t>s</a:t>
            </a:r>
          </a:p>
        </p:txBody>
      </p:sp>
      <p:sp>
        <p:nvSpPr>
          <p:cNvPr id="3" name="TextBox 2"/>
          <p:cNvSpPr txBox="1"/>
          <p:nvPr/>
        </p:nvSpPr>
        <p:spPr>
          <a:xfrm>
            <a:off x="1982591" y="1234440"/>
            <a:ext cx="10086125" cy="2308324"/>
          </a:xfrm>
          <a:prstGeom prst="rect">
            <a:avLst/>
          </a:prstGeom>
          <a:noFill/>
        </p:spPr>
        <p:txBody>
          <a:bodyPr wrap="square" rtlCol="0">
            <a:spAutoFit/>
          </a:bodyPr>
          <a:lstStyle/>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 pos="9410700" algn="l"/>
              </a:tabLst>
              <a:defRPr/>
            </a:pPr>
            <a:r>
              <a:rPr lang="en-US" altLang="en-US" dirty="0">
                <a:solidFill>
                  <a:srgbClr val="0000FF"/>
                </a:solidFill>
              </a:rPr>
              <a:t>New physics can be explored by </a:t>
            </a:r>
            <a:r>
              <a:rPr lang="en-US" altLang="en-US" b="1" dirty="0">
                <a:solidFill>
                  <a:srgbClr val="0000FF"/>
                </a:solidFill>
              </a:rPr>
              <a:t>colliding high energy particles</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 pos="9410700" algn="l"/>
              </a:tabLst>
              <a:defRPr/>
            </a:pPr>
            <a:r>
              <a:rPr lang="en-US" altLang="en-US" dirty="0">
                <a:solidFill>
                  <a:srgbClr val="0000FF"/>
                </a:solidFill>
              </a:rPr>
              <a:t>The new particles can then be produced in these collisions if the energy is </a:t>
            </a:r>
            <a:r>
              <a:rPr lang="en-US" altLang="en-US" b="1" dirty="0">
                <a:solidFill>
                  <a:srgbClr val="0000FF"/>
                </a:solidFill>
              </a:rPr>
              <a:t>sufficiently high</a:t>
            </a:r>
            <a:r>
              <a:rPr lang="en-US" altLang="en-US" dirty="0">
                <a:solidFill>
                  <a:srgbClr val="0000FF"/>
                </a:solidFill>
              </a:rPr>
              <a:t>.</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 pos="9410700" algn="l"/>
              </a:tabLst>
              <a:defRPr/>
            </a:pPr>
            <a:endParaRPr lang="en-US" altLang="en-US" dirty="0">
              <a:solidFill>
                <a:srgbClr val="0000FF"/>
              </a:solidFill>
            </a:endParaRP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 pos="9410700" algn="l"/>
              </a:tabLst>
              <a:defRPr/>
            </a:pPr>
            <a:r>
              <a:rPr lang="en-US" altLang="en-US" dirty="0">
                <a:solidFill>
                  <a:srgbClr val="0000FF"/>
                </a:solidFill>
              </a:rPr>
              <a:t>If we collide single protons the probability (cross section) for producing new particles is extremely small.</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 pos="9410700" algn="l"/>
              </a:tabLst>
              <a:defRPr/>
            </a:pPr>
            <a:r>
              <a:rPr lang="en-US" altLang="en-US" dirty="0">
                <a:solidFill>
                  <a:srgbClr val="0000FF"/>
                </a:solidFill>
              </a:rPr>
              <a:t>You need </a:t>
            </a:r>
            <a:r>
              <a:rPr lang="en-US" altLang="en-US" b="1" dirty="0">
                <a:solidFill>
                  <a:srgbClr val="0000FF"/>
                </a:solidFill>
              </a:rPr>
              <a:t>many collisions </a:t>
            </a:r>
            <a:r>
              <a:rPr lang="en-US" altLang="en-US" dirty="0">
                <a:solidFill>
                  <a:srgbClr val="0000FF"/>
                </a:solidFill>
              </a:rPr>
              <a:t>– for this you need </a:t>
            </a:r>
            <a:r>
              <a:rPr lang="en-US" altLang="en-US" b="1" dirty="0">
                <a:solidFill>
                  <a:srgbClr val="0000FF"/>
                </a:solidFill>
              </a:rPr>
              <a:t>high luminosity </a:t>
            </a:r>
            <a:r>
              <a:rPr lang="en-US" altLang="en-US" dirty="0">
                <a:solidFill>
                  <a:srgbClr val="0000FF"/>
                </a:solidFill>
              </a:rPr>
              <a:t>and</a:t>
            </a:r>
            <a:r>
              <a:rPr lang="en-US" altLang="en-US" b="1" dirty="0">
                <a:solidFill>
                  <a:srgbClr val="0000FF"/>
                </a:solidFill>
              </a:rPr>
              <a:t> many repetitions</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 pos="9410700" algn="l"/>
              </a:tabLst>
              <a:defRPr/>
            </a:pPr>
            <a:r>
              <a:rPr lang="en-US" altLang="en-US" dirty="0">
                <a:solidFill>
                  <a:srgbClr val="0000FF"/>
                </a:solidFill>
              </a:rPr>
              <a:t>To release a large amount of energy the collision must be head on. </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 pos="9410700" algn="l"/>
              </a:tabLst>
              <a:defRPr/>
            </a:pPr>
            <a:r>
              <a:rPr lang="en-US" altLang="en-US" dirty="0">
                <a:solidFill>
                  <a:srgbClr val="0000FF"/>
                </a:solidFill>
              </a:rPr>
              <a:t>The protons contain three quarks, so not only must the protons collide head-on but also their constituents.</a:t>
            </a:r>
          </a:p>
          <a:p>
            <a:endParaRPr lang="en-US" dirty="0"/>
          </a:p>
        </p:txBody>
      </p:sp>
      <p:grpSp>
        <p:nvGrpSpPr>
          <p:cNvPr id="28" name="Group 27"/>
          <p:cNvGrpSpPr/>
          <p:nvPr/>
        </p:nvGrpSpPr>
        <p:grpSpPr>
          <a:xfrm>
            <a:off x="4027411" y="3337414"/>
            <a:ext cx="3603948" cy="971550"/>
            <a:chOff x="2951163" y="3384550"/>
            <a:chExt cx="3494087" cy="971550"/>
          </a:xfrm>
        </p:grpSpPr>
        <p:sp>
          <p:nvSpPr>
            <p:cNvPr id="4" name="Line 3"/>
            <p:cNvSpPr>
              <a:spLocks noChangeShapeType="1"/>
            </p:cNvSpPr>
            <p:nvPr/>
          </p:nvSpPr>
          <p:spPr bwMode="auto">
            <a:xfrm>
              <a:off x="4114800" y="3871913"/>
              <a:ext cx="481013" cy="158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5" name="Group 4"/>
            <p:cNvGrpSpPr>
              <a:grpSpLocks/>
            </p:cNvGrpSpPr>
            <p:nvPr/>
          </p:nvGrpSpPr>
          <p:grpSpPr bwMode="auto">
            <a:xfrm>
              <a:off x="3754438" y="3689350"/>
              <a:ext cx="409575" cy="409575"/>
              <a:chOff x="2365" y="2249"/>
              <a:chExt cx="258" cy="258"/>
            </a:xfrm>
          </p:grpSpPr>
          <p:sp>
            <p:nvSpPr>
              <p:cNvPr id="6" name="Oval 5"/>
              <p:cNvSpPr>
                <a:spLocks noChangeArrowheads="1"/>
              </p:cNvSpPr>
              <p:nvPr/>
            </p:nvSpPr>
            <p:spPr bwMode="auto">
              <a:xfrm>
                <a:off x="2365" y="2249"/>
                <a:ext cx="258" cy="258"/>
              </a:xfrm>
              <a:prstGeom prst="ellipse">
                <a:avLst/>
              </a:prstGeom>
              <a:noFill/>
              <a:ln w="9360">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 name="Oval 6"/>
              <p:cNvSpPr>
                <a:spLocks noChangeArrowheads="1"/>
              </p:cNvSpPr>
              <p:nvPr/>
            </p:nvSpPr>
            <p:spPr bwMode="auto">
              <a:xfrm>
                <a:off x="2439" y="2308"/>
                <a:ext cx="22" cy="22"/>
              </a:xfrm>
              <a:prstGeom prst="ellipse">
                <a:avLst/>
              </a:prstGeom>
              <a:solidFill>
                <a:srgbClr val="9900FF"/>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8" name="Oval 7"/>
              <p:cNvSpPr>
                <a:spLocks noChangeArrowheads="1"/>
              </p:cNvSpPr>
              <p:nvPr/>
            </p:nvSpPr>
            <p:spPr bwMode="auto">
              <a:xfrm>
                <a:off x="2469" y="2308"/>
                <a:ext cx="0" cy="22"/>
              </a:xfrm>
              <a:prstGeom prst="ellipse">
                <a:avLst/>
              </a:prstGeom>
              <a:solidFill>
                <a:srgbClr val="9900FF"/>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9" name="Oval 8"/>
              <p:cNvSpPr>
                <a:spLocks noChangeArrowheads="1"/>
              </p:cNvSpPr>
              <p:nvPr/>
            </p:nvSpPr>
            <p:spPr bwMode="auto">
              <a:xfrm>
                <a:off x="2557" y="2352"/>
                <a:ext cx="22" cy="22"/>
              </a:xfrm>
              <a:prstGeom prst="ellipse">
                <a:avLst/>
              </a:prstGeom>
              <a:solidFill>
                <a:srgbClr val="9900FF"/>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0" name="Oval 9"/>
              <p:cNvSpPr>
                <a:spLocks noChangeArrowheads="1"/>
              </p:cNvSpPr>
              <p:nvPr/>
            </p:nvSpPr>
            <p:spPr bwMode="auto">
              <a:xfrm>
                <a:off x="2454" y="2440"/>
                <a:ext cx="22" cy="22"/>
              </a:xfrm>
              <a:prstGeom prst="ellipse">
                <a:avLst/>
              </a:prstGeom>
              <a:solidFill>
                <a:srgbClr val="FF6666"/>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grpSp>
        <p:grpSp>
          <p:nvGrpSpPr>
            <p:cNvPr id="11" name="Group 10"/>
            <p:cNvGrpSpPr>
              <a:grpSpLocks/>
            </p:cNvGrpSpPr>
            <p:nvPr/>
          </p:nvGrpSpPr>
          <p:grpSpPr bwMode="auto">
            <a:xfrm>
              <a:off x="5322888" y="3689350"/>
              <a:ext cx="409575" cy="409575"/>
              <a:chOff x="3353" y="2249"/>
              <a:chExt cx="258" cy="258"/>
            </a:xfrm>
          </p:grpSpPr>
          <p:sp>
            <p:nvSpPr>
              <p:cNvPr id="12" name="Oval 11"/>
              <p:cNvSpPr>
                <a:spLocks noChangeArrowheads="1"/>
              </p:cNvSpPr>
              <p:nvPr/>
            </p:nvSpPr>
            <p:spPr bwMode="auto">
              <a:xfrm>
                <a:off x="3353" y="2249"/>
                <a:ext cx="258" cy="258"/>
              </a:xfrm>
              <a:prstGeom prst="ellipse">
                <a:avLst/>
              </a:prstGeom>
              <a:noFill/>
              <a:ln w="9360">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3" name="Oval 12"/>
              <p:cNvSpPr>
                <a:spLocks noChangeArrowheads="1"/>
              </p:cNvSpPr>
              <p:nvPr/>
            </p:nvSpPr>
            <p:spPr bwMode="auto">
              <a:xfrm>
                <a:off x="3515" y="2308"/>
                <a:ext cx="22" cy="22"/>
              </a:xfrm>
              <a:prstGeom prst="ellipse">
                <a:avLst/>
              </a:prstGeom>
              <a:solidFill>
                <a:srgbClr val="9900FF"/>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4" name="Oval 13"/>
              <p:cNvSpPr>
                <a:spLocks noChangeArrowheads="1"/>
              </p:cNvSpPr>
              <p:nvPr/>
            </p:nvSpPr>
            <p:spPr bwMode="auto">
              <a:xfrm>
                <a:off x="3514" y="2308"/>
                <a:ext cx="0" cy="22"/>
              </a:xfrm>
              <a:prstGeom prst="ellipse">
                <a:avLst/>
              </a:prstGeom>
              <a:solidFill>
                <a:srgbClr val="9900FF"/>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5" name="Oval 14"/>
              <p:cNvSpPr>
                <a:spLocks noChangeArrowheads="1"/>
              </p:cNvSpPr>
              <p:nvPr/>
            </p:nvSpPr>
            <p:spPr bwMode="auto">
              <a:xfrm>
                <a:off x="3397" y="2352"/>
                <a:ext cx="22" cy="22"/>
              </a:xfrm>
              <a:prstGeom prst="ellipse">
                <a:avLst/>
              </a:prstGeom>
              <a:solidFill>
                <a:srgbClr val="9900FF"/>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6" name="Oval 15"/>
              <p:cNvSpPr>
                <a:spLocks noChangeArrowheads="1"/>
              </p:cNvSpPr>
              <p:nvPr/>
            </p:nvSpPr>
            <p:spPr bwMode="auto">
              <a:xfrm>
                <a:off x="3500" y="2440"/>
                <a:ext cx="22" cy="22"/>
              </a:xfrm>
              <a:prstGeom prst="ellipse">
                <a:avLst/>
              </a:prstGeom>
              <a:solidFill>
                <a:srgbClr val="FF6666"/>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grpSp>
        <p:sp>
          <p:nvSpPr>
            <p:cNvPr id="17" name="Line 16"/>
            <p:cNvSpPr>
              <a:spLocks noChangeShapeType="1"/>
            </p:cNvSpPr>
            <p:nvPr/>
          </p:nvSpPr>
          <p:spPr bwMode="auto">
            <a:xfrm flipH="1">
              <a:off x="4900613" y="3871913"/>
              <a:ext cx="503237" cy="158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3751263"/>
              <a:ext cx="509587" cy="298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5663" y="3716338"/>
              <a:ext cx="509587" cy="298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 name="Group 19"/>
            <p:cNvGrpSpPr>
              <a:grpSpLocks/>
            </p:cNvGrpSpPr>
            <p:nvPr/>
          </p:nvGrpSpPr>
          <p:grpSpPr bwMode="auto">
            <a:xfrm>
              <a:off x="4386263" y="3384550"/>
              <a:ext cx="736600" cy="361950"/>
              <a:chOff x="2763" y="2057"/>
              <a:chExt cx="464" cy="228"/>
            </a:xfrm>
          </p:grpSpPr>
          <p:sp>
            <p:nvSpPr>
              <p:cNvPr id="21" name="Line 20"/>
              <p:cNvSpPr>
                <a:spLocks noChangeShapeType="1"/>
              </p:cNvSpPr>
              <p:nvPr/>
            </p:nvSpPr>
            <p:spPr bwMode="auto">
              <a:xfrm flipV="1">
                <a:off x="3074" y="2072"/>
                <a:ext cx="153" cy="201"/>
              </a:xfrm>
              <a:prstGeom prst="line">
                <a:avLst/>
              </a:prstGeom>
              <a:noFill/>
              <a:ln w="936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 name="Line 21"/>
              <p:cNvSpPr>
                <a:spLocks noChangeShapeType="1"/>
              </p:cNvSpPr>
              <p:nvPr/>
            </p:nvSpPr>
            <p:spPr bwMode="auto">
              <a:xfrm flipV="1">
                <a:off x="2986" y="2056"/>
                <a:ext cx="8" cy="216"/>
              </a:xfrm>
              <a:prstGeom prst="line">
                <a:avLst/>
              </a:prstGeom>
              <a:noFill/>
              <a:ln w="936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Line 22"/>
              <p:cNvSpPr>
                <a:spLocks noChangeShapeType="1"/>
              </p:cNvSpPr>
              <p:nvPr/>
            </p:nvSpPr>
            <p:spPr bwMode="auto">
              <a:xfrm flipH="1" flipV="1">
                <a:off x="2762" y="2126"/>
                <a:ext cx="136" cy="160"/>
              </a:xfrm>
              <a:prstGeom prst="line">
                <a:avLst/>
              </a:prstGeom>
              <a:noFill/>
              <a:ln w="936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4" name="Group 23"/>
            <p:cNvGrpSpPr>
              <a:grpSpLocks/>
            </p:cNvGrpSpPr>
            <p:nvPr/>
          </p:nvGrpSpPr>
          <p:grpSpPr bwMode="auto">
            <a:xfrm>
              <a:off x="4386263" y="3992563"/>
              <a:ext cx="736600" cy="363537"/>
              <a:chOff x="2763" y="2440"/>
              <a:chExt cx="464" cy="229"/>
            </a:xfrm>
          </p:grpSpPr>
          <p:sp>
            <p:nvSpPr>
              <p:cNvPr id="25" name="Line 24"/>
              <p:cNvSpPr>
                <a:spLocks noChangeShapeType="1"/>
              </p:cNvSpPr>
              <p:nvPr/>
            </p:nvSpPr>
            <p:spPr bwMode="auto">
              <a:xfrm>
                <a:off x="3074" y="2455"/>
                <a:ext cx="153" cy="199"/>
              </a:xfrm>
              <a:prstGeom prst="line">
                <a:avLst/>
              </a:prstGeom>
              <a:noFill/>
              <a:ln w="936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 name="Line 25"/>
              <p:cNvSpPr>
                <a:spLocks noChangeShapeType="1"/>
              </p:cNvSpPr>
              <p:nvPr/>
            </p:nvSpPr>
            <p:spPr bwMode="auto">
              <a:xfrm>
                <a:off x="2986" y="2455"/>
                <a:ext cx="8" cy="214"/>
              </a:xfrm>
              <a:prstGeom prst="line">
                <a:avLst/>
              </a:prstGeom>
              <a:noFill/>
              <a:ln w="936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 name="Line 26"/>
              <p:cNvSpPr>
                <a:spLocks noChangeShapeType="1"/>
              </p:cNvSpPr>
              <p:nvPr/>
            </p:nvSpPr>
            <p:spPr bwMode="auto">
              <a:xfrm flipH="1">
                <a:off x="2762" y="2440"/>
                <a:ext cx="136" cy="155"/>
              </a:xfrm>
              <a:prstGeom prst="line">
                <a:avLst/>
              </a:prstGeom>
              <a:noFill/>
              <a:ln w="936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29" name="TextBox 28"/>
          <p:cNvSpPr txBox="1"/>
          <p:nvPr/>
        </p:nvSpPr>
        <p:spPr>
          <a:xfrm>
            <a:off x="2101615" y="4332727"/>
            <a:ext cx="9651574" cy="646331"/>
          </a:xfrm>
          <a:prstGeom prst="rect">
            <a:avLst/>
          </a:prstGeom>
          <a:noFill/>
        </p:spPr>
        <p:txBody>
          <a:bodyPr wrap="square" rtlCol="0">
            <a:spAutoFit/>
          </a:bodyPr>
          <a:lstStyle/>
          <a:p>
            <a:r>
              <a:rPr lang="en-US" altLang="en-US" dirty="0">
                <a:solidFill>
                  <a:srgbClr val="0000FF"/>
                </a:solidFill>
              </a:rPr>
              <a:t>After many repetitions, we look for unusual interesting events.</a:t>
            </a:r>
          </a:p>
          <a:p>
            <a:r>
              <a:rPr lang="en-US" altLang="en-US" dirty="0">
                <a:solidFill>
                  <a:srgbClr val="0000FF"/>
                </a:solidFill>
              </a:rPr>
              <a:t>One such event is not sufficient, we want </a:t>
            </a:r>
            <a:r>
              <a:rPr lang="en-US" altLang="en-US" b="1" dirty="0">
                <a:solidFill>
                  <a:srgbClr val="0000FF"/>
                </a:solidFill>
              </a:rPr>
              <a:t>many</a:t>
            </a:r>
            <a:r>
              <a:rPr lang="en-US" altLang="en-US" dirty="0">
                <a:solidFill>
                  <a:srgbClr val="0000FF"/>
                </a:solidFill>
              </a:rPr>
              <a:t> such events to believe the results.</a:t>
            </a:r>
          </a:p>
        </p:txBody>
      </p:sp>
      <p:sp>
        <p:nvSpPr>
          <p:cNvPr id="30" name="TextBox 29"/>
          <p:cNvSpPr txBox="1"/>
          <p:nvPr/>
        </p:nvSpPr>
        <p:spPr>
          <a:xfrm>
            <a:off x="1659655" y="5206836"/>
            <a:ext cx="9651574" cy="923330"/>
          </a:xfrm>
          <a:prstGeom prst="rect">
            <a:avLst/>
          </a:prstGeom>
          <a:noFill/>
        </p:spPr>
        <p:txBody>
          <a:bodyPr wrap="square" rtlCol="0">
            <a:spAutoFit/>
          </a:bodyPr>
          <a:lstStyle/>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 pos="9410700" algn="l"/>
              </a:tabLst>
              <a:defRPr/>
            </a:pPr>
            <a:r>
              <a:rPr lang="en-US" altLang="en-US" dirty="0">
                <a:solidFill>
                  <a:srgbClr val="0000FF"/>
                </a:solidFill>
              </a:rPr>
              <a:t>Thus,</a:t>
            </a:r>
          </a:p>
          <a:p>
            <a:pPr marL="422275" indent="-317500">
              <a:buSzPct val="45000"/>
              <a:buFont typeface="Wingdings" panose="05000000000000000000" pitchFamily="2"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 pos="9410700" algn="l"/>
              </a:tabLst>
              <a:defRPr/>
            </a:pPr>
            <a:r>
              <a:rPr lang="en-US" altLang="en-US" b="1" dirty="0">
                <a:solidFill>
                  <a:schemeClr val="accent2"/>
                </a:solidFill>
              </a:rPr>
              <a:t>We must collide a large number of protons each time </a:t>
            </a:r>
            <a:r>
              <a:rPr lang="en-US" altLang="en-US" b="1" dirty="0">
                <a:solidFill>
                  <a:srgbClr val="0070C0"/>
                </a:solidFill>
              </a:rPr>
              <a:t>– </a:t>
            </a:r>
            <a:r>
              <a:rPr lang="en-US" altLang="en-US" b="1" dirty="0">
                <a:solidFill>
                  <a:srgbClr val="FF0000"/>
                </a:solidFill>
              </a:rPr>
              <a:t>use high luminosity proton beams</a:t>
            </a:r>
          </a:p>
          <a:p>
            <a:pPr marL="422275" indent="-317500">
              <a:buSzPct val="45000"/>
              <a:buFont typeface="Wingdings" panose="05000000000000000000" pitchFamily="2"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 pos="9410700" algn="l"/>
              </a:tabLst>
              <a:defRPr/>
            </a:pPr>
            <a:r>
              <a:rPr lang="en-US" altLang="en-US" b="1" dirty="0">
                <a:solidFill>
                  <a:srgbClr val="0070C0"/>
                </a:solidFill>
              </a:rPr>
              <a:t>We must repeat collisions many times – </a:t>
            </a:r>
            <a:r>
              <a:rPr lang="en-US" altLang="en-US" b="1" dirty="0">
                <a:solidFill>
                  <a:srgbClr val="FF0000"/>
                </a:solidFill>
              </a:rPr>
              <a:t>use high collision rates</a:t>
            </a:r>
          </a:p>
        </p:txBody>
      </p:sp>
    </p:spTree>
    <p:extLst>
      <p:ext uri="{BB962C8B-B14F-4D97-AF65-F5344CB8AC3E}">
        <p14:creationId xmlns:p14="http://schemas.microsoft.com/office/powerpoint/2010/main" val="422075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1"/>
            <a:ext cx="10515600" cy="838200"/>
          </a:xfrm>
          <a:prstGeom prst="rect">
            <a:avLst/>
          </a:prstGeom>
        </p:spPr>
        <p:txBody>
          <a:bodyPr/>
          <a:lstStyle/>
          <a:p>
            <a:r>
              <a:rPr lang="en-US" altLang="en-US" dirty="0">
                <a:solidFill>
                  <a:srgbClr val="FFFF00"/>
                </a:solidFill>
              </a:rPr>
              <a:t>Why we need to record many events</a:t>
            </a:r>
            <a:endParaRPr lang="en-US" dirty="0">
              <a:solidFill>
                <a:srgbClr val="FFFF00"/>
              </a:solidFill>
            </a:endParaRPr>
          </a:p>
        </p:txBody>
      </p:sp>
      <p:sp>
        <p:nvSpPr>
          <p:cNvPr id="3" name="TextBox 2"/>
          <p:cNvSpPr txBox="1"/>
          <p:nvPr/>
        </p:nvSpPr>
        <p:spPr>
          <a:xfrm>
            <a:off x="502920" y="1462644"/>
            <a:ext cx="7257905" cy="5078313"/>
          </a:xfrm>
          <a:prstGeom prst="rect">
            <a:avLst/>
          </a:prstGeom>
          <a:noFill/>
        </p:spPr>
        <p:txBody>
          <a:bodyPr wrap="square" rtlCol="0">
            <a:spAutoFit/>
          </a:bodyPr>
          <a:lstStyle/>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0000FF"/>
                </a:solidFill>
              </a:rPr>
              <a:t>To determine if </a:t>
            </a:r>
            <a:r>
              <a:rPr lang="en-US" altLang="en-US" b="1" dirty="0">
                <a:solidFill>
                  <a:srgbClr val="FF0000"/>
                </a:solidFill>
              </a:rPr>
              <a:t>N</a:t>
            </a:r>
            <a:r>
              <a:rPr lang="en-US" altLang="en-US" dirty="0">
                <a:solidFill>
                  <a:srgbClr val="FF0000"/>
                </a:solidFill>
              </a:rPr>
              <a:t> ob</a:t>
            </a:r>
            <a:r>
              <a:rPr lang="en-US" altLang="en-US" b="1" dirty="0">
                <a:solidFill>
                  <a:srgbClr val="FF0000"/>
                </a:solidFill>
              </a:rPr>
              <a:t>served events </a:t>
            </a:r>
            <a:r>
              <a:rPr lang="en-US" altLang="en-US" dirty="0">
                <a:solidFill>
                  <a:srgbClr val="0000FF"/>
                </a:solidFill>
              </a:rPr>
              <a:t>include </a:t>
            </a:r>
            <a:r>
              <a:rPr lang="en-US" altLang="en-US" b="1" dirty="0">
                <a:solidFill>
                  <a:srgbClr val="FF0000"/>
                </a:solidFill>
              </a:rPr>
              <a:t>new unknown types of events</a:t>
            </a:r>
            <a:r>
              <a:rPr lang="en-US" altLang="en-US" dirty="0">
                <a:solidFill>
                  <a:srgbClr val="0000FF"/>
                </a:solidFill>
              </a:rPr>
              <a:t> we must determine if the data could be </a:t>
            </a:r>
            <a:r>
              <a:rPr lang="en-US" altLang="en-US" b="1" dirty="0">
                <a:solidFill>
                  <a:srgbClr val="FF0000"/>
                </a:solidFill>
              </a:rPr>
              <a:t>explained by combinations </a:t>
            </a:r>
            <a:r>
              <a:rPr lang="en-US" altLang="en-US" dirty="0">
                <a:solidFill>
                  <a:srgbClr val="0000FF"/>
                </a:solidFill>
              </a:rPr>
              <a:t>of already well-understood events. The probability for such background events (</a:t>
            </a:r>
            <a:r>
              <a:rPr lang="en-US" altLang="en-US" b="1" dirty="0">
                <a:solidFill>
                  <a:srgbClr val="0000FF"/>
                </a:solidFill>
              </a:rPr>
              <a:t>B) </a:t>
            </a:r>
            <a:r>
              <a:rPr lang="en-US" altLang="en-US" dirty="0">
                <a:solidFill>
                  <a:srgbClr val="0000FF"/>
                </a:solidFill>
              </a:rPr>
              <a:t>is known to be Poisson distributed with the standard deviation </a:t>
            </a:r>
            <a:r>
              <a:rPr lang="en-US" altLang="en-US" dirty="0">
                <a:solidFill>
                  <a:srgbClr val="0000FF"/>
                </a:solidFill>
                <a:latin typeface="Symbol" panose="05050102010706020507" pitchFamily="18" charset="2"/>
              </a:rPr>
              <a:t></a:t>
            </a:r>
            <a:r>
              <a:rPr lang="en-US" altLang="en-US" dirty="0">
                <a:solidFill>
                  <a:srgbClr val="0000FF"/>
                </a:solidFill>
              </a:rPr>
              <a:t>(</a:t>
            </a:r>
            <a:r>
              <a:rPr lang="en-US" altLang="en-US" b="1" dirty="0">
                <a:solidFill>
                  <a:srgbClr val="0000FF"/>
                </a:solidFill>
              </a:rPr>
              <a:t>B</a:t>
            </a:r>
            <a:r>
              <a:rPr lang="en-US" altLang="en-US" dirty="0">
                <a:solidFill>
                  <a:srgbClr val="0000FF"/>
                </a:solidFill>
              </a:rPr>
              <a:t>)=sqrt(B).</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dirty="0">
              <a:solidFill>
                <a:srgbClr val="0000FF"/>
              </a:solidFill>
            </a:endParaRP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0000FF"/>
                </a:solidFill>
              </a:rPr>
              <a:t>For </a:t>
            </a:r>
            <a:r>
              <a:rPr lang="en-US" altLang="en-US" b="1" dirty="0">
                <a:solidFill>
                  <a:srgbClr val="0000FF"/>
                </a:solidFill>
              </a:rPr>
              <a:t>N</a:t>
            </a:r>
            <a:r>
              <a:rPr lang="en-US" altLang="en-US" dirty="0">
                <a:solidFill>
                  <a:srgbClr val="0000FF"/>
                </a:solidFill>
              </a:rPr>
              <a:t> to contain a potential discovery, </a:t>
            </a:r>
            <a:r>
              <a:rPr lang="en-US" altLang="en-US" b="1" dirty="0">
                <a:solidFill>
                  <a:srgbClr val="0000FF"/>
                </a:solidFill>
              </a:rPr>
              <a:t>N</a:t>
            </a:r>
            <a:r>
              <a:rPr lang="en-US" altLang="en-US" dirty="0">
                <a:solidFill>
                  <a:srgbClr val="0000FF"/>
                </a:solidFill>
              </a:rPr>
              <a:t> must be significantly larger than </a:t>
            </a:r>
            <a:r>
              <a:rPr lang="en-US" altLang="en-US" b="1" dirty="0">
                <a:solidFill>
                  <a:srgbClr val="0000FF"/>
                </a:solidFill>
              </a:rPr>
              <a:t>B</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0000FF"/>
                </a:solidFill>
              </a:rPr>
              <a:t>For example if </a:t>
            </a:r>
            <a:r>
              <a:rPr lang="en-US" altLang="en-US" b="1" dirty="0">
                <a:solidFill>
                  <a:srgbClr val="0000FF"/>
                </a:solidFill>
              </a:rPr>
              <a:t>N</a:t>
            </a:r>
            <a:r>
              <a:rPr lang="en-US" altLang="en-US" dirty="0">
                <a:solidFill>
                  <a:srgbClr val="0000FF"/>
                </a:solidFill>
              </a:rPr>
              <a:t> is 80 and </a:t>
            </a:r>
            <a:r>
              <a:rPr lang="en-US" altLang="en-US" b="1" dirty="0">
                <a:solidFill>
                  <a:srgbClr val="0000FF"/>
                </a:solidFill>
              </a:rPr>
              <a:t>B</a:t>
            </a:r>
            <a:r>
              <a:rPr lang="en-US" altLang="en-US" dirty="0">
                <a:solidFill>
                  <a:srgbClr val="0000FF"/>
                </a:solidFill>
              </a:rPr>
              <a:t> is 64 then </a:t>
            </a:r>
            <a:r>
              <a:rPr lang="en-US" altLang="en-US" dirty="0">
                <a:solidFill>
                  <a:srgbClr val="0000FF"/>
                </a:solidFill>
                <a:latin typeface="Symbol" panose="05050102010706020507" pitchFamily="18" charset="2"/>
              </a:rPr>
              <a:t></a:t>
            </a:r>
            <a:r>
              <a:rPr lang="en-US" altLang="en-US" dirty="0">
                <a:solidFill>
                  <a:srgbClr val="0000FF"/>
                </a:solidFill>
              </a:rPr>
              <a:t>(</a:t>
            </a:r>
            <a:r>
              <a:rPr lang="en-US" altLang="en-US" b="1" dirty="0">
                <a:solidFill>
                  <a:srgbClr val="0000FF"/>
                </a:solidFill>
              </a:rPr>
              <a:t>B</a:t>
            </a:r>
            <a:r>
              <a:rPr lang="en-US" altLang="en-US" dirty="0">
                <a:solidFill>
                  <a:srgbClr val="0000FF"/>
                </a:solidFill>
              </a:rPr>
              <a:t>) is 8</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b="1" dirty="0">
                <a:solidFill>
                  <a:srgbClr val="0000FF"/>
                </a:solidFill>
              </a:rPr>
              <a:t>N </a:t>
            </a:r>
            <a:r>
              <a:rPr lang="en-US" altLang="en-US" dirty="0">
                <a:solidFill>
                  <a:srgbClr val="0000FF"/>
                </a:solidFill>
              </a:rPr>
              <a:t>is 2</a:t>
            </a:r>
            <a:r>
              <a:rPr lang="en-US" altLang="en-US" dirty="0">
                <a:solidFill>
                  <a:srgbClr val="0000FF"/>
                </a:solidFill>
                <a:latin typeface="Symbol" panose="05050102010706020507" pitchFamily="18" charset="2"/>
              </a:rPr>
              <a:t></a:t>
            </a:r>
            <a:r>
              <a:rPr lang="en-US" altLang="en-US" dirty="0">
                <a:solidFill>
                  <a:srgbClr val="0000FF"/>
                </a:solidFill>
              </a:rPr>
              <a:t> above i.e. 2% probability that N is just random noise</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dirty="0">
              <a:solidFill>
                <a:srgbClr val="0000FF"/>
              </a:solidFill>
            </a:endParaRP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0000FF"/>
                </a:solidFill>
              </a:rPr>
              <a:t>If we measure 4 times as long </a:t>
            </a:r>
            <a:r>
              <a:rPr lang="en-US" altLang="en-US" b="1" dirty="0">
                <a:solidFill>
                  <a:srgbClr val="0000FF"/>
                </a:solidFill>
              </a:rPr>
              <a:t>N´</a:t>
            </a:r>
            <a:r>
              <a:rPr lang="en-US" altLang="en-US" dirty="0">
                <a:solidFill>
                  <a:srgbClr val="0000FF"/>
                </a:solidFill>
              </a:rPr>
              <a:t> will be at 320 and </a:t>
            </a:r>
            <a:r>
              <a:rPr lang="en-US" altLang="en-US" b="1" dirty="0">
                <a:solidFill>
                  <a:srgbClr val="0000FF"/>
                </a:solidFill>
              </a:rPr>
              <a:t>B´</a:t>
            </a:r>
            <a:r>
              <a:rPr lang="en-US" altLang="en-US" dirty="0">
                <a:solidFill>
                  <a:srgbClr val="0000FF"/>
                </a:solidFill>
              </a:rPr>
              <a:t> 256 making </a:t>
            </a:r>
            <a:r>
              <a:rPr lang="en-US" altLang="en-US" dirty="0">
                <a:solidFill>
                  <a:srgbClr val="0000FF"/>
                </a:solidFill>
                <a:latin typeface="Symbol" panose="05050102010706020507" pitchFamily="18" charset="2"/>
              </a:rPr>
              <a:t></a:t>
            </a:r>
            <a:r>
              <a:rPr lang="en-US" altLang="en-US" dirty="0">
                <a:solidFill>
                  <a:srgbClr val="0000FF"/>
                </a:solidFill>
              </a:rPr>
              <a:t>(</a:t>
            </a:r>
            <a:r>
              <a:rPr lang="en-US" altLang="en-US" b="1" dirty="0">
                <a:solidFill>
                  <a:srgbClr val="0000FF"/>
                </a:solidFill>
              </a:rPr>
              <a:t>B´</a:t>
            </a:r>
            <a:r>
              <a:rPr lang="en-US" altLang="en-US" dirty="0">
                <a:solidFill>
                  <a:srgbClr val="0000FF"/>
                </a:solidFill>
              </a:rPr>
              <a:t>) 16, i.e. the difference is about 4</a:t>
            </a:r>
            <a:r>
              <a:rPr lang="en-US" altLang="en-US" dirty="0">
                <a:solidFill>
                  <a:srgbClr val="0000FF"/>
                </a:solidFill>
                <a:latin typeface="Symbol" panose="05050102010706020507" pitchFamily="18" charset="2"/>
              </a:rPr>
              <a:t>(</a:t>
            </a:r>
            <a:r>
              <a:rPr lang="en-US" altLang="en-US" b="1" dirty="0">
                <a:solidFill>
                  <a:srgbClr val="0000FF"/>
                </a:solidFill>
                <a:latin typeface="Symbol" panose="05050102010706020507" pitchFamily="18" charset="2"/>
              </a:rPr>
              <a:t>B´</a:t>
            </a:r>
            <a:r>
              <a:rPr lang="en-US" altLang="en-US" dirty="0">
                <a:solidFill>
                  <a:srgbClr val="0000FF"/>
                </a:solidFill>
                <a:latin typeface="Symbol" panose="05050102010706020507" pitchFamily="18" charset="2"/>
              </a:rPr>
              <a:t>)</a:t>
            </a:r>
            <a:r>
              <a:rPr lang="en-US" altLang="en-US" dirty="0">
                <a:solidFill>
                  <a:srgbClr val="0000FF"/>
                </a:solidFill>
              </a:rPr>
              <a:t> corresponding to 0.004% that the measurement is just random noise. This is a much smaller probability but it is not enough to claim a discovery.</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dirty="0">
              <a:solidFill>
                <a:srgbClr val="0000FF"/>
              </a:solidFill>
            </a:endParaRP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0000FF"/>
                </a:solidFill>
              </a:rPr>
              <a:t>To claim a discovery 5</a:t>
            </a:r>
            <a:r>
              <a:rPr lang="en-US" altLang="en-US" dirty="0">
                <a:solidFill>
                  <a:srgbClr val="0000FF"/>
                </a:solidFill>
                <a:latin typeface="Symbol" panose="05050102010706020507" pitchFamily="18" charset="2"/>
              </a:rPr>
              <a:t></a:t>
            </a:r>
            <a:r>
              <a:rPr lang="en-US" altLang="en-US" dirty="0">
                <a:solidFill>
                  <a:srgbClr val="0000FF"/>
                </a:solidFill>
              </a:rPr>
              <a:t> (0.00002% it is random noise) is often required.</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dirty="0"/>
          </a:p>
          <a:p>
            <a:endParaRPr lang="en-US" dirty="0"/>
          </a:p>
        </p:txBody>
      </p:sp>
      <p:sp>
        <p:nvSpPr>
          <p:cNvPr id="14" name="Rectangle 36">
            <a:extLst>
              <a:ext uri="{FF2B5EF4-FFF2-40B4-BE49-F238E27FC236}">
                <a16:creationId xmlns:a16="http://schemas.microsoft.com/office/drawing/2014/main" id="{1BACB2F4-546E-4BB3-89E1-406F2C968CF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pSp>
        <p:nvGrpSpPr>
          <p:cNvPr id="16" name="Group 15">
            <a:extLst>
              <a:ext uri="{FF2B5EF4-FFF2-40B4-BE49-F238E27FC236}">
                <a16:creationId xmlns:a16="http://schemas.microsoft.com/office/drawing/2014/main" id="{3DF08680-0480-4D3C-B06A-328501B2844F}"/>
              </a:ext>
            </a:extLst>
          </p:cNvPr>
          <p:cNvGrpSpPr/>
          <p:nvPr/>
        </p:nvGrpSpPr>
        <p:grpSpPr>
          <a:xfrm>
            <a:off x="8479466" y="1308140"/>
            <a:ext cx="2583713" cy="2604642"/>
            <a:chOff x="7144825" y="1528763"/>
            <a:chExt cx="3226768" cy="2174378"/>
          </a:xfrm>
        </p:grpSpPr>
        <p:graphicFrame>
          <p:nvGraphicFramePr>
            <p:cNvPr id="17" name="Object 3">
              <a:extLst>
                <a:ext uri="{FF2B5EF4-FFF2-40B4-BE49-F238E27FC236}">
                  <a16:creationId xmlns:a16="http://schemas.microsoft.com/office/drawing/2014/main" id="{FB5E2D3A-0CA6-4A53-BBD5-68B4F8974AFA}"/>
                </a:ext>
              </a:extLst>
            </p:cNvPr>
            <p:cNvGraphicFramePr>
              <a:graphicFrameLocks noChangeAspect="1"/>
            </p:cNvGraphicFramePr>
            <p:nvPr>
              <p:extLst/>
            </p:nvPr>
          </p:nvGraphicFramePr>
          <p:xfrm>
            <a:off x="7144825" y="1528763"/>
            <a:ext cx="2628900" cy="1912937"/>
          </p:xfrm>
          <a:graphic>
            <a:graphicData uri="http://schemas.openxmlformats.org/presentationml/2006/ole">
              <mc:AlternateContent xmlns:mc="http://schemas.openxmlformats.org/markup-compatibility/2006">
                <mc:Choice xmlns:v="urn:schemas-microsoft-com:vml" Requires="v">
                  <p:oleObj spid="_x0000_s45146" name="Drawing" r:id="rId4" imgW="4198585" imgH="1912321" progId="Canvas.Drawing.X">
                    <p:embed/>
                  </p:oleObj>
                </mc:Choice>
                <mc:Fallback>
                  <p:oleObj name="Drawing" r:id="rId4" imgW="4198585" imgH="1912321" progId="Canvas.Drawing.X">
                    <p:embed/>
                    <p:pic>
                      <p:nvPicPr>
                        <p:cNvPr id="17" name="Object 3">
                          <a:extLst>
                            <a:ext uri="{FF2B5EF4-FFF2-40B4-BE49-F238E27FC236}">
                              <a16:creationId xmlns:a16="http://schemas.microsoft.com/office/drawing/2014/main" id="{FB5E2D3A-0CA6-4A53-BBD5-68B4F8974AFA}"/>
                            </a:ext>
                          </a:extLst>
                        </p:cNvPr>
                        <p:cNvPicPr>
                          <a:picLocks noChangeAspect="1" noChangeArrowheads="1"/>
                        </p:cNvPicPr>
                        <p:nvPr/>
                      </p:nvPicPr>
                      <p:blipFill>
                        <a:blip r:embed="rId5"/>
                        <a:srcRect/>
                        <a:stretch>
                          <a:fillRect/>
                        </a:stretch>
                      </p:blipFill>
                      <p:spPr bwMode="auto">
                        <a:xfrm>
                          <a:off x="7144825" y="1528763"/>
                          <a:ext cx="262890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TextBox 4">
              <a:extLst>
                <a:ext uri="{FF2B5EF4-FFF2-40B4-BE49-F238E27FC236}">
                  <a16:creationId xmlns:a16="http://schemas.microsoft.com/office/drawing/2014/main" id="{B1B1CFEF-95A2-45D2-B629-D8791C2DC87F}"/>
                </a:ext>
              </a:extLst>
            </p:cNvPr>
            <p:cNvSpPr txBox="1">
              <a:spLocks noChangeArrowheads="1"/>
            </p:cNvSpPr>
            <p:nvPr/>
          </p:nvSpPr>
          <p:spPr bwMode="auto">
            <a:xfrm>
              <a:off x="8095391" y="2099558"/>
              <a:ext cx="482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dirty="0">
                  <a:solidFill>
                    <a:schemeClr val="tx1"/>
                  </a:solidFill>
                </a:rPr>
                <a:t>68.3</a:t>
              </a:r>
            </a:p>
          </p:txBody>
        </p:sp>
        <p:sp>
          <p:nvSpPr>
            <p:cNvPr id="19" name="TextBox 8">
              <a:extLst>
                <a:ext uri="{FF2B5EF4-FFF2-40B4-BE49-F238E27FC236}">
                  <a16:creationId xmlns:a16="http://schemas.microsoft.com/office/drawing/2014/main" id="{6165CDE8-34C8-49DB-A6FD-C599A3954B37}"/>
                </a:ext>
              </a:extLst>
            </p:cNvPr>
            <p:cNvSpPr txBox="1">
              <a:spLocks noChangeArrowheads="1"/>
            </p:cNvSpPr>
            <p:nvPr/>
          </p:nvSpPr>
          <p:spPr bwMode="auto">
            <a:xfrm>
              <a:off x="8115378" y="2927292"/>
              <a:ext cx="482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dirty="0">
                  <a:solidFill>
                    <a:schemeClr val="tx1"/>
                  </a:solidFill>
                </a:rPr>
                <a:t>95.5</a:t>
              </a:r>
            </a:p>
          </p:txBody>
        </p:sp>
        <p:sp>
          <p:nvSpPr>
            <p:cNvPr id="20" name="TextBox 9">
              <a:extLst>
                <a:ext uri="{FF2B5EF4-FFF2-40B4-BE49-F238E27FC236}">
                  <a16:creationId xmlns:a16="http://schemas.microsoft.com/office/drawing/2014/main" id="{B52B9156-907C-4A7A-96B4-9E0E46EC5631}"/>
                </a:ext>
              </a:extLst>
            </p:cNvPr>
            <p:cNvSpPr txBox="1">
              <a:spLocks noChangeArrowheads="1"/>
            </p:cNvSpPr>
            <p:nvPr/>
          </p:nvSpPr>
          <p:spPr bwMode="auto">
            <a:xfrm>
              <a:off x="8091915" y="3174579"/>
              <a:ext cx="482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dirty="0">
                  <a:solidFill>
                    <a:schemeClr val="tx1"/>
                  </a:solidFill>
                </a:rPr>
                <a:t>99.7</a:t>
              </a:r>
            </a:p>
          </p:txBody>
        </p:sp>
        <p:sp>
          <p:nvSpPr>
            <p:cNvPr id="21" name="TextBox 10">
              <a:extLst>
                <a:ext uri="{FF2B5EF4-FFF2-40B4-BE49-F238E27FC236}">
                  <a16:creationId xmlns:a16="http://schemas.microsoft.com/office/drawing/2014/main" id="{7A0C4F51-BE61-4817-AF53-FC48B79E4DA9}"/>
                </a:ext>
              </a:extLst>
            </p:cNvPr>
            <p:cNvSpPr txBox="1">
              <a:spLocks noChangeArrowheads="1"/>
            </p:cNvSpPr>
            <p:nvPr/>
          </p:nvSpPr>
          <p:spPr bwMode="auto">
            <a:xfrm>
              <a:off x="7822909" y="3422716"/>
              <a:ext cx="4508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dirty="0">
                  <a:solidFill>
                    <a:schemeClr val="tx1"/>
                  </a:solidFill>
                  <a:latin typeface="Symbol" panose="05050102010706020507" pitchFamily="18" charset="2"/>
                </a:rPr>
                <a:t>m-s</a:t>
              </a:r>
            </a:p>
          </p:txBody>
        </p:sp>
        <p:sp>
          <p:nvSpPr>
            <p:cNvPr id="22" name="TextBox 11">
              <a:extLst>
                <a:ext uri="{FF2B5EF4-FFF2-40B4-BE49-F238E27FC236}">
                  <a16:creationId xmlns:a16="http://schemas.microsoft.com/office/drawing/2014/main" id="{D173CAC4-34A5-430F-8118-25F81AC4AECD}"/>
                </a:ext>
              </a:extLst>
            </p:cNvPr>
            <p:cNvSpPr txBox="1">
              <a:spLocks noChangeArrowheads="1"/>
            </p:cNvSpPr>
            <p:nvPr/>
          </p:nvSpPr>
          <p:spPr bwMode="auto">
            <a:xfrm>
              <a:off x="8503032" y="3414638"/>
              <a:ext cx="4508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dirty="0" err="1">
                  <a:solidFill>
                    <a:schemeClr val="tx1"/>
                  </a:solidFill>
                  <a:latin typeface="Symbol" panose="05050102010706020507" pitchFamily="18" charset="2"/>
                </a:rPr>
                <a:t>m+s</a:t>
              </a:r>
              <a:endParaRPr lang="en-US" altLang="en-US" sz="1200" dirty="0">
                <a:solidFill>
                  <a:schemeClr val="tx1"/>
                </a:solidFill>
                <a:latin typeface="Symbol" panose="05050102010706020507" pitchFamily="18" charset="2"/>
              </a:endParaRPr>
            </a:p>
          </p:txBody>
        </p:sp>
        <p:sp>
          <p:nvSpPr>
            <p:cNvPr id="23" name="TextBox 12">
              <a:extLst>
                <a:ext uri="{FF2B5EF4-FFF2-40B4-BE49-F238E27FC236}">
                  <a16:creationId xmlns:a16="http://schemas.microsoft.com/office/drawing/2014/main" id="{86090D6F-3646-4537-BD5D-941F9DC38147}"/>
                </a:ext>
              </a:extLst>
            </p:cNvPr>
            <p:cNvSpPr txBox="1">
              <a:spLocks noChangeArrowheads="1"/>
            </p:cNvSpPr>
            <p:nvPr/>
          </p:nvSpPr>
          <p:spPr bwMode="auto">
            <a:xfrm>
              <a:off x="8220153" y="3425328"/>
              <a:ext cx="273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dirty="0">
                  <a:solidFill>
                    <a:schemeClr val="tx1"/>
                  </a:solidFill>
                  <a:latin typeface="Symbol" panose="05050102010706020507" pitchFamily="18" charset="2"/>
                </a:rPr>
                <a:t>m</a:t>
              </a:r>
            </a:p>
          </p:txBody>
        </p:sp>
        <p:sp>
          <p:nvSpPr>
            <p:cNvPr id="24" name="TextBox 5">
              <a:extLst>
                <a:ext uri="{FF2B5EF4-FFF2-40B4-BE49-F238E27FC236}">
                  <a16:creationId xmlns:a16="http://schemas.microsoft.com/office/drawing/2014/main" id="{F23E6B3C-B43B-411F-A0D9-0F0BCAD86184}"/>
                </a:ext>
              </a:extLst>
            </p:cNvPr>
            <p:cNvSpPr txBox="1">
              <a:spLocks noChangeArrowheads="1"/>
            </p:cNvSpPr>
            <p:nvPr/>
          </p:nvSpPr>
          <p:spPr bwMode="auto">
            <a:xfrm>
              <a:off x="8909506" y="1528764"/>
              <a:ext cx="1462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dirty="0">
                  <a:solidFill>
                    <a:schemeClr val="tx1"/>
                  </a:solidFill>
                </a:rPr>
                <a:t>Normal distribution</a:t>
              </a:r>
            </a:p>
            <a:p>
              <a:r>
                <a:rPr lang="en-US" altLang="en-US" sz="1200" dirty="0">
                  <a:solidFill>
                    <a:schemeClr val="tx1"/>
                  </a:solidFill>
                </a:rPr>
                <a:t>Almost the same</a:t>
              </a:r>
            </a:p>
            <a:p>
              <a:r>
                <a:rPr lang="en-US" altLang="en-US" sz="1200" dirty="0">
                  <a:solidFill>
                    <a:schemeClr val="tx1"/>
                  </a:solidFill>
                </a:rPr>
                <a:t>as Poisson if N&gt;50</a:t>
              </a:r>
            </a:p>
          </p:txBody>
        </p:sp>
      </p:grpSp>
      <p:graphicFrame>
        <p:nvGraphicFramePr>
          <p:cNvPr id="28" name="Object 27">
            <a:extLst>
              <a:ext uri="{FF2B5EF4-FFF2-40B4-BE49-F238E27FC236}">
                <a16:creationId xmlns:a16="http://schemas.microsoft.com/office/drawing/2014/main" id="{B1A6500D-F2A4-409F-8704-756123636643}"/>
              </a:ext>
            </a:extLst>
          </p:cNvPr>
          <p:cNvGraphicFramePr>
            <a:graphicFrameLocks noChangeAspect="1"/>
          </p:cNvGraphicFramePr>
          <p:nvPr>
            <p:extLst>
              <p:ext uri="{D42A27DB-BD31-4B8C-83A1-F6EECF244321}">
                <p14:modId xmlns:p14="http://schemas.microsoft.com/office/powerpoint/2010/main" val="737642460"/>
              </p:ext>
            </p:extLst>
          </p:nvPr>
        </p:nvGraphicFramePr>
        <p:xfrm>
          <a:off x="7662441" y="4332755"/>
          <a:ext cx="4195822" cy="2054868"/>
        </p:xfrm>
        <a:graphic>
          <a:graphicData uri="http://schemas.openxmlformats.org/presentationml/2006/ole">
            <mc:AlternateContent xmlns:mc="http://schemas.openxmlformats.org/markup-compatibility/2006">
              <mc:Choice xmlns:v="urn:schemas-microsoft-com:vml" Requires="v">
                <p:oleObj spid="_x0000_s45147" name="Drawing" r:id="rId6" imgW="1287562" imgH="632242" progId="Canvas.Drawing.X">
                  <p:embed/>
                </p:oleObj>
              </mc:Choice>
              <mc:Fallback>
                <p:oleObj name="Drawing" r:id="rId6" imgW="1287562" imgH="632242" progId="Canvas.Drawing.X">
                  <p:embed/>
                  <p:pic>
                    <p:nvPicPr>
                      <p:cNvPr id="28" name="Object 27">
                        <a:extLst>
                          <a:ext uri="{FF2B5EF4-FFF2-40B4-BE49-F238E27FC236}">
                            <a16:creationId xmlns:a16="http://schemas.microsoft.com/office/drawing/2014/main" id="{B1A6500D-F2A4-409F-8704-756123636643}"/>
                          </a:ext>
                        </a:extLst>
                      </p:cNvPr>
                      <p:cNvPicPr>
                        <a:picLocks noChangeAspect="1" noChangeArrowheads="1"/>
                      </p:cNvPicPr>
                      <p:nvPr/>
                    </p:nvPicPr>
                    <p:blipFill>
                      <a:blip r:embed="rId7"/>
                      <a:srcRect/>
                      <a:stretch>
                        <a:fillRect/>
                      </a:stretch>
                    </p:blipFill>
                    <p:spPr bwMode="auto">
                      <a:xfrm>
                        <a:off x="7662441" y="4332755"/>
                        <a:ext cx="4195822" cy="2054868"/>
                      </a:xfrm>
                      <a:prstGeom prst="rect">
                        <a:avLst/>
                      </a:prstGeom>
                      <a:noFill/>
                    </p:spPr>
                  </p:pic>
                </p:oleObj>
              </mc:Fallback>
            </mc:AlternateContent>
          </a:graphicData>
        </a:graphic>
      </p:graphicFrame>
      <p:pic>
        <p:nvPicPr>
          <p:cNvPr id="4" name="Bildobjekt 3">
            <a:extLst>
              <a:ext uri="{FF2B5EF4-FFF2-40B4-BE49-F238E27FC236}">
                <a16:creationId xmlns:a16="http://schemas.microsoft.com/office/drawing/2014/main" id="{830AEF9F-9FA8-433E-B2E9-E21233C8ED21}"/>
              </a:ext>
            </a:extLst>
          </p:cNvPr>
          <p:cNvPicPr>
            <a:picLocks noChangeAspect="1"/>
          </p:cNvPicPr>
          <p:nvPr/>
        </p:nvPicPr>
        <p:blipFill>
          <a:blip r:embed="rId8"/>
          <a:stretch>
            <a:fillRect/>
          </a:stretch>
        </p:blipFill>
        <p:spPr>
          <a:xfrm>
            <a:off x="10431773" y="5110501"/>
            <a:ext cx="1276018" cy="1253632"/>
          </a:xfrm>
          <a:prstGeom prst="rect">
            <a:avLst/>
          </a:prstGeom>
        </p:spPr>
      </p:pic>
    </p:spTree>
    <p:extLst>
      <p:ext uri="{BB962C8B-B14F-4D97-AF65-F5344CB8AC3E}">
        <p14:creationId xmlns:p14="http://schemas.microsoft.com/office/powerpoint/2010/main" val="25470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0788FE-FAF1-451E-A2AC-9BE5F1F592B3}"/>
              </a:ext>
            </a:extLst>
          </p:cNvPr>
          <p:cNvSpPr txBox="1"/>
          <p:nvPr/>
        </p:nvSpPr>
        <p:spPr>
          <a:xfrm>
            <a:off x="1406688" y="2382361"/>
            <a:ext cx="4643238" cy="2862322"/>
          </a:xfrm>
          <a:prstGeom prst="rect">
            <a:avLst/>
          </a:prstGeom>
          <a:noFill/>
        </p:spPr>
        <p:txBody>
          <a:bodyPr wrap="square" rtlCol="0">
            <a:spAutoFit/>
          </a:bodyPr>
          <a:lstStyle/>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dirty="0"/>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b="1" dirty="0">
                <a:solidFill>
                  <a:srgbClr val="FF0000"/>
                </a:solidFill>
              </a:rPr>
              <a:t>The significance of N will grow after more measurements if it is a real effect, but the significance could also decrease or even disappear if it is not.</a:t>
            </a: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b="1" dirty="0">
              <a:solidFill>
                <a:srgbClr val="FF0000"/>
              </a:solidFill>
            </a:endParaRPr>
          </a:p>
          <a:p>
            <a:pPr indent="10795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b="1" dirty="0">
                <a:solidFill>
                  <a:srgbClr val="FF0000"/>
                </a:solidFill>
              </a:rPr>
              <a:t>There are many 3</a:t>
            </a:r>
            <a:r>
              <a:rPr lang="en-US" altLang="en-US" b="1" dirty="0">
                <a:solidFill>
                  <a:srgbClr val="FF0000"/>
                </a:solidFill>
                <a:latin typeface="Symbol" panose="05050102010706020507" pitchFamily="18" charset="2"/>
              </a:rPr>
              <a:t>s</a:t>
            </a:r>
            <a:r>
              <a:rPr lang="en-US" altLang="en-US" b="1" dirty="0">
                <a:solidFill>
                  <a:srgbClr val="FF0000"/>
                </a:solidFill>
              </a:rPr>
              <a:t> effects that have disappeared, but a 5</a:t>
            </a:r>
            <a:r>
              <a:rPr lang="en-US" altLang="en-US" b="1" dirty="0">
                <a:solidFill>
                  <a:srgbClr val="FF0000"/>
                </a:solidFill>
                <a:latin typeface="Symbol" panose="05050102010706020507" pitchFamily="18" charset="2"/>
              </a:rPr>
              <a:t>s</a:t>
            </a:r>
            <a:r>
              <a:rPr lang="en-US" altLang="en-US" b="1" dirty="0">
                <a:solidFill>
                  <a:srgbClr val="FF0000"/>
                </a:solidFill>
              </a:rPr>
              <a:t> must have been a 3</a:t>
            </a:r>
            <a:r>
              <a:rPr lang="en-US" altLang="en-US" b="1" dirty="0">
                <a:solidFill>
                  <a:srgbClr val="FF0000"/>
                </a:solidFill>
                <a:latin typeface="Symbol" panose="05050102010706020507" pitchFamily="18" charset="2"/>
              </a:rPr>
              <a:t>s</a:t>
            </a:r>
            <a:r>
              <a:rPr lang="en-US" altLang="en-US" b="1" dirty="0">
                <a:solidFill>
                  <a:srgbClr val="FF0000"/>
                </a:solidFill>
              </a:rPr>
              <a:t> at some point (750GeV diphoton excess)</a:t>
            </a:r>
            <a:endParaRPr lang="en-US" altLang="en-US" dirty="0"/>
          </a:p>
          <a:p>
            <a:endParaRPr lang="en-US" dirty="0"/>
          </a:p>
        </p:txBody>
      </p:sp>
      <p:pic>
        <p:nvPicPr>
          <p:cNvPr id="5" name="Picture 2" descr="https://twiki.cern.ch/twiki/pub/CMSPublic/PhysicsResultsHIG/Fig_19.png">
            <a:extLst>
              <a:ext uri="{FF2B5EF4-FFF2-40B4-BE49-F238E27FC236}">
                <a16:creationId xmlns:a16="http://schemas.microsoft.com/office/drawing/2014/main" id="{B9FF64E6-DF6D-41FB-8742-92742D18BB0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25300" y="1822863"/>
            <a:ext cx="4147230" cy="409280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F64AB46-8D04-4ECD-81D3-AF4FEBDC429D}"/>
              </a:ext>
            </a:extLst>
          </p:cNvPr>
          <p:cNvSpPr txBox="1">
            <a:spLocks/>
          </p:cNvSpPr>
          <p:nvPr/>
        </p:nvSpPr>
        <p:spPr>
          <a:xfrm>
            <a:off x="838200" y="60961"/>
            <a:ext cx="10515600" cy="8382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a:lstStyle>
          <a:p>
            <a:r>
              <a:rPr lang="en-US" altLang="en-US" kern="0">
                <a:solidFill>
                  <a:srgbClr val="FFFF00"/>
                </a:solidFill>
              </a:rPr>
              <a:t>Why we need to record many events</a:t>
            </a:r>
            <a:endParaRPr lang="en-US" kern="0" dirty="0">
              <a:solidFill>
                <a:srgbClr val="FFFF00"/>
              </a:solidFill>
            </a:endParaRPr>
          </a:p>
        </p:txBody>
      </p:sp>
    </p:spTree>
    <p:extLst>
      <p:ext uri="{BB962C8B-B14F-4D97-AF65-F5344CB8AC3E}">
        <p14:creationId xmlns:p14="http://schemas.microsoft.com/office/powerpoint/2010/main" val="222291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1"/>
            <a:ext cx="10515600" cy="868680"/>
          </a:xfrm>
          <a:prstGeom prst="rect">
            <a:avLst/>
          </a:prstGeom>
        </p:spPr>
        <p:txBody>
          <a:bodyPr/>
          <a:lstStyle/>
          <a:p>
            <a:r>
              <a:rPr lang="en-US" altLang="en-US" dirty="0">
                <a:solidFill>
                  <a:srgbClr val="FFFF00"/>
                </a:solidFill>
              </a:rPr>
              <a:t>Beyond the Standard Model</a:t>
            </a:r>
            <a:endParaRPr lang="en-US" dirty="0">
              <a:solidFill>
                <a:srgbClr val="FFFF00"/>
              </a:solidFill>
            </a:endParaRPr>
          </a:p>
        </p:txBody>
      </p:sp>
      <p:sp>
        <p:nvSpPr>
          <p:cNvPr id="3" name="TextBox 2"/>
          <p:cNvSpPr txBox="1"/>
          <p:nvPr/>
        </p:nvSpPr>
        <p:spPr>
          <a:xfrm>
            <a:off x="335280" y="1310640"/>
            <a:ext cx="11521440" cy="4524315"/>
          </a:xfrm>
          <a:prstGeom prst="rect">
            <a:avLst/>
          </a:prstGeom>
          <a:noFill/>
        </p:spPr>
        <p:txBody>
          <a:bodyPr wrap="square" rtlCol="0">
            <a:spAutoFit/>
          </a:bodyPr>
          <a:lstStyle/>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We have a theory, the </a:t>
            </a:r>
            <a:r>
              <a:rPr lang="en-US" altLang="en-US" b="1" dirty="0">
                <a:solidFill>
                  <a:srgbClr val="FF0000"/>
                </a:solidFill>
              </a:rPr>
              <a:t>Standard</a:t>
            </a:r>
            <a:r>
              <a:rPr lang="en-US" altLang="en-US" b="1" dirty="0">
                <a:solidFill>
                  <a:srgbClr val="6600FF"/>
                </a:solidFill>
              </a:rPr>
              <a:t> </a:t>
            </a:r>
            <a:r>
              <a:rPr lang="en-US" altLang="en-US" b="1" dirty="0">
                <a:solidFill>
                  <a:srgbClr val="FF0000"/>
                </a:solidFill>
              </a:rPr>
              <a:t>Model</a:t>
            </a:r>
            <a:r>
              <a:rPr lang="en-US" altLang="en-US" b="1" dirty="0">
                <a:solidFill>
                  <a:srgbClr val="6600FF"/>
                </a:solidFill>
              </a:rPr>
              <a:t>, </a:t>
            </a:r>
            <a:r>
              <a:rPr lang="en-US" altLang="en-US" dirty="0">
                <a:solidFill>
                  <a:srgbClr val="6600FF"/>
                </a:solidFill>
              </a:rPr>
              <a:t>to explain much of the particle physics we have observed, but not all.</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The task is to explore </a:t>
            </a:r>
            <a:r>
              <a:rPr lang="en-US" altLang="en-US" b="1" dirty="0">
                <a:solidFill>
                  <a:srgbClr val="FF0000"/>
                </a:solidFill>
              </a:rPr>
              <a:t>Beyond Standard Model (BSM) </a:t>
            </a:r>
            <a:r>
              <a:rPr lang="en-US" altLang="en-US" dirty="0">
                <a:solidFill>
                  <a:srgbClr val="6600FF"/>
                </a:solidFill>
              </a:rPr>
              <a:t>physics</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b="1" dirty="0">
              <a:solidFill>
                <a:srgbClr val="6600FF"/>
              </a:solidFill>
            </a:endParaRP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One way is to find new</a:t>
            </a:r>
            <a:r>
              <a:rPr lang="en-US" altLang="en-US" dirty="0">
                <a:solidFill>
                  <a:srgbClr val="F93F2B"/>
                </a:solidFill>
              </a:rPr>
              <a:t> </a:t>
            </a:r>
            <a:r>
              <a:rPr lang="en-US" altLang="en-US" b="1" dirty="0">
                <a:solidFill>
                  <a:srgbClr val="F93F2B"/>
                </a:solidFill>
              </a:rPr>
              <a:t>observational results </a:t>
            </a:r>
            <a:r>
              <a:rPr lang="en-US" altLang="en-US" b="1" dirty="0">
                <a:solidFill>
                  <a:srgbClr val="6600FF"/>
                </a:solidFill>
              </a:rPr>
              <a:t>t</a:t>
            </a:r>
            <a:r>
              <a:rPr lang="en-US" altLang="en-US" dirty="0">
                <a:solidFill>
                  <a:srgbClr val="6600FF"/>
                </a:solidFill>
              </a:rPr>
              <a:t>hat cannot be explained by the Standard Model</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b="1" dirty="0">
                <a:solidFill>
                  <a:srgbClr val="F93F2B"/>
                </a:solidFill>
              </a:rPr>
              <a:t>Better precision </a:t>
            </a:r>
            <a:r>
              <a:rPr lang="en-US" altLang="en-US" dirty="0">
                <a:solidFill>
                  <a:srgbClr val="6600FF"/>
                </a:solidFill>
              </a:rPr>
              <a:t>(higher luminosity and longer measuring time) increases the probability for finding deviations </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b="1" dirty="0">
              <a:solidFill>
                <a:srgbClr val="6600FF"/>
              </a:solidFill>
            </a:endParaRP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Another way is to </a:t>
            </a:r>
            <a:r>
              <a:rPr lang="en-US" altLang="en-US" b="1" dirty="0">
                <a:solidFill>
                  <a:srgbClr val="F93F2B"/>
                </a:solidFill>
              </a:rPr>
              <a:t>propose theories </a:t>
            </a:r>
            <a:r>
              <a:rPr lang="en-US" altLang="en-US" dirty="0">
                <a:solidFill>
                  <a:srgbClr val="6600FF"/>
                </a:solidFill>
              </a:rPr>
              <a:t>that agrees with existing experimental results but also predicts new results that can be tested with experiments</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b="1" dirty="0">
              <a:solidFill>
                <a:srgbClr val="6600FF"/>
              </a:solidFill>
            </a:endParaRP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Some potential BSM theories predict super symmetric partners to all normal particles </a:t>
            </a:r>
            <a:r>
              <a:rPr lang="en-US" altLang="en-US" b="1" dirty="0">
                <a:solidFill>
                  <a:srgbClr val="FF0000"/>
                </a:solidFill>
              </a:rPr>
              <a:t>– none of which have been seen so far</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b="1" dirty="0">
              <a:solidFill>
                <a:srgbClr val="FF0000"/>
              </a:solidFill>
            </a:endParaRP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To progress we need to know where the Standard Model fails</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b="1" dirty="0">
              <a:solidFill>
                <a:srgbClr val="6600FF"/>
              </a:solidFill>
            </a:endParaRP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b="1" dirty="0">
                <a:solidFill>
                  <a:srgbClr val="F93F2B"/>
                </a:solidFill>
              </a:rPr>
              <a:t>We need more data and/or higher energies</a:t>
            </a:r>
          </a:p>
          <a:p>
            <a:endParaRPr lang="en-US" dirty="0"/>
          </a:p>
        </p:txBody>
      </p:sp>
    </p:spTree>
    <p:extLst>
      <p:ext uri="{BB962C8B-B14F-4D97-AF65-F5344CB8AC3E}">
        <p14:creationId xmlns:p14="http://schemas.microsoft.com/office/powerpoint/2010/main" val="225983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Desirable detector properties</a:t>
            </a:r>
          </a:p>
        </p:txBody>
      </p:sp>
      <p:sp>
        <p:nvSpPr>
          <p:cNvPr id="7" name="Rectangle 1"/>
          <p:cNvSpPr txBox="1">
            <a:spLocks noChangeArrowheads="1"/>
          </p:cNvSpPr>
          <p:nvPr/>
        </p:nvSpPr>
        <p:spPr>
          <a:xfrm>
            <a:off x="1086574" y="914400"/>
            <a:ext cx="9290050" cy="5533697"/>
          </a:xfrm>
          <a:prstGeom prst="rect">
            <a:avLst/>
          </a:prstGeom>
        </p:spPr>
        <p:txBody>
          <a:bodyPr tIns="28080" anchor="t"/>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a:lstStyle>
          <a:p>
            <a:pPr marL="350837" indent="-342900" algn="l">
              <a:spcAft>
                <a:spcPts val="600"/>
              </a:spcAft>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2000" kern="0" dirty="0">
                <a:solidFill>
                  <a:srgbClr val="0000FF"/>
                </a:solidFill>
              </a:rPr>
              <a:t>High precision inner detector position information to identify </a:t>
            </a:r>
            <a:r>
              <a:rPr lang="en-US" altLang="en-US" sz="2000" b="1" kern="0" dirty="0">
                <a:solidFill>
                  <a:srgbClr val="FF0000"/>
                </a:solidFill>
              </a:rPr>
              <a:t>secondary vertices</a:t>
            </a:r>
            <a:r>
              <a:rPr lang="en-US" altLang="en-US" sz="2000" kern="0" dirty="0">
                <a:solidFill>
                  <a:srgbClr val="0000FF"/>
                </a:solidFill>
              </a:rPr>
              <a:t>, but amplitude information is not needed here – many layers and many channels</a:t>
            </a:r>
          </a:p>
          <a:p>
            <a:pPr marL="350837" indent="-342900" algn="l">
              <a:spcAft>
                <a:spcPts val="600"/>
              </a:spcAft>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2000" kern="0" dirty="0">
                <a:solidFill>
                  <a:srgbClr val="FF0000"/>
                </a:solidFill>
              </a:rPr>
              <a:t>Inner detector should be a </a:t>
            </a:r>
            <a:r>
              <a:rPr lang="en-US" altLang="en-US" sz="2000" b="1" kern="0" dirty="0">
                <a:solidFill>
                  <a:srgbClr val="FF0000"/>
                </a:solidFill>
              </a:rPr>
              <a:t>light construction</a:t>
            </a:r>
            <a:r>
              <a:rPr lang="en-US" altLang="en-US" sz="2000" kern="0" dirty="0">
                <a:solidFill>
                  <a:srgbClr val="FF0000"/>
                </a:solidFill>
              </a:rPr>
              <a:t> that does not compromise calorimeter resolution</a:t>
            </a:r>
          </a:p>
          <a:p>
            <a:pPr marL="350837" indent="-342900" algn="l">
              <a:spcAft>
                <a:spcPts val="600"/>
              </a:spcAft>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2000" kern="0" dirty="0">
                <a:solidFill>
                  <a:srgbClr val="6600FF"/>
                </a:solidFill>
              </a:rPr>
              <a:t>Good energy information and position information in calorimeters and muon detector to </a:t>
            </a:r>
            <a:r>
              <a:rPr lang="en-US" altLang="en-US" sz="2000" b="1" kern="0" dirty="0">
                <a:solidFill>
                  <a:srgbClr val="FF0000"/>
                </a:solidFill>
              </a:rPr>
              <a:t>determine missing momentum</a:t>
            </a:r>
            <a:r>
              <a:rPr lang="en-US" altLang="en-US" sz="2000" kern="0" dirty="0">
                <a:solidFill>
                  <a:srgbClr val="FF0000"/>
                </a:solidFill>
              </a:rPr>
              <a:t> </a:t>
            </a:r>
            <a:r>
              <a:rPr lang="en-US" altLang="en-US" sz="2000" kern="0" dirty="0">
                <a:solidFill>
                  <a:srgbClr val="6600FF"/>
                </a:solidFill>
              </a:rPr>
              <a:t>accurately</a:t>
            </a:r>
          </a:p>
          <a:p>
            <a:pPr marL="350837" indent="-342900" algn="l">
              <a:spcAft>
                <a:spcPts val="600"/>
              </a:spcAft>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2000" kern="0" dirty="0">
                <a:solidFill>
                  <a:srgbClr val="FF0000"/>
                </a:solidFill>
              </a:rPr>
              <a:t>All detectable particles should be detected – </a:t>
            </a:r>
            <a:r>
              <a:rPr lang="en-US" altLang="en-US" sz="2000" b="1" kern="0" dirty="0" err="1">
                <a:solidFill>
                  <a:srgbClr val="FF0000"/>
                </a:solidFill>
              </a:rPr>
              <a:t>hermeticity</a:t>
            </a:r>
            <a:endParaRPr lang="en-US" altLang="en-US" sz="2000" b="1" kern="0" dirty="0">
              <a:solidFill>
                <a:srgbClr val="FF0000"/>
              </a:solidFill>
            </a:endParaRPr>
          </a:p>
          <a:p>
            <a:pPr marL="350837" indent="-342900" algn="l">
              <a:spcAft>
                <a:spcPts val="600"/>
              </a:spcAft>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2000" kern="0" dirty="0">
                <a:solidFill>
                  <a:srgbClr val="6600FF"/>
                </a:solidFill>
              </a:rPr>
              <a:t>Detector signals are often long, many bunch crossings, but must be associated with correct bunch crossing, if not, causing false missing momentum –</a:t>
            </a:r>
            <a:r>
              <a:rPr lang="en-US" altLang="en-US" sz="2000" kern="0" dirty="0">
                <a:solidFill>
                  <a:srgbClr val="FF0000"/>
                </a:solidFill>
              </a:rPr>
              <a:t> </a:t>
            </a:r>
            <a:r>
              <a:rPr lang="en-US" altLang="en-US" sz="2000" b="1" kern="0" dirty="0">
                <a:solidFill>
                  <a:srgbClr val="FF0000"/>
                </a:solidFill>
              </a:rPr>
              <a:t>pile-up</a:t>
            </a:r>
            <a:r>
              <a:rPr lang="en-US" altLang="en-US" sz="2000" kern="0" dirty="0">
                <a:solidFill>
                  <a:srgbClr val="FF0000"/>
                </a:solidFill>
              </a:rPr>
              <a:t> </a:t>
            </a:r>
            <a:r>
              <a:rPr lang="en-US" altLang="en-US" sz="2000" kern="0" dirty="0">
                <a:solidFill>
                  <a:srgbClr val="6600FF"/>
                </a:solidFill>
              </a:rPr>
              <a:t>is also a problem at high count rates</a:t>
            </a:r>
          </a:p>
          <a:p>
            <a:pPr marL="350837" indent="-342900" algn="l">
              <a:spcAft>
                <a:spcPts val="600"/>
              </a:spcAft>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2000" kern="0" dirty="0">
                <a:solidFill>
                  <a:srgbClr val="FF3300"/>
                </a:solidFill>
              </a:rPr>
              <a:t>E/M calorimeter should be </a:t>
            </a:r>
            <a:r>
              <a:rPr lang="en-US" altLang="en-US" sz="2000" b="1" kern="0" dirty="0">
                <a:solidFill>
                  <a:srgbClr val="FF3300"/>
                </a:solidFill>
              </a:rPr>
              <a:t>deep enough </a:t>
            </a:r>
            <a:r>
              <a:rPr lang="en-US" altLang="en-US" sz="2000" kern="0" dirty="0">
                <a:solidFill>
                  <a:srgbClr val="FF3300"/>
                </a:solidFill>
              </a:rPr>
              <a:t>to contain electrons and </a:t>
            </a:r>
            <a:r>
              <a:rPr lang="en-US" altLang="en-US" sz="2000" kern="0" dirty="0">
                <a:solidFill>
                  <a:srgbClr val="FF3300"/>
                </a:solidFill>
                <a:latin typeface="Symbol" panose="05050102010706020507" pitchFamily="18" charset="2"/>
              </a:rPr>
              <a:t></a:t>
            </a:r>
          </a:p>
          <a:p>
            <a:pPr marL="350837" indent="-342900" algn="l">
              <a:spcAft>
                <a:spcPts val="600"/>
              </a:spcAft>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2000" kern="0" dirty="0">
                <a:solidFill>
                  <a:srgbClr val="0000FF"/>
                </a:solidFill>
              </a:rPr>
              <a:t>Hadron calorimeter should be </a:t>
            </a:r>
            <a:r>
              <a:rPr lang="en-US" altLang="en-US" sz="2000" b="1" kern="0" dirty="0">
                <a:solidFill>
                  <a:srgbClr val="FF0000"/>
                </a:solidFill>
              </a:rPr>
              <a:t>deep enough </a:t>
            </a:r>
            <a:r>
              <a:rPr lang="en-US" altLang="en-US" sz="2000" kern="0" dirty="0">
                <a:solidFill>
                  <a:srgbClr val="0000FF"/>
                </a:solidFill>
              </a:rPr>
              <a:t>to contain hadrons</a:t>
            </a:r>
          </a:p>
          <a:p>
            <a:pPr marL="350837" indent="-342900" algn="l">
              <a:spcAft>
                <a:spcPts val="600"/>
              </a:spcAft>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2000" kern="0" dirty="0">
                <a:solidFill>
                  <a:srgbClr val="0000FF"/>
                </a:solidFill>
              </a:rPr>
              <a:t>Higher energies </a:t>
            </a:r>
            <a:r>
              <a:rPr lang="en-US" altLang="en-US" sz="2000" kern="0" dirty="0">
                <a:solidFill>
                  <a:srgbClr val="0000FF"/>
                </a:solidFill>
                <a:sym typeface="Wingdings" panose="05000000000000000000" pitchFamily="2" charset="2"/>
              </a:rPr>
              <a:t> larger calorimeter structures</a:t>
            </a:r>
            <a:endParaRPr lang="en-US" altLang="en-US" sz="2000" kern="0" dirty="0">
              <a:solidFill>
                <a:srgbClr val="0000FF"/>
              </a:solidFill>
            </a:endParaRPr>
          </a:p>
          <a:p>
            <a:pPr marL="350837" indent="-342900" algn="l">
              <a:spcAft>
                <a:spcPts val="600"/>
              </a:spcAft>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2000" b="1" kern="0" dirty="0">
                <a:solidFill>
                  <a:srgbClr val="FF3300"/>
                </a:solidFill>
              </a:rPr>
              <a:t>Radiation exposure </a:t>
            </a:r>
            <a:r>
              <a:rPr lang="en-US" altLang="en-US" sz="2000" kern="0" dirty="0">
                <a:solidFill>
                  <a:schemeClr val="accent2"/>
                </a:solidFill>
              </a:rPr>
              <a:t>determine choice of detectors and electronics</a:t>
            </a:r>
            <a:endParaRPr lang="en-US" altLang="en-US" sz="2000" b="1" kern="0" dirty="0">
              <a:solidFill>
                <a:schemeClr val="accent2"/>
              </a:solidFill>
            </a:endParaRP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2000" b="1" kern="0" dirty="0">
                <a:solidFill>
                  <a:srgbClr val="FF0000"/>
                </a:solidFill>
              </a:rPr>
              <a:t>Design compromises necessary for economical reasons</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3188" y="3975904"/>
            <a:ext cx="1708150" cy="34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4"/>
          <p:cNvSpPr txBox="1">
            <a:spLocks noChangeArrowheads="1"/>
          </p:cNvSpPr>
          <p:nvPr/>
        </p:nvSpPr>
        <p:spPr bwMode="auto">
          <a:xfrm>
            <a:off x="8013700" y="4047341"/>
            <a:ext cx="1589088"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dirty="0"/>
              <a:t>Pile-</a:t>
            </a:r>
            <a:r>
              <a:rPr lang="sv-SE" altLang="en-US" sz="1400" dirty="0" err="1"/>
              <a:t>up</a:t>
            </a:r>
            <a:endParaRPr lang="sv-SE" altLang="en-US" sz="1400" dirty="0"/>
          </a:p>
        </p:txBody>
      </p:sp>
    </p:spTree>
    <p:extLst>
      <p:ext uri="{BB962C8B-B14F-4D97-AF65-F5344CB8AC3E}">
        <p14:creationId xmlns:p14="http://schemas.microsoft.com/office/powerpoint/2010/main" val="31913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a:solidFill>
                  <a:srgbClr val="FFFF00"/>
                </a:solidFill>
              </a:rPr>
              <a:t>The </a:t>
            </a:r>
            <a:r>
              <a:rPr lang="sv-SE" altLang="en-US" dirty="0" err="1">
                <a:solidFill>
                  <a:srgbClr val="FFFF00"/>
                </a:solidFill>
              </a:rPr>
              <a:t>Large</a:t>
            </a:r>
            <a:r>
              <a:rPr lang="sv-SE" altLang="en-US" dirty="0">
                <a:solidFill>
                  <a:srgbClr val="FFFF00"/>
                </a:solidFill>
              </a:rPr>
              <a:t> </a:t>
            </a:r>
            <a:r>
              <a:rPr lang="sv-SE" altLang="en-US" dirty="0" err="1">
                <a:solidFill>
                  <a:srgbClr val="FFFF00"/>
                </a:solidFill>
              </a:rPr>
              <a:t>Hadron</a:t>
            </a:r>
            <a:r>
              <a:rPr lang="sv-SE" altLang="en-US" dirty="0">
                <a:solidFill>
                  <a:srgbClr val="FFFF00"/>
                </a:solidFill>
              </a:rPr>
              <a:t> </a:t>
            </a:r>
            <a:r>
              <a:rPr lang="sv-SE" altLang="en-US" dirty="0" err="1">
                <a:solidFill>
                  <a:srgbClr val="FFFF00"/>
                </a:solidFill>
              </a:rPr>
              <a:t>Collider</a:t>
            </a:r>
            <a:endParaRPr lang="en-US" dirty="0">
              <a:solidFill>
                <a:srgbClr val="FFFF00"/>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80" y="1790808"/>
            <a:ext cx="5589998" cy="37528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161651" y="2812500"/>
            <a:ext cx="6096000" cy="3801041"/>
          </a:xfrm>
          <a:prstGeom prst="rect">
            <a:avLst/>
          </a:prstGeom>
        </p:spPr>
        <p:txBody>
          <a:bodyPr>
            <a:spAutoFit/>
          </a:bodyPr>
          <a:lstStyle/>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rgbClr val="0000FF"/>
                </a:solidFill>
              </a:rPr>
              <a:t>27km circumference double ring collider where 7 </a:t>
            </a:r>
            <a:r>
              <a:rPr lang="en-US" altLang="en-US" dirty="0" err="1">
                <a:solidFill>
                  <a:srgbClr val="0000FF"/>
                </a:solidFill>
              </a:rPr>
              <a:t>TeV</a:t>
            </a:r>
            <a:r>
              <a:rPr lang="en-US" altLang="en-US" dirty="0">
                <a:solidFill>
                  <a:srgbClr val="0000FF"/>
                </a:solidFill>
              </a:rPr>
              <a:t> protons meet 7 </a:t>
            </a:r>
            <a:r>
              <a:rPr lang="en-US" altLang="en-US" dirty="0" err="1">
                <a:solidFill>
                  <a:srgbClr val="0000FF"/>
                </a:solidFill>
              </a:rPr>
              <a:t>TeV</a:t>
            </a:r>
            <a:r>
              <a:rPr lang="en-US" altLang="en-US" dirty="0">
                <a:solidFill>
                  <a:srgbClr val="0000FF"/>
                </a:solidFill>
              </a:rPr>
              <a:t> protons in 4 interaction points with the detectors – ATLAS, CMS, LHC-B and ALICE to record debris.</a:t>
            </a: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rgbClr val="F93F2B"/>
                </a:solidFill>
              </a:rPr>
              <a:t>The colliding beams are focused into a size of 16 </a:t>
            </a:r>
            <a:r>
              <a:rPr lang="en-US" altLang="en-US" dirty="0">
                <a:solidFill>
                  <a:srgbClr val="F93F2B"/>
                </a:solidFill>
                <a:latin typeface="Symbol" panose="05050102010706020507" pitchFamily="18" charset="2"/>
              </a:rPr>
              <a:t>m</a:t>
            </a:r>
            <a:r>
              <a:rPr lang="en-US" altLang="en-US" dirty="0">
                <a:solidFill>
                  <a:srgbClr val="F93F2B"/>
                </a:solidFill>
              </a:rPr>
              <a:t> and a flux of </a:t>
            </a:r>
            <a:r>
              <a:rPr lang="en-US" altLang="en-US" dirty="0">
                <a:solidFill>
                  <a:srgbClr val="0000FF"/>
                </a:solidFill>
              </a:rPr>
              <a:t>1</a:t>
            </a:r>
            <a:r>
              <a:rPr lang="en-US" altLang="en-US" dirty="0">
                <a:solidFill>
                  <a:srgbClr val="F93F2B"/>
                </a:solidFill>
              </a:rPr>
              <a:t>0</a:t>
            </a:r>
            <a:r>
              <a:rPr lang="en-US" altLang="en-US" baseline="30000" dirty="0">
                <a:solidFill>
                  <a:srgbClr val="F93F2B"/>
                </a:solidFill>
              </a:rPr>
              <a:t>34</a:t>
            </a:r>
            <a:r>
              <a:rPr lang="en-US" altLang="en-US" dirty="0">
                <a:solidFill>
                  <a:srgbClr val="F93F2B"/>
                </a:solidFill>
              </a:rPr>
              <a:t> protons/cm</a:t>
            </a:r>
            <a:r>
              <a:rPr lang="en-US" altLang="en-US" baseline="30000" dirty="0">
                <a:solidFill>
                  <a:srgbClr val="F93F2B"/>
                </a:solidFill>
              </a:rPr>
              <a:t>2</a:t>
            </a:r>
            <a:r>
              <a:rPr lang="en-US" altLang="en-US" dirty="0">
                <a:solidFill>
                  <a:srgbClr val="F93F2B"/>
                </a:solidFill>
              </a:rPr>
              <a:t>/sec </a:t>
            </a: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chemeClr val="accent2"/>
                </a:solidFill>
              </a:rPr>
              <a:t>1600 strong superconducting magnets (up to 9T) re responsible for bending and focusing the beams</a:t>
            </a: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endParaRPr lang="en-US" altLang="en-US" dirty="0">
              <a:solidFill>
                <a:srgbClr val="FF3300"/>
              </a:solidFill>
            </a:endParaRP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rgbClr val="FF3300"/>
                </a:solidFill>
              </a:rPr>
              <a:t>7 </a:t>
            </a:r>
            <a:r>
              <a:rPr lang="en-US" altLang="en-US" dirty="0" err="1">
                <a:solidFill>
                  <a:srgbClr val="FF3300"/>
                </a:solidFill>
              </a:rPr>
              <a:t>TeV</a:t>
            </a:r>
            <a:r>
              <a:rPr lang="en-US" altLang="en-US" dirty="0">
                <a:solidFill>
                  <a:srgbClr val="FF3300"/>
                </a:solidFill>
              </a:rPr>
              <a:t> protons move at 0.999999993 times c, i.e. 2m/s less than c</a:t>
            </a: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rgbClr val="0000FF"/>
                </a:solidFill>
              </a:rPr>
              <a:t>The total beam energy is about 600 MJ – enough to melt 2 ton of cupper</a:t>
            </a:r>
          </a:p>
        </p:txBody>
      </p:sp>
      <p:sp>
        <p:nvSpPr>
          <p:cNvPr id="4" name="TextBox 3">
            <a:extLst>
              <a:ext uri="{FF2B5EF4-FFF2-40B4-BE49-F238E27FC236}">
                <a16:creationId xmlns:a16="http://schemas.microsoft.com/office/drawing/2014/main" id="{6D4EE41C-B29C-470B-91C2-00E040434993}"/>
              </a:ext>
            </a:extLst>
          </p:cNvPr>
          <p:cNvSpPr txBox="1"/>
          <p:nvPr/>
        </p:nvSpPr>
        <p:spPr>
          <a:xfrm>
            <a:off x="6463863" y="3641834"/>
            <a:ext cx="902876" cy="369332"/>
          </a:xfrm>
          <a:prstGeom prst="rect">
            <a:avLst/>
          </a:prstGeom>
          <a:noFill/>
        </p:spPr>
        <p:txBody>
          <a:bodyPr wrap="none" rtlCol="0">
            <a:spAutoFit/>
          </a:bodyPr>
          <a:lstStyle/>
          <a:p>
            <a:r>
              <a:rPr lang="sv-SE" dirty="0">
                <a:solidFill>
                  <a:schemeClr val="bg1"/>
                </a:solidFill>
              </a:rPr>
              <a:t>ATLAS</a:t>
            </a:r>
          </a:p>
        </p:txBody>
      </p:sp>
      <p:sp>
        <p:nvSpPr>
          <p:cNvPr id="6" name="TextBox 5">
            <a:extLst>
              <a:ext uri="{FF2B5EF4-FFF2-40B4-BE49-F238E27FC236}">
                <a16:creationId xmlns:a16="http://schemas.microsoft.com/office/drawing/2014/main" id="{0F022BFD-9F0C-4E98-AC59-82C25544ABC7}"/>
              </a:ext>
            </a:extLst>
          </p:cNvPr>
          <p:cNvSpPr txBox="1"/>
          <p:nvPr/>
        </p:nvSpPr>
        <p:spPr>
          <a:xfrm>
            <a:off x="7504647" y="3019152"/>
            <a:ext cx="864339" cy="369332"/>
          </a:xfrm>
          <a:prstGeom prst="rect">
            <a:avLst/>
          </a:prstGeom>
          <a:noFill/>
        </p:spPr>
        <p:txBody>
          <a:bodyPr wrap="none" rtlCol="0">
            <a:spAutoFit/>
          </a:bodyPr>
          <a:lstStyle/>
          <a:p>
            <a:r>
              <a:rPr lang="sv-SE" dirty="0">
                <a:solidFill>
                  <a:schemeClr val="bg1"/>
                </a:solidFill>
              </a:rPr>
              <a:t>ALICE</a:t>
            </a:r>
          </a:p>
        </p:txBody>
      </p:sp>
      <p:sp>
        <p:nvSpPr>
          <p:cNvPr id="7" name="TextBox 6">
            <a:extLst>
              <a:ext uri="{FF2B5EF4-FFF2-40B4-BE49-F238E27FC236}">
                <a16:creationId xmlns:a16="http://schemas.microsoft.com/office/drawing/2014/main" id="{05CB1440-385A-4736-8105-5B44A6492CF5}"/>
              </a:ext>
            </a:extLst>
          </p:cNvPr>
          <p:cNvSpPr txBox="1"/>
          <p:nvPr/>
        </p:nvSpPr>
        <p:spPr>
          <a:xfrm>
            <a:off x="10773245" y="4154269"/>
            <a:ext cx="671979" cy="369332"/>
          </a:xfrm>
          <a:prstGeom prst="rect">
            <a:avLst/>
          </a:prstGeom>
          <a:noFill/>
        </p:spPr>
        <p:txBody>
          <a:bodyPr wrap="none" rtlCol="0">
            <a:spAutoFit/>
          </a:bodyPr>
          <a:lstStyle/>
          <a:p>
            <a:r>
              <a:rPr lang="sv-SE" dirty="0">
                <a:solidFill>
                  <a:schemeClr val="bg1"/>
                </a:solidFill>
              </a:rPr>
              <a:t>CMS</a:t>
            </a:r>
          </a:p>
        </p:txBody>
      </p:sp>
      <p:sp>
        <p:nvSpPr>
          <p:cNvPr id="8" name="TextBox 7">
            <a:extLst>
              <a:ext uri="{FF2B5EF4-FFF2-40B4-BE49-F238E27FC236}">
                <a16:creationId xmlns:a16="http://schemas.microsoft.com/office/drawing/2014/main" id="{B13FAB8C-B07E-4EDA-A0A8-7CB46374ACF1}"/>
              </a:ext>
            </a:extLst>
          </p:cNvPr>
          <p:cNvSpPr txBox="1"/>
          <p:nvPr/>
        </p:nvSpPr>
        <p:spPr>
          <a:xfrm>
            <a:off x="7889518" y="4185801"/>
            <a:ext cx="800219" cy="369332"/>
          </a:xfrm>
          <a:prstGeom prst="rect">
            <a:avLst/>
          </a:prstGeom>
          <a:noFill/>
        </p:spPr>
        <p:txBody>
          <a:bodyPr wrap="none" rtlCol="0">
            <a:spAutoFit/>
          </a:bodyPr>
          <a:lstStyle/>
          <a:p>
            <a:r>
              <a:rPr lang="sv-SE" dirty="0">
                <a:solidFill>
                  <a:schemeClr val="bg1"/>
                </a:solidFill>
              </a:rPr>
              <a:t>LHCB</a:t>
            </a:r>
          </a:p>
        </p:txBody>
      </p:sp>
      <p:grpSp>
        <p:nvGrpSpPr>
          <p:cNvPr id="11" name="Grupp 10">
            <a:extLst>
              <a:ext uri="{FF2B5EF4-FFF2-40B4-BE49-F238E27FC236}">
                <a16:creationId xmlns:a16="http://schemas.microsoft.com/office/drawing/2014/main" id="{5C2D8F15-F573-41B8-81DB-F2FD9C7D920B}"/>
              </a:ext>
            </a:extLst>
          </p:cNvPr>
          <p:cNvGrpSpPr/>
          <p:nvPr/>
        </p:nvGrpSpPr>
        <p:grpSpPr>
          <a:xfrm>
            <a:off x="2275829" y="1006372"/>
            <a:ext cx="1837373" cy="1683676"/>
            <a:chOff x="5222240" y="2064412"/>
            <a:chExt cx="1837373" cy="1683676"/>
          </a:xfrm>
        </p:grpSpPr>
        <p:pic>
          <p:nvPicPr>
            <p:cNvPr id="12" name="Picture 2">
              <a:extLst>
                <a:ext uri="{FF2B5EF4-FFF2-40B4-BE49-F238E27FC236}">
                  <a16:creationId xmlns:a16="http://schemas.microsoft.com/office/drawing/2014/main" id="{7C83858B-9EDC-4B22-9AC0-18CF3E210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240" y="2064412"/>
              <a:ext cx="1837373" cy="16836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3" name="Group 9">
              <a:extLst>
                <a:ext uri="{FF2B5EF4-FFF2-40B4-BE49-F238E27FC236}">
                  <a16:creationId xmlns:a16="http://schemas.microsoft.com/office/drawing/2014/main" id="{61BD106A-0466-48DE-B4A8-A3016315D5F3}"/>
                </a:ext>
              </a:extLst>
            </p:cNvPr>
            <p:cNvGrpSpPr/>
            <p:nvPr/>
          </p:nvGrpSpPr>
          <p:grpSpPr>
            <a:xfrm>
              <a:off x="6542479" y="2298466"/>
              <a:ext cx="216130" cy="216130"/>
              <a:chOff x="6542479" y="2298466"/>
              <a:chExt cx="216130" cy="216130"/>
            </a:xfrm>
          </p:grpSpPr>
          <p:cxnSp>
            <p:nvCxnSpPr>
              <p:cNvPr id="23" name="Straight Connector 6">
                <a:extLst>
                  <a:ext uri="{FF2B5EF4-FFF2-40B4-BE49-F238E27FC236}">
                    <a16:creationId xmlns:a16="http://schemas.microsoft.com/office/drawing/2014/main" id="{4878B02F-6421-4437-99A8-5B3D68B38833}"/>
                  </a:ext>
                </a:extLst>
              </p:cNvPr>
              <p:cNvCxnSpPr>
                <a:cxnSpLocks/>
              </p:cNvCxnSpPr>
              <p:nvPr/>
            </p:nvCxnSpPr>
            <p:spPr>
              <a:xfrm>
                <a:off x="6650544" y="2298466"/>
                <a:ext cx="108065" cy="108065"/>
              </a:xfrm>
              <a:prstGeom prst="line">
                <a:avLst/>
              </a:prstGeom>
            </p:spPr>
            <p:style>
              <a:lnRef idx="3">
                <a:schemeClr val="accent4"/>
              </a:lnRef>
              <a:fillRef idx="0">
                <a:schemeClr val="accent4"/>
              </a:fillRef>
              <a:effectRef idx="2">
                <a:schemeClr val="accent4"/>
              </a:effectRef>
              <a:fontRef idx="minor">
                <a:schemeClr val="tx1"/>
              </a:fontRef>
            </p:style>
          </p:cxnSp>
          <p:cxnSp>
            <p:nvCxnSpPr>
              <p:cNvPr id="24" name="Straight Connector 8">
                <a:extLst>
                  <a:ext uri="{FF2B5EF4-FFF2-40B4-BE49-F238E27FC236}">
                    <a16:creationId xmlns:a16="http://schemas.microsoft.com/office/drawing/2014/main" id="{5B97962F-E3E9-40F1-84B0-7A8E1FBDB5C0}"/>
                  </a:ext>
                </a:extLst>
              </p:cNvPr>
              <p:cNvCxnSpPr>
                <a:cxnSpLocks/>
              </p:cNvCxnSpPr>
              <p:nvPr/>
            </p:nvCxnSpPr>
            <p:spPr>
              <a:xfrm>
                <a:off x="6542479" y="2406531"/>
                <a:ext cx="108065" cy="108065"/>
              </a:xfrm>
              <a:prstGeom prst="line">
                <a:avLst/>
              </a:prstGeom>
            </p:spPr>
            <p:style>
              <a:lnRef idx="3">
                <a:schemeClr val="accent4"/>
              </a:lnRef>
              <a:fillRef idx="0">
                <a:schemeClr val="accent4"/>
              </a:fillRef>
              <a:effectRef idx="2">
                <a:schemeClr val="accent4"/>
              </a:effectRef>
              <a:fontRef idx="minor">
                <a:schemeClr val="tx1"/>
              </a:fontRef>
            </p:style>
          </p:cxnSp>
        </p:grpSp>
        <p:grpSp>
          <p:nvGrpSpPr>
            <p:cNvPr id="14" name="Group 11">
              <a:extLst>
                <a:ext uri="{FF2B5EF4-FFF2-40B4-BE49-F238E27FC236}">
                  <a16:creationId xmlns:a16="http://schemas.microsoft.com/office/drawing/2014/main" id="{C6660591-6693-42D0-A34B-EFD28D5395BE}"/>
                </a:ext>
              </a:extLst>
            </p:cNvPr>
            <p:cNvGrpSpPr/>
            <p:nvPr/>
          </p:nvGrpSpPr>
          <p:grpSpPr>
            <a:xfrm>
              <a:off x="5503382" y="3262650"/>
              <a:ext cx="216130" cy="216130"/>
              <a:chOff x="6542479" y="2298466"/>
              <a:chExt cx="216130" cy="216130"/>
            </a:xfrm>
          </p:grpSpPr>
          <p:cxnSp>
            <p:nvCxnSpPr>
              <p:cNvPr id="21" name="Straight Connector 12">
                <a:extLst>
                  <a:ext uri="{FF2B5EF4-FFF2-40B4-BE49-F238E27FC236}">
                    <a16:creationId xmlns:a16="http://schemas.microsoft.com/office/drawing/2014/main" id="{D868B868-B9BE-4CD0-BB96-D0AF0B56DEE5}"/>
                  </a:ext>
                </a:extLst>
              </p:cNvPr>
              <p:cNvCxnSpPr>
                <a:cxnSpLocks/>
              </p:cNvCxnSpPr>
              <p:nvPr/>
            </p:nvCxnSpPr>
            <p:spPr>
              <a:xfrm>
                <a:off x="6650544" y="2298466"/>
                <a:ext cx="108065" cy="108065"/>
              </a:xfrm>
              <a:prstGeom prst="line">
                <a:avLst/>
              </a:prstGeom>
            </p:spPr>
            <p:style>
              <a:lnRef idx="3">
                <a:schemeClr val="accent4"/>
              </a:lnRef>
              <a:fillRef idx="0">
                <a:schemeClr val="accent4"/>
              </a:fillRef>
              <a:effectRef idx="2">
                <a:schemeClr val="accent4"/>
              </a:effectRef>
              <a:fontRef idx="minor">
                <a:schemeClr val="tx1"/>
              </a:fontRef>
            </p:style>
          </p:cxnSp>
          <p:cxnSp>
            <p:nvCxnSpPr>
              <p:cNvPr id="22" name="Straight Connector 13">
                <a:extLst>
                  <a:ext uri="{FF2B5EF4-FFF2-40B4-BE49-F238E27FC236}">
                    <a16:creationId xmlns:a16="http://schemas.microsoft.com/office/drawing/2014/main" id="{73A729ED-B699-4E50-A13E-2AD5FDA284A5}"/>
                  </a:ext>
                </a:extLst>
              </p:cNvPr>
              <p:cNvCxnSpPr>
                <a:cxnSpLocks/>
              </p:cNvCxnSpPr>
              <p:nvPr/>
            </p:nvCxnSpPr>
            <p:spPr>
              <a:xfrm>
                <a:off x="6542479" y="2406531"/>
                <a:ext cx="108065" cy="108065"/>
              </a:xfrm>
              <a:prstGeom prst="line">
                <a:avLst/>
              </a:prstGeom>
            </p:spPr>
            <p:style>
              <a:lnRef idx="3">
                <a:schemeClr val="accent4"/>
              </a:lnRef>
              <a:fillRef idx="0">
                <a:schemeClr val="accent4"/>
              </a:fillRef>
              <a:effectRef idx="2">
                <a:schemeClr val="accent4"/>
              </a:effectRef>
              <a:fontRef idx="minor">
                <a:schemeClr val="tx1"/>
              </a:fontRef>
            </p:style>
          </p:cxnSp>
        </p:grpSp>
        <p:grpSp>
          <p:nvGrpSpPr>
            <p:cNvPr id="15" name="Group 14">
              <a:extLst>
                <a:ext uri="{FF2B5EF4-FFF2-40B4-BE49-F238E27FC236}">
                  <a16:creationId xmlns:a16="http://schemas.microsoft.com/office/drawing/2014/main" id="{76D4B454-858C-412F-B204-56D1D6DC4F1E}"/>
                </a:ext>
              </a:extLst>
            </p:cNvPr>
            <p:cNvGrpSpPr/>
            <p:nvPr/>
          </p:nvGrpSpPr>
          <p:grpSpPr>
            <a:xfrm flipV="1">
              <a:off x="6542479" y="3262650"/>
              <a:ext cx="216130" cy="216130"/>
              <a:chOff x="6542479" y="2298466"/>
              <a:chExt cx="216130" cy="216130"/>
            </a:xfrm>
          </p:grpSpPr>
          <p:cxnSp>
            <p:nvCxnSpPr>
              <p:cNvPr id="19" name="Straight Connector 15">
                <a:extLst>
                  <a:ext uri="{FF2B5EF4-FFF2-40B4-BE49-F238E27FC236}">
                    <a16:creationId xmlns:a16="http://schemas.microsoft.com/office/drawing/2014/main" id="{25672947-58F6-460F-BF95-856BED5513B3}"/>
                  </a:ext>
                </a:extLst>
              </p:cNvPr>
              <p:cNvCxnSpPr>
                <a:cxnSpLocks/>
              </p:cNvCxnSpPr>
              <p:nvPr/>
            </p:nvCxnSpPr>
            <p:spPr>
              <a:xfrm>
                <a:off x="6650544" y="2298466"/>
                <a:ext cx="108065" cy="108065"/>
              </a:xfrm>
              <a:prstGeom prst="line">
                <a:avLst/>
              </a:prstGeom>
            </p:spPr>
            <p:style>
              <a:lnRef idx="3">
                <a:schemeClr val="accent4"/>
              </a:lnRef>
              <a:fillRef idx="0">
                <a:schemeClr val="accent4"/>
              </a:fillRef>
              <a:effectRef idx="2">
                <a:schemeClr val="accent4"/>
              </a:effectRef>
              <a:fontRef idx="minor">
                <a:schemeClr val="tx1"/>
              </a:fontRef>
            </p:style>
          </p:cxnSp>
          <p:cxnSp>
            <p:nvCxnSpPr>
              <p:cNvPr id="20" name="Straight Connector 16">
                <a:extLst>
                  <a:ext uri="{FF2B5EF4-FFF2-40B4-BE49-F238E27FC236}">
                    <a16:creationId xmlns:a16="http://schemas.microsoft.com/office/drawing/2014/main" id="{EDC11CE9-313B-4364-BC63-25222B5A6EAA}"/>
                  </a:ext>
                </a:extLst>
              </p:cNvPr>
              <p:cNvCxnSpPr>
                <a:cxnSpLocks/>
              </p:cNvCxnSpPr>
              <p:nvPr/>
            </p:nvCxnSpPr>
            <p:spPr>
              <a:xfrm>
                <a:off x="6542479" y="2406531"/>
                <a:ext cx="108065" cy="108065"/>
              </a:xfrm>
              <a:prstGeom prst="line">
                <a:avLst/>
              </a:prstGeom>
            </p:spPr>
            <p:style>
              <a:lnRef idx="3">
                <a:schemeClr val="accent4"/>
              </a:lnRef>
              <a:fillRef idx="0">
                <a:schemeClr val="accent4"/>
              </a:fillRef>
              <a:effectRef idx="2">
                <a:schemeClr val="accent4"/>
              </a:effectRef>
              <a:fontRef idx="minor">
                <a:schemeClr val="tx1"/>
              </a:fontRef>
            </p:style>
          </p:cxnSp>
        </p:grpSp>
        <p:grpSp>
          <p:nvGrpSpPr>
            <p:cNvPr id="16" name="Group 17">
              <a:extLst>
                <a:ext uri="{FF2B5EF4-FFF2-40B4-BE49-F238E27FC236}">
                  <a16:creationId xmlns:a16="http://schemas.microsoft.com/office/drawing/2014/main" id="{CCE3083B-C846-4233-8B1A-F80609670233}"/>
                </a:ext>
              </a:extLst>
            </p:cNvPr>
            <p:cNvGrpSpPr/>
            <p:nvPr/>
          </p:nvGrpSpPr>
          <p:grpSpPr>
            <a:xfrm flipV="1">
              <a:off x="5503382" y="2303573"/>
              <a:ext cx="216130" cy="216130"/>
              <a:chOff x="6542479" y="2298466"/>
              <a:chExt cx="216130" cy="216130"/>
            </a:xfrm>
          </p:grpSpPr>
          <p:cxnSp>
            <p:nvCxnSpPr>
              <p:cNvPr id="17" name="Straight Connector 18">
                <a:extLst>
                  <a:ext uri="{FF2B5EF4-FFF2-40B4-BE49-F238E27FC236}">
                    <a16:creationId xmlns:a16="http://schemas.microsoft.com/office/drawing/2014/main" id="{5BEA6170-274B-4CEE-8ED0-8FD3DF0D5C16}"/>
                  </a:ext>
                </a:extLst>
              </p:cNvPr>
              <p:cNvCxnSpPr>
                <a:cxnSpLocks/>
              </p:cNvCxnSpPr>
              <p:nvPr/>
            </p:nvCxnSpPr>
            <p:spPr>
              <a:xfrm>
                <a:off x="6650544" y="2298466"/>
                <a:ext cx="108065" cy="108065"/>
              </a:xfrm>
              <a:prstGeom prst="line">
                <a:avLst/>
              </a:prstGeom>
            </p:spPr>
            <p:style>
              <a:lnRef idx="3">
                <a:schemeClr val="accent4"/>
              </a:lnRef>
              <a:fillRef idx="0">
                <a:schemeClr val="accent4"/>
              </a:fillRef>
              <a:effectRef idx="2">
                <a:schemeClr val="accent4"/>
              </a:effectRef>
              <a:fontRef idx="minor">
                <a:schemeClr val="tx1"/>
              </a:fontRef>
            </p:style>
          </p:cxnSp>
          <p:cxnSp>
            <p:nvCxnSpPr>
              <p:cNvPr id="18" name="Straight Connector 19">
                <a:extLst>
                  <a:ext uri="{FF2B5EF4-FFF2-40B4-BE49-F238E27FC236}">
                    <a16:creationId xmlns:a16="http://schemas.microsoft.com/office/drawing/2014/main" id="{0B608F61-DF07-4F3A-9C11-0B1E5D9409F2}"/>
                  </a:ext>
                </a:extLst>
              </p:cNvPr>
              <p:cNvCxnSpPr>
                <a:cxnSpLocks/>
              </p:cNvCxnSpPr>
              <p:nvPr/>
            </p:nvCxnSpPr>
            <p:spPr>
              <a:xfrm>
                <a:off x="6542479" y="2406531"/>
                <a:ext cx="108065" cy="108065"/>
              </a:xfrm>
              <a:prstGeom prst="line">
                <a:avLst/>
              </a:prstGeom>
            </p:spPr>
            <p:style>
              <a:lnRef idx="3">
                <a:schemeClr val="accent4"/>
              </a:lnRef>
              <a:fillRef idx="0">
                <a:schemeClr val="accent4"/>
              </a:fillRef>
              <a:effectRef idx="2">
                <a:schemeClr val="accent4"/>
              </a:effectRef>
              <a:fontRef idx="minor">
                <a:schemeClr val="tx1"/>
              </a:fontRef>
            </p:style>
          </p:cxnSp>
        </p:grpSp>
      </p:grpSp>
    </p:spTree>
    <p:extLst>
      <p:ext uri="{BB962C8B-B14F-4D97-AF65-F5344CB8AC3E}">
        <p14:creationId xmlns:p14="http://schemas.microsoft.com/office/powerpoint/2010/main" val="402931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275" y="1228933"/>
            <a:ext cx="3527425" cy="2492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74" y="1109870"/>
            <a:ext cx="3324225" cy="2493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412" y="3743533"/>
            <a:ext cx="3168650" cy="2308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4437" y="3892758"/>
            <a:ext cx="2879725" cy="2165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6"/>
          <p:cNvSpPr txBox="1">
            <a:spLocks noChangeArrowheads="1"/>
          </p:cNvSpPr>
          <p:nvPr/>
        </p:nvSpPr>
        <p:spPr bwMode="auto">
          <a:xfrm>
            <a:off x="7512216" y="2039564"/>
            <a:ext cx="5031829"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en-US" altLang="en-US" sz="1800" dirty="0">
                <a:solidFill>
                  <a:srgbClr val="6600FF"/>
                </a:solidFill>
              </a:rPr>
              <a:t>ATLAS -CMS</a:t>
            </a:r>
          </a:p>
          <a:p>
            <a:pPr algn="ctr" eaLnBrk="1">
              <a:spcAft>
                <a:spcPct val="0"/>
              </a:spcAft>
              <a:buClrTx/>
              <a:buFontTx/>
              <a:buNone/>
            </a:pPr>
            <a:r>
              <a:rPr lang="en-US" altLang="en-US" sz="1800" dirty="0">
                <a:solidFill>
                  <a:srgbClr val="6600FF"/>
                </a:solidFill>
              </a:rPr>
              <a:t>Similar but different – magnet system,</a:t>
            </a:r>
          </a:p>
          <a:p>
            <a:pPr algn="ctr" eaLnBrk="1">
              <a:spcAft>
                <a:spcPct val="0"/>
              </a:spcAft>
              <a:buClrTx/>
              <a:buFontTx/>
              <a:buNone/>
            </a:pPr>
            <a:r>
              <a:rPr lang="en-US" altLang="en-US" sz="1800" dirty="0">
                <a:solidFill>
                  <a:srgbClr val="6600FF"/>
                </a:solidFill>
              </a:rPr>
              <a:t> detector solutions, TDAQ system</a:t>
            </a:r>
          </a:p>
          <a:p>
            <a:pPr algn="ctr" eaLnBrk="1">
              <a:spcAft>
                <a:spcPct val="0"/>
              </a:spcAft>
              <a:buClrTx/>
              <a:buFontTx/>
              <a:buNone/>
            </a:pPr>
            <a:r>
              <a:rPr lang="en-US" altLang="en-US" sz="1800" dirty="0">
                <a:solidFill>
                  <a:srgbClr val="6600FF"/>
                </a:solidFill>
              </a:rPr>
              <a:t>Competition – Collaboration</a:t>
            </a:r>
          </a:p>
          <a:p>
            <a:pPr algn="ctr" eaLnBrk="1">
              <a:spcAft>
                <a:spcPct val="0"/>
              </a:spcAft>
              <a:buClrTx/>
              <a:buFontTx/>
              <a:buNone/>
            </a:pPr>
            <a:endParaRPr lang="en-US" altLang="en-US" sz="1800" dirty="0">
              <a:solidFill>
                <a:srgbClr val="6600FF"/>
              </a:solidFill>
            </a:endParaRPr>
          </a:p>
          <a:p>
            <a:pPr algn="ctr" eaLnBrk="1">
              <a:spcAft>
                <a:spcPct val="0"/>
              </a:spcAft>
              <a:buClrTx/>
              <a:buFontTx/>
              <a:buNone/>
            </a:pPr>
            <a:endParaRPr lang="en-US" altLang="en-US" sz="1800" dirty="0">
              <a:solidFill>
                <a:srgbClr val="6600FF"/>
              </a:solidFill>
            </a:endParaRPr>
          </a:p>
          <a:p>
            <a:pPr algn="ctr" eaLnBrk="1">
              <a:spcAft>
                <a:spcPct val="0"/>
              </a:spcAft>
              <a:buClrTx/>
              <a:buFontTx/>
              <a:buNone/>
            </a:pPr>
            <a:endParaRPr lang="en-US" altLang="en-US" sz="1800" dirty="0">
              <a:solidFill>
                <a:srgbClr val="6600FF"/>
              </a:solidFill>
            </a:endParaRPr>
          </a:p>
          <a:p>
            <a:pPr algn="ctr" eaLnBrk="1">
              <a:spcAft>
                <a:spcPct val="0"/>
              </a:spcAft>
              <a:buClrTx/>
              <a:buFontTx/>
              <a:buNone/>
            </a:pPr>
            <a:endParaRPr lang="en-US" altLang="en-US" sz="1800" dirty="0">
              <a:solidFill>
                <a:srgbClr val="6600FF"/>
              </a:solidFill>
            </a:endParaRPr>
          </a:p>
          <a:p>
            <a:pPr algn="ctr" eaLnBrk="1">
              <a:spcAft>
                <a:spcPct val="0"/>
              </a:spcAft>
              <a:buClrTx/>
              <a:buFontTx/>
              <a:buNone/>
            </a:pPr>
            <a:r>
              <a:rPr lang="en-US" altLang="en-US" sz="1800" dirty="0">
                <a:solidFill>
                  <a:srgbClr val="6600FF"/>
                </a:solidFill>
              </a:rPr>
              <a:t>Different sizes:</a:t>
            </a:r>
          </a:p>
          <a:p>
            <a:pPr algn="ctr" eaLnBrk="1">
              <a:spcAft>
                <a:spcPct val="0"/>
              </a:spcAft>
              <a:buClrTx/>
              <a:buFontTx/>
              <a:buNone/>
            </a:pPr>
            <a:r>
              <a:rPr lang="en-US" altLang="en-US" sz="1800" dirty="0">
                <a:solidFill>
                  <a:srgbClr val="6600FF"/>
                </a:solidFill>
              </a:rPr>
              <a:t>ATLAS 46x25 m</a:t>
            </a:r>
          </a:p>
          <a:p>
            <a:pPr algn="ctr" eaLnBrk="1">
              <a:spcAft>
                <a:spcPct val="0"/>
              </a:spcAft>
              <a:buClrTx/>
              <a:buFontTx/>
              <a:buNone/>
            </a:pPr>
            <a:r>
              <a:rPr lang="en-US" altLang="en-US" sz="1800" dirty="0">
                <a:solidFill>
                  <a:srgbClr val="6600FF"/>
                </a:solidFill>
              </a:rPr>
              <a:t>CMS 21x15 m</a:t>
            </a:r>
          </a:p>
          <a:p>
            <a:pPr algn="ctr" eaLnBrk="1">
              <a:spcAft>
                <a:spcPct val="0"/>
              </a:spcAft>
              <a:buClrTx/>
              <a:buFontTx/>
              <a:buNone/>
            </a:pPr>
            <a:r>
              <a:rPr lang="en-US" altLang="en-US" sz="1800" dirty="0">
                <a:solidFill>
                  <a:srgbClr val="6600FF"/>
                </a:solidFill>
              </a:rPr>
              <a:t>Alice 26x16 m</a:t>
            </a:r>
            <a:br>
              <a:rPr lang="en-US" altLang="en-US" sz="1800" dirty="0">
                <a:solidFill>
                  <a:srgbClr val="6600FF"/>
                </a:solidFill>
              </a:rPr>
            </a:br>
            <a:r>
              <a:rPr lang="en-US" altLang="en-US" sz="1800" dirty="0">
                <a:solidFill>
                  <a:srgbClr val="6600FF"/>
                </a:solidFill>
              </a:rPr>
              <a:t>LHCB 21x10x13 m</a:t>
            </a:r>
          </a:p>
          <a:p>
            <a:pPr eaLnBrk="1">
              <a:spcAft>
                <a:spcPct val="0"/>
              </a:spcAft>
              <a:buClrTx/>
              <a:buFontTx/>
              <a:buNone/>
            </a:pPr>
            <a:r>
              <a:rPr lang="en-US" altLang="en-US" sz="1800" dirty="0"/>
              <a:t>  </a:t>
            </a:r>
          </a:p>
          <a:p>
            <a:pPr eaLnBrk="1">
              <a:buClrTx/>
              <a:buFontTx/>
              <a:buNone/>
            </a:pPr>
            <a:endParaRPr lang="en-US" altLang="en-US" sz="1800" dirty="0"/>
          </a:p>
        </p:txBody>
      </p:sp>
      <p:sp>
        <p:nvSpPr>
          <p:cNvPr id="15" name="Text Box 7"/>
          <p:cNvSpPr txBox="1">
            <a:spLocks noChangeArrowheads="1"/>
          </p:cNvSpPr>
          <p:nvPr/>
        </p:nvSpPr>
        <p:spPr bwMode="auto">
          <a:xfrm>
            <a:off x="822437" y="5958096"/>
            <a:ext cx="3455988"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sv-SE" altLang="en-US" sz="1400"/>
              <a:t>Heavy ion experiments,</a:t>
            </a:r>
          </a:p>
          <a:p>
            <a:pPr algn="ctr" eaLnBrk="1">
              <a:spcAft>
                <a:spcPct val="0"/>
              </a:spcAft>
              <a:buClrTx/>
              <a:buFontTx/>
              <a:buNone/>
            </a:pPr>
            <a:r>
              <a:rPr lang="sv-SE" altLang="en-US" sz="1400"/>
              <a:t>Pb – Pb or Au – Au</a:t>
            </a:r>
          </a:p>
        </p:txBody>
      </p:sp>
      <p:sp>
        <p:nvSpPr>
          <p:cNvPr id="16" name="Text Box 8"/>
          <p:cNvSpPr txBox="1">
            <a:spLocks noChangeArrowheads="1"/>
          </p:cNvSpPr>
          <p:nvPr/>
        </p:nvSpPr>
        <p:spPr bwMode="auto">
          <a:xfrm>
            <a:off x="5180125" y="5931108"/>
            <a:ext cx="3455987"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pPr>
            <a:r>
              <a:rPr lang="sv-SE" altLang="en-US" sz="1400"/>
              <a:t>B </a:t>
            </a:r>
            <a:r>
              <a:rPr lang="en-US" altLang="en-US" sz="1400"/>
              <a:t>physics at lower luminosities</a:t>
            </a:r>
          </a:p>
        </p:txBody>
      </p:sp>
      <p:sp>
        <p:nvSpPr>
          <p:cNvPr id="17" name="Text Box 7"/>
          <p:cNvSpPr txBox="1">
            <a:spLocks noChangeArrowheads="1"/>
          </p:cNvSpPr>
          <p:nvPr/>
        </p:nvSpPr>
        <p:spPr bwMode="auto">
          <a:xfrm>
            <a:off x="822437" y="3313321"/>
            <a:ext cx="3455988"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sv-SE" altLang="en-US" sz="1400"/>
              <a:t>Heavy ion experiments about 2 weeks/year</a:t>
            </a:r>
          </a:p>
        </p:txBody>
      </p:sp>
      <p:sp>
        <p:nvSpPr>
          <p:cNvPr id="18" name="TextBox 1"/>
          <p:cNvSpPr txBox="1">
            <a:spLocks noChangeArrowheads="1"/>
          </p:cNvSpPr>
          <p:nvPr/>
        </p:nvSpPr>
        <p:spPr bwMode="auto">
          <a:xfrm>
            <a:off x="1674925" y="1398796"/>
            <a:ext cx="587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000">
                <a:solidFill>
                  <a:schemeClr val="tx1"/>
                </a:solidFill>
              </a:rPr>
              <a:t>ATLAS</a:t>
            </a:r>
          </a:p>
        </p:txBody>
      </p:sp>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LHC Detectors</a:t>
            </a:r>
          </a:p>
        </p:txBody>
      </p:sp>
    </p:spTree>
    <p:extLst>
      <p:ext uri="{BB962C8B-B14F-4D97-AF65-F5344CB8AC3E}">
        <p14:creationId xmlns:p14="http://schemas.microsoft.com/office/powerpoint/2010/main" val="2537054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LHC results and cost</a:t>
            </a:r>
          </a:p>
        </p:txBody>
      </p:sp>
      <p:sp>
        <p:nvSpPr>
          <p:cNvPr id="19" name="Text Box 2"/>
          <p:cNvSpPr txBox="1">
            <a:spLocks noChangeArrowheads="1"/>
          </p:cNvSpPr>
          <p:nvPr/>
        </p:nvSpPr>
        <p:spPr bwMode="auto">
          <a:xfrm>
            <a:off x="2518050" y="2173780"/>
            <a:ext cx="8567737" cy="8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800" b="1" dirty="0">
                <a:solidFill>
                  <a:srgbClr val="FF3300"/>
                </a:solidFill>
              </a:rPr>
              <a:t>RESULTS so far</a:t>
            </a:r>
          </a:p>
          <a:p>
            <a:pPr eaLnBrk="1">
              <a:buClrTx/>
              <a:buFontTx/>
              <a:buNone/>
            </a:pPr>
            <a:r>
              <a:rPr lang="en-US" altLang="en-US" sz="1800" dirty="0">
                <a:solidFill>
                  <a:srgbClr val="0000FF"/>
                </a:solidFill>
              </a:rPr>
              <a:t>Verified the Standard Model</a:t>
            </a:r>
          </a:p>
          <a:p>
            <a:pPr eaLnBrk="1">
              <a:buClrTx/>
              <a:buFontTx/>
              <a:buNone/>
            </a:pPr>
            <a:r>
              <a:rPr lang="en-US" altLang="en-US" sz="1800" dirty="0">
                <a:solidFill>
                  <a:srgbClr val="0000FF"/>
                </a:solidFill>
              </a:rPr>
              <a:t>Higgs particle discovered 2012 July 4th (Nobel prize 2013)</a:t>
            </a:r>
          </a:p>
          <a:p>
            <a:pPr eaLnBrk="1">
              <a:buClrTx/>
              <a:buFontTx/>
              <a:buNone/>
            </a:pPr>
            <a:r>
              <a:rPr lang="en-US" altLang="en-US" sz="1800" dirty="0">
                <a:solidFill>
                  <a:srgbClr val="0000FF"/>
                </a:solidFill>
              </a:rPr>
              <a:t>No strong indications for BSM physics (Beyond Standard Model) yet</a:t>
            </a:r>
          </a:p>
          <a:p>
            <a:pPr eaLnBrk="1">
              <a:buClrTx/>
              <a:buFontTx/>
              <a:buNone/>
            </a:pPr>
            <a:r>
              <a:rPr lang="en-US" altLang="en-US" sz="1800" dirty="0">
                <a:solidFill>
                  <a:srgbClr val="0000FF"/>
                </a:solidFill>
              </a:rPr>
              <a:t>No SUSY (</a:t>
            </a:r>
            <a:r>
              <a:rPr lang="en-US" altLang="en-US" sz="1800" dirty="0" err="1">
                <a:solidFill>
                  <a:srgbClr val="0000FF"/>
                </a:solidFill>
              </a:rPr>
              <a:t>SuperSymmetry</a:t>
            </a:r>
            <a:r>
              <a:rPr lang="en-US" altLang="en-US" sz="1800" dirty="0">
                <a:solidFill>
                  <a:srgbClr val="0000FF"/>
                </a:solidFill>
              </a:rPr>
              <a:t>) yet</a:t>
            </a:r>
          </a:p>
          <a:p>
            <a:pPr eaLnBrk="1">
              <a:buClrTx/>
              <a:buFontTx/>
              <a:buNone/>
            </a:pPr>
            <a:endParaRPr lang="en-US" altLang="en-US" sz="1800" dirty="0">
              <a:solidFill>
                <a:srgbClr val="0000FF"/>
              </a:solidFill>
            </a:endParaRPr>
          </a:p>
          <a:p>
            <a:pPr eaLnBrk="1">
              <a:buClrTx/>
              <a:buFontTx/>
              <a:buNone/>
            </a:pPr>
            <a:r>
              <a:rPr lang="en-US" altLang="en-US" sz="1800" b="1" dirty="0">
                <a:solidFill>
                  <a:srgbClr val="FF3300"/>
                </a:solidFill>
              </a:rPr>
              <a:t>COSTS</a:t>
            </a:r>
          </a:p>
          <a:p>
            <a:pPr eaLnBrk="1">
              <a:buClrTx/>
              <a:buFontTx/>
              <a:buNone/>
            </a:pPr>
            <a:r>
              <a:rPr lang="en-US" altLang="en-US" sz="1800" dirty="0">
                <a:solidFill>
                  <a:srgbClr val="0000FF"/>
                </a:solidFill>
              </a:rPr>
              <a:t>LHC material costs ~3.1 G€</a:t>
            </a:r>
          </a:p>
          <a:p>
            <a:pPr eaLnBrk="1">
              <a:buClrTx/>
              <a:buFontTx/>
              <a:buNone/>
            </a:pPr>
            <a:r>
              <a:rPr lang="en-US" altLang="en-US" sz="1800" dirty="0">
                <a:solidFill>
                  <a:srgbClr val="0000FF"/>
                </a:solidFill>
              </a:rPr>
              <a:t>ATLAS material costs ~.3 G€</a:t>
            </a:r>
          </a:p>
          <a:p>
            <a:pPr eaLnBrk="1">
              <a:buClrTx/>
              <a:buFontTx/>
              <a:buNone/>
            </a:pPr>
            <a:endParaRPr lang="sv-SE" altLang="en-US" sz="1800" dirty="0"/>
          </a:p>
          <a:p>
            <a:pPr eaLnBrk="1">
              <a:buClrTx/>
              <a:buFontTx/>
              <a:buNone/>
            </a:pPr>
            <a:endParaRPr lang="sv-SE" altLang="en-US" sz="1800" dirty="0"/>
          </a:p>
          <a:p>
            <a:pPr eaLnBrk="1">
              <a:buClrTx/>
              <a:buFontTx/>
              <a:buNone/>
            </a:pPr>
            <a:endParaRPr lang="sv-SE" altLang="en-US" sz="1800" dirty="0"/>
          </a:p>
          <a:p>
            <a:pPr eaLnBrk="1">
              <a:buClrTx/>
              <a:buFontTx/>
              <a:buNone/>
            </a:pPr>
            <a:endParaRPr lang="sv-SE" altLang="en-US" sz="1800" dirty="0"/>
          </a:p>
        </p:txBody>
      </p:sp>
    </p:spTree>
    <p:extLst>
      <p:ext uri="{BB962C8B-B14F-4D97-AF65-F5344CB8AC3E}">
        <p14:creationId xmlns:p14="http://schemas.microsoft.com/office/powerpoint/2010/main" val="563626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A </a:t>
            </a:r>
            <a:r>
              <a:rPr lang="en-US" altLang="en-US" dirty="0" err="1">
                <a:solidFill>
                  <a:srgbClr val="FFFF00"/>
                </a:solidFill>
              </a:rPr>
              <a:t>ToroidaL</a:t>
            </a:r>
            <a:r>
              <a:rPr lang="en-US" altLang="en-US" dirty="0">
                <a:solidFill>
                  <a:srgbClr val="FFFF00"/>
                </a:solidFill>
              </a:rPr>
              <a:t> </a:t>
            </a:r>
            <a:r>
              <a:rPr lang="en-US" altLang="en-US" dirty="0" err="1">
                <a:solidFill>
                  <a:srgbClr val="FFFF00"/>
                </a:solidFill>
              </a:rPr>
              <a:t>ApparatuS</a:t>
            </a:r>
            <a:r>
              <a:rPr lang="en-US" altLang="en-US" dirty="0">
                <a:solidFill>
                  <a:srgbClr val="FFFF00"/>
                </a:solidFill>
              </a:rPr>
              <a:t> - ATLAS</a:t>
            </a:r>
          </a:p>
        </p:txBody>
      </p:sp>
      <p:sp>
        <p:nvSpPr>
          <p:cNvPr id="20" name="Text Box 2"/>
          <p:cNvSpPr txBox="1">
            <a:spLocks noChangeArrowheads="1"/>
          </p:cNvSpPr>
          <p:nvPr/>
        </p:nvSpPr>
        <p:spPr bwMode="auto">
          <a:xfrm>
            <a:off x="3960437" y="991528"/>
            <a:ext cx="1589088" cy="77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a:solidFill>
                  <a:srgbClr val="0000FF"/>
                </a:solidFill>
              </a:rPr>
              <a:t>46 meters</a:t>
            </a:r>
          </a:p>
        </p:txBody>
      </p:sp>
      <p:sp>
        <p:nvSpPr>
          <p:cNvPr id="21" name="Text Box 3"/>
          <p:cNvSpPr txBox="1">
            <a:spLocks noChangeArrowheads="1"/>
          </p:cNvSpPr>
          <p:nvPr/>
        </p:nvSpPr>
        <p:spPr bwMode="auto">
          <a:xfrm>
            <a:off x="971175" y="2647290"/>
            <a:ext cx="1589087"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a:solidFill>
                  <a:srgbClr val="0000FF"/>
                </a:solidFill>
              </a:rPr>
              <a:t>25 meters</a:t>
            </a:r>
          </a:p>
        </p:txBody>
      </p:sp>
      <p:pic>
        <p:nvPicPr>
          <p:cNvPr id="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550" y="1204253"/>
            <a:ext cx="6162675" cy="3052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Text Box 5"/>
          <p:cNvSpPr txBox="1">
            <a:spLocks noChangeArrowheads="1"/>
          </p:cNvSpPr>
          <p:nvPr/>
        </p:nvSpPr>
        <p:spPr bwMode="auto">
          <a:xfrm>
            <a:off x="1893512" y="5001553"/>
            <a:ext cx="3240088" cy="1420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a:solidFill>
                  <a:srgbClr val="0000FF"/>
                </a:solidFill>
              </a:rPr>
              <a:t>Inner detector  1 bit? - ~86 Mch</a:t>
            </a:r>
          </a:p>
          <a:p>
            <a:pPr eaLnBrk="1">
              <a:buClrTx/>
              <a:buFontTx/>
              <a:buNone/>
            </a:pPr>
            <a:r>
              <a:rPr lang="sv-SE" altLang="en-US" sz="1400">
                <a:solidFill>
                  <a:srgbClr val="0000FF"/>
                </a:solidFill>
              </a:rPr>
              <a:t>E/M calorimeter  16 bit -  ~300 kch</a:t>
            </a:r>
          </a:p>
          <a:p>
            <a:pPr eaLnBrk="1">
              <a:buClrTx/>
              <a:buFontTx/>
              <a:buNone/>
            </a:pPr>
            <a:r>
              <a:rPr lang="sv-SE" altLang="en-US" sz="1400">
                <a:solidFill>
                  <a:srgbClr val="0000FF"/>
                </a:solidFill>
              </a:rPr>
              <a:t>Hadron calorimeter  16 bit ~10kch</a:t>
            </a:r>
          </a:p>
          <a:p>
            <a:pPr eaLnBrk="1">
              <a:buClrTx/>
              <a:buFontTx/>
              <a:buNone/>
            </a:pPr>
            <a:r>
              <a:rPr lang="sv-SE" altLang="en-US" sz="1400">
                <a:solidFill>
                  <a:srgbClr val="0000FF"/>
                </a:solidFill>
              </a:rPr>
              <a:t>Muon detector x bit ~100 kch</a:t>
            </a:r>
          </a:p>
        </p:txBody>
      </p:sp>
      <p:sp>
        <p:nvSpPr>
          <p:cNvPr id="24" name="Text Box 6"/>
          <p:cNvSpPr txBox="1">
            <a:spLocks noChangeArrowheads="1"/>
          </p:cNvSpPr>
          <p:nvPr/>
        </p:nvSpPr>
        <p:spPr bwMode="auto">
          <a:xfrm>
            <a:off x="5122997" y="5001553"/>
            <a:ext cx="3240087" cy="104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400" dirty="0">
                <a:solidFill>
                  <a:srgbClr val="0000FF"/>
                </a:solidFill>
              </a:rPr>
              <a:t>Weight 7000 tons</a:t>
            </a:r>
          </a:p>
          <a:p>
            <a:pPr eaLnBrk="1">
              <a:buClrTx/>
              <a:buFontTx/>
              <a:buNone/>
            </a:pPr>
            <a:r>
              <a:rPr lang="en-US" altLang="en-US" sz="1400" dirty="0">
                <a:solidFill>
                  <a:srgbClr val="0000FF"/>
                </a:solidFill>
              </a:rPr>
              <a:t>3000 physicists + x engineers</a:t>
            </a:r>
          </a:p>
          <a:p>
            <a:pPr eaLnBrk="1">
              <a:buClrTx/>
              <a:buFontTx/>
              <a:buNone/>
            </a:pPr>
            <a:r>
              <a:rPr lang="en-US" altLang="en-US" sz="1400" dirty="0">
                <a:solidFill>
                  <a:srgbClr val="0000FF"/>
                </a:solidFill>
              </a:rPr>
              <a:t>181 institutes from</a:t>
            </a:r>
          </a:p>
          <a:p>
            <a:pPr eaLnBrk="1">
              <a:buClrTx/>
              <a:buFontTx/>
              <a:buNone/>
            </a:pPr>
            <a:r>
              <a:rPr lang="en-US" altLang="en-US" sz="1400" dirty="0">
                <a:solidFill>
                  <a:srgbClr val="0000FF"/>
                </a:solidFill>
              </a:rPr>
              <a:t>38 countries</a:t>
            </a:r>
          </a:p>
        </p:txBody>
      </p:sp>
      <p:sp>
        <p:nvSpPr>
          <p:cNvPr id="25" name="Text Box 7"/>
          <p:cNvSpPr txBox="1">
            <a:spLocks noChangeArrowheads="1"/>
          </p:cNvSpPr>
          <p:nvPr/>
        </p:nvSpPr>
        <p:spPr bwMode="auto">
          <a:xfrm rot="21540000">
            <a:off x="7657725" y="4496728"/>
            <a:ext cx="3168650" cy="900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en-US" sz="1400">
                <a:solidFill>
                  <a:srgbClr val="FF3300"/>
                </a:solidFill>
              </a:rPr>
              <a:t>USA =  Underground Storage Area 100m below surface</a:t>
            </a:r>
          </a:p>
          <a:p>
            <a:pPr eaLnBrk="1">
              <a:spcAft>
                <a:spcPct val="0"/>
              </a:spcAft>
              <a:buClrTx/>
              <a:buFontTx/>
              <a:buNone/>
            </a:pPr>
            <a:r>
              <a:rPr lang="sv-SE" altLang="en-US" sz="1400">
                <a:solidFill>
                  <a:srgbClr val="FF3300"/>
                </a:solidFill>
              </a:rPr>
              <a:t>Access shafts 12 – 22 m diam.</a:t>
            </a:r>
          </a:p>
        </p:txBody>
      </p:sp>
      <p:pic>
        <p:nvPicPr>
          <p:cNvPr id="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212" y="1797978"/>
            <a:ext cx="3649663" cy="2663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5784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A </a:t>
            </a:r>
            <a:r>
              <a:rPr lang="en-US" altLang="en-US" dirty="0" err="1">
                <a:solidFill>
                  <a:srgbClr val="FFFF00"/>
                </a:solidFill>
              </a:rPr>
              <a:t>ToroidaL</a:t>
            </a:r>
            <a:r>
              <a:rPr lang="en-US" altLang="en-US" dirty="0">
                <a:solidFill>
                  <a:srgbClr val="FFFF00"/>
                </a:solidFill>
              </a:rPr>
              <a:t> </a:t>
            </a:r>
            <a:r>
              <a:rPr lang="en-US" altLang="en-US" dirty="0" err="1">
                <a:solidFill>
                  <a:srgbClr val="FFFF00"/>
                </a:solidFill>
              </a:rPr>
              <a:t>ApparatuS</a:t>
            </a:r>
            <a:r>
              <a:rPr lang="en-US" altLang="en-US" dirty="0">
                <a:solidFill>
                  <a:srgbClr val="FFFF00"/>
                </a:solidFill>
              </a:rPr>
              <a:t> - ATLAS</a:t>
            </a:r>
          </a:p>
        </p:txBody>
      </p:sp>
      <p:sp>
        <p:nvSpPr>
          <p:cNvPr id="9" name="Title 1"/>
          <p:cNvSpPr txBox="1">
            <a:spLocks/>
          </p:cNvSpPr>
          <p:nvPr/>
        </p:nvSpPr>
        <p:spPr>
          <a:xfrm>
            <a:off x="838200" y="45719"/>
            <a:ext cx="10515600" cy="838201"/>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a:lstStyle>
          <a:p>
            <a:r>
              <a:rPr lang="en-US" altLang="en-US" kern="0">
                <a:solidFill>
                  <a:srgbClr val="FFFF00"/>
                </a:solidFill>
              </a:rPr>
              <a:t>A ToroidaL ApparatuS - ATLAS</a:t>
            </a:r>
            <a:endParaRPr lang="en-US" altLang="en-US" kern="0" dirty="0">
              <a:solidFill>
                <a:srgbClr val="FFFF00"/>
              </a:solidFill>
            </a:endParaRPr>
          </a:p>
        </p:txBody>
      </p:sp>
      <p:sp>
        <p:nvSpPr>
          <p:cNvPr id="10" name="Text Box 2"/>
          <p:cNvSpPr txBox="1">
            <a:spLocks noChangeArrowheads="1"/>
          </p:cNvSpPr>
          <p:nvPr/>
        </p:nvSpPr>
        <p:spPr bwMode="auto">
          <a:xfrm>
            <a:off x="3960437" y="991528"/>
            <a:ext cx="1589088" cy="77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a:solidFill>
                  <a:srgbClr val="0000FF"/>
                </a:solidFill>
              </a:rPr>
              <a:t>46 meters</a:t>
            </a:r>
          </a:p>
        </p:txBody>
      </p:sp>
      <p:sp>
        <p:nvSpPr>
          <p:cNvPr id="11" name="Text Box 3"/>
          <p:cNvSpPr txBox="1">
            <a:spLocks noChangeArrowheads="1"/>
          </p:cNvSpPr>
          <p:nvPr/>
        </p:nvSpPr>
        <p:spPr bwMode="auto">
          <a:xfrm>
            <a:off x="971175" y="2647290"/>
            <a:ext cx="1589087"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a:solidFill>
                  <a:srgbClr val="0000FF"/>
                </a:solidFill>
              </a:rPr>
              <a:t>25 meters</a:t>
            </a: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550" y="1204253"/>
            <a:ext cx="6162675" cy="3052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5"/>
          <p:cNvSpPr txBox="1">
            <a:spLocks noChangeArrowheads="1"/>
          </p:cNvSpPr>
          <p:nvPr/>
        </p:nvSpPr>
        <p:spPr bwMode="auto">
          <a:xfrm>
            <a:off x="1893511" y="4338372"/>
            <a:ext cx="3452211" cy="1420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50000"/>
              </a:lnSpc>
              <a:spcAft>
                <a:spcPts val="1200"/>
              </a:spcAft>
              <a:buClrTx/>
              <a:buFontTx/>
              <a:buNone/>
            </a:pPr>
            <a:r>
              <a:rPr lang="en-US" altLang="en-US" sz="1400" dirty="0">
                <a:solidFill>
                  <a:srgbClr val="0000FF"/>
                </a:solidFill>
              </a:rPr>
              <a:t>Inner detector  1 bit? - ~86 </a:t>
            </a:r>
            <a:r>
              <a:rPr lang="en-US" altLang="en-US" sz="1400" dirty="0" err="1">
                <a:solidFill>
                  <a:srgbClr val="0000FF"/>
                </a:solidFill>
              </a:rPr>
              <a:t>Mch</a:t>
            </a:r>
            <a:endParaRPr lang="en-US" altLang="en-US" sz="1400" dirty="0">
              <a:solidFill>
                <a:srgbClr val="0000FF"/>
              </a:solidFill>
            </a:endParaRPr>
          </a:p>
          <a:p>
            <a:pPr eaLnBrk="1">
              <a:lnSpc>
                <a:spcPct val="50000"/>
              </a:lnSpc>
              <a:spcAft>
                <a:spcPts val="1200"/>
              </a:spcAft>
              <a:buClrTx/>
              <a:buFontTx/>
              <a:buNone/>
            </a:pPr>
            <a:r>
              <a:rPr lang="en-US" altLang="en-US" sz="1400" dirty="0">
                <a:solidFill>
                  <a:srgbClr val="0000FF"/>
                </a:solidFill>
              </a:rPr>
              <a:t>E/M calorimeter  16 bit -  ~300 </a:t>
            </a:r>
            <a:r>
              <a:rPr lang="en-US" altLang="en-US" sz="1400" dirty="0" err="1">
                <a:solidFill>
                  <a:srgbClr val="0000FF"/>
                </a:solidFill>
              </a:rPr>
              <a:t>kch</a:t>
            </a:r>
            <a:endParaRPr lang="en-US" altLang="en-US" sz="1400" dirty="0">
              <a:solidFill>
                <a:srgbClr val="0000FF"/>
              </a:solidFill>
            </a:endParaRPr>
          </a:p>
          <a:p>
            <a:pPr eaLnBrk="1">
              <a:lnSpc>
                <a:spcPct val="50000"/>
              </a:lnSpc>
              <a:spcAft>
                <a:spcPts val="1200"/>
              </a:spcAft>
              <a:buClrTx/>
              <a:buFontTx/>
              <a:buNone/>
            </a:pPr>
            <a:r>
              <a:rPr lang="en-US" altLang="en-US" sz="1400" dirty="0">
                <a:solidFill>
                  <a:srgbClr val="0000FF"/>
                </a:solidFill>
              </a:rPr>
              <a:t>Hadron calorimeter  16 bit ~10kch</a:t>
            </a:r>
          </a:p>
          <a:p>
            <a:pPr eaLnBrk="1">
              <a:lnSpc>
                <a:spcPct val="50000"/>
              </a:lnSpc>
              <a:spcAft>
                <a:spcPts val="1200"/>
              </a:spcAft>
              <a:buClrTx/>
              <a:buFontTx/>
              <a:buNone/>
            </a:pPr>
            <a:r>
              <a:rPr lang="en-US" altLang="en-US" sz="1400" dirty="0">
                <a:solidFill>
                  <a:srgbClr val="0000FF"/>
                </a:solidFill>
              </a:rPr>
              <a:t>Muon detector x bit ~100 </a:t>
            </a:r>
            <a:r>
              <a:rPr lang="en-US" altLang="en-US" sz="1400" dirty="0" err="1">
                <a:solidFill>
                  <a:srgbClr val="0000FF"/>
                </a:solidFill>
              </a:rPr>
              <a:t>kch</a:t>
            </a:r>
            <a:endParaRPr lang="en-US" altLang="en-US" sz="1400" dirty="0">
              <a:solidFill>
                <a:srgbClr val="0000FF"/>
              </a:solidFill>
            </a:endParaRPr>
          </a:p>
          <a:p>
            <a:pPr eaLnBrk="1">
              <a:lnSpc>
                <a:spcPct val="50000"/>
              </a:lnSpc>
              <a:spcAft>
                <a:spcPts val="1200"/>
              </a:spcAft>
              <a:buClrTx/>
              <a:buFontTx/>
              <a:buNone/>
            </a:pPr>
            <a:r>
              <a:rPr lang="en-US" altLang="en-US" sz="1400" dirty="0">
                <a:solidFill>
                  <a:srgbClr val="0000FF"/>
                </a:solidFill>
              </a:rPr>
              <a:t>Dipole magnet	2T	2.4m diam</a:t>
            </a:r>
          </a:p>
          <a:p>
            <a:pPr eaLnBrk="1">
              <a:lnSpc>
                <a:spcPct val="50000"/>
              </a:lnSpc>
              <a:spcAft>
                <a:spcPts val="1200"/>
              </a:spcAft>
              <a:buClrTx/>
              <a:buFontTx/>
              <a:buNone/>
            </a:pPr>
            <a:r>
              <a:rPr lang="en-US" altLang="en-US" sz="1400" dirty="0" err="1">
                <a:solidFill>
                  <a:srgbClr val="0000FF"/>
                </a:solidFill>
              </a:rPr>
              <a:t>Toriod</a:t>
            </a:r>
            <a:r>
              <a:rPr lang="en-US" altLang="en-US" sz="1400" dirty="0">
                <a:solidFill>
                  <a:srgbClr val="0000FF"/>
                </a:solidFill>
              </a:rPr>
              <a:t> magnets</a:t>
            </a:r>
          </a:p>
          <a:p>
            <a:pPr eaLnBrk="1">
              <a:lnSpc>
                <a:spcPct val="50000"/>
              </a:lnSpc>
              <a:spcAft>
                <a:spcPts val="1200"/>
              </a:spcAft>
              <a:buClrTx/>
              <a:buFontTx/>
              <a:buNone/>
            </a:pPr>
            <a:r>
              <a:rPr lang="en-US" altLang="en-US" sz="1400" dirty="0">
                <a:solidFill>
                  <a:srgbClr val="0000FF"/>
                </a:solidFill>
              </a:rPr>
              <a:t>		Barrel	4T	20.1 m diam	</a:t>
            </a:r>
          </a:p>
          <a:p>
            <a:pPr eaLnBrk="1">
              <a:lnSpc>
                <a:spcPct val="50000"/>
              </a:lnSpc>
              <a:spcAft>
                <a:spcPts val="1200"/>
              </a:spcAft>
              <a:buClrTx/>
              <a:buFontTx/>
              <a:buNone/>
            </a:pPr>
            <a:r>
              <a:rPr lang="en-US" altLang="en-US" sz="1400" dirty="0">
                <a:solidFill>
                  <a:srgbClr val="0000FF"/>
                </a:solidFill>
              </a:rPr>
              <a:t>		Endcap	4T	10.7 m diam</a:t>
            </a:r>
          </a:p>
        </p:txBody>
      </p:sp>
      <p:sp>
        <p:nvSpPr>
          <p:cNvPr id="14" name="Text Box 6"/>
          <p:cNvSpPr txBox="1">
            <a:spLocks noChangeArrowheads="1"/>
          </p:cNvSpPr>
          <p:nvPr/>
        </p:nvSpPr>
        <p:spPr bwMode="auto">
          <a:xfrm>
            <a:off x="5062706" y="4338372"/>
            <a:ext cx="3240087" cy="104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50000"/>
              </a:lnSpc>
              <a:spcAft>
                <a:spcPts val="1200"/>
              </a:spcAft>
              <a:buClrTx/>
              <a:buFontTx/>
              <a:buNone/>
            </a:pPr>
            <a:r>
              <a:rPr lang="en-US" altLang="en-US" sz="1400" dirty="0">
                <a:solidFill>
                  <a:srgbClr val="0000FF"/>
                </a:solidFill>
              </a:rPr>
              <a:t>Weight 7000 tons</a:t>
            </a:r>
          </a:p>
          <a:p>
            <a:pPr eaLnBrk="1">
              <a:lnSpc>
                <a:spcPct val="50000"/>
              </a:lnSpc>
              <a:spcAft>
                <a:spcPts val="1200"/>
              </a:spcAft>
              <a:buClrTx/>
              <a:buFontTx/>
              <a:buNone/>
            </a:pPr>
            <a:r>
              <a:rPr lang="en-US" altLang="en-US" sz="1400" dirty="0">
                <a:solidFill>
                  <a:srgbClr val="0000FF"/>
                </a:solidFill>
              </a:rPr>
              <a:t>3000 physicists + x engineers</a:t>
            </a:r>
          </a:p>
          <a:p>
            <a:pPr eaLnBrk="1">
              <a:lnSpc>
                <a:spcPct val="50000"/>
              </a:lnSpc>
              <a:spcAft>
                <a:spcPts val="1200"/>
              </a:spcAft>
              <a:buClrTx/>
              <a:buFontTx/>
              <a:buNone/>
            </a:pPr>
            <a:r>
              <a:rPr lang="en-US" altLang="en-US" sz="1400" dirty="0">
                <a:solidFill>
                  <a:srgbClr val="0000FF"/>
                </a:solidFill>
              </a:rPr>
              <a:t>174 institutes from</a:t>
            </a:r>
          </a:p>
          <a:p>
            <a:pPr eaLnBrk="1">
              <a:lnSpc>
                <a:spcPct val="50000"/>
              </a:lnSpc>
              <a:spcAft>
                <a:spcPts val="1200"/>
              </a:spcAft>
              <a:buClrTx/>
              <a:buFontTx/>
              <a:buNone/>
            </a:pPr>
            <a:r>
              <a:rPr lang="en-US" altLang="en-US" sz="1400" dirty="0">
                <a:solidFill>
                  <a:srgbClr val="0000FF"/>
                </a:solidFill>
              </a:rPr>
              <a:t>38 countries</a:t>
            </a:r>
          </a:p>
        </p:txBody>
      </p:sp>
      <p:sp>
        <p:nvSpPr>
          <p:cNvPr id="15" name="Text Box 7"/>
          <p:cNvSpPr txBox="1">
            <a:spLocks noChangeArrowheads="1"/>
          </p:cNvSpPr>
          <p:nvPr/>
        </p:nvSpPr>
        <p:spPr bwMode="auto">
          <a:xfrm rot="21540000">
            <a:off x="7657725" y="4496728"/>
            <a:ext cx="3168650" cy="900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en-US" sz="1400">
                <a:solidFill>
                  <a:srgbClr val="FF3300"/>
                </a:solidFill>
              </a:rPr>
              <a:t>USA =  Underground Storage Area 100m below surface</a:t>
            </a:r>
          </a:p>
          <a:p>
            <a:pPr eaLnBrk="1">
              <a:spcAft>
                <a:spcPct val="0"/>
              </a:spcAft>
              <a:buClrTx/>
              <a:buFontTx/>
              <a:buNone/>
            </a:pPr>
            <a:r>
              <a:rPr lang="sv-SE" altLang="en-US" sz="1400">
                <a:solidFill>
                  <a:srgbClr val="FF3300"/>
                </a:solidFill>
              </a:rPr>
              <a:t>Access shafts 12 – 22 m diam.</a:t>
            </a:r>
          </a:p>
        </p:txBody>
      </p:sp>
      <p:pic>
        <p:nvPicPr>
          <p:cNvPr id="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524" y="2018046"/>
            <a:ext cx="3311525" cy="2451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5269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CMS – Compact Muon Solenoid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017" y="931218"/>
            <a:ext cx="7858125" cy="553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1912017" y="931218"/>
            <a:ext cx="7982006" cy="487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C1A885-C787-4B30-96BD-6A74A422901B}"/>
              </a:ext>
            </a:extLst>
          </p:cNvPr>
          <p:cNvSpPr txBox="1"/>
          <p:nvPr/>
        </p:nvSpPr>
        <p:spPr>
          <a:xfrm>
            <a:off x="3768131" y="6252153"/>
            <a:ext cx="808235" cy="246221"/>
          </a:xfrm>
          <a:prstGeom prst="rect">
            <a:avLst/>
          </a:prstGeom>
          <a:noFill/>
        </p:spPr>
        <p:txBody>
          <a:bodyPr wrap="none" rtlCol="0">
            <a:spAutoFit/>
          </a:bodyPr>
          <a:lstStyle/>
          <a:p>
            <a:r>
              <a:rPr lang="sv-SE" sz="1000" b="1" dirty="0">
                <a:latin typeface="Arial" panose="020B0604020202020204" pitchFamily="34" charset="0"/>
                <a:cs typeface="Arial" panose="020B0604020202020204" pitchFamily="34" charset="0"/>
              </a:rPr>
              <a:t>14 m </a:t>
            </a:r>
            <a:r>
              <a:rPr lang="sv-SE" sz="1000" b="1" dirty="0" err="1">
                <a:latin typeface="Arial" panose="020B0604020202020204" pitchFamily="34" charset="0"/>
                <a:cs typeface="Arial" panose="020B0604020202020204" pitchFamily="34" charset="0"/>
              </a:rPr>
              <a:t>diam</a:t>
            </a:r>
            <a:endParaRPr lang="sv-SE"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999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ATLAS installation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398" y="917032"/>
            <a:ext cx="3868963" cy="24167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9761" y="3957096"/>
            <a:ext cx="3780162" cy="25273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2736" y="3985670"/>
            <a:ext cx="3841640" cy="25028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987" y="918620"/>
            <a:ext cx="3450918" cy="25178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44398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ATLAS installation</a:t>
            </a:r>
          </a:p>
        </p:txBody>
      </p:sp>
      <p:grpSp>
        <p:nvGrpSpPr>
          <p:cNvPr id="3" name="Group 2"/>
          <p:cNvGrpSpPr/>
          <p:nvPr/>
        </p:nvGrpSpPr>
        <p:grpSpPr>
          <a:xfrm>
            <a:off x="1685297" y="915451"/>
            <a:ext cx="8578055" cy="5611473"/>
            <a:chOff x="1669531" y="915451"/>
            <a:chExt cx="8824913" cy="5902325"/>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506" y="937676"/>
              <a:ext cx="4319588" cy="284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506" y="3923764"/>
              <a:ext cx="4325938" cy="2894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9531" y="915451"/>
              <a:ext cx="3816350" cy="2867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8581" y="3942814"/>
              <a:ext cx="3797300" cy="2847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703883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Radiation Detectors</a:t>
            </a:r>
          </a:p>
        </p:txBody>
      </p:sp>
      <p:sp>
        <p:nvSpPr>
          <p:cNvPr id="7" name="Text Box 5"/>
          <p:cNvSpPr txBox="1">
            <a:spLocks noChangeArrowheads="1"/>
          </p:cNvSpPr>
          <p:nvPr/>
        </p:nvSpPr>
        <p:spPr bwMode="auto">
          <a:xfrm>
            <a:off x="838199" y="1186595"/>
            <a:ext cx="5736021" cy="1701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en-US" altLang="en-US" sz="1400" dirty="0">
                <a:solidFill>
                  <a:srgbClr val="0000FF"/>
                </a:solidFill>
              </a:rPr>
              <a:t>All the subdetectors use radiation detectors or radiation detection principles to produce data signals.</a:t>
            </a:r>
          </a:p>
          <a:p>
            <a:pPr eaLnBrk="1">
              <a:spcAft>
                <a:spcPct val="0"/>
              </a:spcAft>
              <a:buClrTx/>
              <a:buFontTx/>
              <a:buNone/>
            </a:pPr>
            <a:endParaRPr lang="en-US" altLang="en-US" sz="1400" dirty="0">
              <a:solidFill>
                <a:srgbClr val="0000FF"/>
              </a:solidFill>
            </a:endParaRPr>
          </a:p>
          <a:p>
            <a:pPr eaLnBrk="1">
              <a:spcAft>
                <a:spcPct val="0"/>
              </a:spcAft>
              <a:buClrTx/>
              <a:buFontTx/>
              <a:buNone/>
            </a:pPr>
            <a:r>
              <a:rPr lang="en-US" altLang="en-US" sz="1400" dirty="0">
                <a:solidFill>
                  <a:srgbClr val="0000FF"/>
                </a:solidFill>
              </a:rPr>
              <a:t>In radiation detectors particles are converted into electrical signals, sometimes via light</a:t>
            </a:r>
          </a:p>
          <a:p>
            <a:pPr eaLnBrk="1">
              <a:spcAft>
                <a:spcPct val="0"/>
              </a:spcAft>
              <a:buClrTx/>
              <a:buFontTx/>
              <a:buNone/>
            </a:pPr>
            <a:endParaRPr lang="en-US" altLang="en-US" sz="1400" dirty="0">
              <a:solidFill>
                <a:srgbClr val="0000FF"/>
              </a:solidFill>
            </a:endParaRPr>
          </a:p>
          <a:p>
            <a:pPr eaLnBrk="1">
              <a:spcAft>
                <a:spcPct val="0"/>
              </a:spcAft>
              <a:buClrTx/>
              <a:buFontTx/>
              <a:buNone/>
            </a:pPr>
            <a:r>
              <a:rPr lang="en-US" altLang="en-US" sz="1400" dirty="0">
                <a:solidFill>
                  <a:srgbClr val="0000FF"/>
                </a:solidFill>
              </a:rPr>
              <a:t>A large class of radiation detectors are based on </a:t>
            </a:r>
            <a:r>
              <a:rPr lang="en-US" altLang="en-US" sz="1400" b="1" dirty="0">
                <a:solidFill>
                  <a:srgbClr val="FF0000"/>
                </a:solidFill>
              </a:rPr>
              <a:t>scintillation</a:t>
            </a:r>
            <a:r>
              <a:rPr lang="en-US" altLang="en-US" sz="1400" dirty="0">
                <a:solidFill>
                  <a:srgbClr val="FF0000"/>
                </a:solidFill>
              </a:rPr>
              <a:t> </a:t>
            </a:r>
            <a:r>
              <a:rPr lang="en-US" altLang="en-US" sz="1400" dirty="0">
                <a:solidFill>
                  <a:srgbClr val="0000FF"/>
                </a:solidFill>
              </a:rPr>
              <a:t>where the ionizing radiation excites the inorganic or organic scintillator material. When the scintillator de-excites it emits light of characteristic wavelengths</a:t>
            </a:r>
          </a:p>
          <a:p>
            <a:pPr eaLnBrk="1">
              <a:spcAft>
                <a:spcPct val="0"/>
              </a:spcAft>
              <a:buClrTx/>
              <a:buFontTx/>
              <a:buNone/>
            </a:pPr>
            <a:endParaRPr lang="en-US" altLang="en-US" sz="1400" dirty="0">
              <a:solidFill>
                <a:srgbClr val="0000FF"/>
              </a:solidFill>
            </a:endParaRPr>
          </a:p>
          <a:p>
            <a:pPr>
              <a:spcAft>
                <a:spcPct val="0"/>
              </a:spcAft>
              <a:buClrTx/>
            </a:pPr>
            <a:r>
              <a:rPr lang="en-US" altLang="en-US" sz="1400" dirty="0">
                <a:solidFill>
                  <a:srgbClr val="0000FF"/>
                </a:solidFill>
              </a:rPr>
              <a:t>The light can be collected by </a:t>
            </a:r>
            <a:r>
              <a:rPr lang="en-US" altLang="en-US" sz="1400" b="1" dirty="0">
                <a:solidFill>
                  <a:srgbClr val="FF0000"/>
                </a:solidFill>
              </a:rPr>
              <a:t>photo multipliers (PMTs), APDs</a:t>
            </a:r>
            <a:r>
              <a:rPr lang="en-US" altLang="en-US" sz="1400" b="1" dirty="0">
                <a:solidFill>
                  <a:srgbClr val="0000FF"/>
                </a:solidFill>
              </a:rPr>
              <a:t> </a:t>
            </a:r>
            <a:r>
              <a:rPr lang="en-US" altLang="en-US" sz="1400" dirty="0">
                <a:solidFill>
                  <a:srgbClr val="0000FF"/>
                </a:solidFill>
              </a:rPr>
              <a:t>(</a:t>
            </a:r>
            <a:r>
              <a:rPr lang="en-US" altLang="en-US" sz="1400" dirty="0" err="1">
                <a:solidFill>
                  <a:srgbClr val="0000FF"/>
                </a:solidFill>
              </a:rPr>
              <a:t>avalange</a:t>
            </a:r>
            <a:r>
              <a:rPr lang="en-US" altLang="en-US" sz="1400" dirty="0">
                <a:solidFill>
                  <a:srgbClr val="0000FF"/>
                </a:solidFill>
              </a:rPr>
              <a:t> photo diodes) or </a:t>
            </a:r>
            <a:r>
              <a:rPr lang="en-US" altLang="en-US" sz="1400" b="1" dirty="0" err="1">
                <a:solidFill>
                  <a:srgbClr val="FF0000"/>
                </a:solidFill>
              </a:rPr>
              <a:t>SiPMs</a:t>
            </a:r>
            <a:r>
              <a:rPr lang="en-US" altLang="en-US" sz="1400" b="1" dirty="0">
                <a:solidFill>
                  <a:srgbClr val="FF0000"/>
                </a:solidFill>
              </a:rPr>
              <a:t> </a:t>
            </a:r>
            <a:r>
              <a:rPr lang="en-US" altLang="en-US" sz="1400" dirty="0">
                <a:solidFill>
                  <a:srgbClr val="0000FF"/>
                </a:solidFill>
              </a:rPr>
              <a:t>(arrays of small GM detectors).</a:t>
            </a:r>
          </a:p>
          <a:p>
            <a:pPr>
              <a:spcAft>
                <a:spcPct val="0"/>
              </a:spcAft>
              <a:buClrTx/>
            </a:pPr>
            <a:endParaRPr lang="en-US" altLang="en-US" sz="1400" dirty="0">
              <a:solidFill>
                <a:srgbClr val="0000FF"/>
              </a:solidFill>
            </a:endParaRPr>
          </a:p>
          <a:p>
            <a:pPr>
              <a:spcAft>
                <a:spcPct val="0"/>
              </a:spcAft>
              <a:buClrTx/>
            </a:pPr>
            <a:r>
              <a:rPr lang="en-US" altLang="en-US" sz="1400" dirty="0">
                <a:solidFill>
                  <a:srgbClr val="0000FF"/>
                </a:solidFill>
              </a:rPr>
              <a:t>In another class of radiation detectors the radiation </a:t>
            </a:r>
            <a:r>
              <a:rPr lang="en-US" altLang="en-US" sz="1400" b="1" dirty="0">
                <a:solidFill>
                  <a:srgbClr val="FF0000"/>
                </a:solidFill>
              </a:rPr>
              <a:t>ionizes the media</a:t>
            </a:r>
            <a:r>
              <a:rPr lang="en-US" altLang="en-US" sz="1400" b="1" dirty="0">
                <a:solidFill>
                  <a:srgbClr val="0000FF"/>
                </a:solidFill>
              </a:rPr>
              <a:t> </a:t>
            </a:r>
            <a:r>
              <a:rPr lang="en-US" altLang="en-US" sz="1400" dirty="0">
                <a:solidFill>
                  <a:srgbClr val="0000FF"/>
                </a:solidFill>
              </a:rPr>
              <a:t>and an electric field separates the electrons and the ions. The media can be gaseous or liquid. Different media and different voltage gives different performance.</a:t>
            </a:r>
          </a:p>
          <a:p>
            <a:pPr>
              <a:spcAft>
                <a:spcPct val="0"/>
              </a:spcAft>
              <a:buClrTx/>
            </a:pPr>
            <a:endParaRPr lang="en-US" altLang="en-US" sz="1400" dirty="0">
              <a:solidFill>
                <a:srgbClr val="0000FF"/>
              </a:solidFill>
            </a:endParaRPr>
          </a:p>
          <a:p>
            <a:pPr>
              <a:spcAft>
                <a:spcPct val="0"/>
              </a:spcAft>
              <a:buClrTx/>
            </a:pPr>
            <a:r>
              <a:rPr lang="en-US" altLang="en-US" sz="1400" dirty="0">
                <a:solidFill>
                  <a:srgbClr val="0000FF"/>
                </a:solidFill>
              </a:rPr>
              <a:t>In semiconductor detectors the radiation creates </a:t>
            </a:r>
            <a:r>
              <a:rPr lang="en-US" altLang="en-US" sz="1400" b="1" dirty="0">
                <a:solidFill>
                  <a:srgbClr val="FF0000"/>
                </a:solidFill>
              </a:rPr>
              <a:t>electron-hole pairs </a:t>
            </a:r>
            <a:r>
              <a:rPr lang="en-US" altLang="en-US" sz="1400" dirty="0">
                <a:solidFill>
                  <a:srgbClr val="0000FF"/>
                </a:solidFill>
              </a:rPr>
              <a:t>that are separated by the field over a p-n junction</a:t>
            </a:r>
          </a:p>
          <a:p>
            <a:pPr eaLnBrk="1">
              <a:spcAft>
                <a:spcPct val="0"/>
              </a:spcAft>
              <a:buClrTx/>
              <a:buFontTx/>
              <a:buNone/>
            </a:pPr>
            <a:endParaRPr lang="sv-SE" altLang="en-US" sz="1400" dirty="0">
              <a:solidFill>
                <a:srgbClr val="0000FF"/>
              </a:solidFill>
            </a:endParaRPr>
          </a:p>
          <a:p>
            <a:pPr eaLnBrk="1">
              <a:spcAft>
                <a:spcPct val="0"/>
              </a:spcAft>
              <a:buClrTx/>
              <a:buFontTx/>
              <a:buNone/>
            </a:pPr>
            <a:endParaRPr lang="sv-SE" altLang="en-US" sz="1400" dirty="0">
              <a:solidFill>
                <a:srgbClr val="0000FF"/>
              </a:solidFill>
            </a:endParaRPr>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337" y="3849222"/>
            <a:ext cx="1359739" cy="1374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1532688975"/>
              </p:ext>
            </p:extLst>
          </p:nvPr>
        </p:nvGraphicFramePr>
        <p:xfrm>
          <a:off x="6973988" y="1040525"/>
          <a:ext cx="1056290" cy="1660349"/>
        </p:xfrm>
        <a:graphic>
          <a:graphicData uri="http://schemas.openxmlformats.org/presentationml/2006/ole">
            <mc:AlternateContent xmlns:mc="http://schemas.openxmlformats.org/markup-compatibility/2006">
              <mc:Choice xmlns:v="urn:schemas-microsoft-com:vml" Requires="v">
                <p:oleObj spid="_x0000_s15646" name="Drawing" r:id="rId4" imgW="1546825" imgH="2430701" progId="Canvas.Drawing.X">
                  <p:embed/>
                </p:oleObj>
              </mc:Choice>
              <mc:Fallback>
                <p:oleObj name="Drawing" r:id="rId4" imgW="1546825" imgH="2430701" progId="Canvas.Drawing.X">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3988" y="1040525"/>
                        <a:ext cx="1056290" cy="1660349"/>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95674988"/>
              </p:ext>
            </p:extLst>
          </p:nvPr>
        </p:nvGraphicFramePr>
        <p:xfrm>
          <a:off x="2936974" y="5358330"/>
          <a:ext cx="1295400" cy="930275"/>
        </p:xfrm>
        <a:graphic>
          <a:graphicData uri="http://schemas.openxmlformats.org/presentationml/2006/ole">
            <mc:AlternateContent xmlns:mc="http://schemas.openxmlformats.org/markup-compatibility/2006">
              <mc:Choice xmlns:v="urn:schemas-microsoft-com:vml" Requires="v">
                <p:oleObj spid="_x0000_s15647" name="Drawing" r:id="rId6" imgW="1295046" imgH="929436" progId="Canvas.Drawing.X">
                  <p:embed/>
                </p:oleObj>
              </mc:Choice>
              <mc:Fallback>
                <p:oleObj name="Drawing" r:id="rId6" imgW="1295046" imgH="929436" progId="Canvas.Drawing.X">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6974" y="5358330"/>
                        <a:ext cx="1295400" cy="930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322879514"/>
              </p:ext>
            </p:extLst>
          </p:nvPr>
        </p:nvGraphicFramePr>
        <p:xfrm>
          <a:off x="8844455" y="1743082"/>
          <a:ext cx="2509345" cy="1545736"/>
        </p:xfrm>
        <a:graphic>
          <a:graphicData uri="http://schemas.openxmlformats.org/presentationml/2006/ole">
            <mc:AlternateContent xmlns:mc="http://schemas.openxmlformats.org/markup-compatibility/2006">
              <mc:Choice xmlns:v="urn:schemas-microsoft-com:vml" Requires="v">
                <p:oleObj spid="_x0000_s15648" name="Drawing" r:id="rId8" imgW="1607643" imgH="990521" progId="Canvas.Drawing.X">
                  <p:embed/>
                </p:oleObj>
              </mc:Choice>
              <mc:Fallback>
                <p:oleObj name="Drawing" r:id="rId8" imgW="1607643" imgH="990521" progId="Canvas.Drawing.X">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4455" y="1743082"/>
                        <a:ext cx="2509345" cy="1545736"/>
                      </a:xfrm>
                      <a:prstGeom prst="rect">
                        <a:avLst/>
                      </a:prstGeom>
                      <a:noFill/>
                    </p:spPr>
                  </p:pic>
                </p:oleObj>
              </mc:Fallback>
            </mc:AlternateContent>
          </a:graphicData>
        </a:graphic>
      </p:graphicFrame>
      <p:pic>
        <p:nvPicPr>
          <p:cNvPr id="3" name="Picture 2">
            <a:extLst>
              <a:ext uri="{FF2B5EF4-FFF2-40B4-BE49-F238E27FC236}">
                <a16:creationId xmlns:a16="http://schemas.microsoft.com/office/drawing/2014/main" id="{5E8DB8D2-23A5-4498-8880-B17B08411370}"/>
              </a:ext>
            </a:extLst>
          </p:cNvPr>
          <p:cNvPicPr>
            <a:picLocks noChangeAspect="1"/>
          </p:cNvPicPr>
          <p:nvPr/>
        </p:nvPicPr>
        <p:blipFill>
          <a:blip r:embed="rId10"/>
          <a:stretch>
            <a:fillRect/>
          </a:stretch>
        </p:blipFill>
        <p:spPr>
          <a:xfrm>
            <a:off x="9709905" y="3429000"/>
            <a:ext cx="902431" cy="859114"/>
          </a:xfrm>
          <a:prstGeom prst="rect">
            <a:avLst/>
          </a:prstGeom>
        </p:spPr>
      </p:pic>
      <p:sp>
        <p:nvSpPr>
          <p:cNvPr id="5" name="TextBox 4">
            <a:extLst>
              <a:ext uri="{FF2B5EF4-FFF2-40B4-BE49-F238E27FC236}">
                <a16:creationId xmlns:a16="http://schemas.microsoft.com/office/drawing/2014/main" id="{81124EB7-69A5-4B3B-BC59-6AEF2C232898}"/>
              </a:ext>
            </a:extLst>
          </p:cNvPr>
          <p:cNvSpPr txBox="1"/>
          <p:nvPr/>
        </p:nvSpPr>
        <p:spPr>
          <a:xfrm>
            <a:off x="10612336" y="3664556"/>
            <a:ext cx="1052513" cy="369332"/>
          </a:xfrm>
          <a:prstGeom prst="rect">
            <a:avLst/>
          </a:prstGeom>
          <a:noFill/>
        </p:spPr>
        <p:txBody>
          <a:bodyPr wrap="square" rtlCol="0">
            <a:spAutoFit/>
          </a:bodyPr>
          <a:lstStyle/>
          <a:p>
            <a:r>
              <a:rPr lang="sv-SE" dirty="0" err="1"/>
              <a:t>SiPM</a:t>
            </a:r>
            <a:endParaRPr lang="sv-SE" dirty="0"/>
          </a:p>
        </p:txBody>
      </p:sp>
      <p:sp>
        <p:nvSpPr>
          <p:cNvPr id="12" name="TextBox 11">
            <a:extLst>
              <a:ext uri="{FF2B5EF4-FFF2-40B4-BE49-F238E27FC236}">
                <a16:creationId xmlns:a16="http://schemas.microsoft.com/office/drawing/2014/main" id="{B5C90BA2-8313-4A57-AB5D-058D2A8CA2D7}"/>
              </a:ext>
            </a:extLst>
          </p:cNvPr>
          <p:cNvSpPr txBox="1"/>
          <p:nvPr/>
        </p:nvSpPr>
        <p:spPr>
          <a:xfrm>
            <a:off x="11084723" y="1870699"/>
            <a:ext cx="1052513" cy="369332"/>
          </a:xfrm>
          <a:prstGeom prst="rect">
            <a:avLst/>
          </a:prstGeom>
          <a:noFill/>
        </p:spPr>
        <p:txBody>
          <a:bodyPr wrap="square" rtlCol="0">
            <a:spAutoFit/>
          </a:bodyPr>
          <a:lstStyle/>
          <a:p>
            <a:r>
              <a:rPr lang="sv-SE" dirty="0"/>
              <a:t>PMT</a:t>
            </a:r>
          </a:p>
        </p:txBody>
      </p:sp>
    </p:spTree>
    <p:extLst>
      <p:ext uri="{BB962C8B-B14F-4D97-AF65-F5344CB8AC3E}">
        <p14:creationId xmlns:p14="http://schemas.microsoft.com/office/powerpoint/2010/main" val="101055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ATLAS inner detector</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8223" y="1751160"/>
            <a:ext cx="1987771" cy="1057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242" y="2994800"/>
            <a:ext cx="7260068" cy="36582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383" y="1090262"/>
            <a:ext cx="3408027" cy="21815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3"/>
          <p:cNvSpPr txBox="1">
            <a:spLocks noChangeArrowheads="1"/>
          </p:cNvSpPr>
          <p:nvPr/>
        </p:nvSpPr>
        <p:spPr bwMode="auto">
          <a:xfrm>
            <a:off x="8584380" y="1004388"/>
            <a:ext cx="3302148" cy="41984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en-US" altLang="en-US" sz="1400" b="1" dirty="0">
                <a:solidFill>
                  <a:srgbClr val="F93F2B"/>
                </a:solidFill>
              </a:rPr>
              <a:t>M</a:t>
            </a:r>
            <a:r>
              <a:rPr lang="en-US" altLang="en-US" sz="1400" b="1" dirty="0">
                <a:solidFill>
                  <a:srgbClr val="FF0000"/>
                </a:solidFill>
              </a:rPr>
              <a:t>agnetic field </a:t>
            </a:r>
            <a:r>
              <a:rPr lang="en-US" altLang="en-US" sz="1400" dirty="0">
                <a:solidFill>
                  <a:srgbClr val="0000FF"/>
                </a:solidFill>
              </a:rPr>
              <a:t>2T</a:t>
            </a:r>
          </a:p>
          <a:p>
            <a:pPr eaLnBrk="1">
              <a:spcAft>
                <a:spcPct val="0"/>
              </a:spcAft>
              <a:buClrTx/>
              <a:buFontTx/>
              <a:buNone/>
            </a:pPr>
            <a:r>
              <a:rPr lang="en-US" altLang="en-US" sz="1400" dirty="0">
                <a:solidFill>
                  <a:srgbClr val="0000FF"/>
                </a:solidFill>
              </a:rPr>
              <a:t>3 different detector types</a:t>
            </a:r>
          </a:p>
          <a:p>
            <a:pPr eaLnBrk="1">
              <a:spcAft>
                <a:spcPct val="0"/>
              </a:spcAft>
              <a:buClrTx/>
              <a:buFontTx/>
              <a:buNone/>
            </a:pPr>
            <a:endParaRPr lang="en-US" altLang="en-US" sz="1400" dirty="0">
              <a:solidFill>
                <a:srgbClr val="0000FF"/>
              </a:solidFill>
            </a:endParaRPr>
          </a:p>
          <a:p>
            <a:pPr eaLnBrk="1">
              <a:spcAft>
                <a:spcPct val="0"/>
              </a:spcAft>
              <a:buClrTx/>
              <a:buFontTx/>
              <a:buNone/>
            </a:pPr>
            <a:r>
              <a:rPr lang="en-US" altLang="en-US" sz="1400" b="1" dirty="0">
                <a:solidFill>
                  <a:srgbClr val="FF0000"/>
                </a:solidFill>
              </a:rPr>
              <a:t>Pixel detector </a:t>
            </a:r>
            <a:r>
              <a:rPr lang="en-US" altLang="en-US" sz="1400" dirty="0">
                <a:solidFill>
                  <a:srgbClr val="0000FF"/>
                </a:solidFill>
              </a:rPr>
              <a:t>80 </a:t>
            </a:r>
            <a:r>
              <a:rPr lang="en-US" altLang="en-US" sz="1400" dirty="0" err="1">
                <a:solidFill>
                  <a:srgbClr val="0000FF"/>
                </a:solidFill>
              </a:rPr>
              <a:t>Mch</a:t>
            </a:r>
            <a:endParaRPr lang="en-US" altLang="en-US" sz="1400" dirty="0">
              <a:solidFill>
                <a:srgbClr val="0000FF"/>
              </a:solidFill>
            </a:endParaRPr>
          </a:p>
          <a:p>
            <a:pPr eaLnBrk="1">
              <a:spcAft>
                <a:spcPct val="0"/>
              </a:spcAft>
              <a:buClrTx/>
              <a:buFontTx/>
              <a:buNone/>
            </a:pPr>
            <a:r>
              <a:rPr lang="en-US" altLang="en-US" sz="1400" dirty="0">
                <a:solidFill>
                  <a:srgbClr val="0000FF"/>
                </a:solidFill>
              </a:rPr>
              <a:t>	Silicon pad detector 2D resolution 12 </a:t>
            </a:r>
            <a:r>
              <a:rPr lang="en-US" altLang="en-US" sz="1400" dirty="0">
                <a:solidFill>
                  <a:srgbClr val="0000FF"/>
                </a:solidFill>
                <a:latin typeface="Symbol" panose="05050102010706020507" pitchFamily="18" charset="2"/>
              </a:rPr>
              <a:t></a:t>
            </a:r>
            <a:r>
              <a:rPr lang="en-US" altLang="en-US" sz="1400" dirty="0">
                <a:solidFill>
                  <a:srgbClr val="0000FF"/>
                </a:solidFill>
              </a:rPr>
              <a:t>x110</a:t>
            </a:r>
            <a:r>
              <a:rPr lang="en-US" altLang="en-US" sz="1400" dirty="0">
                <a:solidFill>
                  <a:srgbClr val="0000FF"/>
                </a:solidFill>
                <a:latin typeface="Symbol" panose="05050102010706020507" pitchFamily="18" charset="2"/>
              </a:rPr>
              <a:t></a:t>
            </a:r>
          </a:p>
          <a:p>
            <a:pPr eaLnBrk="1">
              <a:spcAft>
                <a:spcPct val="0"/>
              </a:spcAft>
              <a:buClrTx/>
              <a:buFontTx/>
              <a:buNone/>
            </a:pPr>
            <a:endParaRPr lang="en-US" altLang="en-US" sz="1400" dirty="0">
              <a:solidFill>
                <a:srgbClr val="0000FF"/>
              </a:solidFill>
            </a:endParaRPr>
          </a:p>
          <a:p>
            <a:pPr eaLnBrk="1">
              <a:spcAft>
                <a:spcPct val="0"/>
              </a:spcAft>
              <a:buClrTx/>
              <a:buFontTx/>
              <a:buNone/>
            </a:pPr>
            <a:r>
              <a:rPr lang="en-US" altLang="en-US" sz="1400" b="1" dirty="0" err="1">
                <a:solidFill>
                  <a:srgbClr val="FF0000"/>
                </a:solidFill>
              </a:rPr>
              <a:t>Semiconducor</a:t>
            </a:r>
            <a:r>
              <a:rPr lang="en-US" altLang="en-US" sz="1400" b="1" dirty="0">
                <a:solidFill>
                  <a:srgbClr val="FF0000"/>
                </a:solidFill>
              </a:rPr>
              <a:t> Tracker </a:t>
            </a:r>
            <a:r>
              <a:rPr lang="en-US" altLang="en-US" sz="1400" dirty="0">
                <a:solidFill>
                  <a:srgbClr val="0000FF"/>
                </a:solidFill>
              </a:rPr>
              <a:t>(SCT) 6 </a:t>
            </a:r>
            <a:r>
              <a:rPr lang="en-US" altLang="en-US" sz="1400" dirty="0" err="1">
                <a:solidFill>
                  <a:srgbClr val="0000FF"/>
                </a:solidFill>
              </a:rPr>
              <a:t>Mch</a:t>
            </a:r>
            <a:r>
              <a:rPr lang="en-US" altLang="en-US" sz="1400" dirty="0">
                <a:solidFill>
                  <a:srgbClr val="0000FF"/>
                </a:solidFill>
              </a:rPr>
              <a:t> </a:t>
            </a:r>
          </a:p>
          <a:p>
            <a:pPr eaLnBrk="1">
              <a:spcAft>
                <a:spcPct val="0"/>
              </a:spcAft>
              <a:buClrTx/>
              <a:buFontTx/>
              <a:buNone/>
            </a:pPr>
            <a:r>
              <a:rPr lang="en-US" altLang="en-US" sz="1400" dirty="0">
                <a:solidFill>
                  <a:srgbClr val="0000FF"/>
                </a:solidFill>
              </a:rPr>
              <a:t>	Silicon strip detector (1D)</a:t>
            </a:r>
          </a:p>
          <a:p>
            <a:pPr eaLnBrk="1">
              <a:spcAft>
                <a:spcPct val="0"/>
              </a:spcAft>
              <a:buClrTx/>
              <a:buFontTx/>
              <a:buNone/>
            </a:pPr>
            <a:r>
              <a:rPr lang="en-US" altLang="en-US" sz="1400" dirty="0">
                <a:solidFill>
                  <a:srgbClr val="0000FF"/>
                </a:solidFill>
              </a:rPr>
              <a:t>Double layers Resolution 23</a:t>
            </a:r>
            <a:r>
              <a:rPr lang="en-US" altLang="en-US" sz="1400" dirty="0">
                <a:solidFill>
                  <a:srgbClr val="0000FF"/>
                </a:solidFill>
                <a:latin typeface="Symbol" panose="05050102010706020507" pitchFamily="18" charset="2"/>
              </a:rPr>
              <a:t></a:t>
            </a:r>
            <a:r>
              <a:rPr lang="en-US" altLang="en-US" sz="1400" dirty="0">
                <a:solidFill>
                  <a:srgbClr val="0000FF"/>
                </a:solidFill>
              </a:rPr>
              <a:t> x800</a:t>
            </a:r>
            <a:r>
              <a:rPr lang="en-US" altLang="en-US" sz="1400" dirty="0">
                <a:solidFill>
                  <a:srgbClr val="0000FF"/>
                </a:solidFill>
                <a:latin typeface="Symbol" panose="05050102010706020507" pitchFamily="18" charset="2"/>
              </a:rPr>
              <a:t></a:t>
            </a:r>
          </a:p>
          <a:p>
            <a:pPr eaLnBrk="1">
              <a:spcAft>
                <a:spcPct val="0"/>
              </a:spcAft>
              <a:buClrTx/>
              <a:buFontTx/>
              <a:buNone/>
            </a:pPr>
            <a:endParaRPr lang="en-US" altLang="en-US" sz="1400" dirty="0">
              <a:solidFill>
                <a:srgbClr val="0000FF"/>
              </a:solidFill>
            </a:endParaRPr>
          </a:p>
          <a:p>
            <a:pPr eaLnBrk="1">
              <a:spcAft>
                <a:spcPct val="0"/>
              </a:spcAft>
              <a:buClrTx/>
              <a:buFontTx/>
              <a:buNone/>
            </a:pPr>
            <a:r>
              <a:rPr lang="en-US" altLang="en-US" sz="1400" b="1" dirty="0">
                <a:solidFill>
                  <a:srgbClr val="FF0000"/>
                </a:solidFill>
              </a:rPr>
              <a:t>Transition Radiation Tracker </a:t>
            </a:r>
            <a:r>
              <a:rPr lang="en-US" altLang="en-US" sz="1400" dirty="0">
                <a:solidFill>
                  <a:srgbClr val="0000FF"/>
                </a:solidFill>
              </a:rPr>
              <a:t>(TRT) 300kch</a:t>
            </a:r>
          </a:p>
          <a:p>
            <a:pPr eaLnBrk="1">
              <a:spcAft>
                <a:spcPct val="0"/>
              </a:spcAft>
              <a:buClrTx/>
              <a:buFontTx/>
              <a:buNone/>
            </a:pPr>
            <a:r>
              <a:rPr lang="en-US" altLang="en-US" sz="1400" dirty="0">
                <a:solidFill>
                  <a:srgbClr val="0000FF"/>
                </a:solidFill>
              </a:rPr>
              <a:t>	Gas detector – straw tubes</a:t>
            </a:r>
          </a:p>
          <a:p>
            <a:pPr eaLnBrk="1">
              <a:spcAft>
                <a:spcPct val="0"/>
              </a:spcAft>
              <a:buClrTx/>
              <a:buFontTx/>
              <a:buNone/>
            </a:pPr>
            <a:r>
              <a:rPr lang="en-US" altLang="en-US" sz="1400" dirty="0">
                <a:solidFill>
                  <a:srgbClr val="0000FF"/>
                </a:solidFill>
              </a:rPr>
              <a:t>Electron identification</a:t>
            </a:r>
          </a:p>
          <a:p>
            <a:pPr eaLnBrk="1">
              <a:spcAft>
                <a:spcPct val="0"/>
              </a:spcAft>
              <a:buClrTx/>
              <a:buFontTx/>
              <a:buNone/>
            </a:pPr>
            <a:endParaRPr lang="sv-SE" altLang="en-US" sz="1400" dirty="0">
              <a:solidFill>
                <a:srgbClr val="0000FF"/>
              </a:solidFill>
            </a:endParaRPr>
          </a:p>
        </p:txBody>
      </p:sp>
    </p:spTree>
    <p:extLst>
      <p:ext uri="{BB962C8B-B14F-4D97-AF65-F5344CB8AC3E}">
        <p14:creationId xmlns:p14="http://schemas.microsoft.com/office/powerpoint/2010/main" val="467204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ATLAS inner detector</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511" y="1004388"/>
            <a:ext cx="5309421" cy="5290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p:cNvSpPr txBox="1">
            <a:spLocks noChangeArrowheads="1"/>
          </p:cNvSpPr>
          <p:nvPr/>
        </p:nvSpPr>
        <p:spPr bwMode="auto">
          <a:xfrm>
            <a:off x="8584380" y="1004388"/>
            <a:ext cx="3302148" cy="41984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en-US" sz="1400" b="1" dirty="0">
                <a:solidFill>
                  <a:srgbClr val="FF0000"/>
                </a:solidFill>
              </a:rPr>
              <a:t>Magnetic </a:t>
            </a:r>
            <a:r>
              <a:rPr lang="sv-SE" altLang="en-US" sz="1400" b="1" dirty="0" err="1">
                <a:solidFill>
                  <a:srgbClr val="FF0000"/>
                </a:solidFill>
              </a:rPr>
              <a:t>field</a:t>
            </a:r>
            <a:r>
              <a:rPr lang="sv-SE" altLang="en-US" sz="1400" b="1" dirty="0">
                <a:solidFill>
                  <a:srgbClr val="FF0000"/>
                </a:solidFill>
              </a:rPr>
              <a:t> </a:t>
            </a:r>
            <a:r>
              <a:rPr lang="sv-SE" altLang="en-US" sz="1400" dirty="0">
                <a:solidFill>
                  <a:srgbClr val="0000FF"/>
                </a:solidFill>
              </a:rPr>
              <a:t>2T</a:t>
            </a:r>
          </a:p>
          <a:p>
            <a:pPr eaLnBrk="1">
              <a:spcAft>
                <a:spcPct val="0"/>
              </a:spcAft>
              <a:buClrTx/>
              <a:buFontTx/>
              <a:buNone/>
            </a:pPr>
            <a:r>
              <a:rPr lang="sv-SE" altLang="en-US" sz="1400" dirty="0">
                <a:solidFill>
                  <a:srgbClr val="0000FF"/>
                </a:solidFill>
              </a:rPr>
              <a:t>3 different </a:t>
            </a:r>
            <a:r>
              <a:rPr lang="sv-SE" altLang="en-US" sz="1400" dirty="0" err="1">
                <a:solidFill>
                  <a:srgbClr val="0000FF"/>
                </a:solidFill>
              </a:rPr>
              <a:t>detector</a:t>
            </a:r>
            <a:r>
              <a:rPr lang="sv-SE" altLang="en-US" sz="1400" dirty="0">
                <a:solidFill>
                  <a:srgbClr val="0000FF"/>
                </a:solidFill>
              </a:rPr>
              <a:t> </a:t>
            </a:r>
            <a:r>
              <a:rPr lang="sv-SE" altLang="en-US" sz="1400" dirty="0" err="1">
                <a:solidFill>
                  <a:srgbClr val="0000FF"/>
                </a:solidFill>
              </a:rPr>
              <a:t>types</a:t>
            </a:r>
            <a:endParaRPr lang="sv-SE" altLang="en-US" sz="1400" dirty="0">
              <a:solidFill>
                <a:srgbClr val="0000FF"/>
              </a:solidFill>
            </a:endParaRPr>
          </a:p>
          <a:p>
            <a:pPr eaLnBrk="1">
              <a:spcAft>
                <a:spcPct val="0"/>
              </a:spcAft>
              <a:buClrTx/>
              <a:buFontTx/>
              <a:buNone/>
            </a:pPr>
            <a:endParaRPr lang="sv-SE" altLang="en-US" sz="1400" dirty="0">
              <a:solidFill>
                <a:srgbClr val="0000FF"/>
              </a:solidFill>
            </a:endParaRPr>
          </a:p>
          <a:p>
            <a:pPr eaLnBrk="1">
              <a:spcAft>
                <a:spcPct val="0"/>
              </a:spcAft>
              <a:buClrTx/>
              <a:buFontTx/>
              <a:buNone/>
            </a:pPr>
            <a:r>
              <a:rPr lang="sv-SE" altLang="en-US" sz="1400" b="1" dirty="0">
                <a:solidFill>
                  <a:srgbClr val="FF0000"/>
                </a:solidFill>
              </a:rPr>
              <a:t>Pixel </a:t>
            </a:r>
            <a:r>
              <a:rPr lang="sv-SE" altLang="en-US" sz="1400" b="1" dirty="0" err="1">
                <a:solidFill>
                  <a:srgbClr val="FF0000"/>
                </a:solidFill>
              </a:rPr>
              <a:t>detector</a:t>
            </a:r>
            <a:r>
              <a:rPr lang="sv-SE" altLang="en-US" sz="1400" b="1" dirty="0">
                <a:solidFill>
                  <a:srgbClr val="FF0000"/>
                </a:solidFill>
              </a:rPr>
              <a:t> </a:t>
            </a:r>
            <a:r>
              <a:rPr lang="sv-SE" altLang="en-US" sz="1400" dirty="0">
                <a:solidFill>
                  <a:srgbClr val="0000FF"/>
                </a:solidFill>
              </a:rPr>
              <a:t>80 </a:t>
            </a:r>
            <a:r>
              <a:rPr lang="sv-SE" altLang="en-US" sz="1400" dirty="0" err="1">
                <a:solidFill>
                  <a:srgbClr val="0000FF"/>
                </a:solidFill>
              </a:rPr>
              <a:t>Mch</a:t>
            </a:r>
            <a:endParaRPr lang="sv-SE" altLang="en-US" sz="1400" dirty="0">
              <a:solidFill>
                <a:srgbClr val="0000FF"/>
              </a:solidFill>
            </a:endParaRPr>
          </a:p>
          <a:p>
            <a:pPr eaLnBrk="1">
              <a:spcAft>
                <a:spcPct val="0"/>
              </a:spcAft>
              <a:buClrTx/>
              <a:buFontTx/>
              <a:buNone/>
            </a:pPr>
            <a:r>
              <a:rPr lang="sv-SE" altLang="en-US" sz="1400" dirty="0">
                <a:solidFill>
                  <a:srgbClr val="0000FF"/>
                </a:solidFill>
              </a:rPr>
              <a:t>	Silicon </a:t>
            </a:r>
            <a:r>
              <a:rPr lang="sv-SE" altLang="en-US" sz="1400" dirty="0" err="1">
                <a:solidFill>
                  <a:srgbClr val="0000FF"/>
                </a:solidFill>
              </a:rPr>
              <a:t>pad</a:t>
            </a:r>
            <a:r>
              <a:rPr lang="sv-SE" altLang="en-US" sz="1400" dirty="0">
                <a:solidFill>
                  <a:srgbClr val="0000FF"/>
                </a:solidFill>
              </a:rPr>
              <a:t> </a:t>
            </a:r>
            <a:r>
              <a:rPr lang="sv-SE" altLang="en-US" sz="1400" dirty="0" err="1">
                <a:solidFill>
                  <a:srgbClr val="0000FF"/>
                </a:solidFill>
              </a:rPr>
              <a:t>detector</a:t>
            </a:r>
            <a:r>
              <a:rPr lang="sv-SE" altLang="en-US" sz="1400" dirty="0">
                <a:solidFill>
                  <a:srgbClr val="0000FF"/>
                </a:solidFill>
              </a:rPr>
              <a:t> 2D resolution 12 </a:t>
            </a:r>
            <a:r>
              <a:rPr lang="sv-SE" altLang="en-US" sz="1400" dirty="0">
                <a:solidFill>
                  <a:srgbClr val="0000FF"/>
                </a:solidFill>
                <a:latin typeface="Symbol" panose="05050102010706020507" pitchFamily="18" charset="2"/>
              </a:rPr>
              <a:t></a:t>
            </a:r>
            <a:r>
              <a:rPr lang="sv-SE" altLang="en-US" sz="1400" dirty="0">
                <a:solidFill>
                  <a:srgbClr val="0000FF"/>
                </a:solidFill>
              </a:rPr>
              <a:t>x110</a:t>
            </a:r>
            <a:r>
              <a:rPr lang="sv-SE" altLang="en-US" sz="1400" dirty="0">
                <a:solidFill>
                  <a:srgbClr val="0000FF"/>
                </a:solidFill>
                <a:latin typeface="Symbol" panose="05050102010706020507" pitchFamily="18" charset="2"/>
              </a:rPr>
              <a:t></a:t>
            </a:r>
          </a:p>
          <a:p>
            <a:pPr eaLnBrk="1">
              <a:spcAft>
                <a:spcPct val="0"/>
              </a:spcAft>
              <a:buClrTx/>
              <a:buFontTx/>
              <a:buNone/>
            </a:pPr>
            <a:endParaRPr lang="sv-SE" altLang="en-US" sz="1400" dirty="0">
              <a:solidFill>
                <a:srgbClr val="0000FF"/>
              </a:solidFill>
            </a:endParaRPr>
          </a:p>
          <a:p>
            <a:pPr eaLnBrk="1">
              <a:spcAft>
                <a:spcPct val="0"/>
              </a:spcAft>
              <a:buClrTx/>
              <a:buFontTx/>
              <a:buNone/>
            </a:pPr>
            <a:r>
              <a:rPr lang="sv-SE" altLang="en-US" sz="1400" b="1" dirty="0" err="1">
                <a:solidFill>
                  <a:srgbClr val="F93F2B"/>
                </a:solidFill>
              </a:rPr>
              <a:t>Semic</a:t>
            </a:r>
            <a:r>
              <a:rPr lang="sv-SE" altLang="en-US" sz="1400" b="1" dirty="0" err="1">
                <a:solidFill>
                  <a:srgbClr val="FF0000"/>
                </a:solidFill>
              </a:rPr>
              <a:t>onducor</a:t>
            </a:r>
            <a:r>
              <a:rPr lang="sv-SE" altLang="en-US" sz="1400" b="1" dirty="0">
                <a:solidFill>
                  <a:srgbClr val="FF0000"/>
                </a:solidFill>
              </a:rPr>
              <a:t> </a:t>
            </a:r>
            <a:r>
              <a:rPr lang="sv-SE" altLang="en-US" sz="1400" b="1" dirty="0" err="1">
                <a:solidFill>
                  <a:srgbClr val="FF0000"/>
                </a:solidFill>
              </a:rPr>
              <a:t>Tracker</a:t>
            </a:r>
            <a:r>
              <a:rPr lang="sv-SE" altLang="en-US" sz="1400" b="1" dirty="0">
                <a:solidFill>
                  <a:srgbClr val="FF0000"/>
                </a:solidFill>
              </a:rPr>
              <a:t> </a:t>
            </a:r>
            <a:r>
              <a:rPr lang="sv-SE" altLang="en-US" sz="1400" dirty="0">
                <a:solidFill>
                  <a:srgbClr val="0000FF"/>
                </a:solidFill>
              </a:rPr>
              <a:t>(SCT) 6 </a:t>
            </a:r>
            <a:r>
              <a:rPr lang="sv-SE" altLang="en-US" sz="1400" dirty="0" err="1">
                <a:solidFill>
                  <a:srgbClr val="0000FF"/>
                </a:solidFill>
              </a:rPr>
              <a:t>Mch</a:t>
            </a:r>
            <a:r>
              <a:rPr lang="sv-SE" altLang="en-US" sz="1400" dirty="0">
                <a:solidFill>
                  <a:srgbClr val="0000FF"/>
                </a:solidFill>
              </a:rPr>
              <a:t> </a:t>
            </a:r>
          </a:p>
          <a:p>
            <a:pPr eaLnBrk="1">
              <a:spcAft>
                <a:spcPct val="0"/>
              </a:spcAft>
              <a:buClrTx/>
              <a:buFontTx/>
              <a:buNone/>
            </a:pPr>
            <a:r>
              <a:rPr lang="sv-SE" altLang="en-US" sz="1400" dirty="0">
                <a:solidFill>
                  <a:srgbClr val="0000FF"/>
                </a:solidFill>
              </a:rPr>
              <a:t>	Silicon </a:t>
            </a:r>
            <a:r>
              <a:rPr lang="sv-SE" altLang="en-US" sz="1400" dirty="0" err="1">
                <a:solidFill>
                  <a:srgbClr val="0000FF"/>
                </a:solidFill>
              </a:rPr>
              <a:t>strip</a:t>
            </a:r>
            <a:r>
              <a:rPr lang="sv-SE" altLang="en-US" sz="1400" dirty="0">
                <a:solidFill>
                  <a:srgbClr val="0000FF"/>
                </a:solidFill>
              </a:rPr>
              <a:t> </a:t>
            </a:r>
            <a:r>
              <a:rPr lang="sv-SE" altLang="en-US" sz="1400" dirty="0" err="1">
                <a:solidFill>
                  <a:srgbClr val="0000FF"/>
                </a:solidFill>
              </a:rPr>
              <a:t>detector</a:t>
            </a:r>
            <a:r>
              <a:rPr lang="sv-SE" altLang="en-US" sz="1400" dirty="0">
                <a:solidFill>
                  <a:srgbClr val="0000FF"/>
                </a:solidFill>
              </a:rPr>
              <a:t> (1D)</a:t>
            </a:r>
          </a:p>
          <a:p>
            <a:pPr eaLnBrk="1">
              <a:spcAft>
                <a:spcPct val="0"/>
              </a:spcAft>
              <a:buClrTx/>
              <a:buFontTx/>
              <a:buNone/>
            </a:pPr>
            <a:r>
              <a:rPr lang="sv-SE" altLang="en-US" sz="1400" dirty="0">
                <a:solidFill>
                  <a:srgbClr val="0000FF"/>
                </a:solidFill>
              </a:rPr>
              <a:t>Double </a:t>
            </a:r>
            <a:r>
              <a:rPr lang="sv-SE" altLang="en-US" sz="1400" dirty="0" err="1">
                <a:solidFill>
                  <a:srgbClr val="0000FF"/>
                </a:solidFill>
              </a:rPr>
              <a:t>layers</a:t>
            </a:r>
            <a:r>
              <a:rPr lang="sv-SE" altLang="en-US" sz="1400" dirty="0">
                <a:solidFill>
                  <a:srgbClr val="0000FF"/>
                </a:solidFill>
              </a:rPr>
              <a:t> Resolution 23</a:t>
            </a:r>
            <a:r>
              <a:rPr lang="sv-SE" altLang="en-US" sz="1400" dirty="0">
                <a:solidFill>
                  <a:srgbClr val="0000FF"/>
                </a:solidFill>
                <a:latin typeface="Symbol" panose="05050102010706020507" pitchFamily="18" charset="2"/>
              </a:rPr>
              <a:t></a:t>
            </a:r>
            <a:r>
              <a:rPr lang="sv-SE" altLang="en-US" sz="1400" dirty="0">
                <a:solidFill>
                  <a:srgbClr val="0000FF"/>
                </a:solidFill>
              </a:rPr>
              <a:t> x800</a:t>
            </a:r>
            <a:r>
              <a:rPr lang="sv-SE" altLang="en-US" sz="1400" dirty="0">
                <a:solidFill>
                  <a:srgbClr val="0000FF"/>
                </a:solidFill>
                <a:latin typeface="Symbol" panose="05050102010706020507" pitchFamily="18" charset="2"/>
              </a:rPr>
              <a:t></a:t>
            </a:r>
          </a:p>
          <a:p>
            <a:pPr eaLnBrk="1">
              <a:spcAft>
                <a:spcPct val="0"/>
              </a:spcAft>
              <a:buClrTx/>
              <a:buFontTx/>
              <a:buNone/>
            </a:pPr>
            <a:endParaRPr lang="sv-SE" altLang="en-US" sz="1400" dirty="0">
              <a:solidFill>
                <a:srgbClr val="0000FF"/>
              </a:solidFill>
            </a:endParaRPr>
          </a:p>
          <a:p>
            <a:pPr eaLnBrk="1">
              <a:spcAft>
                <a:spcPct val="0"/>
              </a:spcAft>
              <a:buClrTx/>
              <a:buFontTx/>
              <a:buNone/>
            </a:pPr>
            <a:r>
              <a:rPr lang="sv-SE" altLang="en-US" sz="1400" b="1" dirty="0" err="1">
                <a:solidFill>
                  <a:srgbClr val="FF0000"/>
                </a:solidFill>
              </a:rPr>
              <a:t>Transition</a:t>
            </a:r>
            <a:r>
              <a:rPr lang="sv-SE" altLang="en-US" sz="1400" b="1" dirty="0">
                <a:solidFill>
                  <a:srgbClr val="FF0000"/>
                </a:solidFill>
              </a:rPr>
              <a:t> </a:t>
            </a:r>
            <a:r>
              <a:rPr lang="sv-SE" altLang="en-US" sz="1400" b="1" dirty="0" err="1">
                <a:solidFill>
                  <a:srgbClr val="FF0000"/>
                </a:solidFill>
              </a:rPr>
              <a:t>Radiation</a:t>
            </a:r>
            <a:r>
              <a:rPr lang="sv-SE" altLang="en-US" sz="1400" b="1" dirty="0">
                <a:solidFill>
                  <a:srgbClr val="FF0000"/>
                </a:solidFill>
              </a:rPr>
              <a:t> </a:t>
            </a:r>
            <a:r>
              <a:rPr lang="sv-SE" altLang="en-US" sz="1400" b="1" dirty="0" err="1">
                <a:solidFill>
                  <a:srgbClr val="FF0000"/>
                </a:solidFill>
              </a:rPr>
              <a:t>Tracker</a:t>
            </a:r>
            <a:r>
              <a:rPr lang="sv-SE" altLang="en-US" sz="1400" b="1" dirty="0">
                <a:solidFill>
                  <a:srgbClr val="FF0000"/>
                </a:solidFill>
              </a:rPr>
              <a:t> </a:t>
            </a:r>
            <a:r>
              <a:rPr lang="sv-SE" altLang="en-US" sz="1400" dirty="0">
                <a:solidFill>
                  <a:srgbClr val="0000FF"/>
                </a:solidFill>
              </a:rPr>
              <a:t>(TRT) 300kch</a:t>
            </a:r>
          </a:p>
          <a:p>
            <a:pPr eaLnBrk="1">
              <a:spcAft>
                <a:spcPct val="0"/>
              </a:spcAft>
              <a:buClrTx/>
              <a:buFontTx/>
              <a:buNone/>
            </a:pPr>
            <a:r>
              <a:rPr lang="sv-SE" altLang="en-US" sz="1400" dirty="0">
                <a:solidFill>
                  <a:srgbClr val="0000FF"/>
                </a:solidFill>
              </a:rPr>
              <a:t>	Gas </a:t>
            </a:r>
            <a:r>
              <a:rPr lang="sv-SE" altLang="en-US" sz="1400" dirty="0" err="1">
                <a:solidFill>
                  <a:srgbClr val="0000FF"/>
                </a:solidFill>
              </a:rPr>
              <a:t>detector</a:t>
            </a:r>
            <a:r>
              <a:rPr lang="sv-SE" altLang="en-US" sz="1400" dirty="0">
                <a:solidFill>
                  <a:srgbClr val="0000FF"/>
                </a:solidFill>
              </a:rPr>
              <a:t> – </a:t>
            </a:r>
            <a:r>
              <a:rPr lang="sv-SE" altLang="en-US" sz="1400" dirty="0" err="1">
                <a:solidFill>
                  <a:srgbClr val="0000FF"/>
                </a:solidFill>
              </a:rPr>
              <a:t>straw</a:t>
            </a:r>
            <a:r>
              <a:rPr lang="sv-SE" altLang="en-US" sz="1400" dirty="0">
                <a:solidFill>
                  <a:srgbClr val="0000FF"/>
                </a:solidFill>
              </a:rPr>
              <a:t> </a:t>
            </a:r>
            <a:r>
              <a:rPr lang="sv-SE" altLang="en-US" sz="1400" dirty="0" err="1">
                <a:solidFill>
                  <a:srgbClr val="0000FF"/>
                </a:solidFill>
              </a:rPr>
              <a:t>tubes</a:t>
            </a:r>
            <a:endParaRPr lang="sv-SE" altLang="en-US" sz="1400" dirty="0">
              <a:solidFill>
                <a:srgbClr val="0000FF"/>
              </a:solidFill>
            </a:endParaRPr>
          </a:p>
          <a:p>
            <a:pPr eaLnBrk="1">
              <a:spcAft>
                <a:spcPct val="0"/>
              </a:spcAft>
              <a:buClrTx/>
              <a:buFontTx/>
              <a:buNone/>
            </a:pPr>
            <a:r>
              <a:rPr lang="sv-SE" altLang="en-US" sz="1400" dirty="0" err="1">
                <a:solidFill>
                  <a:srgbClr val="0000FF"/>
                </a:solidFill>
              </a:rPr>
              <a:t>Electron</a:t>
            </a:r>
            <a:r>
              <a:rPr lang="sv-SE" altLang="en-US" sz="1400" dirty="0">
                <a:solidFill>
                  <a:srgbClr val="0000FF"/>
                </a:solidFill>
              </a:rPr>
              <a:t> </a:t>
            </a:r>
            <a:r>
              <a:rPr lang="sv-SE" altLang="en-US" sz="1400" dirty="0" err="1">
                <a:solidFill>
                  <a:srgbClr val="0000FF"/>
                </a:solidFill>
              </a:rPr>
              <a:t>identification</a:t>
            </a:r>
            <a:endParaRPr lang="sv-SE" altLang="en-US" sz="1400" dirty="0">
              <a:solidFill>
                <a:srgbClr val="0000FF"/>
              </a:solidFill>
            </a:endParaRPr>
          </a:p>
          <a:p>
            <a:pPr eaLnBrk="1">
              <a:spcAft>
                <a:spcPct val="0"/>
              </a:spcAft>
              <a:buClrTx/>
              <a:buFontTx/>
              <a:buNone/>
            </a:pPr>
            <a:endParaRPr lang="sv-SE" altLang="en-US" sz="1400" dirty="0">
              <a:solidFill>
                <a:srgbClr val="0000FF"/>
              </a:solidFill>
            </a:endParaRPr>
          </a:p>
          <a:p>
            <a:pPr eaLnBrk="1">
              <a:spcAft>
                <a:spcPct val="0"/>
              </a:spcAft>
              <a:buClrTx/>
              <a:buFontTx/>
              <a:buNone/>
            </a:pPr>
            <a:r>
              <a:rPr lang="sv-SE" altLang="en-US" sz="1400" b="1" dirty="0">
                <a:solidFill>
                  <a:srgbClr val="FF0000"/>
                </a:solidFill>
              </a:rPr>
              <a:t>Pixel </a:t>
            </a:r>
            <a:r>
              <a:rPr lang="sv-SE" altLang="en-US" sz="1400" b="1" dirty="0" err="1">
                <a:solidFill>
                  <a:srgbClr val="FF0000"/>
                </a:solidFill>
              </a:rPr>
              <a:t>detector</a:t>
            </a:r>
            <a:r>
              <a:rPr lang="sv-SE" altLang="en-US" sz="1400" b="1" dirty="0">
                <a:solidFill>
                  <a:srgbClr val="FF0000"/>
                </a:solidFill>
              </a:rPr>
              <a:t> </a:t>
            </a:r>
            <a:r>
              <a:rPr lang="sv-SE" altLang="en-US" sz="1400" dirty="0">
                <a:solidFill>
                  <a:srgbClr val="0000FF"/>
                </a:solidFill>
              </a:rPr>
              <a:t>3 </a:t>
            </a:r>
            <a:r>
              <a:rPr lang="sv-SE" altLang="en-US" sz="1400" dirty="0" err="1">
                <a:solidFill>
                  <a:srgbClr val="0000FF"/>
                </a:solidFill>
              </a:rPr>
              <a:t>sample</a:t>
            </a:r>
            <a:r>
              <a:rPr lang="sv-SE" altLang="en-US" sz="1400" dirty="0">
                <a:solidFill>
                  <a:srgbClr val="0000FF"/>
                </a:solidFill>
              </a:rPr>
              <a:t> </a:t>
            </a:r>
            <a:r>
              <a:rPr lang="sv-SE" altLang="en-US" sz="1400" dirty="0" err="1">
                <a:solidFill>
                  <a:srgbClr val="0000FF"/>
                </a:solidFill>
              </a:rPr>
              <a:t>points</a:t>
            </a:r>
            <a:endParaRPr lang="sv-SE" altLang="en-US" sz="1400" dirty="0">
              <a:solidFill>
                <a:srgbClr val="0000FF"/>
              </a:solidFill>
            </a:endParaRPr>
          </a:p>
          <a:p>
            <a:pPr eaLnBrk="1">
              <a:spcAft>
                <a:spcPct val="0"/>
              </a:spcAft>
              <a:buClrTx/>
              <a:buFontTx/>
              <a:buNone/>
            </a:pPr>
            <a:r>
              <a:rPr lang="sv-SE" altLang="en-US" sz="1400" b="1" dirty="0" err="1">
                <a:solidFill>
                  <a:srgbClr val="F93F2B"/>
                </a:solidFill>
              </a:rPr>
              <a:t>Strip</a:t>
            </a:r>
            <a:r>
              <a:rPr lang="sv-SE" altLang="en-US" sz="1400" b="1" dirty="0">
                <a:solidFill>
                  <a:srgbClr val="F93F2B"/>
                </a:solidFill>
              </a:rPr>
              <a:t> </a:t>
            </a:r>
            <a:r>
              <a:rPr lang="sv-SE" altLang="en-US" sz="1400" b="1" dirty="0" err="1">
                <a:solidFill>
                  <a:srgbClr val="F93F2B"/>
                </a:solidFill>
              </a:rPr>
              <a:t>detector</a:t>
            </a:r>
            <a:r>
              <a:rPr lang="sv-SE" altLang="en-US" sz="1400" b="1" dirty="0">
                <a:solidFill>
                  <a:srgbClr val="F93F2B"/>
                </a:solidFill>
              </a:rPr>
              <a:t> </a:t>
            </a:r>
            <a:r>
              <a:rPr lang="sv-SE" altLang="en-US" sz="1400" dirty="0">
                <a:solidFill>
                  <a:srgbClr val="0000FF"/>
                </a:solidFill>
              </a:rPr>
              <a:t>4 </a:t>
            </a:r>
            <a:r>
              <a:rPr lang="sv-SE" altLang="en-US" sz="1400" dirty="0" err="1">
                <a:solidFill>
                  <a:srgbClr val="0000FF"/>
                </a:solidFill>
              </a:rPr>
              <a:t>sample</a:t>
            </a:r>
            <a:r>
              <a:rPr lang="sv-SE" altLang="en-US" sz="1400" dirty="0">
                <a:solidFill>
                  <a:srgbClr val="0000FF"/>
                </a:solidFill>
              </a:rPr>
              <a:t> </a:t>
            </a:r>
            <a:r>
              <a:rPr lang="sv-SE" altLang="en-US" sz="1400" dirty="0" err="1">
                <a:solidFill>
                  <a:srgbClr val="0000FF"/>
                </a:solidFill>
              </a:rPr>
              <a:t>points</a:t>
            </a:r>
            <a:endParaRPr lang="sv-SE" altLang="en-US" sz="1400" dirty="0">
              <a:solidFill>
                <a:srgbClr val="0000FF"/>
              </a:solidFill>
            </a:endParaRPr>
          </a:p>
          <a:p>
            <a:pPr eaLnBrk="1">
              <a:spcAft>
                <a:spcPct val="0"/>
              </a:spcAft>
              <a:buClrTx/>
              <a:buFontTx/>
              <a:buNone/>
            </a:pPr>
            <a:r>
              <a:rPr lang="sv-SE" altLang="en-US" sz="1400" b="1" dirty="0">
                <a:solidFill>
                  <a:srgbClr val="F93F2B"/>
                </a:solidFill>
              </a:rPr>
              <a:t>TRT </a:t>
            </a:r>
            <a:r>
              <a:rPr lang="sv-SE" altLang="en-US" sz="1400" dirty="0">
                <a:solidFill>
                  <a:srgbClr val="0000FF"/>
                </a:solidFill>
              </a:rPr>
              <a:t>36 </a:t>
            </a:r>
            <a:r>
              <a:rPr lang="sv-SE" altLang="en-US" sz="1400" dirty="0" err="1">
                <a:solidFill>
                  <a:srgbClr val="0000FF"/>
                </a:solidFill>
              </a:rPr>
              <a:t>sample</a:t>
            </a:r>
            <a:r>
              <a:rPr lang="sv-SE" altLang="en-US" sz="1400" dirty="0">
                <a:solidFill>
                  <a:srgbClr val="0000FF"/>
                </a:solidFill>
              </a:rPr>
              <a:t> </a:t>
            </a:r>
            <a:r>
              <a:rPr lang="sv-SE" altLang="en-US" sz="1400" dirty="0" err="1">
                <a:solidFill>
                  <a:srgbClr val="0000FF"/>
                </a:solidFill>
              </a:rPr>
              <a:t>points</a:t>
            </a:r>
            <a:endParaRPr lang="sv-SE" altLang="en-US" sz="1400" dirty="0">
              <a:solidFill>
                <a:srgbClr val="0000FF"/>
              </a:solidFill>
            </a:endParaRPr>
          </a:p>
        </p:txBody>
      </p:sp>
      <p:sp>
        <p:nvSpPr>
          <p:cNvPr id="6" name="Text Box 4"/>
          <p:cNvSpPr txBox="1">
            <a:spLocks noChangeArrowheads="1"/>
          </p:cNvSpPr>
          <p:nvPr/>
        </p:nvSpPr>
        <p:spPr bwMode="auto">
          <a:xfrm>
            <a:off x="3046173" y="6284256"/>
            <a:ext cx="2060096" cy="262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dirty="0" err="1">
                <a:solidFill>
                  <a:srgbClr val="0000FF"/>
                </a:solidFill>
              </a:rPr>
              <a:t>About</a:t>
            </a:r>
            <a:r>
              <a:rPr lang="sv-SE" altLang="en-US" sz="1400" dirty="0">
                <a:solidFill>
                  <a:srgbClr val="0000FF"/>
                </a:solidFill>
              </a:rPr>
              <a:t> 1000 </a:t>
            </a:r>
            <a:r>
              <a:rPr lang="sv-SE" altLang="en-US" sz="1400" dirty="0" err="1">
                <a:solidFill>
                  <a:srgbClr val="0000FF"/>
                </a:solidFill>
              </a:rPr>
              <a:t>particles</a:t>
            </a:r>
            <a:endParaRPr lang="sv-SE" altLang="en-US" sz="1400" dirty="0">
              <a:solidFill>
                <a:srgbClr val="0000FF"/>
              </a:solidFill>
            </a:endParaRPr>
          </a:p>
        </p:txBody>
      </p:sp>
    </p:spTree>
    <p:extLst>
      <p:ext uri="{BB962C8B-B14F-4D97-AF65-F5344CB8AC3E}">
        <p14:creationId xmlns:p14="http://schemas.microsoft.com/office/powerpoint/2010/main" val="396725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a:solidFill>
                  <a:srgbClr val="FFFF00"/>
                </a:solidFill>
              </a:rPr>
              <a:t>The </a:t>
            </a:r>
            <a:r>
              <a:rPr lang="sv-SE" altLang="en-US" dirty="0" err="1">
                <a:solidFill>
                  <a:srgbClr val="FFFF00"/>
                </a:solidFill>
              </a:rPr>
              <a:t>Large</a:t>
            </a:r>
            <a:r>
              <a:rPr lang="sv-SE" altLang="en-US" dirty="0">
                <a:solidFill>
                  <a:srgbClr val="FFFF00"/>
                </a:solidFill>
              </a:rPr>
              <a:t> </a:t>
            </a:r>
            <a:r>
              <a:rPr lang="sv-SE" altLang="en-US" dirty="0" err="1">
                <a:solidFill>
                  <a:srgbClr val="FFFF00"/>
                </a:solidFill>
              </a:rPr>
              <a:t>Hadron</a:t>
            </a:r>
            <a:r>
              <a:rPr lang="sv-SE" altLang="en-US" dirty="0">
                <a:solidFill>
                  <a:srgbClr val="FFFF00"/>
                </a:solidFill>
              </a:rPr>
              <a:t> </a:t>
            </a:r>
            <a:r>
              <a:rPr lang="sv-SE" altLang="en-US" dirty="0" err="1">
                <a:solidFill>
                  <a:srgbClr val="FFFF00"/>
                </a:solidFill>
              </a:rPr>
              <a:t>Collider</a:t>
            </a:r>
            <a:endParaRPr lang="en-US" dirty="0">
              <a:solidFill>
                <a:srgbClr val="FFFF00"/>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80" y="1790808"/>
            <a:ext cx="5589998" cy="37528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131380" y="1073252"/>
            <a:ext cx="6096000" cy="6601807"/>
          </a:xfrm>
          <a:prstGeom prst="rect">
            <a:avLst/>
          </a:prstGeom>
        </p:spPr>
        <p:txBody>
          <a:bodyPr>
            <a:spAutoFit/>
          </a:bodyPr>
          <a:lstStyle/>
          <a:p>
            <a:pPr marL="104775">
              <a:buSzPct val="4500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pPr>
            <a:r>
              <a:rPr lang="en-US" altLang="en-US" dirty="0">
                <a:solidFill>
                  <a:schemeClr val="accent2"/>
                </a:solidFill>
              </a:rPr>
              <a:t>Most protons will pass through and continue to recirculate, but some collide </a:t>
            </a:r>
            <a:r>
              <a:rPr lang="en-US" altLang="en-US" dirty="0">
                <a:solidFill>
                  <a:srgbClr val="6600FF"/>
                </a:solidFill>
              </a:rPr>
              <a:t>(also with rest gas)</a:t>
            </a:r>
          </a:p>
          <a:p>
            <a:pPr marL="104775">
              <a:buSzPct val="4500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pPr>
            <a:r>
              <a:rPr lang="en-US" altLang="en-US" dirty="0">
                <a:solidFill>
                  <a:schemeClr val="accent2"/>
                </a:solidFill>
              </a:rPr>
              <a:t>Eventually all protons are lost, but before that they will pass each other many times</a:t>
            </a:r>
          </a:p>
          <a:p>
            <a:pPr marL="104775">
              <a:buSzPct val="4500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pPr>
            <a:r>
              <a:rPr lang="en-US" altLang="en-US" dirty="0">
                <a:solidFill>
                  <a:srgbClr val="0000FF"/>
                </a:solidFill>
              </a:rPr>
              <a:t>A feasible design is to group the protons in </a:t>
            </a:r>
            <a:r>
              <a:rPr lang="en-US" altLang="en-US" b="1" dirty="0">
                <a:solidFill>
                  <a:srgbClr val="FF0000"/>
                </a:solidFill>
              </a:rPr>
              <a:t>bunches </a:t>
            </a:r>
            <a:r>
              <a:rPr lang="en-US" altLang="en-US" dirty="0">
                <a:solidFill>
                  <a:srgbClr val="0000FF"/>
                </a:solidFill>
              </a:rPr>
              <a:t>and let the bunches collide</a:t>
            </a:r>
          </a:p>
          <a:p>
            <a:pPr marL="104775">
              <a:buSzPct val="4500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pPr>
            <a:r>
              <a:rPr lang="en-US" dirty="0">
                <a:solidFill>
                  <a:srgbClr val="0000FF"/>
                </a:solidFill>
              </a:rPr>
              <a:t>Bunch length</a:t>
            </a:r>
            <a:r>
              <a:rPr lang="sv-SE" dirty="0">
                <a:solidFill>
                  <a:srgbClr val="0000FF"/>
                </a:solidFill>
              </a:rPr>
              <a:t>: 30cm</a:t>
            </a:r>
          </a:p>
          <a:p>
            <a:pPr marL="104775">
              <a:buSzPct val="4500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pPr>
            <a:r>
              <a:rPr lang="sv-SE" dirty="0" err="1">
                <a:solidFill>
                  <a:srgbClr val="0000FF"/>
                </a:solidFill>
              </a:rPr>
              <a:t>Bunch</a:t>
            </a:r>
            <a:r>
              <a:rPr lang="sv-SE" dirty="0">
                <a:solidFill>
                  <a:srgbClr val="0000FF"/>
                </a:solidFill>
              </a:rPr>
              <a:t> </a:t>
            </a:r>
            <a:r>
              <a:rPr lang="sv-SE" dirty="0" err="1">
                <a:solidFill>
                  <a:srgbClr val="0000FF"/>
                </a:solidFill>
              </a:rPr>
              <a:t>distance</a:t>
            </a:r>
            <a:r>
              <a:rPr lang="sv-SE" dirty="0">
                <a:solidFill>
                  <a:srgbClr val="0000FF"/>
                </a:solidFill>
              </a:rPr>
              <a:t>: 7.5m</a:t>
            </a:r>
          </a:p>
          <a:p>
            <a:pPr marL="104775">
              <a:buSzPct val="4500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pPr>
            <a:endParaRPr lang="sv-SE" dirty="0">
              <a:solidFill>
                <a:srgbClr val="0000FF"/>
              </a:solidFill>
            </a:endParaRP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endParaRPr lang="en-US" altLang="en-US" dirty="0">
              <a:solidFill>
                <a:srgbClr val="FF3300"/>
              </a:solidFill>
            </a:endParaRP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endParaRPr lang="en-US" altLang="en-US" dirty="0">
              <a:solidFill>
                <a:srgbClr val="FF3300"/>
              </a:solidFill>
            </a:endParaRP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endParaRPr lang="en-US" altLang="en-US" dirty="0">
              <a:solidFill>
                <a:srgbClr val="FF3300"/>
              </a:solidFill>
            </a:endParaRP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endParaRPr lang="en-US" altLang="en-US" dirty="0">
              <a:solidFill>
                <a:srgbClr val="FF3300"/>
              </a:solidFill>
            </a:endParaRP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endParaRPr lang="en-US" altLang="en-US" dirty="0">
              <a:solidFill>
                <a:srgbClr val="FF3300"/>
              </a:solidFill>
            </a:endParaRP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b="1" dirty="0">
                <a:solidFill>
                  <a:srgbClr val="FF3300"/>
                </a:solidFill>
              </a:rPr>
              <a:t>Bunches each with about 10</a:t>
            </a:r>
            <a:r>
              <a:rPr lang="en-US" altLang="en-US" b="1" baseline="33000" dirty="0">
                <a:solidFill>
                  <a:srgbClr val="FF3300"/>
                </a:solidFill>
              </a:rPr>
              <a:t>11</a:t>
            </a:r>
            <a:r>
              <a:rPr lang="en-US" altLang="en-US" b="1" dirty="0">
                <a:solidFill>
                  <a:srgbClr val="FF3300"/>
                </a:solidFill>
              </a:rPr>
              <a:t> protons each collide every 25 ns</a:t>
            </a:r>
            <a:r>
              <a:rPr lang="en-US" altLang="en-US" dirty="0">
                <a:solidFill>
                  <a:srgbClr val="FF3300"/>
                </a:solidFill>
              </a:rPr>
              <a:t>,</a:t>
            </a:r>
            <a:endParaRPr lang="en-US" altLang="en-US" dirty="0">
              <a:solidFill>
                <a:srgbClr val="7030A0"/>
              </a:solidFill>
            </a:endParaRP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rgbClr val="0000FF"/>
                </a:solidFill>
              </a:rPr>
              <a:t>but only ~ 20 non-elastic collisions per bunch crossing</a:t>
            </a: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rgbClr val="0000FF"/>
                </a:solidFill>
              </a:rPr>
              <a:t>These operations started  2010 (2008) </a:t>
            </a: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endParaRPr lang="en-US" altLang="en-US" dirty="0">
              <a:solidFill>
                <a:srgbClr val="0000FF"/>
              </a:solidFill>
            </a:endParaRPr>
          </a:p>
          <a:p>
            <a:pPr marL="104775">
              <a:buSzPct val="4500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pPr>
            <a:endParaRPr lang="en-US" dirty="0"/>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endParaRPr lang="en-US" altLang="en-US" dirty="0">
              <a:solidFill>
                <a:srgbClr val="0000FF"/>
              </a:solidFill>
            </a:endParaRPr>
          </a:p>
        </p:txBody>
      </p:sp>
      <p:sp>
        <p:nvSpPr>
          <p:cNvPr id="4" name="TextBox 3">
            <a:extLst>
              <a:ext uri="{FF2B5EF4-FFF2-40B4-BE49-F238E27FC236}">
                <a16:creationId xmlns:a16="http://schemas.microsoft.com/office/drawing/2014/main" id="{6D4EE41C-B29C-470B-91C2-00E040434993}"/>
              </a:ext>
            </a:extLst>
          </p:cNvPr>
          <p:cNvSpPr txBox="1"/>
          <p:nvPr/>
        </p:nvSpPr>
        <p:spPr>
          <a:xfrm>
            <a:off x="6463863" y="3641834"/>
            <a:ext cx="902876" cy="369332"/>
          </a:xfrm>
          <a:prstGeom prst="rect">
            <a:avLst/>
          </a:prstGeom>
          <a:noFill/>
        </p:spPr>
        <p:txBody>
          <a:bodyPr wrap="none" rtlCol="0">
            <a:spAutoFit/>
          </a:bodyPr>
          <a:lstStyle/>
          <a:p>
            <a:r>
              <a:rPr lang="sv-SE" dirty="0">
                <a:solidFill>
                  <a:schemeClr val="bg1"/>
                </a:solidFill>
              </a:rPr>
              <a:t>ATLAS</a:t>
            </a:r>
          </a:p>
        </p:txBody>
      </p:sp>
      <p:sp>
        <p:nvSpPr>
          <p:cNvPr id="6" name="TextBox 5">
            <a:extLst>
              <a:ext uri="{FF2B5EF4-FFF2-40B4-BE49-F238E27FC236}">
                <a16:creationId xmlns:a16="http://schemas.microsoft.com/office/drawing/2014/main" id="{0F022BFD-9F0C-4E98-AC59-82C25544ABC7}"/>
              </a:ext>
            </a:extLst>
          </p:cNvPr>
          <p:cNvSpPr txBox="1"/>
          <p:nvPr/>
        </p:nvSpPr>
        <p:spPr>
          <a:xfrm>
            <a:off x="7504647" y="3019152"/>
            <a:ext cx="864339" cy="369332"/>
          </a:xfrm>
          <a:prstGeom prst="rect">
            <a:avLst/>
          </a:prstGeom>
          <a:noFill/>
        </p:spPr>
        <p:txBody>
          <a:bodyPr wrap="none" rtlCol="0">
            <a:spAutoFit/>
          </a:bodyPr>
          <a:lstStyle/>
          <a:p>
            <a:r>
              <a:rPr lang="sv-SE" dirty="0">
                <a:solidFill>
                  <a:schemeClr val="bg1"/>
                </a:solidFill>
              </a:rPr>
              <a:t>ALICE</a:t>
            </a:r>
          </a:p>
        </p:txBody>
      </p:sp>
      <p:sp>
        <p:nvSpPr>
          <p:cNvPr id="7" name="TextBox 6">
            <a:extLst>
              <a:ext uri="{FF2B5EF4-FFF2-40B4-BE49-F238E27FC236}">
                <a16:creationId xmlns:a16="http://schemas.microsoft.com/office/drawing/2014/main" id="{05CB1440-385A-4736-8105-5B44A6492CF5}"/>
              </a:ext>
            </a:extLst>
          </p:cNvPr>
          <p:cNvSpPr txBox="1"/>
          <p:nvPr/>
        </p:nvSpPr>
        <p:spPr>
          <a:xfrm>
            <a:off x="10773245" y="4154269"/>
            <a:ext cx="671979" cy="369332"/>
          </a:xfrm>
          <a:prstGeom prst="rect">
            <a:avLst/>
          </a:prstGeom>
          <a:noFill/>
        </p:spPr>
        <p:txBody>
          <a:bodyPr wrap="none" rtlCol="0">
            <a:spAutoFit/>
          </a:bodyPr>
          <a:lstStyle/>
          <a:p>
            <a:r>
              <a:rPr lang="sv-SE" dirty="0">
                <a:solidFill>
                  <a:schemeClr val="bg1"/>
                </a:solidFill>
              </a:rPr>
              <a:t>CMS</a:t>
            </a:r>
          </a:p>
        </p:txBody>
      </p:sp>
      <p:sp>
        <p:nvSpPr>
          <p:cNvPr id="8" name="TextBox 7">
            <a:extLst>
              <a:ext uri="{FF2B5EF4-FFF2-40B4-BE49-F238E27FC236}">
                <a16:creationId xmlns:a16="http://schemas.microsoft.com/office/drawing/2014/main" id="{B13FAB8C-B07E-4EDA-A0A8-7CB46374ACF1}"/>
              </a:ext>
            </a:extLst>
          </p:cNvPr>
          <p:cNvSpPr txBox="1"/>
          <p:nvPr/>
        </p:nvSpPr>
        <p:spPr>
          <a:xfrm>
            <a:off x="7889518" y="4185801"/>
            <a:ext cx="800219" cy="369332"/>
          </a:xfrm>
          <a:prstGeom prst="rect">
            <a:avLst/>
          </a:prstGeom>
          <a:noFill/>
        </p:spPr>
        <p:txBody>
          <a:bodyPr wrap="none" rtlCol="0">
            <a:spAutoFit/>
          </a:bodyPr>
          <a:lstStyle/>
          <a:p>
            <a:r>
              <a:rPr lang="sv-SE" dirty="0">
                <a:solidFill>
                  <a:schemeClr val="bg1"/>
                </a:solidFill>
              </a:rPr>
              <a:t>LHCB</a:t>
            </a:r>
          </a:p>
        </p:txBody>
      </p:sp>
      <p:pic>
        <p:nvPicPr>
          <p:cNvPr id="10" name="Picture 3">
            <a:extLst>
              <a:ext uri="{FF2B5EF4-FFF2-40B4-BE49-F238E27FC236}">
                <a16:creationId xmlns:a16="http://schemas.microsoft.com/office/drawing/2014/main" id="{20784787-9980-49BE-AD6C-D0B47D8B2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716" y="3429000"/>
            <a:ext cx="3599180" cy="16706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0742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ATLAS inner detector</a:t>
            </a:r>
          </a:p>
        </p:txBody>
      </p:sp>
      <p:grpSp>
        <p:nvGrpSpPr>
          <p:cNvPr id="3" name="Group 2"/>
          <p:cNvGrpSpPr/>
          <p:nvPr/>
        </p:nvGrpSpPr>
        <p:grpSpPr>
          <a:xfrm>
            <a:off x="1096201" y="1079500"/>
            <a:ext cx="8899141" cy="5605079"/>
            <a:chOff x="71438" y="1079500"/>
            <a:chExt cx="9288462" cy="6335713"/>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1079500"/>
              <a:ext cx="4956175" cy="1655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808288"/>
              <a:ext cx="3387725" cy="347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6551613"/>
              <a:ext cx="4052887" cy="769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13" y="4757738"/>
              <a:ext cx="2117725" cy="2657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0675" y="5508625"/>
              <a:ext cx="1419225" cy="1554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7"/>
            <p:cNvSpPr txBox="1">
              <a:spLocks noChangeArrowheads="1"/>
            </p:cNvSpPr>
            <p:nvPr/>
          </p:nvSpPr>
          <p:spPr bwMode="auto">
            <a:xfrm>
              <a:off x="2103438" y="2560638"/>
              <a:ext cx="2036762"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800"/>
                <a:t>Pixel detector</a:t>
              </a:r>
            </a:p>
          </p:txBody>
        </p:sp>
        <p:sp>
          <p:nvSpPr>
            <p:cNvPr id="10" name="Text Box 9"/>
            <p:cNvSpPr txBox="1">
              <a:spLocks noChangeArrowheads="1"/>
            </p:cNvSpPr>
            <p:nvPr/>
          </p:nvSpPr>
          <p:spPr bwMode="auto">
            <a:xfrm>
              <a:off x="5884863" y="4721225"/>
              <a:ext cx="2036762"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r" eaLnBrk="1">
                <a:buClrTx/>
                <a:buFontTx/>
                <a:buNone/>
              </a:pPr>
              <a:r>
                <a:rPr lang="sv-SE" altLang="en-US" sz="1800"/>
                <a:t>TRT</a:t>
              </a:r>
            </a:p>
          </p:txBody>
        </p:sp>
        <p:sp>
          <p:nvSpPr>
            <p:cNvPr id="11" name="Text Box 10"/>
            <p:cNvSpPr txBox="1">
              <a:spLocks noChangeArrowheads="1"/>
            </p:cNvSpPr>
            <p:nvPr/>
          </p:nvSpPr>
          <p:spPr bwMode="auto">
            <a:xfrm>
              <a:off x="842963" y="6196013"/>
              <a:ext cx="2613025"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800"/>
                <a:t>SemiConductor Tracker</a:t>
              </a:r>
            </a:p>
          </p:txBody>
        </p:sp>
      </p:grpSp>
      <p:sp>
        <p:nvSpPr>
          <p:cNvPr id="13" name="Text Box 3"/>
          <p:cNvSpPr txBox="1">
            <a:spLocks noChangeArrowheads="1"/>
          </p:cNvSpPr>
          <p:nvPr/>
        </p:nvSpPr>
        <p:spPr bwMode="auto">
          <a:xfrm>
            <a:off x="8584380" y="1004388"/>
            <a:ext cx="3302148" cy="41984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en-US" sz="1400" b="1" dirty="0">
                <a:solidFill>
                  <a:srgbClr val="FF0000"/>
                </a:solidFill>
              </a:rPr>
              <a:t>Magnetic </a:t>
            </a:r>
            <a:r>
              <a:rPr lang="sv-SE" altLang="en-US" sz="1400" b="1" dirty="0" err="1">
                <a:solidFill>
                  <a:srgbClr val="FF0000"/>
                </a:solidFill>
              </a:rPr>
              <a:t>field</a:t>
            </a:r>
            <a:r>
              <a:rPr lang="sv-SE" altLang="en-US" sz="1400" b="1" dirty="0">
                <a:solidFill>
                  <a:srgbClr val="FF0000"/>
                </a:solidFill>
              </a:rPr>
              <a:t> </a:t>
            </a:r>
            <a:r>
              <a:rPr lang="sv-SE" altLang="en-US" sz="1400" dirty="0">
                <a:solidFill>
                  <a:srgbClr val="0000FF"/>
                </a:solidFill>
              </a:rPr>
              <a:t>2T</a:t>
            </a:r>
          </a:p>
          <a:p>
            <a:pPr eaLnBrk="1">
              <a:spcAft>
                <a:spcPct val="0"/>
              </a:spcAft>
              <a:buClrTx/>
              <a:buFontTx/>
              <a:buNone/>
            </a:pPr>
            <a:r>
              <a:rPr lang="sv-SE" altLang="en-US" sz="1400" dirty="0">
                <a:solidFill>
                  <a:srgbClr val="0000FF"/>
                </a:solidFill>
              </a:rPr>
              <a:t>3 different </a:t>
            </a:r>
            <a:r>
              <a:rPr lang="sv-SE" altLang="en-US" sz="1400" dirty="0" err="1">
                <a:solidFill>
                  <a:srgbClr val="0000FF"/>
                </a:solidFill>
              </a:rPr>
              <a:t>detector</a:t>
            </a:r>
            <a:r>
              <a:rPr lang="sv-SE" altLang="en-US" sz="1400" dirty="0">
                <a:solidFill>
                  <a:srgbClr val="0000FF"/>
                </a:solidFill>
              </a:rPr>
              <a:t> </a:t>
            </a:r>
            <a:r>
              <a:rPr lang="sv-SE" altLang="en-US" sz="1400" dirty="0" err="1">
                <a:solidFill>
                  <a:srgbClr val="0000FF"/>
                </a:solidFill>
              </a:rPr>
              <a:t>types</a:t>
            </a:r>
            <a:endParaRPr lang="sv-SE" altLang="en-US" sz="1400" dirty="0">
              <a:solidFill>
                <a:srgbClr val="0000FF"/>
              </a:solidFill>
            </a:endParaRPr>
          </a:p>
          <a:p>
            <a:pPr eaLnBrk="1">
              <a:spcAft>
                <a:spcPct val="0"/>
              </a:spcAft>
              <a:buClrTx/>
              <a:buFontTx/>
              <a:buNone/>
            </a:pPr>
            <a:endParaRPr lang="sv-SE" altLang="en-US" sz="1400" b="1" dirty="0">
              <a:solidFill>
                <a:srgbClr val="F93F2B"/>
              </a:solidFill>
            </a:endParaRPr>
          </a:p>
          <a:p>
            <a:pPr eaLnBrk="1">
              <a:spcAft>
                <a:spcPct val="0"/>
              </a:spcAft>
              <a:buClrTx/>
              <a:buFontTx/>
              <a:buNone/>
            </a:pPr>
            <a:r>
              <a:rPr lang="sv-SE" altLang="en-US" sz="1400" b="1" dirty="0">
                <a:solidFill>
                  <a:srgbClr val="F93F2B"/>
                </a:solidFill>
              </a:rPr>
              <a:t>Pixel </a:t>
            </a:r>
            <a:r>
              <a:rPr lang="sv-SE" altLang="en-US" sz="1400" b="1" dirty="0" err="1">
                <a:solidFill>
                  <a:srgbClr val="F93F2B"/>
                </a:solidFill>
              </a:rPr>
              <a:t>detector</a:t>
            </a:r>
            <a:r>
              <a:rPr lang="sv-SE" altLang="en-US" sz="1400" b="1" dirty="0">
                <a:solidFill>
                  <a:srgbClr val="F93F2B"/>
                </a:solidFill>
              </a:rPr>
              <a:t> </a:t>
            </a:r>
            <a:r>
              <a:rPr lang="sv-SE" altLang="en-US" sz="1400" dirty="0">
                <a:solidFill>
                  <a:srgbClr val="0000FF"/>
                </a:solidFill>
              </a:rPr>
              <a:t>80 </a:t>
            </a:r>
            <a:r>
              <a:rPr lang="sv-SE" altLang="en-US" sz="1400" dirty="0" err="1">
                <a:solidFill>
                  <a:srgbClr val="0000FF"/>
                </a:solidFill>
              </a:rPr>
              <a:t>Mch</a:t>
            </a:r>
            <a:endParaRPr lang="sv-SE" altLang="en-US" sz="1400" dirty="0">
              <a:solidFill>
                <a:srgbClr val="0000FF"/>
              </a:solidFill>
            </a:endParaRPr>
          </a:p>
          <a:p>
            <a:pPr eaLnBrk="1">
              <a:spcAft>
                <a:spcPct val="0"/>
              </a:spcAft>
              <a:buClrTx/>
              <a:buFontTx/>
              <a:buNone/>
            </a:pPr>
            <a:r>
              <a:rPr lang="sv-SE" altLang="en-US" sz="1400" dirty="0">
                <a:solidFill>
                  <a:srgbClr val="0000FF"/>
                </a:solidFill>
              </a:rPr>
              <a:t>	Silicon </a:t>
            </a:r>
            <a:r>
              <a:rPr lang="sv-SE" altLang="en-US" sz="1400" dirty="0" err="1">
                <a:solidFill>
                  <a:srgbClr val="0000FF"/>
                </a:solidFill>
              </a:rPr>
              <a:t>pad</a:t>
            </a:r>
            <a:r>
              <a:rPr lang="sv-SE" altLang="en-US" sz="1400" dirty="0">
                <a:solidFill>
                  <a:srgbClr val="0000FF"/>
                </a:solidFill>
              </a:rPr>
              <a:t> </a:t>
            </a:r>
            <a:r>
              <a:rPr lang="sv-SE" altLang="en-US" sz="1400" dirty="0" err="1">
                <a:solidFill>
                  <a:srgbClr val="0000FF"/>
                </a:solidFill>
              </a:rPr>
              <a:t>detector</a:t>
            </a:r>
            <a:r>
              <a:rPr lang="sv-SE" altLang="en-US" sz="1400" dirty="0">
                <a:solidFill>
                  <a:srgbClr val="0000FF"/>
                </a:solidFill>
              </a:rPr>
              <a:t> 2D resolution 12 </a:t>
            </a:r>
            <a:r>
              <a:rPr lang="sv-SE" altLang="en-US" sz="1400" dirty="0">
                <a:solidFill>
                  <a:srgbClr val="0000FF"/>
                </a:solidFill>
                <a:latin typeface="Symbol" panose="05050102010706020507" pitchFamily="18" charset="2"/>
              </a:rPr>
              <a:t></a:t>
            </a:r>
            <a:r>
              <a:rPr lang="sv-SE" altLang="en-US" sz="1400" dirty="0">
                <a:solidFill>
                  <a:srgbClr val="0000FF"/>
                </a:solidFill>
              </a:rPr>
              <a:t>x110</a:t>
            </a:r>
            <a:r>
              <a:rPr lang="sv-SE" altLang="en-US" sz="1400" dirty="0">
                <a:solidFill>
                  <a:srgbClr val="0000FF"/>
                </a:solidFill>
                <a:latin typeface="Symbol" panose="05050102010706020507" pitchFamily="18" charset="2"/>
              </a:rPr>
              <a:t></a:t>
            </a:r>
          </a:p>
          <a:p>
            <a:pPr eaLnBrk="1">
              <a:spcAft>
                <a:spcPct val="0"/>
              </a:spcAft>
              <a:buClrTx/>
              <a:buFontTx/>
              <a:buNone/>
            </a:pPr>
            <a:endParaRPr lang="sv-SE" altLang="en-US" sz="1400" dirty="0">
              <a:solidFill>
                <a:srgbClr val="0000FF"/>
              </a:solidFill>
            </a:endParaRPr>
          </a:p>
          <a:p>
            <a:pPr eaLnBrk="1">
              <a:spcAft>
                <a:spcPct val="0"/>
              </a:spcAft>
              <a:buClrTx/>
              <a:buFontTx/>
              <a:buNone/>
            </a:pPr>
            <a:r>
              <a:rPr lang="sv-SE" altLang="en-US" sz="1400" b="1" dirty="0" err="1">
                <a:solidFill>
                  <a:srgbClr val="FF0000"/>
                </a:solidFill>
              </a:rPr>
              <a:t>Semiconducor</a:t>
            </a:r>
            <a:r>
              <a:rPr lang="sv-SE" altLang="en-US" sz="1400" b="1" dirty="0">
                <a:solidFill>
                  <a:srgbClr val="FF0000"/>
                </a:solidFill>
              </a:rPr>
              <a:t> </a:t>
            </a:r>
            <a:r>
              <a:rPr lang="sv-SE" altLang="en-US" sz="1400" b="1" dirty="0" err="1">
                <a:solidFill>
                  <a:srgbClr val="FF0000"/>
                </a:solidFill>
              </a:rPr>
              <a:t>Tracker</a:t>
            </a:r>
            <a:r>
              <a:rPr lang="sv-SE" altLang="en-US" sz="1400" b="1" dirty="0">
                <a:solidFill>
                  <a:srgbClr val="FF0000"/>
                </a:solidFill>
              </a:rPr>
              <a:t> </a:t>
            </a:r>
            <a:r>
              <a:rPr lang="sv-SE" altLang="en-US" sz="1400" dirty="0">
                <a:solidFill>
                  <a:srgbClr val="0000FF"/>
                </a:solidFill>
              </a:rPr>
              <a:t>(SCT) 6 </a:t>
            </a:r>
            <a:r>
              <a:rPr lang="sv-SE" altLang="en-US" sz="1400" dirty="0" err="1">
                <a:solidFill>
                  <a:srgbClr val="0000FF"/>
                </a:solidFill>
              </a:rPr>
              <a:t>Mch</a:t>
            </a:r>
            <a:r>
              <a:rPr lang="sv-SE" altLang="en-US" sz="1400" dirty="0">
                <a:solidFill>
                  <a:srgbClr val="0000FF"/>
                </a:solidFill>
              </a:rPr>
              <a:t> </a:t>
            </a:r>
          </a:p>
          <a:p>
            <a:pPr eaLnBrk="1">
              <a:spcAft>
                <a:spcPct val="0"/>
              </a:spcAft>
              <a:buClrTx/>
              <a:buFontTx/>
              <a:buNone/>
            </a:pPr>
            <a:r>
              <a:rPr lang="sv-SE" altLang="en-US" sz="1400" dirty="0">
                <a:solidFill>
                  <a:srgbClr val="0000FF"/>
                </a:solidFill>
              </a:rPr>
              <a:t>	Silicon </a:t>
            </a:r>
            <a:r>
              <a:rPr lang="sv-SE" altLang="en-US" sz="1400" dirty="0" err="1">
                <a:solidFill>
                  <a:srgbClr val="0000FF"/>
                </a:solidFill>
              </a:rPr>
              <a:t>strip</a:t>
            </a:r>
            <a:r>
              <a:rPr lang="sv-SE" altLang="en-US" sz="1400" dirty="0">
                <a:solidFill>
                  <a:srgbClr val="0000FF"/>
                </a:solidFill>
              </a:rPr>
              <a:t> </a:t>
            </a:r>
            <a:r>
              <a:rPr lang="sv-SE" altLang="en-US" sz="1400" dirty="0" err="1">
                <a:solidFill>
                  <a:srgbClr val="0000FF"/>
                </a:solidFill>
              </a:rPr>
              <a:t>detector</a:t>
            </a:r>
            <a:r>
              <a:rPr lang="sv-SE" altLang="en-US" sz="1400" dirty="0">
                <a:solidFill>
                  <a:srgbClr val="0000FF"/>
                </a:solidFill>
              </a:rPr>
              <a:t> (1D)</a:t>
            </a:r>
          </a:p>
          <a:p>
            <a:pPr eaLnBrk="1">
              <a:spcAft>
                <a:spcPct val="0"/>
              </a:spcAft>
              <a:buClrTx/>
              <a:buFontTx/>
              <a:buNone/>
            </a:pPr>
            <a:r>
              <a:rPr lang="sv-SE" altLang="en-US" sz="1400" dirty="0">
                <a:solidFill>
                  <a:srgbClr val="0000FF"/>
                </a:solidFill>
              </a:rPr>
              <a:t>Double </a:t>
            </a:r>
            <a:r>
              <a:rPr lang="sv-SE" altLang="en-US" sz="1400" dirty="0" err="1">
                <a:solidFill>
                  <a:srgbClr val="0000FF"/>
                </a:solidFill>
              </a:rPr>
              <a:t>layers</a:t>
            </a:r>
            <a:r>
              <a:rPr lang="sv-SE" altLang="en-US" sz="1400" dirty="0">
                <a:solidFill>
                  <a:srgbClr val="0000FF"/>
                </a:solidFill>
              </a:rPr>
              <a:t> Resolution 23</a:t>
            </a:r>
            <a:r>
              <a:rPr lang="sv-SE" altLang="en-US" sz="1400" dirty="0">
                <a:solidFill>
                  <a:srgbClr val="0000FF"/>
                </a:solidFill>
                <a:latin typeface="Symbol" panose="05050102010706020507" pitchFamily="18" charset="2"/>
              </a:rPr>
              <a:t></a:t>
            </a:r>
            <a:r>
              <a:rPr lang="sv-SE" altLang="en-US" sz="1400" dirty="0">
                <a:solidFill>
                  <a:srgbClr val="0000FF"/>
                </a:solidFill>
              </a:rPr>
              <a:t> x800</a:t>
            </a:r>
            <a:r>
              <a:rPr lang="sv-SE" altLang="en-US" sz="1400" dirty="0">
                <a:solidFill>
                  <a:srgbClr val="0000FF"/>
                </a:solidFill>
                <a:latin typeface="Symbol" panose="05050102010706020507" pitchFamily="18" charset="2"/>
              </a:rPr>
              <a:t></a:t>
            </a:r>
          </a:p>
          <a:p>
            <a:pPr eaLnBrk="1">
              <a:spcAft>
                <a:spcPct val="0"/>
              </a:spcAft>
              <a:buClrTx/>
              <a:buFontTx/>
              <a:buNone/>
            </a:pPr>
            <a:endParaRPr lang="sv-SE" altLang="en-US" sz="1400" dirty="0">
              <a:solidFill>
                <a:srgbClr val="0000FF"/>
              </a:solidFill>
            </a:endParaRPr>
          </a:p>
          <a:p>
            <a:pPr eaLnBrk="1">
              <a:spcAft>
                <a:spcPct val="0"/>
              </a:spcAft>
              <a:buClrTx/>
              <a:buFontTx/>
              <a:buNone/>
            </a:pPr>
            <a:r>
              <a:rPr lang="sv-SE" altLang="en-US" sz="1400" b="1" dirty="0" err="1">
                <a:solidFill>
                  <a:srgbClr val="FF0000"/>
                </a:solidFill>
              </a:rPr>
              <a:t>Transition</a:t>
            </a:r>
            <a:r>
              <a:rPr lang="sv-SE" altLang="en-US" sz="1400" b="1" dirty="0">
                <a:solidFill>
                  <a:srgbClr val="FF0000"/>
                </a:solidFill>
              </a:rPr>
              <a:t> </a:t>
            </a:r>
            <a:r>
              <a:rPr lang="sv-SE" altLang="en-US" sz="1400" b="1" dirty="0" err="1">
                <a:solidFill>
                  <a:srgbClr val="FF0000"/>
                </a:solidFill>
              </a:rPr>
              <a:t>Radiation</a:t>
            </a:r>
            <a:r>
              <a:rPr lang="sv-SE" altLang="en-US" sz="1400" b="1" dirty="0">
                <a:solidFill>
                  <a:srgbClr val="FF0000"/>
                </a:solidFill>
              </a:rPr>
              <a:t> </a:t>
            </a:r>
            <a:r>
              <a:rPr lang="sv-SE" altLang="en-US" sz="1400" b="1" dirty="0" err="1">
                <a:solidFill>
                  <a:srgbClr val="FF0000"/>
                </a:solidFill>
              </a:rPr>
              <a:t>Tracker</a:t>
            </a:r>
            <a:r>
              <a:rPr lang="sv-SE" altLang="en-US" sz="1400" b="1" dirty="0">
                <a:solidFill>
                  <a:srgbClr val="FF0000"/>
                </a:solidFill>
              </a:rPr>
              <a:t> </a:t>
            </a:r>
            <a:r>
              <a:rPr lang="sv-SE" altLang="en-US" sz="1400" dirty="0">
                <a:solidFill>
                  <a:srgbClr val="0000FF"/>
                </a:solidFill>
              </a:rPr>
              <a:t>(TRT) 300kch</a:t>
            </a:r>
          </a:p>
          <a:p>
            <a:pPr eaLnBrk="1">
              <a:spcAft>
                <a:spcPct val="0"/>
              </a:spcAft>
              <a:buClrTx/>
              <a:buFontTx/>
              <a:buNone/>
            </a:pPr>
            <a:r>
              <a:rPr lang="sv-SE" altLang="en-US" sz="1400" dirty="0">
                <a:solidFill>
                  <a:srgbClr val="0000FF"/>
                </a:solidFill>
              </a:rPr>
              <a:t>	Gas </a:t>
            </a:r>
            <a:r>
              <a:rPr lang="sv-SE" altLang="en-US" sz="1400" dirty="0" err="1">
                <a:solidFill>
                  <a:srgbClr val="0000FF"/>
                </a:solidFill>
              </a:rPr>
              <a:t>detector</a:t>
            </a:r>
            <a:r>
              <a:rPr lang="sv-SE" altLang="en-US" sz="1400" dirty="0">
                <a:solidFill>
                  <a:srgbClr val="0000FF"/>
                </a:solidFill>
              </a:rPr>
              <a:t> – </a:t>
            </a:r>
            <a:r>
              <a:rPr lang="sv-SE" altLang="en-US" sz="1400" dirty="0" err="1">
                <a:solidFill>
                  <a:srgbClr val="0000FF"/>
                </a:solidFill>
              </a:rPr>
              <a:t>straw</a:t>
            </a:r>
            <a:r>
              <a:rPr lang="sv-SE" altLang="en-US" sz="1400" dirty="0">
                <a:solidFill>
                  <a:srgbClr val="0000FF"/>
                </a:solidFill>
              </a:rPr>
              <a:t> </a:t>
            </a:r>
            <a:r>
              <a:rPr lang="sv-SE" altLang="en-US" sz="1400" dirty="0" err="1">
                <a:solidFill>
                  <a:srgbClr val="0000FF"/>
                </a:solidFill>
              </a:rPr>
              <a:t>tubes</a:t>
            </a:r>
            <a:endParaRPr lang="sv-SE" altLang="en-US" sz="1400" dirty="0">
              <a:solidFill>
                <a:srgbClr val="0000FF"/>
              </a:solidFill>
            </a:endParaRPr>
          </a:p>
          <a:p>
            <a:pPr eaLnBrk="1">
              <a:spcAft>
                <a:spcPct val="0"/>
              </a:spcAft>
              <a:buClrTx/>
              <a:buFontTx/>
              <a:buNone/>
            </a:pPr>
            <a:r>
              <a:rPr lang="sv-SE" altLang="en-US" sz="1400" dirty="0" err="1">
                <a:solidFill>
                  <a:srgbClr val="0000FF"/>
                </a:solidFill>
              </a:rPr>
              <a:t>Electron</a:t>
            </a:r>
            <a:r>
              <a:rPr lang="sv-SE" altLang="en-US" sz="1400" dirty="0">
                <a:solidFill>
                  <a:srgbClr val="0000FF"/>
                </a:solidFill>
              </a:rPr>
              <a:t> </a:t>
            </a:r>
            <a:r>
              <a:rPr lang="sv-SE" altLang="en-US" sz="1400" dirty="0" err="1">
                <a:solidFill>
                  <a:srgbClr val="0000FF"/>
                </a:solidFill>
              </a:rPr>
              <a:t>identification</a:t>
            </a:r>
            <a:endParaRPr lang="sv-SE" altLang="en-US" sz="1400" dirty="0">
              <a:solidFill>
                <a:srgbClr val="0000FF"/>
              </a:solidFill>
            </a:endParaRPr>
          </a:p>
          <a:p>
            <a:pPr eaLnBrk="1">
              <a:spcAft>
                <a:spcPct val="0"/>
              </a:spcAft>
              <a:buClrTx/>
              <a:buFontTx/>
              <a:buNone/>
            </a:pPr>
            <a:endParaRPr lang="sv-SE" altLang="en-US" sz="1400" dirty="0">
              <a:solidFill>
                <a:srgbClr val="0000FF"/>
              </a:solidFill>
            </a:endParaRPr>
          </a:p>
        </p:txBody>
      </p:sp>
    </p:spTree>
    <p:extLst>
      <p:ext uri="{BB962C8B-B14F-4D97-AF65-F5344CB8AC3E}">
        <p14:creationId xmlns:p14="http://schemas.microsoft.com/office/powerpoint/2010/main" val="2880048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ATLAS inner detector</a:t>
            </a:r>
          </a:p>
        </p:txBody>
      </p:sp>
      <p:pic>
        <p:nvPicPr>
          <p:cNvPr id="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174" y="1076482"/>
            <a:ext cx="4545012" cy="464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2"/>
          <p:cNvSpPr txBox="1">
            <a:spLocks noChangeArrowheads="1"/>
          </p:cNvSpPr>
          <p:nvPr/>
        </p:nvSpPr>
        <p:spPr bwMode="auto">
          <a:xfrm>
            <a:off x="1972336" y="5867557"/>
            <a:ext cx="3240088"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a:solidFill>
                  <a:srgbClr val="0000FF"/>
                </a:solidFill>
              </a:rPr>
              <a:t>Radiation tolerance, power and cooling problematic</a:t>
            </a: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524" y="1052669"/>
            <a:ext cx="3781425" cy="2466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6186" y="3779994"/>
            <a:ext cx="3786188" cy="247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8926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Liquid Argon e-m calorimeter</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45" y="915873"/>
            <a:ext cx="4954587" cy="3538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698" y="1874613"/>
            <a:ext cx="3763963"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5"/>
          <p:cNvSpPr txBox="1">
            <a:spLocks noChangeArrowheads="1"/>
          </p:cNvSpPr>
          <p:nvPr/>
        </p:nvSpPr>
        <p:spPr bwMode="auto">
          <a:xfrm>
            <a:off x="402845" y="4203585"/>
            <a:ext cx="3240087" cy="104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a:solidFill>
                  <a:srgbClr val="0000FF"/>
                </a:solidFill>
              </a:rPr>
              <a:t>Liquid Argon-Lead/stainless steel calorimeter (87</a:t>
            </a:r>
            <a:r>
              <a:rPr lang="sv-SE" altLang="en-US" sz="1400" baseline="33000">
                <a:solidFill>
                  <a:srgbClr val="0000FF"/>
                </a:solidFill>
              </a:rPr>
              <a:t>o</a:t>
            </a:r>
            <a:r>
              <a:rPr lang="sv-SE" altLang="en-US" sz="1400">
                <a:solidFill>
                  <a:srgbClr val="0000FF"/>
                </a:solidFill>
              </a:rPr>
              <a:t>K)</a:t>
            </a:r>
          </a:p>
          <a:p>
            <a:pPr eaLnBrk="1">
              <a:buClrTx/>
              <a:buFontTx/>
              <a:buNone/>
            </a:pPr>
            <a:r>
              <a:rPr lang="sv-SE" altLang="en-US" sz="1400">
                <a:solidFill>
                  <a:srgbClr val="0000FF"/>
                </a:solidFill>
              </a:rPr>
              <a:t>16-bit dynamic range</a:t>
            </a:r>
          </a:p>
          <a:p>
            <a:pPr eaLnBrk="1">
              <a:buClrTx/>
              <a:buFontTx/>
              <a:buNone/>
            </a:pPr>
            <a:r>
              <a:rPr lang="sv-SE" altLang="en-US" sz="1400">
                <a:solidFill>
                  <a:srgbClr val="0000FF"/>
                </a:solidFill>
              </a:rPr>
              <a:t>Cooled preamplifiers</a:t>
            </a:r>
          </a:p>
          <a:p>
            <a:pPr eaLnBrk="1">
              <a:buClrTx/>
              <a:buFontTx/>
              <a:buNone/>
            </a:pPr>
            <a:r>
              <a:rPr lang="sv-SE" altLang="en-US" sz="1400">
                <a:solidFill>
                  <a:srgbClr val="0000FF"/>
                </a:solidFill>
              </a:rPr>
              <a:t>4 layers + presampler</a:t>
            </a: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120" y="4398848"/>
            <a:ext cx="1503362" cy="1503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598" y="3017723"/>
            <a:ext cx="3067050" cy="2160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02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err="1">
                <a:solidFill>
                  <a:srgbClr val="FFFF00"/>
                </a:solidFill>
              </a:rPr>
              <a:t>TileCal</a:t>
            </a:r>
            <a:r>
              <a:rPr lang="en-US" altLang="en-US" dirty="0">
                <a:solidFill>
                  <a:srgbClr val="FFFF00"/>
                </a:solidFill>
              </a:rPr>
              <a:t> hadron calorimeter</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833" y="928410"/>
            <a:ext cx="3290887" cy="2205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098" y="903010"/>
            <a:ext cx="4897437" cy="557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6"/>
          <p:cNvSpPr txBox="1">
            <a:spLocks noChangeArrowheads="1"/>
          </p:cNvSpPr>
          <p:nvPr/>
        </p:nvSpPr>
        <p:spPr bwMode="auto">
          <a:xfrm>
            <a:off x="954633" y="3385860"/>
            <a:ext cx="3240087" cy="161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400" dirty="0">
                <a:solidFill>
                  <a:srgbClr val="0000FF"/>
                </a:solidFill>
              </a:rPr>
              <a:t>Interleaved wedge shaped modules with steel and scintillator tiles</a:t>
            </a:r>
          </a:p>
          <a:p>
            <a:pPr eaLnBrk="1">
              <a:buClrTx/>
              <a:buFontTx/>
              <a:buNone/>
            </a:pPr>
            <a:r>
              <a:rPr lang="en-US" altLang="en-US" sz="1400" dirty="0">
                <a:solidFill>
                  <a:srgbClr val="0000FF"/>
                </a:solidFill>
              </a:rPr>
              <a:t>256 modules, each weighing 10 tons</a:t>
            </a:r>
          </a:p>
          <a:p>
            <a:pPr eaLnBrk="1">
              <a:buClrTx/>
              <a:buFontTx/>
              <a:buNone/>
            </a:pPr>
            <a:r>
              <a:rPr lang="en-US" altLang="en-US" sz="1400" dirty="0">
                <a:solidFill>
                  <a:srgbClr val="0000FF"/>
                </a:solidFill>
              </a:rPr>
              <a:t>4 depth layers</a:t>
            </a:r>
          </a:p>
          <a:p>
            <a:pPr eaLnBrk="1">
              <a:buClrTx/>
              <a:buFontTx/>
              <a:buNone/>
            </a:pPr>
            <a:r>
              <a:rPr lang="en-US" altLang="en-US" sz="1400" dirty="0">
                <a:solidFill>
                  <a:srgbClr val="0000FF"/>
                </a:solidFill>
              </a:rPr>
              <a:t>Coarse spatial but good amplitude resolution</a:t>
            </a:r>
          </a:p>
        </p:txBody>
      </p:sp>
      <p:sp>
        <p:nvSpPr>
          <p:cNvPr id="7" name="Text Box 7"/>
          <p:cNvSpPr txBox="1">
            <a:spLocks noChangeArrowheads="1"/>
          </p:cNvSpPr>
          <p:nvPr/>
        </p:nvSpPr>
        <p:spPr bwMode="auto">
          <a:xfrm>
            <a:off x="954633" y="5619473"/>
            <a:ext cx="151130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a:solidFill>
                  <a:srgbClr val="0000FF"/>
                </a:solidFill>
              </a:rPr>
              <a:t>Clear fiber – bad light transfer</a:t>
            </a:r>
          </a:p>
        </p:txBody>
      </p:sp>
      <p:sp>
        <p:nvSpPr>
          <p:cNvPr id="8" name="Text Box 8"/>
          <p:cNvSpPr txBox="1">
            <a:spLocks noChangeArrowheads="1"/>
          </p:cNvSpPr>
          <p:nvPr/>
        </p:nvSpPr>
        <p:spPr bwMode="auto">
          <a:xfrm>
            <a:off x="4188110" y="5435979"/>
            <a:ext cx="2303462"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400" dirty="0">
                <a:solidFill>
                  <a:srgbClr val="0000FF"/>
                </a:solidFill>
              </a:rPr>
              <a:t>Wave Length Shifting fiber – good light transfer</a:t>
            </a:r>
          </a:p>
        </p:txBody>
      </p:sp>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933" y="5063848"/>
            <a:ext cx="2998787" cy="1525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39686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The Muon Spectrometer</a:t>
            </a:r>
          </a:p>
        </p:txBody>
      </p:sp>
      <p:sp>
        <p:nvSpPr>
          <p:cNvPr id="10" name="Text Box 2"/>
          <p:cNvSpPr txBox="1">
            <a:spLocks noChangeArrowheads="1"/>
          </p:cNvSpPr>
          <p:nvPr/>
        </p:nvSpPr>
        <p:spPr bwMode="auto">
          <a:xfrm>
            <a:off x="747358" y="2288856"/>
            <a:ext cx="4319587" cy="3223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400" dirty="0">
                <a:solidFill>
                  <a:srgbClr val="0000FF"/>
                </a:solidFill>
              </a:rPr>
              <a:t>Geometrical alignment precision 30 </a:t>
            </a:r>
            <a:r>
              <a:rPr lang="en-US" altLang="en-US" sz="1400" dirty="0">
                <a:solidFill>
                  <a:srgbClr val="0000FF"/>
                </a:solidFill>
                <a:latin typeface="Symbol" panose="05050102010706020507" pitchFamily="18" charset="2"/>
              </a:rPr>
              <a:t></a:t>
            </a:r>
            <a:r>
              <a:rPr lang="en-US" altLang="en-US" sz="1400" dirty="0">
                <a:solidFill>
                  <a:srgbClr val="0000FF"/>
                </a:solidFill>
              </a:rPr>
              <a:t>m</a:t>
            </a:r>
          </a:p>
          <a:p>
            <a:pPr eaLnBrk="1">
              <a:buClrTx/>
              <a:buFontTx/>
              <a:buNone/>
            </a:pPr>
            <a:r>
              <a:rPr lang="en-US" altLang="en-US" sz="1400" dirty="0">
                <a:solidFill>
                  <a:srgbClr val="FF3300"/>
                </a:solidFill>
              </a:rPr>
              <a:t>Alignment can change due to temperature change or deformations when the magnet field is changed</a:t>
            </a:r>
          </a:p>
          <a:p>
            <a:pPr eaLnBrk="1">
              <a:buClrTx/>
              <a:buFontTx/>
              <a:buNone/>
            </a:pPr>
            <a:r>
              <a:rPr lang="en-US" altLang="en-US" sz="1400" dirty="0">
                <a:solidFill>
                  <a:srgbClr val="0000FF"/>
                </a:solidFill>
              </a:rPr>
              <a:t>Cost → Use gas detectors, different types for precision and trigger and different types for normal and high intensity regions, close to beam pipe</a:t>
            </a:r>
          </a:p>
          <a:p>
            <a:pPr eaLnBrk="1">
              <a:buClrTx/>
              <a:buFontTx/>
              <a:buNone/>
            </a:pPr>
            <a:r>
              <a:rPr lang="en-US" altLang="en-US" sz="1400" dirty="0">
                <a:solidFill>
                  <a:srgbClr val="FF3300"/>
                </a:solidFill>
              </a:rPr>
              <a:t>MDT(Monitored Drift Tubes) and CSC (Cathode Strip Chambers) for high precision. CSC for high intensity forward regions</a:t>
            </a:r>
          </a:p>
          <a:p>
            <a:pPr eaLnBrk="1">
              <a:buClrTx/>
              <a:buFontTx/>
              <a:buNone/>
            </a:pPr>
            <a:r>
              <a:rPr lang="en-US" altLang="en-US" sz="1400" dirty="0">
                <a:solidFill>
                  <a:srgbClr val="0000FF"/>
                </a:solidFill>
              </a:rPr>
              <a:t>RPC (Resistive Plate Chambers) and TGC (Thin Gap Chambers) for trigger. TGC for high intensity regions</a:t>
            </a:r>
            <a:r>
              <a:rPr lang="en-US" altLang="en-US" sz="1400" dirty="0"/>
              <a:t>.</a:t>
            </a: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3436" y="1055370"/>
            <a:ext cx="2447925" cy="2466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798" y="3610667"/>
            <a:ext cx="4867275" cy="2962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0790" y="925483"/>
            <a:ext cx="4142645" cy="27267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Slide Number Placeholder 2"/>
          <p:cNvSpPr txBox="1">
            <a:spLocks/>
          </p:cNvSpPr>
          <p:nvPr/>
        </p:nvSpPr>
        <p:spPr>
          <a:xfrm>
            <a:off x="8100724" y="6510020"/>
            <a:ext cx="2336800" cy="509588"/>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defPPr>
              <a:defRPr lang="en-US"/>
            </a:defPPr>
            <a:lvl1pPr marL="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1pPr>
            <a:lvl2pPr marL="4572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2pPr>
            <a:lvl3pPr marL="9144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3pPr>
            <a:lvl4pPr marL="13716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4pPr>
            <a:lvl5pPr marL="18288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5pPr>
            <a:lvl6pPr marL="2514600" indent="-228600" algn="l" defTabSz="449263" rtl="0" eaLnBrk="0" fontAlgn="base" latinLnBrk="0"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6pPr>
            <a:lvl7pPr marL="2971800" indent="-228600" algn="l" defTabSz="449263" rtl="0" eaLnBrk="0" fontAlgn="base" latinLnBrk="0"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7pPr>
            <a:lvl8pPr marL="3429000" indent="-228600" algn="l" defTabSz="449263" rtl="0" eaLnBrk="0" fontAlgn="base" latinLnBrk="0"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8pPr>
            <a:lvl9pPr marL="3886200" indent="-228600" algn="l" defTabSz="449263" rtl="0" eaLnBrk="0" fontAlgn="base" latinLnBrk="0"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9pPr>
          </a:lstStyle>
          <a:p>
            <a:pPr algn="r"/>
            <a:fld id="{B8FA0141-2857-44AC-AC9F-D89843751FFB}" type="slidenum">
              <a:rPr lang="sv-SE" altLang="en-US" smtClean="0">
                <a:solidFill>
                  <a:srgbClr val="000000"/>
                </a:solidFill>
              </a:rPr>
              <a:pPr algn="r"/>
              <a:t>34</a:t>
            </a:fld>
            <a:endParaRPr lang="sv-SE" altLang="en-US">
              <a:solidFill>
                <a:srgbClr val="000000"/>
              </a:solidFill>
            </a:endParaRPr>
          </a:p>
        </p:txBody>
      </p:sp>
    </p:spTree>
    <p:extLst>
      <p:ext uri="{BB962C8B-B14F-4D97-AF65-F5344CB8AC3E}">
        <p14:creationId xmlns:p14="http://schemas.microsoft.com/office/powerpoint/2010/main" val="2952034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The Muon Spectrometer</a:t>
            </a:r>
          </a:p>
        </p:txBody>
      </p:sp>
      <p:sp>
        <p:nvSpPr>
          <p:cNvPr id="8" name="Text Box 3"/>
          <p:cNvSpPr txBox="1">
            <a:spLocks noChangeArrowheads="1"/>
          </p:cNvSpPr>
          <p:nvPr/>
        </p:nvSpPr>
        <p:spPr bwMode="auto">
          <a:xfrm>
            <a:off x="6830992" y="1207407"/>
            <a:ext cx="3311525"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400" b="1" dirty="0">
                <a:solidFill>
                  <a:srgbClr val="FF0000"/>
                </a:solidFill>
              </a:rPr>
              <a:t>RPC</a:t>
            </a:r>
            <a:r>
              <a:rPr lang="en-US" altLang="en-US" sz="1400" dirty="0">
                <a:solidFill>
                  <a:srgbClr val="0000FF"/>
                </a:solidFill>
              </a:rPr>
              <a:t> – Resistive Plate Chamber</a:t>
            </a: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509" y="2039031"/>
            <a:ext cx="2682875" cy="1616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5"/>
          <p:cNvSpPr txBox="1">
            <a:spLocks noChangeArrowheads="1"/>
          </p:cNvSpPr>
          <p:nvPr/>
        </p:nvSpPr>
        <p:spPr bwMode="auto">
          <a:xfrm>
            <a:off x="6830992" y="2532295"/>
            <a:ext cx="3311525"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400" b="1" dirty="0">
                <a:solidFill>
                  <a:srgbClr val="FF0000"/>
                </a:solidFill>
              </a:rPr>
              <a:t>MDT </a:t>
            </a:r>
            <a:r>
              <a:rPr lang="en-US" altLang="en-US" sz="1400" dirty="0">
                <a:solidFill>
                  <a:srgbClr val="0000FF"/>
                </a:solidFill>
              </a:rPr>
              <a:t>– Monitored Drift Tubes</a:t>
            </a:r>
          </a:p>
        </p:txBody>
      </p:sp>
      <p:pic>
        <p:nvPicPr>
          <p:cNvPr id="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139" y="3958998"/>
            <a:ext cx="3093245" cy="2794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7"/>
          <p:cNvSpPr txBox="1">
            <a:spLocks noChangeArrowheads="1"/>
          </p:cNvSpPr>
          <p:nvPr/>
        </p:nvSpPr>
        <p:spPr bwMode="auto">
          <a:xfrm>
            <a:off x="6830992" y="4956405"/>
            <a:ext cx="367169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400" b="1" dirty="0">
                <a:solidFill>
                  <a:srgbClr val="FF0000"/>
                </a:solidFill>
              </a:rPr>
              <a:t>Micromegas </a:t>
            </a:r>
            <a:r>
              <a:rPr lang="en-US" altLang="en-US" sz="1400" dirty="0">
                <a:solidFill>
                  <a:srgbClr val="0000FF"/>
                </a:solidFill>
              </a:rPr>
              <a:t>for muon detector upgrade</a:t>
            </a:r>
          </a:p>
        </p:txBody>
      </p:sp>
      <p:pic>
        <p:nvPicPr>
          <p:cNvPr id="11290" name="Picture 26" descr="EndcapReshufflingRpc &lt; Main &lt; TWiki">
            <a:extLst>
              <a:ext uri="{FF2B5EF4-FFF2-40B4-BE49-F238E27FC236}">
                <a16:creationId xmlns:a16="http://schemas.microsoft.com/office/drawing/2014/main" id="{CA3A444E-27B1-46FC-90B7-E2DBB3E7E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509" y="929190"/>
            <a:ext cx="31146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1292" name="Picture 28" descr="Track fit in a MDT multilayer. For a MDT in the barrel of the ATLAS... |  Download Scientific Diagram">
            <a:extLst>
              <a:ext uri="{FF2B5EF4-FFF2-40B4-BE49-F238E27FC236}">
                <a16:creationId xmlns:a16="http://schemas.microsoft.com/office/drawing/2014/main" id="{897376F7-11C0-4B60-9984-A65814772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93" y="2131106"/>
            <a:ext cx="258127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507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a:solidFill>
                  <a:srgbClr val="FFFF00"/>
                </a:solidFill>
              </a:rPr>
              <a:t>Trigger and Data </a:t>
            </a:r>
            <a:r>
              <a:rPr lang="sv-SE" altLang="en-US" dirty="0" err="1">
                <a:solidFill>
                  <a:srgbClr val="FFFF00"/>
                </a:solidFill>
              </a:rPr>
              <a:t>Acquistion</a:t>
            </a:r>
            <a:r>
              <a:rPr lang="sv-SE" altLang="en-US" dirty="0">
                <a:solidFill>
                  <a:srgbClr val="FFFF00"/>
                </a:solidFill>
              </a:rPr>
              <a:t> (TDAQ)</a:t>
            </a:r>
            <a:endParaRPr lang="en-US" altLang="en-US" dirty="0">
              <a:solidFill>
                <a:srgbClr val="FFFF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21" y="909638"/>
            <a:ext cx="4738461" cy="56319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86448B9E-3CCD-47D2-821B-627F57D67B61}"/>
              </a:ext>
            </a:extLst>
          </p:cNvPr>
          <p:cNvSpPr txBox="1"/>
          <p:nvPr/>
        </p:nvSpPr>
        <p:spPr>
          <a:xfrm>
            <a:off x="480699" y="3370960"/>
            <a:ext cx="2907591" cy="923330"/>
          </a:xfrm>
          <a:prstGeom prst="rect">
            <a:avLst/>
          </a:prstGeom>
          <a:noFill/>
        </p:spPr>
        <p:txBody>
          <a:bodyPr wrap="none" rtlCol="0">
            <a:spAutoFit/>
          </a:bodyPr>
          <a:lstStyle/>
          <a:p>
            <a:r>
              <a:rPr lang="sv-SE" dirty="0"/>
              <a:t>20 event per BC at nominal</a:t>
            </a:r>
          </a:p>
          <a:p>
            <a:r>
              <a:rPr lang="sv-SE" dirty="0" err="1"/>
              <a:t>Luminosity</a:t>
            </a:r>
            <a:r>
              <a:rPr lang="sv-SE" dirty="0"/>
              <a:t> </a:t>
            </a:r>
          </a:p>
          <a:p>
            <a:r>
              <a:rPr lang="sv-SE" dirty="0" err="1"/>
              <a:t>But</a:t>
            </a:r>
            <a:r>
              <a:rPr lang="sv-SE" dirty="0"/>
              <a:t> SUSY not </a:t>
            </a:r>
            <a:r>
              <a:rPr lang="en-US" dirty="0"/>
              <a:t>discovered yet</a:t>
            </a:r>
            <a:endParaRPr lang="sv-SE" dirty="0"/>
          </a:p>
        </p:txBody>
      </p:sp>
    </p:spTree>
    <p:extLst>
      <p:ext uri="{BB962C8B-B14F-4D97-AF65-F5344CB8AC3E}">
        <p14:creationId xmlns:p14="http://schemas.microsoft.com/office/powerpoint/2010/main" val="417526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a:solidFill>
                  <a:srgbClr val="FFFF00"/>
                </a:solidFill>
              </a:rPr>
              <a:t>Trigger and Data </a:t>
            </a:r>
            <a:r>
              <a:rPr lang="sv-SE" altLang="en-US" dirty="0" err="1">
                <a:solidFill>
                  <a:srgbClr val="FFFF00"/>
                </a:solidFill>
              </a:rPr>
              <a:t>Acquistion</a:t>
            </a:r>
            <a:r>
              <a:rPr lang="sv-SE" altLang="en-US" dirty="0">
                <a:solidFill>
                  <a:srgbClr val="FFFF00"/>
                </a:solidFill>
              </a:rPr>
              <a:t> (TDAQ)</a:t>
            </a:r>
            <a:endParaRPr lang="en-US" altLang="en-US" dirty="0">
              <a:solidFill>
                <a:srgbClr val="FFFF00"/>
              </a:solidFill>
            </a:endParaRPr>
          </a:p>
        </p:txBody>
      </p:sp>
      <p:sp>
        <p:nvSpPr>
          <p:cNvPr id="3" name="Rectangle 2"/>
          <p:cNvSpPr txBox="1">
            <a:spLocks noChangeArrowheads="1"/>
          </p:cNvSpPr>
          <p:nvPr/>
        </p:nvSpPr>
        <p:spPr>
          <a:xfrm>
            <a:off x="2172374" y="1388158"/>
            <a:ext cx="9432925" cy="1008062"/>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indent="-334963">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altLang="en-US" sz="1600" kern="0" dirty="0">
                <a:solidFill>
                  <a:srgbClr val="0000FF"/>
                </a:solidFill>
              </a:rPr>
              <a:t>Reading out all data, every bunch crossing, was completely impossible 2008 – due to data transfer limitations</a:t>
            </a:r>
          </a:p>
          <a:p>
            <a:pPr indent="-334963">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altLang="en-US" sz="1600" kern="0" dirty="0">
                <a:solidFill>
                  <a:srgbClr val="0000FF"/>
                </a:solidFill>
              </a:rPr>
              <a:t>Solution -&gt; use </a:t>
            </a:r>
            <a:r>
              <a:rPr lang="en-US" altLang="en-US" sz="1600" b="1" kern="0" dirty="0">
                <a:solidFill>
                  <a:srgbClr val="FF0000"/>
                </a:solidFill>
              </a:rPr>
              <a:t>multilevel trigger </a:t>
            </a:r>
            <a:r>
              <a:rPr lang="en-US" altLang="en-US" sz="1600" kern="0" dirty="0">
                <a:solidFill>
                  <a:srgbClr val="0000FF"/>
                </a:solidFill>
              </a:rPr>
              <a:t>– but introduce data storage limitations due to radiation tolerance problems</a:t>
            </a:r>
          </a:p>
        </p:txBody>
      </p:sp>
      <p:sp>
        <p:nvSpPr>
          <p:cNvPr id="4" name="Rectangle 3"/>
          <p:cNvSpPr>
            <a:spLocks noChangeArrowheads="1"/>
          </p:cNvSpPr>
          <p:nvPr/>
        </p:nvSpPr>
        <p:spPr bwMode="auto">
          <a:xfrm>
            <a:off x="2537278" y="2545674"/>
            <a:ext cx="7310438" cy="3940175"/>
          </a:xfrm>
          <a:prstGeom prst="rect">
            <a:avLst/>
          </a:prstGeom>
          <a:blipFill dpi="0" rotWithShape="0">
            <a:blip r:embed="rId2"/>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en-US" sz="1800"/>
              <a:t> </a:t>
            </a:r>
          </a:p>
        </p:txBody>
      </p:sp>
      <p:sp>
        <p:nvSpPr>
          <p:cNvPr id="5" name="Rectangle 1"/>
          <p:cNvSpPr>
            <a:spLocks noChangeArrowheads="1"/>
          </p:cNvSpPr>
          <p:nvPr/>
        </p:nvSpPr>
        <p:spPr bwMode="auto">
          <a:xfrm>
            <a:off x="6040891" y="3247351"/>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CMS</a:t>
            </a:r>
          </a:p>
        </p:txBody>
      </p:sp>
    </p:spTree>
    <p:extLst>
      <p:ext uri="{BB962C8B-B14F-4D97-AF65-F5344CB8AC3E}">
        <p14:creationId xmlns:p14="http://schemas.microsoft.com/office/powerpoint/2010/main" val="1643642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a:solidFill>
                  <a:srgbClr val="FFFF00"/>
                </a:solidFill>
              </a:rPr>
              <a:t>Trigger and Data </a:t>
            </a:r>
            <a:r>
              <a:rPr lang="sv-SE" altLang="en-US" dirty="0" err="1">
                <a:solidFill>
                  <a:srgbClr val="FFFF00"/>
                </a:solidFill>
              </a:rPr>
              <a:t>Acquistion</a:t>
            </a:r>
            <a:r>
              <a:rPr lang="sv-SE" altLang="en-US" dirty="0">
                <a:solidFill>
                  <a:srgbClr val="FFFF00"/>
                </a:solidFill>
              </a:rPr>
              <a:t> (TDAQ)</a:t>
            </a:r>
            <a:endParaRPr lang="en-US" altLang="en-US" dirty="0">
              <a:solidFill>
                <a:srgbClr val="FFFF00"/>
              </a:solidFill>
            </a:endParaRPr>
          </a:p>
        </p:txBody>
      </p:sp>
      <p:sp>
        <p:nvSpPr>
          <p:cNvPr id="4" name="Rectangle 3"/>
          <p:cNvSpPr>
            <a:spLocks noChangeArrowheads="1"/>
          </p:cNvSpPr>
          <p:nvPr/>
        </p:nvSpPr>
        <p:spPr bwMode="auto">
          <a:xfrm>
            <a:off x="2537278" y="2545674"/>
            <a:ext cx="7310438" cy="3940175"/>
          </a:xfrm>
          <a:prstGeom prst="rect">
            <a:avLst/>
          </a:prstGeom>
          <a:blipFill dpi="0" rotWithShape="0">
            <a:blip r:embed="rId2"/>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en-US" sz="1800"/>
              <a:t> </a:t>
            </a:r>
          </a:p>
        </p:txBody>
      </p:sp>
      <p:sp>
        <p:nvSpPr>
          <p:cNvPr id="6" name="Text Box 4"/>
          <p:cNvSpPr txBox="1">
            <a:spLocks noChangeArrowheads="1"/>
          </p:cNvSpPr>
          <p:nvPr/>
        </p:nvSpPr>
        <p:spPr bwMode="auto">
          <a:xfrm>
            <a:off x="1818141" y="927462"/>
            <a:ext cx="9144000" cy="148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lstStyle>
            <a:lvl1pPr marL="342900" indent="-334963">
              <a:lnSpc>
                <a:spcPct val="93000"/>
              </a:lnSpc>
              <a:spcAft>
                <a:spcPts val="1413"/>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400" b="1" dirty="0">
                <a:solidFill>
                  <a:srgbClr val="FF0000"/>
                </a:solidFill>
              </a:rPr>
              <a:t>First level trigger </a:t>
            </a:r>
            <a:r>
              <a:rPr lang="en-US" altLang="en-US" sz="1400" dirty="0">
                <a:solidFill>
                  <a:srgbClr val="0000FF"/>
                </a:solidFill>
              </a:rPr>
              <a:t>– pipe-lined processing (in FPGAs) of merged calorimeter and muon data with reduced spatial and amplitude information - delivers Regions Of Interest</a:t>
            </a:r>
          </a:p>
          <a:p>
            <a:pPr eaLnBrk="1">
              <a:buClrTx/>
              <a:buFontTx/>
              <a:buNone/>
            </a:pPr>
            <a:r>
              <a:rPr lang="en-US" altLang="en-US" sz="1400" b="1" dirty="0">
                <a:solidFill>
                  <a:srgbClr val="FF0000"/>
                </a:solidFill>
              </a:rPr>
              <a:t>Second level trigger </a:t>
            </a:r>
            <a:r>
              <a:rPr lang="en-US" altLang="en-US" sz="1400" dirty="0">
                <a:solidFill>
                  <a:srgbClr val="0000FF"/>
                </a:solidFill>
              </a:rPr>
              <a:t>– PC based software processing full resolution data from all subdetectors but only from RIOs </a:t>
            </a:r>
          </a:p>
          <a:p>
            <a:pPr eaLnBrk="1">
              <a:buClrTx/>
              <a:buFontTx/>
              <a:buNone/>
            </a:pPr>
            <a:r>
              <a:rPr lang="en-US" altLang="en-US" sz="1400" b="1" dirty="0">
                <a:solidFill>
                  <a:srgbClr val="FF0000"/>
                </a:solidFill>
              </a:rPr>
              <a:t>Third level trigger </a:t>
            </a:r>
            <a:r>
              <a:rPr lang="en-US" altLang="en-US" sz="1400" dirty="0">
                <a:solidFill>
                  <a:srgbClr val="0000FF"/>
                </a:solidFill>
              </a:rPr>
              <a:t>– Event Builder – PC farm to on-line analyze all data at highest precision</a:t>
            </a:r>
          </a:p>
          <a:p>
            <a:pPr eaLnBrk="1">
              <a:buClrTx/>
              <a:buFontTx/>
              <a:buNone/>
            </a:pPr>
            <a:r>
              <a:rPr lang="en-US" altLang="en-US" sz="1400" b="1" dirty="0"/>
              <a:t>A first selection criteria is to require large transverse energy components to guarantee a head-on collision</a:t>
            </a:r>
          </a:p>
        </p:txBody>
      </p:sp>
    </p:spTree>
    <p:extLst>
      <p:ext uri="{BB962C8B-B14F-4D97-AF65-F5344CB8AC3E}">
        <p14:creationId xmlns:p14="http://schemas.microsoft.com/office/powerpoint/2010/main" val="22560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err="1">
                <a:solidFill>
                  <a:srgbClr val="FFFF00"/>
                </a:solidFill>
              </a:rPr>
              <a:t>First</a:t>
            </a:r>
            <a:r>
              <a:rPr lang="sv-SE" altLang="en-US" dirty="0">
                <a:solidFill>
                  <a:srgbClr val="FFFF00"/>
                </a:solidFill>
              </a:rPr>
              <a:t> </a:t>
            </a:r>
            <a:r>
              <a:rPr lang="sv-SE" altLang="en-US" dirty="0" err="1">
                <a:solidFill>
                  <a:srgbClr val="FFFF00"/>
                </a:solidFill>
              </a:rPr>
              <a:t>level</a:t>
            </a:r>
            <a:r>
              <a:rPr lang="sv-SE" altLang="en-US" dirty="0">
                <a:solidFill>
                  <a:srgbClr val="FFFF00"/>
                </a:solidFill>
              </a:rPr>
              <a:t> trigger</a:t>
            </a:r>
            <a:endParaRPr lang="en-US" altLang="en-US" dirty="0">
              <a:solidFill>
                <a:srgbClr val="FFFF00"/>
              </a:solidFill>
            </a:endParaRPr>
          </a:p>
        </p:txBody>
      </p:sp>
      <p:sp>
        <p:nvSpPr>
          <p:cNvPr id="3" name="Text Box 2"/>
          <p:cNvSpPr txBox="1">
            <a:spLocks noChangeArrowheads="1"/>
          </p:cNvSpPr>
          <p:nvPr/>
        </p:nvSpPr>
        <p:spPr bwMode="auto">
          <a:xfrm>
            <a:off x="1795465" y="2685369"/>
            <a:ext cx="8567737"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800" dirty="0">
                <a:solidFill>
                  <a:srgbClr val="0000FF"/>
                </a:solidFill>
              </a:rPr>
              <a:t>The Calorimeter trigger processor and the Muon trigger processor reports to the </a:t>
            </a:r>
            <a:r>
              <a:rPr lang="en-US" altLang="en-US" sz="1800" b="1" dirty="0">
                <a:solidFill>
                  <a:srgbClr val="FF0000"/>
                </a:solidFill>
              </a:rPr>
              <a:t>Central Trigger Processor </a:t>
            </a:r>
            <a:r>
              <a:rPr lang="en-US" altLang="en-US" sz="1800" dirty="0">
                <a:solidFill>
                  <a:srgbClr val="0000FF"/>
                </a:solidFill>
              </a:rPr>
              <a:t>(CTP)</a:t>
            </a:r>
          </a:p>
          <a:p>
            <a:pPr eaLnBrk="1">
              <a:buClrTx/>
              <a:buFontTx/>
              <a:buNone/>
            </a:pPr>
            <a:r>
              <a:rPr lang="en-US" altLang="en-US" sz="1800" dirty="0">
                <a:solidFill>
                  <a:srgbClr val="0000FF"/>
                </a:solidFill>
              </a:rPr>
              <a:t>CTP looks for characteristic signatures in the data that indicates that the data contains an interesting event e.g. </a:t>
            </a:r>
          </a:p>
          <a:p>
            <a:pPr lvl="2" eaLnBrk="1">
              <a:spcAft>
                <a:spcPct val="0"/>
              </a:spcAft>
              <a:buFont typeface="Times New Roman" panose="02020603050405020304" pitchFamily="18" charset="0"/>
              <a:buChar char="•"/>
            </a:pPr>
            <a:r>
              <a:rPr lang="en-US" altLang="en-US" sz="1800" b="1" dirty="0">
                <a:solidFill>
                  <a:srgbClr val="FF3300"/>
                </a:solidFill>
              </a:rPr>
              <a:t>4 isolated electrons or </a:t>
            </a:r>
          </a:p>
          <a:p>
            <a:pPr lvl="2" eaLnBrk="1">
              <a:spcAft>
                <a:spcPct val="0"/>
              </a:spcAft>
              <a:buFont typeface="Times New Roman" panose="02020603050405020304" pitchFamily="18" charset="0"/>
              <a:buChar char="•"/>
            </a:pPr>
            <a:r>
              <a:rPr lang="en-US" altLang="en-US" sz="1800" b="1" dirty="0">
                <a:solidFill>
                  <a:srgbClr val="FF3300"/>
                </a:solidFill>
              </a:rPr>
              <a:t>4 muons or </a:t>
            </a:r>
          </a:p>
          <a:p>
            <a:pPr lvl="2" eaLnBrk="1">
              <a:spcAft>
                <a:spcPct val="0"/>
              </a:spcAft>
              <a:buFont typeface="Times New Roman" panose="02020603050405020304" pitchFamily="18" charset="0"/>
              <a:buChar char="•"/>
            </a:pPr>
            <a:r>
              <a:rPr lang="en-US" altLang="en-US" sz="1800" b="1" dirty="0">
                <a:solidFill>
                  <a:srgbClr val="FF3300"/>
                </a:solidFill>
              </a:rPr>
              <a:t>2 high energy electrons over a certain threshold and 2 jets </a:t>
            </a:r>
          </a:p>
          <a:p>
            <a:pPr lvl="2" eaLnBrk="1">
              <a:spcAft>
                <a:spcPts val="1413"/>
              </a:spcAft>
              <a:buFont typeface="Times New Roman" panose="02020603050405020304" pitchFamily="18" charset="0"/>
              <a:buChar char="•"/>
            </a:pPr>
            <a:r>
              <a:rPr lang="en-US" altLang="en-US" sz="1800" b="1" dirty="0">
                <a:solidFill>
                  <a:srgbClr val="FF3300"/>
                </a:solidFill>
              </a:rPr>
              <a:t>etc.</a:t>
            </a:r>
          </a:p>
          <a:p>
            <a:pPr eaLnBrk="1">
              <a:buClrTx/>
              <a:buFontTx/>
              <a:buNone/>
            </a:pPr>
            <a:r>
              <a:rPr lang="en-US" altLang="en-US" sz="1800" dirty="0">
                <a:solidFill>
                  <a:srgbClr val="0000FF"/>
                </a:solidFill>
              </a:rPr>
              <a:t>The search criteria are defined in the </a:t>
            </a:r>
            <a:r>
              <a:rPr lang="en-US" altLang="en-US" sz="1800" b="1" dirty="0">
                <a:solidFill>
                  <a:srgbClr val="F93F2B"/>
                </a:solidFill>
              </a:rPr>
              <a:t>Trigger Menu</a:t>
            </a:r>
            <a:r>
              <a:rPr lang="en-US" altLang="en-US" sz="1800" dirty="0">
                <a:solidFill>
                  <a:srgbClr val="F93F2B"/>
                </a:solidFill>
              </a:rPr>
              <a:t> </a:t>
            </a:r>
            <a:r>
              <a:rPr lang="en-US" altLang="en-US" sz="1800" dirty="0">
                <a:solidFill>
                  <a:srgbClr val="0000FF"/>
                </a:solidFill>
              </a:rPr>
              <a:t>data base</a:t>
            </a:r>
          </a:p>
          <a:p>
            <a:pPr eaLnBrk="1">
              <a:buClrTx/>
              <a:buFontTx/>
              <a:buNone/>
            </a:pPr>
            <a:r>
              <a:rPr lang="en-US" altLang="en-US" sz="1800" dirty="0">
                <a:solidFill>
                  <a:srgbClr val="0000FF"/>
                </a:solidFill>
              </a:rPr>
              <a:t>The current Trigger Menu selection is defined at the start of a run</a:t>
            </a:r>
          </a:p>
          <a:p>
            <a:pPr eaLnBrk="1">
              <a:buClrTx/>
              <a:buFontTx/>
              <a:buNone/>
            </a:pPr>
            <a:endParaRPr lang="en-US" altLang="en-US" sz="1800" dirty="0"/>
          </a:p>
          <a:p>
            <a:pPr eaLnBrk="1">
              <a:buClrTx/>
              <a:buFontTx/>
              <a:buNone/>
            </a:pPr>
            <a:endParaRPr lang="en-US" altLang="en-US" sz="1800" dirty="0">
              <a:solidFill>
                <a:srgbClr val="0000FF"/>
              </a:solidFill>
            </a:endParaRPr>
          </a:p>
        </p:txBody>
      </p:sp>
      <p:sp>
        <p:nvSpPr>
          <p:cNvPr id="4" name="Rectangle 1"/>
          <p:cNvSpPr>
            <a:spLocks noChangeArrowheads="1"/>
          </p:cNvSpPr>
          <p:nvPr/>
        </p:nvSpPr>
        <p:spPr bwMode="auto">
          <a:xfrm>
            <a:off x="4746627" y="1353456"/>
            <a:ext cx="1152525" cy="360363"/>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anose="02020603050405020304" pitchFamily="18" charset="0"/>
              <a:buNone/>
            </a:pPr>
            <a:r>
              <a:rPr lang="en-US" altLang="en-US"/>
              <a:t>Calo TP</a:t>
            </a:r>
          </a:p>
        </p:txBody>
      </p:sp>
      <p:sp>
        <p:nvSpPr>
          <p:cNvPr id="5" name="Rectangle 4"/>
          <p:cNvSpPr>
            <a:spLocks noChangeArrowheads="1"/>
          </p:cNvSpPr>
          <p:nvPr/>
        </p:nvSpPr>
        <p:spPr bwMode="auto">
          <a:xfrm>
            <a:off x="4746627" y="1832881"/>
            <a:ext cx="1152525" cy="360363"/>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anose="02020603050405020304" pitchFamily="18" charset="0"/>
              <a:buNone/>
            </a:pPr>
            <a:r>
              <a:rPr lang="en-US" altLang="en-US"/>
              <a:t>Muon TP</a:t>
            </a:r>
          </a:p>
        </p:txBody>
      </p:sp>
      <p:cxnSp>
        <p:nvCxnSpPr>
          <p:cNvPr id="6" name="Straight Arrow Connector 3"/>
          <p:cNvCxnSpPr>
            <a:cxnSpLocks noChangeShapeType="1"/>
          </p:cNvCxnSpPr>
          <p:nvPr/>
        </p:nvCxnSpPr>
        <p:spPr bwMode="auto">
          <a:xfrm>
            <a:off x="5970590" y="1536019"/>
            <a:ext cx="287337" cy="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7"/>
          <p:cNvCxnSpPr>
            <a:cxnSpLocks noChangeShapeType="1"/>
          </p:cNvCxnSpPr>
          <p:nvPr/>
        </p:nvCxnSpPr>
        <p:spPr bwMode="auto">
          <a:xfrm>
            <a:off x="5970590" y="2002744"/>
            <a:ext cx="287337" cy="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5"/>
          <p:cNvSpPr>
            <a:spLocks noChangeArrowheads="1"/>
          </p:cNvSpPr>
          <p:nvPr/>
        </p:nvSpPr>
        <p:spPr bwMode="auto">
          <a:xfrm>
            <a:off x="6402390" y="1569356"/>
            <a:ext cx="647700" cy="360363"/>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anose="02020603050405020304" pitchFamily="18" charset="0"/>
              <a:buNone/>
            </a:pPr>
            <a:r>
              <a:rPr lang="en-US" altLang="en-US"/>
              <a:t>CTP</a:t>
            </a:r>
          </a:p>
        </p:txBody>
      </p:sp>
      <p:cxnSp>
        <p:nvCxnSpPr>
          <p:cNvPr id="9" name="Straight Arrow Connector 9"/>
          <p:cNvCxnSpPr>
            <a:cxnSpLocks noChangeShapeType="1"/>
          </p:cNvCxnSpPr>
          <p:nvPr/>
        </p:nvCxnSpPr>
        <p:spPr bwMode="auto">
          <a:xfrm>
            <a:off x="7121527" y="1755094"/>
            <a:ext cx="288925" cy="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19599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dirty="0">
                <a:solidFill>
                  <a:srgbClr val="FFFF00"/>
                </a:solidFill>
              </a:rPr>
              <a:t>Local time reference</a:t>
            </a:r>
          </a:p>
        </p:txBody>
      </p:sp>
      <p:graphicFrame>
        <p:nvGraphicFramePr>
          <p:cNvPr id="12" name="Object 11">
            <a:extLst>
              <a:ext uri="{FF2B5EF4-FFF2-40B4-BE49-F238E27FC236}">
                <a16:creationId xmlns:a16="http://schemas.microsoft.com/office/drawing/2014/main" id="{85BFA650-1DBE-4A84-952E-23E9CD4B5B47}"/>
              </a:ext>
            </a:extLst>
          </p:cNvPr>
          <p:cNvGraphicFramePr>
            <a:graphicFrameLocks noChangeAspect="1"/>
          </p:cNvGraphicFramePr>
          <p:nvPr>
            <p:extLst>
              <p:ext uri="{D42A27DB-BD31-4B8C-83A1-F6EECF244321}">
                <p14:modId xmlns:p14="http://schemas.microsoft.com/office/powerpoint/2010/main" val="1629864504"/>
              </p:ext>
            </p:extLst>
          </p:nvPr>
        </p:nvGraphicFramePr>
        <p:xfrm>
          <a:off x="4303713" y="4191405"/>
          <a:ext cx="2982912" cy="1912937"/>
        </p:xfrm>
        <a:graphic>
          <a:graphicData uri="http://schemas.openxmlformats.org/presentationml/2006/ole">
            <mc:AlternateContent xmlns:mc="http://schemas.openxmlformats.org/markup-compatibility/2006">
              <mc:Choice xmlns:v="urn:schemas-microsoft-com:vml" Requires="v">
                <p:oleObj spid="_x0000_s51244" name="Drawing" r:id="rId4" imgW="4800600" imgH="3074561" progId="Canvas.Drawing.X">
                  <p:embed/>
                </p:oleObj>
              </mc:Choice>
              <mc:Fallback>
                <p:oleObj name="Drawing" r:id="rId4" imgW="4800600" imgH="3074561" progId="Canvas.Drawing.X">
                  <p:embed/>
                  <p:pic>
                    <p:nvPicPr>
                      <p:cNvPr id="12" name="Object 11">
                        <a:extLst>
                          <a:ext uri="{FF2B5EF4-FFF2-40B4-BE49-F238E27FC236}">
                            <a16:creationId xmlns:a16="http://schemas.microsoft.com/office/drawing/2014/main" id="{85BFA650-1DBE-4A84-952E-23E9CD4B5B47}"/>
                          </a:ext>
                        </a:extLst>
                      </p:cNvPr>
                      <p:cNvPicPr>
                        <a:picLocks noChangeAspect="1" noChangeArrowheads="1"/>
                      </p:cNvPicPr>
                      <p:nvPr/>
                    </p:nvPicPr>
                    <p:blipFill>
                      <a:blip r:embed="rId5"/>
                      <a:srcRect/>
                      <a:stretch>
                        <a:fillRect/>
                      </a:stretch>
                    </p:blipFill>
                    <p:spPr bwMode="auto">
                      <a:xfrm>
                        <a:off x="4303713" y="4191405"/>
                        <a:ext cx="2982912" cy="1912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tar: 5 Points 5">
            <a:extLst>
              <a:ext uri="{FF2B5EF4-FFF2-40B4-BE49-F238E27FC236}">
                <a16:creationId xmlns:a16="http://schemas.microsoft.com/office/drawing/2014/main" id="{53EDA3E8-7C43-45B1-9991-2F5D65E148F3}"/>
              </a:ext>
            </a:extLst>
          </p:cNvPr>
          <p:cNvSpPr/>
          <p:nvPr/>
        </p:nvSpPr>
        <p:spPr>
          <a:xfrm>
            <a:off x="5523243" y="4821027"/>
            <a:ext cx="526511" cy="526511"/>
          </a:xfrm>
          <a:prstGeom prst="star5">
            <a:avLst/>
          </a:prstGeom>
          <a:solidFill>
            <a:srgbClr val="D3FD3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3" name="TextBox 12">
            <a:extLst>
              <a:ext uri="{FF2B5EF4-FFF2-40B4-BE49-F238E27FC236}">
                <a16:creationId xmlns:a16="http://schemas.microsoft.com/office/drawing/2014/main" id="{7A52E1B0-DD60-453A-96BC-6AA3B4A2B5BE}"/>
              </a:ext>
            </a:extLst>
          </p:cNvPr>
          <p:cNvSpPr txBox="1"/>
          <p:nvPr/>
        </p:nvSpPr>
        <p:spPr>
          <a:xfrm>
            <a:off x="385030" y="1857926"/>
            <a:ext cx="10918728" cy="1200329"/>
          </a:xfrm>
          <a:prstGeom prst="rect">
            <a:avLst/>
          </a:prstGeom>
          <a:noFill/>
        </p:spPr>
        <p:txBody>
          <a:bodyPr wrap="square" rtlCol="0">
            <a:spAutoFit/>
          </a:bodyPr>
          <a:lstStyle/>
          <a:p>
            <a:r>
              <a:rPr lang="en-US" dirty="0">
                <a:solidFill>
                  <a:schemeClr val="accent2"/>
                </a:solidFill>
              </a:rPr>
              <a:t>The bunch spacing is so close that when the particles formed in a bunch crossing move away </a:t>
            </a:r>
            <a:r>
              <a:rPr lang="sv-SE" dirty="0">
                <a:solidFill>
                  <a:schemeClr val="accent2"/>
                </a:solidFill>
              </a:rPr>
              <a:t>(</a:t>
            </a:r>
            <a:r>
              <a:rPr lang="sv-SE" dirty="0" err="1">
                <a:solidFill>
                  <a:schemeClr val="accent2"/>
                </a:solidFill>
              </a:rPr>
              <a:t>close</a:t>
            </a:r>
            <a:r>
              <a:rPr lang="sv-SE" dirty="0">
                <a:solidFill>
                  <a:schemeClr val="accent2"/>
                </a:solidFill>
              </a:rPr>
              <a:t> to c) </a:t>
            </a:r>
            <a:r>
              <a:rPr lang="en-US" dirty="0">
                <a:solidFill>
                  <a:schemeClr val="accent2"/>
                </a:solidFill>
              </a:rPr>
              <a:t>from the </a:t>
            </a:r>
          </a:p>
          <a:p>
            <a:r>
              <a:rPr lang="en-US" dirty="0">
                <a:solidFill>
                  <a:schemeClr val="accent2"/>
                </a:solidFill>
              </a:rPr>
              <a:t>interaction point new bunch crossings occur (at the interaction point).</a:t>
            </a:r>
          </a:p>
          <a:p>
            <a:r>
              <a:rPr lang="en-US" dirty="0">
                <a:solidFill>
                  <a:schemeClr val="accent2"/>
                </a:solidFill>
              </a:rPr>
              <a:t>The local time reference for all detector elements are adjusted so that they relate to correct bunch crossing event i.e. with the correct Bunch Crossing number (BC)</a:t>
            </a:r>
            <a:endParaRPr lang="sv-SE" dirty="0">
              <a:solidFill>
                <a:schemeClr val="accent2"/>
              </a:solidFill>
            </a:endParaRPr>
          </a:p>
        </p:txBody>
      </p:sp>
      <p:sp>
        <p:nvSpPr>
          <p:cNvPr id="3" name="TextBox 2">
            <a:extLst>
              <a:ext uri="{FF2B5EF4-FFF2-40B4-BE49-F238E27FC236}">
                <a16:creationId xmlns:a16="http://schemas.microsoft.com/office/drawing/2014/main" id="{142A3A35-2037-419E-8DDD-1192EF56EE77}"/>
              </a:ext>
            </a:extLst>
          </p:cNvPr>
          <p:cNvSpPr txBox="1"/>
          <p:nvPr/>
        </p:nvSpPr>
        <p:spPr>
          <a:xfrm flipH="1">
            <a:off x="7286624" y="3835765"/>
            <a:ext cx="3066243" cy="369332"/>
          </a:xfrm>
          <a:prstGeom prst="rect">
            <a:avLst/>
          </a:prstGeom>
          <a:noFill/>
        </p:spPr>
        <p:txBody>
          <a:bodyPr wrap="square" rtlCol="0">
            <a:spAutoFit/>
          </a:bodyPr>
          <a:lstStyle/>
          <a:p>
            <a:r>
              <a:rPr lang="sv-SE" dirty="0"/>
              <a:t>BC (</a:t>
            </a:r>
            <a:r>
              <a:rPr lang="sv-SE" dirty="0" err="1"/>
              <a:t>current</a:t>
            </a:r>
            <a:r>
              <a:rPr lang="sv-SE" dirty="0"/>
              <a:t> </a:t>
            </a:r>
            <a:r>
              <a:rPr lang="sv-SE" dirty="0" err="1"/>
              <a:t>bunch</a:t>
            </a:r>
            <a:r>
              <a:rPr lang="sv-SE" dirty="0"/>
              <a:t> </a:t>
            </a:r>
            <a:r>
              <a:rPr lang="sv-SE" dirty="0" err="1"/>
              <a:t>crossing</a:t>
            </a:r>
            <a:r>
              <a:rPr lang="sv-SE" dirty="0"/>
              <a:t>)</a:t>
            </a:r>
          </a:p>
        </p:txBody>
      </p:sp>
      <p:sp>
        <p:nvSpPr>
          <p:cNvPr id="8" name="TextBox 7">
            <a:extLst>
              <a:ext uri="{FF2B5EF4-FFF2-40B4-BE49-F238E27FC236}">
                <a16:creationId xmlns:a16="http://schemas.microsoft.com/office/drawing/2014/main" id="{F2AE2358-290A-4FF6-98B5-8806E8789A68}"/>
              </a:ext>
            </a:extLst>
          </p:cNvPr>
          <p:cNvSpPr txBox="1"/>
          <p:nvPr/>
        </p:nvSpPr>
        <p:spPr>
          <a:xfrm flipH="1">
            <a:off x="7286624" y="3560216"/>
            <a:ext cx="3257389" cy="369332"/>
          </a:xfrm>
          <a:prstGeom prst="rect">
            <a:avLst/>
          </a:prstGeom>
          <a:noFill/>
        </p:spPr>
        <p:txBody>
          <a:bodyPr wrap="square" rtlCol="0">
            <a:spAutoFit/>
          </a:bodyPr>
          <a:lstStyle/>
          <a:p>
            <a:r>
              <a:rPr lang="sv-SE" dirty="0"/>
              <a:t>BC-1 (</a:t>
            </a:r>
            <a:r>
              <a:rPr lang="sv-SE" dirty="0" err="1"/>
              <a:t>previous</a:t>
            </a:r>
            <a:r>
              <a:rPr lang="sv-SE" dirty="0"/>
              <a:t> </a:t>
            </a:r>
            <a:r>
              <a:rPr lang="sv-SE" dirty="0" err="1"/>
              <a:t>bunch</a:t>
            </a:r>
            <a:r>
              <a:rPr lang="sv-SE" dirty="0"/>
              <a:t> </a:t>
            </a:r>
            <a:r>
              <a:rPr lang="sv-SE" dirty="0" err="1"/>
              <a:t>crossing</a:t>
            </a:r>
            <a:r>
              <a:rPr lang="sv-SE" dirty="0"/>
              <a:t>)</a:t>
            </a:r>
          </a:p>
        </p:txBody>
      </p:sp>
      <p:sp>
        <p:nvSpPr>
          <p:cNvPr id="9" name="TextBox 8">
            <a:extLst>
              <a:ext uri="{FF2B5EF4-FFF2-40B4-BE49-F238E27FC236}">
                <a16:creationId xmlns:a16="http://schemas.microsoft.com/office/drawing/2014/main" id="{9AF6EBF1-7606-4228-9BAB-C39ED16F0141}"/>
              </a:ext>
            </a:extLst>
          </p:cNvPr>
          <p:cNvSpPr txBox="1"/>
          <p:nvPr/>
        </p:nvSpPr>
        <p:spPr>
          <a:xfrm flipH="1">
            <a:off x="7286625" y="3244622"/>
            <a:ext cx="1387623" cy="369332"/>
          </a:xfrm>
          <a:prstGeom prst="rect">
            <a:avLst/>
          </a:prstGeom>
          <a:noFill/>
        </p:spPr>
        <p:txBody>
          <a:bodyPr wrap="square" rtlCol="0">
            <a:spAutoFit/>
          </a:bodyPr>
          <a:lstStyle/>
          <a:p>
            <a:r>
              <a:rPr lang="sv-SE" dirty="0"/>
              <a:t>BC-2</a:t>
            </a:r>
          </a:p>
        </p:txBody>
      </p:sp>
      <p:cxnSp>
        <p:nvCxnSpPr>
          <p:cNvPr id="10" name="Straight Arrow Connector 9">
            <a:extLst>
              <a:ext uri="{FF2B5EF4-FFF2-40B4-BE49-F238E27FC236}">
                <a16:creationId xmlns:a16="http://schemas.microsoft.com/office/drawing/2014/main" id="{BD845FE6-8550-4B9E-87C5-FE0DD19AF478}"/>
              </a:ext>
            </a:extLst>
          </p:cNvPr>
          <p:cNvCxnSpPr>
            <a:cxnSpLocks/>
            <a:stCxn id="3" idx="3"/>
          </p:cNvCxnSpPr>
          <p:nvPr/>
        </p:nvCxnSpPr>
        <p:spPr>
          <a:xfrm flipH="1">
            <a:off x="5786500" y="4020431"/>
            <a:ext cx="1500124" cy="104526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B1521B42-5E73-4072-8B9B-2917231270BC}"/>
              </a:ext>
            </a:extLst>
          </p:cNvPr>
          <p:cNvCxnSpPr>
            <a:cxnSpLocks/>
            <a:stCxn id="8" idx="3"/>
          </p:cNvCxnSpPr>
          <p:nvPr/>
        </p:nvCxnSpPr>
        <p:spPr>
          <a:xfrm flipH="1">
            <a:off x="5992632" y="3744882"/>
            <a:ext cx="1293992" cy="9691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2AAD6082-022A-4F90-A23C-0A784004997E}"/>
              </a:ext>
            </a:extLst>
          </p:cNvPr>
          <p:cNvCxnSpPr>
            <a:cxnSpLocks/>
          </p:cNvCxnSpPr>
          <p:nvPr/>
        </p:nvCxnSpPr>
        <p:spPr>
          <a:xfrm flipH="1">
            <a:off x="6166447" y="3414048"/>
            <a:ext cx="1145578" cy="8910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57984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err="1">
                <a:solidFill>
                  <a:srgbClr val="FFFF00"/>
                </a:solidFill>
              </a:rPr>
              <a:t>First</a:t>
            </a:r>
            <a:r>
              <a:rPr lang="sv-SE" altLang="en-US" dirty="0">
                <a:solidFill>
                  <a:srgbClr val="FFFF00"/>
                </a:solidFill>
              </a:rPr>
              <a:t> </a:t>
            </a:r>
            <a:r>
              <a:rPr lang="sv-SE" altLang="en-US" dirty="0" err="1">
                <a:solidFill>
                  <a:srgbClr val="FFFF00"/>
                </a:solidFill>
              </a:rPr>
              <a:t>level</a:t>
            </a:r>
            <a:r>
              <a:rPr lang="sv-SE" altLang="en-US" dirty="0">
                <a:solidFill>
                  <a:srgbClr val="FFFF00"/>
                </a:solidFill>
              </a:rPr>
              <a:t> trigger</a:t>
            </a:r>
            <a:endParaRPr lang="en-US" altLang="en-US" dirty="0">
              <a:solidFill>
                <a:srgbClr val="FFFF00"/>
              </a:solidFill>
            </a:endParaRPr>
          </a:p>
        </p:txBody>
      </p:sp>
      <p:sp>
        <p:nvSpPr>
          <p:cNvPr id="4" name="Rectangle 1"/>
          <p:cNvSpPr>
            <a:spLocks noChangeArrowheads="1"/>
          </p:cNvSpPr>
          <p:nvPr/>
        </p:nvSpPr>
        <p:spPr bwMode="auto">
          <a:xfrm>
            <a:off x="4746627" y="1353456"/>
            <a:ext cx="1152525" cy="360363"/>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anose="02020603050405020304" pitchFamily="18" charset="0"/>
              <a:buNone/>
            </a:pPr>
            <a:r>
              <a:rPr lang="en-US" altLang="en-US"/>
              <a:t>Calo TP</a:t>
            </a:r>
          </a:p>
        </p:txBody>
      </p:sp>
      <p:sp>
        <p:nvSpPr>
          <p:cNvPr id="5" name="Rectangle 4"/>
          <p:cNvSpPr>
            <a:spLocks noChangeArrowheads="1"/>
          </p:cNvSpPr>
          <p:nvPr/>
        </p:nvSpPr>
        <p:spPr bwMode="auto">
          <a:xfrm>
            <a:off x="4746627" y="1832881"/>
            <a:ext cx="1152525" cy="360363"/>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anose="02020603050405020304" pitchFamily="18" charset="0"/>
              <a:buNone/>
            </a:pPr>
            <a:r>
              <a:rPr lang="en-US" altLang="en-US"/>
              <a:t>Muon TP</a:t>
            </a:r>
          </a:p>
        </p:txBody>
      </p:sp>
      <p:cxnSp>
        <p:nvCxnSpPr>
          <p:cNvPr id="6" name="Straight Arrow Connector 3"/>
          <p:cNvCxnSpPr>
            <a:cxnSpLocks noChangeShapeType="1"/>
          </p:cNvCxnSpPr>
          <p:nvPr/>
        </p:nvCxnSpPr>
        <p:spPr bwMode="auto">
          <a:xfrm>
            <a:off x="5970590" y="1536019"/>
            <a:ext cx="287337" cy="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7"/>
          <p:cNvCxnSpPr>
            <a:cxnSpLocks noChangeShapeType="1"/>
          </p:cNvCxnSpPr>
          <p:nvPr/>
        </p:nvCxnSpPr>
        <p:spPr bwMode="auto">
          <a:xfrm>
            <a:off x="5970590" y="2002744"/>
            <a:ext cx="287337" cy="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5"/>
          <p:cNvSpPr>
            <a:spLocks noChangeArrowheads="1"/>
          </p:cNvSpPr>
          <p:nvPr/>
        </p:nvSpPr>
        <p:spPr bwMode="auto">
          <a:xfrm>
            <a:off x="6402390" y="1569356"/>
            <a:ext cx="647700" cy="360363"/>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anose="02020603050405020304" pitchFamily="18" charset="0"/>
              <a:buNone/>
            </a:pPr>
            <a:r>
              <a:rPr lang="en-US" altLang="en-US"/>
              <a:t>CTP</a:t>
            </a:r>
          </a:p>
        </p:txBody>
      </p:sp>
      <p:cxnSp>
        <p:nvCxnSpPr>
          <p:cNvPr id="9" name="Straight Arrow Connector 9"/>
          <p:cNvCxnSpPr>
            <a:cxnSpLocks noChangeShapeType="1"/>
          </p:cNvCxnSpPr>
          <p:nvPr/>
        </p:nvCxnSpPr>
        <p:spPr bwMode="auto">
          <a:xfrm>
            <a:off x="7121527" y="1755094"/>
            <a:ext cx="288925" cy="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2"/>
          <p:cNvSpPr txBox="1">
            <a:spLocks noChangeArrowheads="1"/>
          </p:cNvSpPr>
          <p:nvPr/>
        </p:nvSpPr>
        <p:spPr bwMode="auto">
          <a:xfrm>
            <a:off x="1974058" y="3192690"/>
            <a:ext cx="8567737" cy="8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800" dirty="0">
                <a:solidFill>
                  <a:srgbClr val="0000FF"/>
                </a:solidFill>
              </a:rPr>
              <a:t>All data can be stored on the detector for maximum 2.5 </a:t>
            </a:r>
            <a:r>
              <a:rPr lang="en-US" altLang="en-US" sz="1800" dirty="0">
                <a:solidFill>
                  <a:srgbClr val="0000FF"/>
                </a:solidFill>
                <a:latin typeface="Symbol" panose="05050102010706020507" pitchFamily="18" charset="2"/>
              </a:rPr>
              <a:t></a:t>
            </a:r>
            <a:r>
              <a:rPr lang="en-US" altLang="en-US" sz="1800" dirty="0">
                <a:solidFill>
                  <a:srgbClr val="0000FF"/>
                </a:solidFill>
              </a:rPr>
              <a:t>s – the </a:t>
            </a:r>
            <a:r>
              <a:rPr lang="en-US" altLang="en-US" sz="1800" b="1" dirty="0">
                <a:solidFill>
                  <a:srgbClr val="FF0000"/>
                </a:solidFill>
              </a:rPr>
              <a:t>latency</a:t>
            </a:r>
            <a:r>
              <a:rPr lang="en-US" altLang="en-US" sz="1800" dirty="0">
                <a:solidFill>
                  <a:srgbClr val="0000FF"/>
                </a:solidFill>
              </a:rPr>
              <a:t> of the first level trigger</a:t>
            </a:r>
          </a:p>
          <a:p>
            <a:pPr eaLnBrk="1">
              <a:buClrTx/>
              <a:buFontTx/>
              <a:buNone/>
            </a:pPr>
            <a:r>
              <a:rPr lang="en-US" altLang="en-US" sz="1800" dirty="0">
                <a:solidFill>
                  <a:srgbClr val="0000FF"/>
                </a:solidFill>
              </a:rPr>
              <a:t>Before this, a decision must made on saving or not saving that data</a:t>
            </a:r>
          </a:p>
          <a:p>
            <a:pPr eaLnBrk="1">
              <a:buClrTx/>
              <a:buFontTx/>
              <a:buNone/>
            </a:pPr>
            <a:r>
              <a:rPr lang="en-US" altLang="en-US" sz="1800" dirty="0">
                <a:solidFill>
                  <a:srgbClr val="0000FF"/>
                </a:solidFill>
              </a:rPr>
              <a:t>The specified data latency allows for sending the data from the detector to the trigger processor in USA-15 (Underground Storage Area), process it and send the result back to the detector for possible transmission of the entire data set.</a:t>
            </a:r>
            <a:r>
              <a:rPr lang="en-US" altLang="en-US" sz="1800" dirty="0"/>
              <a:t> </a:t>
            </a:r>
          </a:p>
          <a:p>
            <a:pPr eaLnBrk="1">
              <a:buClrTx/>
              <a:buFontTx/>
              <a:buNone/>
            </a:pPr>
            <a:endParaRPr lang="en-US" altLang="en-US" sz="1800" dirty="0"/>
          </a:p>
          <a:p>
            <a:pPr eaLnBrk="1">
              <a:buClrTx/>
              <a:buFontTx/>
              <a:buNone/>
            </a:pPr>
            <a:endParaRPr lang="en-US" altLang="en-US" sz="1800" dirty="0">
              <a:solidFill>
                <a:srgbClr val="0000FF"/>
              </a:solidFill>
            </a:endParaRPr>
          </a:p>
        </p:txBody>
      </p:sp>
    </p:spTree>
    <p:extLst>
      <p:ext uri="{BB962C8B-B14F-4D97-AF65-F5344CB8AC3E}">
        <p14:creationId xmlns:p14="http://schemas.microsoft.com/office/powerpoint/2010/main" val="895394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err="1">
                <a:solidFill>
                  <a:srgbClr val="FFFF00"/>
                </a:solidFill>
              </a:rPr>
              <a:t>First</a:t>
            </a:r>
            <a:r>
              <a:rPr lang="sv-SE" altLang="en-US" dirty="0">
                <a:solidFill>
                  <a:srgbClr val="FFFF00"/>
                </a:solidFill>
              </a:rPr>
              <a:t> </a:t>
            </a:r>
            <a:r>
              <a:rPr lang="sv-SE" altLang="en-US" dirty="0" err="1">
                <a:solidFill>
                  <a:srgbClr val="FFFF00"/>
                </a:solidFill>
              </a:rPr>
              <a:t>level</a:t>
            </a:r>
            <a:r>
              <a:rPr lang="sv-SE" altLang="en-US" dirty="0">
                <a:solidFill>
                  <a:srgbClr val="FFFF00"/>
                </a:solidFill>
              </a:rPr>
              <a:t> trigger</a:t>
            </a:r>
            <a:endParaRPr lang="en-US" altLang="en-US" dirty="0">
              <a:solidFill>
                <a:srgbClr val="FFFF00"/>
              </a:solidFill>
            </a:endParaRPr>
          </a:p>
        </p:txBody>
      </p:sp>
      <p:sp>
        <p:nvSpPr>
          <p:cNvPr id="3" name="Text Box 2"/>
          <p:cNvSpPr txBox="1">
            <a:spLocks noChangeArrowheads="1"/>
          </p:cNvSpPr>
          <p:nvPr/>
        </p:nvSpPr>
        <p:spPr bwMode="auto">
          <a:xfrm>
            <a:off x="1719489" y="1462543"/>
            <a:ext cx="3635375"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en-US" altLang="en-US" sz="1400">
                <a:solidFill>
                  <a:srgbClr val="0000FF"/>
                </a:solidFill>
              </a:rPr>
              <a:t>Each bunch crossing, i.e. each 25ns</a:t>
            </a:r>
          </a:p>
          <a:p>
            <a:pPr eaLnBrk="1">
              <a:spcAft>
                <a:spcPct val="0"/>
              </a:spcAft>
              <a:buClrTx/>
              <a:buFontTx/>
              <a:buNone/>
            </a:pPr>
            <a:r>
              <a:rPr lang="en-US" altLang="en-US" sz="1400">
                <a:solidFill>
                  <a:srgbClr val="0000FF"/>
                </a:solidFill>
              </a:rPr>
              <a:t>4096 trigger data values arrive from LAr and Tile</a:t>
            </a:r>
          </a:p>
          <a:p>
            <a:pPr eaLnBrk="1">
              <a:spcAft>
                <a:spcPct val="0"/>
              </a:spcAft>
              <a:buClrTx/>
              <a:buFontTx/>
              <a:buNone/>
            </a:pPr>
            <a:endParaRPr lang="en-US" altLang="en-US" sz="1400">
              <a:solidFill>
                <a:srgbClr val="0000FF"/>
              </a:solidFill>
            </a:endParaRPr>
          </a:p>
          <a:p>
            <a:pPr eaLnBrk="1">
              <a:buClrTx/>
              <a:buFontTx/>
              <a:buNone/>
            </a:pPr>
            <a:r>
              <a:rPr lang="en-US" altLang="en-US" sz="1400">
                <a:solidFill>
                  <a:srgbClr val="0000FF"/>
                </a:solidFill>
              </a:rPr>
              <a:t>64 cell rows around the calorimeter cylinder and 64 cells in each row along the detector</a:t>
            </a:r>
          </a:p>
          <a:p>
            <a:pPr eaLnBrk="1">
              <a:buClrTx/>
              <a:buFontTx/>
              <a:buNone/>
            </a:pPr>
            <a:endParaRPr lang="en-US" altLang="en-US" sz="1400">
              <a:solidFill>
                <a:srgbClr val="0000FF"/>
              </a:solidFill>
            </a:endParaRPr>
          </a:p>
          <a:p>
            <a:pPr eaLnBrk="1">
              <a:buClrTx/>
              <a:buFontTx/>
              <a:buNone/>
            </a:pPr>
            <a:endParaRPr lang="en-US" altLang="en-US" sz="1400">
              <a:solidFill>
                <a:srgbClr val="0000FF"/>
              </a:solidFill>
            </a:endParaRPr>
          </a:p>
          <a:p>
            <a:pPr eaLnBrk="1">
              <a:buClrTx/>
              <a:buFontTx/>
              <a:buNone/>
            </a:pPr>
            <a:endParaRPr lang="en-US" altLang="en-US" sz="1400">
              <a:solidFill>
                <a:srgbClr val="0000FF"/>
              </a:solidFill>
            </a:endParaRPr>
          </a:p>
          <a:p>
            <a:pPr eaLnBrk="1">
              <a:buClrTx/>
              <a:buFontTx/>
              <a:buNone/>
            </a:pPr>
            <a:endParaRPr lang="en-US" altLang="en-US" sz="1400">
              <a:solidFill>
                <a:srgbClr val="0000FF"/>
              </a:solidFill>
            </a:endParaRPr>
          </a:p>
        </p:txBody>
      </p:sp>
      <p:sp>
        <p:nvSpPr>
          <p:cNvPr id="4" name="Text Box 4"/>
          <p:cNvSpPr txBox="1">
            <a:spLocks noChangeArrowheads="1"/>
          </p:cNvSpPr>
          <p:nvPr/>
        </p:nvSpPr>
        <p:spPr bwMode="auto">
          <a:xfrm>
            <a:off x="7191602" y="4285118"/>
            <a:ext cx="3240087"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589" y="3210380"/>
            <a:ext cx="3001963" cy="920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5689" y="1665743"/>
            <a:ext cx="52943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6"/>
          <p:cNvGraphicFramePr>
            <a:graphicFrameLocks noChangeAspect="1"/>
          </p:cNvGraphicFramePr>
          <p:nvPr>
            <p:extLst>
              <p:ext uri="{D42A27DB-BD31-4B8C-83A1-F6EECF244321}">
                <p14:modId xmlns:p14="http://schemas.microsoft.com/office/powerpoint/2010/main" val="4092138195"/>
              </p:ext>
            </p:extLst>
          </p:nvPr>
        </p:nvGraphicFramePr>
        <p:xfrm>
          <a:off x="5053239" y="3189743"/>
          <a:ext cx="85725" cy="949325"/>
        </p:xfrm>
        <a:graphic>
          <a:graphicData uri="http://schemas.openxmlformats.org/presentationml/2006/ole">
            <mc:AlternateContent xmlns:mc="http://schemas.openxmlformats.org/markup-compatibility/2006">
              <mc:Choice xmlns:v="urn:schemas-microsoft-com:vml" Requires="v">
                <p:oleObj spid="_x0000_s12380" name="Drawing" r:id="rId5" imgW="121636" imgH="1363823" progId="Canvas.Drawing.X">
                  <p:embed/>
                </p:oleObj>
              </mc:Choice>
              <mc:Fallback>
                <p:oleObj name="Drawing" r:id="rId5" imgW="121636" imgH="1363823" progId="Canvas.Drawing.X">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3239" y="3189743"/>
                        <a:ext cx="857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1"/>
          <p:cNvSpPr txBox="1">
            <a:spLocks noChangeArrowheads="1"/>
          </p:cNvSpPr>
          <p:nvPr/>
        </p:nvSpPr>
        <p:spPr bwMode="auto">
          <a:xfrm>
            <a:off x="1884589" y="5099505"/>
            <a:ext cx="9302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en-US">
                <a:solidFill>
                  <a:srgbClr val="0000FF"/>
                </a:solidFill>
              </a:rPr>
              <a:t>For each corresponding trigger cell one must study if it contained an interesting event</a:t>
            </a:r>
          </a:p>
          <a:p>
            <a:pPr eaLnBrk="1"/>
            <a:r>
              <a:rPr lang="en-US" altLang="en-US">
                <a:solidFill>
                  <a:srgbClr val="0000FF"/>
                </a:solidFill>
              </a:rPr>
              <a:t>4096 parallel processes start every 25ns and should be completed within 1 </a:t>
            </a:r>
            <a:r>
              <a:rPr lang="en-US" altLang="en-US">
                <a:solidFill>
                  <a:srgbClr val="0000FF"/>
                </a:solidFill>
                <a:latin typeface="Symbol" panose="05050102010706020507" pitchFamily="18" charset="2"/>
              </a:rPr>
              <a:t></a:t>
            </a:r>
            <a:r>
              <a:rPr lang="en-US" altLang="en-US">
                <a:solidFill>
                  <a:srgbClr val="0000FF"/>
                </a:solidFill>
              </a:rPr>
              <a:t>s</a:t>
            </a:r>
          </a:p>
          <a:p>
            <a:pPr eaLnBrk="1"/>
            <a:r>
              <a:rPr lang="en-US" altLang="en-US">
                <a:solidFill>
                  <a:srgbClr val="0000FF"/>
                </a:solidFill>
              </a:rPr>
              <a:t>FPGAs widely used together with pipelined processing</a:t>
            </a:r>
          </a:p>
          <a:p>
            <a:endParaRPr lang="en-US" altLang="en-US"/>
          </a:p>
        </p:txBody>
      </p:sp>
    </p:spTree>
    <p:extLst>
      <p:ext uri="{BB962C8B-B14F-4D97-AF65-F5344CB8AC3E}">
        <p14:creationId xmlns:p14="http://schemas.microsoft.com/office/powerpoint/2010/main" val="3055933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Pipelined Processing</a:t>
            </a:r>
          </a:p>
        </p:txBody>
      </p:sp>
      <p:sp>
        <p:nvSpPr>
          <p:cNvPr id="3" name="Text Box 4"/>
          <p:cNvSpPr txBox="1">
            <a:spLocks noChangeArrowheads="1"/>
          </p:cNvSpPr>
          <p:nvPr/>
        </p:nvSpPr>
        <p:spPr bwMode="auto">
          <a:xfrm>
            <a:off x="6785202" y="4198034"/>
            <a:ext cx="3240087"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631" y="1668582"/>
            <a:ext cx="7131050" cy="365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7063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err="1">
                <a:solidFill>
                  <a:srgbClr val="FFFF00"/>
                </a:solidFill>
              </a:rPr>
              <a:t>First</a:t>
            </a:r>
            <a:r>
              <a:rPr lang="sv-SE" altLang="en-US" dirty="0">
                <a:solidFill>
                  <a:srgbClr val="FFFF00"/>
                </a:solidFill>
              </a:rPr>
              <a:t> </a:t>
            </a:r>
            <a:r>
              <a:rPr lang="sv-SE" altLang="en-US" dirty="0" err="1">
                <a:solidFill>
                  <a:srgbClr val="FFFF00"/>
                </a:solidFill>
              </a:rPr>
              <a:t>level</a:t>
            </a:r>
            <a:r>
              <a:rPr lang="sv-SE" altLang="en-US" dirty="0">
                <a:solidFill>
                  <a:srgbClr val="FFFF00"/>
                </a:solidFill>
              </a:rPr>
              <a:t> trigger</a:t>
            </a:r>
            <a:endParaRPr lang="en-US" altLang="en-US" dirty="0">
              <a:solidFill>
                <a:srgbClr val="FFFF0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572" y="2438400"/>
            <a:ext cx="52943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2"/>
          <p:cNvCxnSpPr>
            <a:cxnSpLocks noChangeShapeType="1"/>
          </p:cNvCxnSpPr>
          <p:nvPr/>
        </p:nvCxnSpPr>
        <p:spPr bwMode="auto">
          <a:xfrm>
            <a:off x="1891847" y="3352800"/>
            <a:ext cx="503238"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1"/>
          <p:cNvCxnSpPr>
            <a:cxnSpLocks noChangeShapeType="1"/>
          </p:cNvCxnSpPr>
          <p:nvPr/>
        </p:nvCxnSpPr>
        <p:spPr bwMode="auto">
          <a:xfrm>
            <a:off x="1887085" y="4148138"/>
            <a:ext cx="504825"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2"/>
          <p:cNvCxnSpPr>
            <a:cxnSpLocks noChangeShapeType="1"/>
          </p:cNvCxnSpPr>
          <p:nvPr/>
        </p:nvCxnSpPr>
        <p:spPr bwMode="auto">
          <a:xfrm>
            <a:off x="799647" y="3352800"/>
            <a:ext cx="6477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3"/>
          <p:cNvCxnSpPr>
            <a:cxnSpLocks noChangeShapeType="1"/>
          </p:cNvCxnSpPr>
          <p:nvPr/>
        </p:nvCxnSpPr>
        <p:spPr bwMode="auto">
          <a:xfrm>
            <a:off x="794885" y="4148138"/>
            <a:ext cx="652462"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8"/>
          <p:cNvCxnSpPr>
            <a:cxnSpLocks noChangeShapeType="1"/>
          </p:cNvCxnSpPr>
          <p:nvPr/>
        </p:nvCxnSpPr>
        <p:spPr bwMode="auto">
          <a:xfrm>
            <a:off x="3800022" y="3352800"/>
            <a:ext cx="504825"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9"/>
          <p:cNvCxnSpPr>
            <a:cxnSpLocks noChangeShapeType="1"/>
          </p:cNvCxnSpPr>
          <p:nvPr/>
        </p:nvCxnSpPr>
        <p:spPr bwMode="auto">
          <a:xfrm>
            <a:off x="3796847" y="4148138"/>
            <a:ext cx="503238"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21"/>
          <p:cNvCxnSpPr>
            <a:cxnSpLocks noChangeShapeType="1"/>
          </p:cNvCxnSpPr>
          <p:nvPr/>
        </p:nvCxnSpPr>
        <p:spPr bwMode="auto">
          <a:xfrm>
            <a:off x="4763635" y="3352800"/>
            <a:ext cx="504825"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22"/>
          <p:cNvCxnSpPr>
            <a:cxnSpLocks noChangeShapeType="1"/>
          </p:cNvCxnSpPr>
          <p:nvPr/>
        </p:nvCxnSpPr>
        <p:spPr bwMode="auto">
          <a:xfrm>
            <a:off x="4760460" y="4148138"/>
            <a:ext cx="503237"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974" y="1321709"/>
            <a:ext cx="3106284" cy="23167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Text Box 4"/>
          <p:cNvSpPr txBox="1">
            <a:spLocks noChangeArrowheads="1"/>
          </p:cNvSpPr>
          <p:nvPr/>
        </p:nvSpPr>
        <p:spPr bwMode="auto">
          <a:xfrm>
            <a:off x="9292998" y="1473200"/>
            <a:ext cx="3240087" cy="8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200">
                <a:solidFill>
                  <a:srgbClr val="0000FF"/>
                </a:solidFill>
              </a:rPr>
              <a:t>For each cell anf each set of thresh.</a:t>
            </a:r>
          </a:p>
          <a:p>
            <a:pPr eaLnBrk="1">
              <a:buClrTx/>
              <a:buFontTx/>
              <a:buNone/>
            </a:pPr>
            <a:r>
              <a:rPr lang="sv-SE" altLang="en-US" sz="1200">
                <a:solidFill>
                  <a:srgbClr val="0000FF"/>
                </a:solidFill>
              </a:rPr>
              <a:t>Vert. SUM or Hor. SUM &gt; thresh.</a:t>
            </a:r>
          </a:p>
          <a:p>
            <a:pPr eaLnBrk="1">
              <a:buClrTx/>
              <a:buFontTx/>
              <a:buNone/>
            </a:pPr>
            <a:r>
              <a:rPr lang="sv-SE" altLang="en-US" sz="1200">
                <a:solidFill>
                  <a:srgbClr val="0000FF"/>
                </a:solidFill>
              </a:rPr>
              <a:t>Em isolation SUM&lt; thresh.</a:t>
            </a:r>
          </a:p>
          <a:p>
            <a:pPr eaLnBrk="1">
              <a:buClrTx/>
              <a:buFontTx/>
              <a:buNone/>
            </a:pPr>
            <a:r>
              <a:rPr lang="sv-SE" altLang="en-US" sz="1200">
                <a:solidFill>
                  <a:srgbClr val="0000FF"/>
                </a:solidFill>
              </a:rPr>
              <a:t>Had isolation SUM &lt; thresh.</a:t>
            </a:r>
          </a:p>
          <a:p>
            <a:pPr eaLnBrk="1">
              <a:buClrTx/>
              <a:buFontTx/>
              <a:buNone/>
            </a:pPr>
            <a:r>
              <a:rPr lang="sv-SE" altLang="en-US" sz="1400"/>
              <a:t>  </a:t>
            </a:r>
          </a:p>
        </p:txBody>
      </p:sp>
      <p:sp>
        <p:nvSpPr>
          <p:cNvPr id="20" name="Text Box 6"/>
          <p:cNvSpPr txBox="1">
            <a:spLocks noChangeArrowheads="1"/>
          </p:cNvSpPr>
          <p:nvPr/>
        </p:nvSpPr>
        <p:spPr bwMode="auto">
          <a:xfrm>
            <a:off x="7564210" y="990374"/>
            <a:ext cx="3240088"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a:solidFill>
                  <a:srgbClr val="FF3300"/>
                </a:solidFill>
              </a:rPr>
              <a:t>CLUSTER FINDING e/</a:t>
            </a:r>
            <a:r>
              <a:rPr lang="sv-SE" altLang="en-US" sz="1400">
                <a:solidFill>
                  <a:srgbClr val="FF3300"/>
                </a:solidFill>
                <a:latin typeface="Symbol" panose="05050102010706020507" pitchFamily="18" charset="2"/>
              </a:rPr>
              <a:t></a:t>
            </a:r>
            <a:r>
              <a:rPr lang="sv-SE" altLang="en-US" sz="1400">
                <a:solidFill>
                  <a:srgbClr val="FF3300"/>
                </a:solidFill>
              </a:rPr>
              <a:t> ALGORITHM</a:t>
            </a:r>
          </a:p>
        </p:txBody>
      </p:sp>
      <p:sp>
        <p:nvSpPr>
          <p:cNvPr id="21" name="Text Box 3"/>
          <p:cNvSpPr txBox="1">
            <a:spLocks noChangeArrowheads="1"/>
          </p:cNvSpPr>
          <p:nvPr/>
        </p:nvSpPr>
        <p:spPr bwMode="auto">
          <a:xfrm>
            <a:off x="7025822" y="3793200"/>
            <a:ext cx="3240087"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dirty="0">
                <a:solidFill>
                  <a:srgbClr val="FF3300"/>
                </a:solidFill>
              </a:rPr>
              <a:t>JET MAX ALGORITHM</a:t>
            </a:r>
          </a:p>
        </p:txBody>
      </p:sp>
      <p:pic>
        <p:nvPicPr>
          <p:cNvPr id="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414" y="4183364"/>
            <a:ext cx="3167558" cy="26483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Slide Number Placeholder 2"/>
          <p:cNvSpPr txBox="1">
            <a:spLocks/>
          </p:cNvSpPr>
          <p:nvPr/>
        </p:nvSpPr>
        <p:spPr>
          <a:xfrm>
            <a:off x="7413172" y="6554311"/>
            <a:ext cx="2336800" cy="509588"/>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defPPr>
              <a:defRPr lang="en-US"/>
            </a:defPPr>
            <a:lvl1pPr marL="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1pPr>
            <a:lvl2pPr marL="4572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2pPr>
            <a:lvl3pPr marL="9144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3pPr>
            <a:lvl4pPr marL="13716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4pPr>
            <a:lvl5pPr marL="18288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5pPr>
            <a:lvl6pPr marL="2514600" indent="-228600" algn="l" defTabSz="449263" rtl="0" eaLnBrk="0" fontAlgn="base" latinLnBrk="0"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6pPr>
            <a:lvl7pPr marL="2971800" indent="-228600" algn="l" defTabSz="449263" rtl="0" eaLnBrk="0" fontAlgn="base" latinLnBrk="0"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7pPr>
            <a:lvl8pPr marL="3429000" indent="-228600" algn="l" defTabSz="449263" rtl="0" eaLnBrk="0" fontAlgn="base" latinLnBrk="0"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8pPr>
            <a:lvl9pPr marL="3886200" indent="-228600" algn="l" defTabSz="449263" rtl="0" eaLnBrk="0" fontAlgn="base" latinLnBrk="0"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kern="1200">
                <a:solidFill>
                  <a:schemeClr val="bg1"/>
                </a:solidFill>
                <a:latin typeface="Arial" panose="020B0604020202020204" pitchFamily="34" charset="0"/>
                <a:ea typeface="Microsoft YaHei" panose="020B0503020204020204" pitchFamily="34" charset="-122"/>
                <a:cs typeface="+mn-cs"/>
              </a:defRPr>
            </a:lvl9pPr>
          </a:lstStyle>
          <a:p>
            <a:pPr algn="r"/>
            <a:fld id="{96297802-F348-46C6-8E89-BA5BFA8CCE23}" type="slidenum">
              <a:rPr lang="sv-SE" altLang="en-US" smtClean="0">
                <a:solidFill>
                  <a:srgbClr val="000000"/>
                </a:solidFill>
              </a:rPr>
              <a:pPr algn="r"/>
              <a:t>43</a:t>
            </a:fld>
            <a:endParaRPr lang="sv-SE" altLang="en-US">
              <a:solidFill>
                <a:srgbClr val="000000"/>
              </a:solidFill>
            </a:endParaRPr>
          </a:p>
        </p:txBody>
      </p:sp>
    </p:spTree>
    <p:extLst>
      <p:ext uri="{BB962C8B-B14F-4D97-AF65-F5344CB8AC3E}">
        <p14:creationId xmlns:p14="http://schemas.microsoft.com/office/powerpoint/2010/main" val="815703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Synchronization</a:t>
            </a:r>
          </a:p>
        </p:txBody>
      </p:sp>
      <p:sp>
        <p:nvSpPr>
          <p:cNvPr id="3" name="Text Box 2"/>
          <p:cNvSpPr txBox="1">
            <a:spLocks noChangeArrowheads="1"/>
          </p:cNvSpPr>
          <p:nvPr/>
        </p:nvSpPr>
        <p:spPr bwMode="auto">
          <a:xfrm>
            <a:off x="1270681" y="2105932"/>
            <a:ext cx="3635375" cy="8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FontTx/>
              <a:buNone/>
            </a:pPr>
            <a:r>
              <a:rPr lang="sv-SE" altLang="en-US" sz="1400" dirty="0">
                <a:solidFill>
                  <a:srgbClr val="0000FF"/>
                </a:solidFill>
              </a:rPr>
              <a:t>The </a:t>
            </a:r>
            <a:r>
              <a:rPr lang="sv-SE" altLang="en-US" sz="1400" b="1" dirty="0">
                <a:solidFill>
                  <a:srgbClr val="FF0000"/>
                </a:solidFill>
              </a:rPr>
              <a:t>Timing, Trigger and Control </a:t>
            </a:r>
            <a:r>
              <a:rPr lang="sv-SE" altLang="en-US" sz="1400" dirty="0">
                <a:solidFill>
                  <a:srgbClr val="0000FF"/>
                </a:solidFill>
              </a:rPr>
              <a:t>(TTC) system is </a:t>
            </a:r>
            <a:r>
              <a:rPr lang="sv-SE" altLang="en-US" sz="1400" dirty="0" err="1">
                <a:solidFill>
                  <a:srgbClr val="0000FF"/>
                </a:solidFill>
              </a:rPr>
              <a:t>responsible</a:t>
            </a:r>
            <a:r>
              <a:rPr lang="sv-SE" altLang="en-US" sz="1400" dirty="0">
                <a:solidFill>
                  <a:srgbClr val="0000FF"/>
                </a:solidFill>
              </a:rPr>
              <a:t> for </a:t>
            </a:r>
            <a:r>
              <a:rPr lang="sv-SE" altLang="en-US" sz="1400" dirty="0" err="1">
                <a:solidFill>
                  <a:srgbClr val="0000FF"/>
                </a:solidFill>
              </a:rPr>
              <a:t>synchronization</a:t>
            </a:r>
            <a:endParaRPr lang="sv-SE" altLang="en-US" sz="1400" dirty="0">
              <a:solidFill>
                <a:srgbClr val="0000FF"/>
              </a:solidFill>
            </a:endParaRPr>
          </a:p>
          <a:p>
            <a:pPr eaLnBrk="1">
              <a:buClrTx/>
              <a:buFontTx/>
              <a:buNone/>
            </a:pPr>
            <a:r>
              <a:rPr lang="sv-SE" altLang="en-US" sz="1400" dirty="0">
                <a:solidFill>
                  <a:srgbClr val="0000FF"/>
                </a:solidFill>
              </a:rPr>
              <a:t>The </a:t>
            </a:r>
            <a:r>
              <a:rPr lang="sv-SE" altLang="en-US" sz="1400" b="1" dirty="0">
                <a:solidFill>
                  <a:srgbClr val="FF0000"/>
                </a:solidFill>
              </a:rPr>
              <a:t>accelerator </a:t>
            </a:r>
            <a:r>
              <a:rPr lang="sv-SE" altLang="en-US" sz="1400" b="1" dirty="0" err="1">
                <a:solidFill>
                  <a:srgbClr val="FF0000"/>
                </a:solidFill>
              </a:rPr>
              <a:t>clock</a:t>
            </a:r>
            <a:r>
              <a:rPr lang="sv-SE" altLang="en-US" sz="1400" b="1" dirty="0">
                <a:solidFill>
                  <a:srgbClr val="FF0000"/>
                </a:solidFill>
              </a:rPr>
              <a:t> 40.08 MHz </a:t>
            </a:r>
            <a:r>
              <a:rPr lang="sv-SE" altLang="en-US" sz="1400" b="1" dirty="0" err="1">
                <a:solidFill>
                  <a:srgbClr val="FF0000"/>
                </a:solidFill>
              </a:rPr>
              <a:t>distributed</a:t>
            </a:r>
            <a:r>
              <a:rPr lang="sv-SE" altLang="en-US" sz="1400" b="1" dirty="0">
                <a:solidFill>
                  <a:srgbClr val="FF0000"/>
                </a:solidFill>
              </a:rPr>
              <a:t> </a:t>
            </a:r>
            <a:r>
              <a:rPr lang="sv-SE" altLang="en-US" sz="1400" dirty="0">
                <a:solidFill>
                  <a:srgbClr val="0000FF"/>
                </a:solidFill>
              </a:rPr>
              <a:t>to all Front-End </a:t>
            </a:r>
            <a:r>
              <a:rPr lang="sv-SE" altLang="en-US" sz="1400" dirty="0" err="1">
                <a:solidFill>
                  <a:srgbClr val="0000FF"/>
                </a:solidFill>
              </a:rPr>
              <a:t>units</a:t>
            </a:r>
            <a:r>
              <a:rPr lang="sv-SE" altLang="en-US" sz="1400" dirty="0">
                <a:solidFill>
                  <a:srgbClr val="0000FF"/>
                </a:solidFill>
              </a:rPr>
              <a:t> </a:t>
            </a:r>
            <a:r>
              <a:rPr lang="sv-SE" altLang="en-US" sz="1400" dirty="0" err="1">
                <a:solidFill>
                  <a:srgbClr val="0000FF"/>
                </a:solidFill>
              </a:rPr>
              <a:t>with</a:t>
            </a:r>
            <a:r>
              <a:rPr lang="sv-SE" altLang="en-US" sz="1400" dirty="0">
                <a:solidFill>
                  <a:srgbClr val="0000FF"/>
                </a:solidFill>
              </a:rPr>
              <a:t> </a:t>
            </a:r>
            <a:r>
              <a:rPr lang="sv-SE" altLang="en-US" sz="1400" dirty="0" err="1">
                <a:solidFill>
                  <a:srgbClr val="0000FF"/>
                </a:solidFill>
              </a:rPr>
              <a:t>local</a:t>
            </a:r>
            <a:r>
              <a:rPr lang="sv-SE" altLang="en-US" sz="1400" dirty="0">
                <a:solidFill>
                  <a:srgbClr val="0000FF"/>
                </a:solidFill>
              </a:rPr>
              <a:t> </a:t>
            </a:r>
            <a:r>
              <a:rPr lang="sv-SE" altLang="en-US" sz="1400" dirty="0" err="1">
                <a:solidFill>
                  <a:srgbClr val="0000FF"/>
                </a:solidFill>
              </a:rPr>
              <a:t>phase</a:t>
            </a:r>
            <a:r>
              <a:rPr lang="sv-SE" altLang="en-US" sz="1400" dirty="0">
                <a:solidFill>
                  <a:srgbClr val="0000FF"/>
                </a:solidFill>
              </a:rPr>
              <a:t> </a:t>
            </a:r>
            <a:r>
              <a:rPr lang="sv-SE" altLang="en-US" sz="1400" dirty="0" err="1">
                <a:solidFill>
                  <a:srgbClr val="0000FF"/>
                </a:solidFill>
              </a:rPr>
              <a:t>control</a:t>
            </a:r>
            <a:endParaRPr lang="sv-SE" altLang="en-US" sz="1400" dirty="0">
              <a:solidFill>
                <a:srgbClr val="0000FF"/>
              </a:solidFill>
            </a:endParaRPr>
          </a:p>
          <a:p>
            <a:pPr eaLnBrk="1">
              <a:buClrTx/>
              <a:buFontTx/>
              <a:buNone/>
            </a:pPr>
            <a:r>
              <a:rPr lang="sv-SE" altLang="en-US" sz="1400" b="1" dirty="0">
                <a:solidFill>
                  <a:srgbClr val="FF0000"/>
                </a:solidFill>
              </a:rPr>
              <a:t>L1A </a:t>
            </a:r>
            <a:r>
              <a:rPr lang="sv-SE" altLang="en-US" sz="1400" b="1" dirty="0" err="1">
                <a:solidFill>
                  <a:srgbClr val="FF0000"/>
                </a:solidFill>
              </a:rPr>
              <a:t>distributed</a:t>
            </a:r>
            <a:r>
              <a:rPr lang="sv-SE" altLang="en-US" sz="1400" b="1" dirty="0">
                <a:solidFill>
                  <a:srgbClr val="FF0000"/>
                </a:solidFill>
              </a:rPr>
              <a:t> to all FE-boards </a:t>
            </a:r>
            <a:r>
              <a:rPr lang="sv-SE" altLang="en-US" sz="1400" dirty="0" err="1">
                <a:solidFill>
                  <a:srgbClr val="0000FF"/>
                </a:solidFill>
              </a:rPr>
              <a:t>with</a:t>
            </a:r>
            <a:r>
              <a:rPr lang="sv-SE" altLang="en-US" sz="1400" dirty="0">
                <a:solidFill>
                  <a:srgbClr val="0000FF"/>
                </a:solidFill>
              </a:rPr>
              <a:t> </a:t>
            </a:r>
            <a:r>
              <a:rPr lang="sv-SE" altLang="en-US" sz="1400" dirty="0" err="1">
                <a:solidFill>
                  <a:srgbClr val="0000FF"/>
                </a:solidFill>
              </a:rPr>
              <a:t>programmable</a:t>
            </a:r>
            <a:r>
              <a:rPr lang="sv-SE" altLang="en-US" sz="1400" dirty="0">
                <a:solidFill>
                  <a:srgbClr val="0000FF"/>
                </a:solidFill>
              </a:rPr>
              <a:t> </a:t>
            </a:r>
            <a:r>
              <a:rPr lang="sv-SE" altLang="en-US" sz="1400" dirty="0" err="1">
                <a:solidFill>
                  <a:srgbClr val="0000FF"/>
                </a:solidFill>
              </a:rPr>
              <a:t>delay</a:t>
            </a:r>
            <a:r>
              <a:rPr lang="sv-SE" altLang="en-US" sz="1400" dirty="0">
                <a:solidFill>
                  <a:srgbClr val="0000FF"/>
                </a:solidFill>
              </a:rPr>
              <a:t> to </a:t>
            </a:r>
            <a:r>
              <a:rPr lang="sv-SE" altLang="en-US" sz="1400" dirty="0" err="1">
                <a:solidFill>
                  <a:srgbClr val="0000FF"/>
                </a:solidFill>
              </a:rPr>
              <a:t>maintain</a:t>
            </a:r>
            <a:r>
              <a:rPr lang="sv-SE" altLang="en-US" sz="1400" dirty="0">
                <a:solidFill>
                  <a:srgbClr val="0000FF"/>
                </a:solidFill>
              </a:rPr>
              <a:t> </a:t>
            </a:r>
            <a:r>
              <a:rPr lang="sv-SE" altLang="en-US" sz="1400" dirty="0" err="1">
                <a:solidFill>
                  <a:srgbClr val="0000FF"/>
                </a:solidFill>
              </a:rPr>
              <a:t>sync</a:t>
            </a:r>
            <a:r>
              <a:rPr lang="sv-SE" altLang="en-US" sz="1400" dirty="0">
                <a:solidFill>
                  <a:srgbClr val="0000FF"/>
                </a:solidFill>
              </a:rPr>
              <a:t>.</a:t>
            </a:r>
          </a:p>
          <a:p>
            <a:pPr eaLnBrk="1">
              <a:buClrTx/>
              <a:buFontTx/>
              <a:buNone/>
            </a:pPr>
            <a:r>
              <a:rPr lang="sv-SE" altLang="en-US" sz="1400" b="1" dirty="0" err="1">
                <a:solidFill>
                  <a:srgbClr val="FF0000"/>
                </a:solidFill>
              </a:rPr>
              <a:t>Addressed</a:t>
            </a:r>
            <a:r>
              <a:rPr lang="sv-SE" altLang="en-US" sz="1400" b="1" dirty="0">
                <a:solidFill>
                  <a:srgbClr val="FF0000"/>
                </a:solidFill>
              </a:rPr>
              <a:t> </a:t>
            </a:r>
            <a:r>
              <a:rPr lang="sv-SE" altLang="en-US" sz="1400" b="1" dirty="0" err="1">
                <a:solidFill>
                  <a:srgbClr val="FF0000"/>
                </a:solidFill>
              </a:rPr>
              <a:t>commands</a:t>
            </a:r>
            <a:r>
              <a:rPr lang="sv-SE" altLang="en-US" sz="1400" b="1" dirty="0">
                <a:solidFill>
                  <a:srgbClr val="FF0000"/>
                </a:solidFill>
              </a:rPr>
              <a:t> </a:t>
            </a:r>
            <a:r>
              <a:rPr lang="sv-SE" altLang="en-US" sz="1400" dirty="0">
                <a:solidFill>
                  <a:srgbClr val="0000FF"/>
                </a:solidFill>
              </a:rPr>
              <a:t>to </a:t>
            </a:r>
            <a:r>
              <a:rPr lang="sv-SE" altLang="en-US" sz="1400" dirty="0" err="1">
                <a:solidFill>
                  <a:srgbClr val="0000FF"/>
                </a:solidFill>
              </a:rPr>
              <a:t>configure</a:t>
            </a:r>
            <a:r>
              <a:rPr lang="sv-SE" altLang="en-US" sz="1400" dirty="0">
                <a:solidFill>
                  <a:srgbClr val="0000FF"/>
                </a:solidFill>
              </a:rPr>
              <a:t> </a:t>
            </a:r>
            <a:r>
              <a:rPr lang="sv-SE" altLang="en-US" sz="1400" dirty="0" err="1">
                <a:solidFill>
                  <a:srgbClr val="0000FF"/>
                </a:solidFill>
              </a:rPr>
              <a:t>local</a:t>
            </a:r>
            <a:r>
              <a:rPr lang="sv-SE" altLang="en-US" sz="1400" dirty="0">
                <a:solidFill>
                  <a:srgbClr val="0000FF"/>
                </a:solidFill>
              </a:rPr>
              <a:t> FE-boards</a:t>
            </a:r>
          </a:p>
          <a:p>
            <a:pPr eaLnBrk="1">
              <a:buClrTx/>
              <a:buFontTx/>
              <a:buNone/>
            </a:pPr>
            <a:r>
              <a:rPr lang="sv-SE" altLang="en-US" sz="1400" dirty="0" err="1">
                <a:solidFill>
                  <a:srgbClr val="0000FF"/>
                </a:solidFill>
              </a:rPr>
              <a:t>Maintains</a:t>
            </a:r>
            <a:r>
              <a:rPr lang="sv-SE" altLang="en-US" sz="1400" dirty="0">
                <a:solidFill>
                  <a:srgbClr val="0000FF"/>
                </a:solidFill>
              </a:rPr>
              <a:t> </a:t>
            </a:r>
            <a:r>
              <a:rPr lang="sv-SE" altLang="en-US" sz="1400" b="1" dirty="0" err="1">
                <a:solidFill>
                  <a:srgbClr val="FF0000"/>
                </a:solidFill>
              </a:rPr>
              <a:t>Bunch</a:t>
            </a:r>
            <a:r>
              <a:rPr lang="sv-SE" altLang="en-US" sz="1400" b="1" dirty="0">
                <a:solidFill>
                  <a:srgbClr val="FF0000"/>
                </a:solidFill>
              </a:rPr>
              <a:t> </a:t>
            </a:r>
            <a:r>
              <a:rPr lang="sv-SE" altLang="en-US" sz="1400" b="1" dirty="0" err="1">
                <a:solidFill>
                  <a:srgbClr val="FF0000"/>
                </a:solidFill>
              </a:rPr>
              <a:t>Crossing</a:t>
            </a:r>
            <a:r>
              <a:rPr lang="sv-SE" altLang="en-US" sz="1400" b="1" dirty="0">
                <a:solidFill>
                  <a:srgbClr val="FF0000"/>
                </a:solidFill>
              </a:rPr>
              <a:t> </a:t>
            </a:r>
            <a:r>
              <a:rPr lang="sv-SE" altLang="en-US" sz="1400" b="1" dirty="0" err="1">
                <a:solidFill>
                  <a:srgbClr val="FF0000"/>
                </a:solidFill>
              </a:rPr>
              <a:t>Identifier</a:t>
            </a:r>
            <a:r>
              <a:rPr lang="sv-SE" altLang="en-US" sz="1400" b="1" dirty="0">
                <a:solidFill>
                  <a:srgbClr val="FF0000"/>
                </a:solidFill>
              </a:rPr>
              <a:t> </a:t>
            </a:r>
            <a:r>
              <a:rPr lang="sv-SE" altLang="en-US" sz="1400" dirty="0">
                <a:solidFill>
                  <a:srgbClr val="0000FF"/>
                </a:solidFill>
              </a:rPr>
              <a:t>BCID to </a:t>
            </a:r>
            <a:r>
              <a:rPr lang="sv-SE" altLang="en-US" sz="1400" dirty="0" err="1">
                <a:solidFill>
                  <a:srgbClr val="0000FF"/>
                </a:solidFill>
              </a:rPr>
              <a:t>label</a:t>
            </a:r>
            <a:r>
              <a:rPr lang="sv-SE" altLang="en-US" sz="1400" dirty="0">
                <a:solidFill>
                  <a:srgbClr val="0000FF"/>
                </a:solidFill>
              </a:rPr>
              <a:t> events</a:t>
            </a:r>
          </a:p>
          <a:p>
            <a:pPr eaLnBrk="1">
              <a:buClrTx/>
              <a:buFontTx/>
              <a:buNone/>
            </a:pPr>
            <a:endParaRPr lang="sv-SE" altLang="en-US" sz="1400" dirty="0">
              <a:solidFill>
                <a:srgbClr val="0000FF"/>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706" y="1982107"/>
            <a:ext cx="6102350" cy="348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04741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err="1">
                <a:solidFill>
                  <a:srgbClr val="FFFF00"/>
                </a:solidFill>
              </a:rPr>
              <a:t>Detector</a:t>
            </a:r>
            <a:r>
              <a:rPr lang="sv-SE" altLang="en-US" dirty="0">
                <a:solidFill>
                  <a:srgbClr val="FFFF00"/>
                </a:solidFill>
              </a:rPr>
              <a:t> Control - DCS</a:t>
            </a:r>
            <a:endParaRPr lang="en-US" altLang="en-US" dirty="0">
              <a:solidFill>
                <a:srgbClr val="FFFF00"/>
              </a:solidFill>
            </a:endParaRPr>
          </a:p>
        </p:txBody>
      </p:sp>
      <p:sp>
        <p:nvSpPr>
          <p:cNvPr id="3" name="Text Box 2"/>
          <p:cNvSpPr txBox="1">
            <a:spLocks noChangeArrowheads="1"/>
          </p:cNvSpPr>
          <p:nvPr/>
        </p:nvSpPr>
        <p:spPr bwMode="auto">
          <a:xfrm>
            <a:off x="234796" y="1061869"/>
            <a:ext cx="6181770" cy="8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ts val="600"/>
              </a:spcAft>
              <a:buClrTx/>
              <a:buFontTx/>
              <a:buNone/>
            </a:pPr>
            <a:r>
              <a:rPr lang="en-US" altLang="en-US" sz="1800" dirty="0">
                <a:solidFill>
                  <a:srgbClr val="0000FF"/>
                </a:solidFill>
              </a:rPr>
              <a:t>The Det</a:t>
            </a:r>
            <a:r>
              <a:rPr lang="en-US" altLang="en-US" sz="1800" b="1" dirty="0">
                <a:solidFill>
                  <a:srgbClr val="FF0000"/>
                </a:solidFill>
              </a:rPr>
              <a:t>ector Control System </a:t>
            </a:r>
            <a:r>
              <a:rPr lang="en-US" altLang="en-US" sz="1800" dirty="0">
                <a:solidFill>
                  <a:srgbClr val="0000FF"/>
                </a:solidFill>
              </a:rPr>
              <a:t>or </a:t>
            </a:r>
            <a:r>
              <a:rPr lang="en-US" altLang="en-US" sz="1800" b="1" dirty="0">
                <a:solidFill>
                  <a:srgbClr val="FF0000"/>
                </a:solidFill>
              </a:rPr>
              <a:t>Slow Control, </a:t>
            </a:r>
            <a:r>
              <a:rPr lang="en-US" altLang="en-US" sz="1800" dirty="0">
                <a:solidFill>
                  <a:srgbClr val="0000FF"/>
                </a:solidFill>
              </a:rPr>
              <a:t>as it was called before, is responsible for initializing and monitoring of all system components including configuring programmable logic (FPGAs). </a:t>
            </a:r>
          </a:p>
          <a:p>
            <a:pPr eaLnBrk="1">
              <a:spcAft>
                <a:spcPts val="600"/>
              </a:spcAft>
              <a:buClrTx/>
              <a:buFontTx/>
              <a:buNone/>
            </a:pPr>
            <a:r>
              <a:rPr lang="en-US" altLang="en-US" sz="1800" dirty="0">
                <a:solidFill>
                  <a:srgbClr val="0000FF"/>
                </a:solidFill>
              </a:rPr>
              <a:t>It will monitor parameters like temperatures, fan operation, pressures, voltages, currents, humilities, error conditions etc..</a:t>
            </a:r>
          </a:p>
          <a:p>
            <a:pPr eaLnBrk="1">
              <a:spcAft>
                <a:spcPts val="600"/>
              </a:spcAft>
              <a:buClrTx/>
              <a:buFontTx/>
              <a:buNone/>
            </a:pPr>
            <a:r>
              <a:rPr lang="en-US" altLang="en-US" sz="1800" dirty="0">
                <a:solidFill>
                  <a:srgbClr val="6600FF"/>
                </a:solidFill>
              </a:rPr>
              <a:t>It is also responsible for safety functions and alarms</a:t>
            </a:r>
          </a:p>
          <a:p>
            <a:pPr eaLnBrk="1">
              <a:spcAft>
                <a:spcPts val="600"/>
              </a:spcAft>
              <a:buClrTx/>
              <a:buFontTx/>
              <a:buNone/>
            </a:pPr>
            <a:r>
              <a:rPr lang="en-US" altLang="en-US" sz="1800" dirty="0">
                <a:solidFill>
                  <a:srgbClr val="6600FF"/>
                </a:solidFill>
              </a:rPr>
              <a:t>It records error conditions and archives monitored parameters</a:t>
            </a:r>
          </a:p>
          <a:p>
            <a:pPr eaLnBrk="1">
              <a:spcAft>
                <a:spcPts val="600"/>
              </a:spcAft>
              <a:buClrTx/>
              <a:buFontTx/>
              <a:buNone/>
            </a:pPr>
            <a:r>
              <a:rPr lang="en-US" altLang="en-US" sz="1800" dirty="0">
                <a:solidFill>
                  <a:srgbClr val="6600FF"/>
                </a:solidFill>
              </a:rPr>
              <a:t>When supervising DCS it is important to have efficient and intuitive GUIs</a:t>
            </a:r>
          </a:p>
          <a:p>
            <a:pPr eaLnBrk="1">
              <a:spcAft>
                <a:spcPts val="600"/>
              </a:spcAft>
              <a:buClrTx/>
              <a:buFontTx/>
              <a:buNone/>
            </a:pPr>
            <a:endParaRPr lang="sv-SE" altLang="en-US" sz="1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0670" y="4540469"/>
            <a:ext cx="2774088" cy="214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AutoShape 231"/>
          <p:cNvCxnSpPr>
            <a:cxnSpLocks noChangeShapeType="1"/>
            <a:stCxn id="7" idx="3"/>
          </p:cNvCxnSpPr>
          <p:nvPr/>
        </p:nvCxnSpPr>
        <p:spPr bwMode="auto">
          <a:xfrm flipV="1">
            <a:off x="1502714" y="5705874"/>
            <a:ext cx="1555446" cy="222640"/>
          </a:xfrm>
          <a:prstGeom prst="straightConnector1">
            <a:avLst/>
          </a:prstGeom>
          <a:noFill/>
          <a:ln w="4680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7" name="AutoShape 233"/>
          <p:cNvSpPr>
            <a:spLocks noChangeArrowheads="1"/>
          </p:cNvSpPr>
          <p:nvPr/>
        </p:nvSpPr>
        <p:spPr bwMode="auto">
          <a:xfrm>
            <a:off x="777226" y="5607839"/>
            <a:ext cx="725488" cy="641350"/>
          </a:xfrm>
          <a:prstGeom prst="roundRect">
            <a:avLst>
              <a:gd name="adj" fmla="val 157"/>
            </a:avLst>
          </a:prstGeom>
          <a:solidFill>
            <a:srgbClr val="2DA2BF"/>
          </a:solidFill>
          <a:ln w="55080">
            <a:solidFill>
              <a:srgbClr val="1E768C"/>
            </a:solidFill>
            <a:miter lim="800000"/>
            <a:headEnd/>
            <a:tailEnd/>
          </a:ln>
        </p:spPr>
        <p:txBody>
          <a:bodyPr wrap="none" anchor="ctr"/>
          <a:lstStyle>
            <a:lvl1pPr>
              <a:lnSpc>
                <a:spcPct val="93000"/>
              </a:lnSpc>
              <a:spcAft>
                <a:spcPts val="1413"/>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Microsoft YaHei" panose="020B0503020204020204" pitchFamily="34" charset="-122"/>
              </a:defRPr>
            </a:lvl1pPr>
            <a:lvl2pPr marL="4572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Microsoft YaHei" panose="020B0503020204020204" pitchFamily="34" charset="-122"/>
              </a:defRPr>
            </a:lvl2pPr>
            <a:lvl3pPr marL="914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3pPr>
            <a:lvl4pPr marL="13716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4pPr>
            <a:lvl5pPr marL="18288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5pPr>
            <a:lvl6pPr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6pPr>
            <a:lvl7pPr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7pPr>
            <a:lvl8pPr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8pPr>
            <a:lvl9pPr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9pPr>
          </a:lstStyle>
          <a:p>
            <a:pPr>
              <a:lnSpc>
                <a:spcPct val="100000"/>
              </a:lnSpc>
              <a:spcAft>
                <a:spcPct val="0"/>
              </a:spcAft>
              <a:buClrTx/>
              <a:buSzTx/>
              <a:buFontTx/>
              <a:buNone/>
            </a:pPr>
            <a:endParaRPr lang="en-US" altLang="en-US" sz="2400" b="1">
              <a:solidFill>
                <a:schemeClr val="bg1"/>
              </a:solidFill>
              <a:latin typeface="Times New Roman" panose="02020603050405020304" pitchFamily="18" charset="0"/>
            </a:endParaRPr>
          </a:p>
        </p:txBody>
      </p:sp>
      <p:cxnSp>
        <p:nvCxnSpPr>
          <p:cNvPr id="8" name="AutoShape 227"/>
          <p:cNvCxnSpPr>
            <a:cxnSpLocks noChangeShapeType="1"/>
            <a:stCxn id="9" idx="1"/>
          </p:cNvCxnSpPr>
          <p:nvPr/>
        </p:nvCxnSpPr>
        <p:spPr bwMode="auto">
          <a:xfrm flipH="1">
            <a:off x="3760644" y="5173728"/>
            <a:ext cx="534988" cy="403225"/>
          </a:xfrm>
          <a:prstGeom prst="straightConnector1">
            <a:avLst/>
          </a:prstGeom>
          <a:noFill/>
          <a:ln w="4680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9" name="AutoShape 229"/>
          <p:cNvSpPr>
            <a:spLocks noChangeArrowheads="1"/>
          </p:cNvSpPr>
          <p:nvPr/>
        </p:nvSpPr>
        <p:spPr bwMode="auto">
          <a:xfrm>
            <a:off x="4295632" y="4776853"/>
            <a:ext cx="703262" cy="793750"/>
          </a:xfrm>
          <a:prstGeom prst="roundRect">
            <a:avLst>
              <a:gd name="adj" fmla="val 148"/>
            </a:avLst>
          </a:prstGeom>
          <a:solidFill>
            <a:srgbClr val="2DA2BF"/>
          </a:solidFill>
          <a:ln w="55080">
            <a:solidFill>
              <a:srgbClr val="1E768C"/>
            </a:solidFill>
            <a:miter lim="800000"/>
            <a:headEnd/>
            <a:tailEnd/>
          </a:ln>
        </p:spPr>
        <p:txBody>
          <a:bodyPr wrap="none" anchor="ctr"/>
          <a:lstStyle>
            <a:lvl1pPr>
              <a:lnSpc>
                <a:spcPct val="93000"/>
              </a:lnSpc>
              <a:spcAft>
                <a:spcPts val="1413"/>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Microsoft YaHei" panose="020B0503020204020204" pitchFamily="34" charset="-122"/>
              </a:defRPr>
            </a:lvl1pPr>
            <a:lvl2pPr marL="4572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Microsoft YaHei" panose="020B0503020204020204" pitchFamily="34" charset="-122"/>
              </a:defRPr>
            </a:lvl2pPr>
            <a:lvl3pPr marL="914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3pPr>
            <a:lvl4pPr marL="13716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4pPr>
            <a:lvl5pPr marL="18288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5pPr>
            <a:lvl6pPr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6pPr>
            <a:lvl7pPr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7pPr>
            <a:lvl8pPr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8pPr>
            <a:lvl9pPr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9pPr>
          </a:lstStyle>
          <a:p>
            <a:pPr>
              <a:lnSpc>
                <a:spcPct val="100000"/>
              </a:lnSpc>
              <a:spcAft>
                <a:spcPct val="0"/>
              </a:spcAft>
              <a:buClrTx/>
              <a:buSzTx/>
              <a:buFontTx/>
              <a:buNone/>
            </a:pPr>
            <a:endParaRPr lang="en-US" altLang="en-US" sz="2400" b="1">
              <a:solidFill>
                <a:schemeClr val="bg1"/>
              </a:solidFill>
              <a:latin typeface="Times New Roman" panose="02020603050405020304" pitchFamily="18" charset="0"/>
            </a:endParaRPr>
          </a:p>
        </p:txBody>
      </p:sp>
      <p:sp>
        <p:nvSpPr>
          <p:cNvPr id="10" name="TextBox 1"/>
          <p:cNvSpPr txBox="1">
            <a:spLocks noChangeArrowheads="1"/>
          </p:cNvSpPr>
          <p:nvPr/>
        </p:nvSpPr>
        <p:spPr bwMode="auto">
          <a:xfrm>
            <a:off x="780401" y="5558626"/>
            <a:ext cx="7223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sz="1400"/>
              <a:t>Click </a:t>
            </a:r>
          </a:p>
          <a:p>
            <a:pPr algn="ctr"/>
            <a:r>
              <a:rPr lang="en-US" altLang="en-US" sz="1400"/>
              <a:t>to see </a:t>
            </a:r>
          </a:p>
          <a:p>
            <a:pPr algn="ctr"/>
            <a:r>
              <a:rPr lang="en-US" altLang="en-US" sz="1400"/>
              <a:t>fLVPS</a:t>
            </a:r>
          </a:p>
        </p:txBody>
      </p:sp>
      <p:sp>
        <p:nvSpPr>
          <p:cNvPr id="11" name="TextBox 17"/>
          <p:cNvSpPr txBox="1">
            <a:spLocks noChangeArrowheads="1"/>
          </p:cNvSpPr>
          <p:nvPr/>
        </p:nvSpPr>
        <p:spPr bwMode="auto">
          <a:xfrm>
            <a:off x="4257532" y="4768916"/>
            <a:ext cx="762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sz="1400" dirty="0"/>
              <a:t>Click </a:t>
            </a:r>
          </a:p>
          <a:p>
            <a:pPr algn="ctr"/>
            <a:r>
              <a:rPr lang="en-US" altLang="en-US" sz="1400" dirty="0"/>
              <a:t>to see </a:t>
            </a:r>
          </a:p>
          <a:p>
            <a:pPr algn="ctr"/>
            <a:r>
              <a:rPr lang="en-US" altLang="en-US" sz="1400" dirty="0"/>
              <a:t>Drawer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642" y="2127887"/>
            <a:ext cx="5362791" cy="3577987"/>
          </a:xfrm>
          <a:prstGeom prst="rect">
            <a:avLst/>
          </a:prstGeom>
        </p:spPr>
      </p:pic>
      <p:sp>
        <p:nvSpPr>
          <p:cNvPr id="12" name="TextBox 11"/>
          <p:cNvSpPr txBox="1"/>
          <p:nvPr/>
        </p:nvSpPr>
        <p:spPr>
          <a:xfrm>
            <a:off x="7473208" y="1481965"/>
            <a:ext cx="2933432"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ATLAS control room</a:t>
            </a:r>
          </a:p>
        </p:txBody>
      </p:sp>
    </p:spTree>
    <p:extLst>
      <p:ext uri="{BB962C8B-B14F-4D97-AF65-F5344CB8AC3E}">
        <p14:creationId xmlns:p14="http://schemas.microsoft.com/office/powerpoint/2010/main" val="3537404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a:solidFill>
                  <a:srgbClr val="FFFF00"/>
                </a:solidFill>
              </a:rPr>
              <a:t>ATLAS </a:t>
            </a:r>
            <a:r>
              <a:rPr lang="sv-SE" altLang="en-US" dirty="0" err="1">
                <a:solidFill>
                  <a:srgbClr val="FFFF00"/>
                </a:solidFill>
              </a:rPr>
              <a:t>upgrades</a:t>
            </a:r>
            <a:endParaRPr lang="en-US" altLang="en-US" dirty="0">
              <a:solidFill>
                <a:srgbClr val="FFFF00"/>
              </a:solidFill>
            </a:endParaRPr>
          </a:p>
        </p:txBody>
      </p:sp>
      <p:sp>
        <p:nvSpPr>
          <p:cNvPr id="3" name="Text Box 2"/>
          <p:cNvSpPr txBox="1">
            <a:spLocks noChangeArrowheads="1"/>
          </p:cNvSpPr>
          <p:nvPr/>
        </p:nvSpPr>
        <p:spPr bwMode="auto">
          <a:xfrm>
            <a:off x="687010" y="1915761"/>
            <a:ext cx="11108266"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en-US" altLang="en-US" sz="1800" dirty="0">
                <a:solidFill>
                  <a:srgbClr val="0000FF"/>
                </a:solidFill>
              </a:rPr>
              <a:t>LHC has yearly stops for minor repairs (End of </a:t>
            </a:r>
            <a:r>
              <a:rPr lang="en-US" altLang="en-US" sz="1800" dirty="0" err="1">
                <a:solidFill>
                  <a:srgbClr val="0000FF"/>
                </a:solidFill>
              </a:rPr>
              <a:t>YEar</a:t>
            </a:r>
            <a:r>
              <a:rPr lang="en-US" altLang="en-US" sz="1800" dirty="0">
                <a:solidFill>
                  <a:srgbClr val="0000FF"/>
                </a:solidFill>
              </a:rPr>
              <a:t> Stops, EYES)</a:t>
            </a:r>
          </a:p>
          <a:p>
            <a:pPr eaLnBrk="1">
              <a:spcAft>
                <a:spcPct val="0"/>
              </a:spcAft>
              <a:buClrTx/>
              <a:buFontTx/>
              <a:buNone/>
            </a:pPr>
            <a:r>
              <a:rPr lang="en-US" altLang="en-US" sz="1800" dirty="0">
                <a:solidFill>
                  <a:srgbClr val="0000FF"/>
                </a:solidFill>
              </a:rPr>
              <a:t>and regular stops for longer maintenance and upgrade, LS 1-</a:t>
            </a: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r>
              <a:rPr lang="en-US" altLang="en-US" sz="1800" dirty="0">
                <a:solidFill>
                  <a:srgbClr val="0000FF"/>
                </a:solidFill>
              </a:rPr>
              <a:t>End of operation 2037?</a:t>
            </a:r>
          </a:p>
          <a:p>
            <a:pPr eaLnBrk="1">
              <a:spcAft>
                <a:spcPct val="0"/>
              </a:spcAft>
              <a:buClrTx/>
              <a:buFontTx/>
              <a:buNone/>
            </a:pPr>
            <a:endParaRPr lang="en-US" altLang="en-US" sz="1800" dirty="0">
              <a:solidFill>
                <a:srgbClr val="0000FF"/>
              </a:solidFill>
            </a:endParaRPr>
          </a:p>
          <a:p>
            <a:pPr>
              <a:spcAft>
                <a:spcPct val="0"/>
              </a:spcAft>
              <a:buClrTx/>
            </a:pPr>
            <a:r>
              <a:rPr lang="en-US" altLang="en-US" sz="1800" b="1" dirty="0">
                <a:solidFill>
                  <a:srgbClr val="FF0000"/>
                </a:solidFill>
              </a:rPr>
              <a:t>Initial operation - Run 1</a:t>
            </a:r>
            <a:endParaRPr lang="en-US" altLang="en-US" sz="1800" dirty="0">
              <a:solidFill>
                <a:srgbClr val="FF0000"/>
              </a:solidFill>
            </a:endParaRPr>
          </a:p>
          <a:p>
            <a:pPr>
              <a:spcAft>
                <a:spcPct val="0"/>
              </a:spcAft>
              <a:buClrTx/>
            </a:pPr>
            <a:r>
              <a:rPr lang="en-US" altLang="en-US" sz="1800" dirty="0">
                <a:solidFill>
                  <a:srgbClr val="0000FF"/>
                </a:solidFill>
              </a:rPr>
              <a:t>Reduced energy 6.5 </a:t>
            </a:r>
            <a:r>
              <a:rPr lang="en-US" altLang="en-US" sz="1800" dirty="0" err="1">
                <a:solidFill>
                  <a:srgbClr val="0000FF"/>
                </a:solidFill>
              </a:rPr>
              <a:t>TeV</a:t>
            </a:r>
            <a:endParaRPr lang="en-US" altLang="en-US" sz="1800" dirty="0">
              <a:solidFill>
                <a:srgbClr val="0000FF"/>
              </a:solidFill>
            </a:endParaRPr>
          </a:p>
          <a:p>
            <a:pPr>
              <a:spcAft>
                <a:spcPct val="0"/>
              </a:spcAft>
              <a:buClrTx/>
            </a:pPr>
            <a:r>
              <a:rPr lang="en-US" altLang="en-US" sz="1800" dirty="0">
                <a:solidFill>
                  <a:srgbClr val="0000FF"/>
                </a:solidFill>
              </a:rPr>
              <a:t>Luminosity: </a:t>
            </a:r>
          </a:p>
          <a:p>
            <a:pPr>
              <a:spcAft>
                <a:spcPct val="0"/>
              </a:spcAft>
              <a:buClrTx/>
            </a:pPr>
            <a:endParaRPr lang="en-US" altLang="en-US" sz="1800" dirty="0">
              <a:solidFill>
                <a:srgbClr val="0000FF"/>
              </a:solidFill>
            </a:endParaRPr>
          </a:p>
          <a:p>
            <a:pPr eaLnBrk="1">
              <a:spcAft>
                <a:spcPct val="0"/>
              </a:spcAft>
              <a:buClrTx/>
              <a:buFontTx/>
              <a:buNone/>
            </a:pPr>
            <a:endParaRPr lang="en-US" altLang="en-US" sz="1400" b="1" dirty="0">
              <a:solidFill>
                <a:srgbClr val="0000FF"/>
              </a:solidFill>
            </a:endParaRPr>
          </a:p>
          <a:p>
            <a:pPr eaLnBrk="1">
              <a:spcAft>
                <a:spcPct val="0"/>
              </a:spcAft>
              <a:buClrTx/>
              <a:buFontTx/>
              <a:buNone/>
            </a:pPr>
            <a:endParaRPr lang="sv-SE" altLang="en-US" sz="1400" b="1" dirty="0">
              <a:solidFill>
                <a:srgbClr val="FF3300"/>
              </a:solidFill>
            </a:endParaRPr>
          </a:p>
          <a:p>
            <a:pPr eaLnBrk="1">
              <a:buClrTx/>
              <a:buFontTx/>
              <a:buNone/>
            </a:pPr>
            <a:endParaRPr lang="sv-SE" altLang="en-US" sz="1400" b="1" dirty="0">
              <a:solidFill>
                <a:srgbClr val="FF3300"/>
              </a:solidFill>
            </a:endParaRPr>
          </a:p>
        </p:txBody>
      </p:sp>
      <p:sp>
        <p:nvSpPr>
          <p:cNvPr id="5" name="Rectangle 2"/>
          <p:cNvSpPr>
            <a:spLocks noChangeArrowheads="1"/>
          </p:cNvSpPr>
          <p:nvPr/>
        </p:nvSpPr>
        <p:spPr bwMode="auto">
          <a:xfrm>
            <a:off x="252249" y="2675845"/>
            <a:ext cx="1769692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Arrow: Down 6">
            <a:extLst>
              <a:ext uri="{FF2B5EF4-FFF2-40B4-BE49-F238E27FC236}">
                <a16:creationId xmlns:a16="http://schemas.microsoft.com/office/drawing/2014/main" id="{946CBC0A-E266-4955-9391-BBDAF27BF8B0}"/>
              </a:ext>
            </a:extLst>
          </p:cNvPr>
          <p:cNvSpPr/>
          <p:nvPr/>
        </p:nvSpPr>
        <p:spPr>
          <a:xfrm flipV="1">
            <a:off x="7735465" y="3076846"/>
            <a:ext cx="106345" cy="170822"/>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Object 8">
            <a:extLst>
              <a:ext uri="{FF2B5EF4-FFF2-40B4-BE49-F238E27FC236}">
                <a16:creationId xmlns:a16="http://schemas.microsoft.com/office/drawing/2014/main" id="{558B17E3-7DD8-4B0E-A504-6DB28BA5CCC4}"/>
              </a:ext>
            </a:extLst>
          </p:cNvPr>
          <p:cNvGraphicFramePr>
            <a:graphicFrameLocks noChangeAspect="1"/>
          </p:cNvGraphicFramePr>
          <p:nvPr>
            <p:extLst>
              <p:ext uri="{D42A27DB-BD31-4B8C-83A1-F6EECF244321}">
                <p14:modId xmlns:p14="http://schemas.microsoft.com/office/powerpoint/2010/main" val="2974365117"/>
              </p:ext>
            </p:extLst>
          </p:nvPr>
        </p:nvGraphicFramePr>
        <p:xfrm>
          <a:off x="798286" y="2703638"/>
          <a:ext cx="10952798" cy="544013"/>
        </p:xfrm>
        <a:graphic>
          <a:graphicData uri="http://schemas.openxmlformats.org/presentationml/2006/ole">
            <mc:AlternateContent xmlns:mc="http://schemas.openxmlformats.org/markup-compatibility/2006">
              <mc:Choice xmlns:v="urn:schemas-microsoft-com:vml" Requires="v">
                <p:oleObj spid="_x0000_s54309" name="Drawing" r:id="rId3" imgW="3847882" imgH="190282" progId="Canvas.Drawing.X">
                  <p:embed/>
                </p:oleObj>
              </mc:Choice>
              <mc:Fallback>
                <p:oleObj name="Drawing" r:id="rId3" imgW="3847882" imgH="190282" progId="Canvas.Drawing.X">
                  <p:embed/>
                  <p:pic>
                    <p:nvPicPr>
                      <p:cNvPr id="8" name="Object 7">
                        <a:extLst>
                          <a:ext uri="{FF2B5EF4-FFF2-40B4-BE49-F238E27FC236}">
                            <a16:creationId xmlns:a16="http://schemas.microsoft.com/office/drawing/2014/main" id="{35BC849A-E3CF-4540-B28A-D8F368C7CE66}"/>
                          </a:ext>
                        </a:extLst>
                      </p:cNvPr>
                      <p:cNvPicPr>
                        <a:picLocks noChangeAspect="1" noChangeArrowheads="1"/>
                      </p:cNvPicPr>
                      <p:nvPr/>
                    </p:nvPicPr>
                    <p:blipFill>
                      <a:blip r:embed="rId4"/>
                      <a:srcRect/>
                      <a:stretch>
                        <a:fillRect/>
                      </a:stretch>
                    </p:blipFill>
                    <p:spPr bwMode="auto">
                      <a:xfrm>
                        <a:off x="798286" y="2703638"/>
                        <a:ext cx="10952798" cy="544013"/>
                      </a:xfrm>
                      <a:prstGeom prst="rect">
                        <a:avLst/>
                      </a:prstGeom>
                      <a:noFill/>
                    </p:spPr>
                  </p:pic>
                </p:oleObj>
              </mc:Fallback>
            </mc:AlternateContent>
          </a:graphicData>
        </a:graphic>
      </p:graphicFrame>
    </p:spTree>
    <p:extLst>
      <p:ext uri="{BB962C8B-B14F-4D97-AF65-F5344CB8AC3E}">
        <p14:creationId xmlns:p14="http://schemas.microsoft.com/office/powerpoint/2010/main" val="2649373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a:solidFill>
                  <a:srgbClr val="FFFF00"/>
                </a:solidFill>
              </a:rPr>
              <a:t>ATLAS </a:t>
            </a:r>
            <a:r>
              <a:rPr lang="sv-SE" altLang="en-US" dirty="0" err="1">
                <a:solidFill>
                  <a:srgbClr val="FFFF00"/>
                </a:solidFill>
              </a:rPr>
              <a:t>upgrades</a:t>
            </a:r>
            <a:endParaRPr lang="en-US" altLang="en-US" dirty="0">
              <a:solidFill>
                <a:srgbClr val="FFFF00"/>
              </a:solidFill>
            </a:endParaRPr>
          </a:p>
        </p:txBody>
      </p:sp>
      <p:sp>
        <p:nvSpPr>
          <p:cNvPr id="3" name="Text Box 2"/>
          <p:cNvSpPr txBox="1">
            <a:spLocks noChangeArrowheads="1"/>
          </p:cNvSpPr>
          <p:nvPr/>
        </p:nvSpPr>
        <p:spPr bwMode="auto">
          <a:xfrm>
            <a:off x="687010" y="1915761"/>
            <a:ext cx="11108266"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en-US" altLang="en-US" sz="1800" dirty="0">
                <a:solidFill>
                  <a:srgbClr val="0000FF"/>
                </a:solidFill>
              </a:rPr>
              <a:t>LHC has yearly stops for minor repairs (End of </a:t>
            </a:r>
            <a:r>
              <a:rPr lang="en-US" altLang="en-US" sz="1800" dirty="0" err="1">
                <a:solidFill>
                  <a:srgbClr val="0000FF"/>
                </a:solidFill>
              </a:rPr>
              <a:t>YEar</a:t>
            </a:r>
            <a:r>
              <a:rPr lang="en-US" altLang="en-US" sz="1800" dirty="0">
                <a:solidFill>
                  <a:srgbClr val="0000FF"/>
                </a:solidFill>
              </a:rPr>
              <a:t> Stops, EYES)</a:t>
            </a:r>
          </a:p>
          <a:p>
            <a:pPr eaLnBrk="1">
              <a:spcAft>
                <a:spcPct val="0"/>
              </a:spcAft>
              <a:buClrTx/>
              <a:buFontTx/>
              <a:buNone/>
            </a:pPr>
            <a:r>
              <a:rPr lang="en-US" altLang="en-US" sz="1800" dirty="0">
                <a:solidFill>
                  <a:srgbClr val="0000FF"/>
                </a:solidFill>
              </a:rPr>
              <a:t>and regular stops for longer maintenance and upgrade, LS 1-</a:t>
            </a: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r>
              <a:rPr lang="en-US" altLang="en-US" sz="1800" dirty="0">
                <a:solidFill>
                  <a:srgbClr val="0000FF"/>
                </a:solidFill>
              </a:rPr>
              <a:t>End of operation 2037?</a:t>
            </a:r>
          </a:p>
          <a:p>
            <a:pPr eaLnBrk="1">
              <a:spcAft>
                <a:spcPct val="0"/>
              </a:spcAft>
              <a:buClrTx/>
              <a:buFontTx/>
              <a:buNone/>
            </a:pPr>
            <a:endParaRPr lang="en-US" altLang="en-US" sz="1800" dirty="0">
              <a:solidFill>
                <a:srgbClr val="0000FF"/>
              </a:solidFill>
            </a:endParaRPr>
          </a:p>
          <a:p>
            <a:pPr>
              <a:spcAft>
                <a:spcPct val="0"/>
              </a:spcAft>
              <a:buClrTx/>
            </a:pPr>
            <a:r>
              <a:rPr lang="en-US" altLang="en-US" sz="1800" b="1" dirty="0">
                <a:solidFill>
                  <a:srgbClr val="FF0000"/>
                </a:solidFill>
              </a:rPr>
              <a:t>Upgrade phase 0 (LS 1) – 2008-2010</a:t>
            </a:r>
          </a:p>
          <a:p>
            <a:pPr>
              <a:spcAft>
                <a:spcPct val="0"/>
              </a:spcAft>
              <a:buClrTx/>
            </a:pPr>
            <a:r>
              <a:rPr lang="en-US" altLang="en-US" sz="1800" dirty="0">
                <a:solidFill>
                  <a:srgbClr val="0000FF"/>
                </a:solidFill>
              </a:rPr>
              <a:t>Prepare for almost full energy 13 </a:t>
            </a:r>
            <a:r>
              <a:rPr lang="en-US" altLang="en-US" sz="1800" dirty="0" err="1">
                <a:solidFill>
                  <a:srgbClr val="0000FF"/>
                </a:solidFill>
              </a:rPr>
              <a:t>TeV</a:t>
            </a:r>
            <a:endParaRPr lang="en-US" altLang="en-US" sz="1800" dirty="0">
              <a:solidFill>
                <a:srgbClr val="0000FF"/>
              </a:solidFill>
            </a:endParaRPr>
          </a:p>
          <a:p>
            <a:pPr>
              <a:spcAft>
                <a:spcPct val="0"/>
              </a:spcAft>
              <a:buClrTx/>
            </a:pPr>
            <a:r>
              <a:rPr lang="en-US" altLang="en-US" sz="1800" dirty="0">
                <a:solidFill>
                  <a:srgbClr val="0000FF"/>
                </a:solidFill>
              </a:rPr>
              <a:t>Insertable B-layer (3.3 cm from beam center) – replaced the inner pixel layer</a:t>
            </a:r>
          </a:p>
          <a:p>
            <a:pPr>
              <a:spcAft>
                <a:spcPct val="0"/>
              </a:spcAft>
              <a:buClrTx/>
            </a:pPr>
            <a:endParaRPr lang="en-US" altLang="en-US" sz="1800" dirty="0">
              <a:solidFill>
                <a:srgbClr val="0000FF"/>
              </a:solidFill>
            </a:endParaRPr>
          </a:p>
          <a:p>
            <a:pPr eaLnBrk="1">
              <a:spcAft>
                <a:spcPct val="0"/>
              </a:spcAft>
              <a:buClrTx/>
              <a:buFontTx/>
              <a:buNone/>
            </a:pPr>
            <a:endParaRPr lang="en-US" altLang="en-US" sz="1400" b="1" dirty="0">
              <a:solidFill>
                <a:srgbClr val="0000FF"/>
              </a:solidFill>
            </a:endParaRPr>
          </a:p>
          <a:p>
            <a:pPr eaLnBrk="1">
              <a:spcAft>
                <a:spcPct val="0"/>
              </a:spcAft>
              <a:buClrTx/>
              <a:buFontTx/>
              <a:buNone/>
            </a:pPr>
            <a:endParaRPr lang="sv-SE" altLang="en-US" sz="1400" b="1" dirty="0">
              <a:solidFill>
                <a:srgbClr val="FF3300"/>
              </a:solidFill>
            </a:endParaRPr>
          </a:p>
          <a:p>
            <a:pPr eaLnBrk="1">
              <a:buClrTx/>
              <a:buFontTx/>
              <a:buNone/>
            </a:pPr>
            <a:endParaRPr lang="sv-SE" altLang="en-US" sz="1400" b="1" dirty="0">
              <a:solidFill>
                <a:srgbClr val="FF3300"/>
              </a:solidFill>
            </a:endParaRPr>
          </a:p>
        </p:txBody>
      </p:sp>
      <p:sp>
        <p:nvSpPr>
          <p:cNvPr id="5" name="Rectangle 2"/>
          <p:cNvSpPr>
            <a:spLocks noChangeArrowheads="1"/>
          </p:cNvSpPr>
          <p:nvPr/>
        </p:nvSpPr>
        <p:spPr bwMode="auto">
          <a:xfrm>
            <a:off x="252249" y="2675845"/>
            <a:ext cx="1769692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Arrow: Down 6">
            <a:extLst>
              <a:ext uri="{FF2B5EF4-FFF2-40B4-BE49-F238E27FC236}">
                <a16:creationId xmlns:a16="http://schemas.microsoft.com/office/drawing/2014/main" id="{946CBC0A-E266-4955-9391-BBDAF27BF8B0}"/>
              </a:ext>
            </a:extLst>
          </p:cNvPr>
          <p:cNvSpPr/>
          <p:nvPr/>
        </p:nvSpPr>
        <p:spPr>
          <a:xfrm flipV="1">
            <a:off x="7735465" y="3076846"/>
            <a:ext cx="106345" cy="170822"/>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Object 8">
            <a:extLst>
              <a:ext uri="{FF2B5EF4-FFF2-40B4-BE49-F238E27FC236}">
                <a16:creationId xmlns:a16="http://schemas.microsoft.com/office/drawing/2014/main" id="{F83AA4BD-D516-4854-B56D-1EFF6FD6CC2F}"/>
              </a:ext>
            </a:extLst>
          </p:cNvPr>
          <p:cNvGraphicFramePr>
            <a:graphicFrameLocks noChangeAspect="1"/>
          </p:cNvGraphicFramePr>
          <p:nvPr>
            <p:extLst>
              <p:ext uri="{D42A27DB-BD31-4B8C-83A1-F6EECF244321}">
                <p14:modId xmlns:p14="http://schemas.microsoft.com/office/powerpoint/2010/main" val="2974365117"/>
              </p:ext>
            </p:extLst>
          </p:nvPr>
        </p:nvGraphicFramePr>
        <p:xfrm>
          <a:off x="798286" y="2703638"/>
          <a:ext cx="10952798" cy="544013"/>
        </p:xfrm>
        <a:graphic>
          <a:graphicData uri="http://schemas.openxmlformats.org/presentationml/2006/ole">
            <mc:AlternateContent xmlns:mc="http://schemas.openxmlformats.org/markup-compatibility/2006">
              <mc:Choice xmlns:v="urn:schemas-microsoft-com:vml" Requires="v">
                <p:oleObj spid="_x0000_s55333" name="Drawing" r:id="rId3" imgW="3847882" imgH="190282" progId="Canvas.Drawing.X">
                  <p:embed/>
                </p:oleObj>
              </mc:Choice>
              <mc:Fallback>
                <p:oleObj name="Drawing" r:id="rId3" imgW="3847882" imgH="190282" progId="Canvas.Drawing.X">
                  <p:embed/>
                  <p:pic>
                    <p:nvPicPr>
                      <p:cNvPr id="8" name="Object 7">
                        <a:extLst>
                          <a:ext uri="{FF2B5EF4-FFF2-40B4-BE49-F238E27FC236}">
                            <a16:creationId xmlns:a16="http://schemas.microsoft.com/office/drawing/2014/main" id="{35BC849A-E3CF-4540-B28A-D8F368C7CE66}"/>
                          </a:ext>
                        </a:extLst>
                      </p:cNvPr>
                      <p:cNvPicPr>
                        <a:picLocks noChangeAspect="1" noChangeArrowheads="1"/>
                      </p:cNvPicPr>
                      <p:nvPr/>
                    </p:nvPicPr>
                    <p:blipFill>
                      <a:blip r:embed="rId4"/>
                      <a:srcRect/>
                      <a:stretch>
                        <a:fillRect/>
                      </a:stretch>
                    </p:blipFill>
                    <p:spPr bwMode="auto">
                      <a:xfrm>
                        <a:off x="798286" y="2703638"/>
                        <a:ext cx="10952798" cy="544013"/>
                      </a:xfrm>
                      <a:prstGeom prst="rect">
                        <a:avLst/>
                      </a:prstGeom>
                      <a:noFill/>
                    </p:spPr>
                  </p:pic>
                </p:oleObj>
              </mc:Fallback>
            </mc:AlternateContent>
          </a:graphicData>
        </a:graphic>
      </p:graphicFrame>
    </p:spTree>
    <p:extLst>
      <p:ext uri="{BB962C8B-B14F-4D97-AF65-F5344CB8AC3E}">
        <p14:creationId xmlns:p14="http://schemas.microsoft.com/office/powerpoint/2010/main" val="3567137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a:solidFill>
                  <a:srgbClr val="FFFF00"/>
                </a:solidFill>
              </a:rPr>
              <a:t>ATLAS </a:t>
            </a:r>
            <a:r>
              <a:rPr lang="sv-SE" altLang="en-US" dirty="0" err="1">
                <a:solidFill>
                  <a:srgbClr val="FFFF00"/>
                </a:solidFill>
              </a:rPr>
              <a:t>upgrades</a:t>
            </a:r>
            <a:endParaRPr lang="en-US" altLang="en-US" dirty="0">
              <a:solidFill>
                <a:srgbClr val="FFFF00"/>
              </a:solidFill>
            </a:endParaRPr>
          </a:p>
        </p:txBody>
      </p:sp>
      <p:sp>
        <p:nvSpPr>
          <p:cNvPr id="3" name="Text Box 2"/>
          <p:cNvSpPr txBox="1">
            <a:spLocks noChangeArrowheads="1"/>
          </p:cNvSpPr>
          <p:nvPr/>
        </p:nvSpPr>
        <p:spPr bwMode="auto">
          <a:xfrm>
            <a:off x="687010" y="1915761"/>
            <a:ext cx="11108266"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en-US" altLang="en-US" sz="1800" dirty="0">
                <a:solidFill>
                  <a:srgbClr val="0000FF"/>
                </a:solidFill>
              </a:rPr>
              <a:t>LHC has yearly stops for minor repairs (End of </a:t>
            </a:r>
            <a:r>
              <a:rPr lang="en-US" altLang="en-US" sz="1800" dirty="0" err="1">
                <a:solidFill>
                  <a:srgbClr val="0000FF"/>
                </a:solidFill>
              </a:rPr>
              <a:t>YEar</a:t>
            </a:r>
            <a:r>
              <a:rPr lang="en-US" altLang="en-US" sz="1800" dirty="0">
                <a:solidFill>
                  <a:srgbClr val="0000FF"/>
                </a:solidFill>
              </a:rPr>
              <a:t> Stops, EYES)</a:t>
            </a:r>
          </a:p>
          <a:p>
            <a:pPr eaLnBrk="1">
              <a:spcAft>
                <a:spcPct val="0"/>
              </a:spcAft>
              <a:buClrTx/>
              <a:buFontTx/>
              <a:buNone/>
            </a:pPr>
            <a:r>
              <a:rPr lang="en-US" altLang="en-US" sz="1800" dirty="0">
                <a:solidFill>
                  <a:srgbClr val="0000FF"/>
                </a:solidFill>
              </a:rPr>
              <a:t>and regular stops for longer maintenance and upgrade, LS 1-</a:t>
            </a: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r>
              <a:rPr lang="en-US" altLang="en-US" sz="1800" dirty="0">
                <a:solidFill>
                  <a:srgbClr val="0000FF"/>
                </a:solidFill>
              </a:rPr>
              <a:t>End of operation 2037?</a:t>
            </a:r>
          </a:p>
          <a:p>
            <a:pPr eaLnBrk="1">
              <a:spcAft>
                <a:spcPct val="0"/>
              </a:spcAft>
              <a:buClrTx/>
              <a:buFontTx/>
              <a:buNone/>
            </a:pPr>
            <a:endParaRPr lang="en-US" altLang="en-US" sz="1800" dirty="0">
              <a:solidFill>
                <a:srgbClr val="0000FF"/>
              </a:solidFill>
            </a:endParaRPr>
          </a:p>
          <a:p>
            <a:pPr>
              <a:spcAft>
                <a:spcPct val="0"/>
              </a:spcAft>
              <a:buClrTx/>
            </a:pPr>
            <a:r>
              <a:rPr lang="en-US" altLang="en-US" sz="1800" b="1" dirty="0">
                <a:solidFill>
                  <a:srgbClr val="FF0000"/>
                </a:solidFill>
              </a:rPr>
              <a:t>Upgrade phase 1 (LS 2)</a:t>
            </a:r>
            <a:r>
              <a:rPr lang="en-US" altLang="en-US" sz="1800" dirty="0">
                <a:solidFill>
                  <a:srgbClr val="FF0000"/>
                </a:solidFill>
              </a:rPr>
              <a:t> </a:t>
            </a:r>
            <a:r>
              <a:rPr lang="en-US" altLang="en-US" sz="1800" b="1" dirty="0">
                <a:solidFill>
                  <a:srgbClr val="FF0000"/>
                </a:solidFill>
              </a:rPr>
              <a:t>– 2019-2022</a:t>
            </a:r>
          </a:p>
          <a:p>
            <a:pPr>
              <a:spcAft>
                <a:spcPct val="0"/>
              </a:spcAft>
              <a:buClrTx/>
            </a:pPr>
            <a:r>
              <a:rPr lang="en-US" altLang="en-US" sz="1800" dirty="0">
                <a:solidFill>
                  <a:srgbClr val="0000FF"/>
                </a:solidFill>
              </a:rPr>
              <a:t>3 times higher luminosity, need better algorithms and more processing power</a:t>
            </a:r>
          </a:p>
          <a:p>
            <a:pPr>
              <a:spcAft>
                <a:spcPct val="0"/>
              </a:spcAft>
              <a:buClrTx/>
            </a:pPr>
            <a:r>
              <a:rPr lang="en-US" altLang="en-US" sz="1800" dirty="0">
                <a:solidFill>
                  <a:srgbClr val="0000FF"/>
                </a:solidFill>
              </a:rPr>
              <a:t>Full energy 14 </a:t>
            </a:r>
            <a:r>
              <a:rPr lang="en-US" altLang="en-US" sz="1800" dirty="0" err="1">
                <a:solidFill>
                  <a:srgbClr val="0000FF"/>
                </a:solidFill>
              </a:rPr>
              <a:t>TeV</a:t>
            </a:r>
            <a:endParaRPr lang="en-US" altLang="en-US" sz="1800" dirty="0">
              <a:solidFill>
                <a:srgbClr val="0000FF"/>
              </a:solidFill>
            </a:endParaRPr>
          </a:p>
          <a:p>
            <a:pPr>
              <a:spcAft>
                <a:spcPct val="0"/>
              </a:spcAft>
              <a:buClrTx/>
            </a:pPr>
            <a:r>
              <a:rPr lang="en-US" altLang="en-US" sz="1800" dirty="0">
                <a:solidFill>
                  <a:srgbClr val="0000FF"/>
                </a:solidFill>
              </a:rPr>
              <a:t>New Small Wheels</a:t>
            </a:r>
          </a:p>
          <a:p>
            <a:pPr>
              <a:spcAft>
                <a:spcPct val="0"/>
              </a:spcAft>
              <a:buClrTx/>
            </a:pPr>
            <a:r>
              <a:rPr lang="en-US" altLang="en-US" sz="1800" dirty="0">
                <a:solidFill>
                  <a:srgbClr val="0000FF"/>
                </a:solidFill>
              </a:rPr>
              <a:t>Topological trigger – not only count events but also consider their geometrical relationship</a:t>
            </a:r>
          </a:p>
          <a:p>
            <a:pPr>
              <a:spcAft>
                <a:spcPct val="0"/>
              </a:spcAft>
              <a:buClrTx/>
            </a:pPr>
            <a:r>
              <a:rPr lang="en-US" altLang="en-US" sz="1800" dirty="0" err="1">
                <a:solidFill>
                  <a:srgbClr val="0000FF"/>
                </a:solidFill>
              </a:rPr>
              <a:t>LAr</a:t>
            </a:r>
            <a:r>
              <a:rPr lang="en-US" altLang="en-US" sz="1800" dirty="0">
                <a:solidFill>
                  <a:srgbClr val="0000FF"/>
                </a:solidFill>
              </a:rPr>
              <a:t> fully digital trigger</a:t>
            </a:r>
          </a:p>
          <a:p>
            <a:pPr>
              <a:spcAft>
                <a:spcPct val="0"/>
              </a:spcAft>
              <a:buClrTx/>
            </a:pPr>
            <a:r>
              <a:rPr lang="en-US" altLang="en-US" sz="1800" dirty="0">
                <a:solidFill>
                  <a:srgbClr val="0000FF"/>
                </a:solidFill>
              </a:rPr>
              <a:t>New trigger architecture</a:t>
            </a:r>
          </a:p>
          <a:p>
            <a:pPr eaLnBrk="1">
              <a:spcAft>
                <a:spcPct val="0"/>
              </a:spcAft>
              <a:buClrTx/>
              <a:buFontTx/>
              <a:buNone/>
            </a:pPr>
            <a:endParaRPr lang="en-US" altLang="en-US" sz="1400" b="1" dirty="0">
              <a:solidFill>
                <a:srgbClr val="0000FF"/>
              </a:solidFill>
            </a:endParaRPr>
          </a:p>
          <a:p>
            <a:pPr eaLnBrk="1">
              <a:spcAft>
                <a:spcPct val="0"/>
              </a:spcAft>
              <a:buClrTx/>
              <a:buFontTx/>
              <a:buNone/>
            </a:pPr>
            <a:endParaRPr lang="sv-SE" altLang="en-US" sz="1400" b="1" dirty="0">
              <a:solidFill>
                <a:srgbClr val="FF3300"/>
              </a:solidFill>
            </a:endParaRPr>
          </a:p>
          <a:p>
            <a:pPr eaLnBrk="1">
              <a:buClrTx/>
              <a:buFontTx/>
              <a:buNone/>
            </a:pPr>
            <a:endParaRPr lang="sv-SE" altLang="en-US" sz="1400" b="1" dirty="0">
              <a:solidFill>
                <a:srgbClr val="FF3300"/>
              </a:solidFill>
            </a:endParaRPr>
          </a:p>
        </p:txBody>
      </p:sp>
      <p:sp>
        <p:nvSpPr>
          <p:cNvPr id="5" name="Rectangle 2"/>
          <p:cNvSpPr>
            <a:spLocks noChangeArrowheads="1"/>
          </p:cNvSpPr>
          <p:nvPr/>
        </p:nvSpPr>
        <p:spPr bwMode="auto">
          <a:xfrm>
            <a:off x="252249" y="2675845"/>
            <a:ext cx="1769692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Arrow: Down 6">
            <a:extLst>
              <a:ext uri="{FF2B5EF4-FFF2-40B4-BE49-F238E27FC236}">
                <a16:creationId xmlns:a16="http://schemas.microsoft.com/office/drawing/2014/main" id="{946CBC0A-E266-4955-9391-BBDAF27BF8B0}"/>
              </a:ext>
            </a:extLst>
          </p:cNvPr>
          <p:cNvSpPr/>
          <p:nvPr/>
        </p:nvSpPr>
        <p:spPr>
          <a:xfrm flipV="1">
            <a:off x="7735465" y="3076846"/>
            <a:ext cx="106345" cy="170822"/>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Object 9">
            <a:extLst>
              <a:ext uri="{FF2B5EF4-FFF2-40B4-BE49-F238E27FC236}">
                <a16:creationId xmlns:a16="http://schemas.microsoft.com/office/drawing/2014/main" id="{B17BF3D6-878C-4B6E-B8C8-C1D3F3E821F6}"/>
              </a:ext>
            </a:extLst>
          </p:cNvPr>
          <p:cNvGraphicFramePr>
            <a:graphicFrameLocks noChangeAspect="1"/>
          </p:cNvGraphicFramePr>
          <p:nvPr>
            <p:extLst>
              <p:ext uri="{D42A27DB-BD31-4B8C-83A1-F6EECF244321}">
                <p14:modId xmlns:p14="http://schemas.microsoft.com/office/powerpoint/2010/main" val="2974365117"/>
              </p:ext>
            </p:extLst>
          </p:nvPr>
        </p:nvGraphicFramePr>
        <p:xfrm>
          <a:off x="798286" y="2703638"/>
          <a:ext cx="10952798" cy="544013"/>
        </p:xfrm>
        <a:graphic>
          <a:graphicData uri="http://schemas.openxmlformats.org/presentationml/2006/ole">
            <mc:AlternateContent xmlns:mc="http://schemas.openxmlformats.org/markup-compatibility/2006">
              <mc:Choice xmlns:v="urn:schemas-microsoft-com:vml" Requires="v">
                <p:oleObj spid="_x0000_s22610" name="Drawing" r:id="rId3" imgW="3847882" imgH="190282" progId="Canvas.Drawing.X">
                  <p:embed/>
                </p:oleObj>
              </mc:Choice>
              <mc:Fallback>
                <p:oleObj name="Drawing" r:id="rId3" imgW="3847882" imgH="190282" progId="Canvas.Drawing.X">
                  <p:embed/>
                  <p:pic>
                    <p:nvPicPr>
                      <p:cNvPr id="8" name="Object 7">
                        <a:extLst>
                          <a:ext uri="{FF2B5EF4-FFF2-40B4-BE49-F238E27FC236}">
                            <a16:creationId xmlns:a16="http://schemas.microsoft.com/office/drawing/2014/main" id="{35BC849A-E3CF-4540-B28A-D8F368C7CE66}"/>
                          </a:ext>
                        </a:extLst>
                      </p:cNvPr>
                      <p:cNvPicPr>
                        <a:picLocks noChangeAspect="1" noChangeArrowheads="1"/>
                      </p:cNvPicPr>
                      <p:nvPr/>
                    </p:nvPicPr>
                    <p:blipFill>
                      <a:blip r:embed="rId4"/>
                      <a:srcRect/>
                      <a:stretch>
                        <a:fillRect/>
                      </a:stretch>
                    </p:blipFill>
                    <p:spPr bwMode="auto">
                      <a:xfrm>
                        <a:off x="798286" y="2703638"/>
                        <a:ext cx="10952798" cy="544013"/>
                      </a:xfrm>
                      <a:prstGeom prst="rect">
                        <a:avLst/>
                      </a:prstGeom>
                      <a:noFill/>
                    </p:spPr>
                  </p:pic>
                </p:oleObj>
              </mc:Fallback>
            </mc:AlternateContent>
          </a:graphicData>
        </a:graphic>
      </p:graphicFrame>
    </p:spTree>
    <p:extLst>
      <p:ext uri="{BB962C8B-B14F-4D97-AF65-F5344CB8AC3E}">
        <p14:creationId xmlns:p14="http://schemas.microsoft.com/office/powerpoint/2010/main" val="3116199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a:solidFill>
                  <a:srgbClr val="FFFF00"/>
                </a:solidFill>
              </a:rPr>
              <a:t>ATLAS </a:t>
            </a:r>
            <a:r>
              <a:rPr lang="sv-SE" altLang="en-US" dirty="0" err="1">
                <a:solidFill>
                  <a:srgbClr val="FFFF00"/>
                </a:solidFill>
              </a:rPr>
              <a:t>upgrades</a:t>
            </a:r>
            <a:endParaRPr lang="en-US" altLang="en-US" dirty="0">
              <a:solidFill>
                <a:srgbClr val="FFFF00"/>
              </a:solidFill>
            </a:endParaRPr>
          </a:p>
        </p:txBody>
      </p:sp>
      <p:sp>
        <p:nvSpPr>
          <p:cNvPr id="3" name="Text Box 2"/>
          <p:cNvSpPr txBox="1">
            <a:spLocks noChangeArrowheads="1"/>
          </p:cNvSpPr>
          <p:nvPr/>
        </p:nvSpPr>
        <p:spPr bwMode="auto">
          <a:xfrm>
            <a:off x="687010" y="1915761"/>
            <a:ext cx="11108266"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en-US" altLang="en-US" sz="1800" dirty="0">
                <a:solidFill>
                  <a:srgbClr val="0000FF"/>
                </a:solidFill>
              </a:rPr>
              <a:t>LHC has yearly stops for minor repairs (End of </a:t>
            </a:r>
            <a:r>
              <a:rPr lang="en-US" altLang="en-US" sz="1800" dirty="0" err="1">
                <a:solidFill>
                  <a:srgbClr val="0000FF"/>
                </a:solidFill>
              </a:rPr>
              <a:t>YEar</a:t>
            </a:r>
            <a:r>
              <a:rPr lang="en-US" altLang="en-US" sz="1800" dirty="0">
                <a:solidFill>
                  <a:srgbClr val="0000FF"/>
                </a:solidFill>
              </a:rPr>
              <a:t> Stops, EYES)</a:t>
            </a:r>
          </a:p>
          <a:p>
            <a:pPr eaLnBrk="1">
              <a:spcAft>
                <a:spcPct val="0"/>
              </a:spcAft>
              <a:buClrTx/>
              <a:buFontTx/>
              <a:buNone/>
            </a:pPr>
            <a:r>
              <a:rPr lang="en-US" altLang="en-US" sz="1800" dirty="0">
                <a:solidFill>
                  <a:srgbClr val="0000FF"/>
                </a:solidFill>
              </a:rPr>
              <a:t>and regular stops for longer maintenance and upgrade, LS 1-</a:t>
            </a: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800" dirty="0">
              <a:solidFill>
                <a:srgbClr val="0000FF"/>
              </a:solidFill>
            </a:endParaRPr>
          </a:p>
          <a:p>
            <a:pPr eaLnBrk="1">
              <a:spcAft>
                <a:spcPct val="0"/>
              </a:spcAft>
              <a:buClrTx/>
              <a:buFontTx/>
              <a:buNone/>
            </a:pPr>
            <a:r>
              <a:rPr lang="en-US" altLang="en-US" sz="1800" dirty="0">
                <a:solidFill>
                  <a:srgbClr val="0000FF"/>
                </a:solidFill>
              </a:rPr>
              <a:t>End of operation 2037?</a:t>
            </a:r>
          </a:p>
          <a:p>
            <a:pPr eaLnBrk="1">
              <a:spcAft>
                <a:spcPct val="0"/>
              </a:spcAft>
              <a:buClrTx/>
              <a:buFontTx/>
              <a:buNone/>
            </a:pPr>
            <a:endParaRPr lang="en-US" altLang="en-US" sz="1800" dirty="0">
              <a:solidFill>
                <a:srgbClr val="0000FF"/>
              </a:solidFill>
            </a:endParaRPr>
          </a:p>
          <a:p>
            <a:pPr>
              <a:spcAft>
                <a:spcPct val="0"/>
              </a:spcAft>
              <a:buClrTx/>
            </a:pPr>
            <a:r>
              <a:rPr lang="en-US" altLang="en-US" sz="1800" b="1" dirty="0">
                <a:solidFill>
                  <a:srgbClr val="FF0000"/>
                </a:solidFill>
              </a:rPr>
              <a:t>Upgrade phase 2 (LS 3) – 2025-27</a:t>
            </a:r>
          </a:p>
          <a:p>
            <a:pPr>
              <a:spcAft>
                <a:spcPct val="0"/>
              </a:spcAft>
              <a:buClrTx/>
            </a:pPr>
            <a:r>
              <a:rPr lang="en-US" altLang="en-US" sz="1800" b="1" dirty="0">
                <a:solidFill>
                  <a:srgbClr val="FF0000"/>
                </a:solidFill>
              </a:rPr>
              <a:t>Prepare for HL-LHC (High Luminosity LHC) </a:t>
            </a:r>
          </a:p>
          <a:p>
            <a:pPr>
              <a:spcAft>
                <a:spcPct val="0"/>
              </a:spcAft>
              <a:buClrTx/>
            </a:pPr>
            <a:r>
              <a:rPr lang="en-US" altLang="en-US" sz="1800" dirty="0">
                <a:solidFill>
                  <a:srgbClr val="0000FF"/>
                </a:solidFill>
              </a:rPr>
              <a:t>5 times nominal instantaneous luminosity, need still better algorithms</a:t>
            </a:r>
          </a:p>
          <a:p>
            <a:pPr>
              <a:spcAft>
                <a:spcPct val="0"/>
              </a:spcAft>
              <a:buClrTx/>
            </a:pPr>
            <a:r>
              <a:rPr lang="en-US" altLang="en-US" sz="1800" dirty="0">
                <a:solidFill>
                  <a:srgbClr val="0000FF"/>
                </a:solidFill>
              </a:rPr>
              <a:t>10 times total luminosity – luminosity leveling</a:t>
            </a:r>
          </a:p>
          <a:p>
            <a:pPr>
              <a:spcAft>
                <a:spcPct val="0"/>
              </a:spcAft>
              <a:buClrTx/>
            </a:pPr>
            <a:r>
              <a:rPr lang="en-US" altLang="en-US" sz="1800" dirty="0">
                <a:solidFill>
                  <a:srgbClr val="0000FF"/>
                </a:solidFill>
              </a:rPr>
              <a:t>New Trigger system – level 0 (L0a: 1MHz, Latency: 6</a:t>
            </a:r>
            <a:r>
              <a:rPr lang="en-US" altLang="en-US" sz="1800" dirty="0">
                <a:solidFill>
                  <a:srgbClr val="0000FF"/>
                </a:solidFill>
                <a:latin typeface="Symbol" panose="05050102010706020507" pitchFamily="18" charset="2"/>
              </a:rPr>
              <a:t>m</a:t>
            </a:r>
            <a:r>
              <a:rPr lang="en-US" altLang="en-US" sz="1800" dirty="0">
                <a:solidFill>
                  <a:srgbClr val="0000FF"/>
                </a:solidFill>
              </a:rPr>
              <a:t>s) (level1 (L1a:&lt;400kHz,Latency: &lt;30</a:t>
            </a:r>
            <a:r>
              <a:rPr lang="en-US" altLang="en-US" sz="1800" dirty="0">
                <a:solidFill>
                  <a:srgbClr val="0000FF"/>
                </a:solidFill>
                <a:latin typeface="Symbol" panose="05050102010706020507" pitchFamily="18" charset="2"/>
              </a:rPr>
              <a:t>m</a:t>
            </a:r>
            <a:r>
              <a:rPr lang="en-US" altLang="en-US" sz="1800" dirty="0">
                <a:solidFill>
                  <a:srgbClr val="0000FF"/>
                </a:solidFill>
              </a:rPr>
              <a:t>s))?</a:t>
            </a:r>
          </a:p>
          <a:p>
            <a:pPr>
              <a:spcAft>
                <a:spcPct val="0"/>
              </a:spcAft>
              <a:buClrTx/>
            </a:pPr>
            <a:r>
              <a:rPr lang="en-US" altLang="en-US" sz="1800" dirty="0">
                <a:solidFill>
                  <a:srgbClr val="0000FF"/>
                </a:solidFill>
              </a:rPr>
              <a:t>New inner detector – no TRT</a:t>
            </a:r>
          </a:p>
          <a:p>
            <a:pPr>
              <a:spcAft>
                <a:spcPct val="0"/>
              </a:spcAft>
              <a:buClrTx/>
            </a:pPr>
            <a:r>
              <a:rPr lang="en-US" altLang="en-US" sz="1800" dirty="0">
                <a:solidFill>
                  <a:srgbClr val="0000FF"/>
                </a:solidFill>
              </a:rPr>
              <a:t>New </a:t>
            </a:r>
            <a:r>
              <a:rPr lang="en-US" altLang="en-US" sz="1800" dirty="0" err="1">
                <a:solidFill>
                  <a:srgbClr val="0000FF"/>
                </a:solidFill>
              </a:rPr>
              <a:t>TileCal</a:t>
            </a:r>
            <a:r>
              <a:rPr lang="en-US" altLang="en-US" sz="1800" dirty="0">
                <a:solidFill>
                  <a:srgbClr val="0000FF"/>
                </a:solidFill>
              </a:rPr>
              <a:t> electronics – read out all data to USA-15 – fully digital trigger</a:t>
            </a:r>
          </a:p>
          <a:p>
            <a:pPr>
              <a:spcAft>
                <a:spcPct val="0"/>
              </a:spcAft>
              <a:buClrTx/>
            </a:pPr>
            <a:r>
              <a:rPr lang="en-US" altLang="en-US" sz="1800" dirty="0">
                <a:solidFill>
                  <a:srgbClr val="0000FF"/>
                </a:solidFill>
              </a:rPr>
              <a:t>New trigger architecture, higher rates, longer latencies</a:t>
            </a:r>
          </a:p>
          <a:p>
            <a:pPr>
              <a:spcAft>
                <a:spcPct val="0"/>
              </a:spcAft>
              <a:buClrTx/>
            </a:pPr>
            <a:r>
              <a:rPr lang="en-US" altLang="en-US" sz="1800" dirty="0">
                <a:solidFill>
                  <a:srgbClr val="0000FF"/>
                </a:solidFill>
              </a:rPr>
              <a:t>200 non-elastic collisions per bunch crossing</a:t>
            </a:r>
          </a:p>
          <a:p>
            <a:pPr eaLnBrk="1">
              <a:spcAft>
                <a:spcPct val="0"/>
              </a:spcAft>
              <a:buClrTx/>
              <a:buFontTx/>
              <a:buNone/>
            </a:pPr>
            <a:endParaRPr lang="en-US" altLang="en-US" sz="1800" dirty="0">
              <a:solidFill>
                <a:srgbClr val="0000FF"/>
              </a:solidFill>
            </a:endParaRPr>
          </a:p>
          <a:p>
            <a:pPr eaLnBrk="1">
              <a:spcAft>
                <a:spcPct val="0"/>
              </a:spcAft>
              <a:buClrTx/>
              <a:buFontTx/>
              <a:buNone/>
            </a:pPr>
            <a:endParaRPr lang="en-US" altLang="en-US" sz="1400" b="1" dirty="0">
              <a:solidFill>
                <a:srgbClr val="0000FF"/>
              </a:solidFill>
            </a:endParaRPr>
          </a:p>
          <a:p>
            <a:pPr eaLnBrk="1">
              <a:spcAft>
                <a:spcPct val="0"/>
              </a:spcAft>
              <a:buClrTx/>
              <a:buFontTx/>
              <a:buNone/>
            </a:pPr>
            <a:endParaRPr lang="sv-SE" altLang="en-US" sz="1400" b="1" dirty="0">
              <a:solidFill>
                <a:srgbClr val="FF3300"/>
              </a:solidFill>
            </a:endParaRPr>
          </a:p>
          <a:p>
            <a:pPr eaLnBrk="1">
              <a:buClrTx/>
              <a:buFontTx/>
              <a:buNone/>
            </a:pPr>
            <a:endParaRPr lang="sv-SE" altLang="en-US" sz="1400" b="1" dirty="0">
              <a:solidFill>
                <a:srgbClr val="FF3300"/>
              </a:solidFill>
            </a:endParaRPr>
          </a:p>
        </p:txBody>
      </p:sp>
      <p:sp>
        <p:nvSpPr>
          <p:cNvPr id="5" name="Rectangle 2"/>
          <p:cNvSpPr>
            <a:spLocks noChangeArrowheads="1"/>
          </p:cNvSpPr>
          <p:nvPr/>
        </p:nvSpPr>
        <p:spPr bwMode="auto">
          <a:xfrm>
            <a:off x="252249" y="2675845"/>
            <a:ext cx="1769692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Arrow: Down 6">
            <a:extLst>
              <a:ext uri="{FF2B5EF4-FFF2-40B4-BE49-F238E27FC236}">
                <a16:creationId xmlns:a16="http://schemas.microsoft.com/office/drawing/2014/main" id="{946CBC0A-E266-4955-9391-BBDAF27BF8B0}"/>
              </a:ext>
            </a:extLst>
          </p:cNvPr>
          <p:cNvSpPr/>
          <p:nvPr/>
        </p:nvSpPr>
        <p:spPr>
          <a:xfrm flipV="1">
            <a:off x="7735465" y="3076846"/>
            <a:ext cx="106345" cy="170822"/>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Object 7">
            <a:extLst>
              <a:ext uri="{FF2B5EF4-FFF2-40B4-BE49-F238E27FC236}">
                <a16:creationId xmlns:a16="http://schemas.microsoft.com/office/drawing/2014/main" id="{35BC849A-E3CF-4540-B28A-D8F368C7CE66}"/>
              </a:ext>
            </a:extLst>
          </p:cNvPr>
          <p:cNvGraphicFramePr>
            <a:graphicFrameLocks noChangeAspect="1"/>
          </p:cNvGraphicFramePr>
          <p:nvPr>
            <p:extLst>
              <p:ext uri="{D42A27DB-BD31-4B8C-83A1-F6EECF244321}">
                <p14:modId xmlns:p14="http://schemas.microsoft.com/office/powerpoint/2010/main" val="1127171816"/>
              </p:ext>
            </p:extLst>
          </p:nvPr>
        </p:nvGraphicFramePr>
        <p:xfrm>
          <a:off x="798286" y="2703638"/>
          <a:ext cx="10952798" cy="544013"/>
        </p:xfrm>
        <a:graphic>
          <a:graphicData uri="http://schemas.openxmlformats.org/presentationml/2006/ole">
            <mc:AlternateContent xmlns:mc="http://schemas.openxmlformats.org/markup-compatibility/2006">
              <mc:Choice xmlns:v="urn:schemas-microsoft-com:vml" Requires="v">
                <p:oleObj spid="_x0000_s56359" name="Drawing" r:id="rId3" imgW="3847882" imgH="190282" progId="Canvas.Drawing.X">
                  <p:embed/>
                </p:oleObj>
              </mc:Choice>
              <mc:Fallback>
                <p:oleObj name="Drawing" r:id="rId3" imgW="3847882" imgH="190282" progId="Canvas.Drawing.X">
                  <p:embed/>
                  <p:pic>
                    <p:nvPicPr>
                      <p:cNvPr id="8" name="Object 7">
                        <a:extLst>
                          <a:ext uri="{FF2B5EF4-FFF2-40B4-BE49-F238E27FC236}">
                            <a16:creationId xmlns:a16="http://schemas.microsoft.com/office/drawing/2014/main" id="{35BC849A-E3CF-4540-B28A-D8F368C7CE66}"/>
                          </a:ext>
                        </a:extLst>
                      </p:cNvPr>
                      <p:cNvPicPr>
                        <a:picLocks noChangeAspect="1" noChangeArrowheads="1"/>
                      </p:cNvPicPr>
                      <p:nvPr/>
                    </p:nvPicPr>
                    <p:blipFill>
                      <a:blip r:embed="rId4"/>
                      <a:srcRect/>
                      <a:stretch>
                        <a:fillRect/>
                      </a:stretch>
                    </p:blipFill>
                    <p:spPr bwMode="auto">
                      <a:xfrm>
                        <a:off x="798286" y="2703638"/>
                        <a:ext cx="10952798" cy="544013"/>
                      </a:xfrm>
                      <a:prstGeom prst="rect">
                        <a:avLst/>
                      </a:prstGeom>
                      <a:noFill/>
                    </p:spPr>
                  </p:pic>
                </p:oleObj>
              </mc:Fallback>
            </mc:AlternateContent>
          </a:graphicData>
        </a:graphic>
      </p:graphicFrame>
    </p:spTree>
    <p:extLst>
      <p:ext uri="{BB962C8B-B14F-4D97-AF65-F5344CB8AC3E}">
        <p14:creationId xmlns:p14="http://schemas.microsoft.com/office/powerpoint/2010/main" val="205491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sv-SE" altLang="en-US" dirty="0">
                <a:solidFill>
                  <a:srgbClr val="FFFF00"/>
                </a:solidFill>
              </a:rPr>
              <a:t>The </a:t>
            </a:r>
            <a:r>
              <a:rPr lang="sv-SE" altLang="en-US" dirty="0" err="1">
                <a:solidFill>
                  <a:srgbClr val="FFFF00"/>
                </a:solidFill>
              </a:rPr>
              <a:t>Large</a:t>
            </a:r>
            <a:r>
              <a:rPr lang="sv-SE" altLang="en-US" dirty="0">
                <a:solidFill>
                  <a:srgbClr val="FFFF00"/>
                </a:solidFill>
              </a:rPr>
              <a:t> </a:t>
            </a:r>
            <a:r>
              <a:rPr lang="sv-SE" altLang="en-US" dirty="0" err="1">
                <a:solidFill>
                  <a:srgbClr val="FFFF00"/>
                </a:solidFill>
              </a:rPr>
              <a:t>Hadron</a:t>
            </a:r>
            <a:r>
              <a:rPr lang="sv-SE" altLang="en-US" dirty="0">
                <a:solidFill>
                  <a:srgbClr val="FFFF00"/>
                </a:solidFill>
              </a:rPr>
              <a:t> </a:t>
            </a:r>
            <a:r>
              <a:rPr lang="sv-SE" altLang="en-US" dirty="0" err="1">
                <a:solidFill>
                  <a:srgbClr val="FFFF00"/>
                </a:solidFill>
              </a:rPr>
              <a:t>Collider</a:t>
            </a:r>
            <a:endParaRPr lang="en-US" dirty="0">
              <a:solidFill>
                <a:srgbClr val="FFFF00"/>
              </a:solidFill>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380" y="1288464"/>
            <a:ext cx="5707256" cy="4179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6306870" y="5231169"/>
            <a:ext cx="6096000" cy="1077218"/>
          </a:xfrm>
          <a:prstGeom prst="rect">
            <a:avLst/>
          </a:prstGeom>
        </p:spPr>
        <p:txBody>
          <a:bodyPr>
            <a:spAutoFit/>
          </a:bodyPr>
          <a:lstStyle/>
          <a:p>
            <a:pPr marL="104775" algn="ctr">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b="1" dirty="0">
                <a:solidFill>
                  <a:srgbClr val="0000FF"/>
                </a:solidFill>
              </a:rPr>
              <a:t>High Vacuum</a:t>
            </a: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rgbClr val="0000FF"/>
                </a:solidFill>
              </a:rPr>
              <a:t>Insulation vacuum at 10</a:t>
            </a:r>
            <a:r>
              <a:rPr lang="en-US" altLang="en-US" baseline="30000" dirty="0">
                <a:solidFill>
                  <a:srgbClr val="0000FF"/>
                </a:solidFill>
              </a:rPr>
              <a:t>-6</a:t>
            </a:r>
            <a:r>
              <a:rPr lang="en-US" altLang="en-US" dirty="0">
                <a:solidFill>
                  <a:srgbClr val="0000FF"/>
                </a:solidFill>
              </a:rPr>
              <a:t> </a:t>
            </a:r>
            <a:r>
              <a:rPr lang="en-US" altLang="en-US" dirty="0" err="1">
                <a:solidFill>
                  <a:srgbClr val="0000FF"/>
                </a:solidFill>
              </a:rPr>
              <a:t>mBar</a:t>
            </a:r>
            <a:r>
              <a:rPr lang="en-US" altLang="en-US" dirty="0">
                <a:solidFill>
                  <a:srgbClr val="0000FF"/>
                </a:solidFill>
              </a:rPr>
              <a:t> in a volume of 15000m</a:t>
            </a:r>
            <a:r>
              <a:rPr lang="en-US" altLang="en-US" baseline="30000" dirty="0">
                <a:solidFill>
                  <a:srgbClr val="0000FF"/>
                </a:solidFill>
              </a:rPr>
              <a:t>3</a:t>
            </a: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rgbClr val="0000FF"/>
                </a:solidFill>
              </a:rPr>
              <a:t>Beam pipe vacuum 10</a:t>
            </a:r>
            <a:r>
              <a:rPr lang="en-US" altLang="en-US" baseline="30000" dirty="0">
                <a:solidFill>
                  <a:srgbClr val="0000FF"/>
                </a:solidFill>
              </a:rPr>
              <a:t>-10</a:t>
            </a:r>
            <a:r>
              <a:rPr lang="en-US" altLang="en-US" dirty="0">
                <a:solidFill>
                  <a:srgbClr val="0000FF"/>
                </a:solidFill>
              </a:rPr>
              <a:t> </a:t>
            </a:r>
            <a:r>
              <a:rPr lang="en-US" altLang="en-US" dirty="0" err="1">
                <a:solidFill>
                  <a:srgbClr val="0000FF"/>
                </a:solidFill>
              </a:rPr>
              <a:t>mBar</a:t>
            </a:r>
            <a:r>
              <a:rPr lang="en-US" altLang="en-US" dirty="0">
                <a:solidFill>
                  <a:srgbClr val="0000FF"/>
                </a:solidFill>
              </a:rPr>
              <a:t> (as on the moon)</a:t>
            </a:r>
            <a:endParaRPr lang="en-US" altLang="en-US" dirty="0">
              <a:solidFill>
                <a:srgbClr val="00CC00"/>
              </a:solidFill>
            </a:endParaRPr>
          </a:p>
        </p:txBody>
      </p:sp>
      <p:pic>
        <p:nvPicPr>
          <p:cNvPr id="4" name="Picture 3">
            <a:extLst>
              <a:ext uri="{FF2B5EF4-FFF2-40B4-BE49-F238E27FC236}">
                <a16:creationId xmlns:a16="http://schemas.microsoft.com/office/drawing/2014/main" id="{98586D61-99E9-4DE8-A47C-E77348ECC02E}"/>
              </a:ext>
            </a:extLst>
          </p:cNvPr>
          <p:cNvPicPr>
            <a:picLocks noChangeAspect="1"/>
          </p:cNvPicPr>
          <p:nvPr/>
        </p:nvPicPr>
        <p:blipFill>
          <a:blip r:embed="rId3"/>
          <a:stretch>
            <a:fillRect/>
          </a:stretch>
        </p:blipFill>
        <p:spPr>
          <a:xfrm>
            <a:off x="708199" y="2792831"/>
            <a:ext cx="5491796" cy="3075406"/>
          </a:xfrm>
          <a:prstGeom prst="rect">
            <a:avLst/>
          </a:prstGeom>
        </p:spPr>
      </p:pic>
      <p:sp>
        <p:nvSpPr>
          <p:cNvPr id="6" name="Rectangle 2">
            <a:extLst>
              <a:ext uri="{FF2B5EF4-FFF2-40B4-BE49-F238E27FC236}">
                <a16:creationId xmlns:a16="http://schemas.microsoft.com/office/drawing/2014/main" id="{1D2A985B-F1E0-45D7-878A-F5F42FA3A25D}"/>
              </a:ext>
            </a:extLst>
          </p:cNvPr>
          <p:cNvSpPr/>
          <p:nvPr/>
        </p:nvSpPr>
        <p:spPr>
          <a:xfrm>
            <a:off x="520836" y="984632"/>
            <a:ext cx="6096000" cy="1431161"/>
          </a:xfrm>
          <a:prstGeom prst="rect">
            <a:avLst/>
          </a:prstGeom>
        </p:spPr>
        <p:txBody>
          <a:bodyPr>
            <a:spAutoFit/>
          </a:bodyPr>
          <a:lstStyle/>
          <a:p>
            <a:pPr marL="104775" algn="ctr">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b="1" dirty="0">
                <a:solidFill>
                  <a:srgbClr val="0000FF"/>
                </a:solidFill>
              </a:rPr>
              <a:t>Cryogenics</a:t>
            </a: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rgbClr val="0000FF"/>
                </a:solidFill>
              </a:rPr>
              <a:t>Multilevel temperature zones</a:t>
            </a: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rgbClr val="0000FF"/>
                </a:solidFill>
              </a:rPr>
              <a:t>Thermal Shield:55-75 K</a:t>
            </a:r>
          </a:p>
          <a:p>
            <a:pPr marL="104775">
              <a:spcAft>
                <a:spcPts val="575"/>
              </a:spcAft>
              <a:buSzPct val="450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defRPr/>
            </a:pPr>
            <a:r>
              <a:rPr lang="en-US" altLang="en-US" dirty="0">
                <a:solidFill>
                  <a:srgbClr val="0000FF"/>
                </a:solidFill>
              </a:rPr>
              <a:t>Iron Yoke: 1.9 K</a:t>
            </a:r>
            <a:endParaRPr lang="en-US" altLang="en-US" dirty="0">
              <a:solidFill>
                <a:srgbClr val="00CC00"/>
              </a:solidFill>
            </a:endParaRPr>
          </a:p>
        </p:txBody>
      </p:sp>
    </p:spTree>
    <p:extLst>
      <p:ext uri="{BB962C8B-B14F-4D97-AF65-F5344CB8AC3E}">
        <p14:creationId xmlns:p14="http://schemas.microsoft.com/office/powerpoint/2010/main" val="282257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Different electronic design strategies</a:t>
            </a:r>
          </a:p>
        </p:txBody>
      </p:sp>
      <p:sp>
        <p:nvSpPr>
          <p:cNvPr id="3" name="Text Box 2"/>
          <p:cNvSpPr txBox="1">
            <a:spLocks noChangeArrowheads="1"/>
          </p:cNvSpPr>
          <p:nvPr/>
        </p:nvSpPr>
        <p:spPr bwMode="auto">
          <a:xfrm>
            <a:off x="1809976" y="2138816"/>
            <a:ext cx="9029473"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en-US" altLang="en-US" sz="1800" dirty="0">
                <a:solidFill>
                  <a:srgbClr val="6600FF"/>
                </a:solidFill>
              </a:rPr>
              <a:t>When designing the first (present) version of the ATLAS  electronics then:</a:t>
            </a:r>
          </a:p>
          <a:p>
            <a:pPr eaLnBrk="1">
              <a:spcAft>
                <a:spcPct val="0"/>
              </a:spcAft>
              <a:buClrTx/>
              <a:buFontTx/>
              <a:buNone/>
            </a:pPr>
            <a:r>
              <a:rPr lang="en-US" altLang="en-US" sz="1800" dirty="0">
                <a:solidFill>
                  <a:srgbClr val="6600FF"/>
                </a:solidFill>
              </a:rPr>
              <a:t>		Special rad hard (tolerant) electronics was available (close to end of cold war)</a:t>
            </a:r>
          </a:p>
          <a:p>
            <a:pPr eaLnBrk="1">
              <a:spcAft>
                <a:spcPct val="0"/>
              </a:spcAft>
              <a:buClrTx/>
              <a:buFontTx/>
              <a:buNone/>
            </a:pPr>
            <a:r>
              <a:rPr lang="en-US" altLang="en-US" sz="1800" dirty="0">
                <a:solidFill>
                  <a:srgbClr val="6600FF"/>
                </a:solidFill>
              </a:rPr>
              <a:t>		High speed data transmission (optical or electrical) expensive</a:t>
            </a:r>
            <a:r>
              <a:rPr lang="en-US" altLang="en-US" sz="1800" dirty="0">
                <a:solidFill>
                  <a:srgbClr val="6600FF"/>
                </a:solidFill>
                <a:sym typeface="Wingdings" panose="05000000000000000000" pitchFamily="2" charset="2"/>
              </a:rPr>
              <a:t></a:t>
            </a:r>
          </a:p>
          <a:p>
            <a:pPr eaLnBrk="1">
              <a:spcAft>
                <a:spcPct val="0"/>
              </a:spcAft>
              <a:buClrTx/>
              <a:buFontTx/>
              <a:buNone/>
            </a:pPr>
            <a:r>
              <a:rPr lang="en-US" altLang="en-US" sz="1800" dirty="0">
                <a:solidFill>
                  <a:srgbClr val="6600FF"/>
                </a:solidFill>
                <a:sym typeface="Wingdings" panose="05000000000000000000" pitchFamily="2" charset="2"/>
              </a:rPr>
              <a:t>Send reduced trigger data to external L1 trigger processor. </a:t>
            </a:r>
          </a:p>
          <a:p>
            <a:pPr eaLnBrk="1">
              <a:spcAft>
                <a:spcPct val="0"/>
              </a:spcAft>
              <a:buClrTx/>
              <a:buFontTx/>
              <a:buNone/>
            </a:pPr>
            <a:r>
              <a:rPr lang="en-US" altLang="en-US" sz="1800" b="1" dirty="0">
                <a:solidFill>
                  <a:srgbClr val="FF0000"/>
                </a:solidFill>
                <a:sym typeface="Wingdings" panose="05000000000000000000" pitchFamily="2" charset="2"/>
              </a:rPr>
              <a:t>Keep data on detector until L1 accepted –&gt; reduced data flow</a:t>
            </a:r>
          </a:p>
          <a:p>
            <a:pPr eaLnBrk="1">
              <a:spcAft>
                <a:spcPct val="0"/>
              </a:spcAft>
              <a:buClrTx/>
              <a:buFontTx/>
              <a:buNone/>
            </a:pPr>
            <a:endParaRPr lang="en-US" altLang="en-US" sz="1800" dirty="0">
              <a:solidFill>
                <a:srgbClr val="6600FF"/>
              </a:solidFill>
              <a:sym typeface="Wingdings" panose="05000000000000000000" pitchFamily="2" charset="2"/>
            </a:endParaRPr>
          </a:p>
          <a:p>
            <a:pPr eaLnBrk="1">
              <a:spcAft>
                <a:spcPct val="0"/>
              </a:spcAft>
              <a:buClrTx/>
              <a:buFontTx/>
              <a:buNone/>
            </a:pPr>
            <a:r>
              <a:rPr lang="en-US" altLang="en-US" sz="1800" dirty="0">
                <a:solidFill>
                  <a:srgbClr val="6600FF"/>
                </a:solidFill>
                <a:sym typeface="Wingdings" panose="05000000000000000000" pitchFamily="2" charset="2"/>
              </a:rPr>
              <a:t>Now:</a:t>
            </a:r>
          </a:p>
          <a:p>
            <a:pPr eaLnBrk="1">
              <a:spcAft>
                <a:spcPct val="0"/>
              </a:spcAft>
              <a:buClrTx/>
              <a:buFontTx/>
              <a:buNone/>
            </a:pPr>
            <a:r>
              <a:rPr lang="en-US" altLang="en-US" sz="1800" dirty="0">
                <a:solidFill>
                  <a:srgbClr val="6600FF"/>
                </a:solidFill>
                <a:sym typeface="Wingdings" panose="05000000000000000000" pitchFamily="2" charset="2"/>
              </a:rPr>
              <a:t>		standard electronics reasonably radiation tolerant – </a:t>
            </a:r>
            <a:r>
              <a:rPr lang="en-US" altLang="en-US" sz="1800" dirty="0" err="1">
                <a:solidFill>
                  <a:srgbClr val="6600FF"/>
                </a:solidFill>
                <a:sym typeface="Wingdings" panose="05000000000000000000" pitchFamily="2" charset="2"/>
              </a:rPr>
              <a:t>SingleEveventError</a:t>
            </a:r>
            <a:r>
              <a:rPr lang="en-US" altLang="en-US" sz="1800" dirty="0">
                <a:solidFill>
                  <a:srgbClr val="6600FF"/>
                </a:solidFill>
                <a:sym typeface="Wingdings" panose="05000000000000000000" pitchFamily="2" charset="2"/>
              </a:rPr>
              <a:t> problems</a:t>
            </a:r>
          </a:p>
          <a:p>
            <a:pPr eaLnBrk="1">
              <a:spcAft>
                <a:spcPct val="0"/>
              </a:spcAft>
              <a:buClrTx/>
              <a:buFontTx/>
              <a:buNone/>
            </a:pPr>
            <a:r>
              <a:rPr lang="en-US" altLang="en-US" sz="1800" dirty="0">
                <a:solidFill>
                  <a:srgbClr val="6600FF"/>
                </a:solidFill>
                <a:sym typeface="Wingdings" panose="05000000000000000000" pitchFamily="2" charset="2"/>
              </a:rPr>
              <a:t>		High speed transmission available </a:t>
            </a:r>
          </a:p>
          <a:p>
            <a:pPr eaLnBrk="1">
              <a:spcAft>
                <a:spcPct val="0"/>
              </a:spcAft>
              <a:buClrTx/>
              <a:buFontTx/>
              <a:buNone/>
            </a:pPr>
            <a:r>
              <a:rPr lang="en-US" altLang="en-US" sz="1800" b="1" dirty="0">
                <a:solidFill>
                  <a:srgbClr val="FF0000"/>
                </a:solidFill>
                <a:sym typeface="Wingdings" panose="05000000000000000000" pitchFamily="2" charset="2"/>
              </a:rPr>
              <a:t>Remove all data from detector as soon as possible</a:t>
            </a:r>
          </a:p>
          <a:p>
            <a:pPr eaLnBrk="1">
              <a:spcAft>
                <a:spcPct val="0"/>
              </a:spcAft>
              <a:buClrTx/>
              <a:buFontTx/>
              <a:buNone/>
            </a:pPr>
            <a:endParaRPr lang="en-US" altLang="en-US" sz="1800" dirty="0">
              <a:solidFill>
                <a:srgbClr val="6600FF"/>
              </a:solidFill>
              <a:sym typeface="Wingdings" panose="05000000000000000000" pitchFamily="2" charset="2"/>
            </a:endParaRPr>
          </a:p>
          <a:p>
            <a:pPr eaLnBrk="1">
              <a:spcAft>
                <a:spcPct val="0"/>
              </a:spcAft>
              <a:buClrTx/>
              <a:buFontTx/>
              <a:buNone/>
            </a:pPr>
            <a:r>
              <a:rPr lang="en-US" altLang="en-US" sz="1800" dirty="0">
                <a:solidFill>
                  <a:srgbClr val="6600FF"/>
                </a:solidFill>
                <a:sym typeface="Wingdings" panose="05000000000000000000" pitchFamily="2" charset="2"/>
              </a:rPr>
              <a:t>Then:</a:t>
            </a:r>
          </a:p>
          <a:p>
            <a:pPr eaLnBrk="1">
              <a:spcAft>
                <a:spcPct val="0"/>
              </a:spcAft>
              <a:buClrTx/>
              <a:buFontTx/>
              <a:buNone/>
            </a:pPr>
            <a:r>
              <a:rPr lang="en-US" altLang="en-US" sz="1800" dirty="0">
                <a:solidFill>
                  <a:srgbClr val="6600FF"/>
                </a:solidFill>
                <a:sym typeface="Wingdings" panose="05000000000000000000" pitchFamily="2" charset="2"/>
              </a:rPr>
              <a:t>		</a:t>
            </a:r>
            <a:r>
              <a:rPr lang="en-US" altLang="en-US" sz="1800" b="1" dirty="0">
                <a:solidFill>
                  <a:srgbClr val="FF0000"/>
                </a:solidFill>
                <a:sym typeface="Wingdings" panose="05000000000000000000" pitchFamily="2" charset="2"/>
              </a:rPr>
              <a:t>FPGAs unsafe</a:t>
            </a:r>
          </a:p>
          <a:p>
            <a:pPr eaLnBrk="1">
              <a:spcAft>
                <a:spcPct val="0"/>
              </a:spcAft>
              <a:buClrTx/>
              <a:buFontTx/>
              <a:buNone/>
            </a:pPr>
            <a:r>
              <a:rPr lang="en-US" altLang="en-US" sz="1800" dirty="0">
                <a:solidFill>
                  <a:srgbClr val="6600FF"/>
                </a:solidFill>
                <a:sym typeface="Wingdings" panose="05000000000000000000" pitchFamily="2" charset="2"/>
              </a:rPr>
              <a:t>Now:</a:t>
            </a:r>
          </a:p>
          <a:p>
            <a:pPr eaLnBrk="1">
              <a:spcAft>
                <a:spcPct val="0"/>
              </a:spcAft>
              <a:buClrTx/>
              <a:buFontTx/>
              <a:buNone/>
            </a:pPr>
            <a:r>
              <a:rPr lang="en-US" altLang="en-US" sz="1800" dirty="0">
                <a:solidFill>
                  <a:srgbClr val="6600FF"/>
                </a:solidFill>
                <a:sym typeface="Wingdings" panose="05000000000000000000" pitchFamily="2" charset="2"/>
              </a:rPr>
              <a:t>		SEE mitigation techniques exist making on-detector </a:t>
            </a:r>
            <a:r>
              <a:rPr lang="en-US" altLang="en-US" sz="1800" b="1" dirty="0">
                <a:solidFill>
                  <a:srgbClr val="FF0000"/>
                </a:solidFill>
                <a:sym typeface="Wingdings" panose="05000000000000000000" pitchFamily="2" charset="2"/>
              </a:rPr>
              <a:t>FPGAs feasible</a:t>
            </a:r>
            <a:endParaRPr lang="en-US" altLang="en-US" sz="1400" b="1" dirty="0">
              <a:solidFill>
                <a:srgbClr val="FF0000"/>
              </a:solidFill>
            </a:endParaRPr>
          </a:p>
          <a:p>
            <a:pPr eaLnBrk="1">
              <a:spcAft>
                <a:spcPct val="0"/>
              </a:spcAft>
              <a:buClrTx/>
              <a:buFontTx/>
              <a:buNone/>
            </a:pPr>
            <a:endParaRPr lang="en-US" altLang="en-US" sz="1400" b="1" dirty="0">
              <a:solidFill>
                <a:srgbClr val="FF3300"/>
              </a:solidFill>
            </a:endParaRPr>
          </a:p>
          <a:p>
            <a:pPr eaLnBrk="1">
              <a:buClrTx/>
              <a:buFontTx/>
              <a:buNone/>
            </a:pPr>
            <a:endParaRPr lang="en-US" altLang="en-US" sz="1400" b="1" dirty="0">
              <a:solidFill>
                <a:srgbClr val="FF3300"/>
              </a:solidFill>
            </a:endParaRPr>
          </a:p>
        </p:txBody>
      </p:sp>
    </p:spTree>
    <p:extLst>
      <p:ext uri="{BB962C8B-B14F-4D97-AF65-F5344CB8AC3E}">
        <p14:creationId xmlns:p14="http://schemas.microsoft.com/office/powerpoint/2010/main" val="184009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Mistakes</a:t>
            </a:r>
          </a:p>
        </p:txBody>
      </p:sp>
      <p:sp>
        <p:nvSpPr>
          <p:cNvPr id="3" name="Text Box 2"/>
          <p:cNvSpPr txBox="1">
            <a:spLocks noChangeArrowheads="1"/>
          </p:cNvSpPr>
          <p:nvPr/>
        </p:nvSpPr>
        <p:spPr bwMode="auto">
          <a:xfrm>
            <a:off x="2342001" y="2715885"/>
            <a:ext cx="8712200"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en-US" altLang="en-US" sz="1800" b="1" dirty="0">
                <a:solidFill>
                  <a:srgbClr val="FF0000"/>
                </a:solidFill>
              </a:rPr>
              <a:t>We learn from mistakes but some times we forget what we learned</a:t>
            </a:r>
            <a:r>
              <a:rPr lang="en-US" altLang="en-US" sz="1800" dirty="0">
                <a:solidFill>
                  <a:srgbClr val="FF0000"/>
                </a:solidFill>
              </a:rPr>
              <a:t>’</a:t>
            </a:r>
          </a:p>
          <a:p>
            <a:pPr eaLnBrk="1">
              <a:spcAft>
                <a:spcPct val="0"/>
              </a:spcAft>
              <a:buClrTx/>
              <a:buFontTx/>
              <a:buNone/>
            </a:pPr>
            <a:r>
              <a:rPr lang="en-US" altLang="en-US" sz="1800" b="1" dirty="0">
                <a:solidFill>
                  <a:srgbClr val="FF0000"/>
                </a:solidFill>
              </a:rPr>
              <a:t>Connector problems</a:t>
            </a:r>
          </a:p>
          <a:p>
            <a:pPr eaLnBrk="1">
              <a:spcAft>
                <a:spcPct val="0"/>
              </a:spcAft>
              <a:buClrTx/>
              <a:buFontTx/>
              <a:buNone/>
            </a:pPr>
            <a:r>
              <a:rPr lang="en-US" altLang="en-US" sz="1800" b="1" dirty="0">
                <a:solidFill>
                  <a:srgbClr val="FF0000"/>
                </a:solidFill>
              </a:rPr>
              <a:t>Power supply problems</a:t>
            </a:r>
          </a:p>
          <a:p>
            <a:pPr eaLnBrk="1">
              <a:spcAft>
                <a:spcPct val="0"/>
              </a:spcAft>
              <a:buClrTx/>
              <a:buFontTx/>
              <a:buNone/>
            </a:pPr>
            <a:r>
              <a:rPr lang="en-US" altLang="en-US" sz="1800" b="1" dirty="0">
                <a:solidFill>
                  <a:srgbClr val="FF0000"/>
                </a:solidFill>
              </a:rPr>
              <a:t>Radiation sensitivity problems</a:t>
            </a:r>
          </a:p>
          <a:p>
            <a:pPr eaLnBrk="1">
              <a:spcAft>
                <a:spcPct val="0"/>
              </a:spcAft>
              <a:buClrTx/>
              <a:buFontTx/>
              <a:buNone/>
            </a:pPr>
            <a:r>
              <a:rPr lang="en-US" altLang="en-US" sz="1800" b="1" dirty="0">
                <a:solidFill>
                  <a:srgbClr val="FF0000"/>
                </a:solidFill>
              </a:rPr>
              <a:t>Problems with new untested techniques</a:t>
            </a:r>
            <a:endParaRPr lang="en-US" altLang="en-US" sz="1400" b="1" dirty="0">
              <a:solidFill>
                <a:srgbClr val="FF0000"/>
              </a:solidFill>
            </a:endParaRPr>
          </a:p>
          <a:p>
            <a:pPr eaLnBrk="1">
              <a:buClrTx/>
              <a:buFontTx/>
              <a:buNone/>
            </a:pPr>
            <a:endParaRPr lang="en-US" altLang="en-US" sz="1400" b="1" dirty="0">
              <a:solidFill>
                <a:srgbClr val="FF3300"/>
              </a:solidFill>
            </a:endParaRPr>
          </a:p>
        </p:txBody>
      </p:sp>
    </p:spTree>
    <p:extLst>
      <p:ext uri="{BB962C8B-B14F-4D97-AF65-F5344CB8AC3E}">
        <p14:creationId xmlns:p14="http://schemas.microsoft.com/office/powerpoint/2010/main" val="399276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Future</a:t>
            </a:r>
          </a:p>
        </p:txBody>
      </p:sp>
      <p:sp>
        <p:nvSpPr>
          <p:cNvPr id="5" name="Text Box 2"/>
          <p:cNvSpPr txBox="1">
            <a:spLocks noChangeArrowheads="1"/>
          </p:cNvSpPr>
          <p:nvPr/>
        </p:nvSpPr>
        <p:spPr bwMode="auto">
          <a:xfrm>
            <a:off x="1648321" y="827088"/>
            <a:ext cx="8567737"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endParaRPr lang="en-US" altLang="en-US" sz="1800" dirty="0">
              <a:solidFill>
                <a:srgbClr val="0000FF"/>
              </a:solidFill>
            </a:endParaRPr>
          </a:p>
          <a:p>
            <a:pPr eaLnBrk="1">
              <a:spcAft>
                <a:spcPct val="0"/>
              </a:spcAft>
              <a:buClrTx/>
              <a:buFontTx/>
              <a:buNone/>
            </a:pPr>
            <a:r>
              <a:rPr lang="en-US" altLang="en-US" sz="1800" b="1" dirty="0">
                <a:solidFill>
                  <a:srgbClr val="FF0000"/>
                </a:solidFill>
              </a:rPr>
              <a:t>General trends</a:t>
            </a:r>
          </a:p>
          <a:p>
            <a:pPr eaLnBrk="1">
              <a:spcAft>
                <a:spcPct val="0"/>
              </a:spcAft>
              <a:buClrTx/>
              <a:buFontTx/>
              <a:buNone/>
            </a:pPr>
            <a:endParaRPr lang="en-US" altLang="en-US" sz="1800" dirty="0">
              <a:solidFill>
                <a:srgbClr val="0000FF"/>
              </a:solidFill>
            </a:endParaRPr>
          </a:p>
          <a:p>
            <a:pPr eaLnBrk="1">
              <a:spcAft>
                <a:spcPct val="0"/>
              </a:spcAft>
              <a:buClrTx/>
              <a:buFontTx/>
              <a:buNone/>
            </a:pPr>
            <a:r>
              <a:rPr lang="en-US" altLang="en-US" sz="1800" dirty="0">
                <a:solidFill>
                  <a:srgbClr val="0000FF"/>
                </a:solidFill>
              </a:rPr>
              <a:t>Higher energies</a:t>
            </a:r>
          </a:p>
          <a:p>
            <a:pPr eaLnBrk="1">
              <a:spcAft>
                <a:spcPct val="0"/>
              </a:spcAft>
              <a:buClrTx/>
              <a:buFontTx/>
              <a:buNone/>
            </a:pPr>
            <a:r>
              <a:rPr lang="en-US" altLang="en-US" sz="1800" dirty="0">
                <a:solidFill>
                  <a:srgbClr val="0000FF"/>
                </a:solidFill>
              </a:rPr>
              <a:t>Higher luminosity</a:t>
            </a:r>
          </a:p>
          <a:p>
            <a:pPr eaLnBrk="1">
              <a:spcAft>
                <a:spcPct val="0"/>
              </a:spcAft>
              <a:buClrTx/>
              <a:buFontTx/>
              <a:buNone/>
            </a:pPr>
            <a:r>
              <a:rPr lang="en-US" altLang="en-US" sz="1800" dirty="0">
                <a:solidFill>
                  <a:srgbClr val="0000FF"/>
                </a:solidFill>
              </a:rPr>
              <a:t>Higher granularity in all detector sub-systems</a:t>
            </a:r>
          </a:p>
          <a:p>
            <a:pPr eaLnBrk="1">
              <a:spcAft>
                <a:spcPct val="0"/>
              </a:spcAft>
              <a:buClrTx/>
              <a:buFontTx/>
              <a:buNone/>
            </a:pPr>
            <a:r>
              <a:rPr lang="en-US" altLang="en-US" sz="1800" dirty="0">
                <a:solidFill>
                  <a:srgbClr val="0000FF"/>
                </a:solidFill>
              </a:rPr>
              <a:t>More complicated events to process early in the triggers</a:t>
            </a:r>
          </a:p>
          <a:p>
            <a:pPr eaLnBrk="1">
              <a:spcAft>
                <a:spcPct val="0"/>
              </a:spcAft>
              <a:buClrTx/>
              <a:buFontTx/>
              <a:buNone/>
            </a:pPr>
            <a:r>
              <a:rPr lang="en-US" altLang="en-US" sz="1800" dirty="0">
                <a:solidFill>
                  <a:srgbClr val="0000FF"/>
                </a:solidFill>
              </a:rPr>
              <a:t>More on-detector FPGAs – new FPGAs more radiation tolerant to hard but not soft</a:t>
            </a:r>
          </a:p>
          <a:p>
            <a:pPr eaLnBrk="1">
              <a:spcAft>
                <a:spcPct val="0"/>
              </a:spcAft>
              <a:buClrTx/>
              <a:buFontTx/>
              <a:buNone/>
            </a:pPr>
            <a:r>
              <a:rPr lang="en-US" altLang="en-US" sz="1800" dirty="0">
                <a:solidFill>
                  <a:srgbClr val="0000FF"/>
                </a:solidFill>
              </a:rPr>
              <a:t>		errors – develop correction strategies for soft errors</a:t>
            </a:r>
          </a:p>
          <a:p>
            <a:pPr eaLnBrk="1">
              <a:spcAft>
                <a:spcPct val="0"/>
              </a:spcAft>
              <a:buClrTx/>
              <a:buFontTx/>
              <a:buNone/>
            </a:pPr>
            <a:r>
              <a:rPr lang="en-US" altLang="en-US" sz="1800" dirty="0">
                <a:solidFill>
                  <a:srgbClr val="0000FF"/>
                </a:solidFill>
              </a:rPr>
              <a:t>More high speed data transmission – 40 Gb/s or more</a:t>
            </a:r>
          </a:p>
          <a:p>
            <a:pPr eaLnBrk="1">
              <a:spcAft>
                <a:spcPct val="0"/>
              </a:spcAft>
              <a:buClrTx/>
              <a:buFontTx/>
              <a:buNone/>
            </a:pPr>
            <a:r>
              <a:rPr lang="en-US" altLang="en-US" sz="1800" dirty="0">
                <a:solidFill>
                  <a:srgbClr val="0000FF"/>
                </a:solidFill>
              </a:rPr>
              <a:t>Early digitization – less analog, more digital</a:t>
            </a:r>
          </a:p>
          <a:p>
            <a:pPr eaLnBrk="1">
              <a:spcAft>
                <a:spcPct val="0"/>
              </a:spcAft>
              <a:buClrTx/>
              <a:buFontTx/>
              <a:buNone/>
            </a:pPr>
            <a:endParaRPr lang="en-US" altLang="en-US" sz="1800" dirty="0">
              <a:solidFill>
                <a:srgbClr val="0000FF"/>
              </a:solidFill>
            </a:endParaRPr>
          </a:p>
          <a:p>
            <a:pPr eaLnBrk="1">
              <a:spcAft>
                <a:spcPct val="0"/>
              </a:spcAft>
              <a:buClrTx/>
              <a:buFontTx/>
              <a:buNone/>
            </a:pPr>
            <a:r>
              <a:rPr lang="en-US" altLang="en-US" sz="1800" dirty="0">
                <a:solidFill>
                  <a:srgbClr val="0000FF"/>
                </a:solidFill>
              </a:rPr>
              <a:t>After 2037: FCC??</a:t>
            </a:r>
          </a:p>
          <a:p>
            <a:pPr eaLnBrk="1">
              <a:spcAft>
                <a:spcPct val="0"/>
              </a:spcAft>
              <a:buClrTx/>
              <a:buFontTx/>
              <a:buNone/>
            </a:pPr>
            <a:endParaRPr lang="en-US" altLang="en-US" sz="1400" dirty="0">
              <a:solidFill>
                <a:srgbClr val="0000FF"/>
              </a:solidFill>
            </a:endParaRPr>
          </a:p>
          <a:p>
            <a:pPr eaLnBrk="1">
              <a:spcAft>
                <a:spcPct val="0"/>
              </a:spcAft>
              <a:buClrTx/>
              <a:buFontTx/>
              <a:buNone/>
            </a:pPr>
            <a:endParaRPr lang="en-US" altLang="en-US" sz="1400" b="1" dirty="0">
              <a:solidFill>
                <a:srgbClr val="FF3300"/>
              </a:solidFill>
            </a:endParaRPr>
          </a:p>
          <a:p>
            <a:pPr eaLnBrk="1">
              <a:spcAft>
                <a:spcPct val="0"/>
              </a:spcAft>
              <a:buClrTx/>
              <a:buFontTx/>
              <a:buNone/>
            </a:pPr>
            <a:endParaRPr lang="en-US" altLang="en-US" sz="1400" b="1" dirty="0">
              <a:solidFill>
                <a:srgbClr val="FF3300"/>
              </a:solidFill>
            </a:endParaRPr>
          </a:p>
          <a:p>
            <a:pPr eaLnBrk="1">
              <a:spcAft>
                <a:spcPct val="0"/>
              </a:spcAft>
              <a:buClrTx/>
              <a:buFontTx/>
              <a:buNone/>
            </a:pPr>
            <a:endParaRPr lang="en-US" altLang="en-US" sz="1400" b="1" dirty="0">
              <a:solidFill>
                <a:srgbClr val="FF3300"/>
              </a:solidFill>
            </a:endParaRPr>
          </a:p>
          <a:p>
            <a:pPr eaLnBrk="1">
              <a:spcAft>
                <a:spcPct val="0"/>
              </a:spcAft>
              <a:buClrTx/>
              <a:buFontTx/>
              <a:buNone/>
            </a:pPr>
            <a:endParaRPr lang="en-US" altLang="en-US" sz="1400" b="1" dirty="0">
              <a:solidFill>
                <a:srgbClr val="FF3300"/>
              </a:solidFill>
            </a:endParaRPr>
          </a:p>
          <a:p>
            <a:pPr eaLnBrk="1">
              <a:spcAft>
                <a:spcPct val="0"/>
              </a:spcAft>
              <a:buClrTx/>
              <a:buFontTx/>
              <a:buNone/>
            </a:pPr>
            <a:endParaRPr lang="en-US" altLang="en-US" sz="1400" b="1" dirty="0">
              <a:solidFill>
                <a:srgbClr val="FF3300"/>
              </a:solidFill>
            </a:endParaRPr>
          </a:p>
          <a:p>
            <a:pPr eaLnBrk="1">
              <a:spcAft>
                <a:spcPct val="0"/>
              </a:spcAft>
              <a:buClrTx/>
              <a:buFontTx/>
              <a:buNone/>
            </a:pPr>
            <a:endParaRPr lang="en-US" altLang="en-US" sz="1400" b="1" dirty="0">
              <a:solidFill>
                <a:srgbClr val="FF3300"/>
              </a:solidFill>
            </a:endParaRPr>
          </a:p>
          <a:p>
            <a:pPr eaLnBrk="1">
              <a:spcAft>
                <a:spcPct val="0"/>
              </a:spcAft>
              <a:buClrTx/>
              <a:buFontTx/>
              <a:buNone/>
            </a:pPr>
            <a:endParaRPr lang="en-US" altLang="en-US" sz="1400" b="1" dirty="0">
              <a:solidFill>
                <a:srgbClr val="FF3300"/>
              </a:solidFill>
            </a:endParaRPr>
          </a:p>
          <a:p>
            <a:pPr eaLnBrk="1">
              <a:spcAft>
                <a:spcPct val="0"/>
              </a:spcAft>
              <a:buClrTx/>
              <a:buFontTx/>
              <a:buNone/>
            </a:pPr>
            <a:endParaRPr lang="en-US" altLang="en-US" sz="1400" b="1" dirty="0">
              <a:solidFill>
                <a:srgbClr val="FF3300"/>
              </a:solidFill>
            </a:endParaRPr>
          </a:p>
          <a:p>
            <a:pPr eaLnBrk="1">
              <a:spcAft>
                <a:spcPct val="0"/>
              </a:spcAft>
              <a:buClrTx/>
              <a:buFontTx/>
              <a:buNone/>
            </a:pPr>
            <a:endParaRPr lang="en-US" altLang="en-US" sz="1400" b="1" dirty="0">
              <a:solidFill>
                <a:srgbClr val="FF3300"/>
              </a:solidFill>
            </a:endParaRPr>
          </a:p>
          <a:p>
            <a:pPr eaLnBrk="1">
              <a:buClrTx/>
              <a:buFontTx/>
              <a:buNone/>
            </a:pPr>
            <a:endParaRPr lang="en-US" altLang="en-US" sz="1400" b="1" dirty="0">
              <a:solidFill>
                <a:srgbClr val="FF3300"/>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288" y="4142773"/>
            <a:ext cx="2955925" cy="2014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5235191" y="4142772"/>
            <a:ext cx="5777802" cy="444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en-US" altLang="en-US" sz="1800" b="1" dirty="0">
                <a:solidFill>
                  <a:srgbClr val="FF0000"/>
                </a:solidFill>
              </a:rPr>
              <a:t>Future Circular Collider</a:t>
            </a:r>
          </a:p>
          <a:p>
            <a:pPr algn="ctr" eaLnBrk="1">
              <a:spcAft>
                <a:spcPct val="0"/>
              </a:spcAft>
              <a:buClrTx/>
              <a:buFontTx/>
              <a:buNone/>
            </a:pPr>
            <a:r>
              <a:rPr lang="en-US" altLang="en-US" sz="1800" dirty="0">
                <a:solidFill>
                  <a:srgbClr val="0000FF"/>
                </a:solidFill>
              </a:rPr>
              <a:t>FCC</a:t>
            </a:r>
          </a:p>
          <a:p>
            <a:pPr algn="ctr" eaLnBrk="1">
              <a:spcAft>
                <a:spcPct val="0"/>
              </a:spcAft>
              <a:buClrTx/>
              <a:buFontTx/>
              <a:buNone/>
            </a:pPr>
            <a:r>
              <a:rPr lang="en-US" altLang="en-US" sz="1800" dirty="0">
                <a:solidFill>
                  <a:srgbClr val="0000FF"/>
                </a:solidFill>
              </a:rPr>
              <a:t>50+50TeV </a:t>
            </a:r>
          </a:p>
          <a:p>
            <a:pPr algn="ctr">
              <a:spcAft>
                <a:spcPct val="0"/>
              </a:spcAft>
              <a:buClrTx/>
            </a:pPr>
            <a:r>
              <a:rPr lang="en-US" altLang="en-US" sz="1800" dirty="0">
                <a:solidFill>
                  <a:srgbClr val="0000FF"/>
                </a:solidFill>
              </a:rPr>
              <a:t>&gt;10</a:t>
            </a:r>
            <a:r>
              <a:rPr lang="en-US" altLang="en-US" sz="1800" baseline="30000" dirty="0">
                <a:solidFill>
                  <a:srgbClr val="0000FF"/>
                </a:solidFill>
              </a:rPr>
              <a:t>35</a:t>
            </a:r>
            <a:r>
              <a:rPr lang="en-US" altLang="en-US" sz="1800" dirty="0">
                <a:solidFill>
                  <a:srgbClr val="0000FF"/>
                </a:solidFill>
              </a:rPr>
              <a:t> protons/cm</a:t>
            </a:r>
            <a:r>
              <a:rPr lang="en-US" altLang="en-US" sz="1800" baseline="30000" dirty="0">
                <a:solidFill>
                  <a:srgbClr val="0000FF"/>
                </a:solidFill>
              </a:rPr>
              <a:t>2</a:t>
            </a:r>
            <a:r>
              <a:rPr lang="en-US" altLang="en-US" sz="1800" dirty="0">
                <a:solidFill>
                  <a:srgbClr val="0000FF"/>
                </a:solidFill>
              </a:rPr>
              <a:t>/sec </a:t>
            </a:r>
          </a:p>
          <a:p>
            <a:pPr algn="ctr" eaLnBrk="1">
              <a:spcAft>
                <a:spcPct val="0"/>
              </a:spcAft>
              <a:buClrTx/>
              <a:buFontTx/>
              <a:buNone/>
            </a:pPr>
            <a:r>
              <a:rPr lang="en-US" altLang="en-US" sz="1800" dirty="0">
                <a:solidFill>
                  <a:srgbClr val="0000FF"/>
                </a:solidFill>
              </a:rPr>
              <a:t>First e</a:t>
            </a:r>
            <a:r>
              <a:rPr lang="en-US" altLang="en-US" sz="1800" baseline="30000" dirty="0">
                <a:solidFill>
                  <a:srgbClr val="0000FF"/>
                </a:solidFill>
              </a:rPr>
              <a:t>+</a:t>
            </a:r>
            <a:r>
              <a:rPr lang="en-US" altLang="en-US" sz="1800" dirty="0">
                <a:solidFill>
                  <a:srgbClr val="0000FF"/>
                </a:solidFill>
              </a:rPr>
              <a:t> - e</a:t>
            </a:r>
            <a:r>
              <a:rPr lang="en-US" altLang="en-US" sz="1800" baseline="30000" dirty="0">
                <a:solidFill>
                  <a:srgbClr val="0000FF"/>
                </a:solidFill>
              </a:rPr>
              <a:t>-</a:t>
            </a:r>
            <a:r>
              <a:rPr lang="en-US" altLang="en-US" sz="1800" dirty="0">
                <a:solidFill>
                  <a:srgbClr val="0000FF"/>
                </a:solidFill>
              </a:rPr>
              <a:t>	later p – e and p</a:t>
            </a:r>
            <a:r>
              <a:rPr lang="sv-SE" altLang="en-US" sz="1800" dirty="0">
                <a:solidFill>
                  <a:srgbClr val="0000FF"/>
                </a:solidFill>
              </a:rPr>
              <a:t> - p</a:t>
            </a:r>
            <a:endParaRPr lang="en-US" altLang="en-US" sz="1800" dirty="0">
              <a:solidFill>
                <a:srgbClr val="0000FF"/>
              </a:solidFill>
            </a:endParaRPr>
          </a:p>
          <a:p>
            <a:pPr algn="ctr" eaLnBrk="1">
              <a:spcAft>
                <a:spcPct val="0"/>
              </a:spcAft>
              <a:buClrTx/>
              <a:buFontTx/>
              <a:buNone/>
            </a:pPr>
            <a:r>
              <a:rPr lang="en-US" altLang="en-US" sz="1800" dirty="0">
                <a:solidFill>
                  <a:srgbClr val="0000FF"/>
                </a:solidFill>
              </a:rPr>
              <a:t>100 km circumference</a:t>
            </a:r>
          </a:p>
          <a:p>
            <a:pPr algn="ctr" eaLnBrk="1">
              <a:spcAft>
                <a:spcPct val="0"/>
              </a:spcAft>
              <a:buClrTx/>
              <a:buFontTx/>
              <a:buNone/>
            </a:pPr>
            <a:r>
              <a:rPr lang="en-US" altLang="en-US" sz="1800" dirty="0">
                <a:solidFill>
                  <a:srgbClr val="0000FF"/>
                </a:solidFill>
              </a:rPr>
              <a:t>Assumes new magnet technologies </a:t>
            </a:r>
          </a:p>
          <a:p>
            <a:pPr algn="ctr" eaLnBrk="1">
              <a:spcAft>
                <a:spcPct val="0"/>
              </a:spcAft>
              <a:buClrTx/>
              <a:buFontTx/>
              <a:buNone/>
            </a:pPr>
            <a:r>
              <a:rPr lang="en-US" altLang="en-US" sz="1800" dirty="0">
                <a:solidFill>
                  <a:srgbClr val="0000FF"/>
                </a:solidFill>
              </a:rPr>
              <a:t>16TeV Nb</a:t>
            </a:r>
            <a:r>
              <a:rPr lang="en-US" altLang="en-US" sz="1800" baseline="-25000" dirty="0">
                <a:solidFill>
                  <a:srgbClr val="0000FF"/>
                </a:solidFill>
              </a:rPr>
              <a:t>3</a:t>
            </a:r>
            <a:r>
              <a:rPr lang="en-US" altLang="en-US" sz="1800" dirty="0">
                <a:solidFill>
                  <a:srgbClr val="0000FF"/>
                </a:solidFill>
              </a:rPr>
              <a:t>Tn magnets</a:t>
            </a:r>
          </a:p>
          <a:p>
            <a:pPr algn="ctr" eaLnBrk="1">
              <a:spcAft>
                <a:spcPct val="0"/>
              </a:spcAft>
              <a:buClrTx/>
              <a:buFontTx/>
              <a:buNone/>
            </a:pPr>
            <a:r>
              <a:rPr lang="en-US" altLang="en-US" sz="1800" dirty="0">
                <a:solidFill>
                  <a:srgbClr val="0000FF"/>
                </a:solidFill>
              </a:rPr>
              <a:t>Conceptual Design Report 2019</a:t>
            </a:r>
          </a:p>
          <a:p>
            <a:pPr eaLnBrk="1">
              <a:buClrTx/>
              <a:buFontTx/>
              <a:buNone/>
            </a:pPr>
            <a:endParaRPr lang="en-US" altLang="en-US" sz="1400" dirty="0"/>
          </a:p>
          <a:p>
            <a:pPr eaLnBrk="1">
              <a:buClrTx/>
              <a:buFontTx/>
              <a:buNone/>
            </a:pPr>
            <a:endParaRPr lang="en-US" altLang="en-US" sz="1400" dirty="0"/>
          </a:p>
        </p:txBody>
      </p:sp>
    </p:spTree>
    <p:extLst>
      <p:ext uri="{BB962C8B-B14F-4D97-AF65-F5344CB8AC3E}">
        <p14:creationId xmlns:p14="http://schemas.microsoft.com/office/powerpoint/2010/main" val="3253919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Calorimeters</a:t>
            </a:r>
          </a:p>
        </p:txBody>
      </p:sp>
      <p:pic>
        <p:nvPicPr>
          <p:cNvPr id="5" name="Picture 4">
            <a:extLst>
              <a:ext uri="{FF2B5EF4-FFF2-40B4-BE49-F238E27FC236}">
                <a16:creationId xmlns:a16="http://schemas.microsoft.com/office/drawing/2014/main" id="{FB5BEA55-E4B7-45DF-9D72-E0D878D2F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8" y="1312148"/>
            <a:ext cx="3972446" cy="3972446"/>
          </a:xfrm>
          <a:prstGeom prst="rect">
            <a:avLst/>
          </a:prstGeom>
        </p:spPr>
      </p:pic>
      <p:sp>
        <p:nvSpPr>
          <p:cNvPr id="6" name="TextBox 5">
            <a:extLst>
              <a:ext uri="{FF2B5EF4-FFF2-40B4-BE49-F238E27FC236}">
                <a16:creationId xmlns:a16="http://schemas.microsoft.com/office/drawing/2014/main" id="{A3A67B0A-BE80-4C1A-AC50-3030E7B28824}"/>
              </a:ext>
            </a:extLst>
          </p:cNvPr>
          <p:cNvSpPr txBox="1"/>
          <p:nvPr/>
        </p:nvSpPr>
        <p:spPr>
          <a:xfrm>
            <a:off x="2039816" y="2836706"/>
            <a:ext cx="5536642" cy="923330"/>
          </a:xfrm>
          <a:prstGeom prst="rect">
            <a:avLst/>
          </a:prstGeom>
          <a:noFill/>
        </p:spPr>
        <p:txBody>
          <a:bodyPr wrap="square" rtlCol="0">
            <a:spAutoFit/>
          </a:bodyPr>
          <a:lstStyle/>
          <a:p>
            <a:r>
              <a:rPr lang="en-US" dirty="0">
                <a:solidFill>
                  <a:schemeClr val="accent2"/>
                </a:solidFill>
              </a:rPr>
              <a:t>This is a </a:t>
            </a:r>
            <a:r>
              <a:rPr lang="en-US" b="1" dirty="0">
                <a:solidFill>
                  <a:srgbClr val="F93F2B"/>
                </a:solidFill>
              </a:rPr>
              <a:t>classical calorimeter </a:t>
            </a:r>
            <a:r>
              <a:rPr lang="en-US" dirty="0">
                <a:solidFill>
                  <a:schemeClr val="accent2"/>
                </a:solidFill>
              </a:rPr>
              <a:t>used by chemists</a:t>
            </a:r>
          </a:p>
          <a:p>
            <a:r>
              <a:rPr lang="en-US" dirty="0">
                <a:solidFill>
                  <a:schemeClr val="accent2"/>
                </a:solidFill>
              </a:rPr>
              <a:t>Its task is to measure all the heat dissipated by the system under study</a:t>
            </a:r>
          </a:p>
        </p:txBody>
      </p:sp>
      <p:sp>
        <p:nvSpPr>
          <p:cNvPr id="7" name="Rectangle 6">
            <a:extLst>
              <a:ext uri="{FF2B5EF4-FFF2-40B4-BE49-F238E27FC236}">
                <a16:creationId xmlns:a16="http://schemas.microsoft.com/office/drawing/2014/main" id="{602F2444-BFD1-462E-BAE7-CE3658109401}"/>
              </a:ext>
            </a:extLst>
          </p:cNvPr>
          <p:cNvSpPr/>
          <p:nvPr/>
        </p:nvSpPr>
        <p:spPr>
          <a:xfrm>
            <a:off x="8299938" y="4963886"/>
            <a:ext cx="1989574" cy="320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97228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Calorimeters</a:t>
            </a:r>
          </a:p>
        </p:txBody>
      </p:sp>
      <p:sp>
        <p:nvSpPr>
          <p:cNvPr id="6" name="TextBox 5">
            <a:extLst>
              <a:ext uri="{FF2B5EF4-FFF2-40B4-BE49-F238E27FC236}">
                <a16:creationId xmlns:a16="http://schemas.microsoft.com/office/drawing/2014/main" id="{A3A67B0A-BE80-4C1A-AC50-3030E7B28824}"/>
              </a:ext>
            </a:extLst>
          </p:cNvPr>
          <p:cNvSpPr txBox="1"/>
          <p:nvPr/>
        </p:nvSpPr>
        <p:spPr>
          <a:xfrm>
            <a:off x="2703006" y="1490227"/>
            <a:ext cx="6832878" cy="3877985"/>
          </a:xfrm>
          <a:prstGeom prst="rect">
            <a:avLst/>
          </a:prstGeom>
          <a:noFill/>
        </p:spPr>
        <p:txBody>
          <a:bodyPr wrap="square" rtlCol="0">
            <a:spAutoFit/>
          </a:bodyPr>
          <a:lstStyle/>
          <a:p>
            <a:r>
              <a:rPr lang="en-US" dirty="0">
                <a:solidFill>
                  <a:schemeClr val="accent2"/>
                </a:solidFill>
              </a:rPr>
              <a:t>A particle physics calorimeter is supposed to contain all radiation of a certain type and estimate its energy and preferably also its trajectory</a:t>
            </a:r>
          </a:p>
          <a:p>
            <a:endParaRPr lang="en-US" dirty="0">
              <a:solidFill>
                <a:schemeClr val="accent2"/>
              </a:solidFill>
            </a:endParaRPr>
          </a:p>
          <a:p>
            <a:r>
              <a:rPr lang="en-US" dirty="0">
                <a:solidFill>
                  <a:schemeClr val="accent2"/>
                </a:solidFill>
              </a:rPr>
              <a:t>A calorimeter can be composed of a </a:t>
            </a:r>
            <a:r>
              <a:rPr lang="en-US" b="1" dirty="0">
                <a:solidFill>
                  <a:srgbClr val="F93F2B"/>
                </a:solidFill>
              </a:rPr>
              <a:t>crystal </a:t>
            </a:r>
            <a:r>
              <a:rPr lang="en-US" dirty="0">
                <a:solidFill>
                  <a:schemeClr val="accent2"/>
                </a:solidFill>
              </a:rPr>
              <a:t>or a </a:t>
            </a:r>
            <a:r>
              <a:rPr lang="en-US" b="1" dirty="0">
                <a:solidFill>
                  <a:srgbClr val="F93F2B"/>
                </a:solidFill>
              </a:rPr>
              <a:t>combination of absorber and scintillator</a:t>
            </a:r>
          </a:p>
          <a:p>
            <a:endParaRPr lang="en-US" dirty="0">
              <a:solidFill>
                <a:schemeClr val="accent2"/>
              </a:solidFill>
            </a:endParaRPr>
          </a:p>
          <a:p>
            <a:r>
              <a:rPr lang="en-US" dirty="0">
                <a:solidFill>
                  <a:schemeClr val="accent2"/>
                </a:solidFill>
              </a:rPr>
              <a:t>If the incoming particle with the energy E is showered into n particles with similar energy, the total energy should be proportional to n and its standard deviation </a:t>
            </a:r>
            <a:r>
              <a:rPr lang="en-US" dirty="0" err="1">
                <a:solidFill>
                  <a:schemeClr val="accent2"/>
                </a:solidFill>
                <a:latin typeface="Symbol" panose="05050102010706020507" pitchFamily="18" charset="2"/>
              </a:rPr>
              <a:t>s</a:t>
            </a:r>
            <a:r>
              <a:rPr lang="en-US" baseline="-25000" dirty="0" err="1">
                <a:solidFill>
                  <a:schemeClr val="accent2"/>
                </a:solidFill>
              </a:rPr>
              <a:t>E</a:t>
            </a:r>
            <a:r>
              <a:rPr lang="en-US" dirty="0">
                <a:solidFill>
                  <a:schemeClr val="accent2"/>
                </a:solidFill>
              </a:rPr>
              <a:t> proportional to sqrt(E), i.e.</a:t>
            </a:r>
          </a:p>
          <a:p>
            <a:endParaRPr lang="en-US" b="1" dirty="0">
              <a:solidFill>
                <a:srgbClr val="F93F2B"/>
              </a:solidFill>
            </a:endParaRPr>
          </a:p>
          <a:p>
            <a:pPr algn="ctr"/>
            <a:r>
              <a:rPr lang="en-US" b="1" dirty="0" err="1">
                <a:solidFill>
                  <a:srgbClr val="F93F2B"/>
                </a:solidFill>
                <a:latin typeface="Symbol" panose="05050102010706020507" pitchFamily="18" charset="2"/>
              </a:rPr>
              <a:t>s</a:t>
            </a:r>
            <a:r>
              <a:rPr lang="en-US" b="1" baseline="-25000" dirty="0" err="1">
                <a:solidFill>
                  <a:srgbClr val="F93F2B"/>
                </a:solidFill>
              </a:rPr>
              <a:t>E</a:t>
            </a:r>
            <a:r>
              <a:rPr lang="en-US" b="1" baseline="-25000" dirty="0">
                <a:solidFill>
                  <a:srgbClr val="F93F2B"/>
                </a:solidFill>
              </a:rPr>
              <a:t> </a:t>
            </a:r>
            <a:r>
              <a:rPr lang="en-US" b="1" dirty="0">
                <a:solidFill>
                  <a:srgbClr val="F93F2B"/>
                </a:solidFill>
              </a:rPr>
              <a:t>/E proportional to E</a:t>
            </a:r>
            <a:r>
              <a:rPr lang="en-US" b="1" baseline="30000" dirty="0">
                <a:solidFill>
                  <a:srgbClr val="F93F2B"/>
                </a:solidFill>
              </a:rPr>
              <a:t>-1/2</a:t>
            </a:r>
          </a:p>
          <a:p>
            <a:pPr algn="ctr"/>
            <a:endParaRPr lang="en-US" baseline="30000" dirty="0">
              <a:solidFill>
                <a:schemeClr val="accent2"/>
              </a:solidFill>
            </a:endParaRPr>
          </a:p>
          <a:p>
            <a:r>
              <a:rPr lang="en-US" dirty="0">
                <a:solidFill>
                  <a:schemeClr val="accent2"/>
                </a:solidFill>
              </a:rPr>
              <a:t>This assumes that the resolution is only dependent on statistics</a:t>
            </a:r>
          </a:p>
          <a:p>
            <a:endParaRPr lang="en-US" dirty="0"/>
          </a:p>
        </p:txBody>
      </p:sp>
      <p:pic>
        <p:nvPicPr>
          <p:cNvPr id="3" name="Picture 2">
            <a:extLst>
              <a:ext uri="{FF2B5EF4-FFF2-40B4-BE49-F238E27FC236}">
                <a16:creationId xmlns:a16="http://schemas.microsoft.com/office/drawing/2014/main" id="{30B0F2DB-C19E-478D-AB64-87B91EFA767C}"/>
              </a:ext>
            </a:extLst>
          </p:cNvPr>
          <p:cNvPicPr>
            <a:picLocks noChangeAspect="1"/>
          </p:cNvPicPr>
          <p:nvPr/>
        </p:nvPicPr>
        <p:blipFill>
          <a:blip r:embed="rId2"/>
          <a:stretch>
            <a:fillRect/>
          </a:stretch>
        </p:blipFill>
        <p:spPr>
          <a:xfrm>
            <a:off x="9488994" y="2096534"/>
            <a:ext cx="2408944" cy="923330"/>
          </a:xfrm>
          <a:prstGeom prst="rect">
            <a:avLst/>
          </a:prstGeom>
        </p:spPr>
      </p:pic>
      <p:pic>
        <p:nvPicPr>
          <p:cNvPr id="38914" name="Picture 2" descr="Electromagnetic and Hadronic Showers: Calorimeters">
            <a:extLst>
              <a:ext uri="{FF2B5EF4-FFF2-40B4-BE49-F238E27FC236}">
                <a16:creationId xmlns:a16="http://schemas.microsoft.com/office/drawing/2014/main" id="{94168194-E651-45A5-A217-FD66B308D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95" y="1752600"/>
            <a:ext cx="2057400" cy="18669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FC9901E-E2EC-4A30-ACD1-F9D50E50E71C}"/>
              </a:ext>
            </a:extLst>
          </p:cNvPr>
          <p:cNvSpPr txBox="1"/>
          <p:nvPr/>
        </p:nvSpPr>
        <p:spPr>
          <a:xfrm>
            <a:off x="9757639" y="2973169"/>
            <a:ext cx="2140299" cy="369332"/>
          </a:xfrm>
          <a:prstGeom prst="rect">
            <a:avLst/>
          </a:prstGeom>
          <a:noFill/>
        </p:spPr>
        <p:txBody>
          <a:bodyPr wrap="square" rtlCol="0">
            <a:spAutoFit/>
          </a:bodyPr>
          <a:lstStyle/>
          <a:p>
            <a:r>
              <a:rPr lang="en-US" dirty="0">
                <a:solidFill>
                  <a:schemeClr val="accent2"/>
                </a:solidFill>
              </a:rPr>
              <a:t>A simulated shower</a:t>
            </a:r>
          </a:p>
        </p:txBody>
      </p:sp>
    </p:spTree>
    <p:extLst>
      <p:ext uri="{BB962C8B-B14F-4D97-AF65-F5344CB8AC3E}">
        <p14:creationId xmlns:p14="http://schemas.microsoft.com/office/powerpoint/2010/main" val="4234763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Calorimeters</a:t>
            </a:r>
          </a:p>
        </p:txBody>
      </p:sp>
      <p:sp>
        <p:nvSpPr>
          <p:cNvPr id="6" name="TextBox 5">
            <a:extLst>
              <a:ext uri="{FF2B5EF4-FFF2-40B4-BE49-F238E27FC236}">
                <a16:creationId xmlns:a16="http://schemas.microsoft.com/office/drawing/2014/main" id="{A3A67B0A-BE80-4C1A-AC50-3030E7B28824}"/>
              </a:ext>
            </a:extLst>
          </p:cNvPr>
          <p:cNvSpPr txBox="1"/>
          <p:nvPr/>
        </p:nvSpPr>
        <p:spPr>
          <a:xfrm>
            <a:off x="2703006" y="907422"/>
            <a:ext cx="6832878" cy="6647974"/>
          </a:xfrm>
          <a:prstGeom prst="rect">
            <a:avLst/>
          </a:prstGeom>
          <a:noFill/>
        </p:spPr>
        <p:txBody>
          <a:bodyPr wrap="square" rtlCol="0">
            <a:spAutoFit/>
          </a:bodyPr>
          <a:lstStyle/>
          <a:p>
            <a:r>
              <a:rPr lang="en-US" dirty="0">
                <a:solidFill>
                  <a:schemeClr val="accent2"/>
                </a:solidFill>
              </a:rPr>
              <a:t>EM calorimeters and hadron calorimeters are optimized differently </a:t>
            </a:r>
          </a:p>
          <a:p>
            <a:endParaRPr lang="en-US" sz="1200" dirty="0">
              <a:solidFill>
                <a:schemeClr val="accent2"/>
              </a:solidFill>
            </a:endParaRPr>
          </a:p>
          <a:p>
            <a:r>
              <a:rPr lang="en-US" dirty="0">
                <a:solidFill>
                  <a:schemeClr val="accent2"/>
                </a:solidFill>
              </a:rPr>
              <a:t>Fluctuations in a hadron calorimeter deviates from E</a:t>
            </a:r>
            <a:r>
              <a:rPr lang="en-US" baseline="30000" dirty="0">
                <a:solidFill>
                  <a:schemeClr val="accent2"/>
                </a:solidFill>
              </a:rPr>
              <a:t>-1/2</a:t>
            </a:r>
          </a:p>
          <a:p>
            <a:endParaRPr lang="en-US" sz="1200" dirty="0">
              <a:solidFill>
                <a:schemeClr val="accent2"/>
              </a:solidFill>
            </a:endParaRPr>
          </a:p>
          <a:p>
            <a:r>
              <a:rPr lang="en-US" dirty="0">
                <a:solidFill>
                  <a:schemeClr val="accent2"/>
                </a:solidFill>
              </a:rPr>
              <a:t>A hadronic shower consist of two parts, e and h</a:t>
            </a:r>
          </a:p>
          <a:p>
            <a:endParaRPr lang="en-US" dirty="0"/>
          </a:p>
          <a:p>
            <a:endParaRPr lang="en-US" dirty="0"/>
          </a:p>
          <a:p>
            <a:endParaRPr lang="en-US" dirty="0"/>
          </a:p>
          <a:p>
            <a:endParaRPr lang="en-US" dirty="0"/>
          </a:p>
          <a:p>
            <a:endParaRPr lang="en-US" dirty="0"/>
          </a:p>
          <a:p>
            <a:endParaRPr lang="en-US" dirty="0"/>
          </a:p>
          <a:p>
            <a:endParaRPr lang="en-US" dirty="0"/>
          </a:p>
          <a:p>
            <a:r>
              <a:rPr lang="en-US" dirty="0">
                <a:solidFill>
                  <a:schemeClr val="accent2"/>
                </a:solidFill>
              </a:rPr>
              <a:t>The “break-up of nuclei” contribution is lost to the signal</a:t>
            </a:r>
          </a:p>
          <a:p>
            <a:endParaRPr lang="en-US" sz="1200" dirty="0">
              <a:solidFill>
                <a:schemeClr val="accent2"/>
              </a:solidFill>
            </a:endParaRPr>
          </a:p>
          <a:p>
            <a:r>
              <a:rPr lang="en-US" dirty="0">
                <a:solidFill>
                  <a:schemeClr val="accent2"/>
                </a:solidFill>
              </a:rPr>
              <a:t>A hadron calorimeter can be characterized by the e/h ratio</a:t>
            </a:r>
          </a:p>
          <a:p>
            <a:endParaRPr lang="en-US" dirty="0">
              <a:solidFill>
                <a:schemeClr val="accent2"/>
              </a:solidFill>
            </a:endParaRPr>
          </a:p>
          <a:p>
            <a:endParaRPr lang="en-US" dirty="0">
              <a:solidFill>
                <a:schemeClr val="accent2"/>
              </a:solidFill>
            </a:endParaRPr>
          </a:p>
          <a:p>
            <a:endParaRPr lang="en-US" dirty="0">
              <a:solidFill>
                <a:schemeClr val="accent2"/>
              </a:solidFill>
            </a:endParaRPr>
          </a:p>
          <a:p>
            <a:r>
              <a:rPr lang="en-US" dirty="0">
                <a:solidFill>
                  <a:schemeClr val="accent2"/>
                </a:solidFill>
              </a:rPr>
              <a:t>a </a:t>
            </a:r>
            <a:r>
              <a:rPr lang="en-US" b="1" dirty="0">
                <a:solidFill>
                  <a:srgbClr val="F93F2B"/>
                </a:solidFill>
              </a:rPr>
              <a:t>stochastic term</a:t>
            </a:r>
            <a:r>
              <a:rPr lang="en-US" dirty="0">
                <a:solidFill>
                  <a:schemeClr val="accent2"/>
                </a:solidFill>
              </a:rPr>
              <a:t>	b </a:t>
            </a:r>
            <a:r>
              <a:rPr lang="en-US" b="1" dirty="0">
                <a:solidFill>
                  <a:srgbClr val="F93F2B"/>
                </a:solidFill>
              </a:rPr>
              <a:t>constant term </a:t>
            </a:r>
            <a:r>
              <a:rPr lang="en-US" dirty="0">
                <a:solidFill>
                  <a:schemeClr val="accent2"/>
                </a:solidFill>
              </a:rPr>
              <a:t>and 	c </a:t>
            </a:r>
            <a:r>
              <a:rPr lang="en-US" b="1" dirty="0">
                <a:solidFill>
                  <a:srgbClr val="F93F2B"/>
                </a:solidFill>
              </a:rPr>
              <a:t>noise term</a:t>
            </a:r>
          </a:p>
          <a:p>
            <a:r>
              <a:rPr lang="en-US" dirty="0">
                <a:solidFill>
                  <a:schemeClr val="accent2"/>
                </a:solidFill>
              </a:rPr>
              <a:t>number of shower	</a:t>
            </a:r>
            <a:r>
              <a:rPr lang="en-US" dirty="0" err="1">
                <a:solidFill>
                  <a:schemeClr val="accent2"/>
                </a:solidFill>
              </a:rPr>
              <a:t>inhomogenities</a:t>
            </a:r>
            <a:r>
              <a:rPr lang="en-US" dirty="0">
                <a:solidFill>
                  <a:schemeClr val="accent2"/>
                </a:solidFill>
              </a:rPr>
              <a:t>		electronic</a:t>
            </a:r>
          </a:p>
          <a:p>
            <a:r>
              <a:rPr lang="en-US" dirty="0">
                <a:solidFill>
                  <a:schemeClr val="accent2"/>
                </a:solidFill>
              </a:rPr>
              <a:t>Particles		non-linearities		noise</a:t>
            </a:r>
          </a:p>
          <a:p>
            <a:endParaRPr lang="en-US" dirty="0"/>
          </a:p>
          <a:p>
            <a:endParaRPr lang="en-US" dirty="0"/>
          </a:p>
          <a:p>
            <a:r>
              <a:rPr lang="en-US" dirty="0"/>
              <a:t> </a:t>
            </a:r>
          </a:p>
        </p:txBody>
      </p:sp>
      <p:pic>
        <p:nvPicPr>
          <p:cNvPr id="4" name="Picture 3">
            <a:extLst>
              <a:ext uri="{FF2B5EF4-FFF2-40B4-BE49-F238E27FC236}">
                <a16:creationId xmlns:a16="http://schemas.microsoft.com/office/drawing/2014/main" id="{A1BA1755-5B78-4702-B316-6C3E02653F04}"/>
              </a:ext>
            </a:extLst>
          </p:cNvPr>
          <p:cNvPicPr>
            <a:picLocks noChangeAspect="1"/>
          </p:cNvPicPr>
          <p:nvPr/>
        </p:nvPicPr>
        <p:blipFill>
          <a:blip r:embed="rId2"/>
          <a:stretch>
            <a:fillRect/>
          </a:stretch>
        </p:blipFill>
        <p:spPr>
          <a:xfrm>
            <a:off x="2243660" y="2234324"/>
            <a:ext cx="7086255" cy="1712763"/>
          </a:xfrm>
          <a:prstGeom prst="rect">
            <a:avLst/>
          </a:prstGeom>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389E271-EBB1-40F5-8314-524E3D811561}"/>
                  </a:ext>
                </a:extLst>
              </p:cNvPr>
              <p:cNvSpPr/>
              <p:nvPr/>
            </p:nvSpPr>
            <p:spPr>
              <a:xfrm>
                <a:off x="4523428" y="4882636"/>
                <a:ext cx="2526717" cy="6817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sv-SE" i="1" smtClean="0">
                              <a:latin typeface="Cambria Math" panose="02040503050406030204" pitchFamily="18" charset="0"/>
                            </a:rPr>
                          </m:ctrlPr>
                        </m:fPr>
                        <m:num>
                          <m:r>
                            <a:rPr lang="sv-SE" i="1">
                              <a:latin typeface="Cambria Math" panose="02040503050406030204" pitchFamily="18" charset="0"/>
                            </a:rPr>
                            <m:t>𝜎</m:t>
                          </m:r>
                          <m:d>
                            <m:dPr>
                              <m:ctrlPr>
                                <a:rPr lang="sv-SE" i="1">
                                  <a:latin typeface="Cambria Math" panose="02040503050406030204" pitchFamily="18" charset="0"/>
                                </a:rPr>
                              </m:ctrlPr>
                            </m:dPr>
                            <m:e>
                              <m:r>
                                <a:rPr lang="sv-SE" i="1">
                                  <a:latin typeface="Cambria Math" panose="02040503050406030204" pitchFamily="18" charset="0"/>
                                </a:rPr>
                                <m:t>𝐸</m:t>
                              </m:r>
                            </m:e>
                          </m:d>
                        </m:num>
                        <m:den>
                          <m:r>
                            <a:rPr lang="sv-SE" i="1">
                              <a:latin typeface="Cambria Math" panose="02040503050406030204" pitchFamily="18" charset="0"/>
                            </a:rPr>
                            <m:t>𝐸</m:t>
                          </m:r>
                        </m:den>
                      </m:f>
                      <m:r>
                        <a:rPr lang="sv-SE" i="0">
                          <a:latin typeface="Cambria Math" panose="02040503050406030204" pitchFamily="18" charset="0"/>
                        </a:rPr>
                        <m:t>=</m:t>
                      </m:r>
                      <m:f>
                        <m:fPr>
                          <m:ctrlPr>
                            <a:rPr lang="sv-SE" i="1">
                              <a:latin typeface="Cambria Math" panose="02040503050406030204" pitchFamily="18" charset="0"/>
                            </a:rPr>
                          </m:ctrlPr>
                        </m:fPr>
                        <m:num>
                          <m:r>
                            <a:rPr lang="sv-SE" i="1">
                              <a:latin typeface="Cambria Math" panose="02040503050406030204" pitchFamily="18" charset="0"/>
                            </a:rPr>
                            <m:t>𝑎</m:t>
                          </m:r>
                        </m:num>
                        <m:den>
                          <m:rad>
                            <m:radPr>
                              <m:degHide m:val="on"/>
                              <m:ctrlPr>
                                <a:rPr lang="sv-SE" i="1">
                                  <a:latin typeface="Cambria Math" panose="02040503050406030204" pitchFamily="18" charset="0"/>
                                </a:rPr>
                              </m:ctrlPr>
                            </m:radPr>
                            <m:deg/>
                            <m:e>
                              <m:r>
                                <a:rPr lang="sv-SE" i="1">
                                  <a:latin typeface="Cambria Math" panose="02040503050406030204" pitchFamily="18" charset="0"/>
                                </a:rPr>
                                <m:t>𝐸</m:t>
                              </m:r>
                            </m:e>
                          </m:rad>
                        </m:den>
                      </m:f>
                      <m:r>
                        <a:rPr lang="sv-SE" i="0">
                          <a:latin typeface="Cambria Math" panose="02040503050406030204" pitchFamily="18" charset="0"/>
                        </a:rPr>
                        <m:t> ⊕</m:t>
                      </m:r>
                      <m:r>
                        <a:rPr lang="sv-SE" i="1">
                          <a:latin typeface="Cambria Math" panose="02040503050406030204" pitchFamily="18" charset="0"/>
                        </a:rPr>
                        <m:t>𝑏</m:t>
                      </m:r>
                      <m:r>
                        <a:rPr lang="sv-SE">
                          <a:latin typeface="Cambria Math" panose="02040503050406030204" pitchFamily="18" charset="0"/>
                        </a:rPr>
                        <m:t>⊕</m:t>
                      </m:r>
                      <m:r>
                        <m:rPr>
                          <m:sty m:val="p"/>
                        </m:rPr>
                        <a:rPr lang="sv-SE" b="0" i="0" smtClean="0">
                          <a:latin typeface="Cambria Math" panose="02040503050406030204" pitchFamily="18" charset="0"/>
                        </a:rPr>
                        <m:t>c</m:t>
                      </m:r>
                      <m:r>
                        <a:rPr lang="sv-SE" b="0" i="0" smtClean="0">
                          <a:latin typeface="Cambria Math" panose="02040503050406030204" pitchFamily="18" charset="0"/>
                        </a:rPr>
                        <m:t>/</m:t>
                      </m:r>
                      <m:r>
                        <m:rPr>
                          <m:sty m:val="p"/>
                        </m:rPr>
                        <a:rPr lang="sv-SE" b="0" i="0" smtClean="0">
                          <a:latin typeface="Cambria Math" panose="02040503050406030204" pitchFamily="18" charset="0"/>
                        </a:rPr>
                        <m:t>E</m:t>
                      </m:r>
                    </m:oMath>
                  </m:oMathPara>
                </a14:m>
                <a:endParaRPr lang="sv-SE" dirty="0"/>
              </a:p>
            </p:txBody>
          </p:sp>
        </mc:Choice>
        <mc:Fallback xmlns="">
          <p:sp>
            <p:nvSpPr>
              <p:cNvPr id="15" name="Rectangle 14">
                <a:extLst>
                  <a:ext uri="{FF2B5EF4-FFF2-40B4-BE49-F238E27FC236}">
                    <a16:creationId xmlns:a16="http://schemas.microsoft.com/office/drawing/2014/main" id="{2389E271-EBB1-40F5-8314-524E3D811561}"/>
                  </a:ext>
                </a:extLst>
              </p:cNvPr>
              <p:cNvSpPr>
                <a:spLocks noRot="1" noChangeAspect="1" noMove="1" noResize="1" noEditPoints="1" noAdjustHandles="1" noChangeArrowheads="1" noChangeShapeType="1" noTextEdit="1"/>
              </p:cNvSpPr>
              <p:nvPr/>
            </p:nvSpPr>
            <p:spPr>
              <a:xfrm>
                <a:off x="4523428" y="4882636"/>
                <a:ext cx="2526717" cy="681725"/>
              </a:xfrm>
              <a:prstGeom prst="rect">
                <a:avLst/>
              </a:prstGeom>
              <a:blipFill>
                <a:blip r:embed="rId3"/>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3387270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Calorimeters</a:t>
            </a:r>
          </a:p>
        </p:txBody>
      </p:sp>
      <p:sp>
        <p:nvSpPr>
          <p:cNvPr id="6" name="TextBox 5">
            <a:extLst>
              <a:ext uri="{FF2B5EF4-FFF2-40B4-BE49-F238E27FC236}">
                <a16:creationId xmlns:a16="http://schemas.microsoft.com/office/drawing/2014/main" id="{A3A67B0A-BE80-4C1A-AC50-3030E7B28824}"/>
              </a:ext>
            </a:extLst>
          </p:cNvPr>
          <p:cNvSpPr txBox="1"/>
          <p:nvPr/>
        </p:nvSpPr>
        <p:spPr>
          <a:xfrm>
            <a:off x="2703006" y="946815"/>
            <a:ext cx="6832878" cy="3970318"/>
          </a:xfrm>
          <a:prstGeom prst="rect">
            <a:avLst/>
          </a:prstGeom>
          <a:noFill/>
        </p:spPr>
        <p:txBody>
          <a:bodyPr wrap="square" rtlCol="0">
            <a:spAutoFit/>
          </a:bodyPr>
          <a:lstStyle/>
          <a:p>
            <a:r>
              <a:rPr lang="en-US" dirty="0">
                <a:solidFill>
                  <a:schemeClr val="accent2"/>
                </a:solidFill>
              </a:rPr>
              <a:t>Two main types of calorimeters</a:t>
            </a:r>
          </a:p>
          <a:p>
            <a:r>
              <a:rPr lang="en-US" b="1" dirty="0">
                <a:solidFill>
                  <a:srgbClr val="F93F2B"/>
                </a:solidFill>
              </a:rPr>
              <a:t>Homogeneous</a:t>
            </a:r>
          </a:p>
          <a:p>
            <a:r>
              <a:rPr lang="en-US" dirty="0">
                <a:solidFill>
                  <a:schemeClr val="accent2"/>
                </a:solidFill>
              </a:rPr>
              <a:t>		Crystal or liquid</a:t>
            </a:r>
          </a:p>
          <a:p>
            <a:r>
              <a:rPr lang="en-US" b="1" dirty="0">
                <a:solidFill>
                  <a:srgbClr val="F93F2B"/>
                </a:solidFill>
              </a:rPr>
              <a:t>Sampling</a:t>
            </a:r>
          </a:p>
          <a:p>
            <a:r>
              <a:rPr lang="en-US" dirty="0">
                <a:solidFill>
                  <a:schemeClr val="accent2"/>
                </a:solidFill>
              </a:rPr>
              <a:t>		Interleaved absorbers and scintillators</a:t>
            </a:r>
          </a:p>
          <a:p>
            <a:endParaRPr lang="en-US" dirty="0">
              <a:solidFill>
                <a:schemeClr val="accent2"/>
              </a:solidFill>
            </a:endParaRPr>
          </a:p>
          <a:p>
            <a:r>
              <a:rPr lang="en-US" dirty="0">
                <a:solidFill>
                  <a:schemeClr val="accent2"/>
                </a:solidFill>
              </a:rPr>
              <a:t>Hight Z values good for EM using U and W have been used</a:t>
            </a:r>
          </a:p>
          <a:p>
            <a:r>
              <a:rPr lang="en-US" dirty="0">
                <a:solidFill>
                  <a:schemeClr val="accent2"/>
                </a:solidFill>
              </a:rPr>
              <a:t>CMS ECAL is homogeneous and CMS HCAL sampling</a:t>
            </a:r>
          </a:p>
          <a:p>
            <a:r>
              <a:rPr lang="en-US" dirty="0">
                <a:solidFill>
                  <a:schemeClr val="accent2"/>
                </a:solidFill>
              </a:rPr>
              <a:t>ATLAS Lar (E/M) and </a:t>
            </a:r>
            <a:r>
              <a:rPr lang="en-US" dirty="0" err="1">
                <a:solidFill>
                  <a:schemeClr val="accent2"/>
                </a:solidFill>
              </a:rPr>
              <a:t>TileCal</a:t>
            </a:r>
            <a:r>
              <a:rPr lang="en-US" dirty="0">
                <a:solidFill>
                  <a:schemeClr val="accent2"/>
                </a:solidFill>
              </a:rPr>
              <a:t> (Hadron) are both sampling</a:t>
            </a:r>
          </a:p>
          <a:p>
            <a:endParaRPr lang="en-US" dirty="0">
              <a:solidFill>
                <a:schemeClr val="accent2"/>
              </a:solidFill>
            </a:endParaRPr>
          </a:p>
          <a:p>
            <a:endParaRPr lang="en-US" dirty="0">
              <a:solidFill>
                <a:schemeClr val="accent2"/>
              </a:solidFill>
            </a:endParaRPr>
          </a:p>
          <a:p>
            <a:r>
              <a:rPr lang="en-US" b="1" dirty="0">
                <a:solidFill>
                  <a:srgbClr val="F93F2B"/>
                </a:solidFill>
              </a:rPr>
              <a:t>To understand the calorimeter response require </a:t>
            </a:r>
          </a:p>
          <a:p>
            <a:r>
              <a:rPr lang="en-US" b="1" dirty="0">
                <a:solidFill>
                  <a:srgbClr val="F93F2B"/>
                </a:solidFill>
              </a:rPr>
              <a:t>multiple test beam campaigns</a:t>
            </a:r>
          </a:p>
          <a:p>
            <a:r>
              <a:rPr lang="en-US" dirty="0">
                <a:solidFill>
                  <a:schemeClr val="accent2"/>
                </a:solidFill>
              </a:rPr>
              <a:t> </a:t>
            </a:r>
          </a:p>
        </p:txBody>
      </p:sp>
      <p:sp>
        <p:nvSpPr>
          <p:cNvPr id="5" name="Rectangle 2">
            <a:extLst>
              <a:ext uri="{FF2B5EF4-FFF2-40B4-BE49-F238E27FC236}">
                <a16:creationId xmlns:a16="http://schemas.microsoft.com/office/drawing/2014/main" id="{83B04193-8257-42A0-A8E8-B91707B8C2CC}"/>
              </a:ext>
            </a:extLst>
          </p:cNvPr>
          <p:cNvSpPr>
            <a:spLocks noChangeArrowheads="1"/>
          </p:cNvSpPr>
          <p:nvPr/>
        </p:nvSpPr>
        <p:spPr bwMode="auto">
          <a:xfrm>
            <a:off x="8222901" y="1953237"/>
            <a:ext cx="892072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graphicFrame>
        <p:nvGraphicFramePr>
          <p:cNvPr id="7" name="Object 6">
            <a:extLst>
              <a:ext uri="{FF2B5EF4-FFF2-40B4-BE49-F238E27FC236}">
                <a16:creationId xmlns:a16="http://schemas.microsoft.com/office/drawing/2014/main" id="{77008A5C-AEEA-44E2-A6D2-87E1A3B38DA9}"/>
              </a:ext>
            </a:extLst>
          </p:cNvPr>
          <p:cNvGraphicFramePr>
            <a:graphicFrameLocks noChangeAspect="1"/>
          </p:cNvGraphicFramePr>
          <p:nvPr>
            <p:extLst>
              <p:ext uri="{D42A27DB-BD31-4B8C-83A1-F6EECF244321}">
                <p14:modId xmlns:p14="http://schemas.microsoft.com/office/powerpoint/2010/main" val="4040755177"/>
              </p:ext>
            </p:extLst>
          </p:nvPr>
        </p:nvGraphicFramePr>
        <p:xfrm>
          <a:off x="9535884" y="1742849"/>
          <a:ext cx="1266092" cy="1019843"/>
        </p:xfrm>
        <a:graphic>
          <a:graphicData uri="http://schemas.openxmlformats.org/presentationml/2006/ole">
            <mc:AlternateContent xmlns:mc="http://schemas.openxmlformats.org/markup-compatibility/2006">
              <mc:Choice xmlns:v="urn:schemas-microsoft-com:vml" Requires="v">
                <p:oleObj spid="_x0000_s41034" name="Drawing" r:id="rId3" imgW="1729705" imgH="1394366" progId="Canvas.Drawing.X">
                  <p:embed/>
                </p:oleObj>
              </mc:Choice>
              <mc:Fallback>
                <p:oleObj name="Drawing" r:id="rId3" imgW="1729705" imgH="1394366" progId="Canvas.Drawing.X">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5884" y="1742849"/>
                        <a:ext cx="1266092" cy="1019843"/>
                      </a:xfrm>
                      <a:prstGeom prst="rect">
                        <a:avLst/>
                      </a:prstGeom>
                      <a:noFill/>
                    </p:spPr>
                  </p:pic>
                </p:oleObj>
              </mc:Fallback>
            </mc:AlternateContent>
          </a:graphicData>
        </a:graphic>
      </p:graphicFrame>
      <p:sp>
        <p:nvSpPr>
          <p:cNvPr id="8" name="Arrow: Right 7">
            <a:extLst>
              <a:ext uri="{FF2B5EF4-FFF2-40B4-BE49-F238E27FC236}">
                <a16:creationId xmlns:a16="http://schemas.microsoft.com/office/drawing/2014/main" id="{16D0E640-5FF4-4ECC-90DC-44B79DA38E42}"/>
              </a:ext>
            </a:extLst>
          </p:cNvPr>
          <p:cNvSpPr/>
          <p:nvPr/>
        </p:nvSpPr>
        <p:spPr>
          <a:xfrm>
            <a:off x="9018395" y="2229910"/>
            <a:ext cx="39188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Picture 2">
            <a:extLst>
              <a:ext uri="{FF2B5EF4-FFF2-40B4-BE49-F238E27FC236}">
                <a16:creationId xmlns:a16="http://schemas.microsoft.com/office/drawing/2014/main" id="{1AEAD25B-8D16-4FFE-AC59-E41D35B06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456" y="3396112"/>
            <a:ext cx="1666746" cy="11741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a:extLst>
              <a:ext uri="{FF2B5EF4-FFF2-40B4-BE49-F238E27FC236}">
                <a16:creationId xmlns:a16="http://schemas.microsoft.com/office/drawing/2014/main" id="{F5B1E332-A7F6-4B56-B6FC-16FF8169204F}"/>
              </a:ext>
            </a:extLst>
          </p:cNvPr>
          <p:cNvSpPr txBox="1"/>
          <p:nvPr/>
        </p:nvSpPr>
        <p:spPr>
          <a:xfrm>
            <a:off x="311499" y="4641466"/>
            <a:ext cx="1808703" cy="923330"/>
          </a:xfrm>
          <a:prstGeom prst="rect">
            <a:avLst/>
          </a:prstGeom>
          <a:noFill/>
        </p:spPr>
        <p:txBody>
          <a:bodyPr wrap="square" rtlCol="0">
            <a:spAutoFit/>
          </a:bodyPr>
          <a:lstStyle/>
          <a:p>
            <a:r>
              <a:rPr lang="en-US" dirty="0"/>
              <a:t>Lar: </a:t>
            </a:r>
            <a:r>
              <a:rPr lang="en-US" dirty="0" err="1"/>
              <a:t>Ar</a:t>
            </a:r>
            <a:r>
              <a:rPr lang="en-US" dirty="0"/>
              <a:t> (</a:t>
            </a:r>
            <a:r>
              <a:rPr lang="en-US" dirty="0" err="1"/>
              <a:t>liq</a:t>
            </a:r>
            <a:r>
              <a:rPr lang="en-US" dirty="0"/>
              <a:t>)+Pb</a:t>
            </a:r>
          </a:p>
          <a:p>
            <a:endParaRPr lang="en-US" dirty="0"/>
          </a:p>
          <a:p>
            <a:r>
              <a:rPr lang="en-US" dirty="0"/>
              <a:t> </a:t>
            </a:r>
          </a:p>
        </p:txBody>
      </p:sp>
      <p:pic>
        <p:nvPicPr>
          <p:cNvPr id="13" name="Picture 5">
            <a:extLst>
              <a:ext uri="{FF2B5EF4-FFF2-40B4-BE49-F238E27FC236}">
                <a16:creationId xmlns:a16="http://schemas.microsoft.com/office/drawing/2014/main" id="{4CAB6BC6-8472-478C-92BD-4406DD2210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8472" y="3030676"/>
            <a:ext cx="2756063" cy="31393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Box 13">
            <a:extLst>
              <a:ext uri="{FF2B5EF4-FFF2-40B4-BE49-F238E27FC236}">
                <a16:creationId xmlns:a16="http://schemas.microsoft.com/office/drawing/2014/main" id="{C48AB40F-3713-4C7D-A263-809F072DB130}"/>
              </a:ext>
            </a:extLst>
          </p:cNvPr>
          <p:cNvSpPr txBox="1"/>
          <p:nvPr/>
        </p:nvSpPr>
        <p:spPr>
          <a:xfrm>
            <a:off x="8469037" y="6068649"/>
            <a:ext cx="3399785" cy="369332"/>
          </a:xfrm>
          <a:prstGeom prst="rect">
            <a:avLst/>
          </a:prstGeom>
          <a:noFill/>
        </p:spPr>
        <p:txBody>
          <a:bodyPr wrap="square" rtlCol="0">
            <a:spAutoFit/>
          </a:bodyPr>
          <a:lstStyle/>
          <a:p>
            <a:r>
              <a:rPr lang="en-US" dirty="0" err="1"/>
              <a:t>TileCal</a:t>
            </a:r>
            <a:r>
              <a:rPr lang="en-US" dirty="0"/>
              <a:t>: </a:t>
            </a:r>
            <a:r>
              <a:rPr lang="en-US" dirty="0" err="1"/>
              <a:t>Steel+plastic</a:t>
            </a:r>
            <a:r>
              <a:rPr lang="en-US" dirty="0"/>
              <a:t> scintillator</a:t>
            </a:r>
          </a:p>
        </p:txBody>
      </p:sp>
    </p:spTree>
    <p:extLst>
      <p:ext uri="{BB962C8B-B14F-4D97-AF65-F5344CB8AC3E}">
        <p14:creationId xmlns:p14="http://schemas.microsoft.com/office/powerpoint/2010/main" val="965809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Calibration - problem for </a:t>
            </a:r>
            <a:r>
              <a:rPr lang="en-US" altLang="en-US" dirty="0" err="1">
                <a:solidFill>
                  <a:srgbClr val="FFFF00"/>
                </a:solidFill>
              </a:rPr>
              <a:t>TileCal</a:t>
            </a:r>
            <a:endParaRPr lang="en-US" altLang="en-US" dirty="0">
              <a:solidFill>
                <a:srgbClr val="FFFF00"/>
              </a:solidFill>
            </a:endParaRPr>
          </a:p>
        </p:txBody>
      </p:sp>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0695" y="1541685"/>
            <a:ext cx="3554412"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645" y="3694428"/>
            <a:ext cx="67040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409886" y="970185"/>
            <a:ext cx="9059862" cy="3090863"/>
          </a:xfrm>
          <a:prstGeom prst="rect">
            <a:avLst/>
          </a:prstGeom>
        </p:spPr>
        <p:txBody>
          <a:bodyPr/>
          <a:lstStyle>
            <a:lvl1pPr marL="342900" indent="-342900" algn="l" rtl="0" eaLnBrk="1" fontAlgn="base" hangingPunct="1">
              <a:spcBef>
                <a:spcPct val="20000"/>
              </a:spcBef>
              <a:spcAft>
                <a:spcPct val="0"/>
              </a:spcAft>
              <a:buChar char="•"/>
              <a:defRPr sz="3200">
                <a:solidFill>
                  <a:srgbClr val="0099FF"/>
                </a:solidFill>
                <a:latin typeface="+mn-lt"/>
                <a:ea typeface="+mn-ea"/>
                <a:cs typeface="+mn-cs"/>
              </a:defRPr>
            </a:lvl1pPr>
            <a:lvl2pPr marL="742950" indent="-285750" algn="l" rtl="0" eaLnBrk="1" fontAlgn="base" hangingPunct="1">
              <a:spcBef>
                <a:spcPct val="20000"/>
              </a:spcBef>
              <a:spcAft>
                <a:spcPct val="0"/>
              </a:spcAft>
              <a:buChar char="–"/>
              <a:defRPr sz="2800">
                <a:solidFill>
                  <a:srgbClr val="0099FF"/>
                </a:solidFill>
                <a:latin typeface="+mn-lt"/>
                <a:cs typeface="+mn-cs"/>
              </a:defRPr>
            </a:lvl2pPr>
            <a:lvl3pPr marL="1143000" indent="-228600" algn="l" rtl="0" eaLnBrk="1" fontAlgn="base" hangingPunct="1">
              <a:spcBef>
                <a:spcPct val="20000"/>
              </a:spcBef>
              <a:spcAft>
                <a:spcPct val="0"/>
              </a:spcAft>
              <a:buChar char="•"/>
              <a:defRPr sz="2400">
                <a:solidFill>
                  <a:srgbClr val="0099FF"/>
                </a:solidFill>
                <a:latin typeface="+mn-lt"/>
                <a:cs typeface="+mn-cs"/>
              </a:defRPr>
            </a:lvl3pPr>
            <a:lvl4pPr marL="1600200" indent="-228600" algn="l" rtl="0" eaLnBrk="1" fontAlgn="base" hangingPunct="1">
              <a:spcBef>
                <a:spcPct val="20000"/>
              </a:spcBef>
              <a:spcAft>
                <a:spcPct val="0"/>
              </a:spcAft>
              <a:buChar char="–"/>
              <a:defRPr sz="2000">
                <a:solidFill>
                  <a:srgbClr val="0099FF"/>
                </a:solidFill>
                <a:latin typeface="+mn-lt"/>
                <a:cs typeface="+mn-cs"/>
              </a:defRPr>
            </a:lvl4pPr>
            <a:lvl5pPr marL="2057400" indent="-228600" algn="l" rtl="0" eaLnBrk="1" fontAlgn="base" hangingPunct="1">
              <a:spcBef>
                <a:spcPct val="20000"/>
              </a:spcBef>
              <a:spcAft>
                <a:spcPct val="0"/>
              </a:spcAft>
              <a:buChar char="»"/>
              <a:defRPr sz="2000">
                <a:solidFill>
                  <a:srgbClr val="0099FF"/>
                </a:solidFill>
                <a:latin typeface="+mn-lt"/>
                <a:cs typeface="+mn-cs"/>
              </a:defRPr>
            </a:lvl5pPr>
            <a:lvl6pPr marL="2514600" indent="-228600" algn="l" rtl="0" eaLnBrk="1" fontAlgn="base" hangingPunct="1">
              <a:spcBef>
                <a:spcPct val="20000"/>
              </a:spcBef>
              <a:spcAft>
                <a:spcPct val="0"/>
              </a:spcAft>
              <a:buChar char="»"/>
              <a:defRPr sz="2000">
                <a:solidFill>
                  <a:srgbClr val="0099FF"/>
                </a:solidFill>
                <a:latin typeface="+mn-lt"/>
                <a:cs typeface="+mn-cs"/>
              </a:defRPr>
            </a:lvl6pPr>
            <a:lvl7pPr marL="2971800" indent="-228600" algn="l" rtl="0" eaLnBrk="1" fontAlgn="base" hangingPunct="1">
              <a:spcBef>
                <a:spcPct val="20000"/>
              </a:spcBef>
              <a:spcAft>
                <a:spcPct val="0"/>
              </a:spcAft>
              <a:buChar char="»"/>
              <a:defRPr sz="2000">
                <a:solidFill>
                  <a:srgbClr val="0099FF"/>
                </a:solidFill>
                <a:latin typeface="+mn-lt"/>
                <a:cs typeface="+mn-cs"/>
              </a:defRPr>
            </a:lvl7pPr>
            <a:lvl8pPr marL="3429000" indent="-228600" algn="l" rtl="0" eaLnBrk="1" fontAlgn="base" hangingPunct="1">
              <a:spcBef>
                <a:spcPct val="20000"/>
              </a:spcBef>
              <a:spcAft>
                <a:spcPct val="0"/>
              </a:spcAft>
              <a:buChar char="»"/>
              <a:defRPr sz="2000">
                <a:solidFill>
                  <a:srgbClr val="0099FF"/>
                </a:solidFill>
                <a:latin typeface="+mn-lt"/>
                <a:cs typeface="+mn-cs"/>
              </a:defRPr>
            </a:lvl8pPr>
            <a:lvl9pPr marL="3886200" indent="-228600" algn="l" rtl="0" eaLnBrk="1" fontAlgn="base" hangingPunct="1">
              <a:spcBef>
                <a:spcPct val="20000"/>
              </a:spcBef>
              <a:spcAft>
                <a:spcPct val="0"/>
              </a:spcAft>
              <a:buChar char="»"/>
              <a:defRPr sz="2000">
                <a:solidFill>
                  <a:srgbClr val="0099FF"/>
                </a:solidFill>
                <a:latin typeface="+mn-lt"/>
                <a:cs typeface="+mn-cs"/>
              </a:defRPr>
            </a:lvl9pPr>
          </a:lstStyle>
          <a:p>
            <a:pPr marL="0" indent="0">
              <a:buNone/>
              <a:defRPr/>
            </a:pPr>
            <a:r>
              <a:rPr lang="en-US" sz="2000" kern="0" dirty="0">
                <a:solidFill>
                  <a:srgbClr val="6600FF"/>
                </a:solidFill>
              </a:rPr>
              <a:t>Scintillators and fibers age due to radiation</a:t>
            </a:r>
          </a:p>
          <a:p>
            <a:pPr marL="0" indent="0">
              <a:buNone/>
              <a:defRPr/>
            </a:pPr>
            <a:r>
              <a:rPr lang="en-US" sz="2000" kern="0" dirty="0">
                <a:solidFill>
                  <a:srgbClr val="6600FF"/>
                </a:solidFill>
              </a:rPr>
              <a:t>PMTs age when exposed to light</a:t>
            </a:r>
          </a:p>
          <a:p>
            <a:pPr marL="0" indent="0">
              <a:buNone/>
              <a:defRPr/>
            </a:pPr>
            <a:r>
              <a:rPr lang="en-US" sz="2000" b="1" kern="0" dirty="0">
                <a:solidFill>
                  <a:srgbClr val="F93F2B"/>
                </a:solidFill>
              </a:rPr>
              <a:t>Three calibration methods</a:t>
            </a:r>
            <a:r>
              <a:rPr lang="en-US" sz="2000" kern="0" dirty="0">
                <a:solidFill>
                  <a:srgbClr val="6600FF"/>
                </a:solidFill>
              </a:rPr>
              <a:t>:</a:t>
            </a:r>
          </a:p>
          <a:p>
            <a:pPr marL="457200" indent="-457200">
              <a:spcAft>
                <a:spcPts val="0"/>
              </a:spcAft>
              <a:buFont typeface="Arial" panose="020B0604020202020204" pitchFamily="34" charset="0"/>
              <a:buChar char="•"/>
              <a:defRPr/>
            </a:pPr>
            <a:r>
              <a:rPr lang="en-US" sz="2000" kern="0" dirty="0">
                <a:solidFill>
                  <a:srgbClr val="6600FF"/>
                </a:solidFill>
              </a:rPr>
              <a:t>Cesium calibration – with circulating sources</a:t>
            </a:r>
          </a:p>
          <a:p>
            <a:pPr marL="457200" indent="-457200">
              <a:buFont typeface="Arial" panose="020B0604020202020204" pitchFamily="34" charset="0"/>
              <a:buChar char="•"/>
              <a:defRPr/>
            </a:pPr>
            <a:r>
              <a:rPr lang="en-US" sz="2000" kern="0" dirty="0">
                <a:solidFill>
                  <a:srgbClr val="6600FF"/>
                </a:solidFill>
              </a:rPr>
              <a:t>Laser calibration – with clear fibers</a:t>
            </a:r>
          </a:p>
          <a:p>
            <a:pPr marL="457200" indent="-457200">
              <a:buFont typeface="Arial" panose="020B0604020202020204" pitchFamily="34" charset="0"/>
              <a:buChar char="•"/>
              <a:defRPr/>
            </a:pPr>
            <a:r>
              <a:rPr lang="en-US" sz="2000" kern="0" dirty="0">
                <a:solidFill>
                  <a:srgbClr val="6600FF"/>
                </a:solidFill>
              </a:rPr>
              <a:t>Charge injection – in FEB</a:t>
            </a:r>
          </a:p>
          <a:p>
            <a:pPr marL="457200" indent="-457200">
              <a:buFont typeface="Arial" panose="020B0604020202020204" pitchFamily="34" charset="0"/>
              <a:buChar char="•"/>
              <a:defRPr/>
            </a:pPr>
            <a:endParaRPr lang="en-US" sz="2000" kern="0" dirty="0">
              <a:solidFill>
                <a:srgbClr val="6600FF"/>
              </a:solidFill>
            </a:endParaRPr>
          </a:p>
          <a:p>
            <a:pPr marL="0" indent="0">
              <a:buNone/>
              <a:defRPr/>
            </a:pPr>
            <a:r>
              <a:rPr lang="en-US" sz="2000" kern="0" dirty="0">
                <a:solidFill>
                  <a:srgbClr val="6600FF"/>
                </a:solidFill>
              </a:rPr>
              <a:t>Performed often sometimes in gaps during measurements</a:t>
            </a:r>
          </a:p>
        </p:txBody>
      </p:sp>
      <p:sp>
        <p:nvSpPr>
          <p:cNvPr id="6" name="TextBox 5">
            <a:extLst>
              <a:ext uri="{FF2B5EF4-FFF2-40B4-BE49-F238E27FC236}">
                <a16:creationId xmlns:a16="http://schemas.microsoft.com/office/drawing/2014/main" id="{052E9DD1-4FE6-4127-8137-89180C3D1F57}"/>
              </a:ext>
            </a:extLst>
          </p:cNvPr>
          <p:cNvSpPr txBox="1"/>
          <p:nvPr/>
        </p:nvSpPr>
        <p:spPr>
          <a:xfrm>
            <a:off x="9596713" y="3183079"/>
            <a:ext cx="2018794" cy="923330"/>
          </a:xfrm>
          <a:prstGeom prst="rect">
            <a:avLst/>
          </a:prstGeom>
          <a:noFill/>
        </p:spPr>
        <p:txBody>
          <a:bodyPr wrap="square" rtlCol="0">
            <a:spAutoFit/>
          </a:bodyPr>
          <a:lstStyle/>
          <a:p>
            <a:r>
              <a:rPr lang="en-US" dirty="0">
                <a:solidFill>
                  <a:schemeClr val="accent2"/>
                </a:solidFill>
              </a:rPr>
              <a:t>Ref:</a:t>
            </a:r>
          </a:p>
          <a:p>
            <a:r>
              <a:rPr lang="en-US" dirty="0">
                <a:solidFill>
                  <a:schemeClr val="accent2"/>
                </a:solidFill>
              </a:rPr>
              <a:t>Richard </a:t>
            </a:r>
            <a:r>
              <a:rPr lang="en-US" dirty="0" err="1">
                <a:solidFill>
                  <a:schemeClr val="accent2"/>
                </a:solidFill>
              </a:rPr>
              <a:t>Wigmans</a:t>
            </a:r>
            <a:endParaRPr lang="en-US" dirty="0">
              <a:solidFill>
                <a:schemeClr val="accent2"/>
              </a:solidFill>
            </a:endParaRPr>
          </a:p>
          <a:p>
            <a:endParaRPr lang="en-US" dirty="0"/>
          </a:p>
        </p:txBody>
      </p:sp>
    </p:spTree>
    <p:extLst>
      <p:ext uri="{BB962C8B-B14F-4D97-AF65-F5344CB8AC3E}">
        <p14:creationId xmlns:p14="http://schemas.microsoft.com/office/powerpoint/2010/main" val="21761248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TDAQ</a:t>
            </a:r>
          </a:p>
        </p:txBody>
      </p:sp>
      <p:sp>
        <p:nvSpPr>
          <p:cNvPr id="3" name="TextBox 2"/>
          <p:cNvSpPr txBox="1"/>
          <p:nvPr/>
        </p:nvSpPr>
        <p:spPr>
          <a:xfrm>
            <a:off x="2506717" y="1221578"/>
            <a:ext cx="6763407" cy="769441"/>
          </a:xfrm>
          <a:prstGeom prst="rect">
            <a:avLst/>
          </a:prstGeom>
          <a:noFill/>
        </p:spPr>
        <p:txBody>
          <a:bodyPr wrap="square" rtlCol="0">
            <a:spAutoFit/>
          </a:bodyPr>
          <a:lstStyle/>
          <a:p>
            <a:pPr algn="ctr"/>
            <a:r>
              <a:rPr lang="en-US" sz="4400" dirty="0">
                <a:solidFill>
                  <a:srgbClr val="F93F2B"/>
                </a:solidFill>
              </a:rPr>
              <a:t>Trigger and Data Acquisition</a:t>
            </a:r>
          </a:p>
        </p:txBody>
      </p:sp>
      <p:sp>
        <p:nvSpPr>
          <p:cNvPr id="4" name="TextBox 3">
            <a:extLst>
              <a:ext uri="{FF2B5EF4-FFF2-40B4-BE49-F238E27FC236}">
                <a16:creationId xmlns:a16="http://schemas.microsoft.com/office/drawing/2014/main" id="{BA541B44-8737-4B83-A4F7-B2D389EC9F6A}"/>
              </a:ext>
            </a:extLst>
          </p:cNvPr>
          <p:cNvSpPr txBox="1"/>
          <p:nvPr/>
        </p:nvSpPr>
        <p:spPr>
          <a:xfrm>
            <a:off x="2310837" y="2708314"/>
            <a:ext cx="8924238" cy="2158668"/>
          </a:xfrm>
          <a:prstGeom prst="rect">
            <a:avLst/>
          </a:prstGeom>
          <a:noFill/>
        </p:spPr>
        <p:txBody>
          <a:bodyPr wrap="none" rtlCol="0">
            <a:spAutoFit/>
          </a:bodyPr>
          <a:lstStyle/>
          <a:p>
            <a:r>
              <a:rPr lang="sv-SE" b="1" dirty="0">
                <a:solidFill>
                  <a:srgbClr val="FF0000"/>
                </a:solidFill>
              </a:rPr>
              <a:t>TDAQ tasks:</a:t>
            </a:r>
          </a:p>
          <a:p>
            <a:pPr lvl="1">
              <a:lnSpc>
                <a:spcPct val="91000"/>
              </a:lnSpc>
              <a:defRPr/>
            </a:pPr>
            <a:r>
              <a:rPr lang="en-GB" dirty="0">
                <a:solidFill>
                  <a:schemeClr val="accent2"/>
                </a:solidFill>
              </a:rPr>
              <a:t>Read out data from the detectors (Readout)</a:t>
            </a:r>
          </a:p>
          <a:p>
            <a:pPr lvl="1">
              <a:lnSpc>
                <a:spcPct val="91000"/>
              </a:lnSpc>
              <a:defRPr/>
            </a:pPr>
            <a:r>
              <a:rPr lang="en-GB" dirty="0">
                <a:solidFill>
                  <a:schemeClr val="accent2"/>
                </a:solidFill>
              </a:rPr>
              <a:t>Collect complete events (Event Building)</a:t>
            </a:r>
          </a:p>
          <a:p>
            <a:pPr lvl="1">
              <a:lnSpc>
                <a:spcPct val="91000"/>
              </a:lnSpc>
              <a:defRPr/>
            </a:pPr>
            <a:r>
              <a:rPr lang="en-GB" dirty="0">
                <a:solidFill>
                  <a:schemeClr val="accent2"/>
                </a:solidFill>
              </a:rPr>
              <a:t>Keep some typical uninteresting events for further analysis</a:t>
            </a:r>
          </a:p>
          <a:p>
            <a:pPr lvl="1">
              <a:lnSpc>
                <a:spcPct val="91000"/>
              </a:lnSpc>
              <a:defRPr/>
            </a:pPr>
            <a:r>
              <a:rPr lang="en-GB" dirty="0">
                <a:solidFill>
                  <a:schemeClr val="accent2"/>
                </a:solidFill>
              </a:rPr>
              <a:t>Stores event data (Data logging)</a:t>
            </a:r>
          </a:p>
          <a:p>
            <a:pPr lvl="1">
              <a:lnSpc>
                <a:spcPct val="91000"/>
              </a:lnSpc>
              <a:defRPr/>
            </a:pPr>
            <a:r>
              <a:rPr lang="en-GB" dirty="0">
                <a:solidFill>
                  <a:schemeClr val="accent2"/>
                </a:solidFill>
              </a:rPr>
              <a:t>Provides control, configuration and monitoring facilities (Detector Control System, DCS)</a:t>
            </a:r>
          </a:p>
          <a:p>
            <a:pPr lvl="1">
              <a:lnSpc>
                <a:spcPct val="91000"/>
              </a:lnSpc>
              <a:defRPr/>
            </a:pPr>
            <a:endParaRPr lang="en-GB" dirty="0"/>
          </a:p>
          <a:p>
            <a:endParaRPr lang="sv-SE" dirty="0"/>
          </a:p>
        </p:txBody>
      </p:sp>
    </p:spTree>
    <p:extLst>
      <p:ext uri="{BB962C8B-B14F-4D97-AF65-F5344CB8AC3E}">
        <p14:creationId xmlns:p14="http://schemas.microsoft.com/office/powerpoint/2010/main" val="1889979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Front-End modules</a:t>
            </a:r>
          </a:p>
        </p:txBody>
      </p:sp>
      <p:sp>
        <p:nvSpPr>
          <p:cNvPr id="6" name="Rectangle 5">
            <a:extLst>
              <a:ext uri="{FF2B5EF4-FFF2-40B4-BE49-F238E27FC236}">
                <a16:creationId xmlns:a16="http://schemas.microsoft.com/office/drawing/2014/main" id="{94D120D9-992A-4E90-A8A3-507DA3EF228E}"/>
              </a:ext>
            </a:extLst>
          </p:cNvPr>
          <p:cNvSpPr/>
          <p:nvPr/>
        </p:nvSpPr>
        <p:spPr>
          <a:xfrm>
            <a:off x="2512088" y="2888852"/>
            <a:ext cx="7144378" cy="5078313"/>
          </a:xfrm>
          <a:prstGeom prst="rect">
            <a:avLst/>
          </a:prstGeom>
        </p:spPr>
        <p:txBody>
          <a:bodyPr wrap="square">
            <a:spAutoFit/>
          </a:bodyPr>
          <a:lstStyle/>
          <a:p>
            <a:pPr>
              <a:spcAft>
                <a:spcPts val="0"/>
              </a:spcAft>
            </a:pP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Most detector systems perform the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digitization inside the front-end uni</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a:t>
            </a:r>
          </a:p>
          <a:p>
            <a:pPr>
              <a:spcAft>
                <a:spcPts val="0"/>
              </a:spcAft>
            </a:pPr>
            <a:endPar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Preamplifiers</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are needed to amplify weak sensor signals</a:t>
            </a:r>
          </a:p>
          <a:p>
            <a:pPr>
              <a:spcAft>
                <a:spcPts val="0"/>
              </a:spcAft>
            </a:pP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A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signal conditioner </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will shape the signal to improve signal/noise ratio</a:t>
            </a:r>
          </a:p>
          <a:p>
            <a:pPr>
              <a:spcAft>
                <a:spcPts val="0"/>
              </a:spcAft>
            </a:pP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A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low pass filter </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will reduce high frequency noise</a:t>
            </a:r>
          </a:p>
          <a:p>
            <a:pPr>
              <a:spcAft>
                <a:spcPts val="0"/>
              </a:spcAft>
            </a:pP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If a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large dynamic range </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is desired the signal can be duplicated with different amplifications</a:t>
            </a:r>
          </a:p>
          <a:p>
            <a:pPr>
              <a:spcAft>
                <a:spcPts val="0"/>
              </a:spcAft>
            </a:pPr>
            <a:endPar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The ADC will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sample</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the signal at a suitable rate depending on the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frequency</a:t>
            </a:r>
            <a:r>
              <a:rPr lang="en-US"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range of the signal.</a:t>
            </a:r>
          </a:p>
          <a:p>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Nyquist</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sampling rate</a:t>
            </a:r>
          </a:p>
          <a:p>
            <a:pPr>
              <a:spcAft>
                <a:spcPts val="0"/>
              </a:spcAft>
            </a:pPr>
            <a:endPar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Detector control </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is needed to program and calibrate the front end modules</a:t>
            </a:r>
          </a:p>
          <a:p>
            <a:pPr>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BBFECC46-491D-47A8-B3AB-06C5A145B067}"/>
              </a:ext>
            </a:extLst>
          </p:cNvPr>
          <p:cNvSpPr>
            <a:spLocks noChangeArrowheads="1"/>
          </p:cNvSpPr>
          <p:nvPr/>
        </p:nvSpPr>
        <p:spPr bwMode="auto">
          <a:xfrm>
            <a:off x="7465925" y="28526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7" name="Rectangle 2">
            <a:extLst>
              <a:ext uri="{FF2B5EF4-FFF2-40B4-BE49-F238E27FC236}">
                <a16:creationId xmlns:a16="http://schemas.microsoft.com/office/drawing/2014/main" id="{1CA7D5A4-1A6F-46A8-B9C7-68E5B27548AE}"/>
              </a:ext>
            </a:extLst>
          </p:cNvPr>
          <p:cNvSpPr>
            <a:spLocks noChangeArrowheads="1"/>
          </p:cNvSpPr>
          <p:nvPr/>
        </p:nvSpPr>
        <p:spPr bwMode="auto">
          <a:xfrm>
            <a:off x="3858567" y="2713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8" name="Object 7">
            <a:extLst>
              <a:ext uri="{FF2B5EF4-FFF2-40B4-BE49-F238E27FC236}">
                <a16:creationId xmlns:a16="http://schemas.microsoft.com/office/drawing/2014/main" id="{D5EA8C0D-2752-415E-A720-3C9C7ACF1810}"/>
              </a:ext>
            </a:extLst>
          </p:cNvPr>
          <p:cNvGraphicFramePr>
            <a:graphicFrameLocks noChangeAspect="1"/>
          </p:cNvGraphicFramePr>
          <p:nvPr/>
        </p:nvGraphicFramePr>
        <p:xfrm>
          <a:off x="4250452" y="1281112"/>
          <a:ext cx="3436938" cy="1431925"/>
        </p:xfrm>
        <a:graphic>
          <a:graphicData uri="http://schemas.openxmlformats.org/presentationml/2006/ole">
            <mc:AlternateContent xmlns:mc="http://schemas.openxmlformats.org/markup-compatibility/2006">
              <mc:Choice xmlns:v="urn:schemas-microsoft-com:vml" Requires="v">
                <p:oleObj spid="_x0000_s36937" name="Drawing" r:id="rId3" imgW="3436443" imgH="1432544" progId="Canvas.Drawing.X">
                  <p:embed/>
                </p:oleObj>
              </mc:Choice>
              <mc:Fallback>
                <p:oleObj name="Drawing" r:id="rId3" imgW="3436443" imgH="1432544" progId="Canvas.Drawing.X">
                  <p:embed/>
                  <p:pic>
                    <p:nvPicPr>
                      <p:cNvPr id="8" name="Object 7">
                        <a:extLst>
                          <a:ext uri="{FF2B5EF4-FFF2-40B4-BE49-F238E27FC236}">
                            <a16:creationId xmlns:a16="http://schemas.microsoft.com/office/drawing/2014/main" id="{D5EA8C0D-2752-415E-A720-3C9C7ACF1810}"/>
                          </a:ext>
                        </a:extLst>
                      </p:cNvPr>
                      <p:cNvPicPr>
                        <a:picLocks noChangeAspect="1" noChangeArrowheads="1"/>
                      </p:cNvPicPr>
                      <p:nvPr/>
                    </p:nvPicPr>
                    <p:blipFill>
                      <a:blip r:embed="rId4"/>
                      <a:srcRect/>
                      <a:stretch>
                        <a:fillRect/>
                      </a:stretch>
                    </p:blipFill>
                    <p:spPr bwMode="auto">
                      <a:xfrm>
                        <a:off x="4250452" y="1281112"/>
                        <a:ext cx="3436938" cy="143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74091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The CERN Accelerator Systems</a:t>
            </a:r>
            <a:endParaRPr lang="en-US" dirty="0">
              <a:solidFill>
                <a:srgbClr val="FFFF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513" y="1020819"/>
            <a:ext cx="4642157" cy="5569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1"/>
          <p:cNvSpPr txBox="1">
            <a:spLocks noChangeArrowheads="1"/>
          </p:cNvSpPr>
          <p:nvPr/>
        </p:nvSpPr>
        <p:spPr>
          <a:xfrm>
            <a:off x="592853" y="1528318"/>
            <a:ext cx="6169688" cy="4665838"/>
          </a:xfrm>
          <a:prstGeom prst="rect">
            <a:avLst/>
          </a:prstGeom>
        </p:spPr>
        <p:txBody>
          <a:bodyPr tIns="28080" anchor="t"/>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a:lstStyle>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800" b="1" kern="0" dirty="0">
                <a:solidFill>
                  <a:srgbClr val="FF0000"/>
                </a:solidFill>
              </a:rPr>
              <a:t>A hierarchical system of accelerators</a:t>
            </a: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800" kern="0" dirty="0" err="1">
                <a:solidFill>
                  <a:srgbClr val="0000FF"/>
                </a:solidFill>
              </a:rPr>
              <a:t>Linac</a:t>
            </a:r>
            <a:r>
              <a:rPr lang="en-US" altLang="en-US" sz="1800" kern="0" dirty="0">
                <a:solidFill>
                  <a:srgbClr val="0000FF"/>
                </a:solidFill>
              </a:rPr>
              <a:t> 2 → PS Booster → PS → SPS → LHC</a:t>
            </a: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400" kern="0" dirty="0">
                <a:solidFill>
                  <a:srgbClr val="0000FF"/>
                </a:solidFill>
              </a:rPr>
              <a:t>  50 MeV             1.4 GeV         25GeV    450GeV    6.5 (7) </a:t>
            </a:r>
            <a:r>
              <a:rPr lang="en-US" altLang="en-US" sz="1400" kern="0" dirty="0" err="1">
                <a:solidFill>
                  <a:srgbClr val="0000FF"/>
                </a:solidFill>
              </a:rPr>
              <a:t>TeV</a:t>
            </a:r>
            <a:endParaRPr lang="en-US" altLang="en-US" sz="1400" kern="0" dirty="0">
              <a:solidFill>
                <a:srgbClr val="0000FF"/>
              </a:solidFill>
            </a:endParaRP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800" kern="0" dirty="0">
                <a:solidFill>
                  <a:srgbClr val="0000FF"/>
                </a:solidFill>
              </a:rPr>
              <a:t>One or two injections into LHC per day</a:t>
            </a: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800" kern="0" dirty="0">
                <a:solidFill>
                  <a:srgbClr val="0000FF"/>
                </a:solidFill>
              </a:rPr>
              <a:t>450 GeV injected protons accelerate to 6.5 </a:t>
            </a:r>
            <a:r>
              <a:rPr lang="en-US" altLang="en-US" sz="1800" kern="0" dirty="0" err="1">
                <a:solidFill>
                  <a:srgbClr val="0000FF"/>
                </a:solidFill>
              </a:rPr>
              <a:t>TeV</a:t>
            </a:r>
            <a:r>
              <a:rPr lang="en-US" altLang="en-US" sz="1800" kern="0" dirty="0">
                <a:solidFill>
                  <a:srgbClr val="0000FF"/>
                </a:solidFill>
              </a:rPr>
              <a:t> in 20 minutes</a:t>
            </a: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800" kern="0" dirty="0">
                <a:solidFill>
                  <a:srgbClr val="0000FF"/>
                </a:solidFill>
              </a:rPr>
              <a:t>7 </a:t>
            </a:r>
            <a:r>
              <a:rPr lang="en-US" altLang="en-US" sz="1800" kern="0" dirty="0" err="1">
                <a:solidFill>
                  <a:srgbClr val="0000FF"/>
                </a:solidFill>
              </a:rPr>
              <a:t>TeV</a:t>
            </a:r>
            <a:r>
              <a:rPr lang="en-US" altLang="en-US" sz="1800" kern="0" dirty="0">
                <a:solidFill>
                  <a:srgbClr val="0000FF"/>
                </a:solidFill>
              </a:rPr>
              <a:t> after 2022</a:t>
            </a: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en-US" sz="1800" kern="0" dirty="0">
              <a:solidFill>
                <a:srgbClr val="0000FF"/>
              </a:solidFill>
            </a:endParaRP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800" b="1" kern="0" dirty="0">
                <a:solidFill>
                  <a:srgbClr val="FF0000"/>
                </a:solidFill>
              </a:rPr>
              <a:t>CERN Accelerator chronology</a:t>
            </a: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800" kern="0" dirty="0" err="1">
                <a:solidFill>
                  <a:srgbClr val="0000FF"/>
                </a:solidFill>
              </a:rPr>
              <a:t>Linac</a:t>
            </a:r>
            <a:r>
              <a:rPr lang="en-US" altLang="en-US" sz="1800" kern="0" dirty="0">
                <a:solidFill>
                  <a:srgbClr val="0000FF"/>
                </a:solidFill>
              </a:rPr>
              <a:t> 1 and PS started 1959 </a:t>
            </a: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800" kern="0" dirty="0">
                <a:solidFill>
                  <a:srgbClr val="0000FF"/>
                </a:solidFill>
              </a:rPr>
              <a:t>PS Booster started in 1972</a:t>
            </a: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800" kern="0" dirty="0">
                <a:solidFill>
                  <a:srgbClr val="0000FF"/>
                </a:solidFill>
              </a:rPr>
              <a:t>SPS started in 1976</a:t>
            </a: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800" kern="0" dirty="0" err="1">
                <a:solidFill>
                  <a:srgbClr val="0000FF"/>
                </a:solidFill>
              </a:rPr>
              <a:t>Linac</a:t>
            </a:r>
            <a:r>
              <a:rPr lang="en-US" altLang="en-US" sz="1800" kern="0" dirty="0">
                <a:solidFill>
                  <a:srgbClr val="0000FF"/>
                </a:solidFill>
              </a:rPr>
              <a:t> 2 started in 1978</a:t>
            </a:r>
          </a:p>
          <a:p>
            <a:pPr marL="342900" indent="-334963" algn="l">
              <a:spcAft>
                <a:spcPts val="60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1800" kern="0" dirty="0">
                <a:solidFill>
                  <a:srgbClr val="0000FF"/>
                </a:solidFill>
              </a:rPr>
              <a:t>LEP started in 1989 reached 104+104 GeV</a:t>
            </a:r>
          </a:p>
          <a:p>
            <a:pPr marL="342900" indent="-334963" algn="l">
              <a:spcAft>
                <a:spcPts val="1413"/>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sv-SE" altLang="en-US" sz="1800" kern="0" dirty="0">
              <a:solidFill>
                <a:srgbClr val="0000FF"/>
              </a:solidFill>
            </a:endParaRPr>
          </a:p>
        </p:txBody>
      </p:sp>
    </p:spTree>
    <p:extLst>
      <p:ext uri="{BB962C8B-B14F-4D97-AF65-F5344CB8AC3E}">
        <p14:creationId xmlns:p14="http://schemas.microsoft.com/office/powerpoint/2010/main" val="2054553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20800CB3-1068-4792-B813-431A4E3BBD31}"/>
              </a:ext>
            </a:extLst>
          </p:cNvPr>
          <p:cNvGraphicFramePr>
            <a:graphicFrameLocks noChangeAspect="1"/>
          </p:cNvGraphicFramePr>
          <p:nvPr>
            <p:extLst>
              <p:ext uri="{D42A27DB-BD31-4B8C-83A1-F6EECF244321}">
                <p14:modId xmlns:p14="http://schemas.microsoft.com/office/powerpoint/2010/main" val="3901631481"/>
              </p:ext>
            </p:extLst>
          </p:nvPr>
        </p:nvGraphicFramePr>
        <p:xfrm>
          <a:off x="3434155" y="1469946"/>
          <a:ext cx="4152900" cy="2719388"/>
        </p:xfrm>
        <a:graphic>
          <a:graphicData uri="http://schemas.openxmlformats.org/presentationml/2006/ole">
            <mc:AlternateContent xmlns:mc="http://schemas.openxmlformats.org/markup-compatibility/2006">
              <mc:Choice xmlns:v="urn:schemas-microsoft-com:vml" Requires="v">
                <p:oleObj spid="_x0000_s30982" name="Drawing" r:id="rId3" imgW="4152652" imgH="2720010" progId="Canvas.Drawing.X">
                  <p:embed/>
                </p:oleObj>
              </mc:Choice>
              <mc:Fallback>
                <p:oleObj name="Drawing" r:id="rId3" imgW="4152652" imgH="2720010" progId="Canvas.Drawing.X">
                  <p:embed/>
                  <p:pic>
                    <p:nvPicPr>
                      <p:cNvPr id="8" name="Object 7">
                        <a:extLst>
                          <a:ext uri="{FF2B5EF4-FFF2-40B4-BE49-F238E27FC236}">
                            <a16:creationId xmlns:a16="http://schemas.microsoft.com/office/drawing/2014/main" id="{D5EA8C0D-2752-415E-A720-3C9C7ACF1810}"/>
                          </a:ext>
                        </a:extLst>
                      </p:cNvPr>
                      <p:cNvPicPr>
                        <a:picLocks noChangeAspect="1" noChangeArrowheads="1"/>
                      </p:cNvPicPr>
                      <p:nvPr/>
                    </p:nvPicPr>
                    <p:blipFill>
                      <a:blip r:embed="rId4"/>
                      <a:srcRect/>
                      <a:stretch>
                        <a:fillRect/>
                      </a:stretch>
                    </p:blipFill>
                    <p:spPr bwMode="auto">
                      <a:xfrm>
                        <a:off x="3434155" y="1469946"/>
                        <a:ext cx="4152900" cy="271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Front-End modules</a:t>
            </a:r>
          </a:p>
        </p:txBody>
      </p:sp>
      <p:sp>
        <p:nvSpPr>
          <p:cNvPr id="11" name="Rectangle 4">
            <a:extLst>
              <a:ext uri="{FF2B5EF4-FFF2-40B4-BE49-F238E27FC236}">
                <a16:creationId xmlns:a16="http://schemas.microsoft.com/office/drawing/2014/main" id="{BBFECC46-491D-47A8-B3AB-06C5A145B067}"/>
              </a:ext>
            </a:extLst>
          </p:cNvPr>
          <p:cNvSpPr>
            <a:spLocks noChangeArrowheads="1"/>
          </p:cNvSpPr>
          <p:nvPr/>
        </p:nvSpPr>
        <p:spPr bwMode="auto">
          <a:xfrm>
            <a:off x="7465925" y="28526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6" name="Rectangle 5">
            <a:extLst>
              <a:ext uri="{FF2B5EF4-FFF2-40B4-BE49-F238E27FC236}">
                <a16:creationId xmlns:a16="http://schemas.microsoft.com/office/drawing/2014/main" id="{94D120D9-992A-4E90-A8A3-507DA3EF228E}"/>
              </a:ext>
            </a:extLst>
          </p:cNvPr>
          <p:cNvSpPr/>
          <p:nvPr/>
        </p:nvSpPr>
        <p:spPr>
          <a:xfrm>
            <a:off x="1339894" y="4485165"/>
            <a:ext cx="7144378" cy="2031325"/>
          </a:xfrm>
          <a:prstGeom prst="rect">
            <a:avLst/>
          </a:prstGeom>
        </p:spPr>
        <p:txBody>
          <a:bodyPr wrap="square">
            <a:spAutoFit/>
          </a:bodyPr>
          <a:lstStyle/>
          <a:p>
            <a:pPr>
              <a:spcAft>
                <a:spcPts val="0"/>
              </a:spcAft>
            </a:pP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Instead of ADC a TOT,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Time Over Threshold </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circuit can be used with a TDC, Time to Digital Converter to measure the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pulse length</a:t>
            </a:r>
          </a:p>
          <a:p>
            <a:pPr>
              <a:spcAft>
                <a:spcPts val="0"/>
              </a:spcAft>
            </a:pP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There is a non-linear relation between TOT and the amplitude.</a:t>
            </a:r>
          </a:p>
          <a:p>
            <a:pPr>
              <a:spcAft>
                <a:spcPts val="0"/>
              </a:spcAft>
            </a:pPr>
            <a:endPar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This solution is suitable to use in combination with integrated circuits, i.e. ASICs or FPGAs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2">
            <a:extLst>
              <a:ext uri="{FF2B5EF4-FFF2-40B4-BE49-F238E27FC236}">
                <a16:creationId xmlns:a16="http://schemas.microsoft.com/office/drawing/2014/main" id="{1CA7D5A4-1A6F-46A8-B9C7-68E5B27548AE}"/>
              </a:ext>
            </a:extLst>
          </p:cNvPr>
          <p:cNvSpPr>
            <a:spLocks noChangeArrowheads="1"/>
          </p:cNvSpPr>
          <p:nvPr/>
        </p:nvSpPr>
        <p:spPr bwMode="auto">
          <a:xfrm>
            <a:off x="3858567" y="2713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4" name="Rectangle 5">
            <a:extLst>
              <a:ext uri="{FF2B5EF4-FFF2-40B4-BE49-F238E27FC236}">
                <a16:creationId xmlns:a16="http://schemas.microsoft.com/office/drawing/2014/main" id="{5F896AA9-9452-45F7-9BAA-E4A2B2F224E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5" name="Object 4">
            <a:extLst>
              <a:ext uri="{FF2B5EF4-FFF2-40B4-BE49-F238E27FC236}">
                <a16:creationId xmlns:a16="http://schemas.microsoft.com/office/drawing/2014/main" id="{E1810A6D-C021-4230-B8B8-21FD49D612C1}"/>
              </a:ext>
            </a:extLst>
          </p:cNvPr>
          <p:cNvGraphicFramePr>
            <a:graphicFrameLocks noChangeAspect="1"/>
          </p:cNvGraphicFramePr>
          <p:nvPr>
            <p:extLst>
              <p:ext uri="{D42A27DB-BD31-4B8C-83A1-F6EECF244321}">
                <p14:modId xmlns:p14="http://schemas.microsoft.com/office/powerpoint/2010/main" val="1943287835"/>
              </p:ext>
            </p:extLst>
          </p:nvPr>
        </p:nvGraphicFramePr>
        <p:xfrm>
          <a:off x="8407121" y="5083174"/>
          <a:ext cx="2362200" cy="685800"/>
        </p:xfrm>
        <a:graphic>
          <a:graphicData uri="http://schemas.openxmlformats.org/presentationml/2006/ole">
            <mc:AlternateContent xmlns:mc="http://schemas.openxmlformats.org/markup-compatibility/2006">
              <mc:Choice xmlns:v="urn:schemas-microsoft-com:vml" Requires="v">
                <p:oleObj spid="_x0000_s30983" name="Drawing" r:id="rId5" imgW="2362129" imgH="685517" progId="Canvas.Drawing.X">
                  <p:embed/>
                </p:oleObj>
              </mc:Choice>
              <mc:Fallback>
                <p:oleObj name="Drawing" r:id="rId5" imgW="2362129" imgH="685517" progId="Canvas.Drawing.X">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7121" y="5083174"/>
                        <a:ext cx="2362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a:extLst>
              <a:ext uri="{FF2B5EF4-FFF2-40B4-BE49-F238E27FC236}">
                <a16:creationId xmlns:a16="http://schemas.microsoft.com/office/drawing/2014/main" id="{1A5F5205-0AED-445D-AC6F-428F714B552D}"/>
              </a:ext>
            </a:extLst>
          </p:cNvPr>
          <p:cNvSpPr>
            <a:spLocks noChangeArrowheads="1"/>
          </p:cNvSpPr>
          <p:nvPr/>
        </p:nvSpPr>
        <p:spPr bwMode="auto">
          <a:xfrm>
            <a:off x="2311121" y="5168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18" name="Object 17">
            <a:extLst>
              <a:ext uri="{FF2B5EF4-FFF2-40B4-BE49-F238E27FC236}">
                <a16:creationId xmlns:a16="http://schemas.microsoft.com/office/drawing/2014/main" id="{B10FF8AB-70B8-456A-A02B-E7BADD9113A6}"/>
              </a:ext>
            </a:extLst>
          </p:cNvPr>
          <p:cNvGraphicFramePr>
            <a:graphicFrameLocks noChangeAspect="1"/>
          </p:cNvGraphicFramePr>
          <p:nvPr>
            <p:extLst>
              <p:ext uri="{D42A27DB-BD31-4B8C-83A1-F6EECF244321}">
                <p14:modId xmlns:p14="http://schemas.microsoft.com/office/powerpoint/2010/main" val="2141175604"/>
              </p:ext>
            </p:extLst>
          </p:nvPr>
        </p:nvGraphicFramePr>
        <p:xfrm>
          <a:off x="2776851" y="3029427"/>
          <a:ext cx="4419600" cy="1455738"/>
        </p:xfrm>
        <a:graphic>
          <a:graphicData uri="http://schemas.openxmlformats.org/presentationml/2006/ole">
            <mc:AlternateContent xmlns:mc="http://schemas.openxmlformats.org/markup-compatibility/2006">
              <mc:Choice xmlns:v="urn:schemas-microsoft-com:vml" Requires="v">
                <p:oleObj spid="_x0000_s30984" name="Drawing" r:id="rId7" imgW="8099883" imgH="3177304" progId="Canvas.Drawing.X">
                  <p:embed/>
                </p:oleObj>
              </mc:Choice>
              <mc:Fallback>
                <p:oleObj name="Drawing" r:id="rId7" imgW="8099883" imgH="3177304" progId="Canvas.Drawing.X">
                  <p:embed/>
                  <p:pic>
                    <p:nvPicPr>
                      <p:cNvPr id="5" name="Object 4">
                        <a:extLst>
                          <a:ext uri="{FF2B5EF4-FFF2-40B4-BE49-F238E27FC236}">
                            <a16:creationId xmlns:a16="http://schemas.microsoft.com/office/drawing/2014/main" id="{DA53343B-C268-4AD1-8C8C-8FF88824FA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6851" y="3029427"/>
                        <a:ext cx="4419600" cy="1455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5">
            <a:extLst>
              <a:ext uri="{FF2B5EF4-FFF2-40B4-BE49-F238E27FC236}">
                <a16:creationId xmlns:a16="http://schemas.microsoft.com/office/drawing/2014/main" id="{5FC48DD8-00ED-4992-80A1-397A5E38AEF3}"/>
              </a:ext>
            </a:extLst>
          </p:cNvPr>
          <p:cNvSpPr/>
          <p:nvPr/>
        </p:nvSpPr>
        <p:spPr>
          <a:xfrm>
            <a:off x="1215177" y="2625798"/>
            <a:ext cx="8972376" cy="369332"/>
          </a:xfrm>
          <a:prstGeom prst="rect">
            <a:avLst/>
          </a:prstGeom>
        </p:spPr>
        <p:txBody>
          <a:bodyPr wrap="square">
            <a:spAutoFit/>
          </a:bodyPr>
          <a:lstStyle/>
          <a:p>
            <a:pPr>
              <a:spcAft>
                <a:spcPts val="0"/>
              </a:spcAft>
            </a:pPr>
            <a:r>
              <a:rPr lang="en-US" b="1" dirty="0">
                <a:solidFill>
                  <a:srgbClr val="F93F2B"/>
                </a:solidFill>
                <a:latin typeface="Calibri" panose="020F0502020204030204" pitchFamily="34" charset="0"/>
                <a:ea typeface="Calibri" panose="020F0502020204030204" pitchFamily="34" charset="0"/>
                <a:cs typeface="Times New Roman" panose="02020603050405020304" pitchFamily="18" charset="0"/>
              </a:rPr>
              <a:t>Constant fraction discriminators </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are used to make the trigger point amplitude independent</a:t>
            </a:r>
            <a:endParaRPr lang="sv-S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26100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Front-End modules</a:t>
            </a:r>
          </a:p>
        </p:txBody>
      </p:sp>
      <p:sp>
        <p:nvSpPr>
          <p:cNvPr id="6" name="Rectangle 5">
            <a:extLst>
              <a:ext uri="{FF2B5EF4-FFF2-40B4-BE49-F238E27FC236}">
                <a16:creationId xmlns:a16="http://schemas.microsoft.com/office/drawing/2014/main" id="{94D120D9-992A-4E90-A8A3-507DA3EF228E}"/>
              </a:ext>
            </a:extLst>
          </p:cNvPr>
          <p:cNvSpPr/>
          <p:nvPr/>
        </p:nvSpPr>
        <p:spPr>
          <a:xfrm>
            <a:off x="2512088" y="3059668"/>
            <a:ext cx="7144378" cy="2585323"/>
          </a:xfrm>
          <a:prstGeom prst="rect">
            <a:avLst/>
          </a:prstGeom>
        </p:spPr>
        <p:txBody>
          <a:bodyPr wrap="square">
            <a:spAutoFit/>
          </a:bodyPr>
          <a:lstStyle/>
          <a:p>
            <a:pPr>
              <a:spcAft>
                <a:spcPts val="0"/>
              </a:spcAft>
            </a:pP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A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wave form sampler </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can be used in the front-end were analog samples are stored in a switched capacitor array - capable of multi Gbps sample rates</a:t>
            </a:r>
          </a:p>
          <a:p>
            <a:pPr>
              <a:spcAft>
                <a:spcPts val="0"/>
              </a:spcAft>
            </a:pP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A stored trigger signal is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read out at a reduced the clock rate </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so that a standard ADC can be used</a:t>
            </a:r>
          </a:p>
          <a:p>
            <a:pPr>
              <a:spcAft>
                <a:spcPts val="0"/>
              </a:spcAft>
            </a:pP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Also called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transient recorder</a:t>
            </a:r>
          </a:p>
          <a:p>
            <a:pPr>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BBFECC46-491D-47A8-B3AB-06C5A145B067}"/>
              </a:ext>
            </a:extLst>
          </p:cNvPr>
          <p:cNvSpPr>
            <a:spLocks noChangeArrowheads="1"/>
          </p:cNvSpPr>
          <p:nvPr/>
        </p:nvSpPr>
        <p:spPr bwMode="auto">
          <a:xfrm>
            <a:off x="7465925" y="28526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8" name="Object 7">
            <a:extLst>
              <a:ext uri="{FF2B5EF4-FFF2-40B4-BE49-F238E27FC236}">
                <a16:creationId xmlns:a16="http://schemas.microsoft.com/office/drawing/2014/main" id="{D5EA8C0D-2752-415E-A720-3C9C7ACF1810}"/>
              </a:ext>
            </a:extLst>
          </p:cNvPr>
          <p:cNvGraphicFramePr>
            <a:graphicFrameLocks noChangeAspect="1"/>
          </p:cNvGraphicFramePr>
          <p:nvPr>
            <p:extLst>
              <p:ext uri="{D42A27DB-BD31-4B8C-83A1-F6EECF244321}">
                <p14:modId xmlns:p14="http://schemas.microsoft.com/office/powerpoint/2010/main" val="856252272"/>
              </p:ext>
            </p:extLst>
          </p:nvPr>
        </p:nvGraphicFramePr>
        <p:xfrm>
          <a:off x="3811588" y="1076325"/>
          <a:ext cx="4313237" cy="1844675"/>
        </p:xfrm>
        <a:graphic>
          <a:graphicData uri="http://schemas.openxmlformats.org/presentationml/2006/ole">
            <mc:AlternateContent xmlns:mc="http://schemas.openxmlformats.org/markup-compatibility/2006">
              <mc:Choice xmlns:v="urn:schemas-microsoft-com:vml" Requires="v">
                <p:oleObj spid="_x0000_s31900" name="Drawing" r:id="rId3" imgW="4312566" imgH="1844024" progId="Canvas.Drawing.X">
                  <p:embed/>
                </p:oleObj>
              </mc:Choice>
              <mc:Fallback>
                <p:oleObj name="Drawing" r:id="rId3" imgW="4312566" imgH="1844024" progId="Canvas.Drawing.X">
                  <p:embed/>
                  <p:pic>
                    <p:nvPicPr>
                      <p:cNvPr id="8" name="Object 7">
                        <a:extLst>
                          <a:ext uri="{FF2B5EF4-FFF2-40B4-BE49-F238E27FC236}">
                            <a16:creationId xmlns:a16="http://schemas.microsoft.com/office/drawing/2014/main" id="{D5EA8C0D-2752-415E-A720-3C9C7ACF1810}"/>
                          </a:ext>
                        </a:extLst>
                      </p:cNvPr>
                      <p:cNvPicPr>
                        <a:picLocks noChangeAspect="1" noChangeArrowheads="1"/>
                      </p:cNvPicPr>
                      <p:nvPr/>
                    </p:nvPicPr>
                    <p:blipFill>
                      <a:blip r:embed="rId4"/>
                      <a:srcRect/>
                      <a:stretch>
                        <a:fillRect/>
                      </a:stretch>
                    </p:blipFill>
                    <p:spPr bwMode="auto">
                      <a:xfrm>
                        <a:off x="3811588" y="1076325"/>
                        <a:ext cx="4313237" cy="184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5">
            <a:extLst>
              <a:ext uri="{FF2B5EF4-FFF2-40B4-BE49-F238E27FC236}">
                <a16:creationId xmlns:a16="http://schemas.microsoft.com/office/drawing/2014/main" id="{5F896AA9-9452-45F7-9BAA-E4A2B2F224E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10" name="Rectangle 9">
            <a:extLst>
              <a:ext uri="{FF2B5EF4-FFF2-40B4-BE49-F238E27FC236}">
                <a16:creationId xmlns:a16="http://schemas.microsoft.com/office/drawing/2014/main" id="{1A5F5205-0AED-445D-AC6F-428F714B552D}"/>
              </a:ext>
            </a:extLst>
          </p:cNvPr>
          <p:cNvSpPr>
            <a:spLocks noChangeArrowheads="1"/>
          </p:cNvSpPr>
          <p:nvPr/>
        </p:nvSpPr>
        <p:spPr bwMode="auto">
          <a:xfrm>
            <a:off x="2311121" y="5168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12" name="Object 11">
            <a:extLst>
              <a:ext uri="{FF2B5EF4-FFF2-40B4-BE49-F238E27FC236}">
                <a16:creationId xmlns:a16="http://schemas.microsoft.com/office/drawing/2014/main" id="{2613BA36-446B-4715-BE65-54C55B7E0D4E}"/>
              </a:ext>
            </a:extLst>
          </p:cNvPr>
          <p:cNvGraphicFramePr>
            <a:graphicFrameLocks noChangeAspect="1"/>
          </p:cNvGraphicFramePr>
          <p:nvPr>
            <p:extLst>
              <p:ext uri="{D42A27DB-BD31-4B8C-83A1-F6EECF244321}">
                <p14:modId xmlns:p14="http://schemas.microsoft.com/office/powerpoint/2010/main" val="3600291973"/>
              </p:ext>
            </p:extLst>
          </p:nvPr>
        </p:nvGraphicFramePr>
        <p:xfrm>
          <a:off x="3821723" y="4821268"/>
          <a:ext cx="3269727" cy="1474085"/>
        </p:xfrm>
        <a:graphic>
          <a:graphicData uri="http://schemas.openxmlformats.org/presentationml/2006/ole">
            <mc:AlternateContent xmlns:mc="http://schemas.openxmlformats.org/markup-compatibility/2006">
              <mc:Choice xmlns:v="urn:schemas-microsoft-com:vml" Requires="v">
                <p:oleObj spid="_x0000_s31901" name="Drawing" r:id="rId5" imgW="6133710" imgH="2765824" progId="Canvas.Drawing.X">
                  <p:embed/>
                </p:oleObj>
              </mc:Choice>
              <mc:Fallback>
                <p:oleObj name="Drawing" r:id="rId5" imgW="6133710" imgH="2765824" progId="Canvas.Drawing.X">
                  <p:embed/>
                  <p:pic>
                    <p:nvPicPr>
                      <p:cNvPr id="12" name="Object 11">
                        <a:extLst>
                          <a:ext uri="{FF2B5EF4-FFF2-40B4-BE49-F238E27FC236}">
                            <a16:creationId xmlns:a16="http://schemas.microsoft.com/office/drawing/2014/main" id="{2613BA36-446B-4715-BE65-54C55B7E0D4E}"/>
                          </a:ext>
                        </a:extLst>
                      </p:cNvPr>
                      <p:cNvPicPr>
                        <a:picLocks noChangeAspect="1" noChangeArrowheads="1"/>
                      </p:cNvPicPr>
                      <p:nvPr/>
                    </p:nvPicPr>
                    <p:blipFill>
                      <a:blip r:embed="rId6"/>
                      <a:srcRect/>
                      <a:stretch>
                        <a:fillRect/>
                      </a:stretch>
                    </p:blipFill>
                    <p:spPr bwMode="auto">
                      <a:xfrm>
                        <a:off x="3821723" y="4821268"/>
                        <a:ext cx="3269727" cy="1474085"/>
                      </a:xfrm>
                      <a:prstGeom prst="rect">
                        <a:avLst/>
                      </a:prstGeom>
                      <a:noFill/>
                    </p:spPr>
                  </p:pic>
                </p:oleObj>
              </mc:Fallback>
            </mc:AlternateContent>
          </a:graphicData>
        </a:graphic>
      </p:graphicFrame>
    </p:spTree>
    <p:extLst>
      <p:ext uri="{BB962C8B-B14F-4D97-AF65-F5344CB8AC3E}">
        <p14:creationId xmlns:p14="http://schemas.microsoft.com/office/powerpoint/2010/main" val="10801834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Trigger</a:t>
            </a:r>
          </a:p>
        </p:txBody>
      </p:sp>
      <p:sp>
        <p:nvSpPr>
          <p:cNvPr id="6" name="Rectangle 5">
            <a:extLst>
              <a:ext uri="{FF2B5EF4-FFF2-40B4-BE49-F238E27FC236}">
                <a16:creationId xmlns:a16="http://schemas.microsoft.com/office/drawing/2014/main" id="{94D120D9-992A-4E90-A8A3-507DA3EF228E}"/>
              </a:ext>
            </a:extLst>
          </p:cNvPr>
          <p:cNvSpPr/>
          <p:nvPr/>
        </p:nvSpPr>
        <p:spPr>
          <a:xfrm>
            <a:off x="1477107" y="936675"/>
            <a:ext cx="9355015" cy="1477328"/>
          </a:xfrm>
          <a:prstGeom prst="rect">
            <a:avLst/>
          </a:prstGeom>
        </p:spPr>
        <p:txBody>
          <a:bodyPr wrap="square">
            <a:spAutoFit/>
          </a:bodyPr>
          <a:lstStyle/>
          <a:p>
            <a:pPr>
              <a:spcAft>
                <a:spcPts val="0"/>
              </a:spcAft>
            </a:pPr>
            <a:r>
              <a:rPr lang="en-US" b="1" dirty="0">
                <a:solidFill>
                  <a:srgbClr val="F93F2B"/>
                </a:solidFill>
                <a:latin typeface="Calibri" panose="020F0502020204030204" pitchFamily="34" charset="0"/>
                <a:ea typeface="Calibri" panose="020F0502020204030204" pitchFamily="34" charset="0"/>
                <a:cs typeface="Times New Roman" panose="02020603050405020304" pitchFamily="18" charset="0"/>
              </a:rPr>
              <a:t>Problem: </a:t>
            </a:r>
            <a:r>
              <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How to extract meaning full information from </a:t>
            </a:r>
            <a:r>
              <a:rPr lang="en-US" dirty="0">
                <a:solidFill>
                  <a:schemeClr val="accent2"/>
                </a:solidFill>
                <a:latin typeface="Calibri" panose="020F0502020204030204" pitchFamily="34" charset="0"/>
                <a:ea typeface="Calibri" panose="020F0502020204030204" pitchFamily="34" charset="0"/>
                <a:cs typeface="Calibri" panose="020F0502020204030204" pitchFamily="34" charset="0"/>
              </a:rPr>
              <a:t>~10</a:t>
            </a:r>
            <a:r>
              <a:rPr lang="en-US" baseline="30000" dirty="0">
                <a:solidFill>
                  <a:schemeClr val="accent2"/>
                </a:solidFill>
                <a:latin typeface="Calibri" panose="020F0502020204030204" pitchFamily="34" charset="0"/>
                <a:ea typeface="Calibri" panose="020F0502020204030204" pitchFamily="34" charset="0"/>
                <a:cs typeface="Calibri" panose="020F0502020204030204" pitchFamily="34" charset="0"/>
              </a:rPr>
              <a:t>8</a:t>
            </a:r>
            <a:r>
              <a:rPr lang="en-US" dirty="0">
                <a:solidFill>
                  <a:schemeClr val="accent2"/>
                </a:solidFill>
                <a:latin typeface="Calibri" panose="020F0502020204030204" pitchFamily="34" charset="0"/>
                <a:ea typeface="Calibri" panose="020F0502020204030204" pitchFamily="34" charset="0"/>
                <a:cs typeface="Calibri" panose="020F0502020204030204" pitchFamily="34" charset="0"/>
              </a:rPr>
              <a:t> channels and store it without exceeding the storage capacity</a:t>
            </a:r>
          </a:p>
          <a:p>
            <a:pPr>
              <a:spcAft>
                <a:spcPts val="0"/>
              </a:spcAft>
            </a:pPr>
            <a:r>
              <a:rPr lang="en-US" dirty="0">
                <a:solidFill>
                  <a:schemeClr val="accent2"/>
                </a:solidFill>
                <a:latin typeface="Calibri" panose="020F0502020204030204" pitchFamily="34" charset="0"/>
                <a:ea typeface="Calibri" panose="020F0502020204030204" pitchFamily="34" charset="0"/>
                <a:cs typeface="Calibri" panose="020F0502020204030204" pitchFamily="34" charset="0"/>
              </a:rPr>
              <a:t>How to reduce data without loosing important data</a:t>
            </a:r>
          </a:p>
          <a:p>
            <a:pPr>
              <a:spcAft>
                <a:spcPts val="0"/>
              </a:spcAft>
            </a:pPr>
            <a:endParaRPr lang="en-US"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Data Reduction </a:t>
            </a:r>
            <a:r>
              <a:rPr lang="en-US" dirty="0">
                <a:solidFill>
                  <a:schemeClr val="accent2"/>
                </a:solidFill>
                <a:latin typeface="Calibri" panose="020F0502020204030204" pitchFamily="34" charset="0"/>
                <a:ea typeface="Calibri" panose="020F0502020204030204" pitchFamily="34" charset="0"/>
                <a:cs typeface="Calibri" panose="020F0502020204030204" pitchFamily="34" charset="0"/>
              </a:rPr>
              <a:t>– two different strategies</a:t>
            </a:r>
            <a:endParaRPr lang="sv-SE"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80DD416C-E21D-4DAE-968E-DE4F5101D7BB}"/>
              </a:ext>
            </a:extLst>
          </p:cNvPr>
          <p:cNvGraphicFramePr>
            <a:graphicFrameLocks noChangeAspect="1"/>
          </p:cNvGraphicFramePr>
          <p:nvPr>
            <p:extLst>
              <p:ext uri="{D42A27DB-BD31-4B8C-83A1-F6EECF244321}">
                <p14:modId xmlns:p14="http://schemas.microsoft.com/office/powerpoint/2010/main" val="2681802949"/>
              </p:ext>
            </p:extLst>
          </p:nvPr>
        </p:nvGraphicFramePr>
        <p:xfrm>
          <a:off x="2552291" y="3034593"/>
          <a:ext cx="2765425" cy="3292475"/>
        </p:xfrm>
        <a:graphic>
          <a:graphicData uri="http://schemas.openxmlformats.org/presentationml/2006/ole">
            <mc:AlternateContent xmlns:mc="http://schemas.openxmlformats.org/markup-compatibility/2006">
              <mc:Choice xmlns:v="urn:schemas-microsoft-com:vml" Requires="v">
                <p:oleObj spid="_x0000_s26805" name="Drawing" r:id="rId3" imgW="2994554" imgH="3558241" progId="Canvas.Drawing.X">
                  <p:embed/>
                </p:oleObj>
              </mc:Choice>
              <mc:Fallback>
                <p:oleObj name="Drawing" r:id="rId3" imgW="2994554" imgH="3558241" progId="Canvas.Drawing.X">
                  <p:embed/>
                  <p:pic>
                    <p:nvPicPr>
                      <p:cNvPr id="0" name="Object 1"/>
                      <p:cNvPicPr>
                        <a:picLocks noChangeAspect="1" noChangeArrowheads="1"/>
                      </p:cNvPicPr>
                      <p:nvPr/>
                    </p:nvPicPr>
                    <p:blipFill>
                      <a:blip r:embed="rId4"/>
                      <a:srcRect/>
                      <a:stretch>
                        <a:fillRect/>
                      </a:stretch>
                    </p:blipFill>
                    <p:spPr bwMode="auto">
                      <a:xfrm>
                        <a:off x="2552291" y="3034593"/>
                        <a:ext cx="2765425" cy="329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4">
            <a:extLst>
              <a:ext uri="{FF2B5EF4-FFF2-40B4-BE49-F238E27FC236}">
                <a16:creationId xmlns:a16="http://schemas.microsoft.com/office/drawing/2014/main" id="{BBFECC46-491D-47A8-B3AB-06C5A145B067}"/>
              </a:ext>
            </a:extLst>
          </p:cNvPr>
          <p:cNvSpPr>
            <a:spLocks noChangeArrowheads="1"/>
          </p:cNvSpPr>
          <p:nvPr/>
        </p:nvSpPr>
        <p:spPr bwMode="auto">
          <a:xfrm>
            <a:off x="7465925" y="28526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12" name="Object 11">
            <a:extLst>
              <a:ext uri="{FF2B5EF4-FFF2-40B4-BE49-F238E27FC236}">
                <a16:creationId xmlns:a16="http://schemas.microsoft.com/office/drawing/2014/main" id="{62CA0096-FE9A-4966-8A5A-F52C105FB505}"/>
              </a:ext>
            </a:extLst>
          </p:cNvPr>
          <p:cNvGraphicFramePr>
            <a:graphicFrameLocks noChangeAspect="1"/>
          </p:cNvGraphicFramePr>
          <p:nvPr>
            <p:extLst>
              <p:ext uri="{D42A27DB-BD31-4B8C-83A1-F6EECF244321}">
                <p14:modId xmlns:p14="http://schemas.microsoft.com/office/powerpoint/2010/main" val="1382355946"/>
              </p:ext>
            </p:extLst>
          </p:nvPr>
        </p:nvGraphicFramePr>
        <p:xfrm>
          <a:off x="7184581" y="3234513"/>
          <a:ext cx="2332038" cy="2705100"/>
        </p:xfrm>
        <a:graphic>
          <a:graphicData uri="http://schemas.openxmlformats.org/presentationml/2006/ole">
            <mc:AlternateContent xmlns:mc="http://schemas.openxmlformats.org/markup-compatibility/2006">
              <mc:Choice xmlns:v="urn:schemas-microsoft-com:vml" Requires="v">
                <p:oleObj spid="_x0000_s26806" name="Drawing" r:id="rId5" imgW="2590516" imgH="3002107" progId="Canvas.Drawing.X">
                  <p:embed/>
                </p:oleObj>
              </mc:Choice>
              <mc:Fallback>
                <p:oleObj name="Drawing" r:id="rId5" imgW="2590516" imgH="3002107" progId="Canvas.Drawing.X">
                  <p:embed/>
                  <p:pic>
                    <p:nvPicPr>
                      <p:cNvPr id="0" name="Object 3"/>
                      <p:cNvPicPr>
                        <a:picLocks noChangeAspect="1" noChangeArrowheads="1"/>
                      </p:cNvPicPr>
                      <p:nvPr/>
                    </p:nvPicPr>
                    <p:blipFill>
                      <a:blip r:embed="rId6"/>
                      <a:srcRect/>
                      <a:stretch>
                        <a:fillRect/>
                      </a:stretch>
                    </p:blipFill>
                    <p:spPr bwMode="auto">
                      <a:xfrm>
                        <a:off x="7184581" y="3234513"/>
                        <a:ext cx="2332038" cy="270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a:extLst>
              <a:ext uri="{FF2B5EF4-FFF2-40B4-BE49-F238E27FC236}">
                <a16:creationId xmlns:a16="http://schemas.microsoft.com/office/drawing/2014/main" id="{659986C6-690C-4225-B687-22EF16E3143C}"/>
              </a:ext>
            </a:extLst>
          </p:cNvPr>
          <p:cNvSpPr txBox="1"/>
          <p:nvPr/>
        </p:nvSpPr>
        <p:spPr>
          <a:xfrm>
            <a:off x="3025719" y="2513890"/>
            <a:ext cx="1760290" cy="369332"/>
          </a:xfrm>
          <a:prstGeom prst="rect">
            <a:avLst/>
          </a:prstGeom>
          <a:noFill/>
        </p:spPr>
        <p:txBody>
          <a:bodyPr wrap="none" rtlCol="0">
            <a:spAutoFit/>
          </a:bodyPr>
          <a:lstStyle/>
          <a:p>
            <a:r>
              <a:rPr lang="sv-SE" dirty="0" err="1"/>
              <a:t>Traditional</a:t>
            </a:r>
            <a:r>
              <a:rPr lang="sv-SE" dirty="0"/>
              <a:t> DAQ</a:t>
            </a:r>
          </a:p>
        </p:txBody>
      </p:sp>
      <p:sp>
        <p:nvSpPr>
          <p:cNvPr id="14" name="TextBox 13">
            <a:extLst>
              <a:ext uri="{FF2B5EF4-FFF2-40B4-BE49-F238E27FC236}">
                <a16:creationId xmlns:a16="http://schemas.microsoft.com/office/drawing/2014/main" id="{2FB5EADB-CBF4-456E-A1BD-7A42613C29E3}"/>
              </a:ext>
            </a:extLst>
          </p:cNvPr>
          <p:cNvSpPr txBox="1"/>
          <p:nvPr/>
        </p:nvSpPr>
        <p:spPr>
          <a:xfrm>
            <a:off x="7004871" y="2513890"/>
            <a:ext cx="2005677" cy="369332"/>
          </a:xfrm>
          <a:prstGeom prst="rect">
            <a:avLst/>
          </a:prstGeom>
          <a:noFill/>
        </p:spPr>
        <p:txBody>
          <a:bodyPr wrap="none" rtlCol="0">
            <a:spAutoFit/>
          </a:bodyPr>
          <a:lstStyle/>
          <a:p>
            <a:r>
              <a:rPr lang="sv-SE" dirty="0"/>
              <a:t>Self </a:t>
            </a:r>
            <a:r>
              <a:rPr lang="sv-SE" dirty="0" err="1"/>
              <a:t>triggered</a:t>
            </a:r>
            <a:r>
              <a:rPr lang="sv-SE" dirty="0"/>
              <a:t> DAQ</a:t>
            </a:r>
          </a:p>
        </p:txBody>
      </p:sp>
    </p:spTree>
    <p:extLst>
      <p:ext uri="{BB962C8B-B14F-4D97-AF65-F5344CB8AC3E}">
        <p14:creationId xmlns:p14="http://schemas.microsoft.com/office/powerpoint/2010/main" val="2504199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On/off-detector Processing</a:t>
            </a:r>
          </a:p>
        </p:txBody>
      </p:sp>
      <p:sp>
        <p:nvSpPr>
          <p:cNvPr id="3" name="Text Box 4"/>
          <p:cNvSpPr txBox="1">
            <a:spLocks noChangeArrowheads="1"/>
          </p:cNvSpPr>
          <p:nvPr/>
        </p:nvSpPr>
        <p:spPr bwMode="auto">
          <a:xfrm>
            <a:off x="6785202" y="4198034"/>
            <a:ext cx="3240087"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solidFill>
                <a:schemeClr val="accent2"/>
              </a:solidFill>
            </a:endParaRPr>
          </a:p>
        </p:txBody>
      </p:sp>
      <p:graphicFrame>
        <p:nvGraphicFramePr>
          <p:cNvPr id="6" name="Object 5">
            <a:extLst>
              <a:ext uri="{FF2B5EF4-FFF2-40B4-BE49-F238E27FC236}">
                <a16:creationId xmlns:a16="http://schemas.microsoft.com/office/drawing/2014/main" id="{BAD738D3-62FE-466D-8E11-7417FE387DC5}"/>
              </a:ext>
            </a:extLst>
          </p:cNvPr>
          <p:cNvGraphicFramePr>
            <a:graphicFrameLocks noChangeAspect="1"/>
          </p:cNvGraphicFramePr>
          <p:nvPr>
            <p:extLst>
              <p:ext uri="{D42A27DB-BD31-4B8C-83A1-F6EECF244321}">
                <p14:modId xmlns:p14="http://schemas.microsoft.com/office/powerpoint/2010/main" val="3163618281"/>
              </p:ext>
            </p:extLst>
          </p:nvPr>
        </p:nvGraphicFramePr>
        <p:xfrm>
          <a:off x="3074988" y="2395538"/>
          <a:ext cx="2765425" cy="3603625"/>
        </p:xfrm>
        <a:graphic>
          <a:graphicData uri="http://schemas.openxmlformats.org/presentationml/2006/ole">
            <mc:AlternateContent xmlns:mc="http://schemas.openxmlformats.org/markup-compatibility/2006">
              <mc:Choice xmlns:v="urn:schemas-microsoft-com:vml" Requires="v">
                <p:oleObj spid="_x0000_s32844" name="Drawing" r:id="rId3" imgW="2994554" imgH="3893789" progId="Canvas.Drawing.X">
                  <p:embed/>
                </p:oleObj>
              </mc:Choice>
              <mc:Fallback>
                <p:oleObj name="Drawing" r:id="rId3" imgW="2994554" imgH="3893789" progId="Canvas.Drawing.X">
                  <p:embed/>
                  <p:pic>
                    <p:nvPicPr>
                      <p:cNvPr id="9" name="Object 8">
                        <a:extLst>
                          <a:ext uri="{FF2B5EF4-FFF2-40B4-BE49-F238E27FC236}">
                            <a16:creationId xmlns:a16="http://schemas.microsoft.com/office/drawing/2014/main" id="{80DD416C-E21D-4DAE-968E-DE4F5101D7BB}"/>
                          </a:ext>
                        </a:extLst>
                      </p:cNvPr>
                      <p:cNvPicPr>
                        <a:picLocks noChangeAspect="1" noChangeArrowheads="1"/>
                      </p:cNvPicPr>
                      <p:nvPr/>
                    </p:nvPicPr>
                    <p:blipFill>
                      <a:blip r:embed="rId4"/>
                      <a:srcRect/>
                      <a:stretch>
                        <a:fillRect/>
                      </a:stretch>
                    </p:blipFill>
                    <p:spPr bwMode="auto">
                      <a:xfrm>
                        <a:off x="3074988" y="2395538"/>
                        <a:ext cx="2765425" cy="360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a:extLst>
              <a:ext uri="{FF2B5EF4-FFF2-40B4-BE49-F238E27FC236}">
                <a16:creationId xmlns:a16="http://schemas.microsoft.com/office/drawing/2014/main" id="{05D28105-CD13-4D20-B945-E578099BD49B}"/>
              </a:ext>
            </a:extLst>
          </p:cNvPr>
          <p:cNvCxnSpPr/>
          <p:nvPr/>
        </p:nvCxnSpPr>
        <p:spPr>
          <a:xfrm>
            <a:off x="1756699" y="3703897"/>
            <a:ext cx="1276141"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2699BBE-E096-42A1-8707-705A64C64FF2}"/>
              </a:ext>
            </a:extLst>
          </p:cNvPr>
          <p:cNvCxnSpPr/>
          <p:nvPr/>
        </p:nvCxnSpPr>
        <p:spPr>
          <a:xfrm>
            <a:off x="5840230" y="2803495"/>
            <a:ext cx="1276141"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A298577-23A5-4573-8A90-C965CB973011}"/>
              </a:ext>
            </a:extLst>
          </p:cNvPr>
          <p:cNvSpPr txBox="1"/>
          <p:nvPr/>
        </p:nvSpPr>
        <p:spPr>
          <a:xfrm>
            <a:off x="5663013" y="2468810"/>
            <a:ext cx="1630575" cy="276999"/>
          </a:xfrm>
          <a:prstGeom prst="rect">
            <a:avLst/>
          </a:prstGeom>
          <a:noFill/>
        </p:spPr>
        <p:txBody>
          <a:bodyPr wrap="none" rtlCol="0">
            <a:spAutoFit/>
          </a:bodyPr>
          <a:lstStyle/>
          <a:p>
            <a:r>
              <a:rPr lang="en-US" sz="1200"/>
              <a:t>On-detector electronics</a:t>
            </a:r>
          </a:p>
        </p:txBody>
      </p:sp>
      <p:sp>
        <p:nvSpPr>
          <p:cNvPr id="11" name="TextBox 10">
            <a:extLst>
              <a:ext uri="{FF2B5EF4-FFF2-40B4-BE49-F238E27FC236}">
                <a16:creationId xmlns:a16="http://schemas.microsoft.com/office/drawing/2014/main" id="{302A9A6A-8FB3-4B71-AF3A-836D03C9DB53}"/>
              </a:ext>
            </a:extLst>
          </p:cNvPr>
          <p:cNvSpPr txBox="1"/>
          <p:nvPr/>
        </p:nvSpPr>
        <p:spPr>
          <a:xfrm>
            <a:off x="1621813" y="3426898"/>
            <a:ext cx="1630575" cy="276999"/>
          </a:xfrm>
          <a:prstGeom prst="rect">
            <a:avLst/>
          </a:prstGeom>
          <a:noFill/>
        </p:spPr>
        <p:txBody>
          <a:bodyPr wrap="none" rtlCol="0">
            <a:spAutoFit/>
          </a:bodyPr>
          <a:lstStyle/>
          <a:p>
            <a:r>
              <a:rPr lang="en-US" sz="1200"/>
              <a:t>On-detector electronics</a:t>
            </a:r>
          </a:p>
        </p:txBody>
      </p:sp>
      <p:sp>
        <p:nvSpPr>
          <p:cNvPr id="12" name="TextBox 11">
            <a:extLst>
              <a:ext uri="{FF2B5EF4-FFF2-40B4-BE49-F238E27FC236}">
                <a16:creationId xmlns:a16="http://schemas.microsoft.com/office/drawing/2014/main" id="{B6D97A5E-7EAE-4C04-8014-94FA7296AA8D}"/>
              </a:ext>
            </a:extLst>
          </p:cNvPr>
          <p:cNvSpPr txBox="1"/>
          <p:nvPr/>
        </p:nvSpPr>
        <p:spPr>
          <a:xfrm>
            <a:off x="5663013" y="2785571"/>
            <a:ext cx="1653466" cy="276999"/>
          </a:xfrm>
          <a:prstGeom prst="rect">
            <a:avLst/>
          </a:prstGeom>
          <a:noFill/>
        </p:spPr>
        <p:txBody>
          <a:bodyPr wrap="none" rtlCol="0">
            <a:spAutoFit/>
          </a:bodyPr>
          <a:lstStyle/>
          <a:p>
            <a:r>
              <a:rPr lang="en-US" sz="1200"/>
              <a:t>Off-detector electronics</a:t>
            </a:r>
          </a:p>
        </p:txBody>
      </p:sp>
      <p:sp>
        <p:nvSpPr>
          <p:cNvPr id="13" name="TextBox 12">
            <a:extLst>
              <a:ext uri="{FF2B5EF4-FFF2-40B4-BE49-F238E27FC236}">
                <a16:creationId xmlns:a16="http://schemas.microsoft.com/office/drawing/2014/main" id="{AFD00C35-0A50-45CF-829B-FC4B4E08267A}"/>
              </a:ext>
            </a:extLst>
          </p:cNvPr>
          <p:cNvSpPr txBox="1"/>
          <p:nvPr/>
        </p:nvSpPr>
        <p:spPr>
          <a:xfrm>
            <a:off x="1621813" y="3665956"/>
            <a:ext cx="1653466" cy="276999"/>
          </a:xfrm>
          <a:prstGeom prst="rect">
            <a:avLst/>
          </a:prstGeom>
          <a:noFill/>
        </p:spPr>
        <p:txBody>
          <a:bodyPr wrap="none" rtlCol="0">
            <a:spAutoFit/>
          </a:bodyPr>
          <a:lstStyle/>
          <a:p>
            <a:r>
              <a:rPr lang="en-US" sz="1200"/>
              <a:t>Off-detector electronics</a:t>
            </a:r>
          </a:p>
        </p:txBody>
      </p:sp>
      <p:sp>
        <p:nvSpPr>
          <p:cNvPr id="14" name="TextBox 13">
            <a:extLst>
              <a:ext uri="{FF2B5EF4-FFF2-40B4-BE49-F238E27FC236}">
                <a16:creationId xmlns:a16="http://schemas.microsoft.com/office/drawing/2014/main" id="{AAFB98E4-1182-4F7D-9F22-1F25F5EB483A}"/>
              </a:ext>
            </a:extLst>
          </p:cNvPr>
          <p:cNvSpPr txBox="1"/>
          <p:nvPr/>
        </p:nvSpPr>
        <p:spPr>
          <a:xfrm>
            <a:off x="1909187" y="1316334"/>
            <a:ext cx="8207760" cy="923330"/>
          </a:xfrm>
          <a:prstGeom prst="rect">
            <a:avLst/>
          </a:prstGeom>
          <a:noFill/>
        </p:spPr>
        <p:txBody>
          <a:bodyPr wrap="none" rtlCol="0">
            <a:spAutoFit/>
          </a:bodyPr>
          <a:lstStyle/>
          <a:p>
            <a:r>
              <a:rPr lang="en-US" dirty="0">
                <a:solidFill>
                  <a:schemeClr val="accent2"/>
                </a:solidFill>
              </a:rPr>
              <a:t>In the </a:t>
            </a:r>
            <a:r>
              <a:rPr lang="en-US" b="1" dirty="0">
                <a:solidFill>
                  <a:srgbClr val="FF0000"/>
                </a:solidFill>
              </a:rPr>
              <a:t>original </a:t>
            </a:r>
            <a:r>
              <a:rPr lang="en-US" dirty="0">
                <a:solidFill>
                  <a:schemeClr val="accent2"/>
                </a:solidFill>
              </a:rPr>
              <a:t>ATLAS electronics </a:t>
            </a:r>
            <a:r>
              <a:rPr lang="en-US" b="1" dirty="0">
                <a:solidFill>
                  <a:srgbClr val="FF0000"/>
                </a:solidFill>
              </a:rPr>
              <a:t>high band width </a:t>
            </a:r>
            <a:r>
              <a:rPr lang="en-US" dirty="0">
                <a:solidFill>
                  <a:schemeClr val="accent2"/>
                </a:solidFill>
              </a:rPr>
              <a:t>communication was </a:t>
            </a:r>
            <a:r>
              <a:rPr lang="en-US" b="1" dirty="0">
                <a:solidFill>
                  <a:srgbClr val="FF0000"/>
                </a:solidFill>
              </a:rPr>
              <a:t>expensive</a:t>
            </a:r>
            <a:r>
              <a:rPr lang="en-US" dirty="0">
                <a:solidFill>
                  <a:schemeClr val="accent2"/>
                </a:solidFill>
              </a:rPr>
              <a:t> -&gt;</a:t>
            </a:r>
          </a:p>
          <a:p>
            <a:r>
              <a:rPr lang="en-US" dirty="0">
                <a:solidFill>
                  <a:schemeClr val="accent2"/>
                </a:solidFill>
              </a:rPr>
              <a:t>Send </a:t>
            </a:r>
            <a:r>
              <a:rPr lang="en-US" b="1" dirty="0">
                <a:solidFill>
                  <a:srgbClr val="FF0000"/>
                </a:solidFill>
              </a:rPr>
              <a:t>reduced</a:t>
            </a:r>
            <a:r>
              <a:rPr lang="en-US" dirty="0">
                <a:solidFill>
                  <a:schemeClr val="accent2"/>
                </a:solidFill>
              </a:rPr>
              <a:t> (amplitude and granularity data) </a:t>
            </a:r>
            <a:r>
              <a:rPr lang="en-US" b="1" dirty="0">
                <a:solidFill>
                  <a:srgbClr val="FF0000"/>
                </a:solidFill>
              </a:rPr>
              <a:t>trigger data </a:t>
            </a:r>
            <a:r>
              <a:rPr lang="en-US" dirty="0">
                <a:solidFill>
                  <a:schemeClr val="accent2"/>
                </a:solidFill>
              </a:rPr>
              <a:t>to off detector LEVEL 1</a:t>
            </a:r>
          </a:p>
          <a:p>
            <a:r>
              <a:rPr lang="en-US" dirty="0">
                <a:solidFill>
                  <a:schemeClr val="accent2"/>
                </a:solidFill>
              </a:rPr>
              <a:t>Trigger processor. The </a:t>
            </a:r>
            <a:r>
              <a:rPr lang="en-US" b="1" dirty="0">
                <a:solidFill>
                  <a:srgbClr val="FF0000"/>
                </a:solidFill>
              </a:rPr>
              <a:t>decision is sent back </a:t>
            </a:r>
            <a:r>
              <a:rPr lang="en-US" dirty="0">
                <a:solidFill>
                  <a:schemeClr val="accent2"/>
                </a:solidFill>
              </a:rPr>
              <a:t>to the detector.</a:t>
            </a:r>
          </a:p>
        </p:txBody>
      </p:sp>
      <p:sp>
        <p:nvSpPr>
          <p:cNvPr id="15" name="TextBox 14">
            <a:extLst>
              <a:ext uri="{FF2B5EF4-FFF2-40B4-BE49-F238E27FC236}">
                <a16:creationId xmlns:a16="http://schemas.microsoft.com/office/drawing/2014/main" id="{62818B04-878B-4C66-B13D-F26422BD431F}"/>
              </a:ext>
            </a:extLst>
          </p:cNvPr>
          <p:cNvSpPr txBox="1"/>
          <p:nvPr/>
        </p:nvSpPr>
        <p:spPr>
          <a:xfrm>
            <a:off x="6493464" y="3751124"/>
            <a:ext cx="5342655" cy="1754326"/>
          </a:xfrm>
          <a:prstGeom prst="rect">
            <a:avLst/>
          </a:prstGeom>
          <a:noFill/>
        </p:spPr>
        <p:txBody>
          <a:bodyPr wrap="square" rtlCol="0">
            <a:spAutoFit/>
          </a:bodyPr>
          <a:lstStyle/>
          <a:p>
            <a:r>
              <a:rPr lang="en-US" dirty="0">
                <a:solidFill>
                  <a:schemeClr val="accent2"/>
                </a:solidFill>
              </a:rPr>
              <a:t>In the </a:t>
            </a:r>
            <a:r>
              <a:rPr lang="en-US" b="1" dirty="0">
                <a:solidFill>
                  <a:srgbClr val="FF0000"/>
                </a:solidFill>
              </a:rPr>
              <a:t>upgraded </a:t>
            </a:r>
            <a:r>
              <a:rPr lang="en-US" dirty="0">
                <a:solidFill>
                  <a:schemeClr val="accent2"/>
                </a:solidFill>
              </a:rPr>
              <a:t>system digitized data is </a:t>
            </a:r>
            <a:r>
              <a:rPr lang="en-US" b="1" dirty="0">
                <a:solidFill>
                  <a:srgbClr val="FF0000"/>
                </a:solidFill>
              </a:rPr>
              <a:t>sent off </a:t>
            </a:r>
            <a:r>
              <a:rPr lang="en-US" dirty="0">
                <a:solidFill>
                  <a:schemeClr val="accent2"/>
                </a:solidFill>
              </a:rPr>
              <a:t>the detector </a:t>
            </a:r>
            <a:r>
              <a:rPr lang="en-US" b="1" dirty="0">
                <a:solidFill>
                  <a:srgbClr val="FF0000"/>
                </a:solidFill>
              </a:rPr>
              <a:t>without delay</a:t>
            </a:r>
            <a:r>
              <a:rPr lang="en-US" dirty="0">
                <a:solidFill>
                  <a:schemeClr val="accent2"/>
                </a:solidFill>
              </a:rPr>
              <a:t>.</a:t>
            </a:r>
          </a:p>
          <a:p>
            <a:endParaRPr lang="en-US" dirty="0">
              <a:solidFill>
                <a:schemeClr val="accent2"/>
              </a:solidFill>
            </a:endParaRPr>
          </a:p>
          <a:p>
            <a:r>
              <a:rPr lang="en-US" dirty="0">
                <a:solidFill>
                  <a:schemeClr val="accent2"/>
                </a:solidFill>
              </a:rPr>
              <a:t>The new strategy is necessary to cope with the needs of the High-luminosity LHC and its 200 collision event at every bunch crossing.</a:t>
            </a:r>
          </a:p>
        </p:txBody>
      </p:sp>
    </p:spTree>
    <p:extLst>
      <p:ext uri="{BB962C8B-B14F-4D97-AF65-F5344CB8AC3E}">
        <p14:creationId xmlns:p14="http://schemas.microsoft.com/office/powerpoint/2010/main" val="3454010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ATLAS Phase-II TDAQ</a:t>
            </a:r>
          </a:p>
        </p:txBody>
      </p:sp>
      <p:graphicFrame>
        <p:nvGraphicFramePr>
          <p:cNvPr id="6" name="Object 5">
            <a:extLst>
              <a:ext uri="{FF2B5EF4-FFF2-40B4-BE49-F238E27FC236}">
                <a16:creationId xmlns:a16="http://schemas.microsoft.com/office/drawing/2014/main" id="{CF4778E4-4F0F-49D2-8BD1-5A56D80E3B97}"/>
              </a:ext>
            </a:extLst>
          </p:cNvPr>
          <p:cNvGraphicFramePr>
            <a:graphicFrameLocks noChangeAspect="1"/>
          </p:cNvGraphicFramePr>
          <p:nvPr>
            <p:extLst>
              <p:ext uri="{D42A27DB-BD31-4B8C-83A1-F6EECF244321}">
                <p14:modId xmlns:p14="http://schemas.microsoft.com/office/powerpoint/2010/main" val="2425744482"/>
              </p:ext>
            </p:extLst>
          </p:nvPr>
        </p:nvGraphicFramePr>
        <p:xfrm>
          <a:off x="1369371" y="2090058"/>
          <a:ext cx="3775403" cy="3509491"/>
        </p:xfrm>
        <a:graphic>
          <a:graphicData uri="http://schemas.openxmlformats.org/presentationml/2006/ole">
            <mc:AlternateContent xmlns:mc="http://schemas.openxmlformats.org/markup-compatibility/2006">
              <mc:Choice xmlns:v="urn:schemas-microsoft-com:vml" Requires="v">
                <p:oleObj spid="_x0000_s33893" name="Drawing" r:id="rId3" imgW="4327876" imgH="4023171" progId="Canvas.Drawing.X">
                  <p:embed/>
                </p:oleObj>
              </mc:Choice>
              <mc:Fallback>
                <p:oleObj name="Drawing" r:id="rId3" imgW="4327876" imgH="4023171" progId="Canvas.Drawing.X">
                  <p:embed/>
                  <p:pic>
                    <p:nvPicPr>
                      <p:cNvPr id="0" name=""/>
                      <p:cNvPicPr/>
                      <p:nvPr/>
                    </p:nvPicPr>
                    <p:blipFill>
                      <a:blip r:embed="rId4"/>
                      <a:stretch>
                        <a:fillRect/>
                      </a:stretch>
                    </p:blipFill>
                    <p:spPr>
                      <a:xfrm>
                        <a:off x="1369371" y="2090058"/>
                        <a:ext cx="3775403" cy="3509491"/>
                      </a:xfrm>
                      <a:prstGeom prst="rect">
                        <a:avLst/>
                      </a:prstGeom>
                    </p:spPr>
                  </p:pic>
                </p:oleObj>
              </mc:Fallback>
            </mc:AlternateContent>
          </a:graphicData>
        </a:graphic>
      </p:graphicFrame>
      <p:sp>
        <p:nvSpPr>
          <p:cNvPr id="8" name="Rectangle 4">
            <a:extLst>
              <a:ext uri="{FF2B5EF4-FFF2-40B4-BE49-F238E27FC236}">
                <a16:creationId xmlns:a16="http://schemas.microsoft.com/office/drawing/2014/main" id="{3509F1D5-2A85-4B2D-8E0E-004989599ED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11" name="TextBox 10">
            <a:extLst>
              <a:ext uri="{FF2B5EF4-FFF2-40B4-BE49-F238E27FC236}">
                <a16:creationId xmlns:a16="http://schemas.microsoft.com/office/drawing/2014/main" id="{110826F7-513C-4596-87FE-1E475C0CC72A}"/>
              </a:ext>
            </a:extLst>
          </p:cNvPr>
          <p:cNvSpPr txBox="1"/>
          <p:nvPr/>
        </p:nvSpPr>
        <p:spPr>
          <a:xfrm>
            <a:off x="2331218" y="1507253"/>
            <a:ext cx="1563248" cy="369332"/>
          </a:xfrm>
          <a:prstGeom prst="rect">
            <a:avLst/>
          </a:prstGeom>
          <a:noFill/>
        </p:spPr>
        <p:txBody>
          <a:bodyPr wrap="none" rtlCol="0">
            <a:spAutoFit/>
          </a:bodyPr>
          <a:lstStyle/>
          <a:p>
            <a:r>
              <a:rPr lang="sv-SE" dirty="0"/>
              <a:t>Present system</a:t>
            </a:r>
          </a:p>
        </p:txBody>
      </p:sp>
      <p:sp>
        <p:nvSpPr>
          <p:cNvPr id="12" name="TextBox 11">
            <a:extLst>
              <a:ext uri="{FF2B5EF4-FFF2-40B4-BE49-F238E27FC236}">
                <a16:creationId xmlns:a16="http://schemas.microsoft.com/office/drawing/2014/main" id="{83460869-BB97-4465-9AD4-36DAFA03EFF4}"/>
              </a:ext>
            </a:extLst>
          </p:cNvPr>
          <p:cNvSpPr txBox="1"/>
          <p:nvPr/>
        </p:nvSpPr>
        <p:spPr>
          <a:xfrm>
            <a:off x="7454675" y="1507253"/>
            <a:ext cx="1633781" cy="369332"/>
          </a:xfrm>
          <a:prstGeom prst="rect">
            <a:avLst/>
          </a:prstGeom>
          <a:noFill/>
        </p:spPr>
        <p:txBody>
          <a:bodyPr wrap="none" rtlCol="0">
            <a:spAutoFit/>
          </a:bodyPr>
          <a:lstStyle/>
          <a:p>
            <a:r>
              <a:rPr lang="sv-SE" dirty="0" err="1"/>
              <a:t>Phase</a:t>
            </a:r>
            <a:r>
              <a:rPr lang="sv-SE" dirty="0"/>
              <a:t> II system</a:t>
            </a:r>
          </a:p>
        </p:txBody>
      </p:sp>
      <p:graphicFrame>
        <p:nvGraphicFramePr>
          <p:cNvPr id="7" name="Object 6">
            <a:extLst>
              <a:ext uri="{FF2B5EF4-FFF2-40B4-BE49-F238E27FC236}">
                <a16:creationId xmlns:a16="http://schemas.microsoft.com/office/drawing/2014/main" id="{274BFA99-F358-4BFE-83BB-4CFA81FD247C}"/>
              </a:ext>
            </a:extLst>
          </p:cNvPr>
          <p:cNvGraphicFramePr>
            <a:graphicFrameLocks noChangeAspect="1"/>
          </p:cNvGraphicFramePr>
          <p:nvPr>
            <p:extLst>
              <p:ext uri="{D42A27DB-BD31-4B8C-83A1-F6EECF244321}">
                <p14:modId xmlns:p14="http://schemas.microsoft.com/office/powerpoint/2010/main" val="3929779480"/>
              </p:ext>
            </p:extLst>
          </p:nvPr>
        </p:nvGraphicFramePr>
        <p:xfrm>
          <a:off x="6393240" y="1846074"/>
          <a:ext cx="4120685" cy="4673895"/>
        </p:xfrm>
        <a:graphic>
          <a:graphicData uri="http://schemas.openxmlformats.org/presentationml/2006/ole">
            <mc:AlternateContent xmlns:mc="http://schemas.openxmlformats.org/markup-compatibility/2006">
              <mc:Choice xmlns:v="urn:schemas-microsoft-com:vml" Requires="v">
                <p:oleObj spid="_x0000_s33894" name="Drawing" r:id="rId5" imgW="3110702" imgH="3527842" progId="Canvas.Drawing.X">
                  <p:embed/>
                </p:oleObj>
              </mc:Choice>
              <mc:Fallback>
                <p:oleObj name="Drawing" r:id="rId5" imgW="3110702" imgH="3527842" progId="Canvas.Drawing.X">
                  <p:embed/>
                  <p:pic>
                    <p:nvPicPr>
                      <p:cNvPr id="0" name=""/>
                      <p:cNvPicPr/>
                      <p:nvPr/>
                    </p:nvPicPr>
                    <p:blipFill>
                      <a:blip r:embed="rId6"/>
                      <a:stretch>
                        <a:fillRect/>
                      </a:stretch>
                    </p:blipFill>
                    <p:spPr>
                      <a:xfrm>
                        <a:off x="6393240" y="1846074"/>
                        <a:ext cx="4120685" cy="4673895"/>
                      </a:xfrm>
                      <a:prstGeom prst="rect">
                        <a:avLst/>
                      </a:prstGeom>
                    </p:spPr>
                  </p:pic>
                </p:oleObj>
              </mc:Fallback>
            </mc:AlternateContent>
          </a:graphicData>
        </a:graphic>
      </p:graphicFrame>
    </p:spTree>
    <p:extLst>
      <p:ext uri="{BB962C8B-B14F-4D97-AF65-F5344CB8AC3E}">
        <p14:creationId xmlns:p14="http://schemas.microsoft.com/office/powerpoint/2010/main" val="1935322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Radiation tolerance</a:t>
            </a:r>
          </a:p>
        </p:txBody>
      </p:sp>
      <p:sp>
        <p:nvSpPr>
          <p:cNvPr id="8" name="Rectangle 4">
            <a:extLst>
              <a:ext uri="{FF2B5EF4-FFF2-40B4-BE49-F238E27FC236}">
                <a16:creationId xmlns:a16="http://schemas.microsoft.com/office/drawing/2014/main" id="{3509F1D5-2A85-4B2D-8E0E-004989599ED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11" name="TextBox 10">
            <a:extLst>
              <a:ext uri="{FF2B5EF4-FFF2-40B4-BE49-F238E27FC236}">
                <a16:creationId xmlns:a16="http://schemas.microsoft.com/office/drawing/2014/main" id="{110826F7-513C-4596-87FE-1E475C0CC72A}"/>
              </a:ext>
            </a:extLst>
          </p:cNvPr>
          <p:cNvSpPr txBox="1"/>
          <p:nvPr/>
        </p:nvSpPr>
        <p:spPr>
          <a:xfrm>
            <a:off x="528997" y="1161695"/>
            <a:ext cx="7204793" cy="5355312"/>
          </a:xfrm>
          <a:prstGeom prst="rect">
            <a:avLst/>
          </a:prstGeom>
          <a:noFill/>
        </p:spPr>
        <p:txBody>
          <a:bodyPr wrap="square" rtlCol="0">
            <a:spAutoFit/>
          </a:bodyPr>
          <a:lstStyle/>
          <a:p>
            <a:r>
              <a:rPr lang="en-US" dirty="0">
                <a:solidFill>
                  <a:schemeClr val="accent2"/>
                </a:solidFill>
              </a:rPr>
              <a:t>The on-detector electronics need to be </a:t>
            </a:r>
            <a:r>
              <a:rPr lang="en-US" b="1" dirty="0">
                <a:solidFill>
                  <a:srgbClr val="FF0000"/>
                </a:solidFill>
              </a:rPr>
              <a:t>sufficiently radiation tolerant</a:t>
            </a:r>
          </a:p>
          <a:p>
            <a:r>
              <a:rPr lang="en-US" dirty="0">
                <a:solidFill>
                  <a:schemeClr val="accent2"/>
                </a:solidFill>
              </a:rPr>
              <a:t>Verified by </a:t>
            </a:r>
            <a:r>
              <a:rPr lang="en-US" b="1" dirty="0">
                <a:solidFill>
                  <a:srgbClr val="FF0000"/>
                </a:solidFill>
              </a:rPr>
              <a:t>radiation testing</a:t>
            </a:r>
          </a:p>
          <a:p>
            <a:r>
              <a:rPr lang="en-US" dirty="0">
                <a:solidFill>
                  <a:schemeClr val="accent2"/>
                </a:solidFill>
              </a:rPr>
              <a:t>Expose system to different types of radiation – photon, electron, proton…</a:t>
            </a:r>
          </a:p>
          <a:p>
            <a:r>
              <a:rPr lang="en-US" dirty="0">
                <a:solidFill>
                  <a:schemeClr val="accent2"/>
                </a:solidFill>
              </a:rPr>
              <a:t>Different types of errors:</a:t>
            </a:r>
          </a:p>
          <a:p>
            <a:r>
              <a:rPr lang="en-US" dirty="0">
                <a:solidFill>
                  <a:schemeClr val="accent2"/>
                </a:solidFill>
              </a:rPr>
              <a:t>	</a:t>
            </a:r>
            <a:r>
              <a:rPr lang="en-US" b="1" dirty="0">
                <a:solidFill>
                  <a:srgbClr val="FF0000"/>
                </a:solidFill>
              </a:rPr>
              <a:t>TID – Total Ionizing Dose</a:t>
            </a:r>
          </a:p>
          <a:p>
            <a:r>
              <a:rPr lang="en-US" dirty="0">
                <a:solidFill>
                  <a:schemeClr val="accent2"/>
                </a:solidFill>
              </a:rPr>
              <a:t>		The total energy absorbed by matter.</a:t>
            </a:r>
          </a:p>
          <a:p>
            <a:r>
              <a:rPr lang="en-US" dirty="0">
                <a:solidFill>
                  <a:schemeClr val="accent2"/>
                </a:solidFill>
              </a:rPr>
              <a:t>	</a:t>
            </a:r>
            <a:r>
              <a:rPr lang="en-US" b="1" dirty="0">
                <a:solidFill>
                  <a:srgbClr val="FF0000"/>
                </a:solidFill>
              </a:rPr>
              <a:t>NIEL – Non-Ionizing Energy Loss</a:t>
            </a:r>
          </a:p>
          <a:p>
            <a:r>
              <a:rPr lang="en-US" dirty="0">
                <a:solidFill>
                  <a:schemeClr val="accent2"/>
                </a:solidFill>
              </a:rPr>
              <a:t>		elastic and non-elastic nuclear interactions,</a:t>
            </a:r>
          </a:p>
          <a:p>
            <a:r>
              <a:rPr lang="en-US" dirty="0">
                <a:solidFill>
                  <a:schemeClr val="accent2"/>
                </a:solidFill>
              </a:rPr>
              <a:t>		displacement damage</a:t>
            </a:r>
          </a:p>
          <a:p>
            <a:r>
              <a:rPr lang="en-US" dirty="0">
                <a:solidFill>
                  <a:schemeClr val="accent2"/>
                </a:solidFill>
              </a:rPr>
              <a:t>	</a:t>
            </a:r>
            <a:r>
              <a:rPr lang="en-US" b="1" dirty="0">
                <a:solidFill>
                  <a:srgbClr val="FF0000"/>
                </a:solidFill>
              </a:rPr>
              <a:t>SEE – Single Event Effect</a:t>
            </a:r>
          </a:p>
          <a:p>
            <a:r>
              <a:rPr lang="en-US" dirty="0">
                <a:solidFill>
                  <a:schemeClr val="accent2"/>
                </a:solidFill>
              </a:rPr>
              <a:t>		Single energetic particles cause bit flips</a:t>
            </a:r>
          </a:p>
          <a:p>
            <a:r>
              <a:rPr lang="en-US" b="1" dirty="0">
                <a:solidFill>
                  <a:srgbClr val="FF0000"/>
                </a:solidFill>
              </a:rPr>
              <a:t>Simulate </a:t>
            </a:r>
            <a:r>
              <a:rPr lang="en-US" dirty="0">
                <a:solidFill>
                  <a:schemeClr val="accent2"/>
                </a:solidFill>
              </a:rPr>
              <a:t>to estimate radiation levels</a:t>
            </a:r>
          </a:p>
          <a:p>
            <a:r>
              <a:rPr lang="en-US" dirty="0">
                <a:solidFill>
                  <a:schemeClr val="accent2"/>
                </a:solidFill>
              </a:rPr>
              <a:t>Apply</a:t>
            </a:r>
            <a:r>
              <a:rPr lang="en-US" b="1" dirty="0">
                <a:solidFill>
                  <a:srgbClr val="FF0000"/>
                </a:solidFill>
              </a:rPr>
              <a:t> correction </a:t>
            </a:r>
            <a:r>
              <a:rPr lang="en-US" dirty="0">
                <a:solidFill>
                  <a:schemeClr val="accent2"/>
                </a:solidFill>
              </a:rPr>
              <a:t>factors</a:t>
            </a:r>
          </a:p>
          <a:p>
            <a:r>
              <a:rPr lang="en-US" b="1" dirty="0">
                <a:solidFill>
                  <a:srgbClr val="FF0000"/>
                </a:solidFill>
              </a:rPr>
              <a:t>Test</a:t>
            </a:r>
            <a:r>
              <a:rPr lang="en-US" dirty="0">
                <a:solidFill>
                  <a:schemeClr val="accent2"/>
                </a:solidFill>
              </a:rPr>
              <a:t> component samples and system parts to verify functionality at different</a:t>
            </a:r>
          </a:p>
          <a:p>
            <a:r>
              <a:rPr lang="en-US" b="1" dirty="0">
                <a:solidFill>
                  <a:srgbClr val="FF0000"/>
                </a:solidFill>
              </a:rPr>
              <a:t>Radiation tolerance can vary</a:t>
            </a:r>
          </a:p>
          <a:p>
            <a:r>
              <a:rPr lang="en-US" dirty="0">
                <a:solidFill>
                  <a:schemeClr val="accent2"/>
                </a:solidFill>
              </a:rPr>
              <a:t>	From fabrication process to process</a:t>
            </a:r>
          </a:p>
          <a:p>
            <a:r>
              <a:rPr lang="en-US" dirty="0">
                <a:solidFill>
                  <a:schemeClr val="accent2"/>
                </a:solidFill>
              </a:rPr>
              <a:t>	From manufacturer to manufacturer</a:t>
            </a:r>
          </a:p>
          <a:p>
            <a:r>
              <a:rPr lang="en-US" dirty="0">
                <a:solidFill>
                  <a:schemeClr val="accent2"/>
                </a:solidFill>
              </a:rPr>
              <a:t>	From foundry to foundry</a:t>
            </a:r>
          </a:p>
          <a:p>
            <a:r>
              <a:rPr lang="en-US" dirty="0">
                <a:solidFill>
                  <a:schemeClr val="accent2"/>
                </a:solidFill>
              </a:rPr>
              <a:t>	From lot to lot</a:t>
            </a:r>
          </a:p>
        </p:txBody>
      </p:sp>
      <p:sp>
        <p:nvSpPr>
          <p:cNvPr id="12" name="TextBox 11">
            <a:extLst>
              <a:ext uri="{FF2B5EF4-FFF2-40B4-BE49-F238E27FC236}">
                <a16:creationId xmlns:a16="http://schemas.microsoft.com/office/drawing/2014/main" id="{83460869-BB97-4465-9AD4-36DAFA03EFF4}"/>
              </a:ext>
            </a:extLst>
          </p:cNvPr>
          <p:cNvSpPr txBox="1"/>
          <p:nvPr/>
        </p:nvSpPr>
        <p:spPr>
          <a:xfrm>
            <a:off x="7454675" y="2921387"/>
            <a:ext cx="3634328" cy="1477328"/>
          </a:xfrm>
          <a:prstGeom prst="rect">
            <a:avLst/>
          </a:prstGeom>
          <a:noFill/>
        </p:spPr>
        <p:txBody>
          <a:bodyPr wrap="none" rtlCol="0">
            <a:spAutoFit/>
          </a:bodyPr>
          <a:lstStyle/>
          <a:p>
            <a:r>
              <a:rPr lang="en-US" b="1" dirty="0">
                <a:solidFill>
                  <a:srgbClr val="FF0000"/>
                </a:solidFill>
              </a:rPr>
              <a:t>Mitigation methods</a:t>
            </a:r>
          </a:p>
          <a:p>
            <a:r>
              <a:rPr lang="en-US" dirty="0">
                <a:solidFill>
                  <a:schemeClr val="accent2"/>
                </a:solidFill>
              </a:rPr>
              <a:t>Rad-hard (rad-tolerant) electronics</a:t>
            </a:r>
          </a:p>
          <a:p>
            <a:r>
              <a:rPr lang="en-US" dirty="0">
                <a:solidFill>
                  <a:schemeClr val="accent2"/>
                </a:solidFill>
              </a:rPr>
              <a:t>Redundancy</a:t>
            </a:r>
          </a:p>
          <a:p>
            <a:r>
              <a:rPr lang="en-US" dirty="0">
                <a:solidFill>
                  <a:schemeClr val="accent2"/>
                </a:solidFill>
              </a:rPr>
              <a:t>Partitions to limit error consequences</a:t>
            </a:r>
          </a:p>
          <a:p>
            <a:r>
              <a:rPr lang="en-US" dirty="0">
                <a:solidFill>
                  <a:schemeClr val="accent2"/>
                </a:solidFill>
              </a:rPr>
              <a:t>TMR – </a:t>
            </a:r>
            <a:r>
              <a:rPr lang="en-US" dirty="0" err="1">
                <a:solidFill>
                  <a:schemeClr val="accent2"/>
                </a:solidFill>
              </a:rPr>
              <a:t>tripple</a:t>
            </a:r>
            <a:r>
              <a:rPr lang="en-US" dirty="0">
                <a:solidFill>
                  <a:schemeClr val="accent2"/>
                </a:solidFill>
              </a:rPr>
              <a:t> mode redundancy</a:t>
            </a:r>
          </a:p>
        </p:txBody>
      </p:sp>
    </p:spTree>
    <p:extLst>
      <p:ext uri="{BB962C8B-B14F-4D97-AF65-F5344CB8AC3E}">
        <p14:creationId xmlns:p14="http://schemas.microsoft.com/office/powerpoint/2010/main" val="776781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9"/>
            <a:ext cx="10515600" cy="838201"/>
          </a:xfrm>
          <a:prstGeom prst="rect">
            <a:avLst/>
          </a:prstGeom>
        </p:spPr>
        <p:txBody>
          <a:bodyPr/>
          <a:lstStyle/>
          <a:p>
            <a:r>
              <a:rPr lang="en-US" altLang="en-US" dirty="0">
                <a:solidFill>
                  <a:srgbClr val="FFFF00"/>
                </a:solidFill>
              </a:rPr>
              <a:t>Future Detector R/D projects</a:t>
            </a:r>
          </a:p>
        </p:txBody>
      </p:sp>
      <p:sp>
        <p:nvSpPr>
          <p:cNvPr id="8" name="Rectangle 4">
            <a:extLst>
              <a:ext uri="{FF2B5EF4-FFF2-40B4-BE49-F238E27FC236}">
                <a16:creationId xmlns:a16="http://schemas.microsoft.com/office/drawing/2014/main" id="{3509F1D5-2A85-4B2D-8E0E-004989599ED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11" name="TextBox 10">
            <a:extLst>
              <a:ext uri="{FF2B5EF4-FFF2-40B4-BE49-F238E27FC236}">
                <a16:creationId xmlns:a16="http://schemas.microsoft.com/office/drawing/2014/main" id="{110826F7-513C-4596-87FE-1E475C0CC72A}"/>
              </a:ext>
            </a:extLst>
          </p:cNvPr>
          <p:cNvSpPr txBox="1"/>
          <p:nvPr/>
        </p:nvSpPr>
        <p:spPr>
          <a:xfrm>
            <a:off x="528997" y="1507252"/>
            <a:ext cx="10884070" cy="1477328"/>
          </a:xfrm>
          <a:prstGeom prst="rect">
            <a:avLst/>
          </a:prstGeom>
          <a:noFill/>
        </p:spPr>
        <p:txBody>
          <a:bodyPr wrap="square" rtlCol="0">
            <a:spAutoFit/>
          </a:bodyPr>
          <a:lstStyle/>
          <a:p>
            <a:r>
              <a:rPr lang="sv-SE" b="1" dirty="0">
                <a:solidFill>
                  <a:srgbClr val="FF0000"/>
                </a:solidFill>
              </a:rPr>
              <a:t>EGFA </a:t>
            </a:r>
            <a:r>
              <a:rPr lang="sv-SE" b="1" dirty="0" err="1">
                <a:solidFill>
                  <a:srgbClr val="FF0000"/>
                </a:solidFill>
              </a:rPr>
              <a:t>Detector</a:t>
            </a:r>
            <a:r>
              <a:rPr lang="sv-SE" b="1" dirty="0">
                <a:solidFill>
                  <a:srgbClr val="FF0000"/>
                </a:solidFill>
              </a:rPr>
              <a:t> R&amp;D </a:t>
            </a:r>
            <a:r>
              <a:rPr lang="sv-SE" b="1" dirty="0" err="1">
                <a:solidFill>
                  <a:srgbClr val="FF0000"/>
                </a:solidFill>
              </a:rPr>
              <a:t>Roadmap</a:t>
            </a:r>
            <a:endParaRPr lang="sv-SE" b="1" dirty="0">
              <a:solidFill>
                <a:srgbClr val="FF0000"/>
              </a:solidFill>
            </a:endParaRPr>
          </a:p>
          <a:p>
            <a:r>
              <a:rPr lang="sv-SE" b="1" dirty="0">
                <a:solidFill>
                  <a:srgbClr val="FF0000"/>
                </a:solidFill>
              </a:rPr>
              <a:t> </a:t>
            </a:r>
          </a:p>
          <a:p>
            <a:r>
              <a:rPr lang="sv-SE" b="1" dirty="0" err="1">
                <a:solidFill>
                  <a:srgbClr val="FF0000"/>
                </a:solidFill>
              </a:rPr>
              <a:t>Future</a:t>
            </a:r>
            <a:r>
              <a:rPr lang="sv-SE" b="1" dirty="0">
                <a:solidFill>
                  <a:srgbClr val="FF0000"/>
                </a:solidFill>
              </a:rPr>
              <a:t> </a:t>
            </a:r>
            <a:r>
              <a:rPr lang="sv-SE" b="1" dirty="0" err="1">
                <a:solidFill>
                  <a:srgbClr val="FF0000"/>
                </a:solidFill>
              </a:rPr>
              <a:t>Circular</a:t>
            </a:r>
            <a:r>
              <a:rPr lang="sv-SE" b="1" dirty="0">
                <a:solidFill>
                  <a:srgbClr val="FF0000"/>
                </a:solidFill>
              </a:rPr>
              <a:t> </a:t>
            </a:r>
            <a:r>
              <a:rPr lang="sv-SE" b="1" dirty="0" err="1">
                <a:solidFill>
                  <a:srgbClr val="FF0000"/>
                </a:solidFill>
              </a:rPr>
              <a:t>Collider</a:t>
            </a:r>
            <a:r>
              <a:rPr lang="sv-SE" b="1" dirty="0">
                <a:solidFill>
                  <a:srgbClr val="FF0000"/>
                </a:solidFill>
              </a:rPr>
              <a:t> </a:t>
            </a:r>
            <a:r>
              <a:rPr lang="sv-SE" b="1" dirty="0" err="1">
                <a:solidFill>
                  <a:srgbClr val="FF0000"/>
                </a:solidFill>
              </a:rPr>
              <a:t>Conceptual</a:t>
            </a:r>
            <a:r>
              <a:rPr lang="sv-SE" b="1" dirty="0">
                <a:solidFill>
                  <a:srgbClr val="FF0000"/>
                </a:solidFill>
              </a:rPr>
              <a:t> Design </a:t>
            </a:r>
            <a:r>
              <a:rPr lang="sv-SE" b="1" dirty="0" err="1">
                <a:solidFill>
                  <a:srgbClr val="FF0000"/>
                </a:solidFill>
              </a:rPr>
              <a:t>Report</a:t>
            </a:r>
            <a:endParaRPr lang="sv-SE" b="1" dirty="0">
              <a:solidFill>
                <a:srgbClr val="FF0000"/>
              </a:solidFill>
            </a:endParaRPr>
          </a:p>
          <a:p>
            <a:endParaRPr lang="sv-SE" b="1" dirty="0">
              <a:solidFill>
                <a:srgbClr val="FF0000"/>
              </a:solidFill>
            </a:endParaRPr>
          </a:p>
          <a:p>
            <a:r>
              <a:rPr lang="en-US" b="1" dirty="0" err="1">
                <a:solidFill>
                  <a:srgbClr val="FF0000"/>
                </a:solidFill>
              </a:rPr>
              <a:t>NuPECC</a:t>
            </a:r>
            <a:r>
              <a:rPr lang="en-US" b="1" dirty="0">
                <a:solidFill>
                  <a:srgbClr val="FF0000"/>
                </a:solidFill>
              </a:rPr>
              <a:t> Roadmap for Construction of Nuclear Physics - Research Infrastructures in Europe</a:t>
            </a:r>
            <a:endParaRPr lang="sv-SE" b="1" dirty="0">
              <a:solidFill>
                <a:srgbClr val="FF0000"/>
              </a:solidFill>
            </a:endParaRPr>
          </a:p>
        </p:txBody>
      </p:sp>
    </p:spTree>
    <p:extLst>
      <p:ext uri="{BB962C8B-B14F-4D97-AF65-F5344CB8AC3E}">
        <p14:creationId xmlns:p14="http://schemas.microsoft.com/office/powerpoint/2010/main" val="28074704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52117-A2DB-433C-8344-42D3249AB4D0}"/>
              </a:ext>
            </a:extLst>
          </p:cNvPr>
          <p:cNvSpPr>
            <a:spLocks noGrp="1"/>
          </p:cNvSpPr>
          <p:nvPr>
            <p:ph type="title"/>
          </p:nvPr>
        </p:nvSpPr>
        <p:spPr>
          <a:xfrm>
            <a:off x="838200" y="2736194"/>
            <a:ext cx="10515600" cy="1325563"/>
          </a:xfrm>
          <a:prstGeom prst="rect">
            <a:avLst/>
          </a:prstGeom>
        </p:spPr>
        <p:txBody>
          <a:bodyPr/>
          <a:lstStyle/>
          <a:p>
            <a:r>
              <a:rPr lang="sv-SE" dirty="0" err="1">
                <a:solidFill>
                  <a:schemeClr val="accent2"/>
                </a:solidFill>
              </a:rPr>
              <a:t>Thank</a:t>
            </a:r>
            <a:r>
              <a:rPr lang="sv-SE" dirty="0">
                <a:solidFill>
                  <a:schemeClr val="accent2"/>
                </a:solidFill>
              </a:rPr>
              <a:t> </a:t>
            </a:r>
            <a:r>
              <a:rPr lang="sv-SE" dirty="0" err="1">
                <a:solidFill>
                  <a:schemeClr val="accent2"/>
                </a:solidFill>
              </a:rPr>
              <a:t>you</a:t>
            </a:r>
            <a:r>
              <a:rPr lang="sv-SE" dirty="0">
                <a:solidFill>
                  <a:schemeClr val="accent2"/>
                </a:solidFill>
              </a:rPr>
              <a:t> for </a:t>
            </a:r>
            <a:r>
              <a:rPr lang="sv-SE" dirty="0" err="1">
                <a:solidFill>
                  <a:schemeClr val="accent2"/>
                </a:solidFill>
              </a:rPr>
              <a:t>your</a:t>
            </a:r>
            <a:r>
              <a:rPr lang="sv-SE" dirty="0">
                <a:solidFill>
                  <a:schemeClr val="accent2"/>
                </a:solidFill>
              </a:rPr>
              <a:t> attention</a:t>
            </a:r>
          </a:p>
        </p:txBody>
      </p:sp>
    </p:spTree>
    <p:extLst>
      <p:ext uri="{BB962C8B-B14F-4D97-AF65-F5344CB8AC3E}">
        <p14:creationId xmlns:p14="http://schemas.microsoft.com/office/powerpoint/2010/main" val="2079472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1"/>
            <a:ext cx="10515600" cy="868680"/>
          </a:xfrm>
          <a:prstGeom prst="rect">
            <a:avLst/>
          </a:prstGeom>
        </p:spPr>
        <p:txBody>
          <a:bodyPr/>
          <a:lstStyle/>
          <a:p>
            <a:r>
              <a:rPr lang="en-US" altLang="en-US" dirty="0">
                <a:solidFill>
                  <a:srgbClr val="FFFF00"/>
                </a:solidFill>
              </a:rPr>
              <a:t>Detectable Standard Model particles</a:t>
            </a:r>
            <a:endParaRPr lang="en-US" dirty="0">
              <a:solidFill>
                <a:srgbClr val="FFFF00"/>
              </a:solidFill>
            </a:endParaRPr>
          </a:p>
        </p:txBody>
      </p:sp>
      <p:sp>
        <p:nvSpPr>
          <p:cNvPr id="3" name="TextBox 2"/>
          <p:cNvSpPr txBox="1"/>
          <p:nvPr/>
        </p:nvSpPr>
        <p:spPr>
          <a:xfrm>
            <a:off x="335280" y="1478280"/>
            <a:ext cx="11521440" cy="4247317"/>
          </a:xfrm>
          <a:prstGeom prst="rect">
            <a:avLst/>
          </a:prstGeom>
          <a:noFill/>
        </p:spPr>
        <p:txBody>
          <a:bodyPr wrap="square" rtlCol="0">
            <a:spAutoFit/>
          </a:bodyPr>
          <a:lstStyle/>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The </a:t>
            </a:r>
            <a:r>
              <a:rPr lang="en-US" altLang="en-US" b="1" dirty="0">
                <a:solidFill>
                  <a:srgbClr val="FF0000"/>
                </a:solidFill>
              </a:rPr>
              <a:t>Standard</a:t>
            </a:r>
            <a:r>
              <a:rPr lang="en-US" altLang="en-US" b="1" dirty="0">
                <a:solidFill>
                  <a:srgbClr val="6600FF"/>
                </a:solidFill>
              </a:rPr>
              <a:t> </a:t>
            </a:r>
            <a:r>
              <a:rPr lang="en-US" altLang="en-US" b="1" dirty="0">
                <a:solidFill>
                  <a:srgbClr val="FF0000"/>
                </a:solidFill>
              </a:rPr>
              <a:t>Model</a:t>
            </a:r>
            <a:r>
              <a:rPr lang="en-US" altLang="en-US" b="1" dirty="0">
                <a:solidFill>
                  <a:srgbClr val="6600FF"/>
                </a:solidFill>
              </a:rPr>
              <a:t>, </a:t>
            </a:r>
            <a:r>
              <a:rPr lang="en-US" altLang="en-US" dirty="0">
                <a:solidFill>
                  <a:srgbClr val="6600FF"/>
                </a:solidFill>
              </a:rPr>
              <a:t>explains most of the particle physics we have observed (but not all).</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The most basic constituents are:</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b="1" dirty="0">
                <a:solidFill>
                  <a:srgbClr val="6600FF"/>
                </a:solidFill>
              </a:rPr>
              <a:t>		</a:t>
            </a:r>
            <a:r>
              <a:rPr lang="en-US" altLang="en-US" b="1" dirty="0">
                <a:solidFill>
                  <a:srgbClr val="92D050"/>
                </a:solidFill>
              </a:rPr>
              <a:t>Leptons, </a:t>
            </a:r>
            <a:r>
              <a:rPr lang="en-US" altLang="en-US" b="1" dirty="0">
                <a:solidFill>
                  <a:srgbClr val="00B0F0"/>
                </a:solidFill>
              </a:rPr>
              <a:t>quarks</a:t>
            </a:r>
            <a:r>
              <a:rPr lang="en-US" altLang="en-US" b="1" dirty="0">
                <a:solidFill>
                  <a:srgbClr val="6600FF"/>
                </a:solidFill>
              </a:rPr>
              <a:t> </a:t>
            </a:r>
            <a:r>
              <a:rPr lang="en-US" altLang="en-US" b="1" dirty="0"/>
              <a:t>and</a:t>
            </a:r>
            <a:r>
              <a:rPr lang="en-US" altLang="en-US" b="1" dirty="0">
                <a:solidFill>
                  <a:srgbClr val="6600FF"/>
                </a:solidFill>
              </a:rPr>
              <a:t> </a:t>
            </a:r>
            <a:r>
              <a:rPr lang="en-US" altLang="en-US" b="1" dirty="0">
                <a:solidFill>
                  <a:srgbClr val="FF0000"/>
                </a:solidFill>
              </a:rPr>
              <a:t>bosons</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b="1" dirty="0">
              <a:solidFill>
                <a:srgbClr val="6600FF"/>
              </a:solidFill>
            </a:endParaRP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These can be created in collisions in high energy physics experiments at accelerators, but short lived particles decay before they reach the active parts of the detector. They can only be deduced from their decay products.</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dirty="0">
              <a:solidFill>
                <a:srgbClr val="6600FF"/>
              </a:solidFill>
            </a:endParaRP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We can detect </a:t>
            </a:r>
            <a:r>
              <a:rPr lang="en-US" altLang="en-US" b="1" dirty="0">
                <a:solidFill>
                  <a:schemeClr val="accent1"/>
                </a:solidFill>
              </a:rPr>
              <a:t>electrons</a:t>
            </a:r>
            <a:r>
              <a:rPr lang="en-US" altLang="en-US" b="1" dirty="0">
                <a:solidFill>
                  <a:srgbClr val="6600FF"/>
                </a:solidFill>
              </a:rPr>
              <a:t>, </a:t>
            </a:r>
            <a:r>
              <a:rPr lang="en-US" altLang="en-US" dirty="0">
                <a:solidFill>
                  <a:srgbClr val="6600FF"/>
                </a:solidFill>
              </a:rPr>
              <a:t>(positive) </a:t>
            </a:r>
            <a:r>
              <a:rPr lang="en-US" altLang="en-US" b="1" dirty="0">
                <a:solidFill>
                  <a:schemeClr val="accent1"/>
                </a:solidFill>
              </a:rPr>
              <a:t>muons </a:t>
            </a:r>
            <a:r>
              <a:rPr lang="en-US" altLang="en-US" dirty="0">
                <a:solidFill>
                  <a:srgbClr val="6600FF"/>
                </a:solidFill>
              </a:rPr>
              <a:t>and their anti-particles </a:t>
            </a:r>
            <a:r>
              <a:rPr lang="en-US" altLang="en-US" b="1" dirty="0">
                <a:solidFill>
                  <a:srgbClr val="6600FF"/>
                </a:solidFill>
              </a:rPr>
              <a:t>(</a:t>
            </a:r>
            <a:r>
              <a:rPr lang="en-US" altLang="en-US" b="1" dirty="0">
                <a:solidFill>
                  <a:schemeClr val="accent1"/>
                </a:solidFill>
              </a:rPr>
              <a:t>positrons </a:t>
            </a:r>
            <a:r>
              <a:rPr lang="en-US" altLang="en-US" dirty="0">
                <a:solidFill>
                  <a:srgbClr val="6600FF"/>
                </a:solidFill>
              </a:rPr>
              <a:t>and</a:t>
            </a:r>
            <a:r>
              <a:rPr lang="en-US" altLang="en-US" b="1" dirty="0">
                <a:solidFill>
                  <a:srgbClr val="6600FF"/>
                </a:solidFill>
              </a:rPr>
              <a:t> </a:t>
            </a:r>
            <a:r>
              <a:rPr lang="en-US" altLang="en-US" b="1" dirty="0">
                <a:solidFill>
                  <a:schemeClr val="accent1"/>
                </a:solidFill>
              </a:rPr>
              <a:t>negative muons</a:t>
            </a:r>
            <a:r>
              <a:rPr lang="en-US" altLang="en-US" b="1" dirty="0">
                <a:solidFill>
                  <a:srgbClr val="6600FF"/>
                </a:solidFill>
              </a:rPr>
              <a:t>)</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b="1" dirty="0">
              <a:solidFill>
                <a:srgbClr val="6600FF"/>
              </a:solidFill>
            </a:endParaRP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The only boson we can detect directly is the </a:t>
            </a:r>
            <a:r>
              <a:rPr lang="en-US" altLang="en-US" b="1" dirty="0">
                <a:solidFill>
                  <a:srgbClr val="FF7171"/>
                </a:solidFill>
              </a:rPr>
              <a:t>photon.</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b="1" dirty="0">
              <a:solidFill>
                <a:srgbClr val="6600FF"/>
              </a:solidFill>
            </a:endParaRP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We can detect composite particles (charged and uncharged) formed by quarks, called </a:t>
            </a:r>
            <a:r>
              <a:rPr lang="en-US" altLang="en-US" b="1" dirty="0">
                <a:solidFill>
                  <a:srgbClr val="FF0000"/>
                </a:solidFill>
              </a:rPr>
              <a:t>hadrons</a:t>
            </a:r>
            <a:r>
              <a:rPr lang="en-US" altLang="en-US" b="1" dirty="0">
                <a:solidFill>
                  <a:srgbClr val="6600FF"/>
                </a:solidFill>
              </a:rPr>
              <a:t> </a:t>
            </a:r>
            <a:r>
              <a:rPr lang="en-US" altLang="en-US" dirty="0">
                <a:solidFill>
                  <a:srgbClr val="6600FF"/>
                </a:solidFill>
              </a:rPr>
              <a:t>but have problems identifying them.</a:t>
            </a: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US" altLang="en-US" b="1" dirty="0">
              <a:solidFill>
                <a:srgbClr val="6600FF"/>
              </a:solidFill>
            </a:endParaRPr>
          </a:p>
          <a:p>
            <a: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US" altLang="en-US" dirty="0">
                <a:solidFill>
                  <a:srgbClr val="6600FF"/>
                </a:solidFill>
              </a:rPr>
              <a:t>The hadrons can be </a:t>
            </a:r>
            <a:r>
              <a:rPr lang="en-US" altLang="en-US" b="1" dirty="0">
                <a:solidFill>
                  <a:srgbClr val="FF0000"/>
                </a:solidFill>
              </a:rPr>
              <a:t>mesons</a:t>
            </a:r>
            <a:r>
              <a:rPr lang="en-US" altLang="en-US" b="1" dirty="0">
                <a:solidFill>
                  <a:srgbClr val="6600FF"/>
                </a:solidFill>
              </a:rPr>
              <a:t> </a:t>
            </a:r>
            <a:r>
              <a:rPr lang="en-US" altLang="en-US" dirty="0">
                <a:solidFill>
                  <a:srgbClr val="6600FF"/>
                </a:solidFill>
              </a:rPr>
              <a:t>and </a:t>
            </a:r>
            <a:r>
              <a:rPr lang="en-US" altLang="en-US" b="1" dirty="0">
                <a:solidFill>
                  <a:srgbClr val="FF0000"/>
                </a:solidFill>
              </a:rPr>
              <a:t>baryons</a:t>
            </a:r>
            <a:r>
              <a:rPr lang="en-US" altLang="en-US" b="1" dirty="0">
                <a:solidFill>
                  <a:srgbClr val="6600FF"/>
                </a:solidFill>
              </a:rPr>
              <a:t> </a:t>
            </a:r>
            <a:r>
              <a:rPr lang="en-US" altLang="en-US" dirty="0">
                <a:solidFill>
                  <a:srgbClr val="6600FF"/>
                </a:solidFill>
              </a:rPr>
              <a:t>such as </a:t>
            </a:r>
            <a:r>
              <a:rPr lang="en-US" altLang="en-US" b="1" dirty="0">
                <a:solidFill>
                  <a:srgbClr val="FF0000"/>
                </a:solidFill>
              </a:rPr>
              <a:t>protons</a:t>
            </a:r>
            <a:r>
              <a:rPr lang="en-US" altLang="en-US" b="1" dirty="0">
                <a:solidFill>
                  <a:srgbClr val="6600FF"/>
                </a:solidFill>
              </a:rPr>
              <a:t> </a:t>
            </a:r>
            <a:r>
              <a:rPr lang="en-US" altLang="en-US" dirty="0">
                <a:solidFill>
                  <a:srgbClr val="6600FF"/>
                </a:solidFill>
              </a:rPr>
              <a:t>and</a:t>
            </a:r>
            <a:r>
              <a:rPr lang="en-US" altLang="en-US" b="1" dirty="0">
                <a:solidFill>
                  <a:srgbClr val="6600FF"/>
                </a:solidFill>
              </a:rPr>
              <a:t> </a:t>
            </a:r>
            <a:r>
              <a:rPr lang="en-US" altLang="en-US" b="1" dirty="0">
                <a:solidFill>
                  <a:srgbClr val="FF0000"/>
                </a:solidFill>
              </a:rPr>
              <a:t>neutrons</a:t>
            </a:r>
          </a:p>
        </p:txBody>
      </p:sp>
      <p:graphicFrame>
        <p:nvGraphicFramePr>
          <p:cNvPr id="10" name="Object 9">
            <a:extLst>
              <a:ext uri="{FF2B5EF4-FFF2-40B4-BE49-F238E27FC236}">
                <a16:creationId xmlns:a16="http://schemas.microsoft.com/office/drawing/2014/main" id="{87A7F486-52D7-4749-9191-D852C50FB5DD}"/>
              </a:ext>
            </a:extLst>
          </p:cNvPr>
          <p:cNvGraphicFramePr>
            <a:graphicFrameLocks noChangeAspect="1"/>
          </p:cNvGraphicFramePr>
          <p:nvPr>
            <p:extLst/>
          </p:nvPr>
        </p:nvGraphicFramePr>
        <p:xfrm>
          <a:off x="9415129" y="1079205"/>
          <a:ext cx="1538721" cy="1511521"/>
        </p:xfrm>
        <a:graphic>
          <a:graphicData uri="http://schemas.openxmlformats.org/presentationml/2006/ole">
            <mc:AlternateContent xmlns:mc="http://schemas.openxmlformats.org/markup-compatibility/2006">
              <mc:Choice xmlns:v="urn:schemas-microsoft-com:vml" Requires="v">
                <p:oleObj spid="_x0000_s46119" name="Drawing" r:id="rId3" imgW="1257082" imgH="1234440" progId="Canvas.Drawing.X">
                  <p:embed/>
                </p:oleObj>
              </mc:Choice>
              <mc:Fallback>
                <p:oleObj name="Drawing" r:id="rId3" imgW="1257082" imgH="1234440" progId="Canvas.Drawing.X">
                  <p:embed/>
                  <p:pic>
                    <p:nvPicPr>
                      <p:cNvPr id="10" name="Object 9">
                        <a:extLst>
                          <a:ext uri="{FF2B5EF4-FFF2-40B4-BE49-F238E27FC236}">
                            <a16:creationId xmlns:a16="http://schemas.microsoft.com/office/drawing/2014/main" id="{87A7F486-52D7-4749-9191-D852C50FB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129" y="1079205"/>
                        <a:ext cx="1538721" cy="1511521"/>
                      </a:xfrm>
                      <a:prstGeom prst="rect">
                        <a:avLst/>
                      </a:prstGeom>
                      <a:noFill/>
                    </p:spPr>
                  </p:pic>
                </p:oleObj>
              </mc:Fallback>
            </mc:AlternateContent>
          </a:graphicData>
        </a:graphic>
      </p:graphicFrame>
    </p:spTree>
    <p:extLst>
      <p:ext uri="{BB962C8B-B14F-4D97-AF65-F5344CB8AC3E}">
        <p14:creationId xmlns:p14="http://schemas.microsoft.com/office/powerpoint/2010/main" val="96685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1"/>
            <a:ext cx="10515600" cy="838200"/>
          </a:xfrm>
          <a:prstGeom prst="rect">
            <a:avLst/>
          </a:prstGeom>
        </p:spPr>
        <p:txBody>
          <a:bodyPr/>
          <a:lstStyle/>
          <a:p>
            <a:r>
              <a:rPr lang="en-US" altLang="en-US" dirty="0">
                <a:solidFill>
                  <a:srgbClr val="FFFF00"/>
                </a:solidFill>
              </a:rPr>
              <a:t>Jets</a:t>
            </a:r>
            <a:endParaRPr lang="en-US" dirty="0">
              <a:solidFill>
                <a:srgbClr val="FFFF00"/>
              </a:solidFill>
            </a:endParaRPr>
          </a:p>
        </p:txBody>
      </p:sp>
      <p:sp>
        <p:nvSpPr>
          <p:cNvPr id="3" name="TextBox 2"/>
          <p:cNvSpPr txBox="1"/>
          <p:nvPr/>
        </p:nvSpPr>
        <p:spPr>
          <a:xfrm>
            <a:off x="904416" y="1423632"/>
            <a:ext cx="10667474" cy="4524315"/>
          </a:xfrm>
          <a:prstGeom prst="rect">
            <a:avLst/>
          </a:prstGeom>
          <a:noFill/>
        </p:spPr>
        <p:txBody>
          <a:bodyPr wrap="square" rtlCol="0">
            <a:spAutoFit/>
          </a:bodyPr>
          <a:lstStyle/>
          <a:p>
            <a:pPr indent="15875">
              <a:defRPr/>
            </a:pPr>
            <a:r>
              <a:rPr lang="en-US" dirty="0">
                <a:solidFill>
                  <a:srgbClr val="6600FF"/>
                </a:solidFill>
              </a:rPr>
              <a:t>In the standard model there are </a:t>
            </a:r>
            <a:r>
              <a:rPr lang="en-US" b="1" dirty="0">
                <a:solidFill>
                  <a:srgbClr val="FF0000"/>
                </a:solidFill>
              </a:rPr>
              <a:t>6 types of quarks and 6 types of antiquarks</a:t>
            </a:r>
            <a:r>
              <a:rPr lang="en-US" dirty="0">
                <a:solidFill>
                  <a:srgbClr val="FF0000"/>
                </a:solidFill>
              </a:rPr>
              <a:t>. </a:t>
            </a:r>
          </a:p>
          <a:p>
            <a:pPr indent="15875">
              <a:defRPr/>
            </a:pPr>
            <a:endParaRPr lang="en-US" dirty="0">
              <a:solidFill>
                <a:srgbClr val="6600FF"/>
              </a:solidFill>
            </a:endParaRPr>
          </a:p>
          <a:p>
            <a:pPr indent="15875">
              <a:defRPr/>
            </a:pPr>
            <a:r>
              <a:rPr lang="en-US" dirty="0">
                <a:solidFill>
                  <a:srgbClr val="6600FF"/>
                </a:solidFill>
              </a:rPr>
              <a:t>Free quarks are never seen. You only see combinations of them, hadrons.</a:t>
            </a:r>
          </a:p>
          <a:p>
            <a:pPr indent="15875">
              <a:defRPr/>
            </a:pPr>
            <a:r>
              <a:rPr lang="en-US" dirty="0">
                <a:solidFill>
                  <a:srgbClr val="6600FF"/>
                </a:solidFill>
              </a:rPr>
              <a:t>They can combine into </a:t>
            </a:r>
            <a:r>
              <a:rPr lang="en-US" b="1" dirty="0">
                <a:solidFill>
                  <a:srgbClr val="FF0000"/>
                </a:solidFill>
              </a:rPr>
              <a:t>baryons </a:t>
            </a:r>
            <a:r>
              <a:rPr lang="en-US" dirty="0">
                <a:solidFill>
                  <a:srgbClr val="6600FF"/>
                </a:solidFill>
              </a:rPr>
              <a:t>(3 quarks) or </a:t>
            </a:r>
            <a:r>
              <a:rPr lang="en-US" b="1" dirty="0">
                <a:solidFill>
                  <a:srgbClr val="FF0000"/>
                </a:solidFill>
              </a:rPr>
              <a:t>mesons</a:t>
            </a:r>
            <a:r>
              <a:rPr lang="en-US" dirty="0">
                <a:solidFill>
                  <a:srgbClr val="FF0000"/>
                </a:solidFill>
              </a:rPr>
              <a:t> </a:t>
            </a:r>
            <a:r>
              <a:rPr lang="en-US" dirty="0">
                <a:solidFill>
                  <a:srgbClr val="6600FF"/>
                </a:solidFill>
              </a:rPr>
              <a:t>(a quark-antiquark pair).</a:t>
            </a:r>
          </a:p>
          <a:p>
            <a:pPr indent="12700">
              <a:defRPr/>
            </a:pPr>
            <a:endParaRPr lang="en-US" dirty="0">
              <a:solidFill>
                <a:srgbClr val="6600FF"/>
              </a:solidFill>
            </a:endParaRPr>
          </a:p>
          <a:p>
            <a:pPr indent="12700">
              <a:defRPr/>
            </a:pPr>
            <a:r>
              <a:rPr lang="en-US" dirty="0">
                <a:solidFill>
                  <a:srgbClr val="6600FF"/>
                </a:solidFill>
              </a:rPr>
              <a:t>One way to </a:t>
            </a:r>
            <a:r>
              <a:rPr lang="en-US" b="1" dirty="0">
                <a:solidFill>
                  <a:srgbClr val="FF0000"/>
                </a:solidFill>
              </a:rPr>
              <a:t>illustrate</a:t>
            </a:r>
            <a:r>
              <a:rPr lang="en-US" dirty="0">
                <a:solidFill>
                  <a:srgbClr val="6600FF"/>
                </a:solidFill>
              </a:rPr>
              <a:t> the quark behavior is to see them as </a:t>
            </a:r>
            <a:r>
              <a:rPr lang="en-US" b="1" dirty="0">
                <a:solidFill>
                  <a:srgbClr val="FF0000"/>
                </a:solidFill>
              </a:rPr>
              <a:t>string ends</a:t>
            </a:r>
            <a:r>
              <a:rPr lang="en-US" dirty="0">
                <a:solidFill>
                  <a:srgbClr val="6600FF"/>
                </a:solidFill>
              </a:rPr>
              <a:t>.</a:t>
            </a:r>
          </a:p>
          <a:p>
            <a:pPr indent="12700">
              <a:defRPr/>
            </a:pPr>
            <a:endParaRPr lang="en-US" dirty="0">
              <a:solidFill>
                <a:srgbClr val="6600FF"/>
              </a:solidFill>
            </a:endParaRPr>
          </a:p>
          <a:p>
            <a:pPr indent="12700">
              <a:defRPr/>
            </a:pPr>
            <a:r>
              <a:rPr lang="en-US" dirty="0">
                <a:solidFill>
                  <a:srgbClr val="6600FF"/>
                </a:solidFill>
              </a:rPr>
              <a:t>A mesons will then be modelled as:          and a baryon (e.g. a proton) as:              or</a:t>
            </a:r>
          </a:p>
          <a:p>
            <a:pPr indent="12700">
              <a:defRPr/>
            </a:pPr>
            <a:endParaRPr lang="en-US" dirty="0">
              <a:solidFill>
                <a:srgbClr val="6600FF"/>
              </a:solidFill>
            </a:endParaRPr>
          </a:p>
          <a:p>
            <a:pPr indent="12700">
              <a:defRPr/>
            </a:pPr>
            <a:endParaRPr lang="en-US" dirty="0">
              <a:solidFill>
                <a:srgbClr val="6600FF"/>
              </a:solidFill>
            </a:endParaRPr>
          </a:p>
          <a:p>
            <a:pPr indent="12700">
              <a:defRPr/>
            </a:pPr>
            <a:r>
              <a:rPr lang="en-US" dirty="0">
                <a:solidFill>
                  <a:srgbClr val="6600FF"/>
                </a:solidFill>
              </a:rPr>
              <a:t>If you stretch a meson, i.e. trying to move the quark and antiquark away from each other, the string breaks.</a:t>
            </a:r>
          </a:p>
          <a:p>
            <a:pPr indent="12700">
              <a:defRPr/>
            </a:pPr>
            <a:endParaRPr lang="en-US" dirty="0">
              <a:solidFill>
                <a:srgbClr val="6600FF"/>
              </a:solidFill>
            </a:endParaRPr>
          </a:p>
          <a:p>
            <a:pPr indent="12700">
              <a:defRPr/>
            </a:pPr>
            <a:endParaRPr lang="en-US" dirty="0">
              <a:solidFill>
                <a:srgbClr val="6600FF"/>
              </a:solidFill>
            </a:endParaRPr>
          </a:p>
          <a:p>
            <a:pPr indent="12700">
              <a:defRPr/>
            </a:pPr>
            <a:endParaRPr lang="en-US" dirty="0">
              <a:solidFill>
                <a:srgbClr val="6600FF"/>
              </a:solidFill>
            </a:endParaRPr>
          </a:p>
          <a:p>
            <a:pPr indent="12700">
              <a:defRPr/>
            </a:pPr>
            <a:endParaRPr lang="en-US" dirty="0">
              <a:solidFill>
                <a:srgbClr val="6600FF"/>
              </a:solidFill>
            </a:endParaRPr>
          </a:p>
          <a:p>
            <a:pPr indent="12700">
              <a:defRPr/>
            </a:pPr>
            <a:r>
              <a:rPr lang="en-US" b="1" dirty="0">
                <a:solidFill>
                  <a:srgbClr val="FF0000"/>
                </a:solidFill>
              </a:rPr>
              <a:t>Forming two strings with two new string ends, a new quark-antiquark par, and thus two mesons</a:t>
            </a:r>
          </a:p>
        </p:txBody>
      </p:sp>
      <p:grpSp>
        <p:nvGrpSpPr>
          <p:cNvPr id="16" name="Group 15"/>
          <p:cNvGrpSpPr/>
          <p:nvPr/>
        </p:nvGrpSpPr>
        <p:grpSpPr>
          <a:xfrm>
            <a:off x="4400977" y="3444055"/>
            <a:ext cx="237375" cy="151013"/>
            <a:chOff x="4373880" y="6109274"/>
            <a:chExt cx="256378" cy="151013"/>
          </a:xfrm>
        </p:grpSpPr>
        <p:sp>
          <p:nvSpPr>
            <p:cNvPr id="10" name="Oval 9"/>
            <p:cNvSpPr/>
            <p:nvPr/>
          </p:nvSpPr>
          <p:spPr>
            <a:xfrm>
              <a:off x="4373880" y="6109274"/>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441767" y="6129251"/>
              <a:ext cx="188491" cy="111749"/>
            </a:xfrm>
            <a:custGeom>
              <a:avLst/>
              <a:gdLst>
                <a:gd name="connsiteX0" fmla="*/ 0 w 188491"/>
                <a:gd name="connsiteY0" fmla="*/ 5542 h 111749"/>
                <a:gd name="connsiteX1" fmla="*/ 55418 w 188491"/>
                <a:gd name="connsiteY1" fmla="*/ 2771 h 111749"/>
                <a:gd name="connsiteX2" fmla="*/ 63731 w 188491"/>
                <a:gd name="connsiteY2" fmla="*/ 0 h 111749"/>
                <a:gd name="connsiteX3" fmla="*/ 127462 w 188491"/>
                <a:gd name="connsiteY3" fmla="*/ 2771 h 111749"/>
                <a:gd name="connsiteX4" fmla="*/ 146858 w 188491"/>
                <a:gd name="connsiteY4" fmla="*/ 8313 h 111749"/>
                <a:gd name="connsiteX5" fmla="*/ 149629 w 188491"/>
                <a:gd name="connsiteY5" fmla="*/ 16625 h 111749"/>
                <a:gd name="connsiteX6" fmla="*/ 146858 w 188491"/>
                <a:gd name="connsiteY6" fmla="*/ 38793 h 111749"/>
                <a:gd name="connsiteX7" fmla="*/ 155171 w 188491"/>
                <a:gd name="connsiteY7" fmla="*/ 44334 h 111749"/>
                <a:gd name="connsiteX8" fmla="*/ 171797 w 188491"/>
                <a:gd name="connsiteY8" fmla="*/ 49876 h 111749"/>
                <a:gd name="connsiteX9" fmla="*/ 188422 w 188491"/>
                <a:gd name="connsiteY9" fmla="*/ 60960 h 111749"/>
                <a:gd name="connsiteX10" fmla="*/ 185651 w 188491"/>
                <a:gd name="connsiteY10" fmla="*/ 77585 h 111749"/>
                <a:gd name="connsiteX11" fmla="*/ 169026 w 188491"/>
                <a:gd name="connsiteY11" fmla="*/ 88669 h 111749"/>
                <a:gd name="connsiteX12" fmla="*/ 157942 w 188491"/>
                <a:gd name="connsiteY12" fmla="*/ 94211 h 111749"/>
                <a:gd name="connsiteX13" fmla="*/ 138546 w 188491"/>
                <a:gd name="connsiteY13" fmla="*/ 99753 h 111749"/>
                <a:gd name="connsiteX14" fmla="*/ 91440 w 188491"/>
                <a:gd name="connsiteY14" fmla="*/ 110836 h 1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91" h="111749">
                  <a:moveTo>
                    <a:pt x="0" y="5542"/>
                  </a:moveTo>
                  <a:cubicBezTo>
                    <a:pt x="18473" y="4618"/>
                    <a:pt x="36992" y="4373"/>
                    <a:pt x="55418" y="2771"/>
                  </a:cubicBezTo>
                  <a:cubicBezTo>
                    <a:pt x="58328" y="2518"/>
                    <a:pt x="60810" y="0"/>
                    <a:pt x="63731" y="0"/>
                  </a:cubicBezTo>
                  <a:cubicBezTo>
                    <a:pt x="84995" y="0"/>
                    <a:pt x="106218" y="1847"/>
                    <a:pt x="127462" y="2771"/>
                  </a:cubicBezTo>
                  <a:cubicBezTo>
                    <a:pt x="127558" y="2795"/>
                    <a:pt x="145532" y="6987"/>
                    <a:pt x="146858" y="8313"/>
                  </a:cubicBezTo>
                  <a:cubicBezTo>
                    <a:pt x="148923" y="10378"/>
                    <a:pt x="148705" y="13854"/>
                    <a:pt x="149629" y="16625"/>
                  </a:cubicBezTo>
                  <a:cubicBezTo>
                    <a:pt x="148705" y="24014"/>
                    <a:pt x="145398" y="31491"/>
                    <a:pt x="146858" y="38793"/>
                  </a:cubicBezTo>
                  <a:cubicBezTo>
                    <a:pt x="147511" y="42058"/>
                    <a:pt x="152128" y="42982"/>
                    <a:pt x="155171" y="44334"/>
                  </a:cubicBezTo>
                  <a:cubicBezTo>
                    <a:pt x="160509" y="46706"/>
                    <a:pt x="171797" y="49876"/>
                    <a:pt x="171797" y="49876"/>
                  </a:cubicBezTo>
                  <a:cubicBezTo>
                    <a:pt x="177339" y="53571"/>
                    <a:pt x="189517" y="54390"/>
                    <a:pt x="188422" y="60960"/>
                  </a:cubicBezTo>
                  <a:cubicBezTo>
                    <a:pt x="187498" y="66502"/>
                    <a:pt x="187933" y="72451"/>
                    <a:pt x="185651" y="77585"/>
                  </a:cubicBezTo>
                  <a:cubicBezTo>
                    <a:pt x="181551" y="86809"/>
                    <a:pt x="176377" y="85519"/>
                    <a:pt x="169026" y="88669"/>
                  </a:cubicBezTo>
                  <a:cubicBezTo>
                    <a:pt x="165229" y="90296"/>
                    <a:pt x="161739" y="92584"/>
                    <a:pt x="157942" y="94211"/>
                  </a:cubicBezTo>
                  <a:cubicBezTo>
                    <a:pt x="152378" y="96596"/>
                    <a:pt x="144169" y="98347"/>
                    <a:pt x="138546" y="99753"/>
                  </a:cubicBezTo>
                  <a:cubicBezTo>
                    <a:pt x="113466" y="116471"/>
                    <a:pt x="128580" y="110836"/>
                    <a:pt x="91440" y="110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01341" y="6214568"/>
              <a:ext cx="6096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7847636" y="3473842"/>
            <a:ext cx="413050" cy="151013"/>
            <a:chOff x="4819996" y="6112045"/>
            <a:chExt cx="446116" cy="151013"/>
          </a:xfrm>
        </p:grpSpPr>
        <p:sp>
          <p:nvSpPr>
            <p:cNvPr id="13" name="Oval 12"/>
            <p:cNvSpPr/>
            <p:nvPr/>
          </p:nvSpPr>
          <p:spPr>
            <a:xfrm>
              <a:off x="4819996" y="6112045"/>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887883" y="6132022"/>
              <a:ext cx="188491" cy="111749"/>
            </a:xfrm>
            <a:custGeom>
              <a:avLst/>
              <a:gdLst>
                <a:gd name="connsiteX0" fmla="*/ 0 w 188491"/>
                <a:gd name="connsiteY0" fmla="*/ 5542 h 111749"/>
                <a:gd name="connsiteX1" fmla="*/ 55418 w 188491"/>
                <a:gd name="connsiteY1" fmla="*/ 2771 h 111749"/>
                <a:gd name="connsiteX2" fmla="*/ 63731 w 188491"/>
                <a:gd name="connsiteY2" fmla="*/ 0 h 111749"/>
                <a:gd name="connsiteX3" fmla="*/ 127462 w 188491"/>
                <a:gd name="connsiteY3" fmla="*/ 2771 h 111749"/>
                <a:gd name="connsiteX4" fmla="*/ 146858 w 188491"/>
                <a:gd name="connsiteY4" fmla="*/ 8313 h 111749"/>
                <a:gd name="connsiteX5" fmla="*/ 149629 w 188491"/>
                <a:gd name="connsiteY5" fmla="*/ 16625 h 111749"/>
                <a:gd name="connsiteX6" fmla="*/ 146858 w 188491"/>
                <a:gd name="connsiteY6" fmla="*/ 38793 h 111749"/>
                <a:gd name="connsiteX7" fmla="*/ 155171 w 188491"/>
                <a:gd name="connsiteY7" fmla="*/ 44334 h 111749"/>
                <a:gd name="connsiteX8" fmla="*/ 171797 w 188491"/>
                <a:gd name="connsiteY8" fmla="*/ 49876 h 111749"/>
                <a:gd name="connsiteX9" fmla="*/ 188422 w 188491"/>
                <a:gd name="connsiteY9" fmla="*/ 60960 h 111749"/>
                <a:gd name="connsiteX10" fmla="*/ 185651 w 188491"/>
                <a:gd name="connsiteY10" fmla="*/ 77585 h 111749"/>
                <a:gd name="connsiteX11" fmla="*/ 169026 w 188491"/>
                <a:gd name="connsiteY11" fmla="*/ 88669 h 111749"/>
                <a:gd name="connsiteX12" fmla="*/ 157942 w 188491"/>
                <a:gd name="connsiteY12" fmla="*/ 94211 h 111749"/>
                <a:gd name="connsiteX13" fmla="*/ 138546 w 188491"/>
                <a:gd name="connsiteY13" fmla="*/ 99753 h 111749"/>
                <a:gd name="connsiteX14" fmla="*/ 91440 w 188491"/>
                <a:gd name="connsiteY14" fmla="*/ 110836 h 1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91" h="111749">
                  <a:moveTo>
                    <a:pt x="0" y="5542"/>
                  </a:moveTo>
                  <a:cubicBezTo>
                    <a:pt x="18473" y="4618"/>
                    <a:pt x="36992" y="4373"/>
                    <a:pt x="55418" y="2771"/>
                  </a:cubicBezTo>
                  <a:cubicBezTo>
                    <a:pt x="58328" y="2518"/>
                    <a:pt x="60810" y="0"/>
                    <a:pt x="63731" y="0"/>
                  </a:cubicBezTo>
                  <a:cubicBezTo>
                    <a:pt x="84995" y="0"/>
                    <a:pt x="106218" y="1847"/>
                    <a:pt x="127462" y="2771"/>
                  </a:cubicBezTo>
                  <a:cubicBezTo>
                    <a:pt x="127558" y="2795"/>
                    <a:pt x="145532" y="6987"/>
                    <a:pt x="146858" y="8313"/>
                  </a:cubicBezTo>
                  <a:cubicBezTo>
                    <a:pt x="148923" y="10378"/>
                    <a:pt x="148705" y="13854"/>
                    <a:pt x="149629" y="16625"/>
                  </a:cubicBezTo>
                  <a:cubicBezTo>
                    <a:pt x="148705" y="24014"/>
                    <a:pt x="145398" y="31491"/>
                    <a:pt x="146858" y="38793"/>
                  </a:cubicBezTo>
                  <a:cubicBezTo>
                    <a:pt x="147511" y="42058"/>
                    <a:pt x="152128" y="42982"/>
                    <a:pt x="155171" y="44334"/>
                  </a:cubicBezTo>
                  <a:cubicBezTo>
                    <a:pt x="160509" y="46706"/>
                    <a:pt x="171797" y="49876"/>
                    <a:pt x="171797" y="49876"/>
                  </a:cubicBezTo>
                  <a:cubicBezTo>
                    <a:pt x="177339" y="53571"/>
                    <a:pt x="189517" y="54390"/>
                    <a:pt x="188422" y="60960"/>
                  </a:cubicBezTo>
                  <a:cubicBezTo>
                    <a:pt x="187498" y="66502"/>
                    <a:pt x="187933" y="72451"/>
                    <a:pt x="185651" y="77585"/>
                  </a:cubicBezTo>
                  <a:cubicBezTo>
                    <a:pt x="181551" y="86809"/>
                    <a:pt x="176377" y="85519"/>
                    <a:pt x="169026" y="88669"/>
                  </a:cubicBezTo>
                  <a:cubicBezTo>
                    <a:pt x="165229" y="90296"/>
                    <a:pt x="161739" y="92584"/>
                    <a:pt x="157942" y="94211"/>
                  </a:cubicBezTo>
                  <a:cubicBezTo>
                    <a:pt x="152378" y="96596"/>
                    <a:pt x="144169" y="98347"/>
                    <a:pt x="138546" y="99753"/>
                  </a:cubicBezTo>
                  <a:cubicBezTo>
                    <a:pt x="113466" y="116471"/>
                    <a:pt x="128580" y="110836"/>
                    <a:pt x="91440" y="110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947457" y="6217339"/>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205152" y="6129251"/>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040284" y="6115396"/>
              <a:ext cx="166254" cy="63731"/>
            </a:xfrm>
            <a:custGeom>
              <a:avLst/>
              <a:gdLst>
                <a:gd name="connsiteX0" fmla="*/ 0 w 166254"/>
                <a:gd name="connsiteY0" fmla="*/ 63731 h 63731"/>
                <a:gd name="connsiteX1" fmla="*/ 13854 w 166254"/>
                <a:gd name="connsiteY1" fmla="*/ 55419 h 63731"/>
                <a:gd name="connsiteX2" fmla="*/ 30480 w 166254"/>
                <a:gd name="connsiteY2" fmla="*/ 44335 h 63731"/>
                <a:gd name="connsiteX3" fmla="*/ 38792 w 166254"/>
                <a:gd name="connsiteY3" fmla="*/ 41564 h 63731"/>
                <a:gd name="connsiteX4" fmla="*/ 55418 w 166254"/>
                <a:gd name="connsiteY4" fmla="*/ 30480 h 63731"/>
                <a:gd name="connsiteX5" fmla="*/ 58189 w 166254"/>
                <a:gd name="connsiteY5" fmla="*/ 22168 h 63731"/>
                <a:gd name="connsiteX6" fmla="*/ 63731 w 166254"/>
                <a:gd name="connsiteY6" fmla="*/ 13855 h 63731"/>
                <a:gd name="connsiteX7" fmla="*/ 105294 w 166254"/>
                <a:gd name="connsiteY7" fmla="*/ 0 h 63731"/>
                <a:gd name="connsiteX8" fmla="*/ 127461 w 166254"/>
                <a:gd name="connsiteY8" fmla="*/ 2771 h 63731"/>
                <a:gd name="connsiteX9" fmla="*/ 135774 w 166254"/>
                <a:gd name="connsiteY9" fmla="*/ 5542 h 63731"/>
                <a:gd name="connsiteX10" fmla="*/ 138545 w 166254"/>
                <a:gd name="connsiteY10" fmla="*/ 13855 h 63731"/>
                <a:gd name="connsiteX11" fmla="*/ 155171 w 166254"/>
                <a:gd name="connsiteY11" fmla="*/ 19397 h 63731"/>
                <a:gd name="connsiteX12" fmla="*/ 163483 w 166254"/>
                <a:gd name="connsiteY12" fmla="*/ 22168 h 63731"/>
                <a:gd name="connsiteX13" fmla="*/ 166254 w 166254"/>
                <a:gd name="connsiteY13" fmla="*/ 30480 h 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254" h="63731">
                  <a:moveTo>
                    <a:pt x="0" y="63731"/>
                  </a:moveTo>
                  <a:cubicBezTo>
                    <a:pt x="4618" y="60960"/>
                    <a:pt x="9311" y="58310"/>
                    <a:pt x="13854" y="55419"/>
                  </a:cubicBezTo>
                  <a:cubicBezTo>
                    <a:pt x="19473" y="51843"/>
                    <a:pt x="24161" y="46442"/>
                    <a:pt x="30480" y="44335"/>
                  </a:cubicBezTo>
                  <a:cubicBezTo>
                    <a:pt x="33251" y="43411"/>
                    <a:pt x="36239" y="42982"/>
                    <a:pt x="38792" y="41564"/>
                  </a:cubicBezTo>
                  <a:cubicBezTo>
                    <a:pt x="44614" y="38329"/>
                    <a:pt x="55418" y="30480"/>
                    <a:pt x="55418" y="30480"/>
                  </a:cubicBezTo>
                  <a:cubicBezTo>
                    <a:pt x="56342" y="27709"/>
                    <a:pt x="56883" y="24780"/>
                    <a:pt x="58189" y="22168"/>
                  </a:cubicBezTo>
                  <a:cubicBezTo>
                    <a:pt x="59678" y="19189"/>
                    <a:pt x="61225" y="16048"/>
                    <a:pt x="63731" y="13855"/>
                  </a:cubicBezTo>
                  <a:cubicBezTo>
                    <a:pt x="80883" y="-1154"/>
                    <a:pt x="81813" y="2609"/>
                    <a:pt x="105294" y="0"/>
                  </a:cubicBezTo>
                  <a:cubicBezTo>
                    <a:pt x="112683" y="924"/>
                    <a:pt x="120135" y="1439"/>
                    <a:pt x="127461" y="2771"/>
                  </a:cubicBezTo>
                  <a:cubicBezTo>
                    <a:pt x="130335" y="3294"/>
                    <a:pt x="133709" y="3477"/>
                    <a:pt x="135774" y="5542"/>
                  </a:cubicBezTo>
                  <a:cubicBezTo>
                    <a:pt x="137839" y="7607"/>
                    <a:pt x="136168" y="12157"/>
                    <a:pt x="138545" y="13855"/>
                  </a:cubicBezTo>
                  <a:cubicBezTo>
                    <a:pt x="143299" y="17250"/>
                    <a:pt x="149629" y="17550"/>
                    <a:pt x="155171" y="19397"/>
                  </a:cubicBezTo>
                  <a:lnTo>
                    <a:pt x="163483" y="22168"/>
                  </a:lnTo>
                  <a:lnTo>
                    <a:pt x="166254" y="304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8904318" y="3469271"/>
            <a:ext cx="413050" cy="151013"/>
            <a:chOff x="5410337" y="6112045"/>
            <a:chExt cx="446116" cy="151013"/>
          </a:xfrm>
        </p:grpSpPr>
        <p:sp>
          <p:nvSpPr>
            <p:cNvPr id="19" name="Oval 18"/>
            <p:cNvSpPr/>
            <p:nvPr/>
          </p:nvSpPr>
          <p:spPr>
            <a:xfrm>
              <a:off x="5410337" y="6112045"/>
              <a:ext cx="60960" cy="45719"/>
            </a:xfrm>
            <a:prstGeom prst="ellipse">
              <a:avLst/>
            </a:prstGeom>
            <a:solidFill>
              <a:srgbClr val="FF0000"/>
            </a:solidFill>
            <a:ln>
              <a:solidFill>
                <a:srgbClr val="F9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478224" y="6132022"/>
              <a:ext cx="188491" cy="111749"/>
            </a:xfrm>
            <a:custGeom>
              <a:avLst/>
              <a:gdLst>
                <a:gd name="connsiteX0" fmla="*/ 0 w 188491"/>
                <a:gd name="connsiteY0" fmla="*/ 5542 h 111749"/>
                <a:gd name="connsiteX1" fmla="*/ 55418 w 188491"/>
                <a:gd name="connsiteY1" fmla="*/ 2771 h 111749"/>
                <a:gd name="connsiteX2" fmla="*/ 63731 w 188491"/>
                <a:gd name="connsiteY2" fmla="*/ 0 h 111749"/>
                <a:gd name="connsiteX3" fmla="*/ 127462 w 188491"/>
                <a:gd name="connsiteY3" fmla="*/ 2771 h 111749"/>
                <a:gd name="connsiteX4" fmla="*/ 146858 w 188491"/>
                <a:gd name="connsiteY4" fmla="*/ 8313 h 111749"/>
                <a:gd name="connsiteX5" fmla="*/ 149629 w 188491"/>
                <a:gd name="connsiteY5" fmla="*/ 16625 h 111749"/>
                <a:gd name="connsiteX6" fmla="*/ 146858 w 188491"/>
                <a:gd name="connsiteY6" fmla="*/ 38793 h 111749"/>
                <a:gd name="connsiteX7" fmla="*/ 155171 w 188491"/>
                <a:gd name="connsiteY7" fmla="*/ 44334 h 111749"/>
                <a:gd name="connsiteX8" fmla="*/ 171797 w 188491"/>
                <a:gd name="connsiteY8" fmla="*/ 49876 h 111749"/>
                <a:gd name="connsiteX9" fmla="*/ 188422 w 188491"/>
                <a:gd name="connsiteY9" fmla="*/ 60960 h 111749"/>
                <a:gd name="connsiteX10" fmla="*/ 185651 w 188491"/>
                <a:gd name="connsiteY10" fmla="*/ 77585 h 111749"/>
                <a:gd name="connsiteX11" fmla="*/ 169026 w 188491"/>
                <a:gd name="connsiteY11" fmla="*/ 88669 h 111749"/>
                <a:gd name="connsiteX12" fmla="*/ 157942 w 188491"/>
                <a:gd name="connsiteY12" fmla="*/ 94211 h 111749"/>
                <a:gd name="connsiteX13" fmla="*/ 138546 w 188491"/>
                <a:gd name="connsiteY13" fmla="*/ 99753 h 111749"/>
                <a:gd name="connsiteX14" fmla="*/ 91440 w 188491"/>
                <a:gd name="connsiteY14" fmla="*/ 110836 h 1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91" h="111749">
                  <a:moveTo>
                    <a:pt x="0" y="5542"/>
                  </a:moveTo>
                  <a:cubicBezTo>
                    <a:pt x="18473" y="4618"/>
                    <a:pt x="36992" y="4373"/>
                    <a:pt x="55418" y="2771"/>
                  </a:cubicBezTo>
                  <a:cubicBezTo>
                    <a:pt x="58328" y="2518"/>
                    <a:pt x="60810" y="0"/>
                    <a:pt x="63731" y="0"/>
                  </a:cubicBezTo>
                  <a:cubicBezTo>
                    <a:pt x="84995" y="0"/>
                    <a:pt x="106218" y="1847"/>
                    <a:pt x="127462" y="2771"/>
                  </a:cubicBezTo>
                  <a:cubicBezTo>
                    <a:pt x="127558" y="2795"/>
                    <a:pt x="145532" y="6987"/>
                    <a:pt x="146858" y="8313"/>
                  </a:cubicBezTo>
                  <a:cubicBezTo>
                    <a:pt x="148923" y="10378"/>
                    <a:pt x="148705" y="13854"/>
                    <a:pt x="149629" y="16625"/>
                  </a:cubicBezTo>
                  <a:cubicBezTo>
                    <a:pt x="148705" y="24014"/>
                    <a:pt x="145398" y="31491"/>
                    <a:pt x="146858" y="38793"/>
                  </a:cubicBezTo>
                  <a:cubicBezTo>
                    <a:pt x="147511" y="42058"/>
                    <a:pt x="152128" y="42982"/>
                    <a:pt x="155171" y="44334"/>
                  </a:cubicBezTo>
                  <a:cubicBezTo>
                    <a:pt x="160509" y="46706"/>
                    <a:pt x="171797" y="49876"/>
                    <a:pt x="171797" y="49876"/>
                  </a:cubicBezTo>
                  <a:cubicBezTo>
                    <a:pt x="177339" y="53571"/>
                    <a:pt x="189517" y="54390"/>
                    <a:pt x="188422" y="60960"/>
                  </a:cubicBezTo>
                  <a:cubicBezTo>
                    <a:pt x="187498" y="66502"/>
                    <a:pt x="187933" y="72451"/>
                    <a:pt x="185651" y="77585"/>
                  </a:cubicBezTo>
                  <a:cubicBezTo>
                    <a:pt x="181551" y="86809"/>
                    <a:pt x="176377" y="85519"/>
                    <a:pt x="169026" y="88669"/>
                  </a:cubicBezTo>
                  <a:cubicBezTo>
                    <a:pt x="165229" y="90296"/>
                    <a:pt x="161739" y="92584"/>
                    <a:pt x="157942" y="94211"/>
                  </a:cubicBezTo>
                  <a:cubicBezTo>
                    <a:pt x="152378" y="96596"/>
                    <a:pt x="144169" y="98347"/>
                    <a:pt x="138546" y="99753"/>
                  </a:cubicBezTo>
                  <a:cubicBezTo>
                    <a:pt x="113466" y="116471"/>
                    <a:pt x="128580" y="110836"/>
                    <a:pt x="91440" y="110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537798" y="6217339"/>
              <a:ext cx="60960" cy="45719"/>
            </a:xfrm>
            <a:prstGeom prst="ellipse">
              <a:avLst/>
            </a:prstGeom>
            <a:solidFill>
              <a:srgbClr val="FF0000"/>
            </a:solidFill>
            <a:ln>
              <a:solidFill>
                <a:srgbClr val="F9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795493" y="6129251"/>
              <a:ext cx="60960" cy="45719"/>
            </a:xfrm>
            <a:prstGeom prst="ellipse">
              <a:avLst/>
            </a:prstGeom>
            <a:solidFill>
              <a:srgbClr val="FF0000"/>
            </a:solidFill>
            <a:ln>
              <a:solidFill>
                <a:srgbClr val="F9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5630625" y="6115396"/>
              <a:ext cx="166254" cy="63731"/>
            </a:xfrm>
            <a:custGeom>
              <a:avLst/>
              <a:gdLst>
                <a:gd name="connsiteX0" fmla="*/ 0 w 166254"/>
                <a:gd name="connsiteY0" fmla="*/ 63731 h 63731"/>
                <a:gd name="connsiteX1" fmla="*/ 13854 w 166254"/>
                <a:gd name="connsiteY1" fmla="*/ 55419 h 63731"/>
                <a:gd name="connsiteX2" fmla="*/ 30480 w 166254"/>
                <a:gd name="connsiteY2" fmla="*/ 44335 h 63731"/>
                <a:gd name="connsiteX3" fmla="*/ 38792 w 166254"/>
                <a:gd name="connsiteY3" fmla="*/ 41564 h 63731"/>
                <a:gd name="connsiteX4" fmla="*/ 55418 w 166254"/>
                <a:gd name="connsiteY4" fmla="*/ 30480 h 63731"/>
                <a:gd name="connsiteX5" fmla="*/ 58189 w 166254"/>
                <a:gd name="connsiteY5" fmla="*/ 22168 h 63731"/>
                <a:gd name="connsiteX6" fmla="*/ 63731 w 166254"/>
                <a:gd name="connsiteY6" fmla="*/ 13855 h 63731"/>
                <a:gd name="connsiteX7" fmla="*/ 105294 w 166254"/>
                <a:gd name="connsiteY7" fmla="*/ 0 h 63731"/>
                <a:gd name="connsiteX8" fmla="*/ 127461 w 166254"/>
                <a:gd name="connsiteY8" fmla="*/ 2771 h 63731"/>
                <a:gd name="connsiteX9" fmla="*/ 135774 w 166254"/>
                <a:gd name="connsiteY9" fmla="*/ 5542 h 63731"/>
                <a:gd name="connsiteX10" fmla="*/ 138545 w 166254"/>
                <a:gd name="connsiteY10" fmla="*/ 13855 h 63731"/>
                <a:gd name="connsiteX11" fmla="*/ 155171 w 166254"/>
                <a:gd name="connsiteY11" fmla="*/ 19397 h 63731"/>
                <a:gd name="connsiteX12" fmla="*/ 163483 w 166254"/>
                <a:gd name="connsiteY12" fmla="*/ 22168 h 63731"/>
                <a:gd name="connsiteX13" fmla="*/ 166254 w 166254"/>
                <a:gd name="connsiteY13" fmla="*/ 30480 h 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254" h="63731">
                  <a:moveTo>
                    <a:pt x="0" y="63731"/>
                  </a:moveTo>
                  <a:cubicBezTo>
                    <a:pt x="4618" y="60960"/>
                    <a:pt x="9311" y="58310"/>
                    <a:pt x="13854" y="55419"/>
                  </a:cubicBezTo>
                  <a:cubicBezTo>
                    <a:pt x="19473" y="51843"/>
                    <a:pt x="24161" y="46442"/>
                    <a:pt x="30480" y="44335"/>
                  </a:cubicBezTo>
                  <a:cubicBezTo>
                    <a:pt x="33251" y="43411"/>
                    <a:pt x="36239" y="42982"/>
                    <a:pt x="38792" y="41564"/>
                  </a:cubicBezTo>
                  <a:cubicBezTo>
                    <a:pt x="44614" y="38329"/>
                    <a:pt x="55418" y="30480"/>
                    <a:pt x="55418" y="30480"/>
                  </a:cubicBezTo>
                  <a:cubicBezTo>
                    <a:pt x="56342" y="27709"/>
                    <a:pt x="56883" y="24780"/>
                    <a:pt x="58189" y="22168"/>
                  </a:cubicBezTo>
                  <a:cubicBezTo>
                    <a:pt x="59678" y="19189"/>
                    <a:pt x="61225" y="16048"/>
                    <a:pt x="63731" y="13855"/>
                  </a:cubicBezTo>
                  <a:cubicBezTo>
                    <a:pt x="80883" y="-1154"/>
                    <a:pt x="81813" y="2609"/>
                    <a:pt x="105294" y="0"/>
                  </a:cubicBezTo>
                  <a:cubicBezTo>
                    <a:pt x="112683" y="924"/>
                    <a:pt x="120135" y="1439"/>
                    <a:pt x="127461" y="2771"/>
                  </a:cubicBezTo>
                  <a:cubicBezTo>
                    <a:pt x="130335" y="3294"/>
                    <a:pt x="133709" y="3477"/>
                    <a:pt x="135774" y="5542"/>
                  </a:cubicBezTo>
                  <a:cubicBezTo>
                    <a:pt x="137839" y="7607"/>
                    <a:pt x="136168" y="12157"/>
                    <a:pt x="138545" y="13855"/>
                  </a:cubicBezTo>
                  <a:cubicBezTo>
                    <a:pt x="143299" y="17250"/>
                    <a:pt x="149629" y="17550"/>
                    <a:pt x="155171" y="19397"/>
                  </a:cubicBezTo>
                  <a:lnTo>
                    <a:pt x="163483" y="22168"/>
                  </a:lnTo>
                  <a:lnTo>
                    <a:pt x="166254" y="304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2277073" y="4953451"/>
            <a:ext cx="237375" cy="151013"/>
            <a:chOff x="4373880" y="6109274"/>
            <a:chExt cx="256378" cy="151013"/>
          </a:xfrm>
        </p:grpSpPr>
        <p:sp>
          <p:nvSpPr>
            <p:cNvPr id="35" name="Oval 34"/>
            <p:cNvSpPr/>
            <p:nvPr/>
          </p:nvSpPr>
          <p:spPr>
            <a:xfrm>
              <a:off x="4373880" y="6109274"/>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441767" y="6129251"/>
              <a:ext cx="188491" cy="111749"/>
            </a:xfrm>
            <a:custGeom>
              <a:avLst/>
              <a:gdLst>
                <a:gd name="connsiteX0" fmla="*/ 0 w 188491"/>
                <a:gd name="connsiteY0" fmla="*/ 5542 h 111749"/>
                <a:gd name="connsiteX1" fmla="*/ 55418 w 188491"/>
                <a:gd name="connsiteY1" fmla="*/ 2771 h 111749"/>
                <a:gd name="connsiteX2" fmla="*/ 63731 w 188491"/>
                <a:gd name="connsiteY2" fmla="*/ 0 h 111749"/>
                <a:gd name="connsiteX3" fmla="*/ 127462 w 188491"/>
                <a:gd name="connsiteY3" fmla="*/ 2771 h 111749"/>
                <a:gd name="connsiteX4" fmla="*/ 146858 w 188491"/>
                <a:gd name="connsiteY4" fmla="*/ 8313 h 111749"/>
                <a:gd name="connsiteX5" fmla="*/ 149629 w 188491"/>
                <a:gd name="connsiteY5" fmla="*/ 16625 h 111749"/>
                <a:gd name="connsiteX6" fmla="*/ 146858 w 188491"/>
                <a:gd name="connsiteY6" fmla="*/ 38793 h 111749"/>
                <a:gd name="connsiteX7" fmla="*/ 155171 w 188491"/>
                <a:gd name="connsiteY7" fmla="*/ 44334 h 111749"/>
                <a:gd name="connsiteX8" fmla="*/ 171797 w 188491"/>
                <a:gd name="connsiteY8" fmla="*/ 49876 h 111749"/>
                <a:gd name="connsiteX9" fmla="*/ 188422 w 188491"/>
                <a:gd name="connsiteY9" fmla="*/ 60960 h 111749"/>
                <a:gd name="connsiteX10" fmla="*/ 185651 w 188491"/>
                <a:gd name="connsiteY10" fmla="*/ 77585 h 111749"/>
                <a:gd name="connsiteX11" fmla="*/ 169026 w 188491"/>
                <a:gd name="connsiteY11" fmla="*/ 88669 h 111749"/>
                <a:gd name="connsiteX12" fmla="*/ 157942 w 188491"/>
                <a:gd name="connsiteY12" fmla="*/ 94211 h 111749"/>
                <a:gd name="connsiteX13" fmla="*/ 138546 w 188491"/>
                <a:gd name="connsiteY13" fmla="*/ 99753 h 111749"/>
                <a:gd name="connsiteX14" fmla="*/ 91440 w 188491"/>
                <a:gd name="connsiteY14" fmla="*/ 110836 h 1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91" h="111749">
                  <a:moveTo>
                    <a:pt x="0" y="5542"/>
                  </a:moveTo>
                  <a:cubicBezTo>
                    <a:pt x="18473" y="4618"/>
                    <a:pt x="36992" y="4373"/>
                    <a:pt x="55418" y="2771"/>
                  </a:cubicBezTo>
                  <a:cubicBezTo>
                    <a:pt x="58328" y="2518"/>
                    <a:pt x="60810" y="0"/>
                    <a:pt x="63731" y="0"/>
                  </a:cubicBezTo>
                  <a:cubicBezTo>
                    <a:pt x="84995" y="0"/>
                    <a:pt x="106218" y="1847"/>
                    <a:pt x="127462" y="2771"/>
                  </a:cubicBezTo>
                  <a:cubicBezTo>
                    <a:pt x="127558" y="2795"/>
                    <a:pt x="145532" y="6987"/>
                    <a:pt x="146858" y="8313"/>
                  </a:cubicBezTo>
                  <a:cubicBezTo>
                    <a:pt x="148923" y="10378"/>
                    <a:pt x="148705" y="13854"/>
                    <a:pt x="149629" y="16625"/>
                  </a:cubicBezTo>
                  <a:cubicBezTo>
                    <a:pt x="148705" y="24014"/>
                    <a:pt x="145398" y="31491"/>
                    <a:pt x="146858" y="38793"/>
                  </a:cubicBezTo>
                  <a:cubicBezTo>
                    <a:pt x="147511" y="42058"/>
                    <a:pt x="152128" y="42982"/>
                    <a:pt x="155171" y="44334"/>
                  </a:cubicBezTo>
                  <a:cubicBezTo>
                    <a:pt x="160509" y="46706"/>
                    <a:pt x="171797" y="49876"/>
                    <a:pt x="171797" y="49876"/>
                  </a:cubicBezTo>
                  <a:cubicBezTo>
                    <a:pt x="177339" y="53571"/>
                    <a:pt x="189517" y="54390"/>
                    <a:pt x="188422" y="60960"/>
                  </a:cubicBezTo>
                  <a:cubicBezTo>
                    <a:pt x="187498" y="66502"/>
                    <a:pt x="187933" y="72451"/>
                    <a:pt x="185651" y="77585"/>
                  </a:cubicBezTo>
                  <a:cubicBezTo>
                    <a:pt x="181551" y="86809"/>
                    <a:pt x="176377" y="85519"/>
                    <a:pt x="169026" y="88669"/>
                  </a:cubicBezTo>
                  <a:cubicBezTo>
                    <a:pt x="165229" y="90296"/>
                    <a:pt x="161739" y="92584"/>
                    <a:pt x="157942" y="94211"/>
                  </a:cubicBezTo>
                  <a:cubicBezTo>
                    <a:pt x="152378" y="96596"/>
                    <a:pt x="144169" y="98347"/>
                    <a:pt x="138546" y="99753"/>
                  </a:cubicBezTo>
                  <a:cubicBezTo>
                    <a:pt x="113466" y="116471"/>
                    <a:pt x="128580" y="110836"/>
                    <a:pt x="91440" y="110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501341" y="6214568"/>
              <a:ext cx="6096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44"/>
          <p:cNvCxnSpPr>
            <a:stCxn id="41" idx="1"/>
            <a:endCxn id="39" idx="5"/>
          </p:cNvCxnSpPr>
          <p:nvPr/>
        </p:nvCxnSpPr>
        <p:spPr>
          <a:xfrm flipH="1" flipV="1">
            <a:off x="4058551" y="4953451"/>
            <a:ext cx="235366" cy="14871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4285651" y="5095472"/>
            <a:ext cx="56442"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010375" y="4914427"/>
            <a:ext cx="56442"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5687672" y="4801138"/>
            <a:ext cx="790818" cy="453341"/>
            <a:chOff x="3627689" y="5985119"/>
            <a:chExt cx="854126" cy="453341"/>
          </a:xfrm>
        </p:grpSpPr>
        <p:cxnSp>
          <p:nvCxnSpPr>
            <p:cNvPr id="47" name="Straight Connector 46"/>
            <p:cNvCxnSpPr>
              <a:stCxn id="48" idx="1"/>
              <a:endCxn id="49" idx="5"/>
            </p:cNvCxnSpPr>
            <p:nvPr/>
          </p:nvCxnSpPr>
          <p:spPr>
            <a:xfrm flipH="1" flipV="1">
              <a:off x="3679722" y="6024143"/>
              <a:ext cx="750060" cy="37529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4420855" y="6392741"/>
              <a:ext cx="6096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627689" y="5985119"/>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p:cNvSpPr/>
          <p:nvPr/>
        </p:nvSpPr>
        <p:spPr>
          <a:xfrm>
            <a:off x="8213903" y="4871850"/>
            <a:ext cx="56442"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934892" y="4721488"/>
            <a:ext cx="56442"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9108234" y="5346167"/>
            <a:ext cx="56442"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8796735" y="5213273"/>
            <a:ext cx="56442"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8005560" y="4758774"/>
            <a:ext cx="191053" cy="125427"/>
          </a:xfrm>
          <a:custGeom>
            <a:avLst/>
            <a:gdLst>
              <a:gd name="connsiteX0" fmla="*/ 0 w 206347"/>
              <a:gd name="connsiteY0" fmla="*/ 0 h 125427"/>
              <a:gd name="connsiteX1" fmla="*/ 20230 w 206347"/>
              <a:gd name="connsiteY1" fmla="*/ 12138 h 125427"/>
              <a:gd name="connsiteX2" fmla="*/ 44506 w 206347"/>
              <a:gd name="connsiteY2" fmla="*/ 32368 h 125427"/>
              <a:gd name="connsiteX3" fmla="*/ 137565 w 206347"/>
              <a:gd name="connsiteY3" fmla="*/ 36414 h 125427"/>
              <a:gd name="connsiteX4" fmla="*/ 161841 w 206347"/>
              <a:gd name="connsiteY4" fmla="*/ 56644 h 125427"/>
              <a:gd name="connsiteX5" fmla="*/ 165887 w 206347"/>
              <a:gd name="connsiteY5" fmla="*/ 68783 h 125427"/>
              <a:gd name="connsiteX6" fmla="*/ 173979 w 206347"/>
              <a:gd name="connsiteY6" fmla="*/ 80921 h 125427"/>
              <a:gd name="connsiteX7" fmla="*/ 182071 w 206347"/>
              <a:gd name="connsiteY7" fmla="*/ 105197 h 125427"/>
              <a:gd name="connsiteX8" fmla="*/ 186117 w 206347"/>
              <a:gd name="connsiteY8" fmla="*/ 117335 h 125427"/>
              <a:gd name="connsiteX9" fmla="*/ 206347 w 206347"/>
              <a:gd name="connsiteY9" fmla="*/ 125427 h 12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347" h="125427">
                <a:moveTo>
                  <a:pt x="0" y="0"/>
                </a:moveTo>
                <a:cubicBezTo>
                  <a:pt x="6743" y="4046"/>
                  <a:pt x="13939" y="7420"/>
                  <a:pt x="20230" y="12138"/>
                </a:cubicBezTo>
                <a:cubicBezTo>
                  <a:pt x="24669" y="15467"/>
                  <a:pt x="37072" y="31510"/>
                  <a:pt x="44506" y="32368"/>
                </a:cubicBezTo>
                <a:cubicBezTo>
                  <a:pt x="75350" y="35927"/>
                  <a:pt x="106545" y="35065"/>
                  <a:pt x="137565" y="36414"/>
                </a:cubicBezTo>
                <a:cubicBezTo>
                  <a:pt x="146521" y="42385"/>
                  <a:pt x="155611" y="47298"/>
                  <a:pt x="161841" y="56644"/>
                </a:cubicBezTo>
                <a:cubicBezTo>
                  <a:pt x="164207" y="60193"/>
                  <a:pt x="163980" y="64968"/>
                  <a:pt x="165887" y="68783"/>
                </a:cubicBezTo>
                <a:cubicBezTo>
                  <a:pt x="168062" y="73132"/>
                  <a:pt x="172004" y="76477"/>
                  <a:pt x="173979" y="80921"/>
                </a:cubicBezTo>
                <a:cubicBezTo>
                  <a:pt x="177443" y="88716"/>
                  <a:pt x="179374" y="97105"/>
                  <a:pt x="182071" y="105197"/>
                </a:cubicBezTo>
                <a:cubicBezTo>
                  <a:pt x="183420" y="109243"/>
                  <a:pt x="182071" y="115986"/>
                  <a:pt x="186117" y="117335"/>
                </a:cubicBezTo>
                <a:cubicBezTo>
                  <a:pt x="201116" y="122335"/>
                  <a:pt x="194440" y="119474"/>
                  <a:pt x="206347" y="1254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8866710" y="5248467"/>
            <a:ext cx="224768" cy="101152"/>
          </a:xfrm>
          <a:custGeom>
            <a:avLst/>
            <a:gdLst>
              <a:gd name="connsiteX0" fmla="*/ 0 w 242761"/>
              <a:gd name="connsiteY0" fmla="*/ 0 h 101152"/>
              <a:gd name="connsiteX1" fmla="*/ 44506 w 242761"/>
              <a:gd name="connsiteY1" fmla="*/ 4046 h 101152"/>
              <a:gd name="connsiteX2" fmla="*/ 68782 w 242761"/>
              <a:gd name="connsiteY2" fmla="*/ 16185 h 101152"/>
              <a:gd name="connsiteX3" fmla="*/ 125426 w 242761"/>
              <a:gd name="connsiteY3" fmla="*/ 24277 h 101152"/>
              <a:gd name="connsiteX4" fmla="*/ 149702 w 242761"/>
              <a:gd name="connsiteY4" fmla="*/ 44507 h 101152"/>
              <a:gd name="connsiteX5" fmla="*/ 157794 w 242761"/>
              <a:gd name="connsiteY5" fmla="*/ 56645 h 101152"/>
              <a:gd name="connsiteX6" fmla="*/ 169932 w 242761"/>
              <a:gd name="connsiteY6" fmla="*/ 60691 h 101152"/>
              <a:gd name="connsiteX7" fmla="*/ 182070 w 242761"/>
              <a:gd name="connsiteY7" fmla="*/ 68783 h 101152"/>
              <a:gd name="connsiteX8" fmla="*/ 202300 w 242761"/>
              <a:gd name="connsiteY8" fmla="*/ 84967 h 101152"/>
              <a:gd name="connsiteX9" fmla="*/ 210392 w 242761"/>
              <a:gd name="connsiteY9" fmla="*/ 97105 h 101152"/>
              <a:gd name="connsiteX10" fmla="*/ 242761 w 242761"/>
              <a:gd name="connsiteY10" fmla="*/ 101151 h 10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761" h="101152">
                <a:moveTo>
                  <a:pt x="0" y="0"/>
                </a:moveTo>
                <a:cubicBezTo>
                  <a:pt x="14835" y="1349"/>
                  <a:pt x="29759" y="1939"/>
                  <a:pt x="44506" y="4046"/>
                </a:cubicBezTo>
                <a:cubicBezTo>
                  <a:pt x="61551" y="6481"/>
                  <a:pt x="52760" y="9318"/>
                  <a:pt x="68782" y="16185"/>
                </a:cubicBezTo>
                <a:cubicBezTo>
                  <a:pt x="82173" y="21924"/>
                  <a:pt x="118291" y="23563"/>
                  <a:pt x="125426" y="24277"/>
                </a:cubicBezTo>
                <a:cubicBezTo>
                  <a:pt x="137361" y="32234"/>
                  <a:pt x="139967" y="32825"/>
                  <a:pt x="149702" y="44507"/>
                </a:cubicBezTo>
                <a:cubicBezTo>
                  <a:pt x="152815" y="48243"/>
                  <a:pt x="153997" y="53607"/>
                  <a:pt x="157794" y="56645"/>
                </a:cubicBezTo>
                <a:cubicBezTo>
                  <a:pt x="161124" y="59309"/>
                  <a:pt x="166117" y="58784"/>
                  <a:pt x="169932" y="60691"/>
                </a:cubicBezTo>
                <a:cubicBezTo>
                  <a:pt x="174281" y="62866"/>
                  <a:pt x="178024" y="66086"/>
                  <a:pt x="182070" y="68783"/>
                </a:cubicBezTo>
                <a:cubicBezTo>
                  <a:pt x="205261" y="103569"/>
                  <a:pt x="174381" y="62632"/>
                  <a:pt x="202300" y="84967"/>
                </a:cubicBezTo>
                <a:cubicBezTo>
                  <a:pt x="206097" y="88005"/>
                  <a:pt x="205948" y="95130"/>
                  <a:pt x="210392" y="97105"/>
                </a:cubicBezTo>
                <a:cubicBezTo>
                  <a:pt x="219925" y="101342"/>
                  <a:pt x="232024" y="101151"/>
                  <a:pt x="242761" y="1011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6016727" y="4910806"/>
            <a:ext cx="277840" cy="369332"/>
          </a:xfrm>
          <a:prstGeom prst="rect">
            <a:avLst/>
          </a:prstGeom>
          <a:noFill/>
        </p:spPr>
        <p:txBody>
          <a:bodyPr wrap="square" rtlCol="0">
            <a:spAutoFit/>
          </a:bodyPr>
          <a:lstStyle/>
          <a:p>
            <a:r>
              <a:rPr lang="en-US" dirty="0"/>
              <a:t>*</a:t>
            </a:r>
          </a:p>
        </p:txBody>
      </p:sp>
      <p:sp>
        <p:nvSpPr>
          <p:cNvPr id="77" name="Right Arrow 76"/>
          <p:cNvSpPr/>
          <p:nvPr/>
        </p:nvSpPr>
        <p:spPr>
          <a:xfrm>
            <a:off x="3134460" y="4976002"/>
            <a:ext cx="264572" cy="127156"/>
          </a:xfrm>
          <a:prstGeom prst="rightArrow">
            <a:avLst/>
          </a:prstGeom>
          <a:solidFill>
            <a:srgbClr val="F93F2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Arrow 77"/>
          <p:cNvSpPr/>
          <p:nvPr/>
        </p:nvSpPr>
        <p:spPr>
          <a:xfrm>
            <a:off x="4880522" y="4976002"/>
            <a:ext cx="264572" cy="127156"/>
          </a:xfrm>
          <a:prstGeom prst="rightArrow">
            <a:avLst/>
          </a:prstGeom>
          <a:solidFill>
            <a:srgbClr val="F93F2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ight Arrow 78"/>
          <p:cNvSpPr/>
          <p:nvPr/>
        </p:nvSpPr>
        <p:spPr>
          <a:xfrm>
            <a:off x="7119747" y="4976002"/>
            <a:ext cx="264572" cy="127156"/>
          </a:xfrm>
          <a:prstGeom prst="rightArrow">
            <a:avLst/>
          </a:prstGeom>
          <a:solidFill>
            <a:srgbClr val="F93F2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2" name="Object 41">
            <a:extLst>
              <a:ext uri="{FF2B5EF4-FFF2-40B4-BE49-F238E27FC236}">
                <a16:creationId xmlns:a16="http://schemas.microsoft.com/office/drawing/2014/main" id="{586CC1CD-EDBF-40CA-BF7B-ABBB76E789C2}"/>
              </a:ext>
            </a:extLst>
          </p:cNvPr>
          <p:cNvGraphicFramePr>
            <a:graphicFrameLocks noChangeAspect="1"/>
          </p:cNvGraphicFramePr>
          <p:nvPr>
            <p:extLst/>
          </p:nvPr>
        </p:nvGraphicFramePr>
        <p:xfrm>
          <a:off x="9415129" y="1079205"/>
          <a:ext cx="1538721" cy="1511521"/>
        </p:xfrm>
        <a:graphic>
          <a:graphicData uri="http://schemas.openxmlformats.org/presentationml/2006/ole">
            <mc:AlternateContent xmlns:mc="http://schemas.openxmlformats.org/markup-compatibility/2006">
              <mc:Choice xmlns:v="urn:schemas-microsoft-com:vml" Requires="v">
                <p:oleObj spid="_x0000_s47146" name="Drawing" r:id="rId4" imgW="1257082" imgH="1234440" progId="Canvas.Drawing.X">
                  <p:embed/>
                </p:oleObj>
              </mc:Choice>
              <mc:Fallback>
                <p:oleObj name="Drawing" r:id="rId4" imgW="1257082" imgH="1234440" progId="Canvas.Drawing.X">
                  <p:embed/>
                  <p:pic>
                    <p:nvPicPr>
                      <p:cNvPr id="42" name="Object 41">
                        <a:extLst>
                          <a:ext uri="{FF2B5EF4-FFF2-40B4-BE49-F238E27FC236}">
                            <a16:creationId xmlns:a16="http://schemas.microsoft.com/office/drawing/2014/main" id="{586CC1CD-EDBF-40CA-BF7B-ABBB76E789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5129" y="1079205"/>
                        <a:ext cx="1538721" cy="1511521"/>
                      </a:xfrm>
                      <a:prstGeom prst="rect">
                        <a:avLst/>
                      </a:prstGeom>
                      <a:noFill/>
                    </p:spPr>
                  </p:pic>
                </p:oleObj>
              </mc:Fallback>
            </mc:AlternateContent>
          </a:graphicData>
        </a:graphic>
      </p:graphicFrame>
    </p:spTree>
    <p:extLst>
      <p:ext uri="{BB962C8B-B14F-4D97-AF65-F5344CB8AC3E}">
        <p14:creationId xmlns:p14="http://schemas.microsoft.com/office/powerpoint/2010/main" val="185544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9" grpId="0" animBg="1"/>
      <p:bldP spid="61" grpId="0" animBg="1"/>
      <p:bldP spid="62" grpId="0" animBg="1"/>
      <p:bldP spid="67" grpId="0" animBg="1"/>
      <p:bldP spid="68" grpId="0" animBg="1"/>
      <p:bldP spid="73" grpId="0" animBg="1"/>
      <p:bldP spid="74" grpId="0" animBg="1"/>
      <p:bldP spid="76" grpId="0"/>
      <p:bldP spid="77" grpId="0" animBg="1"/>
      <p:bldP spid="78" grpId="0" animBg="1"/>
      <p:bldP spid="7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1"/>
            <a:ext cx="10515600" cy="838200"/>
          </a:xfrm>
          <a:prstGeom prst="rect">
            <a:avLst/>
          </a:prstGeom>
        </p:spPr>
        <p:txBody>
          <a:bodyPr/>
          <a:lstStyle/>
          <a:p>
            <a:r>
              <a:rPr lang="en-US" altLang="en-US" dirty="0">
                <a:solidFill>
                  <a:srgbClr val="FFFF00"/>
                </a:solidFill>
              </a:rPr>
              <a:t>Jets</a:t>
            </a:r>
            <a:endParaRPr lang="en-US" dirty="0">
              <a:solidFill>
                <a:srgbClr val="FFFF00"/>
              </a:solidFill>
            </a:endParaRPr>
          </a:p>
        </p:txBody>
      </p:sp>
      <p:sp>
        <p:nvSpPr>
          <p:cNvPr id="3" name="TextBox 2"/>
          <p:cNvSpPr txBox="1"/>
          <p:nvPr/>
        </p:nvSpPr>
        <p:spPr>
          <a:xfrm>
            <a:off x="335280" y="1246100"/>
            <a:ext cx="11521440" cy="4801314"/>
          </a:xfrm>
          <a:prstGeom prst="rect">
            <a:avLst/>
          </a:prstGeom>
          <a:noFill/>
        </p:spPr>
        <p:txBody>
          <a:bodyPr wrap="square" rtlCol="0">
            <a:spAutoFit/>
          </a:bodyPr>
          <a:lstStyle/>
          <a:p>
            <a:pPr indent="15875">
              <a:defRPr/>
            </a:pPr>
            <a:r>
              <a:rPr lang="en-US" dirty="0">
                <a:solidFill>
                  <a:srgbClr val="6600FF"/>
                </a:solidFill>
              </a:rPr>
              <a:t>If the quarks in a meson separate with a high kinetic energy there will be multiple string ruptures a </a:t>
            </a:r>
            <a:r>
              <a:rPr lang="en-US" b="1" dirty="0">
                <a:solidFill>
                  <a:srgbClr val="FF0000"/>
                </a:solidFill>
              </a:rPr>
              <a:t>jet</a:t>
            </a:r>
            <a:r>
              <a:rPr lang="en-US" dirty="0">
                <a:solidFill>
                  <a:srgbClr val="FF0000"/>
                </a:solidFill>
              </a:rPr>
              <a:t> </a:t>
            </a:r>
            <a:r>
              <a:rPr lang="en-US" dirty="0">
                <a:solidFill>
                  <a:srgbClr val="6600FF"/>
                </a:solidFill>
              </a:rPr>
              <a:t>of hadrons is produced</a:t>
            </a: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endParaRPr lang="en-US" dirty="0">
              <a:solidFill>
                <a:srgbClr val="6600FF"/>
              </a:solidFill>
            </a:endParaRPr>
          </a:p>
          <a:p>
            <a:pPr indent="15875">
              <a:defRPr/>
            </a:pPr>
            <a:r>
              <a:rPr lang="en-US" b="1" dirty="0">
                <a:solidFill>
                  <a:srgbClr val="FF0000"/>
                </a:solidFill>
              </a:rPr>
              <a:t>Whenever a quark tries to escape a jet is formed  </a:t>
            </a:r>
          </a:p>
        </p:txBody>
      </p:sp>
      <p:graphicFrame>
        <p:nvGraphicFramePr>
          <p:cNvPr id="4" name="Object 4"/>
          <p:cNvGraphicFramePr>
            <a:graphicFrameLocks noChangeAspect="1"/>
          </p:cNvGraphicFramePr>
          <p:nvPr>
            <p:extLst/>
          </p:nvPr>
        </p:nvGraphicFramePr>
        <p:xfrm>
          <a:off x="1753818" y="2440944"/>
          <a:ext cx="7632700" cy="1722438"/>
        </p:xfrm>
        <a:graphic>
          <a:graphicData uri="http://schemas.openxmlformats.org/presentationml/2006/ole">
            <mc:AlternateContent xmlns:mc="http://schemas.openxmlformats.org/markup-compatibility/2006">
              <mc:Choice xmlns:v="urn:schemas-microsoft-com:vml" Requires="v">
                <p:oleObj spid="_x0000_s48168" name="Drawing" r:id="rId3" imgW="4114800" imgH="929436" progId="Canvas.Drawing.X">
                  <p:embed/>
                </p:oleObj>
              </mc:Choice>
              <mc:Fallback>
                <p:oleObj name="Drawing" r:id="rId3" imgW="4114800" imgH="929436" progId="Canvas.Drawing.X">
                  <p:embed/>
                  <p:pic>
                    <p:nvPicPr>
                      <p:cNvPr id="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818" y="2440944"/>
                        <a:ext cx="76327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5"/>
          <p:cNvSpPr txBox="1">
            <a:spLocks noChangeArrowheads="1"/>
          </p:cNvSpPr>
          <p:nvPr/>
        </p:nvSpPr>
        <p:spPr bwMode="auto">
          <a:xfrm>
            <a:off x="1590040" y="4401507"/>
            <a:ext cx="106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6600FF"/>
                </a:solidFill>
              </a:rPr>
              <a:t>1 meson</a:t>
            </a:r>
          </a:p>
        </p:txBody>
      </p:sp>
      <p:sp>
        <p:nvSpPr>
          <p:cNvPr id="6" name="TextBox 6"/>
          <p:cNvSpPr txBox="1">
            <a:spLocks noChangeArrowheads="1"/>
          </p:cNvSpPr>
          <p:nvPr/>
        </p:nvSpPr>
        <p:spPr bwMode="auto">
          <a:xfrm>
            <a:off x="4077653" y="4401507"/>
            <a:ext cx="1184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6600FF"/>
                </a:solidFill>
              </a:rPr>
              <a:t>2 mesons</a:t>
            </a:r>
          </a:p>
        </p:txBody>
      </p:sp>
      <p:sp>
        <p:nvSpPr>
          <p:cNvPr id="7" name="TextBox 7"/>
          <p:cNvSpPr txBox="1">
            <a:spLocks noChangeArrowheads="1"/>
          </p:cNvSpPr>
          <p:nvPr/>
        </p:nvSpPr>
        <p:spPr bwMode="auto">
          <a:xfrm>
            <a:off x="8470265" y="4401507"/>
            <a:ext cx="1184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6600FF"/>
                </a:solidFill>
              </a:rPr>
              <a:t>4 mesons</a:t>
            </a:r>
          </a:p>
        </p:txBody>
      </p:sp>
      <p:sp>
        <p:nvSpPr>
          <p:cNvPr id="8" name="TextBox 8"/>
          <p:cNvSpPr txBox="1">
            <a:spLocks noChangeArrowheads="1"/>
          </p:cNvSpPr>
          <p:nvPr/>
        </p:nvSpPr>
        <p:spPr bwMode="auto">
          <a:xfrm>
            <a:off x="10308806" y="3015619"/>
            <a:ext cx="49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dirty="0">
                <a:solidFill>
                  <a:srgbClr val="6600FF"/>
                </a:solidFill>
              </a:rPr>
              <a:t>Jet</a:t>
            </a:r>
          </a:p>
        </p:txBody>
      </p:sp>
      <p:sp>
        <p:nvSpPr>
          <p:cNvPr id="9" name="TextBox 9"/>
          <p:cNvSpPr txBox="1">
            <a:spLocks noChangeArrowheads="1"/>
          </p:cNvSpPr>
          <p:nvPr/>
        </p:nvSpPr>
        <p:spPr bwMode="auto">
          <a:xfrm>
            <a:off x="4469765" y="4815844"/>
            <a:ext cx="196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6600FF"/>
                </a:solidFill>
              </a:rPr>
              <a:t>Jet fragmentation</a:t>
            </a:r>
          </a:p>
        </p:txBody>
      </p:sp>
      <p:grpSp>
        <p:nvGrpSpPr>
          <p:cNvPr id="10" name="Group 9"/>
          <p:cNvGrpSpPr/>
          <p:nvPr/>
        </p:nvGrpSpPr>
        <p:grpSpPr>
          <a:xfrm>
            <a:off x="1961753" y="3266528"/>
            <a:ext cx="187021" cy="118979"/>
            <a:chOff x="4373880" y="6109274"/>
            <a:chExt cx="256378" cy="151013"/>
          </a:xfrm>
        </p:grpSpPr>
        <p:sp>
          <p:nvSpPr>
            <p:cNvPr id="11" name="Oval 10"/>
            <p:cNvSpPr/>
            <p:nvPr/>
          </p:nvSpPr>
          <p:spPr>
            <a:xfrm>
              <a:off x="4373880" y="6109274"/>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441767" y="6129251"/>
              <a:ext cx="188491" cy="111749"/>
            </a:xfrm>
            <a:custGeom>
              <a:avLst/>
              <a:gdLst>
                <a:gd name="connsiteX0" fmla="*/ 0 w 188491"/>
                <a:gd name="connsiteY0" fmla="*/ 5542 h 111749"/>
                <a:gd name="connsiteX1" fmla="*/ 55418 w 188491"/>
                <a:gd name="connsiteY1" fmla="*/ 2771 h 111749"/>
                <a:gd name="connsiteX2" fmla="*/ 63731 w 188491"/>
                <a:gd name="connsiteY2" fmla="*/ 0 h 111749"/>
                <a:gd name="connsiteX3" fmla="*/ 127462 w 188491"/>
                <a:gd name="connsiteY3" fmla="*/ 2771 h 111749"/>
                <a:gd name="connsiteX4" fmla="*/ 146858 w 188491"/>
                <a:gd name="connsiteY4" fmla="*/ 8313 h 111749"/>
                <a:gd name="connsiteX5" fmla="*/ 149629 w 188491"/>
                <a:gd name="connsiteY5" fmla="*/ 16625 h 111749"/>
                <a:gd name="connsiteX6" fmla="*/ 146858 w 188491"/>
                <a:gd name="connsiteY6" fmla="*/ 38793 h 111749"/>
                <a:gd name="connsiteX7" fmla="*/ 155171 w 188491"/>
                <a:gd name="connsiteY7" fmla="*/ 44334 h 111749"/>
                <a:gd name="connsiteX8" fmla="*/ 171797 w 188491"/>
                <a:gd name="connsiteY8" fmla="*/ 49876 h 111749"/>
                <a:gd name="connsiteX9" fmla="*/ 188422 w 188491"/>
                <a:gd name="connsiteY9" fmla="*/ 60960 h 111749"/>
                <a:gd name="connsiteX10" fmla="*/ 185651 w 188491"/>
                <a:gd name="connsiteY10" fmla="*/ 77585 h 111749"/>
                <a:gd name="connsiteX11" fmla="*/ 169026 w 188491"/>
                <a:gd name="connsiteY11" fmla="*/ 88669 h 111749"/>
                <a:gd name="connsiteX12" fmla="*/ 157942 w 188491"/>
                <a:gd name="connsiteY12" fmla="*/ 94211 h 111749"/>
                <a:gd name="connsiteX13" fmla="*/ 138546 w 188491"/>
                <a:gd name="connsiteY13" fmla="*/ 99753 h 111749"/>
                <a:gd name="connsiteX14" fmla="*/ 91440 w 188491"/>
                <a:gd name="connsiteY14" fmla="*/ 110836 h 1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91" h="111749">
                  <a:moveTo>
                    <a:pt x="0" y="5542"/>
                  </a:moveTo>
                  <a:cubicBezTo>
                    <a:pt x="18473" y="4618"/>
                    <a:pt x="36992" y="4373"/>
                    <a:pt x="55418" y="2771"/>
                  </a:cubicBezTo>
                  <a:cubicBezTo>
                    <a:pt x="58328" y="2518"/>
                    <a:pt x="60810" y="0"/>
                    <a:pt x="63731" y="0"/>
                  </a:cubicBezTo>
                  <a:cubicBezTo>
                    <a:pt x="84995" y="0"/>
                    <a:pt x="106218" y="1847"/>
                    <a:pt x="127462" y="2771"/>
                  </a:cubicBezTo>
                  <a:cubicBezTo>
                    <a:pt x="127558" y="2795"/>
                    <a:pt x="145532" y="6987"/>
                    <a:pt x="146858" y="8313"/>
                  </a:cubicBezTo>
                  <a:cubicBezTo>
                    <a:pt x="148923" y="10378"/>
                    <a:pt x="148705" y="13854"/>
                    <a:pt x="149629" y="16625"/>
                  </a:cubicBezTo>
                  <a:cubicBezTo>
                    <a:pt x="148705" y="24014"/>
                    <a:pt x="145398" y="31491"/>
                    <a:pt x="146858" y="38793"/>
                  </a:cubicBezTo>
                  <a:cubicBezTo>
                    <a:pt x="147511" y="42058"/>
                    <a:pt x="152128" y="42982"/>
                    <a:pt x="155171" y="44334"/>
                  </a:cubicBezTo>
                  <a:cubicBezTo>
                    <a:pt x="160509" y="46706"/>
                    <a:pt x="171797" y="49876"/>
                    <a:pt x="171797" y="49876"/>
                  </a:cubicBezTo>
                  <a:cubicBezTo>
                    <a:pt x="177339" y="53571"/>
                    <a:pt x="189517" y="54390"/>
                    <a:pt x="188422" y="60960"/>
                  </a:cubicBezTo>
                  <a:cubicBezTo>
                    <a:pt x="187498" y="66502"/>
                    <a:pt x="187933" y="72451"/>
                    <a:pt x="185651" y="77585"/>
                  </a:cubicBezTo>
                  <a:cubicBezTo>
                    <a:pt x="181551" y="86809"/>
                    <a:pt x="176377" y="85519"/>
                    <a:pt x="169026" y="88669"/>
                  </a:cubicBezTo>
                  <a:cubicBezTo>
                    <a:pt x="165229" y="90296"/>
                    <a:pt x="161739" y="92584"/>
                    <a:pt x="157942" y="94211"/>
                  </a:cubicBezTo>
                  <a:cubicBezTo>
                    <a:pt x="152378" y="96596"/>
                    <a:pt x="144169" y="98347"/>
                    <a:pt x="138546" y="99753"/>
                  </a:cubicBezTo>
                  <a:cubicBezTo>
                    <a:pt x="113466" y="116471"/>
                    <a:pt x="128580" y="110836"/>
                    <a:pt x="91440" y="110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01341" y="6214568"/>
              <a:ext cx="6096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4544740" y="3015619"/>
            <a:ext cx="187021" cy="118979"/>
            <a:chOff x="4373880" y="6109274"/>
            <a:chExt cx="256378" cy="151013"/>
          </a:xfrm>
        </p:grpSpPr>
        <p:sp>
          <p:nvSpPr>
            <p:cNvPr id="19" name="Oval 18"/>
            <p:cNvSpPr/>
            <p:nvPr/>
          </p:nvSpPr>
          <p:spPr>
            <a:xfrm>
              <a:off x="4373880" y="6109274"/>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441767" y="6129251"/>
              <a:ext cx="188491" cy="111749"/>
            </a:xfrm>
            <a:custGeom>
              <a:avLst/>
              <a:gdLst>
                <a:gd name="connsiteX0" fmla="*/ 0 w 188491"/>
                <a:gd name="connsiteY0" fmla="*/ 5542 h 111749"/>
                <a:gd name="connsiteX1" fmla="*/ 55418 w 188491"/>
                <a:gd name="connsiteY1" fmla="*/ 2771 h 111749"/>
                <a:gd name="connsiteX2" fmla="*/ 63731 w 188491"/>
                <a:gd name="connsiteY2" fmla="*/ 0 h 111749"/>
                <a:gd name="connsiteX3" fmla="*/ 127462 w 188491"/>
                <a:gd name="connsiteY3" fmla="*/ 2771 h 111749"/>
                <a:gd name="connsiteX4" fmla="*/ 146858 w 188491"/>
                <a:gd name="connsiteY4" fmla="*/ 8313 h 111749"/>
                <a:gd name="connsiteX5" fmla="*/ 149629 w 188491"/>
                <a:gd name="connsiteY5" fmla="*/ 16625 h 111749"/>
                <a:gd name="connsiteX6" fmla="*/ 146858 w 188491"/>
                <a:gd name="connsiteY6" fmla="*/ 38793 h 111749"/>
                <a:gd name="connsiteX7" fmla="*/ 155171 w 188491"/>
                <a:gd name="connsiteY7" fmla="*/ 44334 h 111749"/>
                <a:gd name="connsiteX8" fmla="*/ 171797 w 188491"/>
                <a:gd name="connsiteY8" fmla="*/ 49876 h 111749"/>
                <a:gd name="connsiteX9" fmla="*/ 188422 w 188491"/>
                <a:gd name="connsiteY9" fmla="*/ 60960 h 111749"/>
                <a:gd name="connsiteX10" fmla="*/ 185651 w 188491"/>
                <a:gd name="connsiteY10" fmla="*/ 77585 h 111749"/>
                <a:gd name="connsiteX11" fmla="*/ 169026 w 188491"/>
                <a:gd name="connsiteY11" fmla="*/ 88669 h 111749"/>
                <a:gd name="connsiteX12" fmla="*/ 157942 w 188491"/>
                <a:gd name="connsiteY12" fmla="*/ 94211 h 111749"/>
                <a:gd name="connsiteX13" fmla="*/ 138546 w 188491"/>
                <a:gd name="connsiteY13" fmla="*/ 99753 h 111749"/>
                <a:gd name="connsiteX14" fmla="*/ 91440 w 188491"/>
                <a:gd name="connsiteY14" fmla="*/ 110836 h 1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91" h="111749">
                  <a:moveTo>
                    <a:pt x="0" y="5542"/>
                  </a:moveTo>
                  <a:cubicBezTo>
                    <a:pt x="18473" y="4618"/>
                    <a:pt x="36992" y="4373"/>
                    <a:pt x="55418" y="2771"/>
                  </a:cubicBezTo>
                  <a:cubicBezTo>
                    <a:pt x="58328" y="2518"/>
                    <a:pt x="60810" y="0"/>
                    <a:pt x="63731" y="0"/>
                  </a:cubicBezTo>
                  <a:cubicBezTo>
                    <a:pt x="84995" y="0"/>
                    <a:pt x="106218" y="1847"/>
                    <a:pt x="127462" y="2771"/>
                  </a:cubicBezTo>
                  <a:cubicBezTo>
                    <a:pt x="127558" y="2795"/>
                    <a:pt x="145532" y="6987"/>
                    <a:pt x="146858" y="8313"/>
                  </a:cubicBezTo>
                  <a:cubicBezTo>
                    <a:pt x="148923" y="10378"/>
                    <a:pt x="148705" y="13854"/>
                    <a:pt x="149629" y="16625"/>
                  </a:cubicBezTo>
                  <a:cubicBezTo>
                    <a:pt x="148705" y="24014"/>
                    <a:pt x="145398" y="31491"/>
                    <a:pt x="146858" y="38793"/>
                  </a:cubicBezTo>
                  <a:cubicBezTo>
                    <a:pt x="147511" y="42058"/>
                    <a:pt x="152128" y="42982"/>
                    <a:pt x="155171" y="44334"/>
                  </a:cubicBezTo>
                  <a:cubicBezTo>
                    <a:pt x="160509" y="46706"/>
                    <a:pt x="171797" y="49876"/>
                    <a:pt x="171797" y="49876"/>
                  </a:cubicBezTo>
                  <a:cubicBezTo>
                    <a:pt x="177339" y="53571"/>
                    <a:pt x="189517" y="54390"/>
                    <a:pt x="188422" y="60960"/>
                  </a:cubicBezTo>
                  <a:cubicBezTo>
                    <a:pt x="187498" y="66502"/>
                    <a:pt x="187933" y="72451"/>
                    <a:pt x="185651" y="77585"/>
                  </a:cubicBezTo>
                  <a:cubicBezTo>
                    <a:pt x="181551" y="86809"/>
                    <a:pt x="176377" y="85519"/>
                    <a:pt x="169026" y="88669"/>
                  </a:cubicBezTo>
                  <a:cubicBezTo>
                    <a:pt x="165229" y="90296"/>
                    <a:pt x="161739" y="92584"/>
                    <a:pt x="157942" y="94211"/>
                  </a:cubicBezTo>
                  <a:cubicBezTo>
                    <a:pt x="152378" y="96596"/>
                    <a:pt x="144169" y="98347"/>
                    <a:pt x="138546" y="99753"/>
                  </a:cubicBezTo>
                  <a:cubicBezTo>
                    <a:pt x="113466" y="116471"/>
                    <a:pt x="128580" y="110836"/>
                    <a:pt x="91440" y="110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01341" y="6214568"/>
              <a:ext cx="6096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4495698" y="2676662"/>
            <a:ext cx="187021" cy="118979"/>
            <a:chOff x="4373880" y="6109274"/>
            <a:chExt cx="256378" cy="151013"/>
          </a:xfrm>
        </p:grpSpPr>
        <p:sp>
          <p:nvSpPr>
            <p:cNvPr id="23" name="Oval 22"/>
            <p:cNvSpPr/>
            <p:nvPr/>
          </p:nvSpPr>
          <p:spPr>
            <a:xfrm>
              <a:off x="4373880" y="6109274"/>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441767" y="6129251"/>
              <a:ext cx="188491" cy="111749"/>
            </a:xfrm>
            <a:custGeom>
              <a:avLst/>
              <a:gdLst>
                <a:gd name="connsiteX0" fmla="*/ 0 w 188491"/>
                <a:gd name="connsiteY0" fmla="*/ 5542 h 111749"/>
                <a:gd name="connsiteX1" fmla="*/ 55418 w 188491"/>
                <a:gd name="connsiteY1" fmla="*/ 2771 h 111749"/>
                <a:gd name="connsiteX2" fmla="*/ 63731 w 188491"/>
                <a:gd name="connsiteY2" fmla="*/ 0 h 111749"/>
                <a:gd name="connsiteX3" fmla="*/ 127462 w 188491"/>
                <a:gd name="connsiteY3" fmla="*/ 2771 h 111749"/>
                <a:gd name="connsiteX4" fmla="*/ 146858 w 188491"/>
                <a:gd name="connsiteY4" fmla="*/ 8313 h 111749"/>
                <a:gd name="connsiteX5" fmla="*/ 149629 w 188491"/>
                <a:gd name="connsiteY5" fmla="*/ 16625 h 111749"/>
                <a:gd name="connsiteX6" fmla="*/ 146858 w 188491"/>
                <a:gd name="connsiteY6" fmla="*/ 38793 h 111749"/>
                <a:gd name="connsiteX7" fmla="*/ 155171 w 188491"/>
                <a:gd name="connsiteY7" fmla="*/ 44334 h 111749"/>
                <a:gd name="connsiteX8" fmla="*/ 171797 w 188491"/>
                <a:gd name="connsiteY8" fmla="*/ 49876 h 111749"/>
                <a:gd name="connsiteX9" fmla="*/ 188422 w 188491"/>
                <a:gd name="connsiteY9" fmla="*/ 60960 h 111749"/>
                <a:gd name="connsiteX10" fmla="*/ 185651 w 188491"/>
                <a:gd name="connsiteY10" fmla="*/ 77585 h 111749"/>
                <a:gd name="connsiteX11" fmla="*/ 169026 w 188491"/>
                <a:gd name="connsiteY11" fmla="*/ 88669 h 111749"/>
                <a:gd name="connsiteX12" fmla="*/ 157942 w 188491"/>
                <a:gd name="connsiteY12" fmla="*/ 94211 h 111749"/>
                <a:gd name="connsiteX13" fmla="*/ 138546 w 188491"/>
                <a:gd name="connsiteY13" fmla="*/ 99753 h 111749"/>
                <a:gd name="connsiteX14" fmla="*/ 91440 w 188491"/>
                <a:gd name="connsiteY14" fmla="*/ 110836 h 1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91" h="111749">
                  <a:moveTo>
                    <a:pt x="0" y="5542"/>
                  </a:moveTo>
                  <a:cubicBezTo>
                    <a:pt x="18473" y="4618"/>
                    <a:pt x="36992" y="4373"/>
                    <a:pt x="55418" y="2771"/>
                  </a:cubicBezTo>
                  <a:cubicBezTo>
                    <a:pt x="58328" y="2518"/>
                    <a:pt x="60810" y="0"/>
                    <a:pt x="63731" y="0"/>
                  </a:cubicBezTo>
                  <a:cubicBezTo>
                    <a:pt x="84995" y="0"/>
                    <a:pt x="106218" y="1847"/>
                    <a:pt x="127462" y="2771"/>
                  </a:cubicBezTo>
                  <a:cubicBezTo>
                    <a:pt x="127558" y="2795"/>
                    <a:pt x="145532" y="6987"/>
                    <a:pt x="146858" y="8313"/>
                  </a:cubicBezTo>
                  <a:cubicBezTo>
                    <a:pt x="148923" y="10378"/>
                    <a:pt x="148705" y="13854"/>
                    <a:pt x="149629" y="16625"/>
                  </a:cubicBezTo>
                  <a:cubicBezTo>
                    <a:pt x="148705" y="24014"/>
                    <a:pt x="145398" y="31491"/>
                    <a:pt x="146858" y="38793"/>
                  </a:cubicBezTo>
                  <a:cubicBezTo>
                    <a:pt x="147511" y="42058"/>
                    <a:pt x="152128" y="42982"/>
                    <a:pt x="155171" y="44334"/>
                  </a:cubicBezTo>
                  <a:cubicBezTo>
                    <a:pt x="160509" y="46706"/>
                    <a:pt x="171797" y="49876"/>
                    <a:pt x="171797" y="49876"/>
                  </a:cubicBezTo>
                  <a:cubicBezTo>
                    <a:pt x="177339" y="53571"/>
                    <a:pt x="189517" y="54390"/>
                    <a:pt x="188422" y="60960"/>
                  </a:cubicBezTo>
                  <a:cubicBezTo>
                    <a:pt x="187498" y="66502"/>
                    <a:pt x="187933" y="72451"/>
                    <a:pt x="185651" y="77585"/>
                  </a:cubicBezTo>
                  <a:cubicBezTo>
                    <a:pt x="181551" y="86809"/>
                    <a:pt x="176377" y="85519"/>
                    <a:pt x="169026" y="88669"/>
                  </a:cubicBezTo>
                  <a:cubicBezTo>
                    <a:pt x="165229" y="90296"/>
                    <a:pt x="161739" y="92584"/>
                    <a:pt x="157942" y="94211"/>
                  </a:cubicBezTo>
                  <a:cubicBezTo>
                    <a:pt x="152378" y="96596"/>
                    <a:pt x="144169" y="98347"/>
                    <a:pt x="138546" y="99753"/>
                  </a:cubicBezTo>
                  <a:cubicBezTo>
                    <a:pt x="113466" y="116471"/>
                    <a:pt x="128580" y="110836"/>
                    <a:pt x="91440" y="110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01341" y="6214568"/>
              <a:ext cx="6096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9705981" y="2822230"/>
            <a:ext cx="187021" cy="118979"/>
            <a:chOff x="4373880" y="6109274"/>
            <a:chExt cx="256378" cy="151013"/>
          </a:xfrm>
        </p:grpSpPr>
        <p:sp>
          <p:nvSpPr>
            <p:cNvPr id="27" name="Oval 26"/>
            <p:cNvSpPr/>
            <p:nvPr/>
          </p:nvSpPr>
          <p:spPr>
            <a:xfrm>
              <a:off x="4373880" y="6109274"/>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441767" y="6129251"/>
              <a:ext cx="188491" cy="111749"/>
            </a:xfrm>
            <a:custGeom>
              <a:avLst/>
              <a:gdLst>
                <a:gd name="connsiteX0" fmla="*/ 0 w 188491"/>
                <a:gd name="connsiteY0" fmla="*/ 5542 h 111749"/>
                <a:gd name="connsiteX1" fmla="*/ 55418 w 188491"/>
                <a:gd name="connsiteY1" fmla="*/ 2771 h 111749"/>
                <a:gd name="connsiteX2" fmla="*/ 63731 w 188491"/>
                <a:gd name="connsiteY2" fmla="*/ 0 h 111749"/>
                <a:gd name="connsiteX3" fmla="*/ 127462 w 188491"/>
                <a:gd name="connsiteY3" fmla="*/ 2771 h 111749"/>
                <a:gd name="connsiteX4" fmla="*/ 146858 w 188491"/>
                <a:gd name="connsiteY4" fmla="*/ 8313 h 111749"/>
                <a:gd name="connsiteX5" fmla="*/ 149629 w 188491"/>
                <a:gd name="connsiteY5" fmla="*/ 16625 h 111749"/>
                <a:gd name="connsiteX6" fmla="*/ 146858 w 188491"/>
                <a:gd name="connsiteY6" fmla="*/ 38793 h 111749"/>
                <a:gd name="connsiteX7" fmla="*/ 155171 w 188491"/>
                <a:gd name="connsiteY7" fmla="*/ 44334 h 111749"/>
                <a:gd name="connsiteX8" fmla="*/ 171797 w 188491"/>
                <a:gd name="connsiteY8" fmla="*/ 49876 h 111749"/>
                <a:gd name="connsiteX9" fmla="*/ 188422 w 188491"/>
                <a:gd name="connsiteY9" fmla="*/ 60960 h 111749"/>
                <a:gd name="connsiteX10" fmla="*/ 185651 w 188491"/>
                <a:gd name="connsiteY10" fmla="*/ 77585 h 111749"/>
                <a:gd name="connsiteX11" fmla="*/ 169026 w 188491"/>
                <a:gd name="connsiteY11" fmla="*/ 88669 h 111749"/>
                <a:gd name="connsiteX12" fmla="*/ 157942 w 188491"/>
                <a:gd name="connsiteY12" fmla="*/ 94211 h 111749"/>
                <a:gd name="connsiteX13" fmla="*/ 138546 w 188491"/>
                <a:gd name="connsiteY13" fmla="*/ 99753 h 111749"/>
                <a:gd name="connsiteX14" fmla="*/ 91440 w 188491"/>
                <a:gd name="connsiteY14" fmla="*/ 110836 h 1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91" h="111749">
                  <a:moveTo>
                    <a:pt x="0" y="5542"/>
                  </a:moveTo>
                  <a:cubicBezTo>
                    <a:pt x="18473" y="4618"/>
                    <a:pt x="36992" y="4373"/>
                    <a:pt x="55418" y="2771"/>
                  </a:cubicBezTo>
                  <a:cubicBezTo>
                    <a:pt x="58328" y="2518"/>
                    <a:pt x="60810" y="0"/>
                    <a:pt x="63731" y="0"/>
                  </a:cubicBezTo>
                  <a:cubicBezTo>
                    <a:pt x="84995" y="0"/>
                    <a:pt x="106218" y="1847"/>
                    <a:pt x="127462" y="2771"/>
                  </a:cubicBezTo>
                  <a:cubicBezTo>
                    <a:pt x="127558" y="2795"/>
                    <a:pt x="145532" y="6987"/>
                    <a:pt x="146858" y="8313"/>
                  </a:cubicBezTo>
                  <a:cubicBezTo>
                    <a:pt x="148923" y="10378"/>
                    <a:pt x="148705" y="13854"/>
                    <a:pt x="149629" y="16625"/>
                  </a:cubicBezTo>
                  <a:cubicBezTo>
                    <a:pt x="148705" y="24014"/>
                    <a:pt x="145398" y="31491"/>
                    <a:pt x="146858" y="38793"/>
                  </a:cubicBezTo>
                  <a:cubicBezTo>
                    <a:pt x="147511" y="42058"/>
                    <a:pt x="152128" y="42982"/>
                    <a:pt x="155171" y="44334"/>
                  </a:cubicBezTo>
                  <a:cubicBezTo>
                    <a:pt x="160509" y="46706"/>
                    <a:pt x="171797" y="49876"/>
                    <a:pt x="171797" y="49876"/>
                  </a:cubicBezTo>
                  <a:cubicBezTo>
                    <a:pt x="177339" y="53571"/>
                    <a:pt x="189517" y="54390"/>
                    <a:pt x="188422" y="60960"/>
                  </a:cubicBezTo>
                  <a:cubicBezTo>
                    <a:pt x="187498" y="66502"/>
                    <a:pt x="187933" y="72451"/>
                    <a:pt x="185651" y="77585"/>
                  </a:cubicBezTo>
                  <a:cubicBezTo>
                    <a:pt x="181551" y="86809"/>
                    <a:pt x="176377" y="85519"/>
                    <a:pt x="169026" y="88669"/>
                  </a:cubicBezTo>
                  <a:cubicBezTo>
                    <a:pt x="165229" y="90296"/>
                    <a:pt x="161739" y="92584"/>
                    <a:pt x="157942" y="94211"/>
                  </a:cubicBezTo>
                  <a:cubicBezTo>
                    <a:pt x="152378" y="96596"/>
                    <a:pt x="144169" y="98347"/>
                    <a:pt x="138546" y="99753"/>
                  </a:cubicBezTo>
                  <a:cubicBezTo>
                    <a:pt x="113466" y="116471"/>
                    <a:pt x="128580" y="110836"/>
                    <a:pt x="91440" y="110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501341" y="6214568"/>
              <a:ext cx="6096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9656939" y="2483273"/>
            <a:ext cx="187021" cy="118979"/>
            <a:chOff x="4373880" y="6109274"/>
            <a:chExt cx="256378" cy="151013"/>
          </a:xfrm>
        </p:grpSpPr>
        <p:sp>
          <p:nvSpPr>
            <p:cNvPr id="31" name="Oval 30"/>
            <p:cNvSpPr/>
            <p:nvPr/>
          </p:nvSpPr>
          <p:spPr>
            <a:xfrm>
              <a:off x="4373880" y="6109274"/>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441767" y="6129251"/>
              <a:ext cx="188491" cy="111749"/>
            </a:xfrm>
            <a:custGeom>
              <a:avLst/>
              <a:gdLst>
                <a:gd name="connsiteX0" fmla="*/ 0 w 188491"/>
                <a:gd name="connsiteY0" fmla="*/ 5542 h 111749"/>
                <a:gd name="connsiteX1" fmla="*/ 55418 w 188491"/>
                <a:gd name="connsiteY1" fmla="*/ 2771 h 111749"/>
                <a:gd name="connsiteX2" fmla="*/ 63731 w 188491"/>
                <a:gd name="connsiteY2" fmla="*/ 0 h 111749"/>
                <a:gd name="connsiteX3" fmla="*/ 127462 w 188491"/>
                <a:gd name="connsiteY3" fmla="*/ 2771 h 111749"/>
                <a:gd name="connsiteX4" fmla="*/ 146858 w 188491"/>
                <a:gd name="connsiteY4" fmla="*/ 8313 h 111749"/>
                <a:gd name="connsiteX5" fmla="*/ 149629 w 188491"/>
                <a:gd name="connsiteY5" fmla="*/ 16625 h 111749"/>
                <a:gd name="connsiteX6" fmla="*/ 146858 w 188491"/>
                <a:gd name="connsiteY6" fmla="*/ 38793 h 111749"/>
                <a:gd name="connsiteX7" fmla="*/ 155171 w 188491"/>
                <a:gd name="connsiteY7" fmla="*/ 44334 h 111749"/>
                <a:gd name="connsiteX8" fmla="*/ 171797 w 188491"/>
                <a:gd name="connsiteY8" fmla="*/ 49876 h 111749"/>
                <a:gd name="connsiteX9" fmla="*/ 188422 w 188491"/>
                <a:gd name="connsiteY9" fmla="*/ 60960 h 111749"/>
                <a:gd name="connsiteX10" fmla="*/ 185651 w 188491"/>
                <a:gd name="connsiteY10" fmla="*/ 77585 h 111749"/>
                <a:gd name="connsiteX11" fmla="*/ 169026 w 188491"/>
                <a:gd name="connsiteY11" fmla="*/ 88669 h 111749"/>
                <a:gd name="connsiteX12" fmla="*/ 157942 w 188491"/>
                <a:gd name="connsiteY12" fmla="*/ 94211 h 111749"/>
                <a:gd name="connsiteX13" fmla="*/ 138546 w 188491"/>
                <a:gd name="connsiteY13" fmla="*/ 99753 h 111749"/>
                <a:gd name="connsiteX14" fmla="*/ 91440 w 188491"/>
                <a:gd name="connsiteY14" fmla="*/ 110836 h 1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91" h="111749">
                  <a:moveTo>
                    <a:pt x="0" y="5542"/>
                  </a:moveTo>
                  <a:cubicBezTo>
                    <a:pt x="18473" y="4618"/>
                    <a:pt x="36992" y="4373"/>
                    <a:pt x="55418" y="2771"/>
                  </a:cubicBezTo>
                  <a:cubicBezTo>
                    <a:pt x="58328" y="2518"/>
                    <a:pt x="60810" y="0"/>
                    <a:pt x="63731" y="0"/>
                  </a:cubicBezTo>
                  <a:cubicBezTo>
                    <a:pt x="84995" y="0"/>
                    <a:pt x="106218" y="1847"/>
                    <a:pt x="127462" y="2771"/>
                  </a:cubicBezTo>
                  <a:cubicBezTo>
                    <a:pt x="127558" y="2795"/>
                    <a:pt x="145532" y="6987"/>
                    <a:pt x="146858" y="8313"/>
                  </a:cubicBezTo>
                  <a:cubicBezTo>
                    <a:pt x="148923" y="10378"/>
                    <a:pt x="148705" y="13854"/>
                    <a:pt x="149629" y="16625"/>
                  </a:cubicBezTo>
                  <a:cubicBezTo>
                    <a:pt x="148705" y="24014"/>
                    <a:pt x="145398" y="31491"/>
                    <a:pt x="146858" y="38793"/>
                  </a:cubicBezTo>
                  <a:cubicBezTo>
                    <a:pt x="147511" y="42058"/>
                    <a:pt x="152128" y="42982"/>
                    <a:pt x="155171" y="44334"/>
                  </a:cubicBezTo>
                  <a:cubicBezTo>
                    <a:pt x="160509" y="46706"/>
                    <a:pt x="171797" y="49876"/>
                    <a:pt x="171797" y="49876"/>
                  </a:cubicBezTo>
                  <a:cubicBezTo>
                    <a:pt x="177339" y="53571"/>
                    <a:pt x="189517" y="54390"/>
                    <a:pt x="188422" y="60960"/>
                  </a:cubicBezTo>
                  <a:cubicBezTo>
                    <a:pt x="187498" y="66502"/>
                    <a:pt x="187933" y="72451"/>
                    <a:pt x="185651" y="77585"/>
                  </a:cubicBezTo>
                  <a:cubicBezTo>
                    <a:pt x="181551" y="86809"/>
                    <a:pt x="176377" y="85519"/>
                    <a:pt x="169026" y="88669"/>
                  </a:cubicBezTo>
                  <a:cubicBezTo>
                    <a:pt x="165229" y="90296"/>
                    <a:pt x="161739" y="92584"/>
                    <a:pt x="157942" y="94211"/>
                  </a:cubicBezTo>
                  <a:cubicBezTo>
                    <a:pt x="152378" y="96596"/>
                    <a:pt x="144169" y="98347"/>
                    <a:pt x="138546" y="99753"/>
                  </a:cubicBezTo>
                  <a:cubicBezTo>
                    <a:pt x="113466" y="116471"/>
                    <a:pt x="128580" y="110836"/>
                    <a:pt x="91440" y="110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501341" y="6214568"/>
              <a:ext cx="6096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9705981" y="3787454"/>
            <a:ext cx="187021" cy="118979"/>
            <a:chOff x="4373880" y="6109274"/>
            <a:chExt cx="256378" cy="151013"/>
          </a:xfrm>
        </p:grpSpPr>
        <p:sp>
          <p:nvSpPr>
            <p:cNvPr id="35" name="Oval 34"/>
            <p:cNvSpPr/>
            <p:nvPr/>
          </p:nvSpPr>
          <p:spPr>
            <a:xfrm>
              <a:off x="4373880" y="6109274"/>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441767" y="6129251"/>
              <a:ext cx="188491" cy="111749"/>
            </a:xfrm>
            <a:custGeom>
              <a:avLst/>
              <a:gdLst>
                <a:gd name="connsiteX0" fmla="*/ 0 w 188491"/>
                <a:gd name="connsiteY0" fmla="*/ 5542 h 111749"/>
                <a:gd name="connsiteX1" fmla="*/ 55418 w 188491"/>
                <a:gd name="connsiteY1" fmla="*/ 2771 h 111749"/>
                <a:gd name="connsiteX2" fmla="*/ 63731 w 188491"/>
                <a:gd name="connsiteY2" fmla="*/ 0 h 111749"/>
                <a:gd name="connsiteX3" fmla="*/ 127462 w 188491"/>
                <a:gd name="connsiteY3" fmla="*/ 2771 h 111749"/>
                <a:gd name="connsiteX4" fmla="*/ 146858 w 188491"/>
                <a:gd name="connsiteY4" fmla="*/ 8313 h 111749"/>
                <a:gd name="connsiteX5" fmla="*/ 149629 w 188491"/>
                <a:gd name="connsiteY5" fmla="*/ 16625 h 111749"/>
                <a:gd name="connsiteX6" fmla="*/ 146858 w 188491"/>
                <a:gd name="connsiteY6" fmla="*/ 38793 h 111749"/>
                <a:gd name="connsiteX7" fmla="*/ 155171 w 188491"/>
                <a:gd name="connsiteY7" fmla="*/ 44334 h 111749"/>
                <a:gd name="connsiteX8" fmla="*/ 171797 w 188491"/>
                <a:gd name="connsiteY8" fmla="*/ 49876 h 111749"/>
                <a:gd name="connsiteX9" fmla="*/ 188422 w 188491"/>
                <a:gd name="connsiteY9" fmla="*/ 60960 h 111749"/>
                <a:gd name="connsiteX10" fmla="*/ 185651 w 188491"/>
                <a:gd name="connsiteY10" fmla="*/ 77585 h 111749"/>
                <a:gd name="connsiteX11" fmla="*/ 169026 w 188491"/>
                <a:gd name="connsiteY11" fmla="*/ 88669 h 111749"/>
                <a:gd name="connsiteX12" fmla="*/ 157942 w 188491"/>
                <a:gd name="connsiteY12" fmla="*/ 94211 h 111749"/>
                <a:gd name="connsiteX13" fmla="*/ 138546 w 188491"/>
                <a:gd name="connsiteY13" fmla="*/ 99753 h 111749"/>
                <a:gd name="connsiteX14" fmla="*/ 91440 w 188491"/>
                <a:gd name="connsiteY14" fmla="*/ 110836 h 1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91" h="111749">
                  <a:moveTo>
                    <a:pt x="0" y="5542"/>
                  </a:moveTo>
                  <a:cubicBezTo>
                    <a:pt x="18473" y="4618"/>
                    <a:pt x="36992" y="4373"/>
                    <a:pt x="55418" y="2771"/>
                  </a:cubicBezTo>
                  <a:cubicBezTo>
                    <a:pt x="58328" y="2518"/>
                    <a:pt x="60810" y="0"/>
                    <a:pt x="63731" y="0"/>
                  </a:cubicBezTo>
                  <a:cubicBezTo>
                    <a:pt x="84995" y="0"/>
                    <a:pt x="106218" y="1847"/>
                    <a:pt x="127462" y="2771"/>
                  </a:cubicBezTo>
                  <a:cubicBezTo>
                    <a:pt x="127558" y="2795"/>
                    <a:pt x="145532" y="6987"/>
                    <a:pt x="146858" y="8313"/>
                  </a:cubicBezTo>
                  <a:cubicBezTo>
                    <a:pt x="148923" y="10378"/>
                    <a:pt x="148705" y="13854"/>
                    <a:pt x="149629" y="16625"/>
                  </a:cubicBezTo>
                  <a:cubicBezTo>
                    <a:pt x="148705" y="24014"/>
                    <a:pt x="145398" y="31491"/>
                    <a:pt x="146858" y="38793"/>
                  </a:cubicBezTo>
                  <a:cubicBezTo>
                    <a:pt x="147511" y="42058"/>
                    <a:pt x="152128" y="42982"/>
                    <a:pt x="155171" y="44334"/>
                  </a:cubicBezTo>
                  <a:cubicBezTo>
                    <a:pt x="160509" y="46706"/>
                    <a:pt x="171797" y="49876"/>
                    <a:pt x="171797" y="49876"/>
                  </a:cubicBezTo>
                  <a:cubicBezTo>
                    <a:pt x="177339" y="53571"/>
                    <a:pt x="189517" y="54390"/>
                    <a:pt x="188422" y="60960"/>
                  </a:cubicBezTo>
                  <a:cubicBezTo>
                    <a:pt x="187498" y="66502"/>
                    <a:pt x="187933" y="72451"/>
                    <a:pt x="185651" y="77585"/>
                  </a:cubicBezTo>
                  <a:cubicBezTo>
                    <a:pt x="181551" y="86809"/>
                    <a:pt x="176377" y="85519"/>
                    <a:pt x="169026" y="88669"/>
                  </a:cubicBezTo>
                  <a:cubicBezTo>
                    <a:pt x="165229" y="90296"/>
                    <a:pt x="161739" y="92584"/>
                    <a:pt x="157942" y="94211"/>
                  </a:cubicBezTo>
                  <a:cubicBezTo>
                    <a:pt x="152378" y="96596"/>
                    <a:pt x="144169" y="98347"/>
                    <a:pt x="138546" y="99753"/>
                  </a:cubicBezTo>
                  <a:cubicBezTo>
                    <a:pt x="113466" y="116471"/>
                    <a:pt x="128580" y="110836"/>
                    <a:pt x="91440" y="110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501341" y="6214568"/>
              <a:ext cx="6096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9656939" y="3448497"/>
            <a:ext cx="187021" cy="118979"/>
            <a:chOff x="4373880" y="6109274"/>
            <a:chExt cx="256378" cy="151013"/>
          </a:xfrm>
        </p:grpSpPr>
        <p:sp>
          <p:nvSpPr>
            <p:cNvPr id="39" name="Oval 38"/>
            <p:cNvSpPr/>
            <p:nvPr/>
          </p:nvSpPr>
          <p:spPr>
            <a:xfrm>
              <a:off x="4373880" y="6109274"/>
              <a:ext cx="60960"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441767" y="6129251"/>
              <a:ext cx="188491" cy="111749"/>
            </a:xfrm>
            <a:custGeom>
              <a:avLst/>
              <a:gdLst>
                <a:gd name="connsiteX0" fmla="*/ 0 w 188491"/>
                <a:gd name="connsiteY0" fmla="*/ 5542 h 111749"/>
                <a:gd name="connsiteX1" fmla="*/ 55418 w 188491"/>
                <a:gd name="connsiteY1" fmla="*/ 2771 h 111749"/>
                <a:gd name="connsiteX2" fmla="*/ 63731 w 188491"/>
                <a:gd name="connsiteY2" fmla="*/ 0 h 111749"/>
                <a:gd name="connsiteX3" fmla="*/ 127462 w 188491"/>
                <a:gd name="connsiteY3" fmla="*/ 2771 h 111749"/>
                <a:gd name="connsiteX4" fmla="*/ 146858 w 188491"/>
                <a:gd name="connsiteY4" fmla="*/ 8313 h 111749"/>
                <a:gd name="connsiteX5" fmla="*/ 149629 w 188491"/>
                <a:gd name="connsiteY5" fmla="*/ 16625 h 111749"/>
                <a:gd name="connsiteX6" fmla="*/ 146858 w 188491"/>
                <a:gd name="connsiteY6" fmla="*/ 38793 h 111749"/>
                <a:gd name="connsiteX7" fmla="*/ 155171 w 188491"/>
                <a:gd name="connsiteY7" fmla="*/ 44334 h 111749"/>
                <a:gd name="connsiteX8" fmla="*/ 171797 w 188491"/>
                <a:gd name="connsiteY8" fmla="*/ 49876 h 111749"/>
                <a:gd name="connsiteX9" fmla="*/ 188422 w 188491"/>
                <a:gd name="connsiteY9" fmla="*/ 60960 h 111749"/>
                <a:gd name="connsiteX10" fmla="*/ 185651 w 188491"/>
                <a:gd name="connsiteY10" fmla="*/ 77585 h 111749"/>
                <a:gd name="connsiteX11" fmla="*/ 169026 w 188491"/>
                <a:gd name="connsiteY11" fmla="*/ 88669 h 111749"/>
                <a:gd name="connsiteX12" fmla="*/ 157942 w 188491"/>
                <a:gd name="connsiteY12" fmla="*/ 94211 h 111749"/>
                <a:gd name="connsiteX13" fmla="*/ 138546 w 188491"/>
                <a:gd name="connsiteY13" fmla="*/ 99753 h 111749"/>
                <a:gd name="connsiteX14" fmla="*/ 91440 w 188491"/>
                <a:gd name="connsiteY14" fmla="*/ 110836 h 11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91" h="111749">
                  <a:moveTo>
                    <a:pt x="0" y="5542"/>
                  </a:moveTo>
                  <a:cubicBezTo>
                    <a:pt x="18473" y="4618"/>
                    <a:pt x="36992" y="4373"/>
                    <a:pt x="55418" y="2771"/>
                  </a:cubicBezTo>
                  <a:cubicBezTo>
                    <a:pt x="58328" y="2518"/>
                    <a:pt x="60810" y="0"/>
                    <a:pt x="63731" y="0"/>
                  </a:cubicBezTo>
                  <a:cubicBezTo>
                    <a:pt x="84995" y="0"/>
                    <a:pt x="106218" y="1847"/>
                    <a:pt x="127462" y="2771"/>
                  </a:cubicBezTo>
                  <a:cubicBezTo>
                    <a:pt x="127558" y="2795"/>
                    <a:pt x="145532" y="6987"/>
                    <a:pt x="146858" y="8313"/>
                  </a:cubicBezTo>
                  <a:cubicBezTo>
                    <a:pt x="148923" y="10378"/>
                    <a:pt x="148705" y="13854"/>
                    <a:pt x="149629" y="16625"/>
                  </a:cubicBezTo>
                  <a:cubicBezTo>
                    <a:pt x="148705" y="24014"/>
                    <a:pt x="145398" y="31491"/>
                    <a:pt x="146858" y="38793"/>
                  </a:cubicBezTo>
                  <a:cubicBezTo>
                    <a:pt x="147511" y="42058"/>
                    <a:pt x="152128" y="42982"/>
                    <a:pt x="155171" y="44334"/>
                  </a:cubicBezTo>
                  <a:cubicBezTo>
                    <a:pt x="160509" y="46706"/>
                    <a:pt x="171797" y="49876"/>
                    <a:pt x="171797" y="49876"/>
                  </a:cubicBezTo>
                  <a:cubicBezTo>
                    <a:pt x="177339" y="53571"/>
                    <a:pt x="189517" y="54390"/>
                    <a:pt x="188422" y="60960"/>
                  </a:cubicBezTo>
                  <a:cubicBezTo>
                    <a:pt x="187498" y="66502"/>
                    <a:pt x="187933" y="72451"/>
                    <a:pt x="185651" y="77585"/>
                  </a:cubicBezTo>
                  <a:cubicBezTo>
                    <a:pt x="181551" y="86809"/>
                    <a:pt x="176377" y="85519"/>
                    <a:pt x="169026" y="88669"/>
                  </a:cubicBezTo>
                  <a:cubicBezTo>
                    <a:pt x="165229" y="90296"/>
                    <a:pt x="161739" y="92584"/>
                    <a:pt x="157942" y="94211"/>
                  </a:cubicBezTo>
                  <a:cubicBezTo>
                    <a:pt x="152378" y="96596"/>
                    <a:pt x="144169" y="98347"/>
                    <a:pt x="138546" y="99753"/>
                  </a:cubicBezTo>
                  <a:cubicBezTo>
                    <a:pt x="113466" y="116471"/>
                    <a:pt x="128580" y="110836"/>
                    <a:pt x="91440" y="110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501341" y="6214568"/>
              <a:ext cx="6096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7576006"/>
      </p:ext>
    </p:extLst>
  </p:cSld>
  <p:clrMapOvr>
    <a:masterClrMapping/>
  </p:clrMapOvr>
</p:sld>
</file>

<file path=ppt/theme/theme1.xml><?xml version="1.0" encoding="utf-8"?>
<a:theme xmlns:a="http://schemas.openxmlformats.org/drawingml/2006/main" name="Theme1">
  <a:themeElements>
    <a:clrScheme name="Standardformgivn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formgivning">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formgivni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formgiv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formgiv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A1A747B8-8348-4711-B4F8-90BCE086DA25}" vid="{C7E8C923-E627-44E4-ADCE-B1CED28592B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18117</TotalTime>
  <Words>4976</Words>
  <Application>Microsoft Office PowerPoint</Application>
  <PresentationFormat>Bredbild</PresentationFormat>
  <Paragraphs>773</Paragraphs>
  <Slides>67</Slides>
  <Notes>8</Notes>
  <HiddenSlides>0</HiddenSlides>
  <MMClips>0</MMClips>
  <ScaleCrop>false</ScaleCrop>
  <HeadingPairs>
    <vt:vector size="8" baseType="variant">
      <vt:variant>
        <vt:lpstr>Använt teckensnitt</vt:lpstr>
      </vt:variant>
      <vt:variant>
        <vt:i4>8</vt:i4>
      </vt:variant>
      <vt:variant>
        <vt:lpstr>Tema</vt:lpstr>
      </vt:variant>
      <vt:variant>
        <vt:i4>2</vt:i4>
      </vt:variant>
      <vt:variant>
        <vt:lpstr>Serverprogram för OLE-inbäddning</vt:lpstr>
      </vt:variant>
      <vt:variant>
        <vt:i4>1</vt:i4>
      </vt:variant>
      <vt:variant>
        <vt:lpstr>Bildrubriker</vt:lpstr>
      </vt:variant>
      <vt:variant>
        <vt:i4>67</vt:i4>
      </vt:variant>
    </vt:vector>
  </HeadingPairs>
  <TitlesOfParts>
    <vt:vector size="78" baseType="lpstr">
      <vt:lpstr>Microsoft YaHei</vt:lpstr>
      <vt:lpstr>Arial</vt:lpstr>
      <vt:lpstr>Calibri</vt:lpstr>
      <vt:lpstr>Calibri Light</vt:lpstr>
      <vt:lpstr>Cambria Math</vt:lpstr>
      <vt:lpstr>Symbol</vt:lpstr>
      <vt:lpstr>Times New Roman</vt:lpstr>
      <vt:lpstr>Wingdings</vt:lpstr>
      <vt:lpstr>Theme1</vt:lpstr>
      <vt:lpstr>Custom Design</vt:lpstr>
      <vt:lpstr>Drawing</vt:lpstr>
      <vt:lpstr>Particle Physics Instrumentation</vt:lpstr>
      <vt:lpstr>The Large Hadron Collider</vt:lpstr>
      <vt:lpstr>The Large Hadron Collider</vt:lpstr>
      <vt:lpstr>Local time reference</vt:lpstr>
      <vt:lpstr>The Large Hadron Collider</vt:lpstr>
      <vt:lpstr>The CERN Accelerator Systems</vt:lpstr>
      <vt:lpstr>Detectable Standard Model particles</vt:lpstr>
      <vt:lpstr>Jets</vt:lpstr>
      <vt:lpstr>Jets</vt:lpstr>
      <vt:lpstr>Short lived particles</vt:lpstr>
      <vt:lpstr>Missing Transverse Momenta (Energy)</vt:lpstr>
      <vt:lpstr>Detector and Subdetectors</vt:lpstr>
      <vt:lpstr>Identifying the collision event</vt:lpstr>
      <vt:lpstr>Identifying the collision event</vt:lpstr>
      <vt:lpstr>Collisions</vt:lpstr>
      <vt:lpstr>Why we need to record many events</vt:lpstr>
      <vt:lpstr>PowerPoint-presentation</vt:lpstr>
      <vt:lpstr>Beyond the Standard Model</vt:lpstr>
      <vt:lpstr>Desirable detector properties</vt:lpstr>
      <vt:lpstr>LHC Detectors</vt:lpstr>
      <vt:lpstr>LHC results and cost</vt:lpstr>
      <vt:lpstr>A ToroidaL ApparatuS - ATLAS</vt:lpstr>
      <vt:lpstr>A ToroidaL ApparatuS - ATLAS</vt:lpstr>
      <vt:lpstr>CMS – Compact Muon Solenoid </vt:lpstr>
      <vt:lpstr>ATLAS installation</vt:lpstr>
      <vt:lpstr>ATLAS installation</vt:lpstr>
      <vt:lpstr>Radiation Detectors</vt:lpstr>
      <vt:lpstr>ATLAS inner detector</vt:lpstr>
      <vt:lpstr>ATLAS inner detector</vt:lpstr>
      <vt:lpstr>ATLAS inner detector</vt:lpstr>
      <vt:lpstr>ATLAS inner detector</vt:lpstr>
      <vt:lpstr>Liquid Argon e-m calorimeter</vt:lpstr>
      <vt:lpstr>TileCal hadron calorimeter</vt:lpstr>
      <vt:lpstr>The Muon Spectrometer</vt:lpstr>
      <vt:lpstr>The Muon Spectrometer</vt:lpstr>
      <vt:lpstr>Trigger and Data Acquistion (TDAQ)</vt:lpstr>
      <vt:lpstr>Trigger and Data Acquistion (TDAQ)</vt:lpstr>
      <vt:lpstr>Trigger and Data Acquistion (TDAQ)</vt:lpstr>
      <vt:lpstr>First level trigger</vt:lpstr>
      <vt:lpstr>First level trigger</vt:lpstr>
      <vt:lpstr>First level trigger</vt:lpstr>
      <vt:lpstr>Pipelined Processing</vt:lpstr>
      <vt:lpstr>First level trigger</vt:lpstr>
      <vt:lpstr>Synchronization</vt:lpstr>
      <vt:lpstr>Detector Control - DCS</vt:lpstr>
      <vt:lpstr>ATLAS upgrades</vt:lpstr>
      <vt:lpstr>ATLAS upgrades</vt:lpstr>
      <vt:lpstr>ATLAS upgrades</vt:lpstr>
      <vt:lpstr>ATLAS upgrades</vt:lpstr>
      <vt:lpstr>Different electronic design strategies</vt:lpstr>
      <vt:lpstr>Mistakes</vt:lpstr>
      <vt:lpstr>Future</vt:lpstr>
      <vt:lpstr>Calorimeters</vt:lpstr>
      <vt:lpstr>Calorimeters</vt:lpstr>
      <vt:lpstr>Calorimeters</vt:lpstr>
      <vt:lpstr>Calorimeters</vt:lpstr>
      <vt:lpstr>Calibration - problem for TileCal</vt:lpstr>
      <vt:lpstr>TDAQ</vt:lpstr>
      <vt:lpstr>Front-End modules</vt:lpstr>
      <vt:lpstr>Front-End modules</vt:lpstr>
      <vt:lpstr>Front-End modules</vt:lpstr>
      <vt:lpstr>Trigger</vt:lpstr>
      <vt:lpstr>On/off-detector Processing</vt:lpstr>
      <vt:lpstr>ATLAS Phase-II TDAQ</vt:lpstr>
      <vt:lpstr>Radiation tolerance</vt:lpstr>
      <vt:lpstr>Future Detector R/D projects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Bohm</dc:creator>
  <cp:lastModifiedBy>Christian Bohm</cp:lastModifiedBy>
  <cp:revision>311</cp:revision>
  <dcterms:created xsi:type="dcterms:W3CDTF">2019-11-18T13:52:46Z</dcterms:created>
  <dcterms:modified xsi:type="dcterms:W3CDTF">2023-08-24T10:49:45Z</dcterms:modified>
</cp:coreProperties>
</file>