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9" r:id="rId2"/>
    <p:sldId id="360" r:id="rId3"/>
    <p:sldId id="295" r:id="rId4"/>
    <p:sldId id="355" r:id="rId5"/>
    <p:sldId id="356" r:id="rId6"/>
    <p:sldId id="354" r:id="rId7"/>
    <p:sldId id="344" r:id="rId8"/>
    <p:sldId id="347" r:id="rId9"/>
    <p:sldId id="357" r:id="rId10"/>
    <p:sldId id="358" r:id="rId11"/>
    <p:sldId id="35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01"/>
    <a:srgbClr val="FFA224"/>
    <a:srgbClr val="DF0000"/>
    <a:srgbClr val="F88324"/>
    <a:srgbClr val="E0991F"/>
    <a:srgbClr val="FFC70A"/>
    <a:srgbClr val="FD1C51"/>
    <a:srgbClr val="FFC004"/>
    <a:srgbClr val="00009A"/>
    <a:srgbClr val="026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80"/>
    <p:restoredTop sz="82882"/>
  </p:normalViewPr>
  <p:slideViewPr>
    <p:cSldViewPr snapToGrid="0" snapToObjects="1">
      <p:cViewPr>
        <p:scale>
          <a:sx n="67" d="100"/>
          <a:sy n="67" d="100"/>
        </p:scale>
        <p:origin x="912" y="6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0" d="100"/>
        <a:sy n="6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8/28/23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8/28/23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22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62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11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55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52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40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74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9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06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72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5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407988" y="6364599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7" r:id="rId7"/>
    <p:sldLayoutId id="2147483674" r:id="rId8"/>
    <p:sldLayoutId id="2147483652" r:id="rId9"/>
    <p:sldLayoutId id="2147483653" r:id="rId10"/>
    <p:sldLayoutId id="2147483661" r:id="rId11"/>
    <p:sldLayoutId id="2147483666" r:id="rId12"/>
    <p:sldLayoutId id="2147483667" r:id="rId13"/>
    <p:sldLayoutId id="2147483658" r:id="rId14"/>
    <p:sldLayoutId id="2147483659" r:id="rId15"/>
    <p:sldLayoutId id="2147483673" r:id="rId16"/>
    <p:sldLayoutId id="2147483660" r:id="rId17"/>
    <p:sldLayoutId id="2147483671" r:id="rId18"/>
    <p:sldLayoutId id="2147483651" r:id="rId19"/>
    <p:sldLayoutId id="2147483654" r:id="rId20"/>
    <p:sldLayoutId id="2147483669" r:id="rId21"/>
    <p:sldLayoutId id="2147483655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d51-public.web.cern.ch/wgactivities-wg6" TargetMode="External"/><Relationship Id="rId3" Type="http://schemas.openxmlformats.org/officeDocument/2006/relationships/hyperlink" Target="https://rd51-public.web.cern.ch/wgactivities-wg1" TargetMode="External"/><Relationship Id="rId7" Type="http://schemas.openxmlformats.org/officeDocument/2006/relationships/hyperlink" Target="https://rd51-public.web.cern.ch/wgactivities-wg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rd51-public.web.cern.ch/wgactivities-wg4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rd51-public.web.cern.ch/wgactivities-wg3" TargetMode="External"/><Relationship Id="rId10" Type="http://schemas.openxmlformats.org/officeDocument/2006/relationships/image" Target="../media/image7.jpeg"/><Relationship Id="rId4" Type="http://schemas.openxmlformats.org/officeDocument/2006/relationships/hyperlink" Target="https://rd51-public.web.cern.ch/wgactivities-wg2" TargetMode="External"/><Relationship Id="rId9" Type="http://schemas.openxmlformats.org/officeDocument/2006/relationships/hyperlink" Target="https://rd51-public.web.cern.ch/wgactivities-wg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hyperlink" Target="https://garfieldpp.web.cern.ch/garfieldpp/" TargetMode="External"/><Relationship Id="rId4" Type="http://schemas.openxmlformats.org/officeDocument/2006/relationships/hyperlink" Target="https://garfield.web.cern.ch/garfield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s://indico.cern.ch/event/1219224/contributions/5129685/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219224/contributions/5129685/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6.png"/><Relationship Id="rId7" Type="http://schemas.openxmlformats.org/officeDocument/2006/relationships/hyperlink" Target="https://indico.cern.ch/event/1219224/contributions/5129685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olorfulness, screenshot&#10;&#10;Description automatically generated">
            <a:extLst>
              <a:ext uri="{FF2B5EF4-FFF2-40B4-BE49-F238E27FC236}">
                <a16:creationId xmlns:a16="http://schemas.microsoft.com/office/drawing/2014/main" id="{68D0E4C0-671C-10DA-37AB-0FA01BC588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73845" t="6892" r="5378" b="12073"/>
          <a:stretch/>
        </p:blipFill>
        <p:spPr>
          <a:xfrm>
            <a:off x="-803317" y="-62264"/>
            <a:ext cx="6908412" cy="694924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sz="1800" dirty="0"/>
              <a:t>Presenter Name</a:t>
            </a:r>
          </a:p>
          <a:p>
            <a:pPr algn="l"/>
            <a:r>
              <a:rPr lang="en-US" sz="1800" dirty="0"/>
              <a:t>Date</a:t>
            </a:r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DC40063C-FEE5-D44B-B5BA-B83779A48B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80" r="55581"/>
          <a:stretch/>
        </p:blipFill>
        <p:spPr>
          <a:xfrm>
            <a:off x="407987" y="5225143"/>
            <a:ext cx="1484380" cy="1370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841AC2-BCBB-834D-BEE4-F05EACE1A87D}"/>
              </a:ext>
            </a:extLst>
          </p:cNvPr>
          <p:cNvSpPr txBox="1"/>
          <p:nvPr/>
        </p:nvSpPr>
        <p:spPr>
          <a:xfrm>
            <a:off x="180919" y="703926"/>
            <a:ext cx="11830162" cy="54168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GB" sz="3200" b="1" dirty="0">
                <a:solidFill>
                  <a:srgbClr val="0033A0"/>
                </a:solidFill>
              </a:rPr>
              <a:t>TIPP School</a:t>
            </a:r>
          </a:p>
          <a:p>
            <a:pPr lvl="0" algn="ctr"/>
            <a:endParaRPr lang="en-GB" sz="2400" dirty="0">
              <a:solidFill>
                <a:srgbClr val="F03F0C"/>
              </a:solidFill>
            </a:endParaRPr>
          </a:p>
          <a:p>
            <a:pPr lvl="0" algn="ctr"/>
            <a:r>
              <a:rPr lang="en-GB" sz="2400" dirty="0">
                <a:solidFill>
                  <a:srgbClr val="F03F0C"/>
                </a:solidFill>
              </a:rPr>
              <a:t>Simulation workshop on Micro-Pattern Gas Detectors</a:t>
            </a:r>
          </a:p>
          <a:p>
            <a:pPr lvl="0" algn="ctr"/>
            <a:endParaRPr lang="en-GB" sz="2400" noProof="0" dirty="0">
              <a:solidFill>
                <a:srgbClr val="F03F0C"/>
              </a:solidFill>
            </a:endParaRPr>
          </a:p>
          <a:p>
            <a:pPr lvl="0" algn="ctr"/>
            <a:endParaRPr lang="en-GB" sz="2400" noProof="0" dirty="0">
              <a:solidFill>
                <a:srgbClr val="F03F0C"/>
              </a:solidFill>
            </a:endParaRPr>
          </a:p>
          <a:p>
            <a:pPr lvl="0" algn="ctr"/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F03F0C"/>
                </a:solidFill>
                <a:effectLst/>
                <a:uLnTx/>
                <a:uFillTx/>
                <a:ea typeface="+mn-ea"/>
                <a:cs typeface="+mn-cs"/>
              </a:rPr>
              <a:t>Maria Teresa </a:t>
            </a:r>
            <a:r>
              <a:rPr kumimoji="0" lang="en-GB" b="0" i="0" u="none" strike="noStrike" kern="1200" cap="none" spc="0" normalizeH="0" baseline="0" noProof="0" dirty="0" err="1">
                <a:ln>
                  <a:noFill/>
                </a:ln>
                <a:solidFill>
                  <a:srgbClr val="F03F0C"/>
                </a:solidFill>
                <a:effectLst/>
                <a:uLnTx/>
                <a:uFillTx/>
                <a:ea typeface="+mn-ea"/>
                <a:cs typeface="+mn-cs"/>
              </a:rPr>
              <a:t>Camerlingo</a:t>
            </a:r>
            <a:r>
              <a:rPr lang="en-GB" dirty="0">
                <a:solidFill>
                  <a:srgbClr val="F03F0C"/>
                </a:solidFill>
              </a:rPr>
              <a:t> and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03F0C"/>
                </a:solidFill>
                <a:effectLst/>
                <a:uLnTx/>
                <a:uFillTx/>
                <a:ea typeface="+mn-ea"/>
                <a:cs typeface="+mn-cs"/>
              </a:rPr>
              <a:t>Djunes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03F0C"/>
                </a:solidFill>
                <a:effectLst/>
                <a:uLnTx/>
                <a:uFillTx/>
                <a:ea typeface="+mn-ea"/>
                <a:cs typeface="+mn-cs"/>
              </a:rPr>
              <a:t> Janssens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03F0C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03F0C"/>
                </a:solidFill>
                <a:effectLst/>
                <a:uLnTx/>
                <a:uFillTx/>
                <a:ea typeface="+mn-ea"/>
                <a:cs typeface="+mn-cs"/>
              </a:rPr>
              <a:t>maria.teresa.camerlingo@cern.ch</a:t>
            </a:r>
            <a:r>
              <a:rPr lang="en-GB" dirty="0">
                <a:solidFill>
                  <a:srgbClr val="F03F0C"/>
                </a:solidFill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03F0C"/>
                </a:solidFill>
                <a:effectLst/>
                <a:uLnTx/>
                <a:uFillTx/>
                <a:ea typeface="+mn-ea"/>
                <a:cs typeface="+mn-cs"/>
              </a:rPr>
              <a:t>djunes.janssens@cern.ch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3F0C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3F0C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3F0C"/>
              </a:solidFill>
              <a:effectLst/>
              <a:uLnTx/>
              <a:uFillTx/>
              <a:ea typeface="+mn-ea"/>
              <a:cs typeface="+mn-cs"/>
            </a:endParaRPr>
          </a:p>
          <a:p>
            <a:pPr lvl="0" algn="ctr"/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03F0C"/>
                </a:solidFill>
                <a:effectLst/>
                <a:uLnTx/>
                <a:uFillTx/>
                <a:ea typeface="+mn-ea"/>
                <a:cs typeface="+mn-cs"/>
              </a:rPr>
              <a:t>On behalf of the RD51 collaboration</a:t>
            </a:r>
          </a:p>
          <a:p>
            <a:pPr lvl="0" algn="ctr"/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03F0C"/>
              </a:solidFill>
              <a:effectLst/>
              <a:uLnTx/>
              <a:uFillTx/>
              <a:ea typeface="+mn-ea"/>
              <a:cs typeface="+mn-cs"/>
            </a:endParaRPr>
          </a:p>
          <a:p>
            <a:pPr lvl="0" algn="ctr"/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03F0C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ea typeface="+mn-ea"/>
                <a:cs typeface="+mn-cs"/>
              </a:rPr>
              <a:t>August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03F0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A picture containing colorfulness, screenshot&#10;&#10;Description automatically generated">
            <a:extLst>
              <a:ext uri="{FF2B5EF4-FFF2-40B4-BE49-F238E27FC236}">
                <a16:creationId xmlns:a16="http://schemas.microsoft.com/office/drawing/2014/main" id="{E2AA1A13-47C8-421E-4303-BB905AD0B1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73845" t="6892" r="5378" b="12073"/>
          <a:stretch/>
        </p:blipFill>
        <p:spPr>
          <a:xfrm>
            <a:off x="6096000" y="-62265"/>
            <a:ext cx="6908412" cy="6949249"/>
          </a:xfrm>
          <a:prstGeom prst="rect">
            <a:avLst/>
          </a:prstGeom>
        </p:spPr>
      </p:pic>
      <p:pic>
        <p:nvPicPr>
          <p:cNvPr id="4" name="Picture 4" descr="Garfield++ User Guide">
            <a:extLst>
              <a:ext uri="{FF2B5EF4-FFF2-40B4-BE49-F238E27FC236}">
                <a16:creationId xmlns:a16="http://schemas.microsoft.com/office/drawing/2014/main" id="{EC5F6A84-211A-4FFB-7E5B-C60BB2D9A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67" y="5249494"/>
            <a:ext cx="2112327" cy="127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MPGD LAB SESSION </a:t>
            </a:r>
            <a:r>
              <a:rPr lang="it-IT"/>
              <a:t>@TIPP School</a:t>
            </a:r>
            <a:endParaRPr lang="en-US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4F1A034-3AC7-538B-41C6-C151052A3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200" y="1418773"/>
            <a:ext cx="5616575" cy="317578"/>
          </a:xfrm>
        </p:spPr>
        <p:txBody>
          <a:bodyPr/>
          <a:lstStyle/>
          <a:p>
            <a:r>
              <a:rPr lang="it-IT"/>
              <a:t>Micromegas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18EDBB20-C1FE-F523-4FE8-E2CDFFFD5A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9775" y="5224034"/>
            <a:ext cx="5961306" cy="1204969"/>
          </a:xfrm>
        </p:spPr>
        <p:txBody>
          <a:bodyPr/>
          <a:lstStyle/>
          <a:p>
            <a:r>
              <a:rPr lang="it-IT" dirty="0"/>
              <a:t>To </a:t>
            </a:r>
            <a:r>
              <a:rPr lang="it-IT" dirty="0" err="1"/>
              <a:t>reconstruct</a:t>
            </a:r>
            <a:r>
              <a:rPr lang="it-IT" dirty="0"/>
              <a:t> the track position of a </a:t>
            </a:r>
            <a:r>
              <a:rPr lang="it-IT" dirty="0" err="1"/>
              <a:t>charged</a:t>
            </a:r>
            <a:r>
              <a:rPr lang="it-IT" dirty="0"/>
              <a:t> </a:t>
            </a:r>
            <a:r>
              <a:rPr lang="it-IT" dirty="0" err="1"/>
              <a:t>particle</a:t>
            </a:r>
            <a:r>
              <a:rPr lang="it-IT" dirty="0"/>
              <a:t> in a </a:t>
            </a:r>
            <a:r>
              <a:rPr lang="it-IT" dirty="0" err="1"/>
              <a:t>Micromegas</a:t>
            </a:r>
            <a:r>
              <a:rPr lang="it-IT" dirty="0"/>
              <a:t> detector.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535ADE-1B52-A042-8915-F8F3B7AD3992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32BDD9AB-E31C-5DDC-6D4D-3149AE0D76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80" r="55581"/>
          <a:stretch/>
        </p:blipFill>
        <p:spPr>
          <a:xfrm>
            <a:off x="403200" y="6289163"/>
            <a:ext cx="616303" cy="568837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05F1B037-E116-8141-6E1A-624156FB36AB}"/>
              </a:ext>
            </a:extLst>
          </p:cNvPr>
          <p:cNvSpPr/>
          <p:nvPr/>
        </p:nvSpPr>
        <p:spPr>
          <a:xfrm>
            <a:off x="306388" y="892567"/>
            <a:ext cx="6557256" cy="4898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indent="0">
              <a:buNone/>
            </a:pPr>
            <a:r>
              <a:rPr lang="en-US" b="1" u="sng"/>
              <a:t>Simulated studies of a MPGD precision tracker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64E2972D-20F7-4DCF-2D00-7BE9169055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/>
              <a:t>TASK 3</a:t>
            </a:r>
          </a:p>
        </p:txBody>
      </p: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7C7EBAA6-9900-5BCB-2115-906B8DD83D33}"/>
              </a:ext>
            </a:extLst>
          </p:cNvPr>
          <p:cNvCxnSpPr/>
          <p:nvPr/>
        </p:nvCxnSpPr>
        <p:spPr>
          <a:xfrm>
            <a:off x="7586133" y="4436533"/>
            <a:ext cx="252869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Segnaposto contenuto 22">
            <a:extLst>
              <a:ext uri="{FF2B5EF4-FFF2-40B4-BE49-F238E27FC236}">
                <a16:creationId xmlns:a16="http://schemas.microsoft.com/office/drawing/2014/main" id="{6517A001-ADDF-916C-ACA3-D95DDC0BE4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54293"/>
          <a:stretch/>
        </p:blipFill>
        <p:spPr>
          <a:xfrm>
            <a:off x="407988" y="1976830"/>
            <a:ext cx="2207512" cy="3905663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F111022-FEB5-E766-5E48-C06CCF063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947" y="1577562"/>
            <a:ext cx="2431080" cy="2175967"/>
          </a:xfrm>
          <a:prstGeom prst="rect">
            <a:avLst/>
          </a:prstGeom>
        </p:spPr>
      </p:pic>
      <p:pic>
        <p:nvPicPr>
          <p:cNvPr id="26" name="Segnaposto immagine 7">
            <a:extLst>
              <a:ext uri="{FF2B5EF4-FFF2-40B4-BE49-F238E27FC236}">
                <a16:creationId xmlns:a16="http://schemas.microsoft.com/office/drawing/2014/main" id="{8B36C06A-52E1-230D-72C6-F47CF68301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tretch/>
        </p:blipFill>
        <p:spPr>
          <a:xfrm>
            <a:off x="2012223" y="3994008"/>
            <a:ext cx="3685895" cy="2757999"/>
          </a:xfrm>
          <a:prstGeom prst="rect">
            <a:avLst/>
          </a:prstGeom>
        </p:spPr>
      </p:pic>
      <p:pic>
        <p:nvPicPr>
          <p:cNvPr id="4" name="Picture 3" descr="A graph of red lines&#10;&#10;Description automatically generated">
            <a:extLst>
              <a:ext uri="{FF2B5EF4-FFF2-40B4-BE49-F238E27FC236}">
                <a16:creationId xmlns:a16="http://schemas.microsoft.com/office/drawing/2014/main" id="{B2ECD66A-8643-5C0F-3358-1418051DFB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7046" y="1911398"/>
            <a:ext cx="3242731" cy="30407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9EBEBB-4C85-CD34-2583-9BCDB374A52D}"/>
              </a:ext>
            </a:extLst>
          </p:cNvPr>
          <p:cNvSpPr txBox="1"/>
          <p:nvPr/>
        </p:nvSpPr>
        <p:spPr>
          <a:xfrm>
            <a:off x="7586133" y="4053154"/>
            <a:ext cx="12663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BE" dirty="0">
                <a:solidFill>
                  <a:srgbClr val="006801"/>
                </a:solidFill>
              </a:rPr>
              <a:t>𝜇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2BAF3C-2A62-D9BC-8354-5EEAD6260671}"/>
              </a:ext>
            </a:extLst>
          </p:cNvPr>
          <p:cNvSpPr txBox="1"/>
          <p:nvPr/>
        </p:nvSpPr>
        <p:spPr>
          <a:xfrm>
            <a:off x="8670943" y="3552084"/>
            <a:ext cx="17953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BE" dirty="0">
                <a:solidFill>
                  <a:srgbClr val="FFA224"/>
                </a:solidFill>
              </a:rPr>
              <a:t>e</a:t>
            </a:r>
            <a:r>
              <a:rPr lang="en-BE" baseline="30000" dirty="0">
                <a:solidFill>
                  <a:srgbClr val="FFA224"/>
                </a:solidFill>
              </a:rPr>
              <a:t>-</a:t>
            </a:r>
            <a:endParaRPr lang="en-BE" dirty="0">
              <a:solidFill>
                <a:srgbClr val="FFA224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CC467A-73D0-A5EF-1436-11E17B68FA64}"/>
              </a:ext>
            </a:extLst>
          </p:cNvPr>
          <p:cNvSpPr txBox="1"/>
          <p:nvPr/>
        </p:nvSpPr>
        <p:spPr>
          <a:xfrm>
            <a:off x="9355783" y="2944634"/>
            <a:ext cx="30777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BE" dirty="0">
                <a:solidFill>
                  <a:srgbClr val="DF0000"/>
                </a:solidFill>
              </a:rPr>
              <a:t>ion</a:t>
            </a:r>
          </a:p>
        </p:txBody>
      </p:sp>
      <p:pic>
        <p:nvPicPr>
          <p:cNvPr id="16" name="Picture 4" descr="Garfield++ User Guide">
            <a:extLst>
              <a:ext uri="{FF2B5EF4-FFF2-40B4-BE49-F238E27FC236}">
                <a16:creationId xmlns:a16="http://schemas.microsoft.com/office/drawing/2014/main" id="{8C89E502-613A-3520-4502-FD72755FD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03" y="6331451"/>
            <a:ext cx="750895" cy="45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192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32ED25-77B3-4A2C-7D62-784C332522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See you soon….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59E5123-493D-1D4B-FD29-936659CEF0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4CD4E46-21E7-B758-BE89-2AC0036E9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23ADAC00-03C3-5294-9631-A1181E40D1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80" r="55581"/>
          <a:stretch/>
        </p:blipFill>
        <p:spPr>
          <a:xfrm>
            <a:off x="403200" y="6289163"/>
            <a:ext cx="616303" cy="568837"/>
          </a:xfrm>
          <a:prstGeom prst="rect">
            <a:avLst/>
          </a:prstGeom>
        </p:spPr>
      </p:pic>
      <p:pic>
        <p:nvPicPr>
          <p:cNvPr id="6" name="Picture 4" descr="Garfield++ User Guide">
            <a:extLst>
              <a:ext uri="{FF2B5EF4-FFF2-40B4-BE49-F238E27FC236}">
                <a16:creationId xmlns:a16="http://schemas.microsoft.com/office/drawing/2014/main" id="{192B775F-2DDB-C831-417E-B9972C537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03" y="6331451"/>
            <a:ext cx="750895" cy="45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821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548B89E1-1C6C-FC3E-ED46-21B3F7FEB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96151"/>
            <a:ext cx="11376025" cy="783875"/>
          </a:xfrm>
        </p:spPr>
        <p:txBody>
          <a:bodyPr/>
          <a:lstStyle/>
          <a:p>
            <a:r>
              <a:rPr lang="it-IT"/>
              <a:t>A «good» Detector R&amp;D recipe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4294A5B-C3AA-4E66-6BAC-7F444EFFA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A755A05-6DA3-CBFE-CA86-7D60E7136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9218" y="815636"/>
            <a:ext cx="3312550" cy="3316147"/>
          </a:xfrm>
          <a:prstGeom prst="ellipse">
            <a:avLst/>
          </a:prstGeom>
          <a:noFill/>
          <a:ln w="57150">
            <a:solidFill>
              <a:srgbClr val="F883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it-IT"/>
              <a:t>Detector design and production</a:t>
            </a:r>
          </a:p>
        </p:txBody>
      </p:sp>
      <p:sp>
        <p:nvSpPr>
          <p:cNvPr id="9" name="Segnaposto contenuto 4">
            <a:extLst>
              <a:ext uri="{FF2B5EF4-FFF2-40B4-BE49-F238E27FC236}">
                <a16:creationId xmlns:a16="http://schemas.microsoft.com/office/drawing/2014/main" id="{C8567E10-54F1-6C81-B3AD-2A49AEDDEBC7}"/>
              </a:ext>
            </a:extLst>
          </p:cNvPr>
          <p:cNvSpPr txBox="1">
            <a:spLocks/>
          </p:cNvSpPr>
          <p:nvPr/>
        </p:nvSpPr>
        <p:spPr>
          <a:xfrm>
            <a:off x="2864015" y="2738341"/>
            <a:ext cx="3312550" cy="3316147"/>
          </a:xfrm>
          <a:prstGeom prst="ellipse">
            <a:avLst/>
          </a:prstGeom>
          <a:noFill/>
          <a:ln w="57150" cap="flat" cmpd="sng" algn="ctr">
            <a:solidFill>
              <a:srgbClr val="92D050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/>
              <a:t>Simulation</a:t>
            </a:r>
          </a:p>
        </p:txBody>
      </p:sp>
      <p:sp>
        <p:nvSpPr>
          <p:cNvPr id="10" name="Segnaposto contenuto 4">
            <a:extLst>
              <a:ext uri="{FF2B5EF4-FFF2-40B4-BE49-F238E27FC236}">
                <a16:creationId xmlns:a16="http://schemas.microsoft.com/office/drawing/2014/main" id="{E1C06C62-5EB6-4FC4-191F-FF04EE834B9E}"/>
              </a:ext>
            </a:extLst>
          </p:cNvPr>
          <p:cNvSpPr txBox="1">
            <a:spLocks/>
          </p:cNvSpPr>
          <p:nvPr/>
        </p:nvSpPr>
        <p:spPr>
          <a:xfrm>
            <a:off x="280670" y="2657318"/>
            <a:ext cx="3312550" cy="3316147"/>
          </a:xfrm>
          <a:prstGeom prst="ellipse">
            <a:avLst/>
          </a:prstGeom>
          <a:noFill/>
          <a:ln w="5715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/>
              <a:defRPr sz="21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8650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89000" indent="-260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9675" indent="-2698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/>
              <a:t>Measurements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857173F-58C5-8084-CE98-43C68FBD215D}"/>
              </a:ext>
            </a:extLst>
          </p:cNvPr>
          <p:cNvSpPr txBox="1"/>
          <p:nvPr/>
        </p:nvSpPr>
        <p:spPr>
          <a:xfrm>
            <a:off x="2984944" y="3756796"/>
            <a:ext cx="9799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b="1">
                <a:solidFill>
                  <a:schemeClr val="tx2"/>
                </a:solidFill>
              </a:rPr>
              <a:t>R&amp;D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1D125D6-8CAD-D279-F618-919965ADF256}"/>
              </a:ext>
            </a:extLst>
          </p:cNvPr>
          <p:cNvSpPr txBox="1"/>
          <p:nvPr/>
        </p:nvSpPr>
        <p:spPr>
          <a:xfrm>
            <a:off x="6530315" y="1194556"/>
            <a:ext cx="5050247" cy="5124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b="1" u="sng">
                <a:solidFill>
                  <a:schemeClr val="tx2"/>
                </a:solidFill>
              </a:rPr>
              <a:t>RD51 Collaboration working:</a:t>
            </a:r>
          </a:p>
          <a:p>
            <a:pPr algn="l"/>
            <a:endParaRPr lang="it-IT" b="1" u="sng">
              <a:solidFill>
                <a:schemeClr val="tx2"/>
              </a:solidFill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F8832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WG1 - Technological Aspects and Development of New Detector Structures</a:t>
            </a:r>
            <a:endParaRPr lang="en-US" b="1" u="sng">
              <a:solidFill>
                <a:srgbClr val="F88324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WG2 - Common Characterization and Physics Issues</a:t>
            </a:r>
            <a:endParaRPr lang="en-US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WG3 - Training and Dissemination</a:t>
            </a:r>
            <a:endParaRPr lang="en-US">
              <a:solidFill>
                <a:schemeClr val="tx2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92D050"/>
                </a:solidFill>
                <a:highlight>
                  <a:srgbClr val="FFFF00"/>
                </a:highligh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WG4 - Simulations and Software Tools</a:t>
            </a:r>
            <a:endParaRPr lang="en-US">
              <a:solidFill>
                <a:srgbClr val="92D050"/>
              </a:solidFill>
              <a:highlight>
                <a:srgbClr val="FFFF00"/>
              </a:highligh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60000"/>
                    <a:lumOff val="4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WG5 - MPGD related electronics </a:t>
            </a:r>
            <a:endParaRPr lang="en-US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F88324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WG6 - Production </a:t>
            </a:r>
            <a:endParaRPr lang="en-US">
              <a:solidFill>
                <a:srgbClr val="F88324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60000"/>
                    <a:lumOff val="4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WG7 - Common Test Facilities  </a:t>
            </a:r>
            <a:endParaRPr lang="en-US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b="1" u="sng">
              <a:solidFill>
                <a:schemeClr val="tx2"/>
              </a:solidFill>
            </a:endParaRPr>
          </a:p>
          <a:p>
            <a:pPr algn="l"/>
            <a:endParaRPr lang="it-IT" b="1" u="sng">
              <a:solidFill>
                <a:schemeClr val="tx2"/>
              </a:solidFill>
            </a:endParaRPr>
          </a:p>
          <a:p>
            <a:pPr algn="l"/>
            <a:endParaRPr lang="it-IT" b="1" u="sng" dirty="0">
              <a:solidFill>
                <a:schemeClr val="tx2"/>
              </a:solidFill>
            </a:endParaRPr>
          </a:p>
        </p:txBody>
      </p:sp>
      <p:pic>
        <p:nvPicPr>
          <p:cNvPr id="2" name="Picture 4" descr="Garfield++ User Guide">
            <a:extLst>
              <a:ext uri="{FF2B5EF4-FFF2-40B4-BE49-F238E27FC236}">
                <a16:creationId xmlns:a16="http://schemas.microsoft.com/office/drawing/2014/main" id="{0A6635F4-F49D-FDC7-19CB-AA831C24F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03" y="6331451"/>
            <a:ext cx="750895" cy="45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1B9650B3-0844-6211-9E06-31186491AC5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80" r="55581"/>
          <a:stretch/>
        </p:blipFill>
        <p:spPr>
          <a:xfrm>
            <a:off x="403200" y="6289163"/>
            <a:ext cx="616303" cy="56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96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F283B3-893E-E844-A539-D34BA0CC0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827" y="1107710"/>
            <a:ext cx="6284213" cy="4823547"/>
          </a:xfrm>
        </p:spPr>
        <p:txBody>
          <a:bodyPr/>
          <a:lstStyle/>
          <a:p>
            <a:pPr marL="0" lvl="1" indent="0">
              <a:buNone/>
            </a:pPr>
            <a:r>
              <a:rPr lang="en-US" b="1" dirty="0"/>
              <a:t>Garfield++ is an open-source toolkit for the detailed simulation of signals in particle detectors that are based on ionization measurement in gases or semiconductors</a:t>
            </a:r>
          </a:p>
          <a:p>
            <a:pPr marL="0" lvl="1" indent="0">
              <a:buNone/>
            </a:pPr>
            <a:endParaRPr lang="en-US" b="1" dirty="0"/>
          </a:p>
          <a:p>
            <a:pPr marL="0" lvl="1" indent="0" algn="ctr">
              <a:buNone/>
            </a:pPr>
            <a:r>
              <a:rPr lang="en-US" u="sng" dirty="0" err="1"/>
              <a:t>Customised</a:t>
            </a:r>
            <a:r>
              <a:rPr lang="en-US" u="sng" dirty="0"/>
              <a:t> modifications are needed in</a:t>
            </a:r>
            <a:r>
              <a:rPr lang="en-US" b="1" dirty="0"/>
              <a:t>: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Field calculations</a:t>
            </a:r>
          </a:p>
          <a:p>
            <a:pPr lvl="1"/>
            <a:r>
              <a:rPr lang="it-IT" b="1" dirty="0" err="1"/>
              <a:t>Microscopic</a:t>
            </a:r>
            <a:r>
              <a:rPr lang="it-IT" b="1" dirty="0"/>
              <a:t> tracking</a:t>
            </a:r>
          </a:p>
          <a:p>
            <a:pPr lvl="1"/>
            <a:r>
              <a:rPr lang="it-IT" b="1" dirty="0"/>
              <a:t>Resistive </a:t>
            </a:r>
            <a:r>
              <a:rPr lang="it-IT" b="1" dirty="0" err="1"/>
              <a:t>layers</a:t>
            </a:r>
            <a:endParaRPr lang="it-IT" b="1" dirty="0"/>
          </a:p>
          <a:p>
            <a:pPr lvl="1"/>
            <a:r>
              <a:rPr lang="it-IT" b="1" dirty="0"/>
              <a:t>Upgrades for </a:t>
            </a:r>
            <a:r>
              <a:rPr lang="it-IT" b="1" dirty="0" err="1"/>
              <a:t>gases</a:t>
            </a:r>
            <a:r>
              <a:rPr lang="it-IT" b="1" dirty="0"/>
              <a:t>:</a:t>
            </a:r>
          </a:p>
          <a:p>
            <a:pPr lvl="3"/>
            <a:r>
              <a:rPr lang="it-IT" b="1" dirty="0" err="1"/>
              <a:t>Excited</a:t>
            </a:r>
            <a:r>
              <a:rPr lang="it-IT" b="1" dirty="0"/>
              <a:t> </a:t>
            </a:r>
            <a:r>
              <a:rPr lang="it-IT" b="1" dirty="0" err="1"/>
              <a:t>states</a:t>
            </a:r>
            <a:r>
              <a:rPr lang="it-IT" b="1" dirty="0"/>
              <a:t> </a:t>
            </a:r>
          </a:p>
          <a:p>
            <a:pPr lvl="3"/>
            <a:r>
              <a:rPr lang="it-IT" b="1" dirty="0"/>
              <a:t>Ion </a:t>
            </a:r>
            <a:r>
              <a:rPr lang="it-IT" b="1" dirty="0" err="1"/>
              <a:t>chemistry</a:t>
            </a:r>
            <a:endParaRPr lang="it-IT" b="1" dirty="0"/>
          </a:p>
          <a:p>
            <a:pPr lvl="3"/>
            <a:r>
              <a:rPr lang="it-IT" b="1" dirty="0"/>
              <a:t>New </a:t>
            </a:r>
            <a:r>
              <a:rPr lang="it-IT" b="1" dirty="0" err="1"/>
              <a:t>mixture</a:t>
            </a:r>
            <a:r>
              <a:rPr lang="it-IT" b="1" dirty="0"/>
              <a:t> with eco-friendly </a:t>
            </a:r>
            <a:r>
              <a:rPr lang="it-IT" b="1" dirty="0" err="1"/>
              <a:t>replacements</a:t>
            </a:r>
            <a:r>
              <a:rPr lang="it-IT" b="1" dirty="0"/>
              <a:t> for </a:t>
            </a:r>
            <a:r>
              <a:rPr lang="it-IT" b="1" dirty="0" err="1"/>
              <a:t>Greenhouse</a:t>
            </a:r>
            <a:r>
              <a:rPr lang="it-IT" b="1" dirty="0"/>
              <a:t> </a:t>
            </a:r>
            <a:r>
              <a:rPr lang="it-IT" b="1" dirty="0" err="1"/>
              <a:t>gases</a:t>
            </a:r>
            <a:endParaRPr lang="it-IT" b="1" dirty="0"/>
          </a:p>
          <a:p>
            <a:pPr lvl="2"/>
            <a:endParaRPr lang="it-IT" b="1" dirty="0"/>
          </a:p>
          <a:p>
            <a:pPr lvl="2"/>
            <a:endParaRPr lang="it-IT" b="1" dirty="0"/>
          </a:p>
          <a:p>
            <a:pPr lvl="1"/>
            <a:endParaRPr lang="it-IT" b="1" dirty="0"/>
          </a:p>
          <a:p>
            <a:pPr lvl="1"/>
            <a:endParaRPr lang="it-IT" b="1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75" y="196960"/>
            <a:ext cx="11376025" cy="1065742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535ADE-1B52-A042-8915-F8F3B7AD3992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A2ABCF-2442-85EA-97C3-BF853B02C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092" y="1377228"/>
            <a:ext cx="4275120" cy="41035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559CB2-51EF-664D-BE06-EFACC61A17D5}"/>
              </a:ext>
            </a:extLst>
          </p:cNvPr>
          <p:cNvSpPr txBox="1"/>
          <p:nvPr/>
        </p:nvSpPr>
        <p:spPr>
          <a:xfrm>
            <a:off x="6945140" y="6381744"/>
            <a:ext cx="356668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Garfield: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https://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garfield.web.cern.ch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/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garfield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/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Garfield++: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https://garfieldpp.web.cern.ch/garfieldpp/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4" descr="Garfield++ User Guide">
            <a:extLst>
              <a:ext uri="{FF2B5EF4-FFF2-40B4-BE49-F238E27FC236}">
                <a16:creationId xmlns:a16="http://schemas.microsoft.com/office/drawing/2014/main" id="{961238AD-5B19-DFE7-C878-D1369789C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273" y="1788081"/>
            <a:ext cx="911001" cy="54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20350CC-BE2D-01FF-CF1F-157DDD7403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80" r="55581"/>
          <a:stretch/>
        </p:blipFill>
        <p:spPr>
          <a:xfrm>
            <a:off x="403200" y="6289163"/>
            <a:ext cx="616303" cy="568837"/>
          </a:xfrm>
          <a:prstGeom prst="rect">
            <a:avLst/>
          </a:prstGeom>
        </p:spPr>
      </p:pic>
      <p:pic>
        <p:nvPicPr>
          <p:cNvPr id="11" name="Picture 4" descr="Garfield++ User Guide">
            <a:extLst>
              <a:ext uri="{FF2B5EF4-FFF2-40B4-BE49-F238E27FC236}">
                <a16:creationId xmlns:a16="http://schemas.microsoft.com/office/drawing/2014/main" id="{E36F7B5F-C62C-BA6D-3588-DE381A2E2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03" y="6331451"/>
            <a:ext cx="750895" cy="45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08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F283B3-893E-E844-A539-D34BA0CC0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098212"/>
            <a:ext cx="11376024" cy="5102563"/>
          </a:xfrm>
        </p:spPr>
        <p:txBody>
          <a:bodyPr/>
          <a:lstStyle/>
          <a:p>
            <a:pPr marL="0" lvl="1" indent="0">
              <a:buNone/>
            </a:pPr>
            <a:r>
              <a:rPr lang="en-US" b="1" dirty="0"/>
              <a:t>Direct dark matter experiments exploit the Migdal effect to extend their sensitivity to low-mass WIMPs, yet the Migdal effect itself has not yet been observed to occur in nuclear scattering.</a:t>
            </a:r>
            <a:endParaRPr lang="en-US" dirty="0"/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MIGDAL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535ADE-1B52-A042-8915-F8F3B7AD3992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89950BAD-D28D-596D-AD03-7FD1777C63C1}"/>
              </a:ext>
            </a:extLst>
          </p:cNvPr>
          <p:cNvSpPr txBox="1"/>
          <p:nvPr/>
        </p:nvSpPr>
        <p:spPr>
          <a:xfrm>
            <a:off x="8326673" y="6436906"/>
            <a:ext cx="293176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tx2"/>
                </a:solidFill>
              </a:rPr>
              <a:t>Images taken from T. Marley’s </a:t>
            </a:r>
            <a:r>
              <a:rPr lang="en-GB" sz="1200" dirty="0">
                <a:solidFill>
                  <a:schemeClr val="tx2"/>
                </a:solidFill>
                <a:hlinkClick r:id="rId3"/>
              </a:rPr>
              <a:t>presentation</a:t>
            </a: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334DCE-2D36-1639-F6A6-5511AEB48B50}"/>
              </a:ext>
            </a:extLst>
          </p:cNvPr>
          <p:cNvSpPr/>
          <p:nvPr/>
        </p:nvSpPr>
        <p:spPr>
          <a:xfrm>
            <a:off x="199476" y="3745274"/>
            <a:ext cx="709981" cy="12665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4893C3-673B-FC3E-266E-CC49A30EE795}"/>
              </a:ext>
            </a:extLst>
          </p:cNvPr>
          <p:cNvSpPr/>
          <p:nvPr/>
        </p:nvSpPr>
        <p:spPr>
          <a:xfrm>
            <a:off x="4588596" y="3745273"/>
            <a:ext cx="709981" cy="17065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7DA4C-AC96-F29E-6F46-BAA8FAC348D5}"/>
              </a:ext>
            </a:extLst>
          </p:cNvPr>
          <p:cNvSpPr/>
          <p:nvPr/>
        </p:nvSpPr>
        <p:spPr>
          <a:xfrm>
            <a:off x="3928780" y="3835538"/>
            <a:ext cx="709981" cy="63266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32BDD9AB-E31C-5DDC-6D4D-3149AE0D76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80" r="55581"/>
          <a:stretch/>
        </p:blipFill>
        <p:spPr>
          <a:xfrm>
            <a:off x="403200" y="6289163"/>
            <a:ext cx="616303" cy="568837"/>
          </a:xfrm>
          <a:prstGeom prst="rect">
            <a:avLst/>
          </a:prstGeom>
        </p:spPr>
      </p:pic>
      <p:pic>
        <p:nvPicPr>
          <p:cNvPr id="8" name="Picture 7" descr="A diagram of a nuclear reaction&#10;&#10;Description automatically generated">
            <a:extLst>
              <a:ext uri="{FF2B5EF4-FFF2-40B4-BE49-F238E27FC236}">
                <a16:creationId xmlns:a16="http://schemas.microsoft.com/office/drawing/2014/main" id="{3896F939-6685-CF0B-8F56-9B7357F683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571"/>
          <a:stretch/>
        </p:blipFill>
        <p:spPr>
          <a:xfrm>
            <a:off x="691607" y="2665797"/>
            <a:ext cx="5612210" cy="2732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41FD6C-2FD6-552C-6EEB-66758A2D3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9614" y="2678609"/>
            <a:ext cx="4047122" cy="2965486"/>
          </a:xfrm>
          <a:prstGeom prst="rect">
            <a:avLst/>
          </a:prstGeom>
        </p:spPr>
      </p:pic>
      <p:pic>
        <p:nvPicPr>
          <p:cNvPr id="3073" name="Picture 1" descr="page2image252405376">
            <a:extLst>
              <a:ext uri="{FF2B5EF4-FFF2-40B4-BE49-F238E27FC236}">
                <a16:creationId xmlns:a16="http://schemas.microsoft.com/office/drawing/2014/main" id="{96E308BB-C76D-DEA9-BB9E-C6449435B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42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Garfield++ User Guide">
            <a:extLst>
              <a:ext uri="{FF2B5EF4-FFF2-40B4-BE49-F238E27FC236}">
                <a16:creationId xmlns:a16="http://schemas.microsoft.com/office/drawing/2014/main" id="{1360AA2E-0EDC-0663-BFA5-0CBEE6E3D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03" y="6331451"/>
            <a:ext cx="750895" cy="45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288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F283B3-893E-E844-A539-D34BA0CC0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098212"/>
            <a:ext cx="11376024" cy="5102563"/>
          </a:xfrm>
        </p:spPr>
        <p:txBody>
          <a:bodyPr/>
          <a:lstStyle/>
          <a:p>
            <a:pPr marL="0" lvl="1" indent="0">
              <a:buNone/>
            </a:pPr>
            <a:r>
              <a:rPr lang="en-US" b="1" dirty="0"/>
              <a:t>Using a GEM based optical time-projection chamber filled with pure CF4 at 50 Torr - for its high scintillation yield and emission spectrum in the visible light – the experiment aims to capture Migdal interactions. </a:t>
            </a:r>
            <a:endParaRPr lang="en-US" dirty="0"/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535ADE-1B52-A042-8915-F8F3B7AD3992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334DCE-2D36-1639-F6A6-5511AEB48B50}"/>
              </a:ext>
            </a:extLst>
          </p:cNvPr>
          <p:cNvSpPr/>
          <p:nvPr/>
        </p:nvSpPr>
        <p:spPr>
          <a:xfrm>
            <a:off x="199476" y="3745274"/>
            <a:ext cx="709981" cy="12665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4893C3-673B-FC3E-266E-CC49A30EE795}"/>
              </a:ext>
            </a:extLst>
          </p:cNvPr>
          <p:cNvSpPr/>
          <p:nvPr/>
        </p:nvSpPr>
        <p:spPr>
          <a:xfrm>
            <a:off x="4588596" y="3745273"/>
            <a:ext cx="709981" cy="17065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7DA4C-AC96-F29E-6F46-BAA8FAC348D5}"/>
              </a:ext>
            </a:extLst>
          </p:cNvPr>
          <p:cNvSpPr/>
          <p:nvPr/>
        </p:nvSpPr>
        <p:spPr>
          <a:xfrm>
            <a:off x="3928780" y="3835538"/>
            <a:ext cx="709981" cy="63266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32BDD9AB-E31C-5DDC-6D4D-3149AE0D76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80" r="55581"/>
          <a:stretch/>
        </p:blipFill>
        <p:spPr>
          <a:xfrm>
            <a:off x="403200" y="6289163"/>
            <a:ext cx="616303" cy="568837"/>
          </a:xfrm>
          <a:prstGeom prst="rect">
            <a:avLst/>
          </a:prstGeom>
        </p:spPr>
      </p:pic>
      <p:pic>
        <p:nvPicPr>
          <p:cNvPr id="4097" name="Picture 1" descr="page2image252405376">
            <a:extLst>
              <a:ext uri="{FF2B5EF4-FFF2-40B4-BE49-F238E27FC236}">
                <a16:creationId xmlns:a16="http://schemas.microsoft.com/office/drawing/2014/main" id="{173A58DC-CE5A-B6C3-4190-C7AFE2AB6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42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age2image252406512">
            <a:extLst>
              <a:ext uri="{FF2B5EF4-FFF2-40B4-BE49-F238E27FC236}">
                <a16:creationId xmlns:a16="http://schemas.microsoft.com/office/drawing/2014/main" id="{EA290B46-306A-ECC4-DC9A-5F072C7A5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84300" cy="13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324B7085-D632-F951-723E-A2F6E6F9C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724619"/>
          </a:xfrm>
        </p:spPr>
        <p:txBody>
          <a:bodyPr/>
          <a:lstStyle/>
          <a:p>
            <a:r>
              <a:rPr lang="en-US" dirty="0"/>
              <a:t>MIGDAL experiment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E638F4C-B284-51EE-CD09-20557C8A1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798" y="2661625"/>
            <a:ext cx="4628779" cy="34097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B960DB-B52D-45D4-EB07-F74282B2F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0803" y="2634839"/>
            <a:ext cx="3773144" cy="3463272"/>
          </a:xfrm>
          <a:prstGeom prst="rect">
            <a:avLst/>
          </a:prstGeom>
        </p:spPr>
      </p:pic>
      <p:sp>
        <p:nvSpPr>
          <p:cNvPr id="3" name="TextBox 45">
            <a:extLst>
              <a:ext uri="{FF2B5EF4-FFF2-40B4-BE49-F238E27FC236}">
                <a16:creationId xmlns:a16="http://schemas.microsoft.com/office/drawing/2014/main" id="{9B714ABD-D14E-D66F-B8CF-663986944169}"/>
              </a:ext>
            </a:extLst>
          </p:cNvPr>
          <p:cNvSpPr txBox="1"/>
          <p:nvPr/>
        </p:nvSpPr>
        <p:spPr>
          <a:xfrm>
            <a:off x="8326673" y="6436906"/>
            <a:ext cx="293176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tx2"/>
                </a:solidFill>
              </a:rPr>
              <a:t>Images taken from T. Marley’s </a:t>
            </a:r>
            <a:r>
              <a:rPr lang="en-GB" sz="1200" dirty="0">
                <a:solidFill>
                  <a:schemeClr val="tx2"/>
                </a:solidFill>
                <a:hlinkClick r:id="rId8"/>
              </a:rPr>
              <a:t>presentation</a:t>
            </a:r>
            <a:endParaRPr lang="en-GB" sz="1200" dirty="0">
              <a:solidFill>
                <a:schemeClr val="tx2"/>
              </a:solidFill>
            </a:endParaRPr>
          </a:p>
        </p:txBody>
      </p:sp>
      <p:pic>
        <p:nvPicPr>
          <p:cNvPr id="5" name="Picture 4" descr="Garfield++ User Guide">
            <a:extLst>
              <a:ext uri="{FF2B5EF4-FFF2-40B4-BE49-F238E27FC236}">
                <a16:creationId xmlns:a16="http://schemas.microsoft.com/office/drawing/2014/main" id="{B5EA2946-452C-DE70-6524-D4F0F4E3A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03" y="6331451"/>
            <a:ext cx="750895" cy="45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988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F283B3-893E-E844-A539-D34BA0CC0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098212"/>
            <a:ext cx="11376024" cy="5102563"/>
          </a:xfrm>
        </p:spPr>
        <p:txBody>
          <a:bodyPr/>
          <a:lstStyle/>
          <a:p>
            <a:pPr marL="0" lvl="1" indent="0">
              <a:buNone/>
            </a:pPr>
            <a:r>
              <a:rPr lang="en-US" b="1" dirty="0"/>
              <a:t>Detailed simulations were performed in preparation of the experiment to better understand what could be expected.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MIGDAL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535ADE-1B52-A042-8915-F8F3B7AD3992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334DCE-2D36-1639-F6A6-5511AEB48B50}"/>
              </a:ext>
            </a:extLst>
          </p:cNvPr>
          <p:cNvSpPr/>
          <p:nvPr/>
        </p:nvSpPr>
        <p:spPr>
          <a:xfrm>
            <a:off x="199476" y="3745274"/>
            <a:ext cx="709981" cy="12665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4893C3-673B-FC3E-266E-CC49A30EE795}"/>
              </a:ext>
            </a:extLst>
          </p:cNvPr>
          <p:cNvSpPr/>
          <p:nvPr/>
        </p:nvSpPr>
        <p:spPr>
          <a:xfrm>
            <a:off x="4588596" y="3745273"/>
            <a:ext cx="709981" cy="17065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7DA4C-AC96-F29E-6F46-BAA8FAC348D5}"/>
              </a:ext>
            </a:extLst>
          </p:cNvPr>
          <p:cNvSpPr/>
          <p:nvPr/>
        </p:nvSpPr>
        <p:spPr>
          <a:xfrm>
            <a:off x="3928780" y="3835538"/>
            <a:ext cx="709981" cy="63266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32BDD9AB-E31C-5DDC-6D4D-3149AE0D76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80" r="55581"/>
          <a:stretch/>
        </p:blipFill>
        <p:spPr>
          <a:xfrm>
            <a:off x="403200" y="6289163"/>
            <a:ext cx="616303" cy="568837"/>
          </a:xfrm>
          <a:prstGeom prst="rect">
            <a:avLst/>
          </a:prstGeom>
        </p:spPr>
      </p:pic>
      <p:pic>
        <p:nvPicPr>
          <p:cNvPr id="1025" name="Picture 1" descr="page6image1724959376">
            <a:extLst>
              <a:ext uri="{FF2B5EF4-FFF2-40B4-BE49-F238E27FC236}">
                <a16:creationId xmlns:a16="http://schemas.microsoft.com/office/drawing/2014/main" id="{1FBCBD23-2016-40A0-B4F4-5AC7287AC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9" y="1872598"/>
            <a:ext cx="4151174" cy="362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6image1724959680">
            <a:extLst>
              <a:ext uri="{FF2B5EF4-FFF2-40B4-BE49-F238E27FC236}">
                <a16:creationId xmlns:a16="http://schemas.microsoft.com/office/drawing/2014/main" id="{EC992954-9A76-82E6-C085-DFB86D9E5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68" y="2026414"/>
            <a:ext cx="3119948" cy="311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6image1724960112">
            <a:extLst>
              <a:ext uri="{FF2B5EF4-FFF2-40B4-BE49-F238E27FC236}">
                <a16:creationId xmlns:a16="http://schemas.microsoft.com/office/drawing/2014/main" id="{7860AD9C-D9EE-5D06-60F4-24AEC476C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30" y="2026413"/>
            <a:ext cx="3570194" cy="346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5">
            <a:extLst>
              <a:ext uri="{FF2B5EF4-FFF2-40B4-BE49-F238E27FC236}">
                <a16:creationId xmlns:a16="http://schemas.microsoft.com/office/drawing/2014/main" id="{A3978937-027A-9879-E01F-3BEF03CC8BA1}"/>
              </a:ext>
            </a:extLst>
          </p:cNvPr>
          <p:cNvSpPr txBox="1"/>
          <p:nvPr/>
        </p:nvSpPr>
        <p:spPr>
          <a:xfrm>
            <a:off x="8326673" y="6436906"/>
            <a:ext cx="293176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tx2"/>
                </a:solidFill>
              </a:rPr>
              <a:t>Images taken from T. Marley’s </a:t>
            </a:r>
            <a:r>
              <a:rPr lang="en-GB" sz="1200" dirty="0">
                <a:solidFill>
                  <a:schemeClr val="tx2"/>
                </a:solidFill>
                <a:hlinkClick r:id="rId7"/>
              </a:rPr>
              <a:t>presentation</a:t>
            </a: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935A5F-2524-D4CA-F2BC-BD3B6E571C93}"/>
              </a:ext>
            </a:extLst>
          </p:cNvPr>
          <p:cNvSpPr txBox="1"/>
          <p:nvPr/>
        </p:nvSpPr>
        <p:spPr>
          <a:xfrm>
            <a:off x="6305047" y="2814638"/>
            <a:ext cx="82073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BE" dirty="0"/>
              <a:t>electron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ACF902-D89C-FF76-1A86-BE58A3DB6CF3}"/>
              </a:ext>
            </a:extLst>
          </p:cNvPr>
          <p:cNvSpPr txBox="1"/>
          <p:nvPr/>
        </p:nvSpPr>
        <p:spPr>
          <a:xfrm>
            <a:off x="7090859" y="3929063"/>
            <a:ext cx="3334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BE" dirty="0"/>
              <a:t>NR</a:t>
            </a:r>
          </a:p>
        </p:txBody>
      </p:sp>
      <p:pic>
        <p:nvPicPr>
          <p:cNvPr id="11" name="Picture 4" descr="Garfield++ User Guide">
            <a:extLst>
              <a:ext uri="{FF2B5EF4-FFF2-40B4-BE49-F238E27FC236}">
                <a16:creationId xmlns:a16="http://schemas.microsoft.com/office/drawing/2014/main" id="{3FC7CB05-53FD-2BD8-AC4C-0725548D4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03" y="6331451"/>
            <a:ext cx="750895" cy="45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898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 detector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535ADE-1B52-A042-8915-F8F3B7AD3992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89950BAD-D28D-596D-AD03-7FD1777C63C1}"/>
              </a:ext>
            </a:extLst>
          </p:cNvPr>
          <p:cNvSpPr txBox="1"/>
          <p:nvPr/>
        </p:nvSpPr>
        <p:spPr>
          <a:xfrm>
            <a:off x="8526698" y="6460806"/>
            <a:ext cx="311418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chemeClr val="tx2"/>
                </a:solidFill>
              </a:rPr>
              <a:t>Courtesy of Gabriele </a:t>
            </a:r>
            <a:r>
              <a:rPr lang="en-GB" sz="1200" dirty="0" err="1">
                <a:solidFill>
                  <a:schemeClr val="tx2"/>
                </a:solidFill>
              </a:rPr>
              <a:t>Croci</a:t>
            </a:r>
            <a:r>
              <a:rPr lang="en-GB" sz="1200" dirty="0">
                <a:solidFill>
                  <a:schemeClr val="tx2"/>
                </a:solidFill>
              </a:rPr>
              <a:t> and Matteo Alfonsi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334DCE-2D36-1639-F6A6-5511AEB48B50}"/>
              </a:ext>
            </a:extLst>
          </p:cNvPr>
          <p:cNvSpPr/>
          <p:nvPr/>
        </p:nvSpPr>
        <p:spPr>
          <a:xfrm>
            <a:off x="199476" y="3745274"/>
            <a:ext cx="709981" cy="12665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4893C3-673B-FC3E-266E-CC49A30EE795}"/>
              </a:ext>
            </a:extLst>
          </p:cNvPr>
          <p:cNvSpPr/>
          <p:nvPr/>
        </p:nvSpPr>
        <p:spPr>
          <a:xfrm>
            <a:off x="4588596" y="3745273"/>
            <a:ext cx="709981" cy="17065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7DA4C-AC96-F29E-6F46-BAA8FAC348D5}"/>
              </a:ext>
            </a:extLst>
          </p:cNvPr>
          <p:cNvSpPr/>
          <p:nvPr/>
        </p:nvSpPr>
        <p:spPr>
          <a:xfrm>
            <a:off x="3928780" y="3835538"/>
            <a:ext cx="709981" cy="63266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32BDD9AB-E31C-5DDC-6D4D-3149AE0D76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80" r="55581"/>
          <a:stretch/>
        </p:blipFill>
        <p:spPr>
          <a:xfrm>
            <a:off x="403200" y="6289163"/>
            <a:ext cx="616303" cy="568837"/>
          </a:xfrm>
          <a:prstGeom prst="rect">
            <a:avLst/>
          </a:prstGeom>
        </p:spPr>
      </p:pic>
      <p:pic>
        <p:nvPicPr>
          <p:cNvPr id="12" name="Picture 4" descr="Garfield++ User Guide">
            <a:extLst>
              <a:ext uri="{FF2B5EF4-FFF2-40B4-BE49-F238E27FC236}">
                <a16:creationId xmlns:a16="http://schemas.microsoft.com/office/drawing/2014/main" id="{D16A1FE7-E3C6-C8DE-D945-A0B7F4DDF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03" y="6331451"/>
            <a:ext cx="750895" cy="45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97569A-C4F3-CD46-246C-2F89E3F43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912" y="2035500"/>
            <a:ext cx="7033572" cy="3157012"/>
          </a:xfrm>
          <a:prstGeom prst="rect">
            <a:avLst/>
          </a:prstGeom>
        </p:spPr>
      </p:pic>
      <p:pic>
        <p:nvPicPr>
          <p:cNvPr id="22" name="Picture 21" descr="A close-up of a section of a human body&#10;&#10;Description automatically generated">
            <a:extLst>
              <a:ext uri="{FF2B5EF4-FFF2-40B4-BE49-F238E27FC236}">
                <a16:creationId xmlns:a16="http://schemas.microsoft.com/office/drawing/2014/main" id="{432EC451-954A-2739-6A90-744F9C9C2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315" y="1935488"/>
            <a:ext cx="4584906" cy="3516312"/>
          </a:xfrm>
          <a:prstGeom prst="rect">
            <a:avLst/>
          </a:prstGeom>
        </p:spPr>
      </p:pic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F4E0F535-9FCC-EA97-428A-A0F0BB136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098212"/>
            <a:ext cx="11376024" cy="5102563"/>
          </a:xfrm>
        </p:spPr>
        <p:txBody>
          <a:bodyPr/>
          <a:lstStyle/>
          <a:p>
            <a:pPr marL="0" lvl="1" indent="0">
              <a:buNone/>
            </a:pPr>
            <a:r>
              <a:rPr lang="en-US" b="1" dirty="0"/>
              <a:t>More commonly the readout is based on signal induction, as is the case of the ALICE TPC. Here, a GEM gain multiplication is modelled microscopically.</a:t>
            </a:r>
          </a:p>
        </p:txBody>
      </p:sp>
    </p:spTree>
    <p:extLst>
      <p:ext uri="{BB962C8B-B14F-4D97-AF65-F5344CB8AC3E}">
        <p14:creationId xmlns:p14="http://schemas.microsoft.com/office/powerpoint/2010/main" val="522905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MPGD LAB SESSION </a:t>
            </a:r>
            <a:r>
              <a:rPr lang="it-IT"/>
              <a:t>@TIPP School</a:t>
            </a:r>
            <a:endParaRPr lang="en-US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C6539DB4-F1BD-6F47-B750-62C51AE36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200" y="1478890"/>
            <a:ext cx="5616575" cy="668337"/>
          </a:xfrm>
        </p:spPr>
        <p:txBody>
          <a:bodyPr/>
          <a:lstStyle/>
          <a:p>
            <a:r>
              <a:rPr lang="it-IT"/>
              <a:t>In the LAB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F283B3-893E-E844-A539-D34BA0CC00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/>
              <a:t>Blabla</a:t>
            </a:r>
            <a:endParaRPr lang="en-US" dirty="0"/>
          </a:p>
          <a:p>
            <a:pPr marL="0" lvl="1" indent="0">
              <a:buNone/>
            </a:pPr>
            <a:endParaRPr lang="en-US" dirty="0"/>
          </a:p>
          <a:p>
            <a:pPr marL="0" lvl="1" indent="0">
              <a:buNone/>
            </a:pPr>
            <a:endParaRPr lang="en-US" dirty="0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EE86AC4D-8FEA-2F33-746C-BBEBAD12D3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2627" y="1403694"/>
            <a:ext cx="5616600" cy="655634"/>
          </a:xfrm>
        </p:spPr>
        <p:txBody>
          <a:bodyPr/>
          <a:lstStyle/>
          <a:p>
            <a:r>
              <a:rPr lang="it-IT"/>
              <a:t>TASK 1</a:t>
            </a:r>
          </a:p>
        </p:txBody>
      </p:sp>
      <p:sp>
        <p:nvSpPr>
          <p:cNvPr id="16" name="Segnaposto contenuto 15">
            <a:extLst>
              <a:ext uri="{FF2B5EF4-FFF2-40B4-BE49-F238E27FC236}">
                <a16:creationId xmlns:a16="http://schemas.microsoft.com/office/drawing/2014/main" id="{C9F0E871-05A1-9A18-CDD0-1C19AD140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74329" y="2169981"/>
            <a:ext cx="5118286" cy="3773488"/>
          </a:xfrm>
        </p:spPr>
        <p:txBody>
          <a:bodyPr/>
          <a:lstStyle/>
          <a:p>
            <a:endParaRPr lang="it-IT"/>
          </a:p>
          <a:p>
            <a:pPr marL="0" indent="0">
              <a:buNone/>
            </a:pPr>
            <a:endParaRPr lang="it-IT"/>
          </a:p>
          <a:p>
            <a:pPr marL="0" indent="0">
              <a:buNone/>
            </a:pPr>
            <a:endParaRPr lang="it-IT"/>
          </a:p>
          <a:p>
            <a:pPr marL="0" indent="0">
              <a:buNone/>
            </a:pPr>
            <a:endParaRPr lang="it-IT"/>
          </a:p>
          <a:p>
            <a:pPr marL="0" indent="0">
              <a:buNone/>
            </a:pPr>
            <a:endParaRPr lang="it-IT"/>
          </a:p>
          <a:p>
            <a:pPr marL="0" indent="0">
              <a:buNone/>
            </a:pPr>
            <a:r>
              <a:rPr lang="it-IT"/>
              <a:t>Simulation of the number of primaries in ArCO</a:t>
            </a:r>
            <a:r>
              <a:rPr lang="it-IT" baseline="-25000"/>
              <a:t>2</a:t>
            </a:r>
            <a:r>
              <a:rPr lang="it-IT"/>
              <a:t>(93:7)%, which are the involved processes?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535ADE-1B52-A042-8915-F8F3B7AD3992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334DCE-2D36-1639-F6A6-5511AEB48B50}"/>
              </a:ext>
            </a:extLst>
          </p:cNvPr>
          <p:cNvSpPr/>
          <p:nvPr/>
        </p:nvSpPr>
        <p:spPr>
          <a:xfrm>
            <a:off x="199476" y="3745274"/>
            <a:ext cx="709981" cy="12665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4893C3-673B-FC3E-266E-CC49A30EE795}"/>
              </a:ext>
            </a:extLst>
          </p:cNvPr>
          <p:cNvSpPr/>
          <p:nvPr/>
        </p:nvSpPr>
        <p:spPr>
          <a:xfrm>
            <a:off x="4588596" y="3745273"/>
            <a:ext cx="709981" cy="17065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7DA4C-AC96-F29E-6F46-BAA8FAC348D5}"/>
              </a:ext>
            </a:extLst>
          </p:cNvPr>
          <p:cNvSpPr/>
          <p:nvPr/>
        </p:nvSpPr>
        <p:spPr>
          <a:xfrm>
            <a:off x="3928780" y="3835538"/>
            <a:ext cx="709981" cy="63266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32BDD9AB-E31C-5DDC-6D4D-3149AE0D76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80" r="55581"/>
          <a:stretch/>
        </p:blipFill>
        <p:spPr>
          <a:xfrm>
            <a:off x="403200" y="6289163"/>
            <a:ext cx="616303" cy="568837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3FCD1A72-47F4-687D-48FD-E4B2B0C984B8}"/>
              </a:ext>
            </a:extLst>
          </p:cNvPr>
          <p:cNvSpPr/>
          <p:nvPr/>
        </p:nvSpPr>
        <p:spPr>
          <a:xfrm>
            <a:off x="403200" y="970646"/>
            <a:ext cx="6333067" cy="4198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indent="0">
              <a:buNone/>
            </a:pPr>
            <a:r>
              <a:rPr lang="en-US" b="1" u="sng"/>
              <a:t>Simulated studies of a MPGD precision tracker</a:t>
            </a:r>
          </a:p>
        </p:txBody>
      </p:sp>
      <p:pic>
        <p:nvPicPr>
          <p:cNvPr id="22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38FEC68D-859A-3AA5-EE69-855E8BAAC5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7823" y="1919338"/>
            <a:ext cx="2955268" cy="2726239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DB85CBB-EF79-27AF-4087-D43909654B3C}"/>
              </a:ext>
            </a:extLst>
          </p:cNvPr>
          <p:cNvSpPr txBox="1"/>
          <p:nvPr/>
        </p:nvSpPr>
        <p:spPr>
          <a:xfrm>
            <a:off x="3211487" y="2102967"/>
            <a:ext cx="307057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/>
              <a:t>Studies of gain using </a:t>
            </a:r>
            <a:r>
              <a:rPr lang="it-IT" baseline="30000"/>
              <a:t>55</a:t>
            </a:r>
            <a:r>
              <a:rPr lang="it-IT"/>
              <a:t>Fe</a:t>
            </a:r>
          </a:p>
          <a:p>
            <a:pPr algn="ctr"/>
            <a:endParaRPr lang="it-IT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/>
              <a:t>An essential quantity is the number of primaries</a:t>
            </a:r>
          </a:p>
          <a:p>
            <a:pPr algn="ctr"/>
            <a:endParaRPr lang="it-IT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92E60577-3099-89E8-AB85-80AD4E22B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407" y="1903144"/>
            <a:ext cx="4497763" cy="2856947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A2338F9F-5999-45B9-D386-9C376D0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48" y="4249977"/>
            <a:ext cx="5591175" cy="1962150"/>
          </a:xfrm>
          <a:prstGeom prst="rect">
            <a:avLst/>
          </a:prstGeom>
        </p:spPr>
      </p:pic>
      <p:pic>
        <p:nvPicPr>
          <p:cNvPr id="5" name="Picture 4" descr="Garfield++ User Guide">
            <a:extLst>
              <a:ext uri="{FF2B5EF4-FFF2-40B4-BE49-F238E27FC236}">
                <a16:creationId xmlns:a16="http://schemas.microsoft.com/office/drawing/2014/main" id="{BD1CDD12-53F9-8CA2-4CFC-1CCAEA9C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03" y="6331451"/>
            <a:ext cx="750895" cy="45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979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MPGD LAB SESSION </a:t>
            </a:r>
            <a:r>
              <a:rPr lang="it-IT"/>
              <a:t>@TIPP School</a:t>
            </a:r>
            <a:endParaRPr lang="en-US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C6539DB4-F1BD-6F47-B750-62C51AE36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200" y="1478890"/>
            <a:ext cx="5616575" cy="668337"/>
          </a:xfrm>
        </p:spPr>
        <p:txBody>
          <a:bodyPr/>
          <a:lstStyle/>
          <a:p>
            <a:r>
              <a:rPr lang="it-IT"/>
              <a:t>Charge motion inside a gas volume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EE86AC4D-8FEA-2F33-746C-BBEBAD12D3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06794" y="1363222"/>
            <a:ext cx="5616600" cy="655634"/>
          </a:xfrm>
        </p:spPr>
        <p:txBody>
          <a:bodyPr/>
          <a:lstStyle/>
          <a:p>
            <a:r>
              <a:rPr lang="it-IT"/>
              <a:t>TASK 2</a:t>
            </a:r>
          </a:p>
        </p:txBody>
      </p:sp>
      <p:sp>
        <p:nvSpPr>
          <p:cNvPr id="16" name="Segnaposto contenuto 15">
            <a:extLst>
              <a:ext uri="{FF2B5EF4-FFF2-40B4-BE49-F238E27FC236}">
                <a16:creationId xmlns:a16="http://schemas.microsoft.com/office/drawing/2014/main" id="{C9F0E871-05A1-9A18-CDD0-1C19AD140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46858" y="5272296"/>
            <a:ext cx="4672482" cy="491934"/>
          </a:xfrm>
        </p:spPr>
        <p:txBody>
          <a:bodyPr/>
          <a:lstStyle/>
          <a:p>
            <a:pPr marL="0" indent="0" algn="ctr">
              <a:buNone/>
            </a:pPr>
            <a:r>
              <a:rPr lang="it-IT"/>
              <a:t>Simulation of electron diffusion and drift velocity varying the CO2 fraction and electric field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535ADE-1B52-A042-8915-F8F3B7AD3992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334DCE-2D36-1639-F6A6-5511AEB48B50}"/>
              </a:ext>
            </a:extLst>
          </p:cNvPr>
          <p:cNvSpPr/>
          <p:nvPr/>
        </p:nvSpPr>
        <p:spPr>
          <a:xfrm>
            <a:off x="199476" y="3745274"/>
            <a:ext cx="709981" cy="12665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32BDD9AB-E31C-5DDC-6D4D-3149AE0D76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80" r="55581"/>
          <a:stretch/>
        </p:blipFill>
        <p:spPr>
          <a:xfrm>
            <a:off x="403200" y="6289163"/>
            <a:ext cx="616303" cy="568837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3FCD1A72-47F4-687D-48FD-E4B2B0C984B8}"/>
              </a:ext>
            </a:extLst>
          </p:cNvPr>
          <p:cNvSpPr/>
          <p:nvPr/>
        </p:nvSpPr>
        <p:spPr>
          <a:xfrm>
            <a:off x="403200" y="970646"/>
            <a:ext cx="6333067" cy="41985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indent="0">
              <a:buNone/>
            </a:pPr>
            <a:r>
              <a:rPr lang="en-US" b="1" u="sng"/>
              <a:t>Simulated studies of a MPGD precision tracker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2E3B0F5C-21D6-B38A-A34A-474BAD7C8F4A}"/>
              </a:ext>
            </a:extLst>
          </p:cNvPr>
          <p:cNvCxnSpPr>
            <a:cxnSpLocks/>
          </p:cNvCxnSpPr>
          <p:nvPr/>
        </p:nvCxnSpPr>
        <p:spPr>
          <a:xfrm>
            <a:off x="10556599" y="1996023"/>
            <a:ext cx="0" cy="2682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05FFCEED-3F67-E755-2608-317448DEF960}"/>
                  </a:ext>
                </a:extLst>
              </p:cNvPr>
              <p:cNvSpPr txBox="1"/>
              <p:nvPr/>
            </p:nvSpPr>
            <p:spPr>
              <a:xfrm>
                <a:off x="10556599" y="3193478"/>
                <a:ext cx="374938" cy="310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05FFCEED-3F67-E755-2608-317448DEF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6599" y="3193478"/>
                <a:ext cx="374938" cy="310598"/>
              </a:xfrm>
              <a:prstGeom prst="rect">
                <a:avLst/>
              </a:prstGeom>
              <a:blipFill>
                <a:blip r:embed="rId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2B4BB1C-DF49-C58B-56BB-9A7178A9D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2908" y="2018856"/>
            <a:ext cx="2630288" cy="2659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C886F5-DC95-931F-E427-84B2B226EB1C}"/>
              </a:ext>
            </a:extLst>
          </p:cNvPr>
          <p:cNvSpPr txBox="1"/>
          <p:nvPr/>
        </p:nvSpPr>
        <p:spPr>
          <a:xfrm>
            <a:off x="8450207" y="4794417"/>
            <a:ext cx="111569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S</a:t>
            </a:r>
            <a:r>
              <a:rPr lang="en-BE" dirty="0">
                <a:solidFill>
                  <a:schemeClr val="bg2">
                    <a:lumMod val="10000"/>
                  </a:schemeClr>
                </a:solidFill>
              </a:rPr>
              <a:t>tart point </a:t>
            </a:r>
          </a:p>
        </p:txBody>
      </p:sp>
      <p:cxnSp>
        <p:nvCxnSpPr>
          <p:cNvPr id="13" name="Connettore 2 19">
            <a:extLst>
              <a:ext uri="{FF2B5EF4-FFF2-40B4-BE49-F238E27FC236}">
                <a16:creationId xmlns:a16="http://schemas.microsoft.com/office/drawing/2014/main" id="{ECB137CC-78D8-41BC-42BE-C665C57883BA}"/>
              </a:ext>
            </a:extLst>
          </p:cNvPr>
          <p:cNvCxnSpPr>
            <a:cxnSpLocks/>
          </p:cNvCxnSpPr>
          <p:nvPr/>
        </p:nvCxnSpPr>
        <p:spPr>
          <a:xfrm flipV="1">
            <a:off x="9043811" y="4687156"/>
            <a:ext cx="0" cy="115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graph with a green line&#10;&#10;Description automatically generated">
            <a:extLst>
              <a:ext uri="{FF2B5EF4-FFF2-40B4-BE49-F238E27FC236}">
                <a16:creationId xmlns:a16="http://schemas.microsoft.com/office/drawing/2014/main" id="{80280796-46E2-CCA3-500B-EC1353B7B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457" y="2235615"/>
            <a:ext cx="4785890" cy="345029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594C6BB-771F-6322-7F46-1DF04B69A780}"/>
              </a:ext>
            </a:extLst>
          </p:cNvPr>
          <p:cNvSpPr txBox="1"/>
          <p:nvPr/>
        </p:nvSpPr>
        <p:spPr>
          <a:xfrm>
            <a:off x="2120618" y="2807751"/>
            <a:ext cx="289822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BE" dirty="0">
                <a:solidFill>
                  <a:schemeClr val="bg2">
                    <a:lumMod val="10000"/>
                  </a:schemeClr>
                </a:solidFill>
              </a:rPr>
              <a:t>Simplified CO</a:t>
            </a:r>
            <a:r>
              <a:rPr lang="en-BE" baseline="-25000" dirty="0">
                <a:solidFill>
                  <a:schemeClr val="bg2">
                    <a:lumMod val="10000"/>
                  </a:schemeClr>
                </a:solidFill>
              </a:rPr>
              <a:t>2 </a:t>
            </a:r>
            <a:r>
              <a:rPr lang="en-BE" dirty="0">
                <a:solidFill>
                  <a:schemeClr val="bg2">
                    <a:lumMod val="10000"/>
                  </a:schemeClr>
                </a:solidFill>
              </a:rPr>
              <a:t>cross-section</a:t>
            </a:r>
          </a:p>
        </p:txBody>
      </p:sp>
      <p:pic>
        <p:nvPicPr>
          <p:cNvPr id="33" name="Picture 4" descr="Garfield++ User Guide">
            <a:extLst>
              <a:ext uri="{FF2B5EF4-FFF2-40B4-BE49-F238E27FC236}">
                <a16:creationId xmlns:a16="http://schemas.microsoft.com/office/drawing/2014/main" id="{C3DB9FC8-4BBF-DD13-BBC7-0A1AF7948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03" y="6331451"/>
            <a:ext cx="750895" cy="45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546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branding 16x9_PPT_Arial" id="{69E3F326-202C-5348-BF51-285B308BAEA0}" vid="{0C1FF187-A39B-EC4E-BD0A-5FA14DA688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30936</TotalTime>
  <Words>484</Words>
  <Application>Microsoft Macintosh PowerPoint</Application>
  <PresentationFormat>Widescreen</PresentationFormat>
  <Paragraphs>114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Cambria Math</vt:lpstr>
      <vt:lpstr>Office Theme</vt:lpstr>
      <vt:lpstr>PowerPoint Presentation</vt:lpstr>
      <vt:lpstr>A «good» Detector R&amp;D recipe</vt:lpstr>
      <vt:lpstr>Introduction</vt:lpstr>
      <vt:lpstr>MIGDAL experiment</vt:lpstr>
      <vt:lpstr>MIGDAL experiment</vt:lpstr>
      <vt:lpstr>MIGDAL experiment</vt:lpstr>
      <vt:lpstr>GEM detector</vt:lpstr>
      <vt:lpstr>MPGD LAB SESSION @TIPP School</vt:lpstr>
      <vt:lpstr>MPGD LAB SESSION @TIPP School</vt:lpstr>
      <vt:lpstr>MPGD LAB SESSION @TIPP School</vt:lpstr>
      <vt:lpstr>See you soon….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Djunes Janssens</dc:creator>
  <cp:lastModifiedBy>Djunes Janssens</cp:lastModifiedBy>
  <cp:revision>780</cp:revision>
  <cp:lastPrinted>2022-02-18T13:59:43Z</cp:lastPrinted>
  <dcterms:created xsi:type="dcterms:W3CDTF">2021-03-29T12:00:47Z</dcterms:created>
  <dcterms:modified xsi:type="dcterms:W3CDTF">2023-08-28T08:11:48Z</dcterms:modified>
</cp:coreProperties>
</file>