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70" r:id="rId6"/>
    <p:sldId id="259" r:id="rId7"/>
    <p:sldId id="260" r:id="rId8"/>
    <p:sldId id="264" r:id="rId9"/>
    <p:sldId id="265" r:id="rId10"/>
    <p:sldId id="262" r:id="rId11"/>
    <p:sldId id="266" r:id="rId12"/>
    <p:sldId id="263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7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8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5029-3446-4ECE-A498-12E8C7D3B46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08E8-FE52-4380-B0CC-A5CAA551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27807"/>
            <a:ext cx="9144000" cy="2387600"/>
          </a:xfrm>
        </p:spPr>
        <p:txBody>
          <a:bodyPr/>
          <a:lstStyle/>
          <a:p>
            <a:r>
              <a:rPr lang="en-US" dirty="0" smtClean="0"/>
              <a:t>Instrumentation School 2023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761861"/>
            <a:ext cx="9486122" cy="24959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Team 5</a:t>
            </a:r>
          </a:p>
          <a:p>
            <a:r>
              <a:rPr lang="en-US" dirty="0" err="1" smtClean="0"/>
              <a:t>Dineo</a:t>
            </a:r>
            <a:r>
              <a:rPr lang="en-US" dirty="0" smtClean="0"/>
              <a:t> </a:t>
            </a:r>
            <a:r>
              <a:rPr lang="en-US" dirty="0" err="1" smtClean="0"/>
              <a:t>Sebuso</a:t>
            </a:r>
            <a:endParaRPr lang="en-US" dirty="0" smtClean="0"/>
          </a:p>
          <a:p>
            <a:r>
              <a:rPr lang="en-US" dirty="0" smtClean="0"/>
              <a:t>Sanele Gumede</a:t>
            </a:r>
          </a:p>
          <a:p>
            <a:r>
              <a:rPr lang="en-US" dirty="0" err="1" smtClean="0"/>
              <a:t>Thuso</a:t>
            </a:r>
            <a:r>
              <a:rPr lang="en-US" dirty="0" smtClean="0"/>
              <a:t> </a:t>
            </a:r>
            <a:r>
              <a:rPr lang="en-US" dirty="0" err="1" smtClean="0"/>
              <a:t>Mathaha</a:t>
            </a:r>
            <a:endParaRPr lang="en-US" dirty="0" smtClean="0"/>
          </a:p>
          <a:p>
            <a:r>
              <a:rPr lang="en-US" dirty="0" err="1" smtClean="0"/>
              <a:t>Lungisani</a:t>
            </a:r>
            <a:r>
              <a:rPr lang="en-US" dirty="0" smtClean="0"/>
              <a:t> </a:t>
            </a:r>
            <a:r>
              <a:rPr lang="en-US" dirty="0" err="1" smtClean="0"/>
              <a:t>Phakathi</a:t>
            </a:r>
            <a:endParaRPr lang="en-US" dirty="0" smtClean="0"/>
          </a:p>
          <a:p>
            <a:r>
              <a:rPr lang="en-US" dirty="0" smtClean="0"/>
              <a:t>Hamza Mohamed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24" y="276225"/>
            <a:ext cx="3381375" cy="135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85" y="5277336"/>
            <a:ext cx="1519238" cy="1519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4985074"/>
            <a:ext cx="2381250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425"/>
            <a:ext cx="1925151" cy="16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Cloud chamber</a:t>
            </a:r>
            <a:endParaRPr lang="en-US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number of particles coming from the universe to Earth that are invisible.</a:t>
            </a:r>
          </a:p>
          <a:p>
            <a:r>
              <a:rPr lang="en-US" dirty="0" smtClean="0"/>
              <a:t>Cloud chamber detector experiment has been used to make those particles visible. </a:t>
            </a:r>
          </a:p>
          <a:p>
            <a:r>
              <a:rPr lang="en-US" dirty="0" smtClean="0"/>
              <a:t>This experiment has been used in the first particle physics experiment.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0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Experiment Setup &amp; Results - 4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7760"/>
            <a:ext cx="24498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27" y="1690688"/>
            <a:ext cx="2739267" cy="4865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1575246"/>
            <a:ext cx="2911152" cy="51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Calorimetry Silicon Tungsten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of particle with matter and basics of electromagnetic showers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Detection Process is based on scattering of particles while passing detector material.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59" y="2424987"/>
            <a:ext cx="4116550" cy="22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 – source 1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19" y="1323386"/>
            <a:ext cx="5131836" cy="5461741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14196" y="4077478"/>
            <a:ext cx="3769567" cy="1380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249" y="3648269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Americium 241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6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 – source 2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4" y="1257447"/>
            <a:ext cx="6438123" cy="548399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043404" y="3999445"/>
            <a:ext cx="4646645" cy="1179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5110" y="381477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Radium 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 – cosmic runs</a:t>
            </a:r>
            <a:endParaRPr lang="en-US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18" y="1825625"/>
            <a:ext cx="7905163" cy="4351338"/>
          </a:xfrm>
        </p:spPr>
      </p:pic>
    </p:spTree>
    <p:extLst>
      <p:ext uri="{BB962C8B-B14F-4D97-AF65-F5344CB8AC3E}">
        <p14:creationId xmlns:p14="http://schemas.microsoft.com/office/powerpoint/2010/main" val="300685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You!!!!!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57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OUTLINE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exercises</a:t>
            </a:r>
          </a:p>
          <a:p>
            <a:r>
              <a:rPr lang="en-US" dirty="0" smtClean="0"/>
              <a:t>Resolution of a Silicon pixel detector</a:t>
            </a:r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Micro pattern gas detector</a:t>
            </a:r>
          </a:p>
          <a:p>
            <a:r>
              <a:rPr lang="en-US" dirty="0" smtClean="0"/>
              <a:t>Cloud chamber</a:t>
            </a:r>
          </a:p>
          <a:p>
            <a:r>
              <a:rPr lang="en-US" dirty="0" smtClean="0"/>
              <a:t>Calorimetry Silicon Tungsten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Purpose of the exercises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hands-on training for world class experiments from international experts on the detection measurements.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7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Resolution of a Silicon pixel detecto</a:t>
            </a:r>
            <a:r>
              <a:rPr lang="en-US" dirty="0" smtClean="0"/>
              <a:t>r</a:t>
            </a:r>
            <a:br>
              <a:rPr lang="en-US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Incoming particles will deposit energy to the silicon detector creating electron-holes pair.</a:t>
            </a:r>
          </a:p>
          <a:p>
            <a:r>
              <a:rPr lang="en-US" dirty="0" smtClean="0"/>
              <a:t>Diffusion and drift process will propagate the electron-holes pairs then the signal will be formed by moving charges.</a:t>
            </a:r>
          </a:p>
          <a:p>
            <a:r>
              <a:rPr lang="en-US" dirty="0" smtClean="0"/>
              <a:t>Front-end electronics will finalize the signal for output.</a:t>
            </a:r>
          </a:p>
          <a:p>
            <a:r>
              <a:rPr lang="en-US" dirty="0" smtClean="0"/>
              <a:t>AllpixSquared is used to simulate the output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5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25" y="1834956"/>
            <a:ext cx="6590549" cy="4584506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4963886" y="1474237"/>
            <a:ext cx="466530" cy="4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0376" y="1240971"/>
            <a:ext cx="33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zero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5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Data Acquisition</a:t>
            </a:r>
            <a:endParaRPr lang="en-US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95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this exercise is to demonstrate that the difference between internal and external memory is little.</a:t>
            </a:r>
          </a:p>
          <a:p>
            <a:r>
              <a:rPr lang="en-US" dirty="0" smtClean="0"/>
              <a:t>It is important to understand that VMEbus memory has to be mapped into the (virtual) address space of a user process before it can be accessed.</a:t>
            </a:r>
          </a:p>
          <a:p>
            <a:r>
              <a:rPr lang="en-US" dirty="0" smtClean="0"/>
              <a:t>In order to transfer data the appropriate mappings for the type of VMEbus must be created.</a:t>
            </a:r>
          </a:p>
          <a:p>
            <a:r>
              <a:rPr lang="en-US" dirty="0" smtClean="0"/>
              <a:t>CPU controls the data transfer.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70986" y="5718415"/>
            <a:ext cx="2547258" cy="101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10318" y="5680054"/>
            <a:ext cx="2547258" cy="101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53063" y="5680054"/>
            <a:ext cx="2547258" cy="101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 flipV="1">
            <a:off x="3863064" y="6121173"/>
            <a:ext cx="783771" cy="1150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7427170" y="6111843"/>
            <a:ext cx="629816" cy="1208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Micro pattern gas detector</a:t>
            </a:r>
            <a:endParaRPr lang="en-US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understand that how the charge particles interact with the gas.</a:t>
            </a:r>
          </a:p>
          <a:p>
            <a:r>
              <a:rPr lang="en-US" dirty="0" smtClean="0"/>
              <a:t>As the charge particles interact with the gas it ionizes </a:t>
            </a:r>
            <a:r>
              <a:rPr lang="en-US" smtClean="0"/>
              <a:t>gas molecules.</a:t>
            </a:r>
            <a:endParaRPr lang="en-US" dirty="0" smtClean="0"/>
          </a:p>
          <a:p>
            <a:r>
              <a:rPr lang="en-US" dirty="0" smtClean="0"/>
              <a:t>Charge particles are transported by electric field within the gas volume.</a:t>
            </a:r>
          </a:p>
          <a:p>
            <a:r>
              <a:rPr lang="en-US" dirty="0" smtClean="0"/>
              <a:t>The movement of charge particles induces the current in electrode, then the signals will be processed.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14"/>
            <a:ext cx="10067731" cy="826941"/>
          </a:xfrm>
        </p:spPr>
        <p:txBody>
          <a:bodyPr/>
          <a:lstStyle/>
          <a:p>
            <a:r>
              <a:rPr lang="en-US" b="1" u="sng" dirty="0" smtClean="0"/>
              <a:t>Results - 3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" y="1109402"/>
            <a:ext cx="4235473" cy="40942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8" y="1109402"/>
            <a:ext cx="4010115" cy="3901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893" y="1109402"/>
            <a:ext cx="3868934" cy="3759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245" y="5095503"/>
            <a:ext cx="8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810178" y="4006851"/>
            <a:ext cx="497870" cy="1273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9017570" y="5449078"/>
            <a:ext cx="14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610531" y="528904"/>
            <a:ext cx="1110342" cy="14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9986008" y="241618"/>
            <a:ext cx="189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electric field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14400" y="4643510"/>
            <a:ext cx="1271641" cy="99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77367" y="690880"/>
            <a:ext cx="518631" cy="1107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736599" y="5633744"/>
            <a:ext cx="38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photo-electric effect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2628" y="528904"/>
            <a:ext cx="322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Auger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 – 3.2 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302"/>
            <a:ext cx="4229699" cy="40993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61" y="1788302"/>
            <a:ext cx="3801148" cy="3679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99" y="1788302"/>
            <a:ext cx="4068962" cy="3938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7569" y="6014720"/>
            <a:ext cx="287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Avalanche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372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Instrumentation School 2023</vt:lpstr>
      <vt:lpstr>OUTLINE</vt:lpstr>
      <vt:lpstr>Purpose of the exercises</vt:lpstr>
      <vt:lpstr>Resolution of a Silicon pixel detector </vt:lpstr>
      <vt:lpstr>Results</vt:lpstr>
      <vt:lpstr>Data Acquisition</vt:lpstr>
      <vt:lpstr>Micro pattern gas detector</vt:lpstr>
      <vt:lpstr>Results - 3</vt:lpstr>
      <vt:lpstr>Results – 3.2 </vt:lpstr>
      <vt:lpstr>Cloud chamber</vt:lpstr>
      <vt:lpstr>Experiment Setup &amp; Results - 4</vt:lpstr>
      <vt:lpstr>Calorimetry Silicon Tungsten </vt:lpstr>
      <vt:lpstr>Results – source 1</vt:lpstr>
      <vt:lpstr>Results – source 2</vt:lpstr>
      <vt:lpstr>Results – cosmic runs</vt:lpstr>
      <vt:lpstr>Thank You!!!!!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Instrumentation School</dc:title>
  <dc:creator>sanele gumede</dc:creator>
  <cp:lastModifiedBy>sanele gumede</cp:lastModifiedBy>
  <cp:revision>33</cp:revision>
  <dcterms:created xsi:type="dcterms:W3CDTF">2023-09-01T07:14:17Z</dcterms:created>
  <dcterms:modified xsi:type="dcterms:W3CDTF">2023-09-01T12:26:14Z</dcterms:modified>
</cp:coreProperties>
</file>