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67"/>
  </p:notesMasterIdLst>
  <p:handoutMasterIdLst>
    <p:handoutMasterId r:id="rId68"/>
  </p:handoutMasterIdLst>
  <p:sldIdLst>
    <p:sldId id="484" r:id="rId3"/>
    <p:sldId id="776" r:id="rId4"/>
    <p:sldId id="769" r:id="rId5"/>
    <p:sldId id="770" r:id="rId6"/>
    <p:sldId id="771" r:id="rId7"/>
    <p:sldId id="772" r:id="rId8"/>
    <p:sldId id="774" r:id="rId9"/>
    <p:sldId id="775" r:id="rId10"/>
    <p:sldId id="671" r:id="rId11"/>
    <p:sldId id="724" r:id="rId12"/>
    <p:sldId id="741" r:id="rId13"/>
    <p:sldId id="700" r:id="rId14"/>
    <p:sldId id="731" r:id="rId15"/>
    <p:sldId id="714" r:id="rId16"/>
    <p:sldId id="777" r:id="rId17"/>
    <p:sldId id="778" r:id="rId18"/>
    <p:sldId id="779" r:id="rId19"/>
    <p:sldId id="717" r:id="rId20"/>
    <p:sldId id="748" r:id="rId21"/>
    <p:sldId id="750" r:id="rId22"/>
    <p:sldId id="526" r:id="rId23"/>
    <p:sldId id="525" r:id="rId24"/>
    <p:sldId id="677" r:id="rId25"/>
    <p:sldId id="742" r:id="rId26"/>
    <p:sldId id="751" r:id="rId27"/>
    <p:sldId id="752" r:id="rId28"/>
    <p:sldId id="704" r:id="rId29"/>
    <p:sldId id="782" r:id="rId30"/>
    <p:sldId id="710" r:id="rId31"/>
    <p:sldId id="753" r:id="rId32"/>
    <p:sldId id="754" r:id="rId33"/>
    <p:sldId id="707" r:id="rId34"/>
    <p:sldId id="755" r:id="rId35"/>
    <p:sldId id="708" r:id="rId36"/>
    <p:sldId id="679" r:id="rId37"/>
    <p:sldId id="709" r:id="rId38"/>
    <p:sldId id="712" r:id="rId39"/>
    <p:sldId id="680" r:id="rId40"/>
    <p:sldId id="756" r:id="rId41"/>
    <p:sldId id="718" r:id="rId42"/>
    <p:sldId id="715" r:id="rId43"/>
    <p:sldId id="335" r:id="rId44"/>
    <p:sldId id="719" r:id="rId45"/>
    <p:sldId id="732" r:id="rId46"/>
    <p:sldId id="733" r:id="rId47"/>
    <p:sldId id="757" r:id="rId48"/>
    <p:sldId id="758" r:id="rId49"/>
    <p:sldId id="759" r:id="rId50"/>
    <p:sldId id="760" r:id="rId51"/>
    <p:sldId id="761" r:id="rId52"/>
    <p:sldId id="762" r:id="rId53"/>
    <p:sldId id="736" r:id="rId54"/>
    <p:sldId id="723" r:id="rId55"/>
    <p:sldId id="737" r:id="rId56"/>
    <p:sldId id="786" r:id="rId57"/>
    <p:sldId id="425" r:id="rId58"/>
    <p:sldId id="729" r:id="rId59"/>
    <p:sldId id="734" r:id="rId60"/>
    <p:sldId id="766" r:id="rId61"/>
    <p:sldId id="767" r:id="rId62"/>
    <p:sldId id="738" r:id="rId63"/>
    <p:sldId id="785" r:id="rId64"/>
    <p:sldId id="652" r:id="rId65"/>
    <p:sldId id="344" r:id="rId66"/>
  </p:sldIdLst>
  <p:sldSz cx="9144000" cy="6858000" type="screen4x3"/>
  <p:notesSz cx="6858000" cy="9144000"/>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00"/>
    <a:srgbClr val="339966"/>
    <a:srgbClr val="000099"/>
    <a:srgbClr val="FF9900"/>
    <a:srgbClr val="FF3399"/>
    <a:srgbClr val="66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04" autoAdjust="0"/>
  </p:normalViewPr>
  <p:slideViewPr>
    <p:cSldViewPr>
      <p:cViewPr varScale="1">
        <p:scale>
          <a:sx n="63" d="100"/>
          <a:sy n="63" d="100"/>
        </p:scale>
        <p:origin x="13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Personal%20Repository%20(Document%20Archives%20-%20Information%20is%20priceless)%20-%20April%202023\Professional%20Development%20&amp;%20professionalism\ANSTT5%20-%202024\Efficiency%20Rati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Efficiency Ratio - Spreadsheet/k0_IAEA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Sheet1!$C$2</c:f>
              <c:strCache>
                <c:ptCount val="1"/>
                <c:pt idx="0">
                  <c:v>Efficiency Ratio Spreadsheet/k0_IAEA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Sheet1!$B$3:$B$14</c:f>
              <c:numCache>
                <c:formatCode>0.00</c:formatCode>
                <c:ptCount val="12"/>
                <c:pt idx="0">
                  <c:v>121.78</c:v>
                </c:pt>
                <c:pt idx="1">
                  <c:v>244.7</c:v>
                </c:pt>
                <c:pt idx="2">
                  <c:v>344.28</c:v>
                </c:pt>
                <c:pt idx="3">
                  <c:v>367.76</c:v>
                </c:pt>
                <c:pt idx="4">
                  <c:v>411.3</c:v>
                </c:pt>
                <c:pt idx="5">
                  <c:v>444</c:v>
                </c:pt>
                <c:pt idx="6">
                  <c:v>778.9</c:v>
                </c:pt>
                <c:pt idx="7">
                  <c:v>867.38</c:v>
                </c:pt>
                <c:pt idx="8">
                  <c:v>964</c:v>
                </c:pt>
                <c:pt idx="9">
                  <c:v>1112</c:v>
                </c:pt>
                <c:pt idx="10">
                  <c:v>1212.94</c:v>
                </c:pt>
                <c:pt idx="11">
                  <c:v>1408.03</c:v>
                </c:pt>
              </c:numCache>
            </c:numRef>
          </c:xVal>
          <c:yVal>
            <c:numRef>
              <c:f>Sheet1!$C$3:$C$14</c:f>
              <c:numCache>
                <c:formatCode>General</c:formatCode>
                <c:ptCount val="12"/>
                <c:pt idx="0">
                  <c:v>1.04</c:v>
                </c:pt>
                <c:pt idx="1">
                  <c:v>1.05</c:v>
                </c:pt>
                <c:pt idx="2">
                  <c:v>1.0900000000000001</c:v>
                </c:pt>
                <c:pt idx="3">
                  <c:v>1.0900000000000001</c:v>
                </c:pt>
                <c:pt idx="4">
                  <c:v>1.05</c:v>
                </c:pt>
                <c:pt idx="5">
                  <c:v>1.05</c:v>
                </c:pt>
                <c:pt idx="6">
                  <c:v>0.91</c:v>
                </c:pt>
                <c:pt idx="7">
                  <c:v>0.91</c:v>
                </c:pt>
                <c:pt idx="8">
                  <c:v>0.93</c:v>
                </c:pt>
                <c:pt idx="9">
                  <c:v>0.92</c:v>
                </c:pt>
                <c:pt idx="10">
                  <c:v>0.96</c:v>
                </c:pt>
                <c:pt idx="11">
                  <c:v>0.87</c:v>
                </c:pt>
              </c:numCache>
            </c:numRef>
          </c:yVal>
          <c:smooth val="1"/>
          <c:extLst>
            <c:ext xmlns:c16="http://schemas.microsoft.com/office/drawing/2014/chart" uri="{C3380CC4-5D6E-409C-BE32-E72D297353CC}">
              <c16:uniqueId val="{00000000-2183-4B54-8177-BCB314FA9245}"/>
            </c:ext>
          </c:extLst>
        </c:ser>
        <c:dLbls>
          <c:showLegendKey val="0"/>
          <c:showVal val="0"/>
          <c:showCatName val="0"/>
          <c:showSerName val="0"/>
          <c:showPercent val="0"/>
          <c:showBubbleSize val="0"/>
        </c:dLbls>
        <c:axId val="225307496"/>
        <c:axId val="225309464"/>
      </c:scatterChart>
      <c:valAx>
        <c:axId val="225307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Energy (</a:t>
                </a:r>
                <a:r>
                  <a:rPr lang="en-US" sz="1600" dirty="0" err="1"/>
                  <a:t>KeV</a:t>
                </a:r>
                <a:r>
                  <a:rPr lang="en-US" sz="1600" dirty="0"/>
                  <a: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309464"/>
        <c:crosses val="autoZero"/>
        <c:crossBetween val="midCat"/>
      </c:valAx>
      <c:valAx>
        <c:axId val="225309464"/>
        <c:scaling>
          <c:orientation val="minMax"/>
          <c:max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Efficiency</a:t>
                </a:r>
                <a:r>
                  <a:rPr lang="en-US" sz="1600" baseline="0" dirty="0"/>
                  <a:t> Ratio</a:t>
                </a:r>
                <a:endParaRPr lang="en-US" sz="16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307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56CC5D9-B8A2-4FFE-959B-C10977996559}" type="slidenum">
              <a:rPr lang="nl-NL"/>
              <a:pPr>
                <a:defRPr/>
              </a:pPr>
              <a:t>‹#›</a:t>
            </a:fld>
            <a:endParaRPr lang="nl-NL"/>
          </a:p>
        </p:txBody>
      </p:sp>
      <p:pic>
        <p:nvPicPr>
          <p:cNvPr id="177156" name="Picture 6" descr="UG_Logolabel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229600"/>
            <a:ext cx="1828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613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90115"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6FEE45-793F-469E-9D93-9413E21DC696}" type="slidenum">
              <a:rPr lang="nl-NL"/>
              <a:pPr>
                <a:defRPr/>
              </a:pPr>
              <a:t>‹#›</a:t>
            </a:fld>
            <a:endParaRPr lang="nl-NL"/>
          </a:p>
        </p:txBody>
      </p:sp>
    </p:spTree>
    <p:extLst>
      <p:ext uri="{BB962C8B-B14F-4D97-AF65-F5344CB8AC3E}">
        <p14:creationId xmlns:p14="http://schemas.microsoft.com/office/powerpoint/2010/main" val="560947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3DEEF5-6B82-41AB-AC3B-F8B1314A8475}" type="slidenum">
              <a:rPr lang="nl-NL" sz="1200" smtClean="0"/>
              <a:pPr eaLnBrk="1" hangingPunct="1"/>
              <a:t>1</a:t>
            </a:fld>
            <a:endParaRPr lang="nl-NL"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lnSpc>
                <a:spcPct val="90000"/>
              </a:lnSpc>
              <a:buFontTx/>
              <a:buNone/>
            </a:pPr>
            <a:r>
              <a:rPr lang="en-ZA" sz="1200" dirty="0" smtClean="0">
                <a:solidFill>
                  <a:schemeClr val="hlink"/>
                </a:solidFill>
              </a:rPr>
              <a:t>Focusing on Metrology, Neutron Physics, Environmental Measurements and Networking. </a:t>
            </a:r>
            <a:r>
              <a:rPr lang="en-GB" sz="1200" dirty="0" smtClean="0"/>
              <a:t>Conference hosted by iThemba LABS, Laboratory for</a:t>
            </a:r>
          </a:p>
          <a:p>
            <a:pPr marL="609600" indent="-609600" eaLnBrk="1" hangingPunct="1">
              <a:lnSpc>
                <a:spcPct val="90000"/>
              </a:lnSpc>
              <a:buFontTx/>
              <a:buNone/>
            </a:pPr>
            <a:r>
              <a:rPr lang="en-GB" sz="1200" dirty="0" smtClean="0"/>
              <a:t>Accelerator Based Sciences, Cape Town, South Africa.</a:t>
            </a:r>
            <a:endParaRPr lang="en-ZA" sz="1200" dirty="0" smtClean="0">
              <a:solidFill>
                <a:schemeClr val="hlink"/>
              </a:solidFill>
            </a:endParaRPr>
          </a:p>
          <a:p>
            <a:pPr marL="609600" indent="-609600" eaLnBrk="1" hangingPunct="1">
              <a:lnSpc>
                <a:spcPct val="90000"/>
              </a:lnSpc>
              <a:buFontTx/>
              <a:buNone/>
            </a:pPr>
            <a:r>
              <a:rPr lang="en-ZA" sz="1200" dirty="0" smtClean="0">
                <a:solidFill>
                  <a:schemeClr val="hlink"/>
                </a:solidFill>
              </a:rPr>
              <a:t>  </a:t>
            </a:r>
            <a:r>
              <a:rPr lang="en-US" sz="1200" dirty="0" smtClean="0">
                <a:solidFill>
                  <a:schemeClr val="hlink"/>
                </a:solidFill>
              </a:rPr>
              <a:t> </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10</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13884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11</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663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923C2A-FF6F-4DB8-AE51-1A17B91F501C}" type="slidenum">
              <a:rPr lang="nl-NL" sz="1200" smtClean="0"/>
              <a:pPr eaLnBrk="1" hangingPunct="1"/>
              <a:t>12</a:t>
            </a:fld>
            <a:endParaRPr lang="nl-NL"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Similarly,</a:t>
            </a:r>
            <a:r>
              <a:rPr lang="en-US" baseline="0" dirty="0" smtClean="0"/>
              <a:t> there would only be need for re-characterization of the irradiation channels if the reactor core is converted e.g. from </a:t>
            </a:r>
            <a:r>
              <a:rPr lang="en-US" baseline="0" dirty="0" err="1" smtClean="0"/>
              <a:t>HEU</a:t>
            </a:r>
            <a:r>
              <a:rPr lang="en-US" baseline="0" dirty="0" smtClean="0"/>
              <a:t> to </a:t>
            </a:r>
            <a:r>
              <a:rPr lang="en-US" baseline="0" dirty="0" err="1" smtClean="0"/>
              <a:t>LEU</a:t>
            </a:r>
            <a:r>
              <a:rPr lang="en-US" baseline="0" dirty="0" smtClean="0"/>
              <a:t> core or re-fueled.  </a:t>
            </a:r>
            <a:endParaRPr lang="en-US" dirty="0" smtClean="0"/>
          </a:p>
        </p:txBody>
      </p:sp>
    </p:spTree>
    <p:extLst>
      <p:ext uri="{BB962C8B-B14F-4D97-AF65-F5344CB8AC3E}">
        <p14:creationId xmlns:p14="http://schemas.microsoft.com/office/powerpoint/2010/main" val="350522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D923C2A-FF6F-4DB8-AE51-1A17B91F501C}" type="slidenum">
              <a:rPr lang="nl-NL" sz="1200" smtClean="0"/>
              <a:pPr eaLnBrk="1" hangingPunct="1"/>
              <a:t>13</a:t>
            </a:fld>
            <a:endParaRPr lang="nl-NL"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4747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4E35D3-09CE-48B8-A77C-7D01150617C3}" type="slidenum">
              <a:rPr lang="nl-NL" sz="1200" smtClean="0"/>
              <a:pPr eaLnBrk="1" hangingPunct="1"/>
              <a:t>14</a:t>
            </a:fld>
            <a:endParaRPr lang="nl-NL"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51653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645032-09D6-4DB0-B6EA-32519A425B3A}" type="slidenum">
              <a:rPr lang="nl-NL" sz="1200" smtClean="0"/>
              <a:pPr eaLnBrk="1" hangingPunct="1"/>
              <a:t>15</a:t>
            </a:fld>
            <a:endParaRPr lang="nl-NL" sz="120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Tree>
    <p:extLst>
      <p:ext uri="{BB962C8B-B14F-4D97-AF65-F5344CB8AC3E}">
        <p14:creationId xmlns:p14="http://schemas.microsoft.com/office/powerpoint/2010/main" val="101982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E6BCBD-7810-441B-B156-869722F7FF23}" type="slidenum">
              <a:rPr lang="nl-NL" sz="1200" smtClean="0"/>
              <a:pPr eaLnBrk="1" hangingPunct="1"/>
              <a:t>16</a:t>
            </a:fld>
            <a:endParaRPr lang="nl-NL" sz="120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10391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92C851-3C3E-4885-B746-AB1AC825D643}" type="slidenum">
              <a:rPr lang="nl-NL" sz="1200" smtClean="0"/>
              <a:pPr eaLnBrk="1" hangingPunct="1"/>
              <a:t>17</a:t>
            </a:fld>
            <a:endParaRPr lang="nl-NL"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6546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18</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09342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19</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99146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2</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877219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20</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646374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21</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C5F9E7-8898-412F-930C-84A32E475015}" type="slidenum">
              <a:rPr lang="nl-NL" sz="1200" smtClean="0"/>
              <a:pPr eaLnBrk="1" hangingPunct="1"/>
              <a:t>22</a:t>
            </a:fld>
            <a:endParaRPr lang="nl-NL"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D060DE-162D-4165-9C95-F467140BA2FD}" type="slidenum">
              <a:rPr lang="nl-NL" sz="1200" smtClean="0"/>
              <a:pPr eaLnBrk="1" hangingPunct="1"/>
              <a:t>23</a:t>
            </a:fld>
            <a:endParaRPr lang="nl-NL" sz="120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24</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This include cooling to operate them at cryogenic temperatures in order to reduce the thermal generation of charge carriers (thus reverse leakage current) to an acceptable level. Otherwise, the leakage current induced noise will destroy the energy resolution of the detector. Liquid nitrogen (LN) with a temperature of 77 K is often used as the cooling medium for these detectors. </a:t>
            </a:r>
            <a:endParaRPr lang="en-US" dirty="0" smtClean="0"/>
          </a:p>
          <a:p>
            <a:endParaRPr lang="en-US" dirty="0" smtClean="0"/>
          </a:p>
        </p:txBody>
      </p:sp>
    </p:spTree>
    <p:extLst>
      <p:ext uri="{BB962C8B-B14F-4D97-AF65-F5344CB8AC3E}">
        <p14:creationId xmlns:p14="http://schemas.microsoft.com/office/powerpoint/2010/main" val="2398452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25</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high-purity coaxial germanium detector (</a:t>
            </a:r>
            <a:r>
              <a:rPr lang="en-US" sz="1200" kern="1200" dirty="0" err="1" smtClean="0">
                <a:solidFill>
                  <a:schemeClr val="tx1"/>
                </a:solidFill>
                <a:effectLst/>
                <a:latin typeface="Arial" charset="0"/>
                <a:ea typeface="+mn-ea"/>
                <a:cs typeface="+mn-cs"/>
              </a:rPr>
              <a:t>HPGe</a:t>
            </a:r>
            <a:r>
              <a:rPr lang="en-US" sz="1200" kern="1200" dirty="0" smtClean="0">
                <a:solidFill>
                  <a:schemeClr val="tx1"/>
                </a:solidFill>
                <a:effectLst/>
                <a:latin typeface="Arial" charset="0"/>
                <a:ea typeface="+mn-ea"/>
                <a:cs typeface="+mn-cs"/>
              </a:rPr>
              <a:t>) 30195 with relative efficiency of 30% and a resolution of 1.95 </a:t>
            </a:r>
            <a:r>
              <a:rPr lang="en-US" sz="1200" kern="1200" dirty="0" err="1" smtClean="0">
                <a:solidFill>
                  <a:schemeClr val="tx1"/>
                </a:solidFill>
                <a:effectLst/>
                <a:latin typeface="Arial" charset="0"/>
                <a:ea typeface="+mn-ea"/>
                <a:cs typeface="+mn-cs"/>
              </a:rPr>
              <a:t>keV</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FWHM</a:t>
            </a:r>
            <a:r>
              <a:rPr lang="en-US" sz="1200" kern="1200" dirty="0" smtClean="0">
                <a:solidFill>
                  <a:schemeClr val="tx1"/>
                </a:solidFill>
                <a:effectLst/>
                <a:latin typeface="Arial" charset="0"/>
                <a:ea typeface="+mn-ea"/>
                <a:cs typeface="+mn-cs"/>
              </a:rPr>
              <a:t>) for the 1.33 MeV gamma line of </a:t>
            </a:r>
            <a:r>
              <a:rPr lang="en-US" sz="1200" kern="1200" baseline="30000" dirty="0" smtClean="0">
                <a:solidFill>
                  <a:schemeClr val="tx1"/>
                </a:solidFill>
                <a:effectLst/>
                <a:latin typeface="Arial" charset="0"/>
                <a:ea typeface="+mn-ea"/>
                <a:cs typeface="+mn-cs"/>
              </a:rPr>
              <a:t>60</a:t>
            </a:r>
            <a:r>
              <a:rPr lang="en-US" sz="1200" kern="1200" dirty="0" smtClean="0">
                <a:solidFill>
                  <a:schemeClr val="tx1"/>
                </a:solidFill>
                <a:effectLst/>
                <a:latin typeface="Arial" charset="0"/>
                <a:ea typeface="+mn-ea"/>
                <a:cs typeface="+mn-cs"/>
              </a:rPr>
              <a:t>Co.</a:t>
            </a:r>
            <a:endParaRPr lang="en-US" dirty="0" smtClean="0"/>
          </a:p>
        </p:txBody>
      </p:sp>
    </p:spTree>
    <p:extLst>
      <p:ext uri="{BB962C8B-B14F-4D97-AF65-F5344CB8AC3E}">
        <p14:creationId xmlns:p14="http://schemas.microsoft.com/office/powerpoint/2010/main" val="279638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26</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652422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27</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Arial" charset="0"/>
                <a:ea typeface="+mn-ea"/>
                <a:cs typeface="+mn-cs"/>
              </a:rPr>
              <a:t>As the nuclear measurement industry has matured and evolved into a wide range of critical applications, the requirements for computer software have evolved as well. Where years ago a </a:t>
            </a:r>
            <a:r>
              <a:rPr lang="en-GB" sz="1200" kern="1200" dirty="0" err="1" smtClean="0">
                <a:solidFill>
                  <a:schemeClr val="tx1"/>
                </a:solidFill>
                <a:effectLst/>
                <a:latin typeface="Arial" charset="0"/>
                <a:ea typeface="+mn-ea"/>
                <a:cs typeface="+mn-cs"/>
              </a:rPr>
              <a:t>spectroscopist</a:t>
            </a:r>
            <a:r>
              <a:rPr lang="en-GB" sz="1200" kern="1200" dirty="0" smtClean="0">
                <a:solidFill>
                  <a:schemeClr val="tx1"/>
                </a:solidFill>
                <a:effectLst/>
                <a:latin typeface="Arial" charset="0"/>
                <a:ea typeface="+mn-ea"/>
                <a:cs typeface="+mn-cs"/>
              </a:rPr>
              <a:t> might have operated a hardwired MCA with its own user interface - today the MCA interface is emulated in computer software.</a:t>
            </a:r>
            <a:endParaRPr lang="en-US" dirty="0" smtClean="0"/>
          </a:p>
        </p:txBody>
      </p:sp>
    </p:spTree>
    <p:extLst>
      <p:ext uri="{BB962C8B-B14F-4D97-AF65-F5344CB8AC3E}">
        <p14:creationId xmlns:p14="http://schemas.microsoft.com/office/powerpoint/2010/main" val="1063424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28</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Arial" charset="0"/>
                <a:ea typeface="+mn-ea"/>
                <a:cs typeface="+mn-cs"/>
              </a:rPr>
              <a:t>As the nuclear measurement industry has matured and evolved into a wide range of critical applications, the requirements for computer software have evolved as well. Where years ago a </a:t>
            </a:r>
            <a:r>
              <a:rPr lang="en-GB" sz="1200" kern="1200" dirty="0" err="1" smtClean="0">
                <a:solidFill>
                  <a:schemeClr val="tx1"/>
                </a:solidFill>
                <a:effectLst/>
                <a:latin typeface="Arial" charset="0"/>
                <a:ea typeface="+mn-ea"/>
                <a:cs typeface="+mn-cs"/>
              </a:rPr>
              <a:t>spectroscopist</a:t>
            </a:r>
            <a:r>
              <a:rPr lang="en-GB" sz="1200" kern="1200" dirty="0" smtClean="0">
                <a:solidFill>
                  <a:schemeClr val="tx1"/>
                </a:solidFill>
                <a:effectLst/>
                <a:latin typeface="Arial" charset="0"/>
                <a:ea typeface="+mn-ea"/>
                <a:cs typeface="+mn-cs"/>
              </a:rPr>
              <a:t> might have operated a hardwired MCA with its own user interface - today the MCA interface is emulated in computer software.</a:t>
            </a:r>
            <a:endParaRPr lang="en-US" dirty="0" smtClean="0"/>
          </a:p>
        </p:txBody>
      </p:sp>
    </p:spTree>
    <p:extLst>
      <p:ext uri="{BB962C8B-B14F-4D97-AF65-F5344CB8AC3E}">
        <p14:creationId xmlns:p14="http://schemas.microsoft.com/office/powerpoint/2010/main" val="349211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F9CAED-DB5F-41FC-BD75-A7D36CDBCE8A}" type="slidenum">
              <a:rPr lang="nl-NL" sz="1200" smtClean="0"/>
              <a:pPr eaLnBrk="1" hangingPunct="1"/>
              <a:t>29</a:t>
            </a:fld>
            <a:endParaRPr lang="nl-NL" sz="120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8960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3</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kern="1200" baseline="0" dirty="0" smtClean="0">
                <a:solidFill>
                  <a:schemeClr val="tx1"/>
                </a:solidFill>
                <a:latin typeface="Arial" charset="0"/>
                <a:ea typeface="+mn-ea"/>
                <a:cs typeface="+mn-cs"/>
              </a:rPr>
              <a:t>However, I must acknowledge that </a:t>
            </a:r>
            <a:r>
              <a:rPr lang="en-US" sz="1200" b="0" i="0" u="none" strike="noStrike" kern="1200" baseline="0" dirty="0" err="1" smtClean="0">
                <a:solidFill>
                  <a:schemeClr val="tx1"/>
                </a:solidFill>
                <a:latin typeface="Arial" charset="0"/>
                <a:ea typeface="+mn-ea"/>
                <a:cs typeface="+mn-cs"/>
              </a:rPr>
              <a:t>NaI</a:t>
            </a:r>
            <a:r>
              <a:rPr lang="en-US" sz="1200" b="0" i="0" u="none" strike="noStrike" kern="1200" baseline="0" dirty="0" smtClean="0">
                <a:solidFill>
                  <a:schemeClr val="tx1"/>
                </a:solidFill>
                <a:latin typeface="Arial" charset="0"/>
                <a:ea typeface="+mn-ea"/>
                <a:cs typeface="+mn-cs"/>
              </a:rPr>
              <a:t>(TI) scintillation detectors have higher efficiencies but lower resolutions compared to </a:t>
            </a:r>
            <a:r>
              <a:rPr lang="en-US" sz="1200" dirty="0" smtClean="0">
                <a:solidFill>
                  <a:schemeClr val="hlink"/>
                </a:solidFill>
              </a:rPr>
              <a:t>(</a:t>
            </a:r>
            <a:r>
              <a:rPr lang="en-US" sz="1200" dirty="0" err="1" smtClean="0">
                <a:solidFill>
                  <a:schemeClr val="hlink"/>
                </a:solidFill>
              </a:rPr>
              <a:t>HPGe</a:t>
            </a:r>
            <a:r>
              <a:rPr lang="en-US" sz="1200" dirty="0" smtClean="0">
                <a:solidFill>
                  <a:schemeClr val="hlink"/>
                </a:solidFill>
              </a:rPr>
              <a:t>) detectors . </a:t>
            </a:r>
          </a:p>
          <a:p>
            <a:r>
              <a:rPr lang="en-US" sz="1200" b="0" i="0" u="none" strike="noStrike" kern="1200" baseline="0" dirty="0" smtClean="0">
                <a:solidFill>
                  <a:schemeClr val="tx1"/>
                </a:solidFill>
                <a:latin typeface="Arial" charset="0"/>
                <a:ea typeface="+mn-ea"/>
                <a:cs typeface="+mn-cs"/>
              </a:rPr>
              <a:t>Superior resolution capabilities of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 systems. As the result of this improved resolution, many nuclear energy levels that could not be seen with NaI(Tl) detectors are easily identified with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detectors. </a:t>
            </a:r>
            <a:endParaRPr lang="en-US" dirty="0" smtClean="0"/>
          </a:p>
        </p:txBody>
      </p:sp>
    </p:spTree>
    <p:extLst>
      <p:ext uri="{BB962C8B-B14F-4D97-AF65-F5344CB8AC3E}">
        <p14:creationId xmlns:p14="http://schemas.microsoft.com/office/powerpoint/2010/main" val="656890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33E077B-0359-424F-A8C4-A63802AB6E2E}" type="slidenum">
              <a:rPr lang="nl-NL" sz="1200" smtClean="0"/>
              <a:pPr eaLnBrk="1" hangingPunct="1"/>
              <a:t>30</a:t>
            </a:fld>
            <a:endParaRPr lang="nl-NL"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p:txBody>
      </p:sp>
    </p:spTree>
    <p:extLst>
      <p:ext uri="{BB962C8B-B14F-4D97-AF65-F5344CB8AC3E}">
        <p14:creationId xmlns:p14="http://schemas.microsoft.com/office/powerpoint/2010/main" val="3586211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31</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mn-ea"/>
                <a:cs typeface="+mn-cs"/>
              </a:rPr>
              <a:t>For old manually operated MCA- Start acquisition on the MCA and observe the spectrum. Adjust the 672 gain until the two sharp </a:t>
            </a:r>
            <a:r>
              <a:rPr lang="en-US" sz="1200" b="0" i="0" u="none" strike="noStrike" kern="1200" baseline="0" dirty="0" err="1" smtClean="0">
                <a:solidFill>
                  <a:schemeClr val="tx1"/>
                </a:solidFill>
                <a:latin typeface="Arial" charset="0"/>
                <a:ea typeface="+mn-ea"/>
                <a:cs typeface="+mn-cs"/>
              </a:rPr>
              <a:t>photopeaks</a:t>
            </a:r>
            <a:r>
              <a:rPr lang="en-US" sz="1200" b="0" i="0" u="none" strike="noStrike" kern="1200" baseline="0" dirty="0" smtClean="0">
                <a:solidFill>
                  <a:schemeClr val="tx1"/>
                </a:solidFill>
                <a:latin typeface="Arial" charset="0"/>
                <a:ea typeface="+mn-ea"/>
                <a:cs typeface="+mn-cs"/>
              </a:rPr>
              <a:t> are positioned as shown in Fig. 7.8. In this measurement the two </a:t>
            </a:r>
            <a:r>
              <a:rPr lang="en-US" sz="1200" b="0" i="0" u="none" strike="noStrike" kern="1200" baseline="0" dirty="0" err="1" smtClean="0">
                <a:solidFill>
                  <a:schemeClr val="tx1"/>
                </a:solidFill>
                <a:latin typeface="Arial" charset="0"/>
                <a:ea typeface="+mn-ea"/>
                <a:cs typeface="+mn-cs"/>
              </a:rPr>
              <a:t>photopeaks</a:t>
            </a:r>
            <a:r>
              <a:rPr lang="en-US" sz="1200" b="0" i="0" u="none" strike="noStrike" kern="1200" baseline="0" dirty="0" smtClean="0">
                <a:solidFill>
                  <a:schemeClr val="tx1"/>
                </a:solidFill>
                <a:latin typeface="Arial" charset="0"/>
                <a:ea typeface="+mn-ea"/>
                <a:cs typeface="+mn-cs"/>
              </a:rPr>
              <a:t> should be separated by at least 200 channels, based on a MCA conversion gain of 1024 channels total.</a:t>
            </a:r>
            <a:endParaRPr lang="en-US" dirty="0" smtClean="0"/>
          </a:p>
        </p:txBody>
      </p:sp>
    </p:spTree>
    <p:extLst>
      <p:ext uri="{BB962C8B-B14F-4D97-AF65-F5344CB8AC3E}">
        <p14:creationId xmlns:p14="http://schemas.microsoft.com/office/powerpoint/2010/main" val="2806772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32</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Since only 3 calibration points are needed (one close to the beginning of the energy range, one in the end and one in the middle) the user can throw out all unwanted peaks retaining only 3 calibration points to be used. These 3 points must have prominent peaks corresponding to high gamma photon relative abundances.</a:t>
            </a:r>
            <a:endParaRPr lang="en-US" dirty="0" smtClean="0"/>
          </a:p>
        </p:txBody>
      </p:sp>
    </p:spTree>
    <p:extLst>
      <p:ext uri="{BB962C8B-B14F-4D97-AF65-F5344CB8AC3E}">
        <p14:creationId xmlns:p14="http://schemas.microsoft.com/office/powerpoint/2010/main" val="3919209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33</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mn-ea"/>
                <a:cs typeface="+mn-cs"/>
              </a:rPr>
              <a:t>For old manually operated MCA- Start acquisition on the MCA and observe the spectrum. Adjust the 672 gain until the two sharp </a:t>
            </a:r>
            <a:r>
              <a:rPr lang="en-US" sz="1200" b="0" i="0" u="none" strike="noStrike" kern="1200" baseline="0" dirty="0" err="1" smtClean="0">
                <a:solidFill>
                  <a:schemeClr val="tx1"/>
                </a:solidFill>
                <a:latin typeface="Arial" charset="0"/>
                <a:ea typeface="+mn-ea"/>
                <a:cs typeface="+mn-cs"/>
              </a:rPr>
              <a:t>photopeaks</a:t>
            </a:r>
            <a:r>
              <a:rPr lang="en-US" sz="1200" b="0" i="0" u="none" strike="noStrike" kern="1200" baseline="0" dirty="0" smtClean="0">
                <a:solidFill>
                  <a:schemeClr val="tx1"/>
                </a:solidFill>
                <a:latin typeface="Arial" charset="0"/>
                <a:ea typeface="+mn-ea"/>
                <a:cs typeface="+mn-cs"/>
              </a:rPr>
              <a:t> are positioned as shown in Fig. 7.8. In this measurement the two </a:t>
            </a:r>
            <a:r>
              <a:rPr lang="en-US" sz="1200" b="0" i="0" u="none" strike="noStrike" kern="1200" baseline="0" dirty="0" err="1" smtClean="0">
                <a:solidFill>
                  <a:schemeClr val="tx1"/>
                </a:solidFill>
                <a:latin typeface="Arial" charset="0"/>
                <a:ea typeface="+mn-ea"/>
                <a:cs typeface="+mn-cs"/>
              </a:rPr>
              <a:t>photopeaks</a:t>
            </a:r>
            <a:r>
              <a:rPr lang="en-US" sz="1200" b="0" i="0" u="none" strike="noStrike" kern="1200" baseline="0" dirty="0" smtClean="0">
                <a:solidFill>
                  <a:schemeClr val="tx1"/>
                </a:solidFill>
                <a:latin typeface="Arial" charset="0"/>
                <a:ea typeface="+mn-ea"/>
                <a:cs typeface="+mn-cs"/>
              </a:rPr>
              <a:t> should be separated by at least 200 channels, based on a MCA conversion gain of 1024 channels total.</a:t>
            </a:r>
            <a:endParaRPr lang="en-US" dirty="0" smtClean="0"/>
          </a:p>
        </p:txBody>
      </p:sp>
    </p:spTree>
    <p:extLst>
      <p:ext uri="{BB962C8B-B14F-4D97-AF65-F5344CB8AC3E}">
        <p14:creationId xmlns:p14="http://schemas.microsoft.com/office/powerpoint/2010/main" val="2868211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34</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just" eaLnBrk="1" hangingPunct="1">
              <a:lnSpc>
                <a:spcPct val="90000"/>
              </a:lnSpc>
              <a:buFontTx/>
              <a:buNone/>
              <a:defRPr/>
            </a:pPr>
            <a:r>
              <a:rPr lang="en-US" dirty="0" smtClean="0">
                <a:solidFill>
                  <a:schemeClr val="hlink"/>
                </a:solidFill>
              </a:rPr>
              <a:t>Eu-152 spectrum acquired with </a:t>
            </a:r>
            <a:r>
              <a:rPr lang="en-US" sz="1200" dirty="0" smtClean="0">
                <a:solidFill>
                  <a:schemeClr val="hlink"/>
                </a:solidFill>
              </a:rPr>
              <a:t>MAESTRO-32 spectrum acquisition software and analysed</a:t>
            </a:r>
            <a:r>
              <a:rPr lang="en-US" sz="1200" baseline="0" dirty="0" smtClean="0">
                <a:solidFill>
                  <a:schemeClr val="hlink"/>
                </a:solidFill>
              </a:rPr>
              <a:t> </a:t>
            </a:r>
            <a:r>
              <a:rPr lang="en-US" dirty="0" smtClean="0">
                <a:solidFill>
                  <a:schemeClr val="hlink"/>
                </a:solidFill>
              </a:rPr>
              <a:t>in </a:t>
            </a:r>
            <a:r>
              <a:rPr lang="en-US" i="1" dirty="0" smtClean="0">
                <a:solidFill>
                  <a:schemeClr val="hlink"/>
                </a:solidFill>
              </a:rPr>
              <a:t>k</a:t>
            </a:r>
            <a:r>
              <a:rPr lang="en-US" baseline="-25000" dirty="0" smtClean="0">
                <a:solidFill>
                  <a:schemeClr val="hlink"/>
                </a:solidFill>
              </a:rPr>
              <a:t>0</a:t>
            </a:r>
            <a:r>
              <a:rPr lang="en-US" dirty="0" smtClean="0">
                <a:solidFill>
                  <a:schemeClr val="hlink"/>
                </a:solidFill>
              </a:rPr>
              <a:t>-IAEA PROGRAM. </a:t>
            </a:r>
            <a:endParaRPr lang="en-US" dirty="0" smtClean="0"/>
          </a:p>
        </p:txBody>
      </p:sp>
    </p:spTree>
    <p:extLst>
      <p:ext uri="{BB962C8B-B14F-4D97-AF65-F5344CB8AC3E}">
        <p14:creationId xmlns:p14="http://schemas.microsoft.com/office/powerpoint/2010/main" val="3277631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CB3C65-D89B-4E76-89F1-317A23E63EBE}" type="slidenum">
              <a:rPr lang="nl-NL" sz="1200" smtClean="0"/>
              <a:pPr eaLnBrk="1" hangingPunct="1"/>
              <a:t>35</a:t>
            </a:fld>
            <a:endParaRPr lang="nl-NL" sz="120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36</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64236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CB3C65-D89B-4E76-89F1-317A23E63EBE}" type="slidenum">
              <a:rPr lang="nl-NL" sz="1200" smtClean="0"/>
              <a:pPr eaLnBrk="1" hangingPunct="1"/>
              <a:t>37</a:t>
            </a:fld>
            <a:endParaRPr lang="nl-NL" sz="120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43948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CB3C65-D89B-4E76-89F1-317A23E63EBE}" type="slidenum">
              <a:rPr lang="nl-NL" sz="1200" smtClean="0"/>
              <a:pPr eaLnBrk="1" hangingPunct="1"/>
              <a:t>38</a:t>
            </a:fld>
            <a:endParaRPr lang="nl-NL" sz="120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39</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5144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4</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kern="1200" baseline="0" dirty="0" smtClean="0">
                <a:solidFill>
                  <a:schemeClr val="tx1"/>
                </a:solidFill>
                <a:latin typeface="Arial" charset="0"/>
                <a:ea typeface="+mn-ea"/>
                <a:cs typeface="+mn-cs"/>
              </a:rPr>
              <a:t>However, I must acknowledge that </a:t>
            </a:r>
            <a:r>
              <a:rPr lang="en-US" sz="1200" b="0" i="0" u="none" strike="noStrike" kern="1200" baseline="0" dirty="0" err="1" smtClean="0">
                <a:solidFill>
                  <a:schemeClr val="tx1"/>
                </a:solidFill>
                <a:latin typeface="Arial" charset="0"/>
                <a:ea typeface="+mn-ea"/>
                <a:cs typeface="+mn-cs"/>
              </a:rPr>
              <a:t>NaI</a:t>
            </a:r>
            <a:r>
              <a:rPr lang="en-US" sz="1200" b="0" i="0" u="none" strike="noStrike" kern="1200" baseline="0" dirty="0" smtClean="0">
                <a:solidFill>
                  <a:schemeClr val="tx1"/>
                </a:solidFill>
                <a:latin typeface="Arial" charset="0"/>
                <a:ea typeface="+mn-ea"/>
                <a:cs typeface="+mn-cs"/>
              </a:rPr>
              <a:t>(TI) scintillation detectors have higher efficiencies but lower resolutions compared to </a:t>
            </a:r>
            <a:r>
              <a:rPr lang="en-US" sz="1200" dirty="0" smtClean="0">
                <a:solidFill>
                  <a:schemeClr val="hlink"/>
                </a:solidFill>
              </a:rPr>
              <a:t>(</a:t>
            </a:r>
            <a:r>
              <a:rPr lang="en-US" sz="1200" dirty="0" err="1" smtClean="0">
                <a:solidFill>
                  <a:schemeClr val="hlink"/>
                </a:solidFill>
              </a:rPr>
              <a:t>HPGe</a:t>
            </a:r>
            <a:r>
              <a:rPr lang="en-US" sz="1200" dirty="0" smtClean="0">
                <a:solidFill>
                  <a:schemeClr val="hlink"/>
                </a:solidFill>
              </a:rPr>
              <a:t>) detectors . </a:t>
            </a:r>
          </a:p>
          <a:p>
            <a:r>
              <a:rPr lang="en-US" sz="1200" b="0" i="0" u="none" strike="noStrike" kern="1200" baseline="0" dirty="0" smtClean="0">
                <a:solidFill>
                  <a:schemeClr val="tx1"/>
                </a:solidFill>
                <a:latin typeface="Arial" charset="0"/>
                <a:ea typeface="+mn-ea"/>
                <a:cs typeface="+mn-cs"/>
              </a:rPr>
              <a:t>Superior resolution capabilities of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 systems. As the result of this improved resolution, many nuclear energy levels that could not be seen with NaI(Tl) detectors are easily identified with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detectors. </a:t>
            </a:r>
            <a:endParaRPr lang="en-US" dirty="0" smtClean="0"/>
          </a:p>
        </p:txBody>
      </p:sp>
    </p:spTree>
    <p:extLst>
      <p:ext uri="{BB962C8B-B14F-4D97-AF65-F5344CB8AC3E}">
        <p14:creationId xmlns:p14="http://schemas.microsoft.com/office/powerpoint/2010/main" val="2628558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40</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806184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2B7B7A-70A9-4C4A-A9AC-791B06147A5B}" type="slidenum">
              <a:rPr lang="nl-NL" sz="1200" smtClean="0"/>
              <a:pPr eaLnBrk="1" hangingPunct="1"/>
              <a:t>41</a:t>
            </a:fld>
            <a:endParaRPr lang="nl-NL"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mn-ea"/>
                <a:cs typeface="+mn-cs"/>
              </a:rPr>
              <a:t>In the equation for activity cited above, the value for efficiency is dependent on the geometry of the sample – size, density, and distance from detector. For the detectors used in gamma analysis, efficiency varies significantly with energy. Therefore, each counting geometry requires an efficiency calibration, using a known standard in the same geometry which includes multiple energies. A series of data pairs of efficiency vs. energy are generated from the relationship: </a:t>
            </a:r>
          </a:p>
          <a:p>
            <a:r>
              <a:rPr lang="en-US" sz="1200" b="0" i="0" u="none" strike="noStrike" kern="1200" baseline="0" dirty="0" smtClean="0">
                <a:solidFill>
                  <a:schemeClr val="tx1"/>
                </a:solidFill>
                <a:latin typeface="Arial" charset="0"/>
                <a:ea typeface="+mn-ea"/>
                <a:cs typeface="+mn-cs"/>
              </a:rPr>
              <a:t>Efficiency = ?? Where Activity is the strength (in </a:t>
            </a:r>
            <a:r>
              <a:rPr lang="en-US" sz="1200" b="0" i="0" u="none" strike="noStrike" kern="1200" baseline="0" dirty="0" err="1" smtClean="0">
                <a:solidFill>
                  <a:schemeClr val="tx1"/>
                </a:solidFill>
                <a:latin typeface="Arial" charset="0"/>
                <a:ea typeface="+mn-ea"/>
                <a:cs typeface="+mn-cs"/>
              </a:rPr>
              <a:t>Bq</a:t>
            </a:r>
            <a:r>
              <a:rPr lang="en-US" sz="1200" b="0" i="0" u="none" strike="noStrike" kern="1200" baseline="0" dirty="0" smtClean="0">
                <a:solidFill>
                  <a:schemeClr val="tx1"/>
                </a:solidFill>
                <a:latin typeface="Arial" charset="0"/>
                <a:ea typeface="+mn-ea"/>
                <a:cs typeface="+mn-cs"/>
              </a:rPr>
              <a:t>) of the standard source (at collection time) at the given energy, yield is the branching ratio fraction and live time is the actual ADC live time in seconds. In the Genie software system, the calibration data from the standard are entered into a “Certificate File”, with these data being used for subsequent efficiency calibrations. The software will automatically correct for source decay by the formula</a:t>
            </a:r>
            <a:r>
              <a:rPr lang="en-US" sz="1200" b="0" i="0" u="none" strike="noStrike" kern="1200" baseline="0" smtClean="0">
                <a:solidFill>
                  <a:schemeClr val="tx1"/>
                </a:solidFill>
                <a:latin typeface="Arial" charset="0"/>
                <a:ea typeface="+mn-ea"/>
                <a:cs typeface="+mn-cs"/>
              </a:rPr>
              <a:t>: ??</a:t>
            </a:r>
            <a:endParaRPr lang="en-US" dirty="0" smtClean="0"/>
          </a:p>
        </p:txBody>
      </p:sp>
    </p:spTree>
    <p:extLst>
      <p:ext uri="{BB962C8B-B14F-4D97-AF65-F5344CB8AC3E}">
        <p14:creationId xmlns:p14="http://schemas.microsoft.com/office/powerpoint/2010/main" val="1184596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42</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43</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327608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44</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Here</a:t>
            </a:r>
            <a:r>
              <a:rPr lang="en-US" baseline="0" dirty="0" smtClean="0"/>
              <a:t> spectra acquired from 3 calibration sources are used covering the </a:t>
            </a:r>
            <a:r>
              <a:rPr lang="en-US" sz="1200" b="0" i="0" u="none" strike="noStrike" kern="1200" baseline="0" dirty="0" smtClean="0">
                <a:solidFill>
                  <a:schemeClr val="tx1"/>
                </a:solidFill>
                <a:latin typeface="Arial" charset="0"/>
                <a:ea typeface="+mn-ea"/>
                <a:cs typeface="+mn-cs"/>
              </a:rPr>
              <a:t>energy region of interest (59.54 – 2447.71 KeV). Whereas using a single point source such as Eu-152 limited the energy range to between 121.78 KeV and 1408 KeV.   </a:t>
            </a:r>
            <a:endParaRPr lang="en-US" dirty="0" smtClean="0"/>
          </a:p>
        </p:txBody>
      </p:sp>
    </p:spTree>
    <p:extLst>
      <p:ext uri="{BB962C8B-B14F-4D97-AF65-F5344CB8AC3E}">
        <p14:creationId xmlns:p14="http://schemas.microsoft.com/office/powerpoint/2010/main" val="2380870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45</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mn-ea"/>
                <a:cs typeface="+mn-cs"/>
              </a:rPr>
              <a:t>Safe, calibrated solid sealed sources are fabricated by depositing a license exempt quantity of radioisotope in the well of a 50 mm (2 in.) diameter x 3 mm (1/8 in.) thick plastic disk. After drying, the well is filled with an epoxy material; sealing the radioisotope inside the source. Calibrations are ±5% and are performed using a high-purity germanium detector for which peak efficiencies have been established using a </a:t>
            </a:r>
            <a:r>
              <a:rPr lang="en-US" sz="1200" b="0" i="0" u="none" strike="noStrike" kern="1200" baseline="0" dirty="0" err="1" smtClean="0">
                <a:solidFill>
                  <a:schemeClr val="tx1"/>
                </a:solidFill>
                <a:latin typeface="Arial" charset="0"/>
                <a:ea typeface="+mn-ea"/>
                <a:cs typeface="+mn-cs"/>
              </a:rPr>
              <a:t>NIST</a:t>
            </a:r>
            <a:r>
              <a:rPr lang="en-US" sz="1200" b="0" i="0" u="none" strike="noStrike" kern="1200" baseline="0" dirty="0" smtClean="0">
                <a:solidFill>
                  <a:schemeClr val="tx1"/>
                </a:solidFill>
                <a:latin typeface="Arial" charset="0"/>
                <a:ea typeface="+mn-ea"/>
                <a:cs typeface="+mn-cs"/>
              </a:rPr>
              <a:t> traceable standard. Each disk is identified by radionuclide, activity, serial number and calibration date. The words “Caution – Radioactive Material” appear on the label of each source.</a:t>
            </a:r>
            <a:endParaRPr lang="en-US" dirty="0" smtClean="0"/>
          </a:p>
        </p:txBody>
      </p:sp>
    </p:spTree>
    <p:extLst>
      <p:ext uri="{BB962C8B-B14F-4D97-AF65-F5344CB8AC3E}">
        <p14:creationId xmlns:p14="http://schemas.microsoft.com/office/powerpoint/2010/main" val="834812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46</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Here</a:t>
            </a:r>
            <a:r>
              <a:rPr lang="en-US" baseline="0" dirty="0" smtClean="0"/>
              <a:t> spectra acquired from 3 calibration sources are used covering the </a:t>
            </a:r>
            <a:r>
              <a:rPr lang="en-US" sz="1200" b="0" i="0" u="none" strike="noStrike" kern="1200" baseline="0" dirty="0" smtClean="0">
                <a:solidFill>
                  <a:schemeClr val="tx1"/>
                </a:solidFill>
                <a:latin typeface="Arial" charset="0"/>
                <a:ea typeface="+mn-ea"/>
                <a:cs typeface="+mn-cs"/>
              </a:rPr>
              <a:t>energy region of interest (59.54 – 2447.71 KeV). Whereas using a single point source such as Eu-152 limited the energy range to between 121.78 KeV and 1408.03 KeV.   </a:t>
            </a:r>
            <a:endParaRPr lang="en-US" dirty="0" smtClean="0"/>
          </a:p>
        </p:txBody>
      </p:sp>
    </p:spTree>
    <p:extLst>
      <p:ext uri="{BB962C8B-B14F-4D97-AF65-F5344CB8AC3E}">
        <p14:creationId xmlns:p14="http://schemas.microsoft.com/office/powerpoint/2010/main" val="548379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47</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Here</a:t>
            </a:r>
            <a:r>
              <a:rPr lang="en-US" baseline="0" dirty="0" smtClean="0"/>
              <a:t> spectra acquired from 3 calibration sources are used covering the </a:t>
            </a:r>
            <a:r>
              <a:rPr lang="en-US" sz="1200" b="0" i="0" u="none" strike="noStrike" kern="1200" baseline="0" dirty="0" smtClean="0">
                <a:solidFill>
                  <a:schemeClr val="tx1"/>
                </a:solidFill>
                <a:latin typeface="Arial" charset="0"/>
                <a:ea typeface="+mn-ea"/>
                <a:cs typeface="+mn-cs"/>
              </a:rPr>
              <a:t>energy region of interest (59.54 – 2447.71 KeV). Whereas using a single point source such as Eu-152 limited the energy range to between 121.78 KeV and 1408.03 KeV.   </a:t>
            </a:r>
            <a:endParaRPr lang="en-US" dirty="0" smtClean="0"/>
          </a:p>
        </p:txBody>
      </p:sp>
    </p:spTree>
    <p:extLst>
      <p:ext uri="{BB962C8B-B14F-4D97-AF65-F5344CB8AC3E}">
        <p14:creationId xmlns:p14="http://schemas.microsoft.com/office/powerpoint/2010/main" val="529046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48</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Here</a:t>
            </a:r>
            <a:r>
              <a:rPr lang="en-US" baseline="0" dirty="0" smtClean="0"/>
              <a:t> spectra acquired from 3 calibration sources are used covering the </a:t>
            </a:r>
            <a:r>
              <a:rPr lang="en-US" sz="1200" b="0" i="0" u="none" strike="noStrike" kern="1200" baseline="0" dirty="0" smtClean="0">
                <a:solidFill>
                  <a:schemeClr val="tx1"/>
                </a:solidFill>
                <a:latin typeface="Arial" charset="0"/>
                <a:ea typeface="+mn-ea"/>
                <a:cs typeface="+mn-cs"/>
              </a:rPr>
              <a:t>energy region of interest (59.54 – 2447.71 KeV). Whereas using a single point source such as Eu-152 limited the energy range to between 121.78 KeV and 1408.03 KeV.   </a:t>
            </a:r>
            <a:endParaRPr lang="en-US" dirty="0" smtClean="0"/>
          </a:p>
        </p:txBody>
      </p:sp>
    </p:spTree>
    <p:extLst>
      <p:ext uri="{BB962C8B-B14F-4D97-AF65-F5344CB8AC3E}">
        <p14:creationId xmlns:p14="http://schemas.microsoft.com/office/powerpoint/2010/main" val="10260798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49</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Here</a:t>
            </a:r>
            <a:r>
              <a:rPr lang="en-US" baseline="0" dirty="0" smtClean="0"/>
              <a:t> spectra acquired from 3 calibration sources are used covering the </a:t>
            </a:r>
            <a:r>
              <a:rPr lang="en-US" sz="1200" b="0" i="0" u="none" strike="noStrike" kern="1200" baseline="0" dirty="0" smtClean="0">
                <a:solidFill>
                  <a:schemeClr val="tx1"/>
                </a:solidFill>
                <a:latin typeface="Arial" charset="0"/>
                <a:ea typeface="+mn-ea"/>
                <a:cs typeface="+mn-cs"/>
              </a:rPr>
              <a:t>energy region of interest (59.54 – 2447.71 KeV). Whereas using a single point source such as Eu-152 limited the energy range to between 121.78 KeV and 1408.03 KeV.   </a:t>
            </a:r>
            <a:endParaRPr lang="en-US" dirty="0" smtClean="0"/>
          </a:p>
        </p:txBody>
      </p:sp>
    </p:spTree>
    <p:extLst>
      <p:ext uri="{BB962C8B-B14F-4D97-AF65-F5344CB8AC3E}">
        <p14:creationId xmlns:p14="http://schemas.microsoft.com/office/powerpoint/2010/main" val="124048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5</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kern="1200" baseline="0" dirty="0" smtClean="0">
                <a:solidFill>
                  <a:schemeClr val="tx1"/>
                </a:solidFill>
                <a:latin typeface="Arial" charset="0"/>
                <a:ea typeface="+mn-ea"/>
                <a:cs typeface="+mn-cs"/>
              </a:rPr>
              <a:t>However, I must acknowledge that </a:t>
            </a:r>
            <a:r>
              <a:rPr lang="en-US" sz="1200" b="0" i="0" u="none" strike="noStrike" kern="1200" baseline="0" dirty="0" err="1" smtClean="0">
                <a:solidFill>
                  <a:schemeClr val="tx1"/>
                </a:solidFill>
                <a:latin typeface="Arial" charset="0"/>
                <a:ea typeface="+mn-ea"/>
                <a:cs typeface="+mn-cs"/>
              </a:rPr>
              <a:t>NaI</a:t>
            </a:r>
            <a:r>
              <a:rPr lang="en-US" sz="1200" b="0" i="0" u="none" strike="noStrike" kern="1200" baseline="0" dirty="0" smtClean="0">
                <a:solidFill>
                  <a:schemeClr val="tx1"/>
                </a:solidFill>
                <a:latin typeface="Arial" charset="0"/>
                <a:ea typeface="+mn-ea"/>
                <a:cs typeface="+mn-cs"/>
              </a:rPr>
              <a:t>(TI) scintillation detectors have higher efficiencies but lower resolutions compared to </a:t>
            </a:r>
            <a:r>
              <a:rPr lang="en-US" sz="1200" dirty="0" smtClean="0">
                <a:solidFill>
                  <a:schemeClr val="hlink"/>
                </a:solidFill>
              </a:rPr>
              <a:t>(</a:t>
            </a:r>
            <a:r>
              <a:rPr lang="en-US" sz="1200" dirty="0" err="1" smtClean="0">
                <a:solidFill>
                  <a:schemeClr val="hlink"/>
                </a:solidFill>
              </a:rPr>
              <a:t>HPGe</a:t>
            </a:r>
            <a:r>
              <a:rPr lang="en-US" sz="1200" dirty="0" smtClean="0">
                <a:solidFill>
                  <a:schemeClr val="hlink"/>
                </a:solidFill>
              </a:rPr>
              <a:t>) detectors . </a:t>
            </a:r>
          </a:p>
          <a:p>
            <a:r>
              <a:rPr lang="en-US" sz="1200" b="0" i="0" u="none" strike="noStrike" kern="1200" baseline="0" dirty="0" smtClean="0">
                <a:solidFill>
                  <a:schemeClr val="tx1"/>
                </a:solidFill>
                <a:latin typeface="Arial" charset="0"/>
                <a:ea typeface="+mn-ea"/>
                <a:cs typeface="+mn-cs"/>
              </a:rPr>
              <a:t>Superior resolution capabilities of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 systems. As the result of this improved resolution, many nuclear energy levels that could not be seen with NaI(Tl) detectors are easily identified with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detectors. </a:t>
            </a:r>
            <a:endParaRPr lang="en-US" dirty="0" smtClean="0"/>
          </a:p>
        </p:txBody>
      </p:sp>
    </p:spTree>
    <p:extLst>
      <p:ext uri="{BB962C8B-B14F-4D97-AF65-F5344CB8AC3E}">
        <p14:creationId xmlns:p14="http://schemas.microsoft.com/office/powerpoint/2010/main" val="2996967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50</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Here</a:t>
            </a:r>
            <a:r>
              <a:rPr lang="en-US" baseline="0" dirty="0" smtClean="0"/>
              <a:t> spectra acquired from 3 calibration sources are used covering the </a:t>
            </a:r>
            <a:r>
              <a:rPr lang="en-US" sz="1200" b="0" i="0" u="none" strike="noStrike" kern="1200" baseline="0" dirty="0" smtClean="0">
                <a:solidFill>
                  <a:schemeClr val="tx1"/>
                </a:solidFill>
                <a:latin typeface="Arial" charset="0"/>
                <a:ea typeface="+mn-ea"/>
                <a:cs typeface="+mn-cs"/>
              </a:rPr>
              <a:t>energy region of interest (59.54 – 2447.71 KeV). Whereas using a single point source such as Eu-152 limited the energy range to between 121.78 KeV and 1408 </a:t>
            </a:r>
            <a:r>
              <a:rPr lang="en-US" sz="1200" b="0" i="0" u="none" strike="noStrike" kern="1200" baseline="0" dirty="0" err="1" smtClean="0">
                <a:solidFill>
                  <a:schemeClr val="tx1"/>
                </a:solidFill>
                <a:latin typeface="Arial" charset="0"/>
                <a:ea typeface="+mn-ea"/>
                <a:cs typeface="+mn-cs"/>
              </a:rPr>
              <a:t>KeV</a:t>
            </a:r>
            <a:r>
              <a:rPr lang="en-US" sz="1200" b="0" i="0" u="none" strike="noStrike" kern="1200" baseline="0" dirty="0" smtClean="0">
                <a:solidFill>
                  <a:schemeClr val="tx1"/>
                </a:solidFill>
                <a:latin typeface="Arial" charset="0"/>
                <a:ea typeface="+mn-ea"/>
                <a:cs typeface="+mn-cs"/>
              </a:rPr>
              <a:t>. </a:t>
            </a:r>
            <a:r>
              <a:rPr lang="en-US" sz="1200" kern="1200" dirty="0" smtClean="0">
                <a:solidFill>
                  <a:schemeClr val="tx1"/>
                </a:solidFill>
                <a:effectLst/>
                <a:latin typeface="Arial" charset="0"/>
                <a:ea typeface="+mn-ea"/>
                <a:cs typeface="+mn-cs"/>
              </a:rPr>
              <a:t>The efficiency curve data can be imported into </a:t>
            </a:r>
            <a:r>
              <a:rPr lang="en-US" sz="1200" i="1" kern="1200" dirty="0" smtClean="0">
                <a:solidFill>
                  <a:schemeClr val="tx1"/>
                </a:solidFill>
                <a:effectLst/>
                <a:latin typeface="Arial" charset="0"/>
                <a:ea typeface="+mn-ea"/>
                <a:cs typeface="+mn-cs"/>
              </a:rPr>
              <a:t>k</a:t>
            </a:r>
            <a:r>
              <a:rPr lang="en-US" sz="1200" kern="1200" baseline="-25000" dirty="0" smtClean="0">
                <a:solidFill>
                  <a:schemeClr val="tx1"/>
                </a:solidFill>
                <a:effectLst/>
                <a:latin typeface="Arial" charset="0"/>
                <a:ea typeface="+mn-ea"/>
                <a:cs typeface="+mn-cs"/>
              </a:rPr>
              <a:t>0</a:t>
            </a:r>
            <a:r>
              <a:rPr lang="en-US" sz="1200" kern="1200" dirty="0" smtClean="0">
                <a:solidFill>
                  <a:schemeClr val="tx1"/>
                </a:solidFill>
                <a:effectLst/>
                <a:latin typeface="Arial" charset="0"/>
                <a:ea typeface="+mn-ea"/>
                <a:cs typeface="+mn-cs"/>
              </a:rPr>
              <a:t>-IAEA program or measured using a spectrum</a:t>
            </a:r>
            <a:r>
              <a:rPr lang="en-US" sz="1200" kern="1200" baseline="0" dirty="0" smtClean="0">
                <a:solidFill>
                  <a:schemeClr val="tx1"/>
                </a:solidFill>
                <a:effectLst/>
                <a:latin typeface="Arial" charset="0"/>
                <a:ea typeface="+mn-ea"/>
                <a:cs typeface="+mn-cs"/>
              </a:rPr>
              <a:t> of a calibration source with </a:t>
            </a:r>
            <a:r>
              <a:rPr lang="en-US" sz="1200" kern="1200" dirty="0" smtClean="0">
                <a:solidFill>
                  <a:schemeClr val="tx1"/>
                </a:solidFill>
                <a:effectLst/>
                <a:latin typeface="Arial" charset="0"/>
                <a:ea typeface="+mn-ea"/>
                <a:cs typeface="+mn-cs"/>
              </a:rPr>
              <a:t>multi-gamma lines.  </a:t>
            </a:r>
            <a:endParaRPr lang="en-US" dirty="0" smtClean="0"/>
          </a:p>
        </p:txBody>
      </p:sp>
    </p:spTree>
    <p:extLst>
      <p:ext uri="{BB962C8B-B14F-4D97-AF65-F5344CB8AC3E}">
        <p14:creationId xmlns:p14="http://schemas.microsoft.com/office/powerpoint/2010/main" val="2814161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51</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Similarly</a:t>
            </a:r>
            <a:r>
              <a:rPr lang="en-US" baseline="0" dirty="0" smtClean="0"/>
              <a:t> for 15 cm geometry from detector end cap. </a:t>
            </a:r>
            <a:endParaRPr lang="en-US" dirty="0" smtClean="0"/>
          </a:p>
        </p:txBody>
      </p:sp>
    </p:spTree>
    <p:extLst>
      <p:ext uri="{BB962C8B-B14F-4D97-AF65-F5344CB8AC3E}">
        <p14:creationId xmlns:p14="http://schemas.microsoft.com/office/powerpoint/2010/main" val="30970596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472B68-A2DD-448A-BD65-1376FA659ADB}" type="slidenum">
              <a:rPr lang="nl-NL" sz="1200" smtClean="0"/>
              <a:pPr eaLnBrk="1" hangingPunct="1"/>
              <a:t>52</a:t>
            </a:fld>
            <a:endParaRPr lang="nl-NL"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80728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53</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Similarly</a:t>
            </a:r>
            <a:r>
              <a:rPr lang="en-US" baseline="0" dirty="0" smtClean="0"/>
              <a:t> for 15 cm geometry. </a:t>
            </a:r>
            <a:endParaRPr lang="en-US" dirty="0" smtClean="0"/>
          </a:p>
        </p:txBody>
      </p:sp>
    </p:spTree>
    <p:extLst>
      <p:ext uri="{BB962C8B-B14F-4D97-AF65-F5344CB8AC3E}">
        <p14:creationId xmlns:p14="http://schemas.microsoft.com/office/powerpoint/2010/main" val="3508122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54</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Similarly</a:t>
            </a:r>
            <a:r>
              <a:rPr lang="en-US" baseline="0" dirty="0" smtClean="0"/>
              <a:t> for 15 cm geometry. </a:t>
            </a:r>
            <a:endParaRPr lang="en-US" dirty="0" smtClean="0"/>
          </a:p>
        </p:txBody>
      </p:sp>
    </p:spTree>
    <p:extLst>
      <p:ext uri="{BB962C8B-B14F-4D97-AF65-F5344CB8AC3E}">
        <p14:creationId xmlns:p14="http://schemas.microsoft.com/office/powerpoint/2010/main" val="1984336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1019F1-8BA4-43F5-AED5-454CCBA2658C}" type="slidenum">
              <a:rPr lang="nl-NL" sz="1200" smtClean="0"/>
              <a:pPr eaLnBrk="1" hangingPunct="1"/>
              <a:t>55</a:t>
            </a:fld>
            <a:endParaRPr lang="nl-NL"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Similarly</a:t>
            </a:r>
            <a:r>
              <a:rPr lang="en-US" baseline="0" dirty="0" smtClean="0"/>
              <a:t> for 15 cm geometry. </a:t>
            </a:r>
            <a:endParaRPr lang="en-US" dirty="0" smtClean="0"/>
          </a:p>
        </p:txBody>
      </p:sp>
    </p:spTree>
    <p:extLst>
      <p:ext uri="{BB962C8B-B14F-4D97-AF65-F5344CB8AC3E}">
        <p14:creationId xmlns:p14="http://schemas.microsoft.com/office/powerpoint/2010/main" val="39659747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2DB300-02BD-431A-9E4E-3E5669E29582}" type="slidenum">
              <a:rPr lang="nl-NL" sz="1200" smtClean="0"/>
              <a:pPr eaLnBrk="1" hangingPunct="1"/>
              <a:t>56</a:t>
            </a:fld>
            <a:endParaRPr lang="nl-NL"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2DB300-02BD-431A-9E4E-3E5669E29582}" type="slidenum">
              <a:rPr lang="nl-NL" sz="1200" smtClean="0"/>
              <a:pPr eaLnBrk="1" hangingPunct="1"/>
              <a:t>57</a:t>
            </a:fld>
            <a:endParaRPr lang="nl-NL"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798677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2DB300-02BD-431A-9E4E-3E5669E29582}" type="slidenum">
              <a:rPr lang="nl-NL" sz="1200" smtClean="0"/>
              <a:pPr eaLnBrk="1" hangingPunct="1"/>
              <a:t>58</a:t>
            </a:fld>
            <a:endParaRPr lang="nl-NL"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231819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2DB300-02BD-431A-9E4E-3E5669E29582}" type="slidenum">
              <a:rPr lang="nl-NL" sz="1200" smtClean="0"/>
              <a:pPr eaLnBrk="1" hangingPunct="1"/>
              <a:t>59</a:t>
            </a:fld>
            <a:endParaRPr lang="nl-NL"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48112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6</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kern="1200" baseline="0" dirty="0" smtClean="0">
                <a:solidFill>
                  <a:schemeClr val="tx1"/>
                </a:solidFill>
                <a:latin typeface="Arial" charset="0"/>
                <a:ea typeface="+mn-ea"/>
                <a:cs typeface="+mn-cs"/>
              </a:rPr>
              <a:t>However, I must acknowledge that </a:t>
            </a:r>
            <a:r>
              <a:rPr lang="en-US" sz="1200" b="0" i="0" u="none" strike="noStrike" kern="1200" baseline="0" dirty="0" err="1" smtClean="0">
                <a:solidFill>
                  <a:schemeClr val="tx1"/>
                </a:solidFill>
                <a:latin typeface="Arial" charset="0"/>
                <a:ea typeface="+mn-ea"/>
                <a:cs typeface="+mn-cs"/>
              </a:rPr>
              <a:t>NaI</a:t>
            </a:r>
            <a:r>
              <a:rPr lang="en-US" sz="1200" b="0" i="0" u="none" strike="noStrike" kern="1200" baseline="0" dirty="0" smtClean="0">
                <a:solidFill>
                  <a:schemeClr val="tx1"/>
                </a:solidFill>
                <a:latin typeface="Arial" charset="0"/>
                <a:ea typeface="+mn-ea"/>
                <a:cs typeface="+mn-cs"/>
              </a:rPr>
              <a:t>(TI) scintillation detectors have higher efficiencies but lower resolutions compared to </a:t>
            </a:r>
            <a:r>
              <a:rPr lang="en-US" sz="1200" dirty="0" smtClean="0">
                <a:solidFill>
                  <a:schemeClr val="hlink"/>
                </a:solidFill>
              </a:rPr>
              <a:t>(</a:t>
            </a:r>
            <a:r>
              <a:rPr lang="en-US" sz="1200" dirty="0" err="1" smtClean="0">
                <a:solidFill>
                  <a:schemeClr val="hlink"/>
                </a:solidFill>
              </a:rPr>
              <a:t>HPGe</a:t>
            </a:r>
            <a:r>
              <a:rPr lang="en-US" sz="1200" dirty="0" smtClean="0">
                <a:solidFill>
                  <a:schemeClr val="hlink"/>
                </a:solidFill>
              </a:rPr>
              <a:t>) detectors . </a:t>
            </a:r>
          </a:p>
          <a:p>
            <a:r>
              <a:rPr lang="en-US" sz="1200" b="0" i="0" u="none" strike="noStrike" kern="1200" baseline="0" dirty="0" smtClean="0">
                <a:solidFill>
                  <a:schemeClr val="tx1"/>
                </a:solidFill>
                <a:latin typeface="Arial" charset="0"/>
                <a:ea typeface="+mn-ea"/>
                <a:cs typeface="+mn-cs"/>
              </a:rPr>
              <a:t>Superior resolution capabilities of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 systems. As the result of this improved resolution, many nuclear energy levels that could not be seen with NaI(Tl) detectors are easily identified with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detectors. </a:t>
            </a:r>
            <a:endParaRPr lang="en-US" dirty="0" smtClean="0"/>
          </a:p>
        </p:txBody>
      </p:sp>
    </p:spTree>
    <p:extLst>
      <p:ext uri="{BB962C8B-B14F-4D97-AF65-F5344CB8AC3E}">
        <p14:creationId xmlns:p14="http://schemas.microsoft.com/office/powerpoint/2010/main" val="18264487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2DB300-02BD-431A-9E4E-3E5669E29582}" type="slidenum">
              <a:rPr lang="nl-NL" sz="1200" smtClean="0"/>
              <a:pPr eaLnBrk="1" hangingPunct="1"/>
              <a:t>60</a:t>
            </a:fld>
            <a:endParaRPr lang="nl-NL"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503783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26F0C9-C3F9-4781-AF9A-65B93DCB1245}" type="slidenum">
              <a:rPr lang="nl-NL" sz="1200" smtClean="0"/>
              <a:pPr eaLnBrk="1" hangingPunct="1"/>
              <a:t>61</a:t>
            </a:fld>
            <a:endParaRPr lang="nl-NL"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78528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A26F0C9-C3F9-4781-AF9A-65B93DCB1245}" type="slidenum">
              <a:rPr lang="nl-NL" sz="1200" smtClean="0"/>
              <a:pPr eaLnBrk="1" hangingPunct="1"/>
              <a:t>62</a:t>
            </a:fld>
            <a:endParaRPr lang="nl-NL"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6054851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EEF448-7BA6-4201-864B-F477F5E35B37}" type="slidenum">
              <a:rPr lang="nl-NL" sz="1200" smtClean="0"/>
              <a:pPr eaLnBrk="1" hangingPunct="1"/>
              <a:t>63</a:t>
            </a:fld>
            <a:endParaRPr lang="nl-NL"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3B97FC-7DB0-418F-9126-DD97DADBBF97}" type="slidenum">
              <a:rPr lang="nl-NL" sz="1200" smtClean="0"/>
              <a:pPr eaLnBrk="1" hangingPunct="1"/>
              <a:t>64</a:t>
            </a:fld>
            <a:endParaRPr lang="nl-NL" sz="120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7</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kern="1200" baseline="0" dirty="0" smtClean="0">
                <a:solidFill>
                  <a:schemeClr val="tx1"/>
                </a:solidFill>
                <a:latin typeface="Arial" charset="0"/>
                <a:ea typeface="+mn-ea"/>
                <a:cs typeface="+mn-cs"/>
              </a:rPr>
              <a:t>However, I must acknowledge that </a:t>
            </a:r>
            <a:r>
              <a:rPr lang="en-US" sz="1200" b="0" i="0" u="none" strike="noStrike" kern="1200" baseline="0" dirty="0" err="1" smtClean="0">
                <a:solidFill>
                  <a:schemeClr val="tx1"/>
                </a:solidFill>
                <a:latin typeface="Arial" charset="0"/>
                <a:ea typeface="+mn-ea"/>
                <a:cs typeface="+mn-cs"/>
              </a:rPr>
              <a:t>NaI</a:t>
            </a:r>
            <a:r>
              <a:rPr lang="en-US" sz="1200" b="0" i="0" u="none" strike="noStrike" kern="1200" baseline="0" dirty="0" smtClean="0">
                <a:solidFill>
                  <a:schemeClr val="tx1"/>
                </a:solidFill>
                <a:latin typeface="Arial" charset="0"/>
                <a:ea typeface="+mn-ea"/>
                <a:cs typeface="+mn-cs"/>
              </a:rPr>
              <a:t>(TI) scintillation detectors have higher efficiencies but lower resolutions compared to </a:t>
            </a:r>
            <a:r>
              <a:rPr lang="en-US" sz="1200" dirty="0" smtClean="0">
                <a:solidFill>
                  <a:schemeClr val="hlink"/>
                </a:solidFill>
              </a:rPr>
              <a:t>(</a:t>
            </a:r>
            <a:r>
              <a:rPr lang="en-US" sz="1200" dirty="0" err="1" smtClean="0">
                <a:solidFill>
                  <a:schemeClr val="hlink"/>
                </a:solidFill>
              </a:rPr>
              <a:t>HPGe</a:t>
            </a:r>
            <a:r>
              <a:rPr lang="en-US" sz="1200" dirty="0" smtClean="0">
                <a:solidFill>
                  <a:schemeClr val="hlink"/>
                </a:solidFill>
              </a:rPr>
              <a:t>) detectors . </a:t>
            </a:r>
          </a:p>
          <a:p>
            <a:r>
              <a:rPr lang="en-US" sz="1200" b="0" i="0" u="none" strike="noStrike" kern="1200" baseline="0" dirty="0" smtClean="0">
                <a:solidFill>
                  <a:schemeClr val="tx1"/>
                </a:solidFill>
                <a:latin typeface="Arial" charset="0"/>
                <a:ea typeface="+mn-ea"/>
                <a:cs typeface="+mn-cs"/>
              </a:rPr>
              <a:t>Superior resolution capabilities of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 systems. As the result of this improved resolution, many nuclear energy levels that could not be seen with NaI(Tl) detectors are easily identified with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detectors. </a:t>
            </a:r>
            <a:endParaRPr lang="en-US" dirty="0" smtClean="0"/>
          </a:p>
        </p:txBody>
      </p:sp>
    </p:spTree>
    <p:extLst>
      <p:ext uri="{BB962C8B-B14F-4D97-AF65-F5344CB8AC3E}">
        <p14:creationId xmlns:p14="http://schemas.microsoft.com/office/powerpoint/2010/main" val="185258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8</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kern="1200" baseline="0" dirty="0" smtClean="0">
                <a:solidFill>
                  <a:schemeClr val="tx1"/>
                </a:solidFill>
                <a:latin typeface="Arial" charset="0"/>
                <a:ea typeface="+mn-ea"/>
                <a:cs typeface="+mn-cs"/>
              </a:rPr>
              <a:t>However, I must acknowledge that </a:t>
            </a:r>
            <a:r>
              <a:rPr lang="en-US" sz="1200" b="0" i="0" u="none" strike="noStrike" kern="1200" baseline="0" dirty="0" err="1" smtClean="0">
                <a:solidFill>
                  <a:schemeClr val="tx1"/>
                </a:solidFill>
                <a:latin typeface="Arial" charset="0"/>
                <a:ea typeface="+mn-ea"/>
                <a:cs typeface="+mn-cs"/>
              </a:rPr>
              <a:t>NaI</a:t>
            </a:r>
            <a:r>
              <a:rPr lang="en-US" sz="1200" b="0" i="0" u="none" strike="noStrike" kern="1200" baseline="0" dirty="0" smtClean="0">
                <a:solidFill>
                  <a:schemeClr val="tx1"/>
                </a:solidFill>
                <a:latin typeface="Arial" charset="0"/>
                <a:ea typeface="+mn-ea"/>
                <a:cs typeface="+mn-cs"/>
              </a:rPr>
              <a:t>(TI) scintillation detectors have higher efficiencies but lower resolutions compared to </a:t>
            </a:r>
            <a:r>
              <a:rPr lang="en-US" sz="1200" dirty="0" smtClean="0">
                <a:solidFill>
                  <a:schemeClr val="hlink"/>
                </a:solidFill>
              </a:rPr>
              <a:t>(</a:t>
            </a:r>
            <a:r>
              <a:rPr lang="en-US" sz="1200" dirty="0" err="1" smtClean="0">
                <a:solidFill>
                  <a:schemeClr val="hlink"/>
                </a:solidFill>
              </a:rPr>
              <a:t>HPGe</a:t>
            </a:r>
            <a:r>
              <a:rPr lang="en-US" sz="1200" dirty="0" smtClean="0">
                <a:solidFill>
                  <a:schemeClr val="hlink"/>
                </a:solidFill>
              </a:rPr>
              <a:t>) detectors . </a:t>
            </a:r>
          </a:p>
          <a:p>
            <a:r>
              <a:rPr lang="en-US" sz="1200" b="0" i="0" u="none" strike="noStrike" kern="1200" baseline="0" dirty="0" smtClean="0">
                <a:solidFill>
                  <a:schemeClr val="tx1"/>
                </a:solidFill>
                <a:latin typeface="Arial" charset="0"/>
                <a:ea typeface="+mn-ea"/>
                <a:cs typeface="+mn-cs"/>
              </a:rPr>
              <a:t>Superior resolution capabilities of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 systems. As the result of this improved resolution, many nuclear energy levels that could not be seen with NaI(Tl) detectors are easily identified with </a:t>
            </a:r>
            <a:r>
              <a:rPr lang="en-US" sz="1200" b="0" i="0" u="none" strike="noStrike" kern="1200" baseline="0" dirty="0" err="1" smtClean="0">
                <a:solidFill>
                  <a:schemeClr val="tx1"/>
                </a:solidFill>
                <a:latin typeface="Arial" charset="0"/>
                <a:ea typeface="+mn-ea"/>
                <a:cs typeface="+mn-cs"/>
              </a:rPr>
              <a:t>HPGe</a:t>
            </a:r>
            <a:r>
              <a:rPr lang="en-US" sz="1200" b="0" i="0" u="none" strike="noStrike" kern="1200" baseline="0" dirty="0" smtClean="0">
                <a:solidFill>
                  <a:schemeClr val="tx1"/>
                </a:solidFill>
                <a:latin typeface="Arial" charset="0"/>
                <a:ea typeface="+mn-ea"/>
                <a:cs typeface="+mn-cs"/>
              </a:rPr>
              <a:t> detectors. </a:t>
            </a:r>
            <a:endParaRPr lang="en-US" dirty="0" smtClean="0"/>
          </a:p>
        </p:txBody>
      </p:sp>
    </p:spTree>
    <p:extLst>
      <p:ext uri="{BB962C8B-B14F-4D97-AF65-F5344CB8AC3E}">
        <p14:creationId xmlns:p14="http://schemas.microsoft.com/office/powerpoint/2010/main" val="51580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DFAADA-179E-468A-BBE7-35A58750151F}" type="slidenum">
              <a:rPr lang="nl-NL" sz="1200" smtClean="0">
                <a:solidFill>
                  <a:srgbClr val="000000"/>
                </a:solidFill>
              </a:rPr>
              <a:pPr eaLnBrk="1" hangingPunct="1"/>
              <a:t>9</a:t>
            </a:fld>
            <a:endParaRPr lang="nl-NL" sz="1200" smtClean="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u="none" strike="noStrike" kern="1200" baseline="0" dirty="0" smtClean="0">
                <a:solidFill>
                  <a:schemeClr val="tx1"/>
                </a:solidFill>
                <a:latin typeface="Arial" charset="0"/>
                <a:ea typeface="+mn-ea"/>
                <a:cs typeface="+mn-cs"/>
              </a:rPr>
              <a:t>A detection efficiency curve, that is, a set of </a:t>
            </a:r>
            <a:r>
              <a:rPr lang="en-US" sz="1200" b="0" i="0" u="none" strike="noStrike" kern="1200" baseline="0" dirty="0" err="1" smtClean="0">
                <a:solidFill>
                  <a:schemeClr val="tx1"/>
                </a:solidFill>
                <a:latin typeface="Arial" charset="0"/>
                <a:ea typeface="+mn-ea"/>
                <a:cs typeface="+mn-cs"/>
              </a:rPr>
              <a:t>photopeak</a:t>
            </a:r>
            <a:r>
              <a:rPr lang="en-US" sz="1200" b="0" i="0" u="none" strike="noStrike" kern="1200" baseline="0" dirty="0" smtClean="0">
                <a:solidFill>
                  <a:schemeClr val="tx1"/>
                </a:solidFill>
                <a:latin typeface="Arial" charset="0"/>
                <a:ea typeface="+mn-ea"/>
                <a:cs typeface="+mn-cs"/>
              </a:rPr>
              <a:t> efficiencies over the energy region of interest must be known in advance for the geometries of measurements. This is done only once except the detector is etched. Notwithstanding, energy calibration is required to be carried on once a week or in two weeks.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1447800" y="6172200"/>
            <a:ext cx="7010400" cy="0"/>
          </a:xfrm>
          <a:prstGeom prst="line">
            <a:avLst/>
          </a:prstGeom>
          <a:noFill/>
          <a:ln w="19050">
            <a:solidFill>
              <a:srgbClr val="0A1E60"/>
            </a:solidFill>
            <a:round/>
            <a:headEnd/>
            <a:tailEnd/>
          </a:ln>
          <a:extLst>
            <a:ext uri="{909E8E84-426E-40DD-AFC4-6F175D3DCCD1}">
              <a14:hiddenFill xmlns:a14="http://schemas.microsoft.com/office/drawing/2010/main">
                <a:noFill/>
              </a14:hiddenFill>
            </a:ext>
          </a:extLst>
        </p:spPr>
        <p:txBody>
          <a:bodyPr/>
          <a:lstStyle/>
          <a:p>
            <a:endParaRPr lang="en-ZA"/>
          </a:p>
        </p:txBody>
      </p:sp>
      <p:pic>
        <p:nvPicPr>
          <p:cNvPr id="5" name="Picture 11" descr="UG_Logo_fotobalk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213" y="4724400"/>
            <a:ext cx="8637587"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323850" y="1341438"/>
            <a:ext cx="8640763" cy="1366837"/>
          </a:xfrm>
        </p:spPr>
        <p:txBody>
          <a:bodyPr/>
          <a:lstStyle>
            <a:lvl1pPr>
              <a:defRPr b="0"/>
            </a:lvl1pPr>
          </a:lstStyle>
          <a:p>
            <a:r>
              <a:rPr lang="nl-NL"/>
              <a:t>KLIK OM HET OPMAAKPROFIEL VAN DE MODELTITEL</a:t>
            </a:r>
          </a:p>
        </p:txBody>
      </p:sp>
      <p:sp>
        <p:nvSpPr>
          <p:cNvPr id="6147" name="Rectangle 3"/>
          <p:cNvSpPr>
            <a:spLocks noGrp="1" noChangeArrowheads="1"/>
          </p:cNvSpPr>
          <p:nvPr>
            <p:ph type="subTitle" idx="1"/>
          </p:nvPr>
        </p:nvSpPr>
        <p:spPr>
          <a:xfrm>
            <a:off x="323850" y="2708275"/>
            <a:ext cx="8640763" cy="3313113"/>
          </a:xfrm>
        </p:spPr>
        <p:txBody>
          <a:bodyPr/>
          <a:lstStyle>
            <a:lvl1pPr>
              <a:defRPr/>
            </a:lvl1pPr>
          </a:lstStyle>
          <a:p>
            <a:endParaRPr lang="nl-NL"/>
          </a:p>
          <a:p>
            <a:r>
              <a:rPr lang="nl-NL"/>
              <a:t>Klik om het opmaakprofiel van de modelondertitel te bewerken</a:t>
            </a:r>
          </a:p>
        </p:txBody>
      </p:sp>
      <p:sp>
        <p:nvSpPr>
          <p:cNvPr id="6" name="Rectangle 6"/>
          <p:cNvSpPr>
            <a:spLocks noGrp="1" noChangeArrowheads="1"/>
          </p:cNvSpPr>
          <p:nvPr>
            <p:ph type="sldNum" sz="quarter" idx="10"/>
          </p:nvPr>
        </p:nvSpPr>
        <p:spPr>
          <a:xfrm>
            <a:off x="6553200" y="6248400"/>
            <a:ext cx="1905000" cy="457200"/>
          </a:xfrm>
        </p:spPr>
        <p:txBody>
          <a:bodyPr/>
          <a:lstStyle>
            <a:lvl1pPr>
              <a:defRPr/>
            </a:lvl1pPr>
          </a:lstStyle>
          <a:p>
            <a:pPr>
              <a:defRPr/>
            </a:pPr>
            <a:r>
              <a:rPr lang="nl-NL"/>
              <a:t>pag. </a:t>
            </a:r>
            <a:fld id="{C23468CC-5F7B-4CAF-BAC0-FD72F1B9346C}" type="slidenum">
              <a:rPr lang="nl-NL"/>
              <a:pPr>
                <a:defRPr/>
              </a:pPr>
              <a:t>‹#›</a:t>
            </a:fld>
            <a:r>
              <a:rPr lang="nl-NL"/>
              <a:t> </a:t>
            </a:r>
          </a:p>
        </p:txBody>
      </p:sp>
      <p:sp>
        <p:nvSpPr>
          <p:cNvPr id="7" name="Rectangle 8"/>
          <p:cNvSpPr>
            <a:spLocks noGrp="1" noChangeArrowheads="1"/>
          </p:cNvSpPr>
          <p:nvPr>
            <p:ph type="ftr" sz="quarter" idx="11"/>
          </p:nvPr>
        </p:nvSpPr>
        <p:spPr>
          <a:xfrm>
            <a:off x="1447800" y="6248400"/>
            <a:ext cx="4572000" cy="457200"/>
          </a:xfrm>
        </p:spPr>
        <p:txBody>
          <a:bodyPr/>
          <a:lstStyle>
            <a:lvl1pPr>
              <a:defRPr/>
            </a:lvl1pPr>
          </a:lstStyle>
          <a:p>
            <a:pPr>
              <a:defRPr/>
            </a:pPr>
            <a:r>
              <a:rPr lang="nl-BE"/>
              <a:t>PhD at Ghent University – </a:t>
            </a:r>
            <a:r>
              <a:rPr lang="en-GB"/>
              <a:t>24/02/2006</a:t>
            </a:r>
          </a:p>
        </p:txBody>
      </p:sp>
    </p:spTree>
    <p:extLst>
      <p:ext uri="{BB962C8B-B14F-4D97-AF65-F5344CB8AC3E}">
        <p14:creationId xmlns:p14="http://schemas.microsoft.com/office/powerpoint/2010/main" val="216443290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5" name="Rectangle 9"/>
          <p:cNvSpPr>
            <a:spLocks noGrp="1" noChangeArrowheads="1"/>
          </p:cNvSpPr>
          <p:nvPr>
            <p:ph type="sldNum" sz="quarter" idx="11"/>
          </p:nvPr>
        </p:nvSpPr>
        <p:spPr>
          <a:ln/>
        </p:spPr>
        <p:txBody>
          <a:bodyPr/>
          <a:lstStyle>
            <a:lvl1pPr>
              <a:defRPr/>
            </a:lvl1pPr>
          </a:lstStyle>
          <a:p>
            <a:pPr>
              <a:defRPr/>
            </a:pPr>
            <a:r>
              <a:rPr lang="nl-NL"/>
              <a:t>pag. </a:t>
            </a:r>
            <a:fld id="{B1879935-8377-4DD5-BA7C-D1927B3B2BC1}" type="slidenum">
              <a:rPr lang="nl-NL"/>
              <a:pPr>
                <a:defRPr/>
              </a:pPr>
              <a:t>‹#›</a:t>
            </a:fld>
            <a:r>
              <a:rPr lang="nl-NL"/>
              <a:t> </a:t>
            </a:r>
          </a:p>
        </p:txBody>
      </p:sp>
    </p:spTree>
    <p:extLst>
      <p:ext uri="{BB962C8B-B14F-4D97-AF65-F5344CB8AC3E}">
        <p14:creationId xmlns:p14="http://schemas.microsoft.com/office/powerpoint/2010/main" val="382483820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5613" y="260350"/>
            <a:ext cx="2159000" cy="57594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323850" y="260350"/>
            <a:ext cx="6329363"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5" name="Rectangle 9"/>
          <p:cNvSpPr>
            <a:spLocks noGrp="1" noChangeArrowheads="1"/>
          </p:cNvSpPr>
          <p:nvPr>
            <p:ph type="sldNum" sz="quarter" idx="11"/>
          </p:nvPr>
        </p:nvSpPr>
        <p:spPr>
          <a:ln/>
        </p:spPr>
        <p:txBody>
          <a:bodyPr/>
          <a:lstStyle>
            <a:lvl1pPr>
              <a:defRPr/>
            </a:lvl1pPr>
          </a:lstStyle>
          <a:p>
            <a:pPr>
              <a:defRPr/>
            </a:pPr>
            <a:r>
              <a:rPr lang="nl-NL"/>
              <a:t>pag. </a:t>
            </a:r>
            <a:fld id="{B3EC0C14-5960-42EF-880B-E1D4B3912BD4}" type="slidenum">
              <a:rPr lang="nl-NL"/>
              <a:pPr>
                <a:defRPr/>
              </a:pPr>
              <a:t>‹#›</a:t>
            </a:fld>
            <a:r>
              <a:rPr lang="nl-NL"/>
              <a:t> </a:t>
            </a:r>
          </a:p>
        </p:txBody>
      </p:sp>
    </p:spTree>
    <p:extLst>
      <p:ext uri="{BB962C8B-B14F-4D97-AF65-F5344CB8AC3E}">
        <p14:creationId xmlns:p14="http://schemas.microsoft.com/office/powerpoint/2010/main" val="209733089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640763" cy="12954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323850" y="1628775"/>
            <a:ext cx="8640763" cy="4391025"/>
          </a:xfrm>
        </p:spPr>
        <p:txBody>
          <a:bodyPr/>
          <a:lstStyle/>
          <a:p>
            <a:pPr lvl="0"/>
            <a:endParaRPr lang="en-ZA"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5" name="Rectangle 9"/>
          <p:cNvSpPr>
            <a:spLocks noGrp="1" noChangeArrowheads="1"/>
          </p:cNvSpPr>
          <p:nvPr>
            <p:ph type="sldNum" sz="quarter" idx="11"/>
          </p:nvPr>
        </p:nvSpPr>
        <p:spPr>
          <a:ln/>
        </p:spPr>
        <p:txBody>
          <a:bodyPr/>
          <a:lstStyle>
            <a:lvl1pPr>
              <a:defRPr/>
            </a:lvl1pPr>
          </a:lstStyle>
          <a:p>
            <a:pPr>
              <a:defRPr/>
            </a:pPr>
            <a:r>
              <a:rPr lang="nl-NL"/>
              <a:t>pag. </a:t>
            </a:r>
            <a:fld id="{FDA462B1-B566-40A3-A41E-A5F9845A2A27}" type="slidenum">
              <a:rPr lang="nl-NL"/>
              <a:pPr>
                <a:defRPr/>
              </a:pPr>
              <a:t>‹#›</a:t>
            </a:fld>
            <a:r>
              <a:rPr lang="nl-NL"/>
              <a:t> </a:t>
            </a:r>
          </a:p>
        </p:txBody>
      </p:sp>
    </p:spTree>
    <p:extLst>
      <p:ext uri="{BB962C8B-B14F-4D97-AF65-F5344CB8AC3E}">
        <p14:creationId xmlns:p14="http://schemas.microsoft.com/office/powerpoint/2010/main" val="362871825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640763" cy="1295400"/>
          </a:xfrm>
        </p:spPr>
        <p:txBody>
          <a:bodyPr/>
          <a:lstStyle/>
          <a:p>
            <a:r>
              <a:rPr lang="en-US" smtClean="0"/>
              <a:t>Click to edit Master title style</a:t>
            </a:r>
            <a:endParaRPr lang="en-ZA"/>
          </a:p>
        </p:txBody>
      </p:sp>
      <p:sp>
        <p:nvSpPr>
          <p:cNvPr id="3" name="Chart Placeholder 2"/>
          <p:cNvSpPr>
            <a:spLocks noGrp="1"/>
          </p:cNvSpPr>
          <p:nvPr>
            <p:ph type="chart" sz="half" idx="1"/>
          </p:nvPr>
        </p:nvSpPr>
        <p:spPr>
          <a:xfrm>
            <a:off x="323850" y="1628775"/>
            <a:ext cx="4243388" cy="4391025"/>
          </a:xfrm>
        </p:spPr>
        <p:txBody>
          <a:bodyPr/>
          <a:lstStyle/>
          <a:p>
            <a:pPr lvl="0"/>
            <a:endParaRPr lang="en-ZA" noProof="0" smtClean="0"/>
          </a:p>
        </p:txBody>
      </p:sp>
      <p:sp>
        <p:nvSpPr>
          <p:cNvPr id="4" name="Text Placeholder 3"/>
          <p:cNvSpPr>
            <a:spLocks noGrp="1"/>
          </p:cNvSpPr>
          <p:nvPr>
            <p:ph type="body" sz="half" idx="2"/>
          </p:nvPr>
        </p:nvSpPr>
        <p:spPr>
          <a:xfrm>
            <a:off x="4719638" y="1628775"/>
            <a:ext cx="42449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6" name="Rectangle 9"/>
          <p:cNvSpPr>
            <a:spLocks noGrp="1" noChangeArrowheads="1"/>
          </p:cNvSpPr>
          <p:nvPr>
            <p:ph type="sldNum" sz="quarter" idx="11"/>
          </p:nvPr>
        </p:nvSpPr>
        <p:spPr>
          <a:ln/>
        </p:spPr>
        <p:txBody>
          <a:bodyPr/>
          <a:lstStyle>
            <a:lvl1pPr>
              <a:defRPr/>
            </a:lvl1pPr>
          </a:lstStyle>
          <a:p>
            <a:pPr>
              <a:defRPr/>
            </a:pPr>
            <a:r>
              <a:rPr lang="nl-NL"/>
              <a:t>pag. </a:t>
            </a:r>
            <a:fld id="{0A37788F-25D5-4A50-9269-077BF46E51E7}" type="slidenum">
              <a:rPr lang="nl-NL"/>
              <a:pPr>
                <a:defRPr/>
              </a:pPr>
              <a:t>‹#›</a:t>
            </a:fld>
            <a:r>
              <a:rPr lang="nl-NL"/>
              <a:t> </a:t>
            </a:r>
          </a:p>
        </p:txBody>
      </p:sp>
    </p:spTree>
    <p:extLst>
      <p:ext uri="{BB962C8B-B14F-4D97-AF65-F5344CB8AC3E}">
        <p14:creationId xmlns:p14="http://schemas.microsoft.com/office/powerpoint/2010/main" val="128622253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260350"/>
            <a:ext cx="8640763" cy="5759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4" name="Rectangle 9"/>
          <p:cNvSpPr>
            <a:spLocks noGrp="1" noChangeArrowheads="1"/>
          </p:cNvSpPr>
          <p:nvPr>
            <p:ph type="sldNum" sz="quarter" idx="11"/>
          </p:nvPr>
        </p:nvSpPr>
        <p:spPr>
          <a:ln/>
        </p:spPr>
        <p:txBody>
          <a:bodyPr/>
          <a:lstStyle>
            <a:lvl1pPr>
              <a:defRPr/>
            </a:lvl1pPr>
          </a:lstStyle>
          <a:p>
            <a:pPr>
              <a:defRPr/>
            </a:pPr>
            <a:r>
              <a:rPr lang="nl-NL"/>
              <a:t>pag. </a:t>
            </a:r>
            <a:fld id="{F6C762DA-7B57-4059-82F9-443723DD8E5B}" type="slidenum">
              <a:rPr lang="nl-NL"/>
              <a:pPr>
                <a:defRPr/>
              </a:pPr>
              <a:t>‹#›</a:t>
            </a:fld>
            <a:r>
              <a:rPr lang="nl-NL"/>
              <a:t> </a:t>
            </a:r>
          </a:p>
        </p:txBody>
      </p:sp>
    </p:spTree>
    <p:extLst>
      <p:ext uri="{BB962C8B-B14F-4D97-AF65-F5344CB8AC3E}">
        <p14:creationId xmlns:p14="http://schemas.microsoft.com/office/powerpoint/2010/main" val="241958121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Tree>
    <p:extLst>
      <p:ext uri="{BB962C8B-B14F-4D97-AF65-F5344CB8AC3E}">
        <p14:creationId xmlns:p14="http://schemas.microsoft.com/office/powerpoint/2010/main" val="42542409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882490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898429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76203111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60007882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5" name="Rectangle 9"/>
          <p:cNvSpPr>
            <a:spLocks noGrp="1" noChangeArrowheads="1"/>
          </p:cNvSpPr>
          <p:nvPr>
            <p:ph type="sldNum" sz="quarter" idx="11"/>
          </p:nvPr>
        </p:nvSpPr>
        <p:spPr>
          <a:ln/>
        </p:spPr>
        <p:txBody>
          <a:bodyPr/>
          <a:lstStyle>
            <a:lvl1pPr>
              <a:defRPr/>
            </a:lvl1pPr>
          </a:lstStyle>
          <a:p>
            <a:pPr>
              <a:defRPr/>
            </a:pPr>
            <a:r>
              <a:rPr lang="nl-NL"/>
              <a:t>pag. </a:t>
            </a:r>
            <a:fld id="{21AA195C-2412-4567-AC47-F20579AEE014}" type="slidenum">
              <a:rPr lang="nl-NL"/>
              <a:pPr>
                <a:defRPr/>
              </a:pPr>
              <a:t>‹#›</a:t>
            </a:fld>
            <a:r>
              <a:rPr lang="nl-NL"/>
              <a:t> </a:t>
            </a:r>
          </a:p>
        </p:txBody>
      </p:sp>
    </p:spTree>
    <p:extLst>
      <p:ext uri="{BB962C8B-B14F-4D97-AF65-F5344CB8AC3E}">
        <p14:creationId xmlns:p14="http://schemas.microsoft.com/office/powerpoint/2010/main" val="256617468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extLst>
      <p:ext uri="{BB962C8B-B14F-4D97-AF65-F5344CB8AC3E}">
        <p14:creationId xmlns:p14="http://schemas.microsoft.com/office/powerpoint/2010/main" val="322464822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57967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842975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380944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89260719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68026411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5" name="Rectangle 9"/>
          <p:cNvSpPr>
            <a:spLocks noGrp="1" noChangeArrowheads="1"/>
          </p:cNvSpPr>
          <p:nvPr>
            <p:ph type="sldNum" sz="quarter" idx="11"/>
          </p:nvPr>
        </p:nvSpPr>
        <p:spPr>
          <a:ln/>
        </p:spPr>
        <p:txBody>
          <a:bodyPr/>
          <a:lstStyle>
            <a:lvl1pPr>
              <a:defRPr/>
            </a:lvl1pPr>
          </a:lstStyle>
          <a:p>
            <a:pPr>
              <a:defRPr/>
            </a:pPr>
            <a:r>
              <a:rPr lang="nl-NL"/>
              <a:t>pag. </a:t>
            </a:r>
            <a:fld id="{64DCDE97-1260-40D3-956C-A4FE6FF683D1}" type="slidenum">
              <a:rPr lang="nl-NL"/>
              <a:pPr>
                <a:defRPr/>
              </a:pPr>
              <a:t>‹#›</a:t>
            </a:fld>
            <a:r>
              <a:rPr lang="nl-NL"/>
              <a:t> </a:t>
            </a:r>
          </a:p>
        </p:txBody>
      </p:sp>
    </p:spTree>
    <p:extLst>
      <p:ext uri="{BB962C8B-B14F-4D97-AF65-F5344CB8AC3E}">
        <p14:creationId xmlns:p14="http://schemas.microsoft.com/office/powerpoint/2010/main" val="228451728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323850" y="1628775"/>
            <a:ext cx="424338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19638" y="1628775"/>
            <a:ext cx="4244975"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6" name="Rectangle 9"/>
          <p:cNvSpPr>
            <a:spLocks noGrp="1" noChangeArrowheads="1"/>
          </p:cNvSpPr>
          <p:nvPr>
            <p:ph type="sldNum" sz="quarter" idx="11"/>
          </p:nvPr>
        </p:nvSpPr>
        <p:spPr>
          <a:ln/>
        </p:spPr>
        <p:txBody>
          <a:bodyPr/>
          <a:lstStyle>
            <a:lvl1pPr>
              <a:defRPr/>
            </a:lvl1pPr>
          </a:lstStyle>
          <a:p>
            <a:pPr>
              <a:defRPr/>
            </a:pPr>
            <a:r>
              <a:rPr lang="nl-NL"/>
              <a:t>pag. </a:t>
            </a:r>
            <a:fld id="{C54BC01C-0F52-4C0A-B42F-7D7C02D7FAB8}" type="slidenum">
              <a:rPr lang="nl-NL"/>
              <a:pPr>
                <a:defRPr/>
              </a:pPr>
              <a:t>‹#›</a:t>
            </a:fld>
            <a:r>
              <a:rPr lang="nl-NL"/>
              <a:t> </a:t>
            </a:r>
          </a:p>
        </p:txBody>
      </p:sp>
    </p:spTree>
    <p:extLst>
      <p:ext uri="{BB962C8B-B14F-4D97-AF65-F5344CB8AC3E}">
        <p14:creationId xmlns:p14="http://schemas.microsoft.com/office/powerpoint/2010/main" val="12960678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8" name="Rectangle 9"/>
          <p:cNvSpPr>
            <a:spLocks noGrp="1" noChangeArrowheads="1"/>
          </p:cNvSpPr>
          <p:nvPr>
            <p:ph type="sldNum" sz="quarter" idx="11"/>
          </p:nvPr>
        </p:nvSpPr>
        <p:spPr>
          <a:ln/>
        </p:spPr>
        <p:txBody>
          <a:bodyPr/>
          <a:lstStyle>
            <a:lvl1pPr>
              <a:defRPr/>
            </a:lvl1pPr>
          </a:lstStyle>
          <a:p>
            <a:pPr>
              <a:defRPr/>
            </a:pPr>
            <a:r>
              <a:rPr lang="nl-NL"/>
              <a:t>pag. </a:t>
            </a:r>
            <a:fld id="{0C0BDC34-A1EC-4E6A-BC75-C4A674FA5E77}" type="slidenum">
              <a:rPr lang="nl-NL"/>
              <a:pPr>
                <a:defRPr/>
              </a:pPr>
              <a:t>‹#›</a:t>
            </a:fld>
            <a:r>
              <a:rPr lang="nl-NL"/>
              <a:t> </a:t>
            </a:r>
          </a:p>
        </p:txBody>
      </p:sp>
    </p:spTree>
    <p:extLst>
      <p:ext uri="{BB962C8B-B14F-4D97-AF65-F5344CB8AC3E}">
        <p14:creationId xmlns:p14="http://schemas.microsoft.com/office/powerpoint/2010/main" val="259464000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4" name="Rectangle 9"/>
          <p:cNvSpPr>
            <a:spLocks noGrp="1" noChangeArrowheads="1"/>
          </p:cNvSpPr>
          <p:nvPr>
            <p:ph type="sldNum" sz="quarter" idx="11"/>
          </p:nvPr>
        </p:nvSpPr>
        <p:spPr>
          <a:ln/>
        </p:spPr>
        <p:txBody>
          <a:bodyPr/>
          <a:lstStyle>
            <a:lvl1pPr>
              <a:defRPr/>
            </a:lvl1pPr>
          </a:lstStyle>
          <a:p>
            <a:pPr>
              <a:defRPr/>
            </a:pPr>
            <a:r>
              <a:rPr lang="nl-NL"/>
              <a:t>pag. </a:t>
            </a:r>
            <a:fld id="{FCF41412-096C-4B4A-8075-3D17D549AB66}" type="slidenum">
              <a:rPr lang="nl-NL"/>
              <a:pPr>
                <a:defRPr/>
              </a:pPr>
              <a:t>‹#›</a:t>
            </a:fld>
            <a:r>
              <a:rPr lang="nl-NL"/>
              <a:t> </a:t>
            </a:r>
          </a:p>
        </p:txBody>
      </p:sp>
    </p:spTree>
    <p:extLst>
      <p:ext uri="{BB962C8B-B14F-4D97-AF65-F5344CB8AC3E}">
        <p14:creationId xmlns:p14="http://schemas.microsoft.com/office/powerpoint/2010/main" val="185559487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3" name="Rectangle 9"/>
          <p:cNvSpPr>
            <a:spLocks noGrp="1" noChangeArrowheads="1"/>
          </p:cNvSpPr>
          <p:nvPr>
            <p:ph type="sldNum" sz="quarter" idx="11"/>
          </p:nvPr>
        </p:nvSpPr>
        <p:spPr>
          <a:ln/>
        </p:spPr>
        <p:txBody>
          <a:bodyPr/>
          <a:lstStyle>
            <a:lvl1pPr>
              <a:defRPr/>
            </a:lvl1pPr>
          </a:lstStyle>
          <a:p>
            <a:pPr>
              <a:defRPr/>
            </a:pPr>
            <a:r>
              <a:rPr lang="nl-NL"/>
              <a:t>pag. </a:t>
            </a:r>
            <a:fld id="{5CEF17AB-3E49-4CEA-A19C-8DD120869E7A}" type="slidenum">
              <a:rPr lang="nl-NL"/>
              <a:pPr>
                <a:defRPr/>
              </a:pPr>
              <a:t>‹#›</a:t>
            </a:fld>
            <a:r>
              <a:rPr lang="nl-NL"/>
              <a:t> </a:t>
            </a:r>
          </a:p>
        </p:txBody>
      </p:sp>
    </p:spTree>
    <p:extLst>
      <p:ext uri="{BB962C8B-B14F-4D97-AF65-F5344CB8AC3E}">
        <p14:creationId xmlns:p14="http://schemas.microsoft.com/office/powerpoint/2010/main" val="120036368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6" name="Rectangle 9"/>
          <p:cNvSpPr>
            <a:spLocks noGrp="1" noChangeArrowheads="1"/>
          </p:cNvSpPr>
          <p:nvPr>
            <p:ph type="sldNum" sz="quarter" idx="11"/>
          </p:nvPr>
        </p:nvSpPr>
        <p:spPr>
          <a:ln/>
        </p:spPr>
        <p:txBody>
          <a:bodyPr/>
          <a:lstStyle>
            <a:lvl1pPr>
              <a:defRPr/>
            </a:lvl1pPr>
          </a:lstStyle>
          <a:p>
            <a:pPr>
              <a:defRPr/>
            </a:pPr>
            <a:r>
              <a:rPr lang="nl-NL"/>
              <a:t>pag. </a:t>
            </a:r>
            <a:fld id="{2AE237C5-C35E-4F5F-9AAC-1432FFAAA975}" type="slidenum">
              <a:rPr lang="nl-NL"/>
              <a:pPr>
                <a:defRPr/>
              </a:pPr>
              <a:t>‹#›</a:t>
            </a:fld>
            <a:r>
              <a:rPr lang="nl-NL"/>
              <a:t> </a:t>
            </a:r>
          </a:p>
        </p:txBody>
      </p:sp>
    </p:spTree>
    <p:extLst>
      <p:ext uri="{BB962C8B-B14F-4D97-AF65-F5344CB8AC3E}">
        <p14:creationId xmlns:p14="http://schemas.microsoft.com/office/powerpoint/2010/main" val="88190370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6" name="Rectangle 9"/>
          <p:cNvSpPr>
            <a:spLocks noGrp="1" noChangeArrowheads="1"/>
          </p:cNvSpPr>
          <p:nvPr>
            <p:ph type="sldNum" sz="quarter" idx="11"/>
          </p:nvPr>
        </p:nvSpPr>
        <p:spPr>
          <a:ln/>
        </p:spPr>
        <p:txBody>
          <a:bodyPr/>
          <a:lstStyle>
            <a:lvl1pPr>
              <a:defRPr/>
            </a:lvl1pPr>
          </a:lstStyle>
          <a:p>
            <a:pPr>
              <a:defRPr/>
            </a:pPr>
            <a:r>
              <a:rPr lang="nl-NL"/>
              <a:t>pag. </a:t>
            </a:r>
            <a:fld id="{F3424921-0DDD-4C10-A5BC-787AAE642C4D}" type="slidenum">
              <a:rPr lang="nl-NL"/>
              <a:pPr>
                <a:defRPr/>
              </a:pPr>
              <a:t>‹#›</a:t>
            </a:fld>
            <a:r>
              <a:rPr lang="nl-NL"/>
              <a:t> </a:t>
            </a:r>
          </a:p>
        </p:txBody>
      </p:sp>
    </p:spTree>
    <p:extLst>
      <p:ext uri="{BB962C8B-B14F-4D97-AF65-F5344CB8AC3E}">
        <p14:creationId xmlns:p14="http://schemas.microsoft.com/office/powerpoint/2010/main" val="30401176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60350"/>
            <a:ext cx="8640763" cy="1295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HET OPMAAKPROFIEL VAN DE MODELTITEL</a:t>
            </a:r>
          </a:p>
        </p:txBody>
      </p:sp>
      <p:sp>
        <p:nvSpPr>
          <p:cNvPr id="1027" name="Rectangle 3"/>
          <p:cNvSpPr>
            <a:spLocks noGrp="1" noChangeArrowheads="1"/>
          </p:cNvSpPr>
          <p:nvPr>
            <p:ph type="body" idx="1"/>
          </p:nvPr>
        </p:nvSpPr>
        <p:spPr bwMode="auto">
          <a:xfrm>
            <a:off x="323850" y="1628775"/>
            <a:ext cx="8640763" cy="4391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p:txBody>
      </p:sp>
      <p:sp>
        <p:nvSpPr>
          <p:cNvPr id="1032" name="Rectangle 8"/>
          <p:cNvSpPr>
            <a:spLocks noGrp="1" noChangeArrowheads="1"/>
          </p:cNvSpPr>
          <p:nvPr>
            <p:ph type="ftr" sz="quarter" idx="3"/>
          </p:nvPr>
        </p:nvSpPr>
        <p:spPr bwMode="auto">
          <a:xfrm>
            <a:off x="395288" y="6248400"/>
            <a:ext cx="457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r>
              <a:rPr lang="nl-BE"/>
              <a:t>Ahmadu Bello University, Zaria – </a:t>
            </a:r>
            <a:fld id="{68F0056C-23BF-44C2-BF82-AD2D0656741D}" type="datetime2">
              <a:rPr lang="en-US"/>
              <a:pPr>
                <a:defRPr/>
              </a:pPr>
              <a:t>Thursday, April 18, 2024</a:t>
            </a:fld>
            <a:endParaRPr lang="nl-NL"/>
          </a:p>
        </p:txBody>
      </p:sp>
      <p:sp>
        <p:nvSpPr>
          <p:cNvPr id="1033" name="Rectangle 9"/>
          <p:cNvSpPr>
            <a:spLocks noGrp="1" noChangeArrowheads="1"/>
          </p:cNvSpPr>
          <p:nvPr>
            <p:ph type="sldNum" sz="quarter" idx="4"/>
          </p:nvPr>
        </p:nvSpPr>
        <p:spPr bwMode="auto">
          <a:xfrm>
            <a:off x="6227763" y="6237288"/>
            <a:ext cx="27368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nl-NL"/>
              <a:t>pag. </a:t>
            </a:r>
            <a:fld id="{E6E81D97-BD66-4C0A-A4C7-5CCB388EF17C}" type="slidenum">
              <a:rPr lang="nl-NL"/>
              <a:pPr>
                <a:defRPr/>
              </a:pPr>
              <a:t>‹#›</a:t>
            </a:fld>
            <a:r>
              <a:rPr lang="nl-NL"/>
              <a:t> </a:t>
            </a:r>
          </a:p>
        </p:txBody>
      </p:sp>
      <p:sp>
        <p:nvSpPr>
          <p:cNvPr id="1030" name="Line 10"/>
          <p:cNvSpPr>
            <a:spLocks noChangeShapeType="1"/>
          </p:cNvSpPr>
          <p:nvPr/>
        </p:nvSpPr>
        <p:spPr bwMode="auto">
          <a:xfrm>
            <a:off x="323850" y="6165850"/>
            <a:ext cx="8569325" cy="1588"/>
          </a:xfrm>
          <a:prstGeom prst="line">
            <a:avLst/>
          </a:prstGeom>
          <a:noFill/>
          <a:ln w="19050">
            <a:solidFill>
              <a:srgbClr val="0A1E60"/>
            </a:solidFill>
            <a:round/>
            <a:headEnd/>
            <a:tailEnd/>
          </a:ln>
          <a:extLst>
            <a:ext uri="{909E8E84-426E-40DD-AFC4-6F175D3DCCD1}">
              <a14:hiddenFill xmlns:a14="http://schemas.microsoft.com/office/drawing/2010/main">
                <a:noFill/>
              </a14:hiddenFill>
            </a:ext>
          </a:extLst>
        </p:spPr>
        <p:txBody>
          <a:bodyPr/>
          <a:lstStyle/>
          <a:p>
            <a:endParaRPr lang="en-ZA"/>
          </a:p>
        </p:txBody>
      </p:sp>
    </p:spTree>
  </p:cSld>
  <p:clrMap bg1="lt1" tx1="dk1" bg2="lt2" tx2="dk2" accent1="accent1" accent2="accent2" accent3="accent3" accent4="accent4" accent5="accent5" accent6="accent6" hlink="hlink" folHlink="folHlink"/>
  <p:sldLayoutIdLst>
    <p:sldLayoutId id="2147486638" r:id="rId1"/>
    <p:sldLayoutId id="2147486614" r:id="rId2"/>
    <p:sldLayoutId id="2147486615" r:id="rId3"/>
    <p:sldLayoutId id="2147486616" r:id="rId4"/>
    <p:sldLayoutId id="2147486617" r:id="rId5"/>
    <p:sldLayoutId id="2147486618" r:id="rId6"/>
    <p:sldLayoutId id="2147486619" r:id="rId7"/>
    <p:sldLayoutId id="2147486620" r:id="rId8"/>
    <p:sldLayoutId id="2147486621" r:id="rId9"/>
    <p:sldLayoutId id="2147486622" r:id="rId10"/>
    <p:sldLayoutId id="2147486623" r:id="rId11"/>
    <p:sldLayoutId id="2147486624" r:id="rId12"/>
    <p:sldLayoutId id="2147486625" r:id="rId13"/>
    <p:sldLayoutId id="2147486626" r:id="rId14"/>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hf sldNum="0" hd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UG_Logolabel_PP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661025"/>
            <a:ext cx="1438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27" r:id="rId1"/>
    <p:sldLayoutId id="2147486628" r:id="rId2"/>
    <p:sldLayoutId id="2147486629" r:id="rId3"/>
    <p:sldLayoutId id="2147486630" r:id="rId4"/>
    <p:sldLayoutId id="2147486631" r:id="rId5"/>
    <p:sldLayoutId id="2147486632" r:id="rId6"/>
    <p:sldLayoutId id="2147486633" r:id="rId7"/>
    <p:sldLayoutId id="2147486634" r:id="rId8"/>
    <p:sldLayoutId id="2147486635" r:id="rId9"/>
    <p:sldLayoutId id="2147486636" r:id="rId10"/>
    <p:sldLayoutId id="2147486637" r:id="rId11"/>
  </p:sldLayoutIdLst>
  <mc:AlternateContent xmlns:mc="http://schemas.openxmlformats.org/markup-compatibility/2006" xmlns:p14="http://schemas.microsoft.com/office/powerpoint/2010/main">
    <mc:Choice Requires="p14">
      <p:transition spd="slow" p14:dur="59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5.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41.xml"/><Relationship Id="rId7" Type="http://schemas.openxmlformats.org/officeDocument/2006/relationships/oleObject" Target="../embeddings/oleObject5.bin"/><Relationship Id="rId12"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33.wmf"/><Relationship Id="rId4" Type="http://schemas.openxmlformats.org/officeDocument/2006/relationships/image" Target="../media/image3.png"/><Relationship Id="rId9"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98450" y="476672"/>
            <a:ext cx="8666163" cy="5616624"/>
          </a:xfrm>
          <a:solidFill>
            <a:schemeClr val="bg1"/>
          </a:solidFill>
        </p:spPr>
        <p:txBody>
          <a:bodyPr/>
          <a:lstStyle/>
          <a:p>
            <a:pPr marL="0" indent="0" algn="ctr">
              <a:buNone/>
            </a:pPr>
            <a:r>
              <a:rPr lang="en-ZA" sz="3600" dirty="0" smtClean="0">
                <a:solidFill>
                  <a:schemeClr val="hlink"/>
                </a:solidFill>
              </a:rPr>
              <a:t>Application </a:t>
            </a:r>
            <a:r>
              <a:rPr lang="en-ZA" sz="3600" dirty="0">
                <a:solidFill>
                  <a:schemeClr val="hlink"/>
                </a:solidFill>
              </a:rPr>
              <a:t>of an electronic spreadsheet package and a dedicated spectral analysis software for the calibration of a gamma-ray spectrometer  </a:t>
            </a:r>
          </a:p>
          <a:p>
            <a:pPr marL="609600" indent="-609600" algn="ctr" eaLnBrk="1" hangingPunct="1">
              <a:lnSpc>
                <a:spcPct val="90000"/>
              </a:lnSpc>
              <a:buFontTx/>
              <a:buNone/>
            </a:pPr>
            <a:r>
              <a:rPr lang="en-US" sz="1600" dirty="0" smtClean="0">
                <a:solidFill>
                  <a:schemeClr val="hlink"/>
                </a:solidFill>
              </a:rPr>
              <a:t>Presented at the </a:t>
            </a:r>
            <a:r>
              <a:rPr lang="en-ZA" sz="1600" dirty="0">
                <a:solidFill>
                  <a:schemeClr val="hlink"/>
                </a:solidFill>
              </a:rPr>
              <a:t>Advanced Nuclear Science and Technology Techniques (</a:t>
            </a:r>
            <a:r>
              <a:rPr lang="en-ZA" sz="1600" dirty="0" smtClean="0">
                <a:solidFill>
                  <a:schemeClr val="hlink"/>
                </a:solidFill>
              </a:rPr>
              <a:t>ANSTT5)</a:t>
            </a:r>
          </a:p>
          <a:p>
            <a:pPr marL="609600" indent="-609600" algn="ctr" eaLnBrk="1" hangingPunct="1">
              <a:lnSpc>
                <a:spcPct val="90000"/>
              </a:lnSpc>
              <a:buFontTx/>
              <a:buNone/>
            </a:pPr>
            <a:r>
              <a:rPr lang="en-ZA" sz="1600" dirty="0" smtClean="0">
                <a:solidFill>
                  <a:schemeClr val="hlink"/>
                </a:solidFill>
              </a:rPr>
              <a:t>Workshop, 15-19 April, 2024. </a:t>
            </a:r>
            <a:r>
              <a:rPr lang="en-GB" sz="1600" dirty="0">
                <a:solidFill>
                  <a:schemeClr val="hlink"/>
                </a:solidFill>
              </a:rPr>
              <a:t>iThemba LABS, </a:t>
            </a:r>
            <a:r>
              <a:rPr lang="en-GB" sz="1600" dirty="0" smtClean="0">
                <a:solidFill>
                  <a:schemeClr val="hlink"/>
                </a:solidFill>
              </a:rPr>
              <a:t>Cape </a:t>
            </a:r>
            <a:r>
              <a:rPr lang="en-GB" sz="1600" dirty="0">
                <a:solidFill>
                  <a:schemeClr val="hlink"/>
                </a:solidFill>
              </a:rPr>
              <a:t>Town, South Africa.</a:t>
            </a:r>
            <a:endParaRPr lang="en-ZA" sz="1600" dirty="0">
              <a:solidFill>
                <a:schemeClr val="hlink"/>
              </a:solidFill>
            </a:endParaRPr>
          </a:p>
          <a:p>
            <a:pPr marL="609600" indent="-609600" eaLnBrk="1" hangingPunct="1">
              <a:lnSpc>
                <a:spcPct val="90000"/>
              </a:lnSpc>
              <a:buFontTx/>
              <a:buNone/>
            </a:pPr>
            <a:r>
              <a:rPr lang="en-ZA" sz="1600" dirty="0" smtClean="0">
                <a:solidFill>
                  <a:schemeClr val="hlink"/>
                </a:solidFill>
              </a:rPr>
              <a:t>  </a:t>
            </a:r>
            <a:endParaRPr lang="en-US" sz="2600" dirty="0" smtClean="0">
              <a:solidFill>
                <a:schemeClr val="hlink"/>
              </a:solidFill>
            </a:endParaRPr>
          </a:p>
          <a:p>
            <a:pPr marL="609600" indent="-609600" eaLnBrk="1" hangingPunct="1">
              <a:lnSpc>
                <a:spcPct val="90000"/>
              </a:lnSpc>
              <a:buFontTx/>
              <a:buNone/>
            </a:pPr>
            <a:endParaRPr lang="en-US" sz="2600" dirty="0">
              <a:solidFill>
                <a:schemeClr val="hlink"/>
              </a:solidFill>
            </a:endParaRPr>
          </a:p>
          <a:p>
            <a:pPr marL="609600" indent="-609600" eaLnBrk="1" hangingPunct="1">
              <a:lnSpc>
                <a:spcPct val="90000"/>
              </a:lnSpc>
              <a:buFontTx/>
              <a:buNone/>
            </a:pPr>
            <a:endParaRPr lang="en-US" sz="2600" dirty="0" smtClean="0">
              <a:solidFill>
                <a:schemeClr val="hlink"/>
              </a:solidFill>
            </a:endParaRPr>
          </a:p>
          <a:p>
            <a:pPr marL="609600" indent="-609600" eaLnBrk="1" hangingPunct="1">
              <a:lnSpc>
                <a:spcPct val="90000"/>
              </a:lnSpc>
              <a:buFontTx/>
              <a:buNone/>
            </a:pPr>
            <a:endParaRPr lang="en-US" sz="2600" dirty="0">
              <a:solidFill>
                <a:schemeClr val="hlink"/>
              </a:solidFill>
            </a:endParaRPr>
          </a:p>
          <a:p>
            <a:pPr marL="609600" indent="-609600" eaLnBrk="1" hangingPunct="1">
              <a:lnSpc>
                <a:spcPct val="90000"/>
              </a:lnSpc>
              <a:buFontTx/>
              <a:buNone/>
            </a:pPr>
            <a:r>
              <a:rPr lang="en-US" sz="2600" dirty="0" smtClean="0">
                <a:solidFill>
                  <a:schemeClr val="hlink"/>
                </a:solidFill>
              </a:rPr>
              <a:t>Michael Adeleye 		</a:t>
            </a:r>
          </a:p>
          <a:p>
            <a:pPr marL="609600" indent="-609600" eaLnBrk="1" hangingPunct="1">
              <a:lnSpc>
                <a:spcPct val="90000"/>
              </a:lnSpc>
              <a:buFontTx/>
              <a:buNone/>
            </a:pPr>
            <a:r>
              <a:rPr lang="en-US" sz="2600" dirty="0" smtClean="0">
                <a:solidFill>
                  <a:schemeClr val="hlink"/>
                </a:solidFill>
              </a:rPr>
              <a:t>Bingham University, Nigeria</a:t>
            </a:r>
          </a:p>
          <a:p>
            <a:pPr marL="609600" indent="-609600" eaLnBrk="1" hangingPunct="1">
              <a:lnSpc>
                <a:spcPct val="90000"/>
              </a:lnSpc>
              <a:buFontTx/>
              <a:buNone/>
            </a:pPr>
            <a:r>
              <a:rPr lang="en-US" sz="2600" dirty="0" smtClean="0">
                <a:solidFill>
                  <a:schemeClr val="hlink"/>
                </a:solidFill>
              </a:rPr>
              <a:t>18</a:t>
            </a:r>
            <a:r>
              <a:rPr lang="en-US" sz="2600" baseline="30000" dirty="0" smtClean="0">
                <a:solidFill>
                  <a:schemeClr val="hlink"/>
                </a:solidFill>
              </a:rPr>
              <a:t>th</a:t>
            </a:r>
            <a:r>
              <a:rPr lang="en-US" sz="2600" dirty="0" smtClean="0">
                <a:solidFill>
                  <a:schemeClr val="hlink"/>
                </a:solidFill>
              </a:rPr>
              <a:t> of April, 2024. </a:t>
            </a:r>
          </a:p>
          <a:p>
            <a:pPr marL="609600" indent="-609600" eaLnBrk="1" hangingPunct="1">
              <a:lnSpc>
                <a:spcPct val="90000"/>
              </a:lnSpc>
              <a:buFontTx/>
              <a:buNone/>
            </a:pPr>
            <a:endParaRPr lang="en-US" sz="1600" dirty="0" smtClean="0">
              <a:solidFill>
                <a:schemeClr val="hlink"/>
              </a:solidFill>
            </a:endParaRPr>
          </a:p>
        </p:txBody>
      </p:sp>
      <p:pic>
        <p:nvPicPr>
          <p:cNvPr id="4101" name="Picture 8"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356992"/>
            <a:ext cx="1363810" cy="136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
        <p:nvSpPr>
          <p:cNvPr id="8" name="Rectangle 3"/>
          <p:cNvSpPr txBox="1">
            <a:spLocks noChangeArrowheads="1"/>
          </p:cNvSpPr>
          <p:nvPr/>
        </p:nvSpPr>
        <p:spPr bwMode="auto">
          <a:xfrm>
            <a:off x="251520" y="1015678"/>
            <a:ext cx="8666163" cy="47895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0" indent="0">
              <a:buNone/>
            </a:pPr>
            <a:r>
              <a:rPr lang="en-ZA" sz="2800" kern="0" dirty="0" smtClean="0">
                <a:solidFill>
                  <a:schemeClr val="hlink"/>
                </a:solidFill>
              </a:rPr>
              <a:t>To use </a:t>
            </a:r>
            <a:r>
              <a:rPr lang="en-US" sz="2800" kern="0" dirty="0">
                <a:solidFill>
                  <a:schemeClr val="hlink"/>
                </a:solidFill>
              </a:rPr>
              <a:t>a novel method that does not rely on </a:t>
            </a:r>
            <a:r>
              <a:rPr lang="en-ZA" sz="2800" kern="0" dirty="0">
                <a:solidFill>
                  <a:schemeClr val="hlink"/>
                </a:solidFill>
              </a:rPr>
              <a:t>spectral analysis software</a:t>
            </a:r>
            <a:r>
              <a:rPr lang="en-US" sz="2800" kern="0" dirty="0">
                <a:solidFill>
                  <a:schemeClr val="hlink"/>
                </a:solidFill>
              </a:rPr>
              <a:t> to generate full-energy peak detection efficiency </a:t>
            </a:r>
            <a:r>
              <a:rPr lang="en-US" sz="2800" kern="0" dirty="0" smtClean="0">
                <a:solidFill>
                  <a:schemeClr val="hlink"/>
                </a:solidFill>
              </a:rPr>
              <a:t>data and fitted curve for gamma rays within the energy range of 59.54 – 2447.71 KeV for a </a:t>
            </a:r>
            <a:r>
              <a:rPr lang="en-US" sz="2800" dirty="0" smtClean="0">
                <a:solidFill>
                  <a:schemeClr val="hlink"/>
                </a:solidFill>
              </a:rPr>
              <a:t>High </a:t>
            </a:r>
            <a:r>
              <a:rPr lang="en-US" sz="2800" dirty="0">
                <a:solidFill>
                  <a:schemeClr val="hlink"/>
                </a:solidFill>
              </a:rPr>
              <a:t>Purity Germanium (</a:t>
            </a:r>
            <a:r>
              <a:rPr lang="en-US" sz="2800" dirty="0" err="1">
                <a:solidFill>
                  <a:schemeClr val="hlink"/>
                </a:solidFill>
              </a:rPr>
              <a:t>HPGe</a:t>
            </a:r>
            <a:r>
              <a:rPr lang="en-US" sz="2800" dirty="0">
                <a:solidFill>
                  <a:schemeClr val="hlink"/>
                </a:solidFill>
              </a:rPr>
              <a:t>) detector using </a:t>
            </a:r>
            <a:r>
              <a:rPr lang="en-ZA" sz="2800" dirty="0" smtClean="0">
                <a:solidFill>
                  <a:schemeClr val="hlink"/>
                </a:solidFill>
              </a:rPr>
              <a:t>electronic </a:t>
            </a:r>
            <a:r>
              <a:rPr lang="en-ZA" sz="2800" dirty="0">
                <a:solidFill>
                  <a:schemeClr val="hlink"/>
                </a:solidFill>
              </a:rPr>
              <a:t>spreadsheet </a:t>
            </a:r>
            <a:r>
              <a:rPr lang="en-ZA" sz="2800" dirty="0" smtClean="0">
                <a:solidFill>
                  <a:schemeClr val="hlink"/>
                </a:solidFill>
              </a:rPr>
              <a:t>package. </a:t>
            </a:r>
            <a:r>
              <a:rPr lang="en-US" sz="2800" dirty="0">
                <a:solidFill>
                  <a:schemeClr val="hlink"/>
                </a:solidFill>
              </a:rPr>
              <a:t>This covers the entire range over which the spectrometer is to be used. </a:t>
            </a:r>
            <a:endParaRPr lang="en-ZA" sz="2800" dirty="0">
              <a:solidFill>
                <a:schemeClr val="hlink"/>
              </a:solidFill>
            </a:endParaRPr>
          </a:p>
          <a:p>
            <a:pPr marL="0" indent="0">
              <a:buNone/>
            </a:pPr>
            <a:endParaRPr lang="en-ZA" sz="2800" dirty="0">
              <a:solidFill>
                <a:schemeClr val="hlink"/>
              </a:solidFill>
            </a:endParaRPr>
          </a:p>
          <a:p>
            <a:pPr marL="0" indent="0">
              <a:buNone/>
            </a:pPr>
            <a:r>
              <a:rPr lang="en-ZA" sz="2800" dirty="0" smtClean="0">
                <a:solidFill>
                  <a:schemeClr val="hlink"/>
                </a:solidFill>
              </a:rPr>
              <a:t>The result was compared with the one obtained from a </a:t>
            </a:r>
            <a:r>
              <a:rPr lang="en-ZA" sz="2800" dirty="0">
                <a:solidFill>
                  <a:schemeClr val="hlink"/>
                </a:solidFill>
              </a:rPr>
              <a:t>dedicated </a:t>
            </a:r>
            <a:r>
              <a:rPr lang="en-ZA" sz="2800" dirty="0" smtClean="0">
                <a:solidFill>
                  <a:schemeClr val="hlink"/>
                </a:solidFill>
              </a:rPr>
              <a:t>proprietary spectral </a:t>
            </a:r>
            <a:r>
              <a:rPr lang="en-ZA" sz="2800" dirty="0">
                <a:solidFill>
                  <a:schemeClr val="hlink"/>
                </a:solidFill>
              </a:rPr>
              <a:t>analysis </a:t>
            </a:r>
            <a:r>
              <a:rPr lang="en-ZA" sz="2800" dirty="0" smtClean="0">
                <a:solidFill>
                  <a:schemeClr val="hlink"/>
                </a:solidFill>
              </a:rPr>
              <a:t>software. </a:t>
            </a:r>
            <a:endParaRPr lang="en-ZA" sz="2800" kern="0" dirty="0">
              <a:solidFill>
                <a:schemeClr val="hlink"/>
              </a:solidFill>
            </a:endParaRPr>
          </a:p>
          <a:p>
            <a:pPr marL="0" indent="0">
              <a:buFontTx/>
              <a:buNone/>
            </a:pPr>
            <a:endParaRPr lang="en-ZA" sz="2600" kern="0" dirty="0">
              <a:solidFill>
                <a:schemeClr val="hlink"/>
              </a:solidFill>
            </a:endParaRPr>
          </a:p>
        </p:txBody>
      </p:sp>
      <p:sp>
        <p:nvSpPr>
          <p:cNvPr id="9" name="Rectangle 4"/>
          <p:cNvSpPr txBox="1">
            <a:spLocks noChangeArrowheads="1"/>
          </p:cNvSpPr>
          <p:nvPr/>
        </p:nvSpPr>
        <p:spPr bwMode="auto">
          <a:xfrm>
            <a:off x="251519" y="331241"/>
            <a:ext cx="8666163"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nl-BE" dirty="0" smtClean="0">
                <a:solidFill>
                  <a:schemeClr val="hlink"/>
                </a:solidFill>
              </a:rPr>
              <a:t>FOCUS OF THIS STUDY</a:t>
            </a:r>
            <a:endParaRPr lang="nl-NL" dirty="0">
              <a:solidFill>
                <a:schemeClr val="hlink"/>
              </a:solidFill>
            </a:endParaRPr>
          </a:p>
        </p:txBody>
      </p:sp>
    </p:spTree>
    <p:extLst>
      <p:ext uri="{BB962C8B-B14F-4D97-AF65-F5344CB8AC3E}">
        <p14:creationId xmlns:p14="http://schemas.microsoft.com/office/powerpoint/2010/main" val="245297316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
        <p:nvSpPr>
          <p:cNvPr id="9" name="Rectangle 4"/>
          <p:cNvSpPr txBox="1">
            <a:spLocks noChangeArrowheads="1"/>
          </p:cNvSpPr>
          <p:nvPr/>
        </p:nvSpPr>
        <p:spPr bwMode="auto">
          <a:xfrm>
            <a:off x="251519" y="331241"/>
            <a:ext cx="8666163"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nl-BE" dirty="0" smtClean="0">
                <a:solidFill>
                  <a:schemeClr val="hlink"/>
                </a:solidFill>
              </a:rPr>
              <a:t>FOCUS OF THIS STUDY</a:t>
            </a:r>
            <a:endParaRPr lang="nl-NL" dirty="0">
              <a:solidFill>
                <a:schemeClr val="hlink"/>
              </a:solidFill>
            </a:endParaRPr>
          </a:p>
        </p:txBody>
      </p:sp>
      <p:pic>
        <p:nvPicPr>
          <p:cNvPr id="3" name="Picture 2"/>
          <p:cNvPicPr>
            <a:picLocks noChangeAspect="1"/>
          </p:cNvPicPr>
          <p:nvPr/>
        </p:nvPicPr>
        <p:blipFill>
          <a:blip r:embed="rId4"/>
          <a:stretch>
            <a:fillRect/>
          </a:stretch>
        </p:blipFill>
        <p:spPr>
          <a:xfrm>
            <a:off x="0" y="1078955"/>
            <a:ext cx="8572500" cy="4577715"/>
          </a:xfrm>
          <a:prstGeom prst="rect">
            <a:avLst/>
          </a:prstGeom>
        </p:spPr>
      </p:pic>
      <p:pic>
        <p:nvPicPr>
          <p:cNvPr id="2" name="Picture 1"/>
          <p:cNvPicPr>
            <a:picLocks noChangeAspect="1"/>
          </p:cNvPicPr>
          <p:nvPr/>
        </p:nvPicPr>
        <p:blipFill>
          <a:blip r:embed="rId5"/>
          <a:stretch>
            <a:fillRect/>
          </a:stretch>
        </p:blipFill>
        <p:spPr>
          <a:xfrm>
            <a:off x="6525260" y="4150769"/>
            <a:ext cx="1520190" cy="1748790"/>
          </a:xfrm>
          <a:prstGeom prst="rect">
            <a:avLst/>
          </a:prstGeom>
        </p:spPr>
      </p:pic>
    </p:spTree>
    <p:extLst>
      <p:ext uri="{BB962C8B-B14F-4D97-AF65-F5344CB8AC3E}">
        <p14:creationId xmlns:p14="http://schemas.microsoft.com/office/powerpoint/2010/main" val="156032095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a:xfrm>
            <a:off x="250825" y="260350"/>
            <a:ext cx="8713788" cy="1368450"/>
          </a:xfrm>
          <a:solidFill>
            <a:schemeClr val="bg1"/>
          </a:solidFill>
        </p:spPr>
        <p:txBody>
          <a:bodyPr/>
          <a:lstStyle/>
          <a:p>
            <a:pPr eaLnBrk="1" hangingPunct="1"/>
            <a:r>
              <a:rPr lang="en-US" dirty="0" smtClean="0">
                <a:solidFill>
                  <a:schemeClr val="hlink"/>
                </a:solidFill>
              </a:rPr>
              <a:t>KEY STEPS INVOLVED IN THE IMPLEMENTATION OF THE </a:t>
            </a:r>
            <a:r>
              <a:rPr lang="en-US" i="1" dirty="0" smtClean="0">
                <a:solidFill>
                  <a:schemeClr val="hlink"/>
                </a:solidFill>
              </a:rPr>
              <a:t>k</a:t>
            </a:r>
            <a:r>
              <a:rPr lang="en-US" baseline="-25000" dirty="0" smtClean="0">
                <a:solidFill>
                  <a:schemeClr val="hlink"/>
                </a:solidFill>
              </a:rPr>
              <a:t>0</a:t>
            </a:r>
            <a:r>
              <a:rPr lang="en-US" dirty="0" smtClean="0">
                <a:solidFill>
                  <a:schemeClr val="hlink"/>
                </a:solidFill>
              </a:rPr>
              <a:t>-STANDARDIZATION METHOD OF </a:t>
            </a:r>
            <a:r>
              <a:rPr lang="en-US" dirty="0" err="1" smtClean="0">
                <a:solidFill>
                  <a:schemeClr val="hlink"/>
                </a:solidFill>
              </a:rPr>
              <a:t>NAA</a:t>
            </a:r>
            <a:endParaRPr lang="en-US" dirty="0" smtClean="0">
              <a:solidFill>
                <a:schemeClr val="hlink"/>
              </a:solidFill>
            </a:endParaRPr>
          </a:p>
        </p:txBody>
      </p:sp>
      <p:sp>
        <p:nvSpPr>
          <p:cNvPr id="73732" name="Rectangle 5"/>
          <p:cNvSpPr>
            <a:spLocks noGrp="1" noChangeArrowheads="1"/>
          </p:cNvSpPr>
          <p:nvPr>
            <p:ph type="body" idx="1"/>
          </p:nvPr>
        </p:nvSpPr>
        <p:spPr>
          <a:xfrm>
            <a:off x="250825" y="2204864"/>
            <a:ext cx="8713788" cy="3600400"/>
          </a:xfrm>
          <a:solidFill>
            <a:schemeClr val="bg1"/>
          </a:solidFill>
        </p:spPr>
        <p:txBody>
          <a:bodyPr/>
          <a:lstStyle/>
          <a:p>
            <a:pPr algn="just" eaLnBrk="1" hangingPunct="1">
              <a:lnSpc>
                <a:spcPct val="90000"/>
              </a:lnSpc>
              <a:defRPr/>
            </a:pPr>
            <a:r>
              <a:rPr lang="en-US" sz="2800" dirty="0" smtClean="0">
                <a:solidFill>
                  <a:schemeClr val="hlink"/>
                </a:solidFill>
              </a:rPr>
              <a:t>Characterization </a:t>
            </a:r>
            <a:r>
              <a:rPr lang="en-US" sz="2800" dirty="0">
                <a:solidFill>
                  <a:schemeClr val="hlink"/>
                </a:solidFill>
              </a:rPr>
              <a:t>of the irradiation </a:t>
            </a:r>
            <a:r>
              <a:rPr lang="en-US" sz="2800" dirty="0" smtClean="0">
                <a:solidFill>
                  <a:schemeClr val="hlink"/>
                </a:solidFill>
              </a:rPr>
              <a:t>facility</a:t>
            </a:r>
          </a:p>
          <a:p>
            <a:pPr algn="just" eaLnBrk="1" hangingPunct="1">
              <a:lnSpc>
                <a:spcPct val="90000"/>
              </a:lnSpc>
              <a:defRPr/>
            </a:pPr>
            <a:r>
              <a:rPr lang="en-US" sz="2800" dirty="0">
                <a:solidFill>
                  <a:schemeClr val="hlink"/>
                </a:solidFill>
              </a:rPr>
              <a:t>Calibration of the </a:t>
            </a:r>
            <a:r>
              <a:rPr lang="en-US" sz="2800" dirty="0" smtClean="0">
                <a:solidFill>
                  <a:schemeClr val="hlink"/>
                </a:solidFill>
              </a:rPr>
              <a:t>detectors</a:t>
            </a:r>
          </a:p>
          <a:p>
            <a:pPr algn="just" eaLnBrk="1" hangingPunct="1">
              <a:lnSpc>
                <a:spcPct val="90000"/>
              </a:lnSpc>
              <a:defRPr/>
            </a:pPr>
            <a:endParaRPr lang="en-US" sz="2800" dirty="0">
              <a:solidFill>
                <a:schemeClr val="hlink"/>
              </a:solidFill>
            </a:endParaRPr>
          </a:p>
          <a:p>
            <a:pPr algn="just" eaLnBrk="1" hangingPunct="1">
              <a:lnSpc>
                <a:spcPct val="90000"/>
              </a:lnSpc>
              <a:buFontTx/>
              <a:buChar char="-"/>
              <a:defRPr/>
            </a:pPr>
            <a:r>
              <a:rPr lang="en-US" sz="2800" dirty="0" smtClean="0">
                <a:solidFill>
                  <a:schemeClr val="hlink"/>
                </a:solidFill>
              </a:rPr>
              <a:t>The two processes are done once because </a:t>
            </a:r>
          </a:p>
          <a:p>
            <a:pPr marL="571500" indent="-571500" algn="just" eaLnBrk="1" hangingPunct="1">
              <a:lnSpc>
                <a:spcPct val="90000"/>
              </a:lnSpc>
              <a:buAutoNum type="romanLcParenBoth"/>
              <a:defRPr/>
            </a:pPr>
            <a:r>
              <a:rPr lang="en-US" sz="2800" dirty="0" smtClean="0">
                <a:solidFill>
                  <a:schemeClr val="hlink"/>
                </a:solidFill>
              </a:rPr>
              <a:t>One of the hallmarks of </a:t>
            </a:r>
            <a:r>
              <a:rPr lang="en-US" sz="2800" dirty="0" err="1" smtClean="0">
                <a:solidFill>
                  <a:schemeClr val="hlink"/>
                </a:solidFill>
              </a:rPr>
              <a:t>MNSRs</a:t>
            </a:r>
            <a:r>
              <a:rPr lang="en-US" sz="2800" dirty="0" smtClean="0">
                <a:solidFill>
                  <a:schemeClr val="hlink"/>
                </a:solidFill>
              </a:rPr>
              <a:t> such as NIRR-1 is their </a:t>
            </a:r>
            <a:r>
              <a:rPr lang="en-US" sz="2800" dirty="0">
                <a:solidFill>
                  <a:schemeClr val="hlink"/>
                </a:solidFill>
              </a:rPr>
              <a:t>neutron flux stability. </a:t>
            </a:r>
          </a:p>
          <a:p>
            <a:pPr marL="571500" indent="-571500" algn="just" eaLnBrk="1" hangingPunct="1">
              <a:lnSpc>
                <a:spcPct val="90000"/>
              </a:lnSpc>
              <a:buAutoNum type="romanLcParenBoth"/>
              <a:defRPr/>
            </a:pPr>
            <a:r>
              <a:rPr lang="en-US" sz="2800" dirty="0" smtClean="0">
                <a:solidFill>
                  <a:schemeClr val="hlink"/>
                </a:solidFill>
              </a:rPr>
              <a:t>Detectors’ efficiency re-calibration would only be necessary if the detector is etched. </a:t>
            </a:r>
            <a:endParaRPr lang="en-US" sz="2800" dirty="0">
              <a:solidFill>
                <a:schemeClr val="hlink"/>
              </a:solidFill>
            </a:endParaRPr>
          </a:p>
          <a:p>
            <a:pPr algn="just" eaLnBrk="1" hangingPunct="1">
              <a:lnSpc>
                <a:spcPct val="90000"/>
              </a:lnSpc>
              <a:defRPr/>
            </a:pPr>
            <a:endParaRPr lang="en-US" sz="2800" dirty="0">
              <a:solidFill>
                <a:schemeClr val="hlink"/>
              </a:solidFill>
            </a:endParaRPr>
          </a:p>
          <a:p>
            <a:pPr marL="0" indent="0" algn="just" eaLnBrk="1" hangingPunct="1">
              <a:lnSpc>
                <a:spcPct val="90000"/>
              </a:lnSpc>
              <a:buNone/>
              <a:defRPr/>
            </a:pPr>
            <a:endParaRPr lang="en-US" sz="2800" dirty="0">
              <a:solidFill>
                <a:schemeClr val="hlink"/>
              </a:solidFill>
            </a:endParaRPr>
          </a:p>
        </p:txBody>
      </p:sp>
      <p:pic>
        <p:nvPicPr>
          <p:cNvPr id="29701"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413804007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a:xfrm>
            <a:off x="250825" y="404366"/>
            <a:ext cx="8713788" cy="1368450"/>
          </a:xfrm>
          <a:solidFill>
            <a:schemeClr val="bg1"/>
          </a:solidFill>
        </p:spPr>
        <p:txBody>
          <a:bodyPr/>
          <a:lstStyle/>
          <a:p>
            <a:r>
              <a:rPr lang="en-US" dirty="0" smtClean="0">
                <a:solidFill>
                  <a:schemeClr val="hlink"/>
                </a:solidFill>
              </a:rPr>
              <a:t>FULL ENERGY PEAK EFFICIENCY OF DETECTORS </a:t>
            </a:r>
            <a:r>
              <a:rPr lang="en-US" dirty="0">
                <a:solidFill>
                  <a:schemeClr val="hlink"/>
                </a:solidFill>
              </a:rPr>
              <a:t>A</a:t>
            </a:r>
            <a:r>
              <a:rPr lang="en-US" dirty="0" smtClean="0">
                <a:solidFill>
                  <a:schemeClr val="hlink"/>
                </a:solidFill>
              </a:rPr>
              <a:t>S CRUCIAL COMPONENT IN THE ANALYTICAL RESULT</a:t>
            </a:r>
          </a:p>
        </p:txBody>
      </p:sp>
      <p:sp>
        <p:nvSpPr>
          <p:cNvPr id="73732" name="Rectangle 5"/>
          <p:cNvSpPr>
            <a:spLocks noGrp="1" noChangeArrowheads="1"/>
          </p:cNvSpPr>
          <p:nvPr>
            <p:ph type="body" idx="1"/>
          </p:nvPr>
        </p:nvSpPr>
        <p:spPr>
          <a:xfrm>
            <a:off x="250825" y="1844824"/>
            <a:ext cx="8713788" cy="4248472"/>
          </a:xfrm>
          <a:solidFill>
            <a:schemeClr val="bg1"/>
          </a:solidFill>
        </p:spPr>
        <p:txBody>
          <a:bodyPr/>
          <a:lstStyle/>
          <a:p>
            <a:r>
              <a:rPr lang="en-US" sz="2800" dirty="0">
                <a:solidFill>
                  <a:schemeClr val="hlink"/>
                </a:solidFill>
              </a:rPr>
              <a:t>Full energy peak efficiency of detectors is used in </a:t>
            </a:r>
            <a:r>
              <a:rPr lang="en-US" sz="2800" u="sng" dirty="0" smtClean="0">
                <a:solidFill>
                  <a:schemeClr val="hlink"/>
                </a:solidFill>
              </a:rPr>
              <a:t>evaluation </a:t>
            </a:r>
            <a:r>
              <a:rPr lang="en-US" sz="2800" u="sng" dirty="0">
                <a:solidFill>
                  <a:schemeClr val="hlink"/>
                </a:solidFill>
              </a:rPr>
              <a:t>of the peak </a:t>
            </a:r>
            <a:r>
              <a:rPr lang="en-US" sz="2800" u="sng" dirty="0" smtClean="0">
                <a:solidFill>
                  <a:schemeClr val="hlink"/>
                </a:solidFill>
              </a:rPr>
              <a:t>area</a:t>
            </a:r>
            <a:r>
              <a:rPr lang="en-US" sz="2800" dirty="0" smtClean="0">
                <a:solidFill>
                  <a:schemeClr val="hlink"/>
                </a:solidFill>
              </a:rPr>
              <a:t> of elements of interest in a sample, hence determining </a:t>
            </a:r>
            <a:r>
              <a:rPr lang="en-US" sz="2800" dirty="0">
                <a:solidFill>
                  <a:schemeClr val="hlink"/>
                </a:solidFill>
              </a:rPr>
              <a:t>the </a:t>
            </a:r>
            <a:r>
              <a:rPr lang="en-US" sz="2800" u="sng" dirty="0" smtClean="0">
                <a:solidFill>
                  <a:schemeClr val="hlink"/>
                </a:solidFill>
              </a:rPr>
              <a:t>activity </a:t>
            </a:r>
            <a:r>
              <a:rPr lang="en-US" sz="2800" dirty="0">
                <a:solidFill>
                  <a:schemeClr val="hlink"/>
                </a:solidFill>
              </a:rPr>
              <a:t>of either Naturally Occurring Radioactivity in Materials (NORMS) or induced radioactivity from matrices irradiated in a research reactor</a:t>
            </a:r>
            <a:r>
              <a:rPr lang="en-US" sz="2800" dirty="0" smtClean="0">
                <a:solidFill>
                  <a:schemeClr val="hlink"/>
                </a:solidFill>
              </a:rPr>
              <a:t>.</a:t>
            </a:r>
            <a:r>
              <a:rPr lang="en-US" sz="2800" dirty="0">
                <a:solidFill>
                  <a:schemeClr val="hlink"/>
                </a:solidFill>
              </a:rPr>
              <a:t> </a:t>
            </a:r>
            <a:endParaRPr lang="en-US" sz="2800" dirty="0" smtClean="0">
              <a:solidFill>
                <a:schemeClr val="hlink"/>
              </a:solidFill>
            </a:endParaRPr>
          </a:p>
          <a:p>
            <a:endParaRPr lang="en-US" sz="2000" dirty="0">
              <a:solidFill>
                <a:schemeClr val="hlink"/>
              </a:solidFill>
            </a:endParaRPr>
          </a:p>
          <a:p>
            <a:r>
              <a:rPr lang="en-US" sz="2800" dirty="0" smtClean="0">
                <a:solidFill>
                  <a:schemeClr val="hlink"/>
                </a:solidFill>
              </a:rPr>
              <a:t>This activity forms the basis for </a:t>
            </a:r>
            <a:r>
              <a:rPr lang="en-US" sz="2800" u="sng" dirty="0" smtClean="0">
                <a:solidFill>
                  <a:schemeClr val="hlink"/>
                </a:solidFill>
              </a:rPr>
              <a:t>quantifying</a:t>
            </a:r>
            <a:r>
              <a:rPr lang="en-US" sz="2800" dirty="0" smtClean="0">
                <a:solidFill>
                  <a:schemeClr val="hlink"/>
                </a:solidFill>
              </a:rPr>
              <a:t>  </a:t>
            </a:r>
            <a:r>
              <a:rPr lang="en-US" sz="2800" dirty="0">
                <a:solidFill>
                  <a:schemeClr val="hlink"/>
                </a:solidFill>
              </a:rPr>
              <a:t>the elements of </a:t>
            </a:r>
            <a:r>
              <a:rPr lang="en-US" sz="2800" dirty="0" smtClean="0">
                <a:solidFill>
                  <a:schemeClr val="hlink"/>
                </a:solidFill>
              </a:rPr>
              <a:t>interest in the sample. </a:t>
            </a:r>
            <a:r>
              <a:rPr lang="en-US" sz="2800" dirty="0">
                <a:solidFill>
                  <a:schemeClr val="hlink"/>
                </a:solidFill>
              </a:rPr>
              <a:t>(Jonah et al., 2006).</a:t>
            </a:r>
          </a:p>
        </p:txBody>
      </p:sp>
      <p:pic>
        <p:nvPicPr>
          <p:cNvPr id="29701"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96644268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Grp="1" noChangeArrowheads="1"/>
          </p:cNvSpPr>
          <p:nvPr>
            <p:ph type="title"/>
          </p:nvPr>
        </p:nvSpPr>
        <p:spPr>
          <a:xfrm>
            <a:off x="323850" y="260350"/>
            <a:ext cx="8640763" cy="647700"/>
          </a:xfrm>
          <a:solidFill>
            <a:schemeClr val="bg1"/>
          </a:solidFill>
        </p:spPr>
        <p:txBody>
          <a:bodyPr/>
          <a:lstStyle/>
          <a:p>
            <a:pPr eaLnBrk="1" hangingPunct="1"/>
            <a:r>
              <a:rPr lang="en-US" smtClean="0">
                <a:solidFill>
                  <a:schemeClr val="hlink"/>
                </a:solidFill>
              </a:rPr>
              <a:t>k</a:t>
            </a:r>
            <a:r>
              <a:rPr lang="en-US" baseline="-25000" smtClean="0">
                <a:solidFill>
                  <a:schemeClr val="hlink"/>
                </a:solidFill>
              </a:rPr>
              <a:t>0</a:t>
            </a:r>
            <a:r>
              <a:rPr lang="en-US" smtClean="0">
                <a:solidFill>
                  <a:schemeClr val="hlink"/>
                </a:solidFill>
              </a:rPr>
              <a:t>-NAA STANDARDIZATION METHOD </a:t>
            </a:r>
          </a:p>
        </p:txBody>
      </p:sp>
      <p:sp>
        <p:nvSpPr>
          <p:cNvPr id="66564" name="Rectangle 5"/>
          <p:cNvSpPr>
            <a:spLocks noGrp="1" noChangeArrowheads="1"/>
          </p:cNvSpPr>
          <p:nvPr>
            <p:ph type="body" idx="1"/>
          </p:nvPr>
        </p:nvSpPr>
        <p:spPr>
          <a:xfrm>
            <a:off x="323850" y="982563"/>
            <a:ext cx="8712200" cy="5038725"/>
          </a:xfrm>
          <a:solidFill>
            <a:schemeClr val="bg1"/>
          </a:solidFill>
        </p:spPr>
        <p:txBody>
          <a:bodyPr/>
          <a:lstStyle/>
          <a:p>
            <a:pPr marL="0" indent="0" algn="just" eaLnBrk="1" hangingPunct="1">
              <a:lnSpc>
                <a:spcPct val="80000"/>
              </a:lnSpc>
              <a:buFontTx/>
              <a:buNone/>
            </a:pPr>
            <a:r>
              <a:rPr lang="en-US" sz="2800" dirty="0" smtClean="0">
                <a:solidFill>
                  <a:schemeClr val="hlink"/>
                </a:solidFill>
              </a:rPr>
              <a:t>The formula for computing the analyte mass fraction </a:t>
            </a:r>
            <a:r>
              <a:rPr lang="en-US" sz="2800" i="1" dirty="0" smtClean="0">
                <a:solidFill>
                  <a:schemeClr val="hlink"/>
                </a:solidFill>
              </a:rPr>
              <a:t>c</a:t>
            </a:r>
            <a:r>
              <a:rPr lang="en-US" sz="2800" baseline="-25000" dirty="0" smtClean="0">
                <a:solidFill>
                  <a:schemeClr val="hlink"/>
                </a:solidFill>
              </a:rPr>
              <a:t>a</a:t>
            </a:r>
            <a:r>
              <a:rPr lang="en-US" sz="2800" dirty="0" smtClean="0">
                <a:solidFill>
                  <a:schemeClr val="hlink"/>
                </a:solidFill>
              </a:rPr>
              <a:t> is:</a:t>
            </a:r>
          </a:p>
          <a:p>
            <a:pPr marL="0" indent="0" algn="just" eaLnBrk="1" hangingPunct="1">
              <a:lnSpc>
                <a:spcPct val="80000"/>
              </a:lnSpc>
              <a:buFontTx/>
              <a:buNone/>
            </a:pPr>
            <a:endParaRPr lang="en-US" sz="2800" b="1" dirty="0" smtClean="0">
              <a:solidFill>
                <a:schemeClr val="hlink"/>
              </a:solidFill>
            </a:endParaRPr>
          </a:p>
          <a:p>
            <a:pPr marL="0" indent="0" algn="just" eaLnBrk="1" hangingPunct="1">
              <a:lnSpc>
                <a:spcPct val="80000"/>
              </a:lnSpc>
              <a:buFontTx/>
              <a:buNone/>
            </a:pPr>
            <a:endParaRPr lang="en-US" sz="2800" b="1" dirty="0" smtClean="0">
              <a:solidFill>
                <a:schemeClr val="hlink"/>
              </a:solidFill>
            </a:endParaRPr>
          </a:p>
          <a:p>
            <a:pPr marL="0" indent="0" algn="just" eaLnBrk="1" hangingPunct="1">
              <a:lnSpc>
                <a:spcPct val="80000"/>
              </a:lnSpc>
              <a:buFontTx/>
              <a:buNone/>
            </a:pPr>
            <a:endParaRPr lang="en-US" sz="2800" b="1" dirty="0">
              <a:solidFill>
                <a:schemeClr val="hlink"/>
              </a:solidFill>
            </a:endParaRPr>
          </a:p>
          <a:p>
            <a:pPr marL="0" indent="0" algn="just" eaLnBrk="1" hangingPunct="1">
              <a:lnSpc>
                <a:spcPct val="80000"/>
              </a:lnSpc>
              <a:buFontTx/>
              <a:buNone/>
            </a:pPr>
            <a:endParaRPr lang="en-US" sz="2800" b="1" dirty="0" smtClean="0">
              <a:solidFill>
                <a:schemeClr val="hlink"/>
              </a:solidFill>
            </a:endParaRPr>
          </a:p>
          <a:p>
            <a:pPr marL="0" indent="0" algn="just" eaLnBrk="1" hangingPunct="1">
              <a:lnSpc>
                <a:spcPct val="80000"/>
              </a:lnSpc>
              <a:buFontTx/>
              <a:buNone/>
            </a:pPr>
            <a:endParaRPr lang="en-US" sz="2800" b="1" dirty="0">
              <a:solidFill>
                <a:schemeClr val="hlink"/>
              </a:solidFill>
            </a:endParaRPr>
          </a:p>
          <a:p>
            <a:pPr marL="0" indent="0" algn="just" eaLnBrk="1" hangingPunct="1">
              <a:lnSpc>
                <a:spcPct val="80000"/>
              </a:lnSpc>
              <a:buNone/>
            </a:pPr>
            <a:r>
              <a:rPr lang="en-US" sz="2400" dirty="0" smtClean="0">
                <a:solidFill>
                  <a:schemeClr val="hlink"/>
                </a:solidFill>
              </a:rPr>
              <a:t>1</a:t>
            </a:r>
            <a:r>
              <a:rPr lang="en-US" sz="2400" baseline="30000" dirty="0" smtClean="0">
                <a:solidFill>
                  <a:schemeClr val="hlink"/>
                </a:solidFill>
              </a:rPr>
              <a:t>st</a:t>
            </a:r>
            <a:r>
              <a:rPr lang="en-US" sz="2400" dirty="0" smtClean="0">
                <a:solidFill>
                  <a:schemeClr val="hlink"/>
                </a:solidFill>
              </a:rPr>
              <a:t> term </a:t>
            </a:r>
            <a:r>
              <a:rPr lang="en-US" sz="2400" dirty="0">
                <a:solidFill>
                  <a:schemeClr val="hlink"/>
                </a:solidFill>
              </a:rPr>
              <a:t>describes the results of the gamma-ray spectrometry </a:t>
            </a:r>
            <a:r>
              <a:rPr lang="en-US" sz="2400" dirty="0" smtClean="0">
                <a:solidFill>
                  <a:schemeClr val="hlink"/>
                </a:solidFill>
              </a:rPr>
              <a:t>measurements,</a:t>
            </a:r>
          </a:p>
          <a:p>
            <a:pPr marL="0" indent="0" algn="just" eaLnBrk="1" hangingPunct="1">
              <a:lnSpc>
                <a:spcPct val="80000"/>
              </a:lnSpc>
              <a:buNone/>
            </a:pPr>
            <a:r>
              <a:rPr lang="en-US" sz="2400" dirty="0" smtClean="0">
                <a:solidFill>
                  <a:schemeClr val="hlink"/>
                </a:solidFill>
              </a:rPr>
              <a:t>2</a:t>
            </a:r>
            <a:r>
              <a:rPr lang="en-US" sz="2400" baseline="30000" dirty="0" smtClean="0">
                <a:solidFill>
                  <a:schemeClr val="hlink"/>
                </a:solidFill>
              </a:rPr>
              <a:t>nd</a:t>
            </a:r>
            <a:r>
              <a:rPr lang="en-US" sz="2400" dirty="0" smtClean="0">
                <a:solidFill>
                  <a:schemeClr val="hlink"/>
                </a:solidFill>
              </a:rPr>
              <a:t> term </a:t>
            </a:r>
            <a:r>
              <a:rPr lang="en-US" sz="2400" dirty="0">
                <a:solidFill>
                  <a:schemeClr val="hlink"/>
                </a:solidFill>
              </a:rPr>
              <a:t>is the corresponding </a:t>
            </a:r>
            <a:r>
              <a:rPr lang="en-US" sz="2400" i="1" dirty="0">
                <a:solidFill>
                  <a:schemeClr val="hlink"/>
                </a:solidFill>
              </a:rPr>
              <a:t>k</a:t>
            </a:r>
            <a:r>
              <a:rPr lang="en-US" sz="2400" baseline="-25000" dirty="0">
                <a:solidFill>
                  <a:schemeClr val="hlink"/>
                </a:solidFill>
              </a:rPr>
              <a:t>0</a:t>
            </a:r>
            <a:r>
              <a:rPr lang="en-US" sz="2400" dirty="0">
                <a:solidFill>
                  <a:schemeClr val="hlink"/>
                </a:solidFill>
              </a:rPr>
              <a:t> factor, </a:t>
            </a:r>
            <a:endParaRPr lang="en-US" sz="2400" dirty="0" smtClean="0">
              <a:solidFill>
                <a:schemeClr val="hlink"/>
              </a:solidFill>
            </a:endParaRPr>
          </a:p>
          <a:p>
            <a:pPr marL="0" indent="0" algn="just" eaLnBrk="1" hangingPunct="1">
              <a:lnSpc>
                <a:spcPct val="80000"/>
              </a:lnSpc>
              <a:buNone/>
            </a:pPr>
            <a:r>
              <a:rPr lang="en-US" sz="2400" dirty="0" smtClean="0">
                <a:solidFill>
                  <a:schemeClr val="hlink"/>
                </a:solidFill>
              </a:rPr>
              <a:t>3</a:t>
            </a:r>
            <a:r>
              <a:rPr lang="en-US" sz="2400" baseline="30000" dirty="0" smtClean="0">
                <a:solidFill>
                  <a:schemeClr val="hlink"/>
                </a:solidFill>
              </a:rPr>
              <a:t>rd</a:t>
            </a:r>
            <a:r>
              <a:rPr lang="en-US" sz="2400" dirty="0" smtClean="0">
                <a:solidFill>
                  <a:schemeClr val="hlink"/>
                </a:solidFill>
              </a:rPr>
              <a:t> term </a:t>
            </a:r>
            <a:r>
              <a:rPr lang="en-US" sz="2400" dirty="0">
                <a:solidFill>
                  <a:schemeClr val="hlink"/>
                </a:solidFill>
              </a:rPr>
              <a:t>is </a:t>
            </a:r>
            <a:r>
              <a:rPr lang="en-US" sz="2400" dirty="0" smtClean="0">
                <a:solidFill>
                  <a:schemeClr val="hlink"/>
                </a:solidFill>
              </a:rPr>
              <a:t>related to the full </a:t>
            </a:r>
            <a:r>
              <a:rPr lang="en-US" sz="2400" dirty="0">
                <a:solidFill>
                  <a:schemeClr val="hlink"/>
                </a:solidFill>
              </a:rPr>
              <a:t>energy peak efficiency calibration of </a:t>
            </a:r>
            <a:r>
              <a:rPr lang="en-US" sz="2400" dirty="0" smtClean="0">
                <a:solidFill>
                  <a:schemeClr val="hlink"/>
                </a:solidFill>
              </a:rPr>
              <a:t> </a:t>
            </a:r>
            <a:r>
              <a:rPr lang="en-US" sz="2400" dirty="0">
                <a:solidFill>
                  <a:schemeClr val="hlink"/>
                </a:solidFill>
              </a:rPr>
              <a:t>detector </a:t>
            </a:r>
            <a:endParaRPr lang="en-US" sz="2400" dirty="0" smtClean="0">
              <a:solidFill>
                <a:schemeClr val="hlink"/>
              </a:solidFill>
            </a:endParaRPr>
          </a:p>
          <a:p>
            <a:pPr marL="0" indent="0" algn="just" eaLnBrk="1" hangingPunct="1">
              <a:lnSpc>
                <a:spcPct val="80000"/>
              </a:lnSpc>
              <a:buNone/>
            </a:pPr>
            <a:r>
              <a:rPr lang="en-US" sz="2400" dirty="0" smtClean="0">
                <a:solidFill>
                  <a:schemeClr val="hlink"/>
                </a:solidFill>
              </a:rPr>
              <a:t>4</a:t>
            </a:r>
            <a:r>
              <a:rPr lang="en-US" sz="2400" baseline="30000" dirty="0" smtClean="0">
                <a:solidFill>
                  <a:schemeClr val="hlink"/>
                </a:solidFill>
              </a:rPr>
              <a:t>th</a:t>
            </a:r>
            <a:r>
              <a:rPr lang="en-US" sz="2400" dirty="0" smtClean="0">
                <a:solidFill>
                  <a:schemeClr val="hlink"/>
                </a:solidFill>
              </a:rPr>
              <a:t> term </a:t>
            </a:r>
            <a:r>
              <a:rPr lang="en-US" sz="2400" dirty="0">
                <a:solidFill>
                  <a:schemeClr val="hlink"/>
                </a:solidFill>
              </a:rPr>
              <a:t>accounts for the contribution of the epithermal activation (reactor-dependent). </a:t>
            </a:r>
            <a:endParaRPr lang="en-US" sz="1800" dirty="0" smtClean="0">
              <a:solidFill>
                <a:schemeClr val="hlink"/>
              </a:solidFill>
            </a:endParaRPr>
          </a:p>
        </p:txBody>
      </p:sp>
      <p:sp>
        <p:nvSpPr>
          <p:cNvPr id="6656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ZA"/>
          </a:p>
        </p:txBody>
      </p:sp>
      <p:graphicFrame>
        <p:nvGraphicFramePr>
          <p:cNvPr id="66566" name="Object 6"/>
          <p:cNvGraphicFramePr>
            <a:graphicFrameLocks noChangeAspect="1"/>
          </p:cNvGraphicFramePr>
          <p:nvPr>
            <p:extLst/>
          </p:nvPr>
        </p:nvGraphicFramePr>
        <p:xfrm>
          <a:off x="899592" y="1928707"/>
          <a:ext cx="6819900" cy="1846262"/>
        </p:xfrm>
        <a:graphic>
          <a:graphicData uri="http://schemas.openxmlformats.org/presentationml/2006/ole">
            <mc:AlternateContent xmlns:mc="http://schemas.openxmlformats.org/markup-compatibility/2006">
              <mc:Choice xmlns:v="urn:schemas-microsoft-com:vml" Requires="v">
                <p:oleObj spid="_x0000_s221302" name="Equation" r:id="rId4" imgW="3175000" imgH="863600" progId="Equation.DSMT4">
                  <p:embed/>
                </p:oleObj>
              </mc:Choice>
              <mc:Fallback>
                <p:oleObj name="Equation" r:id="rId4" imgW="3175000" imgH="863600" progId="Equation.DSMT4">
                  <p:embed/>
                  <p:pic>
                    <p:nvPicPr>
                      <p:cNvPr id="665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928707"/>
                        <a:ext cx="68199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6567" name="Picture 8" descr="bitmap1"/>
          <p:cNvPicPr>
            <a:picLocks noChangeAspect="1" noChangeArrowheads="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9539" y="1916832"/>
            <a:ext cx="1728192" cy="1872208"/>
          </a:xfrm>
          <a:prstGeom prst="rect">
            <a:avLst/>
          </a:pr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491880" y="2420888"/>
            <a:ext cx="1152128" cy="1008112"/>
          </a:xfrm>
          <a:prstGeom prst="rect">
            <a:avLst/>
          </a:pr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848157" y="2492896"/>
            <a:ext cx="792088" cy="864096"/>
          </a:xfrm>
          <a:prstGeom prst="rect">
            <a:avLst/>
          </a:pr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844394" y="2420888"/>
            <a:ext cx="1872208" cy="936104"/>
          </a:xfrm>
          <a:prstGeom prst="rect">
            <a:avLst/>
          </a:pr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235119477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ppt_x"/>
                                          </p:val>
                                        </p:tav>
                                      </p:tavLst>
                                    </p:anim>
                                    <p:anim calcmode="lin" valueType="num">
                                      <p:cBhvr additive="base">
                                        <p:cTn id="49" dur="500"/>
                                        <p:tgtEl>
                                          <p:spTgt spid="12"/>
                                        </p:tgtEl>
                                        <p:attrNameLst>
                                          <p:attrName>ppt_y</p:attrName>
                                        </p:attrNameLst>
                                      </p:cBhvr>
                                      <p:tavLst>
                                        <p:tav tm="0">
                                          <p:val>
                                            <p:strVal val="ppt_y"/>
                                          </p:val>
                                        </p:tav>
                                        <p:tav tm="100000">
                                          <p:val>
                                            <p:strVal val="1+ppt_h/2"/>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Grp="1" noChangeArrowheads="1"/>
          </p:cNvSpPr>
          <p:nvPr>
            <p:ph type="title"/>
          </p:nvPr>
        </p:nvSpPr>
        <p:spPr>
          <a:xfrm>
            <a:off x="323850" y="260350"/>
            <a:ext cx="8569325" cy="647700"/>
          </a:xfrm>
          <a:solidFill>
            <a:schemeClr val="bg1"/>
          </a:solidFill>
        </p:spPr>
        <p:txBody>
          <a:bodyPr/>
          <a:lstStyle/>
          <a:p>
            <a:r>
              <a:rPr lang="en-US" sz="2800" smtClean="0">
                <a:solidFill>
                  <a:schemeClr val="hlink"/>
                </a:solidFill>
              </a:rPr>
              <a:t>CHARACTERIZING OF IRRADIATION FACILITY</a:t>
            </a:r>
          </a:p>
        </p:txBody>
      </p:sp>
      <p:sp>
        <p:nvSpPr>
          <p:cNvPr id="33796" name="Rectangle 5"/>
          <p:cNvSpPr>
            <a:spLocks noGrp="1" noChangeArrowheads="1"/>
          </p:cNvSpPr>
          <p:nvPr>
            <p:ph type="body" idx="1"/>
          </p:nvPr>
        </p:nvSpPr>
        <p:spPr>
          <a:xfrm>
            <a:off x="396875" y="1268413"/>
            <a:ext cx="8712200" cy="4751387"/>
          </a:xfrm>
          <a:solidFill>
            <a:schemeClr val="bg1"/>
          </a:solidFill>
        </p:spPr>
        <p:txBody>
          <a:bodyPr/>
          <a:lstStyle/>
          <a:p>
            <a:pPr marL="0" indent="0">
              <a:buFontTx/>
              <a:buNone/>
              <a:defRPr/>
            </a:pPr>
            <a:r>
              <a:rPr lang="en-US" sz="2800" dirty="0">
                <a:solidFill>
                  <a:schemeClr val="hlink"/>
                </a:solidFill>
              </a:rPr>
              <a:t>The irradiation facility is characterized by the following neutron flux parameters:</a:t>
            </a:r>
          </a:p>
          <a:p>
            <a:pPr>
              <a:defRPr/>
            </a:pPr>
            <a:r>
              <a:rPr lang="en-US" sz="2400" dirty="0"/>
              <a:t> </a:t>
            </a:r>
            <a:r>
              <a:rPr lang="el-GR" sz="2400" dirty="0" smtClean="0">
                <a:latin typeface="Times New Roman"/>
                <a:cs typeface="Times New Roman"/>
              </a:rPr>
              <a:t>Φ</a:t>
            </a:r>
            <a:r>
              <a:rPr lang="en-US" sz="2400" baseline="-25000" dirty="0" err="1" smtClean="0">
                <a:latin typeface="Times New Roman"/>
                <a:cs typeface="Times New Roman"/>
              </a:rPr>
              <a:t>th</a:t>
            </a:r>
            <a:r>
              <a:rPr lang="en-US" sz="2400" dirty="0" smtClean="0">
                <a:latin typeface="Times New Roman"/>
                <a:cs typeface="Times New Roman"/>
              </a:rPr>
              <a:t> </a:t>
            </a:r>
            <a:r>
              <a:rPr lang="en-US" sz="2800" dirty="0">
                <a:solidFill>
                  <a:schemeClr val="hlink"/>
                </a:solidFill>
              </a:rPr>
              <a:t>- thermal neutron flux and its uncertainty.</a:t>
            </a:r>
          </a:p>
          <a:p>
            <a:pPr>
              <a:defRPr/>
            </a:pPr>
            <a:r>
              <a:rPr lang="en-US" sz="2400" dirty="0" smtClean="0"/>
              <a:t>         </a:t>
            </a:r>
            <a:r>
              <a:rPr lang="en-US" sz="2800" dirty="0" smtClean="0">
                <a:solidFill>
                  <a:schemeClr val="hlink"/>
                </a:solidFill>
              </a:rPr>
              <a:t>-</a:t>
            </a:r>
            <a:r>
              <a:rPr lang="en-US" sz="2400" dirty="0" smtClean="0"/>
              <a:t> </a:t>
            </a:r>
            <a:r>
              <a:rPr lang="en-US" sz="2800" dirty="0">
                <a:solidFill>
                  <a:schemeClr val="hlink"/>
                </a:solidFill>
              </a:rPr>
              <a:t>the thermal to epithermal neutron flux ratio.</a:t>
            </a:r>
          </a:p>
          <a:p>
            <a:pPr>
              <a:defRPr/>
            </a:pPr>
            <a:r>
              <a:rPr lang="en-US" sz="2400" dirty="0" err="1" smtClean="0">
                <a:latin typeface="Times New Roman"/>
                <a:cs typeface="Times New Roman"/>
              </a:rPr>
              <a:t>Φ</a:t>
            </a:r>
            <a:r>
              <a:rPr lang="en-US" sz="2400" baseline="-25000" dirty="0" err="1" smtClean="0">
                <a:latin typeface="Times New Roman"/>
                <a:cs typeface="Times New Roman"/>
              </a:rPr>
              <a:t>f</a:t>
            </a:r>
            <a:r>
              <a:rPr lang="en-US" sz="2400" dirty="0" smtClean="0">
                <a:latin typeface="Times New Roman"/>
                <a:cs typeface="Times New Roman"/>
              </a:rPr>
              <a:t> </a:t>
            </a:r>
            <a:r>
              <a:rPr lang="en-US" sz="2800" dirty="0">
                <a:solidFill>
                  <a:schemeClr val="hlink"/>
                </a:solidFill>
              </a:rPr>
              <a:t>– the fast neutron flux and its uncertainty.</a:t>
            </a:r>
          </a:p>
          <a:p>
            <a:pPr>
              <a:defRPr/>
            </a:pPr>
            <a:r>
              <a:rPr lang="en-US" sz="2400" dirty="0">
                <a:latin typeface="Times New Roman"/>
                <a:cs typeface="Times New Roman"/>
              </a:rPr>
              <a:t>α</a:t>
            </a:r>
            <a:r>
              <a:rPr lang="en-US" sz="2400" dirty="0" smtClean="0"/>
              <a:t> </a:t>
            </a:r>
            <a:r>
              <a:rPr lang="en-US" sz="2800" dirty="0">
                <a:solidFill>
                  <a:schemeClr val="hlink"/>
                </a:solidFill>
              </a:rPr>
              <a:t>– shape factor of the epithermal neutron flux</a:t>
            </a:r>
          </a:p>
          <a:p>
            <a:pPr>
              <a:defRPr/>
            </a:pPr>
            <a:r>
              <a:rPr lang="en-US" sz="2400" dirty="0"/>
              <a:t>T </a:t>
            </a:r>
            <a:r>
              <a:rPr lang="en-US" sz="2800" dirty="0">
                <a:solidFill>
                  <a:schemeClr val="hlink"/>
                </a:solidFill>
              </a:rPr>
              <a:t>– the temperature of the Maxwell-Boltzmann velocity distribution that describes the thermal component of the neutron spectrum.</a:t>
            </a:r>
          </a:p>
          <a:p>
            <a:pPr>
              <a:defRPr/>
            </a:pPr>
            <a:r>
              <a:rPr lang="en-US" sz="2400" dirty="0" smtClean="0"/>
              <a:t>   </a:t>
            </a:r>
            <a:r>
              <a:rPr lang="en-US" sz="2800" dirty="0" smtClean="0">
                <a:solidFill>
                  <a:schemeClr val="hlink"/>
                </a:solidFill>
              </a:rPr>
              <a:t>- </a:t>
            </a:r>
            <a:r>
              <a:rPr lang="en-US" sz="2800" dirty="0">
                <a:solidFill>
                  <a:schemeClr val="hlink"/>
                </a:solidFill>
              </a:rPr>
              <a:t>the ratio of the thermal to fast neutron flux </a:t>
            </a:r>
          </a:p>
        </p:txBody>
      </p:sp>
      <p:pic>
        <p:nvPicPr>
          <p:cNvPr id="71685" name="Picture 6" descr="bitmap1"/>
          <p:cNvPicPr>
            <a:picLocks noChangeAspect="1" noChangeArrowheads="1"/>
          </p:cNvPicPr>
          <p:nvPr/>
        </p:nvPicPr>
        <p:blipFill>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686" name="Object 2"/>
          <p:cNvGraphicFramePr>
            <a:graphicFrameLocks noChangeAspect="1"/>
          </p:cNvGraphicFramePr>
          <p:nvPr>
            <p:extLst/>
          </p:nvPr>
        </p:nvGraphicFramePr>
        <p:xfrm>
          <a:off x="593725" y="2684463"/>
          <a:ext cx="954088" cy="727075"/>
        </p:xfrm>
        <a:graphic>
          <a:graphicData uri="http://schemas.openxmlformats.org/presentationml/2006/ole">
            <mc:AlternateContent xmlns:mc="http://schemas.openxmlformats.org/markup-compatibility/2006">
              <mc:Choice xmlns:v="urn:schemas-microsoft-com:vml" Requires="v">
                <p:oleObj spid="_x0000_s225320" name="Equation" r:id="rId5" imgW="583947" imgH="444307" progId="Equation.DSMT4">
                  <p:embed/>
                </p:oleObj>
              </mc:Choice>
              <mc:Fallback>
                <p:oleObj name="Equation" r:id="rId5" imgW="583947" imgH="444307" progId="Equation.DSMT4">
                  <p:embed/>
                  <p:pic>
                    <p:nvPicPr>
                      <p:cNvPr id="7168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25" y="2684463"/>
                        <a:ext cx="9540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87" name="Object 3"/>
          <p:cNvGraphicFramePr>
            <a:graphicFrameLocks noChangeAspect="1"/>
          </p:cNvGraphicFramePr>
          <p:nvPr/>
        </p:nvGraphicFramePr>
        <p:xfrm>
          <a:off x="696913" y="5648325"/>
          <a:ext cx="346075" cy="444500"/>
        </p:xfrm>
        <a:graphic>
          <a:graphicData uri="http://schemas.openxmlformats.org/presentationml/2006/ole">
            <mc:AlternateContent xmlns:mc="http://schemas.openxmlformats.org/markup-compatibility/2006">
              <mc:Choice xmlns:v="urn:schemas-microsoft-com:vml" Requires="v">
                <p:oleObj spid="_x0000_s225321" name="Equation" r:id="rId7" imgW="177646" imgH="228402" progId="Equation.DSMT4">
                  <p:embed/>
                </p:oleObj>
              </mc:Choice>
              <mc:Fallback>
                <p:oleObj name="Equation" r:id="rId7" imgW="177646" imgH="228402" progId="Equation.DSMT4">
                  <p:embed/>
                  <p:pic>
                    <p:nvPicPr>
                      <p:cNvPr id="7168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913" y="5648325"/>
                        <a:ext cx="3460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124349844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Grp="1" noChangeArrowheads="1"/>
          </p:cNvSpPr>
          <p:nvPr>
            <p:ph type="title"/>
          </p:nvPr>
        </p:nvSpPr>
        <p:spPr>
          <a:xfrm>
            <a:off x="323850" y="260350"/>
            <a:ext cx="8569325" cy="792163"/>
          </a:xfrm>
          <a:solidFill>
            <a:schemeClr val="bg1"/>
          </a:solidFill>
        </p:spPr>
        <p:txBody>
          <a:bodyPr/>
          <a:lstStyle/>
          <a:p>
            <a:r>
              <a:rPr lang="en-US" sz="2800" smtClean="0">
                <a:solidFill>
                  <a:schemeClr val="hlink"/>
                </a:solidFill>
              </a:rPr>
              <a:t>NEUTRON SPECTRUM PARAMETERS FOR FOUR NIRR-1 IRRADIATION CHANNELS</a:t>
            </a:r>
          </a:p>
        </p:txBody>
      </p:sp>
      <p:pic>
        <p:nvPicPr>
          <p:cNvPr id="72708"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323850" y="1089025"/>
          <a:ext cx="8640763" cy="4967286"/>
        </p:xfrm>
        <a:graphic>
          <a:graphicData uri="http://schemas.openxmlformats.org/drawingml/2006/table">
            <a:tbl>
              <a:tblPr firstRow="1" firstCol="1" bandRow="1"/>
              <a:tblGrid>
                <a:gridCol w="1713569">
                  <a:extLst>
                    <a:ext uri="{9D8B030D-6E8A-4147-A177-3AD203B41FA5}">
                      <a16:colId xmlns:a16="http://schemas.microsoft.com/office/drawing/2014/main" val="20000"/>
                    </a:ext>
                  </a:extLst>
                </a:gridCol>
                <a:gridCol w="1822946">
                  <a:extLst>
                    <a:ext uri="{9D8B030D-6E8A-4147-A177-3AD203B41FA5}">
                      <a16:colId xmlns:a16="http://schemas.microsoft.com/office/drawing/2014/main" val="20001"/>
                    </a:ext>
                  </a:extLst>
                </a:gridCol>
                <a:gridCol w="1822946">
                  <a:extLst>
                    <a:ext uri="{9D8B030D-6E8A-4147-A177-3AD203B41FA5}">
                      <a16:colId xmlns:a16="http://schemas.microsoft.com/office/drawing/2014/main" val="20002"/>
                    </a:ext>
                  </a:extLst>
                </a:gridCol>
                <a:gridCol w="1640651">
                  <a:extLst>
                    <a:ext uri="{9D8B030D-6E8A-4147-A177-3AD203B41FA5}">
                      <a16:colId xmlns:a16="http://schemas.microsoft.com/office/drawing/2014/main" val="20003"/>
                    </a:ext>
                  </a:extLst>
                </a:gridCol>
                <a:gridCol w="1640651">
                  <a:extLst>
                    <a:ext uri="{9D8B030D-6E8A-4147-A177-3AD203B41FA5}">
                      <a16:colId xmlns:a16="http://schemas.microsoft.com/office/drawing/2014/main" val="20004"/>
                    </a:ext>
                  </a:extLst>
                </a:gridCol>
              </a:tblGrid>
              <a:tr h="6596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Parameter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Inner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Outer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6596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A1</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B2</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A2</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B4</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96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α</a:t>
                      </a:r>
                    </a:p>
                  </a:txBody>
                  <a:tcPr marL="68578" marR="6857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-0.046 ± 0.005</a:t>
                      </a: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-0.052 ± 0.002</a:t>
                      </a: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0.024 ± 0.002</a:t>
                      </a: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0.029 ± 0.003</a:t>
                      </a:r>
                    </a:p>
                  </a:txBody>
                  <a:tcPr marL="68578" marR="6857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65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f</a:t>
                      </a:r>
                    </a:p>
                  </a:txBody>
                  <a:tcPr marL="68578" marR="6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18.4 ± 0.3</a:t>
                      </a:r>
                    </a:p>
                  </a:txBody>
                  <a:tcPr marL="68578" marR="68578" marT="0" marB="0" anchor="ctr">
                    <a:lnL>
                      <a:noFill/>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19.2 ± 0.5</a:t>
                      </a:r>
                    </a:p>
                  </a:txBody>
                  <a:tcPr marL="68578" marR="68578" marT="0" marB="0" anchor="ctr">
                    <a:lnL>
                      <a:noFill/>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49.5 ± 0.1</a:t>
                      </a:r>
                    </a:p>
                  </a:txBody>
                  <a:tcPr marL="68578" marR="68578" marT="0" marB="0" anchor="ctr">
                    <a:lnL>
                      <a:noFill/>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48.3 ± 3.3</a:t>
                      </a:r>
                    </a:p>
                  </a:txBody>
                  <a:tcPr marL="68578" marR="68578"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65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err="1">
                          <a:ln>
                            <a:noFill/>
                          </a:ln>
                          <a:solidFill>
                            <a:schemeClr val="hlink"/>
                          </a:solidFill>
                          <a:effectLst/>
                          <a:latin typeface="Times New Roman" pitchFamily="18" charset="0"/>
                          <a:ea typeface="+mn-ea"/>
                          <a:cs typeface="Times New Roman" pitchFamily="18" charset="0"/>
                        </a:rPr>
                        <a:t>Φ</a:t>
                      </a:r>
                      <a:r>
                        <a:rPr kumimoji="0" lang="en-US" sz="2000" b="0" i="0" u="none" strike="noStrike" kern="1200" cap="none" normalizeH="0" baseline="-25000" dirty="0" err="1">
                          <a:ln>
                            <a:noFill/>
                          </a:ln>
                          <a:solidFill>
                            <a:schemeClr val="hlink"/>
                          </a:solidFill>
                          <a:effectLst/>
                          <a:latin typeface="Times New Roman" pitchFamily="18" charset="0"/>
                          <a:ea typeface="+mn-ea"/>
                          <a:cs typeface="Times New Roman" pitchFamily="18" charset="0"/>
                        </a:rPr>
                        <a:t>th</a:t>
                      </a: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a:t>
                      </a:r>
                      <a:r>
                        <a:rPr kumimoji="0" lang="en-US" sz="2000" b="0" i="0" u="none" strike="noStrike" kern="1200" cap="none" normalizeH="0" baseline="0" dirty="0" err="1">
                          <a:ln>
                            <a:noFill/>
                          </a:ln>
                          <a:solidFill>
                            <a:schemeClr val="hlink"/>
                          </a:solidFill>
                          <a:effectLst/>
                          <a:latin typeface="Times New Roman" pitchFamily="18" charset="0"/>
                          <a:ea typeface="+mn-ea"/>
                          <a:cs typeface="Times New Roman" pitchFamily="18" charset="0"/>
                        </a:rPr>
                        <a:t>Φ</a:t>
                      </a:r>
                      <a:r>
                        <a:rPr kumimoji="0" lang="en-US" sz="2000" b="0" i="0" u="none" strike="noStrike" kern="1200" cap="none" normalizeH="0" baseline="-25000" dirty="0" err="1">
                          <a:ln>
                            <a:noFill/>
                          </a:ln>
                          <a:solidFill>
                            <a:schemeClr val="hlink"/>
                          </a:solidFill>
                          <a:effectLst/>
                          <a:latin typeface="Times New Roman" pitchFamily="18" charset="0"/>
                          <a:ea typeface="+mn-ea"/>
                          <a:cs typeface="Times New Roman" pitchFamily="18" charset="0"/>
                        </a:rPr>
                        <a:t>f</a:t>
                      </a: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a:t>
                      </a:r>
                      <a:r>
                        <a:rPr kumimoji="0" lang="en-US" sz="2000" b="0" i="0" u="none" strike="noStrike" kern="1200" cap="none" normalizeH="0" baseline="0" dirty="0" err="1">
                          <a:ln>
                            <a:noFill/>
                          </a:ln>
                          <a:solidFill>
                            <a:schemeClr val="hlink"/>
                          </a:solidFill>
                          <a:effectLst/>
                          <a:latin typeface="Times New Roman" pitchFamily="18" charset="0"/>
                          <a:ea typeface="+mn-ea"/>
                          <a:cs typeface="Times New Roman" pitchFamily="18" charset="0"/>
                        </a:rPr>
                        <a:t>f</a:t>
                      </a:r>
                      <a:r>
                        <a:rPr kumimoji="0" lang="en-US" sz="2000" b="0" i="0" u="none" strike="noStrike" kern="1200" cap="none" normalizeH="0" baseline="-25000" dirty="0" err="1">
                          <a:ln>
                            <a:noFill/>
                          </a:ln>
                          <a:solidFill>
                            <a:schemeClr val="hlink"/>
                          </a:solidFill>
                          <a:effectLst/>
                          <a:latin typeface="Times New Roman" pitchFamily="18" charset="0"/>
                          <a:ea typeface="+mn-ea"/>
                          <a:cs typeface="Times New Roman" pitchFamily="18" charset="0"/>
                        </a:rPr>
                        <a:t>T</a:t>
                      </a: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a:t>
                      </a:r>
                    </a:p>
                  </a:txBody>
                  <a:tcPr marL="68578" marR="6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5.2 ± 0.2</a:t>
                      </a:r>
                    </a:p>
                  </a:txBody>
                  <a:tcPr marL="68578" marR="68578" marT="0" marB="0" anchor="ctr">
                    <a:lnL>
                      <a:noFill/>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5.0 ± 0.2</a:t>
                      </a:r>
                    </a:p>
                  </a:txBody>
                  <a:tcPr marL="68578" marR="68578" marT="0" marB="0" anchor="ctr">
                    <a:lnL>
                      <a:noFill/>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15.0 ± 0.8</a:t>
                      </a:r>
                    </a:p>
                  </a:txBody>
                  <a:tcPr marL="68578" marR="68578" marT="0" marB="0" anchor="ctr">
                    <a:lnL>
                      <a:noFill/>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15.5 ± 0.9</a:t>
                      </a:r>
                    </a:p>
                  </a:txBody>
                  <a:tcPr marL="68578" marR="68578"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65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err="1">
                          <a:ln>
                            <a:noFill/>
                          </a:ln>
                          <a:solidFill>
                            <a:schemeClr val="hlink"/>
                          </a:solidFill>
                          <a:effectLst/>
                          <a:latin typeface="Times New Roman" pitchFamily="18" charset="0"/>
                          <a:ea typeface="+mn-ea"/>
                          <a:cs typeface="Times New Roman" pitchFamily="18" charset="0"/>
                        </a:rPr>
                        <a:t>T</a:t>
                      </a:r>
                      <a:r>
                        <a:rPr kumimoji="0" lang="en-US" sz="2000" b="0" i="0" u="none" strike="noStrike" kern="1200" cap="none" normalizeH="0" baseline="-25000" dirty="0" err="1">
                          <a:ln>
                            <a:noFill/>
                          </a:ln>
                          <a:solidFill>
                            <a:schemeClr val="hlink"/>
                          </a:solidFill>
                          <a:effectLst/>
                          <a:latin typeface="Times New Roman" pitchFamily="18" charset="0"/>
                          <a:ea typeface="+mn-ea"/>
                          <a:cs typeface="Times New Roman" pitchFamily="18" charset="0"/>
                        </a:rPr>
                        <a:t>n</a:t>
                      </a: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a:t>
                      </a:r>
                      <a:r>
                        <a:rPr kumimoji="0" lang="en-US" sz="2000" b="0" i="0" u="none" strike="noStrike" kern="1200" cap="none" normalizeH="0" baseline="30000" dirty="0" err="1">
                          <a:ln>
                            <a:noFill/>
                          </a:ln>
                          <a:solidFill>
                            <a:schemeClr val="hlink"/>
                          </a:solidFill>
                          <a:effectLst/>
                          <a:latin typeface="Times New Roman" pitchFamily="18" charset="0"/>
                          <a:ea typeface="+mn-ea"/>
                          <a:cs typeface="Times New Roman" pitchFamily="18" charset="0"/>
                        </a:rPr>
                        <a:t>o</a:t>
                      </a:r>
                      <a:r>
                        <a:rPr kumimoji="0" lang="en-US" sz="2000" b="0" i="0" u="none" strike="noStrike" kern="1200" cap="none" normalizeH="0" baseline="0" dirty="0" err="1">
                          <a:ln>
                            <a:noFill/>
                          </a:ln>
                          <a:solidFill>
                            <a:schemeClr val="hlink"/>
                          </a:solidFill>
                          <a:effectLst/>
                          <a:latin typeface="Times New Roman" pitchFamily="18" charset="0"/>
                          <a:ea typeface="+mn-ea"/>
                          <a:cs typeface="Times New Roman" pitchFamily="18" charset="0"/>
                        </a:rPr>
                        <a:t>C</a:t>
                      </a: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a:t>
                      </a:r>
                    </a:p>
                  </a:txBody>
                  <a:tcPr marL="68578" marR="6857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52.3 ± 2.6</a:t>
                      </a:r>
                    </a:p>
                  </a:txBody>
                  <a:tcPr marL="68578" marR="68578" marT="0" marB="0" anchor="ctr">
                    <a:lnL>
                      <a:noFill/>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60.6 ± 3.7</a:t>
                      </a:r>
                    </a:p>
                  </a:txBody>
                  <a:tcPr marL="68578" marR="68578" marT="0" marB="0" anchor="ctr">
                    <a:lnL>
                      <a:noFill/>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a:ln>
                            <a:noFill/>
                          </a:ln>
                          <a:solidFill>
                            <a:schemeClr val="hlink"/>
                          </a:solidFill>
                          <a:effectLst/>
                          <a:latin typeface="Times New Roman" pitchFamily="18" charset="0"/>
                          <a:ea typeface="+mn-ea"/>
                          <a:cs typeface="Times New Roman" pitchFamily="18" charset="0"/>
                        </a:rPr>
                        <a:t>40.4 ± 2.4</a:t>
                      </a:r>
                    </a:p>
                  </a:txBody>
                  <a:tcPr marL="68578" marR="68578" marT="0" marB="0" anchor="ctr">
                    <a:lnL>
                      <a:noFill/>
                    </a:lnL>
                    <a:lnR>
                      <a:noFill/>
                    </a:lnR>
                    <a:lnT>
                      <a:noFill/>
                    </a:lnT>
                    <a:lnB>
                      <a:noFill/>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44.5 ± 2.7</a:t>
                      </a:r>
                    </a:p>
                  </a:txBody>
                  <a:tcPr marL="68578" marR="68578"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65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err="1">
                          <a:ln>
                            <a:noFill/>
                          </a:ln>
                          <a:solidFill>
                            <a:schemeClr val="hlink"/>
                          </a:solidFill>
                          <a:effectLst/>
                          <a:latin typeface="Times New Roman" pitchFamily="18" charset="0"/>
                          <a:ea typeface="+mn-ea"/>
                          <a:cs typeface="Times New Roman" pitchFamily="18" charset="0"/>
                        </a:rPr>
                        <a:t>Φ</a:t>
                      </a:r>
                      <a:r>
                        <a:rPr kumimoji="0" lang="en-US" sz="2000" b="0" i="0" u="none" strike="noStrike" kern="1200" cap="none" normalizeH="0" baseline="-25000" dirty="0" err="1">
                          <a:ln>
                            <a:noFill/>
                          </a:ln>
                          <a:solidFill>
                            <a:schemeClr val="hlink"/>
                          </a:solidFill>
                          <a:effectLst/>
                          <a:latin typeface="Times New Roman" pitchFamily="18" charset="0"/>
                          <a:ea typeface="+mn-ea"/>
                          <a:cs typeface="Times New Roman" pitchFamily="18" charset="0"/>
                        </a:rPr>
                        <a:t>th</a:t>
                      </a: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(cm</a:t>
                      </a:r>
                      <a:r>
                        <a:rPr kumimoji="0" lang="en-US" sz="2000" b="0" i="0" u="none" strike="noStrike" kern="1200" cap="none" normalizeH="0" baseline="30000" dirty="0">
                          <a:ln>
                            <a:noFill/>
                          </a:ln>
                          <a:solidFill>
                            <a:schemeClr val="hlink"/>
                          </a:solidFill>
                          <a:effectLst/>
                          <a:latin typeface="Times New Roman" pitchFamily="18" charset="0"/>
                          <a:ea typeface="+mn-ea"/>
                          <a:cs typeface="Times New Roman" pitchFamily="18" charset="0"/>
                        </a:rPr>
                        <a:t>-2</a:t>
                      </a: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s</a:t>
                      </a:r>
                      <a:r>
                        <a:rPr kumimoji="0" lang="en-US" sz="2000" b="0" i="0" u="none" strike="noStrike" kern="1200" cap="none" normalizeH="0" baseline="30000" dirty="0">
                          <a:ln>
                            <a:noFill/>
                          </a:ln>
                          <a:solidFill>
                            <a:schemeClr val="hlink"/>
                          </a:solidFill>
                          <a:effectLst/>
                          <a:latin typeface="Times New Roman" pitchFamily="18" charset="0"/>
                          <a:ea typeface="+mn-ea"/>
                          <a:cs typeface="Times New Roman" pitchFamily="18" charset="0"/>
                        </a:rPr>
                        <a:t>-1</a:t>
                      </a: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a:t>
                      </a:r>
                    </a:p>
                  </a:txBody>
                  <a:tcPr marL="68578" marR="6857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5 x 10</a:t>
                      </a:r>
                      <a:r>
                        <a:rPr kumimoji="0" lang="en-US" sz="2000" b="0" i="0" u="none" strike="noStrike" kern="1200" cap="none" normalizeH="0" baseline="30000" dirty="0">
                          <a:ln>
                            <a:noFill/>
                          </a:ln>
                          <a:solidFill>
                            <a:schemeClr val="hlink"/>
                          </a:solidFill>
                          <a:effectLst/>
                          <a:latin typeface="Times New Roman" pitchFamily="18" charset="0"/>
                          <a:ea typeface="+mn-ea"/>
                          <a:cs typeface="Times New Roman" pitchFamily="18" charset="0"/>
                        </a:rPr>
                        <a:t>11</a:t>
                      </a: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5 x 10</a:t>
                      </a:r>
                      <a:r>
                        <a:rPr kumimoji="0" lang="en-US" sz="2000" b="0" i="0" u="none" strike="noStrike" kern="1200" cap="none" normalizeH="0" baseline="30000" dirty="0">
                          <a:ln>
                            <a:noFill/>
                          </a:ln>
                          <a:solidFill>
                            <a:schemeClr val="hlink"/>
                          </a:solidFill>
                          <a:effectLst/>
                          <a:latin typeface="Times New Roman" pitchFamily="18" charset="0"/>
                          <a:ea typeface="+mn-ea"/>
                          <a:cs typeface="Times New Roman" pitchFamily="18" charset="0"/>
                        </a:rPr>
                        <a:t>11</a:t>
                      </a: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2.5 x 10</a:t>
                      </a:r>
                      <a:r>
                        <a:rPr kumimoji="0" lang="en-US" sz="2000" b="0" i="0" u="none" strike="noStrike" kern="1200" cap="none" normalizeH="0" baseline="30000" dirty="0">
                          <a:ln>
                            <a:noFill/>
                          </a:ln>
                          <a:solidFill>
                            <a:schemeClr val="hlink"/>
                          </a:solidFill>
                          <a:effectLst/>
                          <a:latin typeface="Times New Roman" pitchFamily="18" charset="0"/>
                          <a:ea typeface="+mn-ea"/>
                          <a:cs typeface="Times New Roman" pitchFamily="18" charset="0"/>
                        </a:rPr>
                        <a:t>11</a:t>
                      </a: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hlink"/>
                          </a:solidFill>
                          <a:effectLst/>
                          <a:latin typeface="Times New Roman" pitchFamily="18" charset="0"/>
                          <a:ea typeface="+mn-ea"/>
                          <a:cs typeface="Times New Roman" pitchFamily="18" charset="0"/>
                        </a:rPr>
                        <a:t>2.5 x 10</a:t>
                      </a:r>
                      <a:r>
                        <a:rPr kumimoji="0" lang="en-US" sz="2000" b="0" i="0" u="none" strike="noStrike" kern="1200" cap="none" normalizeH="0" baseline="30000" dirty="0">
                          <a:ln>
                            <a:noFill/>
                          </a:ln>
                          <a:solidFill>
                            <a:schemeClr val="hlink"/>
                          </a:solidFill>
                          <a:effectLst/>
                          <a:latin typeface="Times New Roman" pitchFamily="18" charset="0"/>
                          <a:ea typeface="+mn-ea"/>
                          <a:cs typeface="Times New Roman" pitchFamily="18" charset="0"/>
                        </a:rPr>
                        <a:t>11</a:t>
                      </a:r>
                    </a:p>
                  </a:txBody>
                  <a:tcPr marL="68578" marR="6857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388262052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23850" y="188913"/>
            <a:ext cx="8820150" cy="719137"/>
          </a:xfrm>
          <a:solidFill>
            <a:schemeClr val="bg1"/>
          </a:solidFill>
        </p:spPr>
        <p:txBody>
          <a:bodyPr/>
          <a:lstStyle/>
          <a:p>
            <a:pPr eaLnBrk="1" hangingPunct="1"/>
            <a:r>
              <a:rPr lang="en-US" sz="2800" smtClean="0">
                <a:solidFill>
                  <a:schemeClr val="hlink"/>
                </a:solidFill>
              </a:rPr>
              <a:t>Routine irradiation and measuring regimes for NIRR-1 facilities (Optimized protocol)</a:t>
            </a:r>
          </a:p>
        </p:txBody>
      </p:sp>
      <p:graphicFrame>
        <p:nvGraphicFramePr>
          <p:cNvPr id="252931" name="Group 3"/>
          <p:cNvGraphicFramePr>
            <a:graphicFrameLocks noGrp="1"/>
          </p:cNvGraphicFramePr>
          <p:nvPr>
            <p:ph type="tbl" idx="1"/>
          </p:nvPr>
        </p:nvGraphicFramePr>
        <p:xfrm>
          <a:off x="323850" y="981075"/>
          <a:ext cx="8569325" cy="5127625"/>
        </p:xfrm>
        <a:graphic>
          <a:graphicData uri="http://schemas.openxmlformats.org/drawingml/2006/table">
            <a:tbl>
              <a:tblPr/>
              <a:tblGrid>
                <a:gridCol w="2232025">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2555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092200">
                  <a:extLst>
                    <a:ext uri="{9D8B030D-6E8A-4147-A177-3AD203B41FA5}">
                      <a16:colId xmlns:a16="http://schemas.microsoft.com/office/drawing/2014/main" val="20004"/>
                    </a:ext>
                  </a:extLst>
                </a:gridCol>
                <a:gridCol w="1428750">
                  <a:extLst>
                    <a:ext uri="{9D8B030D-6E8A-4147-A177-3AD203B41FA5}">
                      <a16:colId xmlns:a16="http://schemas.microsoft.com/office/drawing/2014/main" val="20005"/>
                    </a:ext>
                  </a:extLst>
                </a:gridCol>
              </a:tblGrid>
              <a:tr h="1007983">
                <a:tc>
                  <a:txBody>
                    <a:bodyPr/>
                    <a:lstStyle/>
                    <a:p>
                      <a:pPr marL="0" marR="0" algn="ctr">
                        <a:lnSpc>
                          <a:spcPct val="150000"/>
                        </a:lnSpc>
                        <a:spcBef>
                          <a:spcPts val="0"/>
                        </a:spcBef>
                        <a:spcAft>
                          <a:spcPts val="0"/>
                        </a:spcAft>
                      </a:pPr>
                      <a:r>
                        <a:rPr lang="en-US" sz="1200" b="1" dirty="0">
                          <a:solidFill>
                            <a:srgbClr val="0070C0"/>
                          </a:solidFill>
                          <a:effectLst/>
                          <a:latin typeface="Times New Roman"/>
                          <a:ea typeface="Times New Roman"/>
                        </a:rPr>
                        <a:t>Neutron flux/irradiation channel</a:t>
                      </a:r>
                      <a:endParaRPr lang="en-US" sz="1200" dirty="0">
                        <a:solidFill>
                          <a:srgbClr val="0070C0"/>
                        </a:solidFill>
                        <a:effectLst/>
                        <a:latin typeface="Times New Roman"/>
                        <a:ea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b="1">
                          <a:solidFill>
                            <a:srgbClr val="0070C0"/>
                          </a:solidFill>
                          <a:effectLst/>
                          <a:latin typeface="Times New Roman"/>
                          <a:ea typeface="Times New Roman"/>
                        </a:rPr>
                        <a:t>Procedure</a:t>
                      </a:r>
                      <a:endParaRPr lang="en-US" sz="1200">
                        <a:solidFill>
                          <a:srgbClr val="0070C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b="1">
                          <a:solidFill>
                            <a:srgbClr val="0070C0"/>
                          </a:solidFill>
                          <a:effectLst/>
                          <a:latin typeface="Times New Roman"/>
                          <a:ea typeface="Times New Roman"/>
                        </a:rPr>
                        <a:t>T</a:t>
                      </a:r>
                      <a:r>
                        <a:rPr lang="en-US" sz="1200" b="1" baseline="-25000">
                          <a:solidFill>
                            <a:srgbClr val="0070C0"/>
                          </a:solidFill>
                          <a:effectLst/>
                          <a:latin typeface="Times New Roman"/>
                          <a:ea typeface="Times New Roman"/>
                        </a:rPr>
                        <a:t>irr</a:t>
                      </a:r>
                      <a:endParaRPr lang="en-US" sz="1200">
                        <a:solidFill>
                          <a:srgbClr val="0070C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b="1" dirty="0">
                          <a:solidFill>
                            <a:srgbClr val="0070C0"/>
                          </a:solidFill>
                          <a:effectLst/>
                          <a:latin typeface="Times New Roman"/>
                          <a:ea typeface="Times New Roman"/>
                        </a:rPr>
                        <a:t>T</a:t>
                      </a:r>
                      <a:r>
                        <a:rPr lang="en-US" sz="1200" b="1" baseline="-25000" dirty="0">
                          <a:solidFill>
                            <a:srgbClr val="0070C0"/>
                          </a:solidFill>
                          <a:effectLst/>
                          <a:latin typeface="Times New Roman"/>
                          <a:ea typeface="Times New Roman"/>
                        </a:rPr>
                        <a:t>d</a:t>
                      </a:r>
                      <a:endParaRPr lang="en-US" sz="1200" dirty="0">
                        <a:solidFill>
                          <a:srgbClr val="0070C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b="1" dirty="0">
                          <a:solidFill>
                            <a:srgbClr val="0070C0"/>
                          </a:solidFill>
                          <a:effectLst/>
                          <a:latin typeface="Times New Roman"/>
                          <a:ea typeface="Times New Roman"/>
                        </a:rPr>
                        <a:t>T</a:t>
                      </a:r>
                      <a:r>
                        <a:rPr lang="en-US" sz="1200" b="1" baseline="-25000" dirty="0">
                          <a:solidFill>
                            <a:srgbClr val="0070C0"/>
                          </a:solidFill>
                          <a:effectLst/>
                          <a:latin typeface="Times New Roman"/>
                          <a:ea typeface="Times New Roman"/>
                        </a:rPr>
                        <a:t>m</a:t>
                      </a:r>
                      <a:endParaRPr lang="en-US" sz="1200" dirty="0">
                        <a:solidFill>
                          <a:srgbClr val="0070C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b="1">
                          <a:solidFill>
                            <a:srgbClr val="0070C0"/>
                          </a:solidFill>
                          <a:effectLst/>
                          <a:latin typeface="Times New Roman"/>
                          <a:ea typeface="Times New Roman"/>
                        </a:rPr>
                        <a:t>Activation products</a:t>
                      </a:r>
                      <a:endParaRPr lang="en-US" sz="1200">
                        <a:solidFill>
                          <a:srgbClr val="0070C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6396">
                <a:tc>
                  <a:txBody>
                    <a:bodyPr/>
                    <a:lstStyle/>
                    <a:p>
                      <a:pPr marL="0" marR="0" algn="ctr">
                        <a:lnSpc>
                          <a:spcPct val="150000"/>
                        </a:lnSpc>
                        <a:spcBef>
                          <a:spcPts val="0"/>
                        </a:spcBef>
                        <a:spcAft>
                          <a:spcPts val="0"/>
                        </a:spcAft>
                      </a:pPr>
                      <a:r>
                        <a:rPr lang="en-US" sz="1200" dirty="0">
                          <a:solidFill>
                            <a:srgbClr val="0070C0"/>
                          </a:solidFill>
                          <a:effectLst/>
                          <a:latin typeface="Times New Roman"/>
                          <a:ea typeface="Times New Roman"/>
                        </a:rPr>
                        <a:t>2.5 x 10</a:t>
                      </a:r>
                      <a:r>
                        <a:rPr lang="en-US" sz="1200" baseline="30000" dirty="0">
                          <a:solidFill>
                            <a:srgbClr val="0070C0"/>
                          </a:solidFill>
                          <a:effectLst/>
                          <a:latin typeface="Times New Roman"/>
                          <a:ea typeface="Times New Roman"/>
                        </a:rPr>
                        <a:t>11</a:t>
                      </a:r>
                      <a:r>
                        <a:rPr lang="en-US" sz="1200" dirty="0">
                          <a:solidFill>
                            <a:srgbClr val="0070C0"/>
                          </a:solidFill>
                          <a:effectLst/>
                          <a:latin typeface="Times New Roman"/>
                          <a:ea typeface="Times New Roman"/>
                        </a:rPr>
                        <a:t> n/cm</a:t>
                      </a:r>
                      <a:r>
                        <a:rPr lang="en-US" sz="1200" baseline="30000" dirty="0">
                          <a:solidFill>
                            <a:srgbClr val="0070C0"/>
                          </a:solidFill>
                          <a:effectLst/>
                          <a:latin typeface="Times New Roman"/>
                          <a:ea typeface="Times New Roman"/>
                        </a:rPr>
                        <a:t>2</a:t>
                      </a:r>
                      <a:r>
                        <a:rPr lang="en-US" sz="1200" dirty="0">
                          <a:solidFill>
                            <a:srgbClr val="0070C0"/>
                          </a:solidFill>
                          <a:effectLst/>
                          <a:latin typeface="Times New Roman"/>
                          <a:ea typeface="Times New Roman"/>
                        </a:rPr>
                        <a:t>s/outer irradiation channels </a:t>
                      </a:r>
                    </a:p>
                    <a:p>
                      <a:pPr marL="0" marR="0" algn="ctr">
                        <a:lnSpc>
                          <a:spcPct val="150000"/>
                        </a:lnSpc>
                        <a:spcBef>
                          <a:spcPts val="0"/>
                        </a:spcBef>
                        <a:spcAft>
                          <a:spcPts val="0"/>
                        </a:spcAft>
                      </a:pPr>
                      <a:r>
                        <a:rPr lang="en-US" sz="1200" dirty="0">
                          <a:solidFill>
                            <a:srgbClr val="0070C0"/>
                          </a:solidFill>
                          <a:effectLst/>
                          <a:latin typeface="Times New Roman"/>
                          <a:ea typeface="Times New Roman"/>
                        </a:rPr>
                        <a:t>(B4)</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a:solidFill>
                            <a:srgbClr val="0070C0"/>
                          </a:solidFill>
                          <a:effectLst/>
                          <a:latin typeface="Times New Roman"/>
                          <a:ea typeface="Times New Roman"/>
                        </a:rPr>
                        <a:t> </a:t>
                      </a:r>
                    </a:p>
                    <a:p>
                      <a:pPr marL="0" marR="0" algn="ctr">
                        <a:lnSpc>
                          <a:spcPct val="150000"/>
                        </a:lnSpc>
                        <a:spcBef>
                          <a:spcPts val="0"/>
                        </a:spcBef>
                        <a:spcAft>
                          <a:spcPts val="0"/>
                        </a:spcAft>
                      </a:pPr>
                      <a:r>
                        <a:rPr lang="en-US" sz="1200">
                          <a:solidFill>
                            <a:srgbClr val="0070C0"/>
                          </a:solidFill>
                          <a:effectLst/>
                          <a:latin typeface="Times New Roman"/>
                          <a:ea typeface="Times New Roman"/>
                        </a:rPr>
                        <a:t>S1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a:solidFill>
                            <a:srgbClr val="0070C0"/>
                          </a:solidFill>
                          <a:effectLst/>
                          <a:latin typeface="Times New Roman"/>
                          <a:ea typeface="Times New Roman"/>
                        </a:rPr>
                        <a:t> </a:t>
                      </a:r>
                    </a:p>
                    <a:p>
                      <a:pPr marL="0" marR="0" algn="ctr">
                        <a:lnSpc>
                          <a:spcPct val="150000"/>
                        </a:lnSpc>
                        <a:spcBef>
                          <a:spcPts val="0"/>
                        </a:spcBef>
                        <a:spcAft>
                          <a:spcPts val="0"/>
                        </a:spcAft>
                      </a:pPr>
                      <a:r>
                        <a:rPr lang="en-US" sz="1200">
                          <a:solidFill>
                            <a:srgbClr val="0070C0"/>
                          </a:solidFill>
                          <a:effectLst/>
                          <a:latin typeface="Times New Roman"/>
                          <a:ea typeface="Times New Roman"/>
                        </a:rPr>
                        <a:t>1 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a:solidFill>
                            <a:srgbClr val="0070C0"/>
                          </a:solidFill>
                          <a:effectLst/>
                          <a:latin typeface="Times New Roman"/>
                          <a:ea typeface="Times New Roman"/>
                        </a:rPr>
                        <a:t> </a:t>
                      </a:r>
                    </a:p>
                    <a:p>
                      <a:pPr marL="0" marR="0" algn="ctr">
                        <a:lnSpc>
                          <a:spcPct val="150000"/>
                        </a:lnSpc>
                        <a:spcBef>
                          <a:spcPts val="0"/>
                        </a:spcBef>
                        <a:spcAft>
                          <a:spcPts val="0"/>
                        </a:spcAft>
                      </a:pPr>
                      <a:r>
                        <a:rPr lang="en-US" sz="1200">
                          <a:solidFill>
                            <a:srgbClr val="0070C0"/>
                          </a:solidFill>
                          <a:effectLst/>
                          <a:latin typeface="Times New Roman"/>
                          <a:ea typeface="Times New Roman"/>
                        </a:rPr>
                        <a:t>10 – 15 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a:solidFill>
                            <a:srgbClr val="0070C0"/>
                          </a:solidFill>
                          <a:effectLst/>
                          <a:latin typeface="Times New Roman"/>
                          <a:ea typeface="Times New Roman"/>
                        </a:rPr>
                        <a:t>10 min</a:t>
                      </a:r>
                    </a:p>
                    <a:p>
                      <a:pPr marL="0" marR="0" algn="ctr">
                        <a:lnSpc>
                          <a:spcPct val="150000"/>
                        </a:lnSpc>
                        <a:spcBef>
                          <a:spcPts val="0"/>
                        </a:spcBef>
                        <a:spcAft>
                          <a:spcPts val="0"/>
                        </a:spcAft>
                      </a:pPr>
                      <a:r>
                        <a:rPr lang="en-US" sz="1200">
                          <a:solidFill>
                            <a:srgbClr val="0070C0"/>
                          </a:solidFill>
                          <a:effectLst/>
                          <a:latin typeface="Times New Roman"/>
                          <a:ea typeface="Times New Roman"/>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solidFill>
                            <a:srgbClr val="0070C0"/>
                          </a:solidFill>
                          <a:effectLst/>
                          <a:latin typeface="Times New Roman"/>
                          <a:ea typeface="Times New Roman"/>
                        </a:rPr>
                        <a:t> </a:t>
                      </a:r>
                    </a:p>
                    <a:p>
                      <a:pPr marL="0" marR="0" algn="ctr">
                        <a:lnSpc>
                          <a:spcPct val="150000"/>
                        </a:lnSpc>
                        <a:spcBef>
                          <a:spcPts val="0"/>
                        </a:spcBef>
                        <a:spcAft>
                          <a:spcPts val="0"/>
                        </a:spcAft>
                      </a:pPr>
                      <a:r>
                        <a:rPr lang="en-US" sz="1200" baseline="30000" dirty="0" smtClean="0">
                          <a:solidFill>
                            <a:srgbClr val="0070C0"/>
                          </a:solidFill>
                          <a:effectLst/>
                          <a:latin typeface="Times New Roman"/>
                          <a:ea typeface="Times New Roman"/>
                        </a:rPr>
                        <a:t>27</a:t>
                      </a:r>
                      <a:r>
                        <a:rPr lang="en-US" sz="1200" dirty="0" smtClean="0">
                          <a:solidFill>
                            <a:srgbClr val="0070C0"/>
                          </a:solidFill>
                          <a:effectLst/>
                          <a:latin typeface="Times New Roman"/>
                          <a:ea typeface="Times New Roman"/>
                        </a:rPr>
                        <a:t>Mg, </a:t>
                      </a:r>
                      <a:r>
                        <a:rPr lang="en-US" sz="1200" baseline="30000" dirty="0" smtClean="0">
                          <a:solidFill>
                            <a:srgbClr val="0070C0"/>
                          </a:solidFill>
                          <a:effectLst/>
                          <a:latin typeface="Times New Roman"/>
                          <a:ea typeface="Times New Roman"/>
                        </a:rPr>
                        <a:t>28</a:t>
                      </a:r>
                      <a:r>
                        <a:rPr lang="en-US" sz="1200" dirty="0" smtClean="0">
                          <a:solidFill>
                            <a:srgbClr val="0070C0"/>
                          </a:solidFill>
                          <a:effectLst/>
                          <a:latin typeface="Times New Roman"/>
                          <a:ea typeface="Times New Roman"/>
                        </a:rPr>
                        <a:t>Al, </a:t>
                      </a:r>
                      <a:r>
                        <a:rPr lang="en-US" sz="1200" baseline="30000" dirty="0" smtClean="0">
                          <a:solidFill>
                            <a:srgbClr val="0070C0"/>
                          </a:solidFill>
                          <a:effectLst/>
                          <a:latin typeface="Times New Roman"/>
                          <a:ea typeface="Times New Roman"/>
                        </a:rPr>
                        <a:t>49</a:t>
                      </a:r>
                      <a:r>
                        <a:rPr lang="en-US" sz="1200" dirty="0" smtClean="0">
                          <a:solidFill>
                            <a:srgbClr val="0070C0"/>
                          </a:solidFill>
                          <a:effectLst/>
                          <a:latin typeface="Times New Roman"/>
                          <a:ea typeface="Times New Roman"/>
                        </a:rPr>
                        <a:t>Ca, </a:t>
                      </a:r>
                      <a:r>
                        <a:rPr lang="en-US" sz="1200" baseline="30000" dirty="0" smtClean="0">
                          <a:solidFill>
                            <a:srgbClr val="0070C0"/>
                          </a:solidFill>
                          <a:effectLst/>
                          <a:latin typeface="Times New Roman"/>
                          <a:ea typeface="Times New Roman"/>
                        </a:rPr>
                        <a:t>51</a:t>
                      </a:r>
                      <a:r>
                        <a:rPr lang="en-US" sz="1200" dirty="0" smtClean="0">
                          <a:solidFill>
                            <a:srgbClr val="0070C0"/>
                          </a:solidFill>
                          <a:effectLst/>
                          <a:latin typeface="Times New Roman"/>
                          <a:ea typeface="Times New Roman"/>
                        </a:rPr>
                        <a:t>Ti, </a:t>
                      </a:r>
                      <a:r>
                        <a:rPr lang="en-US" sz="1200" baseline="30000" dirty="0" smtClean="0">
                          <a:solidFill>
                            <a:srgbClr val="0070C0"/>
                          </a:solidFill>
                          <a:effectLst/>
                          <a:latin typeface="Times New Roman"/>
                          <a:ea typeface="Times New Roman"/>
                        </a:rPr>
                        <a:t>52</a:t>
                      </a:r>
                      <a:r>
                        <a:rPr lang="en-US" sz="1200" dirty="0" smtClean="0">
                          <a:solidFill>
                            <a:srgbClr val="0070C0"/>
                          </a:solidFill>
                          <a:effectLst/>
                          <a:latin typeface="Times New Roman"/>
                          <a:ea typeface="Times New Roman"/>
                        </a:rPr>
                        <a:t>V, </a:t>
                      </a:r>
                      <a:r>
                        <a:rPr lang="en-US" sz="1200" baseline="30000" dirty="0" smtClean="0">
                          <a:solidFill>
                            <a:srgbClr val="0070C0"/>
                          </a:solidFill>
                          <a:effectLst/>
                          <a:latin typeface="Times New Roman"/>
                          <a:ea typeface="Times New Roman"/>
                        </a:rPr>
                        <a:t>66</a:t>
                      </a:r>
                      <a:r>
                        <a:rPr lang="en-US" sz="1200" dirty="0" smtClean="0">
                          <a:solidFill>
                            <a:srgbClr val="0070C0"/>
                          </a:solidFill>
                          <a:effectLst/>
                          <a:latin typeface="Times New Roman"/>
                          <a:ea typeface="Times New Roman"/>
                        </a:rPr>
                        <a:t>Cu,  </a:t>
                      </a:r>
                      <a:endParaRPr lang="en-US" sz="1200" dirty="0">
                        <a:solidFill>
                          <a:srgbClr val="0070C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9570">
                <a:tc>
                  <a:txBody>
                    <a:bodyPr/>
                    <a:lstStyle/>
                    <a:p>
                      <a:pPr marL="0" marR="0" algn="ctr">
                        <a:lnSpc>
                          <a:spcPct val="150000"/>
                        </a:lnSpc>
                        <a:spcBef>
                          <a:spcPts val="0"/>
                        </a:spcBef>
                        <a:spcAft>
                          <a:spcPts val="0"/>
                        </a:spcAft>
                      </a:pPr>
                      <a:r>
                        <a:rPr lang="en-US" sz="1200" dirty="0">
                          <a:solidFill>
                            <a:srgbClr val="0070C0"/>
                          </a:solidFill>
                          <a:effectLst/>
                          <a:latin typeface="Times New Roman"/>
                          <a:ea typeface="Times New Roman"/>
                        </a:rPr>
                        <a:t>2.5 x 10</a:t>
                      </a:r>
                      <a:r>
                        <a:rPr lang="en-US" sz="1200" baseline="30000" dirty="0">
                          <a:solidFill>
                            <a:srgbClr val="0070C0"/>
                          </a:solidFill>
                          <a:effectLst/>
                          <a:latin typeface="Times New Roman"/>
                          <a:ea typeface="Times New Roman"/>
                        </a:rPr>
                        <a:t>11</a:t>
                      </a:r>
                      <a:r>
                        <a:rPr lang="en-US" sz="1200" dirty="0">
                          <a:solidFill>
                            <a:srgbClr val="0070C0"/>
                          </a:solidFill>
                          <a:effectLst/>
                          <a:latin typeface="Times New Roman"/>
                          <a:ea typeface="Times New Roman"/>
                        </a:rPr>
                        <a:t> n/cm</a:t>
                      </a:r>
                      <a:r>
                        <a:rPr lang="en-US" sz="1200" baseline="30000" dirty="0">
                          <a:solidFill>
                            <a:srgbClr val="0070C0"/>
                          </a:solidFill>
                          <a:effectLst/>
                          <a:latin typeface="Times New Roman"/>
                          <a:ea typeface="Times New Roman"/>
                        </a:rPr>
                        <a:t>2</a:t>
                      </a:r>
                      <a:r>
                        <a:rPr lang="en-US" sz="1200" dirty="0">
                          <a:solidFill>
                            <a:srgbClr val="0070C0"/>
                          </a:solidFill>
                          <a:effectLst/>
                          <a:latin typeface="Times New Roman"/>
                          <a:ea typeface="Times New Roman"/>
                        </a:rPr>
                        <a:t>s/outer irradiation channels </a:t>
                      </a:r>
                    </a:p>
                    <a:p>
                      <a:pPr marL="0" marR="0" algn="ctr">
                        <a:lnSpc>
                          <a:spcPct val="150000"/>
                        </a:lnSpc>
                        <a:spcBef>
                          <a:spcPts val="0"/>
                        </a:spcBef>
                        <a:spcAft>
                          <a:spcPts val="0"/>
                        </a:spcAft>
                      </a:pPr>
                      <a:r>
                        <a:rPr lang="en-US" sz="1200" dirty="0">
                          <a:solidFill>
                            <a:srgbClr val="0070C0"/>
                          </a:solidFill>
                          <a:effectLst/>
                          <a:latin typeface="Times New Roman"/>
                          <a:ea typeface="Times New Roman"/>
                        </a:rPr>
                        <a:t>(B4)</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dirty="0">
                          <a:solidFill>
                            <a:srgbClr val="0070C0"/>
                          </a:solidFill>
                          <a:effectLst/>
                          <a:latin typeface="Times New Roman"/>
                          <a:ea typeface="Times New Roman"/>
                        </a:rPr>
                        <a:t>S2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a:solidFill>
                            <a:srgbClr val="0070C0"/>
                          </a:solidFill>
                          <a:effectLst/>
                          <a:latin typeface="Times New Roman"/>
                          <a:ea typeface="Times New Roman"/>
                        </a:rPr>
                        <a:t>1 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a:solidFill>
                            <a:srgbClr val="0070C0"/>
                          </a:solidFill>
                          <a:effectLst/>
                          <a:latin typeface="Times New Roman"/>
                          <a:ea typeface="Times New Roman"/>
                        </a:rPr>
                        <a:t>3 - 4 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a:solidFill>
                            <a:srgbClr val="0070C0"/>
                          </a:solidFill>
                          <a:effectLst/>
                          <a:latin typeface="Times New Roman"/>
                          <a:ea typeface="Times New Roman"/>
                        </a:rPr>
                        <a:t>10 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baseline="30000">
                          <a:solidFill>
                            <a:srgbClr val="0070C0"/>
                          </a:solidFill>
                          <a:effectLst/>
                          <a:latin typeface="Times New Roman"/>
                          <a:ea typeface="Times New Roman"/>
                        </a:rPr>
                        <a:t>42</a:t>
                      </a:r>
                      <a:r>
                        <a:rPr lang="en-US" sz="1200">
                          <a:solidFill>
                            <a:srgbClr val="0070C0"/>
                          </a:solidFill>
                          <a:effectLst/>
                          <a:latin typeface="Times New Roman"/>
                          <a:ea typeface="Times New Roman"/>
                        </a:rPr>
                        <a:t>K, </a:t>
                      </a:r>
                      <a:r>
                        <a:rPr lang="en-US" sz="1200" baseline="30000">
                          <a:solidFill>
                            <a:srgbClr val="0070C0"/>
                          </a:solidFill>
                          <a:effectLst/>
                          <a:latin typeface="Times New Roman"/>
                          <a:ea typeface="Times New Roman"/>
                        </a:rPr>
                        <a:t>56</a:t>
                      </a:r>
                      <a:r>
                        <a:rPr lang="en-US" sz="1200">
                          <a:solidFill>
                            <a:srgbClr val="0070C0"/>
                          </a:solidFill>
                          <a:effectLst/>
                          <a:latin typeface="Times New Roman"/>
                          <a:ea typeface="Times New Roman"/>
                        </a:rPr>
                        <a:t>Mn, </a:t>
                      </a:r>
                      <a:r>
                        <a:rPr lang="en-US" sz="1200" baseline="30000">
                          <a:solidFill>
                            <a:srgbClr val="0070C0"/>
                          </a:solidFill>
                          <a:effectLst/>
                          <a:latin typeface="Times New Roman"/>
                          <a:ea typeface="Times New Roman"/>
                        </a:rPr>
                        <a:t>165</a:t>
                      </a:r>
                      <a:r>
                        <a:rPr lang="en-US" sz="1200">
                          <a:solidFill>
                            <a:srgbClr val="0070C0"/>
                          </a:solidFill>
                          <a:effectLst/>
                          <a:latin typeface="Times New Roman"/>
                          <a:ea typeface="Times New Roman"/>
                        </a:rPr>
                        <a:t>Dy, </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6396">
                <a:tc>
                  <a:txBody>
                    <a:bodyPr/>
                    <a:lstStyle/>
                    <a:p>
                      <a:pPr marL="0" marR="0" algn="ctr">
                        <a:lnSpc>
                          <a:spcPct val="150000"/>
                        </a:lnSpc>
                        <a:spcBef>
                          <a:spcPts val="0"/>
                        </a:spcBef>
                        <a:spcAft>
                          <a:spcPts val="0"/>
                        </a:spcAft>
                      </a:pPr>
                      <a:r>
                        <a:rPr lang="en-US" sz="1200" dirty="0">
                          <a:solidFill>
                            <a:srgbClr val="0070C0"/>
                          </a:solidFill>
                          <a:effectLst/>
                          <a:latin typeface="Times New Roman"/>
                          <a:ea typeface="Times New Roman"/>
                        </a:rPr>
                        <a:t>5 x 10</a:t>
                      </a:r>
                      <a:r>
                        <a:rPr lang="en-US" sz="1200" baseline="30000" dirty="0">
                          <a:solidFill>
                            <a:srgbClr val="0070C0"/>
                          </a:solidFill>
                          <a:effectLst/>
                          <a:latin typeface="Times New Roman"/>
                          <a:ea typeface="Times New Roman"/>
                        </a:rPr>
                        <a:t>11</a:t>
                      </a:r>
                      <a:r>
                        <a:rPr lang="en-US" sz="1200" dirty="0">
                          <a:solidFill>
                            <a:srgbClr val="0070C0"/>
                          </a:solidFill>
                          <a:effectLst/>
                          <a:latin typeface="Times New Roman"/>
                          <a:ea typeface="Times New Roman"/>
                        </a:rPr>
                        <a:t> n/cm</a:t>
                      </a:r>
                      <a:r>
                        <a:rPr lang="en-US" sz="1200" baseline="30000" dirty="0">
                          <a:solidFill>
                            <a:srgbClr val="0070C0"/>
                          </a:solidFill>
                          <a:effectLst/>
                          <a:latin typeface="Times New Roman"/>
                          <a:ea typeface="Times New Roman"/>
                        </a:rPr>
                        <a:t>2</a:t>
                      </a:r>
                      <a:r>
                        <a:rPr lang="en-US" sz="1200" dirty="0">
                          <a:solidFill>
                            <a:srgbClr val="0070C0"/>
                          </a:solidFill>
                          <a:effectLst/>
                          <a:latin typeface="Times New Roman"/>
                          <a:ea typeface="Times New Roman"/>
                        </a:rPr>
                        <a:t>s/inner irradiation channels </a:t>
                      </a:r>
                    </a:p>
                    <a:p>
                      <a:pPr marL="0" marR="0" algn="ctr">
                        <a:lnSpc>
                          <a:spcPct val="150000"/>
                        </a:lnSpc>
                        <a:spcBef>
                          <a:spcPts val="0"/>
                        </a:spcBef>
                        <a:spcAft>
                          <a:spcPts val="0"/>
                        </a:spcAft>
                      </a:pPr>
                      <a:r>
                        <a:rPr lang="en-US" sz="1200" dirty="0">
                          <a:solidFill>
                            <a:srgbClr val="0070C0"/>
                          </a:solidFill>
                          <a:effectLst/>
                          <a:latin typeface="Times New Roman"/>
                          <a:ea typeface="Times New Roman"/>
                        </a:rPr>
                        <a:t>(B2 and B3)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a:solidFill>
                            <a:srgbClr val="0070C0"/>
                          </a:solidFill>
                          <a:effectLst/>
                          <a:latin typeface="Times New Roman"/>
                          <a:ea typeface="Times New Roman"/>
                        </a:rPr>
                        <a:t>L1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dirty="0">
                          <a:solidFill>
                            <a:srgbClr val="0070C0"/>
                          </a:solidFill>
                          <a:effectLst/>
                          <a:latin typeface="Times New Roman"/>
                          <a:ea typeface="Times New Roman"/>
                        </a:rPr>
                        <a:t>6 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dirty="0">
                          <a:solidFill>
                            <a:srgbClr val="0070C0"/>
                          </a:solidFill>
                          <a:effectLst/>
                          <a:latin typeface="Times New Roman"/>
                          <a:ea typeface="Times New Roman"/>
                        </a:rPr>
                        <a:t>4 – 5 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a:solidFill>
                            <a:srgbClr val="0070C0"/>
                          </a:solidFill>
                          <a:effectLst/>
                          <a:latin typeface="Times New Roman"/>
                          <a:ea typeface="Times New Roman"/>
                        </a:rPr>
                        <a:t>30 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baseline="30000">
                          <a:solidFill>
                            <a:srgbClr val="0070C0"/>
                          </a:solidFill>
                          <a:effectLst/>
                          <a:latin typeface="Times New Roman"/>
                          <a:ea typeface="Times New Roman"/>
                        </a:rPr>
                        <a:t>24</a:t>
                      </a:r>
                      <a:r>
                        <a:rPr lang="en-US" sz="1200">
                          <a:solidFill>
                            <a:srgbClr val="0070C0"/>
                          </a:solidFill>
                          <a:effectLst/>
                          <a:latin typeface="Times New Roman"/>
                          <a:ea typeface="Times New Roman"/>
                        </a:rPr>
                        <a:t>Na, </a:t>
                      </a:r>
                      <a:r>
                        <a:rPr lang="en-US" sz="1200" baseline="30000">
                          <a:solidFill>
                            <a:srgbClr val="0070C0"/>
                          </a:solidFill>
                          <a:effectLst/>
                          <a:latin typeface="Times New Roman"/>
                          <a:ea typeface="Times New Roman"/>
                        </a:rPr>
                        <a:t>72</a:t>
                      </a:r>
                      <a:r>
                        <a:rPr lang="en-US" sz="1200">
                          <a:solidFill>
                            <a:srgbClr val="0070C0"/>
                          </a:solidFill>
                          <a:effectLst/>
                          <a:latin typeface="Times New Roman"/>
                          <a:ea typeface="Times New Roman"/>
                        </a:rPr>
                        <a:t>Ga, </a:t>
                      </a:r>
                      <a:r>
                        <a:rPr lang="en-US" sz="1200" baseline="30000">
                          <a:solidFill>
                            <a:srgbClr val="0070C0"/>
                          </a:solidFill>
                          <a:effectLst/>
                          <a:latin typeface="Times New Roman"/>
                          <a:ea typeface="Times New Roman"/>
                        </a:rPr>
                        <a:t>76</a:t>
                      </a:r>
                      <a:r>
                        <a:rPr lang="en-US" sz="1200">
                          <a:solidFill>
                            <a:srgbClr val="0070C0"/>
                          </a:solidFill>
                          <a:effectLst/>
                          <a:latin typeface="Times New Roman"/>
                          <a:ea typeface="Times New Roman"/>
                        </a:rPr>
                        <a:t>As, </a:t>
                      </a:r>
                      <a:r>
                        <a:rPr lang="en-US" sz="1200" baseline="30000">
                          <a:solidFill>
                            <a:srgbClr val="0070C0"/>
                          </a:solidFill>
                          <a:effectLst/>
                          <a:latin typeface="Times New Roman"/>
                          <a:ea typeface="Times New Roman"/>
                        </a:rPr>
                        <a:t>140</a:t>
                      </a:r>
                      <a:r>
                        <a:rPr lang="en-US" sz="1200">
                          <a:solidFill>
                            <a:srgbClr val="0070C0"/>
                          </a:solidFill>
                          <a:effectLst/>
                          <a:latin typeface="Times New Roman"/>
                          <a:ea typeface="Times New Roman"/>
                        </a:rPr>
                        <a:t>La, </a:t>
                      </a:r>
                      <a:r>
                        <a:rPr lang="en-US" sz="1200" baseline="30000">
                          <a:solidFill>
                            <a:srgbClr val="0070C0"/>
                          </a:solidFill>
                          <a:effectLst/>
                          <a:latin typeface="Times New Roman"/>
                          <a:ea typeface="Times New Roman"/>
                        </a:rPr>
                        <a:t>153</a:t>
                      </a:r>
                      <a:r>
                        <a:rPr lang="en-US" sz="1200">
                          <a:solidFill>
                            <a:srgbClr val="0070C0"/>
                          </a:solidFill>
                          <a:effectLst/>
                          <a:latin typeface="Times New Roman"/>
                          <a:ea typeface="Times New Roman"/>
                        </a:rPr>
                        <a:t>Sm, </a:t>
                      </a:r>
                      <a:r>
                        <a:rPr lang="en-US" sz="1200" baseline="30000">
                          <a:solidFill>
                            <a:srgbClr val="0070C0"/>
                          </a:solidFill>
                          <a:effectLst/>
                          <a:latin typeface="Times New Roman"/>
                          <a:ea typeface="Times New Roman"/>
                        </a:rPr>
                        <a:t>238</a:t>
                      </a:r>
                      <a:r>
                        <a:rPr lang="en-US" sz="1200">
                          <a:solidFill>
                            <a:srgbClr val="0070C0"/>
                          </a:solidFill>
                          <a:effectLst/>
                          <a:latin typeface="Times New Roman"/>
                          <a:ea typeface="Times New Roman"/>
                        </a:rPr>
                        <a:t>U,</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7279">
                <a:tc>
                  <a:txBody>
                    <a:bodyPr/>
                    <a:lstStyle/>
                    <a:p>
                      <a:pPr marL="0" marR="0" algn="ctr">
                        <a:lnSpc>
                          <a:spcPct val="150000"/>
                        </a:lnSpc>
                        <a:spcBef>
                          <a:spcPts val="0"/>
                        </a:spcBef>
                        <a:spcAft>
                          <a:spcPts val="0"/>
                        </a:spcAft>
                      </a:pPr>
                      <a:r>
                        <a:rPr lang="en-US" sz="1200">
                          <a:solidFill>
                            <a:srgbClr val="0070C0"/>
                          </a:solidFill>
                          <a:effectLst/>
                          <a:latin typeface="Times New Roman"/>
                          <a:ea typeface="Times New Roman"/>
                        </a:rPr>
                        <a:t>5 x 10</a:t>
                      </a:r>
                      <a:r>
                        <a:rPr lang="en-US" sz="1200" baseline="30000">
                          <a:solidFill>
                            <a:srgbClr val="0070C0"/>
                          </a:solidFill>
                          <a:effectLst/>
                          <a:latin typeface="Times New Roman"/>
                          <a:ea typeface="Times New Roman"/>
                        </a:rPr>
                        <a:t>11</a:t>
                      </a:r>
                      <a:r>
                        <a:rPr lang="en-US" sz="1200">
                          <a:solidFill>
                            <a:srgbClr val="0070C0"/>
                          </a:solidFill>
                          <a:effectLst/>
                          <a:latin typeface="Times New Roman"/>
                          <a:ea typeface="Times New Roman"/>
                        </a:rPr>
                        <a:t> n/cm</a:t>
                      </a:r>
                      <a:r>
                        <a:rPr lang="en-US" sz="1200" baseline="30000">
                          <a:solidFill>
                            <a:srgbClr val="0070C0"/>
                          </a:solidFill>
                          <a:effectLst/>
                          <a:latin typeface="Times New Roman"/>
                          <a:ea typeface="Times New Roman"/>
                        </a:rPr>
                        <a:t>2</a:t>
                      </a:r>
                      <a:r>
                        <a:rPr lang="en-US" sz="1200">
                          <a:solidFill>
                            <a:srgbClr val="0070C0"/>
                          </a:solidFill>
                          <a:effectLst/>
                          <a:latin typeface="Times New Roman"/>
                          <a:ea typeface="Times New Roman"/>
                        </a:rPr>
                        <a:t>s/inner irradiation channels </a:t>
                      </a:r>
                    </a:p>
                    <a:p>
                      <a:pPr marL="0" marR="0" algn="ctr">
                        <a:lnSpc>
                          <a:spcPct val="150000"/>
                        </a:lnSpc>
                        <a:spcBef>
                          <a:spcPts val="0"/>
                        </a:spcBef>
                        <a:spcAft>
                          <a:spcPts val="0"/>
                        </a:spcAft>
                      </a:pPr>
                      <a:r>
                        <a:rPr lang="en-US" sz="1200">
                          <a:solidFill>
                            <a:srgbClr val="0070C0"/>
                          </a:solidFill>
                          <a:effectLst/>
                          <a:latin typeface="Times New Roman"/>
                          <a:ea typeface="Times New Roman"/>
                        </a:rPr>
                        <a:t>(B2 and B3)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a:solidFill>
                            <a:srgbClr val="0070C0"/>
                          </a:solidFill>
                          <a:effectLst/>
                          <a:latin typeface="Times New Roman"/>
                          <a:ea typeface="Times New Roman"/>
                        </a:rPr>
                        <a:t>L2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a:solidFill>
                            <a:srgbClr val="0070C0"/>
                          </a:solidFill>
                          <a:effectLst/>
                          <a:latin typeface="Times New Roman"/>
                          <a:ea typeface="Times New Roman"/>
                        </a:rPr>
                        <a:t>6h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dirty="0">
                          <a:solidFill>
                            <a:srgbClr val="0070C0"/>
                          </a:solidFill>
                          <a:effectLst/>
                          <a:latin typeface="Times New Roman"/>
                          <a:ea typeface="Times New Roman"/>
                        </a:rPr>
                        <a:t>11 – 12 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dirty="0">
                          <a:solidFill>
                            <a:srgbClr val="0070C0"/>
                          </a:solidFill>
                          <a:effectLst/>
                          <a:latin typeface="Times New Roman"/>
                          <a:ea typeface="Times New Roman"/>
                        </a:rPr>
                        <a:t>60 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50000"/>
                        </a:lnSpc>
                        <a:spcBef>
                          <a:spcPts val="0"/>
                        </a:spcBef>
                        <a:spcAft>
                          <a:spcPts val="0"/>
                        </a:spcAft>
                      </a:pPr>
                      <a:r>
                        <a:rPr lang="en-US" sz="1200" baseline="30000" dirty="0">
                          <a:solidFill>
                            <a:srgbClr val="0070C0"/>
                          </a:solidFill>
                          <a:effectLst/>
                          <a:latin typeface="Times New Roman"/>
                          <a:ea typeface="Times New Roman"/>
                        </a:rPr>
                        <a:t>46</a:t>
                      </a:r>
                      <a:r>
                        <a:rPr lang="en-US" sz="1200" dirty="0">
                          <a:solidFill>
                            <a:srgbClr val="0070C0"/>
                          </a:solidFill>
                          <a:effectLst/>
                          <a:latin typeface="Times New Roman"/>
                          <a:ea typeface="Times New Roman"/>
                        </a:rPr>
                        <a:t>Sc,</a:t>
                      </a:r>
                      <a:r>
                        <a:rPr lang="en-US" sz="1200" baseline="30000" dirty="0">
                          <a:solidFill>
                            <a:srgbClr val="0070C0"/>
                          </a:solidFill>
                          <a:effectLst/>
                          <a:latin typeface="Times New Roman"/>
                          <a:ea typeface="Times New Roman"/>
                        </a:rPr>
                        <a:t> 51</a:t>
                      </a:r>
                      <a:r>
                        <a:rPr lang="en-US" sz="1200" dirty="0">
                          <a:solidFill>
                            <a:srgbClr val="0070C0"/>
                          </a:solidFill>
                          <a:effectLst/>
                          <a:latin typeface="Times New Roman"/>
                          <a:ea typeface="Times New Roman"/>
                        </a:rPr>
                        <a:t>Cr, </a:t>
                      </a:r>
                      <a:r>
                        <a:rPr lang="en-US" sz="1200" baseline="30000" dirty="0">
                          <a:solidFill>
                            <a:srgbClr val="0070C0"/>
                          </a:solidFill>
                          <a:effectLst/>
                          <a:latin typeface="Times New Roman"/>
                          <a:ea typeface="Times New Roman"/>
                        </a:rPr>
                        <a:t>59</a:t>
                      </a:r>
                      <a:r>
                        <a:rPr lang="en-US" sz="1200" dirty="0">
                          <a:solidFill>
                            <a:srgbClr val="0070C0"/>
                          </a:solidFill>
                          <a:effectLst/>
                          <a:latin typeface="Times New Roman"/>
                          <a:ea typeface="Times New Roman"/>
                        </a:rPr>
                        <a:t>Fe,</a:t>
                      </a:r>
                      <a:r>
                        <a:rPr lang="en-US" sz="1200" baseline="30000" dirty="0">
                          <a:solidFill>
                            <a:srgbClr val="0070C0"/>
                          </a:solidFill>
                          <a:effectLst/>
                          <a:latin typeface="Times New Roman"/>
                          <a:ea typeface="Times New Roman"/>
                        </a:rPr>
                        <a:t> 60</a:t>
                      </a:r>
                      <a:r>
                        <a:rPr lang="en-US" sz="1200" dirty="0">
                          <a:solidFill>
                            <a:srgbClr val="0070C0"/>
                          </a:solidFill>
                          <a:effectLst/>
                          <a:latin typeface="Times New Roman"/>
                          <a:ea typeface="Times New Roman"/>
                        </a:rPr>
                        <a:t>Co,</a:t>
                      </a:r>
                      <a:r>
                        <a:rPr lang="en-US" sz="1200" baseline="30000" dirty="0">
                          <a:solidFill>
                            <a:srgbClr val="0070C0"/>
                          </a:solidFill>
                          <a:effectLst/>
                          <a:latin typeface="Times New Roman"/>
                          <a:ea typeface="Times New Roman"/>
                        </a:rPr>
                        <a:t> 65</a:t>
                      </a:r>
                      <a:r>
                        <a:rPr lang="en-US" sz="1200" dirty="0">
                          <a:solidFill>
                            <a:srgbClr val="0070C0"/>
                          </a:solidFill>
                          <a:effectLst/>
                          <a:latin typeface="Times New Roman"/>
                          <a:ea typeface="Times New Roman"/>
                        </a:rPr>
                        <a:t>Zn, </a:t>
                      </a:r>
                      <a:r>
                        <a:rPr lang="en-US" sz="1200" baseline="30000" dirty="0">
                          <a:solidFill>
                            <a:srgbClr val="0070C0"/>
                          </a:solidFill>
                          <a:effectLst/>
                          <a:latin typeface="Times New Roman"/>
                          <a:ea typeface="Times New Roman"/>
                        </a:rPr>
                        <a:t>86</a:t>
                      </a:r>
                      <a:r>
                        <a:rPr lang="en-US" sz="1200" dirty="0">
                          <a:solidFill>
                            <a:srgbClr val="0070C0"/>
                          </a:solidFill>
                          <a:effectLst/>
                          <a:latin typeface="Times New Roman"/>
                          <a:ea typeface="Times New Roman"/>
                        </a:rPr>
                        <a:t>Rb, </a:t>
                      </a:r>
                      <a:r>
                        <a:rPr lang="en-US" sz="1200" baseline="30000" dirty="0">
                          <a:solidFill>
                            <a:srgbClr val="0070C0"/>
                          </a:solidFill>
                          <a:effectLst/>
                          <a:latin typeface="Times New Roman"/>
                          <a:ea typeface="Times New Roman"/>
                        </a:rPr>
                        <a:t>131</a:t>
                      </a:r>
                      <a:r>
                        <a:rPr lang="en-US" sz="1200" dirty="0">
                          <a:solidFill>
                            <a:srgbClr val="0070C0"/>
                          </a:solidFill>
                          <a:effectLst/>
                          <a:latin typeface="Times New Roman"/>
                          <a:ea typeface="Times New Roman"/>
                        </a:rPr>
                        <a:t>Ba, </a:t>
                      </a:r>
                      <a:r>
                        <a:rPr lang="en-US" sz="1200" baseline="30000" dirty="0">
                          <a:solidFill>
                            <a:srgbClr val="0070C0"/>
                          </a:solidFill>
                          <a:effectLst/>
                          <a:latin typeface="Times New Roman"/>
                          <a:ea typeface="Times New Roman"/>
                        </a:rPr>
                        <a:t>134</a:t>
                      </a:r>
                      <a:r>
                        <a:rPr lang="en-US" sz="1200" dirty="0">
                          <a:solidFill>
                            <a:srgbClr val="0070C0"/>
                          </a:solidFill>
                          <a:effectLst/>
                          <a:latin typeface="Times New Roman"/>
                          <a:ea typeface="Times New Roman"/>
                        </a:rPr>
                        <a:t>Cs, </a:t>
                      </a:r>
                      <a:r>
                        <a:rPr lang="en-US" sz="1200" baseline="30000" dirty="0">
                          <a:solidFill>
                            <a:srgbClr val="0070C0"/>
                          </a:solidFill>
                          <a:effectLst/>
                          <a:latin typeface="Times New Roman"/>
                          <a:ea typeface="Times New Roman"/>
                        </a:rPr>
                        <a:t>152</a:t>
                      </a:r>
                      <a:r>
                        <a:rPr lang="en-US" sz="1200" dirty="0">
                          <a:solidFill>
                            <a:srgbClr val="0070C0"/>
                          </a:solidFill>
                          <a:effectLst/>
                          <a:latin typeface="Times New Roman"/>
                          <a:ea typeface="Times New Roman"/>
                        </a:rPr>
                        <a:t>Eu, </a:t>
                      </a:r>
                      <a:r>
                        <a:rPr lang="en-US" sz="1200" baseline="30000" dirty="0">
                          <a:solidFill>
                            <a:srgbClr val="0070C0"/>
                          </a:solidFill>
                          <a:effectLst/>
                          <a:latin typeface="Times New Roman"/>
                          <a:ea typeface="Times New Roman"/>
                        </a:rPr>
                        <a:t>177</a:t>
                      </a:r>
                      <a:r>
                        <a:rPr lang="en-US" sz="1200" dirty="0">
                          <a:solidFill>
                            <a:srgbClr val="0070C0"/>
                          </a:solidFill>
                          <a:effectLst/>
                          <a:latin typeface="Times New Roman"/>
                          <a:ea typeface="Times New Roman"/>
                        </a:rPr>
                        <a:t>Lu, </a:t>
                      </a:r>
                      <a:r>
                        <a:rPr lang="en-US" sz="1200" baseline="30000" dirty="0">
                          <a:solidFill>
                            <a:srgbClr val="0070C0"/>
                          </a:solidFill>
                          <a:effectLst/>
                          <a:latin typeface="Times New Roman"/>
                          <a:ea typeface="Times New Roman"/>
                        </a:rPr>
                        <a:t>181</a:t>
                      </a:r>
                      <a:r>
                        <a:rPr lang="en-US" sz="1200" dirty="0">
                          <a:solidFill>
                            <a:srgbClr val="0070C0"/>
                          </a:solidFill>
                          <a:effectLst/>
                          <a:latin typeface="Times New Roman"/>
                          <a:ea typeface="Times New Roman"/>
                        </a:rPr>
                        <a:t>Hf, </a:t>
                      </a:r>
                      <a:r>
                        <a:rPr lang="en-US" sz="1200" baseline="30000" dirty="0">
                          <a:solidFill>
                            <a:srgbClr val="0070C0"/>
                          </a:solidFill>
                          <a:effectLst/>
                          <a:latin typeface="Times New Roman"/>
                          <a:ea typeface="Times New Roman"/>
                        </a:rPr>
                        <a:t>182</a:t>
                      </a:r>
                      <a:r>
                        <a:rPr lang="en-US" sz="1200" dirty="0">
                          <a:solidFill>
                            <a:srgbClr val="0070C0"/>
                          </a:solidFill>
                          <a:effectLst/>
                          <a:latin typeface="Times New Roman"/>
                          <a:ea typeface="Times New Roman"/>
                        </a:rPr>
                        <a:t>Ta, </a:t>
                      </a:r>
                      <a:r>
                        <a:rPr lang="en-US" sz="1200" baseline="30000" dirty="0">
                          <a:solidFill>
                            <a:srgbClr val="0070C0"/>
                          </a:solidFill>
                          <a:effectLst/>
                          <a:latin typeface="Times New Roman"/>
                          <a:ea typeface="Times New Roman"/>
                        </a:rPr>
                        <a:t>232</a:t>
                      </a:r>
                      <a:r>
                        <a:rPr lang="en-US" sz="1200" dirty="0">
                          <a:solidFill>
                            <a:srgbClr val="0070C0"/>
                          </a:solidFill>
                          <a:effectLst/>
                          <a:latin typeface="Times New Roman"/>
                          <a:ea typeface="Times New Roman"/>
                        </a:rPr>
                        <a:t>Th </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9504" name="Picture 47"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157129599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p:cNvSpPr>
            <a:spLocks noGrp="1" noChangeArrowheads="1"/>
          </p:cNvSpPr>
          <p:nvPr>
            <p:ph type="body" idx="1"/>
          </p:nvPr>
        </p:nvSpPr>
        <p:spPr>
          <a:xfrm>
            <a:off x="250825" y="981075"/>
            <a:ext cx="8713788" cy="5111750"/>
          </a:xfrm>
          <a:solidFill>
            <a:schemeClr val="bg1"/>
          </a:solidFill>
        </p:spPr>
        <p:txBody>
          <a:bodyPr/>
          <a:lstStyle/>
          <a:p>
            <a:pPr marL="609600" indent="-609600" algn="just" eaLnBrk="1" hangingPunct="1">
              <a:lnSpc>
                <a:spcPct val="90000"/>
              </a:lnSpc>
              <a:buFontTx/>
              <a:buNone/>
              <a:defRPr/>
            </a:pPr>
            <a:r>
              <a:rPr lang="en-US" sz="2800" dirty="0" smtClean="0">
                <a:solidFill>
                  <a:schemeClr val="hlink"/>
                </a:solidFill>
              </a:rPr>
              <a:t>	</a:t>
            </a:r>
          </a:p>
          <a:p>
            <a:pPr marL="0" indent="0" eaLnBrk="1" hangingPunct="1">
              <a:lnSpc>
                <a:spcPct val="80000"/>
              </a:lnSpc>
              <a:buNone/>
              <a:defRPr/>
            </a:pPr>
            <a:endParaRPr lang="en-US" sz="2800" dirty="0" smtClean="0">
              <a:solidFill>
                <a:schemeClr val="hlink"/>
              </a:solidFill>
            </a:endParaRPr>
          </a:p>
          <a:p>
            <a:pPr marL="0" indent="0" eaLnBrk="1" hangingPunct="1">
              <a:lnSpc>
                <a:spcPct val="80000"/>
              </a:lnSpc>
              <a:buNone/>
              <a:defRPr/>
            </a:pPr>
            <a:endParaRPr lang="en-US" sz="2800" dirty="0">
              <a:solidFill>
                <a:schemeClr val="hlink"/>
              </a:solidFill>
            </a:endParaRPr>
          </a:p>
          <a:p>
            <a:pPr marL="0" indent="0" eaLnBrk="1" hangingPunct="1">
              <a:lnSpc>
                <a:spcPct val="80000"/>
              </a:lnSpc>
              <a:buNone/>
              <a:defRPr/>
            </a:pPr>
            <a:endParaRPr lang="en-US" sz="2800" dirty="0" smtClean="0">
              <a:solidFill>
                <a:schemeClr val="hlink"/>
              </a:solidFill>
            </a:endParaRPr>
          </a:p>
          <a:p>
            <a:pPr marL="0" indent="0" eaLnBrk="1" hangingPunct="1">
              <a:lnSpc>
                <a:spcPct val="80000"/>
              </a:lnSpc>
              <a:buNone/>
              <a:defRPr/>
            </a:pPr>
            <a:endParaRPr lang="en-US" sz="2800" dirty="0">
              <a:solidFill>
                <a:schemeClr val="hlink"/>
              </a:solidFill>
            </a:endParaRPr>
          </a:p>
          <a:p>
            <a:pPr marL="0" indent="0" eaLnBrk="1" hangingPunct="1">
              <a:lnSpc>
                <a:spcPct val="80000"/>
              </a:lnSpc>
              <a:buNone/>
              <a:defRPr/>
            </a:pPr>
            <a:r>
              <a:rPr lang="en-US" sz="2800" dirty="0" smtClean="0">
                <a:solidFill>
                  <a:schemeClr val="hlink"/>
                </a:solidFill>
              </a:rPr>
              <a:t>PART A – Energy and Efficiency calibration with spectral analysis software</a:t>
            </a: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90109080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116632"/>
            <a:ext cx="8713788" cy="1296144"/>
          </a:xfrm>
          <a:solidFill>
            <a:schemeClr val="bg1"/>
          </a:solidFill>
        </p:spPr>
        <p:txBody>
          <a:bodyPr/>
          <a:lstStyle/>
          <a:p>
            <a:pPr eaLnBrk="1" hangingPunct="1"/>
            <a:r>
              <a:rPr lang="en-US" dirty="0" smtClean="0">
                <a:solidFill>
                  <a:schemeClr val="hlink"/>
                </a:solidFill>
              </a:rPr>
              <a:t>TOOLS REQUIRED FOR THE SPECTRAL ACQUISITION &amp; ANALYSIS</a:t>
            </a:r>
          </a:p>
        </p:txBody>
      </p:sp>
      <p:sp>
        <p:nvSpPr>
          <p:cNvPr id="40964" name="Rectangle 5"/>
          <p:cNvSpPr>
            <a:spLocks noGrp="1" noChangeArrowheads="1"/>
          </p:cNvSpPr>
          <p:nvPr>
            <p:ph type="body" idx="1"/>
          </p:nvPr>
        </p:nvSpPr>
        <p:spPr>
          <a:xfrm>
            <a:off x="250825" y="1196752"/>
            <a:ext cx="4716463" cy="4680048"/>
          </a:xfrm>
          <a:solidFill>
            <a:schemeClr val="bg1"/>
          </a:solidFill>
        </p:spPr>
        <p:txBody>
          <a:bodyPr/>
          <a:lstStyle/>
          <a:p>
            <a:pPr algn="just" eaLnBrk="1" hangingPunct="1">
              <a:lnSpc>
                <a:spcPct val="90000"/>
              </a:lnSpc>
              <a:defRPr/>
            </a:pPr>
            <a:r>
              <a:rPr lang="en-US" sz="2000" dirty="0" smtClean="0">
                <a:solidFill>
                  <a:schemeClr val="hlink"/>
                </a:solidFill>
              </a:rPr>
              <a:t>High-Purity Germanium</a:t>
            </a:r>
          </a:p>
          <a:p>
            <a:pPr marL="609600" indent="-609600" algn="just" eaLnBrk="1" hangingPunct="1">
              <a:lnSpc>
                <a:spcPct val="90000"/>
              </a:lnSpc>
              <a:buFontTx/>
              <a:buNone/>
              <a:defRPr/>
            </a:pPr>
            <a:r>
              <a:rPr lang="en-US" sz="2000" dirty="0" smtClean="0">
                <a:solidFill>
                  <a:schemeClr val="hlink"/>
                </a:solidFill>
              </a:rPr>
              <a:t>     detectors </a:t>
            </a:r>
            <a:r>
              <a:rPr lang="en-US" sz="2000" dirty="0">
                <a:solidFill>
                  <a:schemeClr val="hlink"/>
                </a:solidFill>
              </a:rPr>
              <a:t>(</a:t>
            </a:r>
            <a:r>
              <a:rPr lang="en-US" sz="2000" dirty="0" err="1" smtClean="0">
                <a:solidFill>
                  <a:schemeClr val="hlink"/>
                </a:solidFill>
              </a:rPr>
              <a:t>HPGe</a:t>
            </a:r>
            <a:r>
              <a:rPr lang="en-US" sz="2000" dirty="0" smtClean="0">
                <a:solidFill>
                  <a:schemeClr val="hlink"/>
                </a:solidFill>
              </a:rPr>
              <a:t> 30195)</a:t>
            </a:r>
          </a:p>
          <a:p>
            <a:pPr algn="just" eaLnBrk="1" hangingPunct="1">
              <a:lnSpc>
                <a:spcPct val="90000"/>
              </a:lnSpc>
              <a:defRPr/>
            </a:pPr>
            <a:r>
              <a:rPr lang="en-US" sz="2000" dirty="0">
                <a:solidFill>
                  <a:schemeClr val="hlink"/>
                </a:solidFill>
              </a:rPr>
              <a:t>A</a:t>
            </a:r>
            <a:r>
              <a:rPr lang="en-US" sz="2000" dirty="0" smtClean="0">
                <a:solidFill>
                  <a:schemeClr val="hlink"/>
                </a:solidFill>
              </a:rPr>
              <a:t>nalog </a:t>
            </a:r>
            <a:r>
              <a:rPr lang="en-US" sz="2000" dirty="0">
                <a:solidFill>
                  <a:schemeClr val="hlink"/>
                </a:solidFill>
              </a:rPr>
              <a:t>to digital converter (ADC</a:t>
            </a:r>
            <a:r>
              <a:rPr lang="en-US" sz="2000" dirty="0" smtClean="0">
                <a:solidFill>
                  <a:schemeClr val="hlink"/>
                </a:solidFill>
              </a:rPr>
              <a:t>)</a:t>
            </a:r>
          </a:p>
          <a:p>
            <a:pPr algn="just" eaLnBrk="1" hangingPunct="1">
              <a:lnSpc>
                <a:spcPct val="90000"/>
              </a:lnSpc>
              <a:defRPr/>
            </a:pPr>
            <a:r>
              <a:rPr lang="en-US" sz="2000" dirty="0" smtClean="0">
                <a:solidFill>
                  <a:schemeClr val="hlink"/>
                </a:solidFill>
              </a:rPr>
              <a:t>Digital gamma-ray </a:t>
            </a:r>
            <a:r>
              <a:rPr lang="en-US" sz="2000" dirty="0">
                <a:solidFill>
                  <a:schemeClr val="hlink"/>
                </a:solidFill>
              </a:rPr>
              <a:t>spectrometer hardware </a:t>
            </a:r>
            <a:r>
              <a:rPr lang="en-US" sz="2000" dirty="0" err="1">
                <a:solidFill>
                  <a:schemeClr val="hlink"/>
                </a:solidFill>
              </a:rPr>
              <a:t>DSPEC</a:t>
            </a:r>
            <a:r>
              <a:rPr lang="en-US" sz="2000" dirty="0">
                <a:solidFill>
                  <a:schemeClr val="hlink"/>
                </a:solidFill>
              </a:rPr>
              <a:t> </a:t>
            </a:r>
            <a:r>
              <a:rPr lang="en-US" sz="2000" dirty="0" err="1">
                <a:solidFill>
                  <a:schemeClr val="hlink"/>
                </a:solidFill>
              </a:rPr>
              <a:t>jr</a:t>
            </a:r>
            <a:r>
              <a:rPr lang="en-US" sz="2000" dirty="0">
                <a:solidFill>
                  <a:schemeClr val="hlink"/>
                </a:solidFill>
              </a:rPr>
              <a:t> </a:t>
            </a:r>
            <a:r>
              <a:rPr lang="en-US" sz="2000" dirty="0" smtClean="0">
                <a:solidFill>
                  <a:schemeClr val="hlink"/>
                </a:solidFill>
              </a:rPr>
              <a:t>2.0</a:t>
            </a:r>
          </a:p>
          <a:p>
            <a:pPr algn="just" eaLnBrk="1" hangingPunct="1">
              <a:lnSpc>
                <a:spcPct val="90000"/>
              </a:lnSpc>
              <a:defRPr/>
            </a:pPr>
            <a:r>
              <a:rPr lang="en-US" sz="2000" dirty="0" smtClean="0">
                <a:solidFill>
                  <a:schemeClr val="hlink"/>
                </a:solidFill>
              </a:rPr>
              <a:t>MAESTRO-32 gamma-ray </a:t>
            </a:r>
            <a:r>
              <a:rPr lang="en-US" sz="2000" dirty="0">
                <a:solidFill>
                  <a:schemeClr val="hlink"/>
                </a:solidFill>
              </a:rPr>
              <a:t>data </a:t>
            </a:r>
            <a:r>
              <a:rPr lang="en-US" sz="2000" dirty="0" smtClean="0">
                <a:solidFill>
                  <a:schemeClr val="hlink"/>
                </a:solidFill>
              </a:rPr>
              <a:t>acquisition software</a:t>
            </a:r>
          </a:p>
          <a:p>
            <a:pPr algn="just" eaLnBrk="1" hangingPunct="1">
              <a:lnSpc>
                <a:spcPct val="90000"/>
              </a:lnSpc>
              <a:defRPr/>
            </a:pPr>
            <a:r>
              <a:rPr lang="en-US" sz="2000" dirty="0">
                <a:solidFill>
                  <a:schemeClr val="hlink"/>
                </a:solidFill>
              </a:rPr>
              <a:t>M</a:t>
            </a:r>
            <a:r>
              <a:rPr lang="en-US" sz="2000" dirty="0" smtClean="0">
                <a:solidFill>
                  <a:schemeClr val="hlink"/>
                </a:solidFill>
              </a:rPr>
              <a:t>ulti-channel </a:t>
            </a:r>
            <a:r>
              <a:rPr lang="en-US" sz="2000" dirty="0">
                <a:solidFill>
                  <a:schemeClr val="hlink"/>
                </a:solidFill>
              </a:rPr>
              <a:t>analyzer (MCA) emulation </a:t>
            </a:r>
            <a:r>
              <a:rPr lang="en-US" sz="2000" dirty="0" smtClean="0">
                <a:solidFill>
                  <a:schemeClr val="hlink"/>
                </a:solidFill>
              </a:rPr>
              <a:t>software</a:t>
            </a:r>
          </a:p>
          <a:p>
            <a:pPr algn="just" eaLnBrk="1" hangingPunct="1">
              <a:lnSpc>
                <a:spcPct val="90000"/>
              </a:lnSpc>
              <a:defRPr/>
            </a:pPr>
            <a:r>
              <a:rPr lang="en-US" sz="2000" dirty="0" smtClean="0">
                <a:solidFill>
                  <a:schemeClr val="hlink"/>
                </a:solidFill>
              </a:rPr>
              <a:t>A personal </a:t>
            </a:r>
            <a:r>
              <a:rPr lang="en-US" sz="2000" dirty="0">
                <a:solidFill>
                  <a:schemeClr val="hlink"/>
                </a:solidFill>
              </a:rPr>
              <a:t>computer and associated electronic </a:t>
            </a:r>
            <a:r>
              <a:rPr lang="en-US" sz="2000" dirty="0" smtClean="0">
                <a:solidFill>
                  <a:schemeClr val="hlink"/>
                </a:solidFill>
              </a:rPr>
              <a:t>modules</a:t>
            </a:r>
          </a:p>
          <a:p>
            <a:pPr algn="just" eaLnBrk="1" hangingPunct="1">
              <a:lnSpc>
                <a:spcPct val="90000"/>
              </a:lnSpc>
              <a:defRPr/>
            </a:pPr>
            <a:r>
              <a:rPr lang="en-US" sz="2000" dirty="0">
                <a:solidFill>
                  <a:schemeClr val="hlink"/>
                </a:solidFill>
              </a:rPr>
              <a:t>S</a:t>
            </a:r>
            <a:r>
              <a:rPr lang="en-US" sz="2000" dirty="0" smtClean="0">
                <a:solidFill>
                  <a:schemeClr val="hlink"/>
                </a:solidFill>
              </a:rPr>
              <a:t>tandard </a:t>
            </a:r>
            <a:r>
              <a:rPr lang="en-US" sz="2000" dirty="0">
                <a:solidFill>
                  <a:schemeClr val="hlink"/>
                </a:solidFill>
              </a:rPr>
              <a:t>calibration </a:t>
            </a:r>
            <a:r>
              <a:rPr lang="en-US" sz="2000" dirty="0" smtClean="0">
                <a:solidFill>
                  <a:schemeClr val="hlink"/>
                </a:solidFill>
              </a:rPr>
              <a:t>sources</a:t>
            </a:r>
          </a:p>
          <a:p>
            <a:pPr algn="just" eaLnBrk="1" hangingPunct="1">
              <a:lnSpc>
                <a:spcPct val="90000"/>
              </a:lnSpc>
              <a:defRPr/>
            </a:pPr>
            <a:r>
              <a:rPr lang="en-US" sz="2000" i="1" dirty="0" smtClean="0">
                <a:solidFill>
                  <a:schemeClr val="hlink"/>
                </a:solidFill>
              </a:rPr>
              <a:t>k</a:t>
            </a:r>
            <a:r>
              <a:rPr lang="en-US" sz="2000" baseline="-25000" dirty="0" smtClean="0">
                <a:solidFill>
                  <a:schemeClr val="hlink"/>
                </a:solidFill>
              </a:rPr>
              <a:t>0</a:t>
            </a:r>
            <a:r>
              <a:rPr lang="en-US" sz="2000" dirty="0" smtClean="0">
                <a:solidFill>
                  <a:schemeClr val="hlink"/>
                </a:solidFill>
              </a:rPr>
              <a:t>-IAEA </a:t>
            </a:r>
            <a:r>
              <a:rPr lang="en-US" sz="2000" dirty="0">
                <a:solidFill>
                  <a:schemeClr val="hlink"/>
                </a:solidFill>
              </a:rPr>
              <a:t>software for spectral analysis</a:t>
            </a:r>
            <a:r>
              <a:rPr lang="en-US" sz="2000" dirty="0" smtClean="0">
                <a:solidFill>
                  <a:schemeClr val="hlink"/>
                </a:solidFill>
              </a:rPr>
              <a:t>.</a:t>
            </a:r>
          </a:p>
          <a:p>
            <a:pPr algn="just" eaLnBrk="1" hangingPunct="1">
              <a:lnSpc>
                <a:spcPct val="90000"/>
              </a:lnSpc>
              <a:defRPr/>
            </a:pPr>
            <a:r>
              <a:rPr lang="en-US" sz="2000" dirty="0" err="1" smtClean="0">
                <a:solidFill>
                  <a:schemeClr val="hlink"/>
                </a:solidFill>
              </a:rPr>
              <a:t>WINSPAN</a:t>
            </a:r>
            <a:r>
              <a:rPr lang="en-US" sz="2000" dirty="0" smtClean="0">
                <a:solidFill>
                  <a:schemeClr val="hlink"/>
                </a:solidFill>
              </a:rPr>
              <a:t> 2004 </a:t>
            </a:r>
            <a:r>
              <a:rPr lang="en-US" sz="2000" dirty="0">
                <a:solidFill>
                  <a:schemeClr val="hlink"/>
                </a:solidFill>
              </a:rPr>
              <a:t>spectral </a:t>
            </a:r>
            <a:r>
              <a:rPr lang="en-US" sz="2000" dirty="0" smtClean="0">
                <a:solidFill>
                  <a:schemeClr val="hlink"/>
                </a:solidFill>
              </a:rPr>
              <a:t>analysis software</a:t>
            </a:r>
            <a:endParaRPr lang="en-US" sz="2000" dirty="0">
              <a:solidFill>
                <a:schemeClr val="hlink"/>
              </a:solidFill>
            </a:endParaRP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4B6056B9-9E71-4D7C-9EF7-1782936F3A39}" type="slidenum">
              <a:rPr lang="en-US" smtClean="0"/>
              <a:pPr>
                <a:defRPr/>
              </a:pPr>
              <a:t>19</a:t>
            </a:fld>
            <a:endParaRPr lang="nl-NL" dirty="0"/>
          </a:p>
        </p:txBody>
      </p:sp>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357089"/>
            <a:ext cx="41338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p:nvSpPr>
        <p:spPr bwMode="auto">
          <a:xfrm>
            <a:off x="5435972" y="5715025"/>
            <a:ext cx="3528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i="1" dirty="0">
                <a:latin typeface="Arial" charset="0"/>
                <a:cs typeface="Arial" charset="0"/>
              </a:rPr>
              <a:t>Courtesy of </a:t>
            </a:r>
            <a:r>
              <a:rPr lang="en-US" sz="1600" i="1" dirty="0" err="1">
                <a:latin typeface="Arial" charset="0"/>
                <a:cs typeface="Arial" charset="0"/>
              </a:rPr>
              <a:t>Ortec</a:t>
            </a:r>
            <a:r>
              <a:rPr lang="en-US" sz="1600" i="1" dirty="0">
                <a:latin typeface="Arial" charset="0"/>
                <a:cs typeface="Arial" charset="0"/>
              </a:rPr>
              <a:t>.</a:t>
            </a:r>
            <a:endParaRPr lang="en-ZA" sz="1600" dirty="0">
              <a:latin typeface="Arial" charset="0"/>
              <a:cs typeface="Arial" charset="0"/>
            </a:endParaRPr>
          </a:p>
        </p:txBody>
      </p:sp>
    </p:spTree>
    <p:extLst>
      <p:ext uri="{BB962C8B-B14F-4D97-AF65-F5344CB8AC3E}">
        <p14:creationId xmlns:p14="http://schemas.microsoft.com/office/powerpoint/2010/main" val="95416295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a:xfrm>
            <a:off x="323850" y="332656"/>
            <a:ext cx="8640763" cy="647353"/>
          </a:xfrm>
          <a:solidFill>
            <a:schemeClr val="bg1"/>
          </a:solidFill>
        </p:spPr>
        <p:txBody>
          <a:bodyPr/>
          <a:lstStyle/>
          <a:p>
            <a:pPr eaLnBrk="1" hangingPunct="1"/>
            <a:r>
              <a:rPr lang="en-US" dirty="0" smtClean="0">
                <a:solidFill>
                  <a:schemeClr val="hlink"/>
                </a:solidFill>
              </a:rPr>
              <a:t>PRESENTATION OUTLINE</a:t>
            </a:r>
          </a:p>
        </p:txBody>
      </p:sp>
      <p:sp>
        <p:nvSpPr>
          <p:cNvPr id="21508" name="Rectangle 5"/>
          <p:cNvSpPr>
            <a:spLocks noGrp="1" noChangeArrowheads="1"/>
          </p:cNvSpPr>
          <p:nvPr>
            <p:ph type="body" idx="1"/>
          </p:nvPr>
        </p:nvSpPr>
        <p:spPr>
          <a:xfrm>
            <a:off x="107504" y="836712"/>
            <a:ext cx="9036496" cy="4680520"/>
          </a:xfrm>
          <a:solidFill>
            <a:schemeClr val="bg1"/>
          </a:solidFill>
        </p:spPr>
        <p:txBody>
          <a:bodyPr/>
          <a:lstStyle/>
          <a:p>
            <a:pPr algn="just" eaLnBrk="1" hangingPunct="1">
              <a:lnSpc>
                <a:spcPct val="90000"/>
              </a:lnSpc>
              <a:defRPr/>
            </a:pPr>
            <a:r>
              <a:rPr lang="en-US" sz="2800" dirty="0">
                <a:solidFill>
                  <a:schemeClr val="hlink"/>
                </a:solidFill>
              </a:rPr>
              <a:t>Introduction</a:t>
            </a:r>
          </a:p>
          <a:p>
            <a:pPr eaLnBrk="1" hangingPunct="1"/>
            <a:r>
              <a:rPr lang="nl-BE" sz="2800" dirty="0">
                <a:solidFill>
                  <a:schemeClr val="hlink"/>
                </a:solidFill>
              </a:rPr>
              <a:t>Focus of this study</a:t>
            </a:r>
          </a:p>
          <a:p>
            <a:pPr eaLnBrk="1" hangingPunct="1"/>
            <a:r>
              <a:rPr lang="en-US" sz="2800" dirty="0" smtClean="0">
                <a:solidFill>
                  <a:schemeClr val="hlink"/>
                </a:solidFill>
              </a:rPr>
              <a:t>Crucial role of full </a:t>
            </a:r>
            <a:r>
              <a:rPr lang="en-US" sz="2800" dirty="0">
                <a:solidFill>
                  <a:schemeClr val="hlink"/>
                </a:solidFill>
              </a:rPr>
              <a:t>energy peak efficiency of </a:t>
            </a:r>
            <a:r>
              <a:rPr lang="en-US" sz="2800" dirty="0" smtClean="0">
                <a:solidFill>
                  <a:schemeClr val="hlink"/>
                </a:solidFill>
              </a:rPr>
              <a:t>detectors in analytical accuracy</a:t>
            </a:r>
            <a:endParaRPr lang="nl-NL" sz="2800" dirty="0" smtClean="0">
              <a:solidFill>
                <a:schemeClr val="hlink"/>
              </a:solidFill>
            </a:endParaRPr>
          </a:p>
          <a:p>
            <a:pPr algn="just" eaLnBrk="1" hangingPunct="1">
              <a:lnSpc>
                <a:spcPct val="90000"/>
              </a:lnSpc>
              <a:defRPr/>
            </a:pPr>
            <a:r>
              <a:rPr lang="en-US" sz="2800" dirty="0">
                <a:solidFill>
                  <a:schemeClr val="hlink"/>
                </a:solidFill>
              </a:rPr>
              <a:t>Efficiency calibration with spectral analysis </a:t>
            </a:r>
            <a:r>
              <a:rPr lang="en-US" sz="2800" dirty="0" smtClean="0">
                <a:solidFill>
                  <a:schemeClr val="hlink"/>
                </a:solidFill>
              </a:rPr>
              <a:t>software</a:t>
            </a:r>
          </a:p>
          <a:p>
            <a:pPr algn="just" eaLnBrk="1" hangingPunct="1">
              <a:lnSpc>
                <a:spcPct val="90000"/>
              </a:lnSpc>
              <a:defRPr/>
            </a:pPr>
            <a:r>
              <a:rPr lang="en-US" sz="2800" dirty="0" smtClean="0">
                <a:solidFill>
                  <a:schemeClr val="hlink"/>
                </a:solidFill>
              </a:rPr>
              <a:t>Efficiency </a:t>
            </a:r>
            <a:r>
              <a:rPr lang="en-US" sz="2800" dirty="0">
                <a:solidFill>
                  <a:schemeClr val="hlink"/>
                </a:solidFill>
              </a:rPr>
              <a:t>calibration with Microsoft Excel electronic spreadsheet </a:t>
            </a:r>
            <a:r>
              <a:rPr lang="en-US" sz="2800" dirty="0" smtClean="0">
                <a:solidFill>
                  <a:schemeClr val="hlink"/>
                </a:solidFill>
              </a:rPr>
              <a:t>package</a:t>
            </a:r>
          </a:p>
          <a:p>
            <a:pPr algn="just" eaLnBrk="1" hangingPunct="1">
              <a:lnSpc>
                <a:spcPct val="90000"/>
              </a:lnSpc>
              <a:defRPr/>
            </a:pPr>
            <a:r>
              <a:rPr lang="en-US" sz="2600" dirty="0">
                <a:solidFill>
                  <a:schemeClr val="hlink"/>
                </a:solidFill>
              </a:rPr>
              <a:t>Efficiency </a:t>
            </a:r>
            <a:r>
              <a:rPr lang="en-US" sz="2600" dirty="0" smtClean="0">
                <a:solidFill>
                  <a:schemeClr val="hlink"/>
                </a:solidFill>
              </a:rPr>
              <a:t>computation </a:t>
            </a:r>
            <a:r>
              <a:rPr lang="en-US" sz="2600" dirty="0">
                <a:solidFill>
                  <a:schemeClr val="hlink"/>
                </a:solidFill>
              </a:rPr>
              <a:t>and </a:t>
            </a:r>
            <a:r>
              <a:rPr lang="en-US" sz="2600" dirty="0" smtClean="0">
                <a:solidFill>
                  <a:schemeClr val="hlink"/>
                </a:solidFill>
              </a:rPr>
              <a:t>fitting </a:t>
            </a:r>
            <a:r>
              <a:rPr lang="en-US" sz="2600" dirty="0">
                <a:solidFill>
                  <a:schemeClr val="hlink"/>
                </a:solidFill>
              </a:rPr>
              <a:t>with electronic spreadsheet for </a:t>
            </a:r>
            <a:r>
              <a:rPr lang="en-US" sz="2600" dirty="0" smtClean="0">
                <a:solidFill>
                  <a:schemeClr val="hlink"/>
                </a:solidFill>
              </a:rPr>
              <a:t>GEM 30195 at 2cm &amp; 15cm geometries</a:t>
            </a:r>
          </a:p>
          <a:p>
            <a:pPr algn="just" eaLnBrk="1" hangingPunct="1">
              <a:lnSpc>
                <a:spcPct val="90000"/>
              </a:lnSpc>
              <a:defRPr/>
            </a:pPr>
            <a:r>
              <a:rPr lang="en-US" sz="2800" dirty="0">
                <a:solidFill>
                  <a:schemeClr val="hlink"/>
                </a:solidFill>
              </a:rPr>
              <a:t>Comparison of the </a:t>
            </a:r>
            <a:r>
              <a:rPr lang="en-US" sz="2800" dirty="0" err="1" smtClean="0">
                <a:solidFill>
                  <a:schemeClr val="hlink"/>
                </a:solidFill>
              </a:rPr>
              <a:t>FEPE</a:t>
            </a:r>
            <a:r>
              <a:rPr lang="en-US" sz="2800" dirty="0" smtClean="0">
                <a:solidFill>
                  <a:schemeClr val="hlink"/>
                </a:solidFill>
              </a:rPr>
              <a:t> calibration </a:t>
            </a:r>
            <a:r>
              <a:rPr lang="en-US" sz="2800" dirty="0">
                <a:solidFill>
                  <a:schemeClr val="hlink"/>
                </a:solidFill>
              </a:rPr>
              <a:t>results obtained from </a:t>
            </a:r>
            <a:r>
              <a:rPr lang="en-US" sz="2800" dirty="0" smtClean="0">
                <a:solidFill>
                  <a:schemeClr val="hlink"/>
                </a:solidFill>
              </a:rPr>
              <a:t>both approaches (spreadsheet </a:t>
            </a:r>
            <a:r>
              <a:rPr lang="en-US" sz="2800" dirty="0">
                <a:solidFill>
                  <a:schemeClr val="hlink"/>
                </a:solidFill>
              </a:rPr>
              <a:t>and </a:t>
            </a:r>
            <a:r>
              <a:rPr lang="en-US" sz="2800" i="1" dirty="0" smtClean="0">
                <a:solidFill>
                  <a:schemeClr val="hlink"/>
                </a:solidFill>
              </a:rPr>
              <a:t>k</a:t>
            </a:r>
            <a:r>
              <a:rPr lang="en-US" sz="2800" baseline="-25000" dirty="0" smtClean="0">
                <a:solidFill>
                  <a:schemeClr val="hlink"/>
                </a:solidFill>
              </a:rPr>
              <a:t>0</a:t>
            </a:r>
            <a:r>
              <a:rPr lang="en-US" sz="2800" dirty="0" smtClean="0">
                <a:solidFill>
                  <a:schemeClr val="hlink"/>
                </a:solidFill>
              </a:rPr>
              <a:t>_IAEA)</a:t>
            </a:r>
          </a:p>
          <a:p>
            <a:pPr algn="just" eaLnBrk="1" hangingPunct="1">
              <a:lnSpc>
                <a:spcPct val="90000"/>
              </a:lnSpc>
              <a:defRPr/>
            </a:pPr>
            <a:r>
              <a:rPr lang="en-US" sz="2800" dirty="0">
                <a:solidFill>
                  <a:schemeClr val="hlink"/>
                </a:solidFill>
              </a:rPr>
              <a:t>R</a:t>
            </a:r>
            <a:r>
              <a:rPr lang="en-US" sz="2800" dirty="0" smtClean="0">
                <a:solidFill>
                  <a:schemeClr val="hlink"/>
                </a:solidFill>
              </a:rPr>
              <a:t>esults &amp; discussion</a:t>
            </a:r>
          </a:p>
          <a:p>
            <a:pPr algn="just" eaLnBrk="1" hangingPunct="1">
              <a:lnSpc>
                <a:spcPct val="90000"/>
              </a:lnSpc>
              <a:defRPr/>
            </a:pPr>
            <a:r>
              <a:rPr lang="en-US" sz="2800" dirty="0" smtClean="0">
                <a:solidFill>
                  <a:schemeClr val="hlink"/>
                </a:solidFill>
              </a:rPr>
              <a:t>Conclusion</a:t>
            </a:r>
            <a:endParaRPr lang="en-US" sz="2800" dirty="0">
              <a:solidFill>
                <a:schemeClr val="hlink"/>
              </a:solidFill>
            </a:endParaRPr>
          </a:p>
        </p:txBody>
      </p:sp>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3EB2BB7A-185D-4205-AD8E-678C19A24D22}" type="slidenum">
              <a:rPr lang="en-US" smtClean="0"/>
              <a:pPr>
                <a:defRPr/>
              </a:pPr>
              <a:t>2</a:t>
            </a:fld>
            <a:endParaRPr lang="nl-NL" dirty="0"/>
          </a:p>
        </p:txBody>
      </p:sp>
    </p:spTree>
    <p:extLst>
      <p:ext uri="{BB962C8B-B14F-4D97-AF65-F5344CB8AC3E}">
        <p14:creationId xmlns:p14="http://schemas.microsoft.com/office/powerpoint/2010/main" val="20252843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116632"/>
            <a:ext cx="8713788" cy="1296144"/>
          </a:xfrm>
          <a:solidFill>
            <a:schemeClr val="bg1"/>
          </a:solidFill>
        </p:spPr>
        <p:txBody>
          <a:bodyPr/>
          <a:lstStyle/>
          <a:p>
            <a:pPr eaLnBrk="1" hangingPunct="1"/>
            <a:r>
              <a:rPr lang="en-US" dirty="0" smtClean="0">
                <a:solidFill>
                  <a:schemeClr val="hlink"/>
                </a:solidFill>
              </a:rPr>
              <a:t>CONTROL OF THE SPECTRAL ACQUISITION &amp; ANALYSIS</a:t>
            </a:r>
          </a:p>
        </p:txBody>
      </p:sp>
      <p:sp>
        <p:nvSpPr>
          <p:cNvPr id="40964" name="Rectangle 5"/>
          <p:cNvSpPr>
            <a:spLocks noGrp="1" noChangeArrowheads="1"/>
          </p:cNvSpPr>
          <p:nvPr>
            <p:ph type="body" idx="1"/>
          </p:nvPr>
        </p:nvSpPr>
        <p:spPr>
          <a:xfrm>
            <a:off x="250825" y="1196752"/>
            <a:ext cx="5329287" cy="4680048"/>
          </a:xfrm>
          <a:solidFill>
            <a:schemeClr val="bg1"/>
          </a:solidFill>
        </p:spPr>
        <p:txBody>
          <a:bodyPr/>
          <a:lstStyle/>
          <a:p>
            <a:pPr marL="0" indent="0">
              <a:buNone/>
            </a:pPr>
            <a:r>
              <a:rPr lang="en-US" sz="2000" dirty="0">
                <a:solidFill>
                  <a:schemeClr val="hlink"/>
                </a:solidFill>
              </a:rPr>
              <a:t>The detector is coupled to the integrated digital gamma-ray spectrometer hardware </a:t>
            </a:r>
            <a:r>
              <a:rPr lang="en-US" sz="2000" dirty="0" err="1">
                <a:solidFill>
                  <a:schemeClr val="hlink"/>
                </a:solidFill>
              </a:rPr>
              <a:t>DSPEC</a:t>
            </a:r>
            <a:r>
              <a:rPr lang="en-US" sz="2000" dirty="0">
                <a:solidFill>
                  <a:schemeClr val="hlink"/>
                </a:solidFill>
              </a:rPr>
              <a:t> </a:t>
            </a:r>
            <a:r>
              <a:rPr lang="en-US" sz="2000" dirty="0" err="1">
                <a:solidFill>
                  <a:schemeClr val="hlink"/>
                </a:solidFill>
              </a:rPr>
              <a:t>jr</a:t>
            </a:r>
            <a:r>
              <a:rPr lang="en-US" sz="2000" dirty="0">
                <a:solidFill>
                  <a:schemeClr val="hlink"/>
                </a:solidFill>
              </a:rPr>
              <a:t> 2.0 which is completely computer-controlled with the MAESTRO-32 multi-channel analyzer (MCA) emulation software. Complete computer control of the front end electronics means there are no knobs to turn or buttons to push, eliminating the possibility of accidental </a:t>
            </a:r>
            <a:r>
              <a:rPr lang="en-US" sz="2000" dirty="0" err="1">
                <a:solidFill>
                  <a:schemeClr val="hlink"/>
                </a:solidFill>
              </a:rPr>
              <a:t>misadjustment</a:t>
            </a:r>
            <a:r>
              <a:rPr lang="en-US" sz="2000" dirty="0">
                <a:solidFill>
                  <a:schemeClr val="hlink"/>
                </a:solidFill>
              </a:rPr>
              <a:t>. Precise adjustment of all front end electronics is accomplished via emulated controls - right on the screen. The </a:t>
            </a:r>
            <a:r>
              <a:rPr lang="en-US" sz="2000" dirty="0" err="1">
                <a:solidFill>
                  <a:schemeClr val="hlink"/>
                </a:solidFill>
              </a:rPr>
              <a:t>DSPEC</a:t>
            </a:r>
            <a:r>
              <a:rPr lang="en-US" sz="2000" dirty="0">
                <a:solidFill>
                  <a:schemeClr val="hlink"/>
                </a:solidFill>
              </a:rPr>
              <a:t> </a:t>
            </a:r>
            <a:r>
              <a:rPr lang="en-US" sz="2000" dirty="0" err="1">
                <a:solidFill>
                  <a:schemeClr val="hlink"/>
                </a:solidFill>
              </a:rPr>
              <a:t>jr</a:t>
            </a:r>
            <a:r>
              <a:rPr lang="en-US" sz="2000" dirty="0">
                <a:solidFill>
                  <a:schemeClr val="hlink"/>
                </a:solidFill>
              </a:rPr>
              <a:t> 2.0 is connected via a USB port to the host personal computer which is used for configuring the hardware settings (such as high voltages, presets and amplifier gain) through the multichannel buffer (</a:t>
            </a:r>
            <a:r>
              <a:rPr lang="en-US" sz="2000" dirty="0" err="1">
                <a:solidFill>
                  <a:schemeClr val="hlink"/>
                </a:solidFill>
              </a:rPr>
              <a:t>MCB</a:t>
            </a:r>
            <a:r>
              <a:rPr lang="en-US" sz="2000" dirty="0">
                <a:solidFill>
                  <a:schemeClr val="hlink"/>
                </a:solidFill>
              </a:rPr>
              <a:t>) interface of the MAESTRO-32 software. (</a:t>
            </a:r>
            <a:r>
              <a:rPr lang="en-US" sz="2000" dirty="0" err="1">
                <a:solidFill>
                  <a:schemeClr val="hlink"/>
                </a:solidFill>
              </a:rPr>
              <a:t>DSPEC</a:t>
            </a:r>
            <a:r>
              <a:rPr lang="en-US" sz="2000" dirty="0">
                <a:solidFill>
                  <a:schemeClr val="hlink"/>
                </a:solidFill>
              </a:rPr>
              <a:t> </a:t>
            </a:r>
            <a:r>
              <a:rPr lang="en-US" sz="2000" dirty="0" err="1">
                <a:solidFill>
                  <a:schemeClr val="hlink"/>
                </a:solidFill>
              </a:rPr>
              <a:t>jr</a:t>
            </a:r>
            <a:r>
              <a:rPr lang="en-US" sz="2000" dirty="0">
                <a:solidFill>
                  <a:schemeClr val="hlink"/>
                </a:solidFill>
              </a:rPr>
              <a:t> 2.0 Hardware User’s Manual) </a:t>
            </a: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4B6056B9-9E71-4D7C-9EF7-1782936F3A39}" type="slidenum">
              <a:rPr lang="en-US" smtClean="0"/>
              <a:pPr>
                <a:defRPr/>
              </a:pPr>
              <a:t>20</a:t>
            </a:fld>
            <a:endParaRPr lang="nl-NL" dirty="0"/>
          </a:p>
        </p:txBody>
      </p:sp>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379384"/>
            <a:ext cx="41338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79700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260350"/>
            <a:ext cx="8713788" cy="647700"/>
          </a:xfrm>
          <a:solidFill>
            <a:schemeClr val="bg1"/>
          </a:solidFill>
        </p:spPr>
        <p:txBody>
          <a:bodyPr/>
          <a:lstStyle/>
          <a:p>
            <a:pPr eaLnBrk="1" hangingPunct="1"/>
            <a:r>
              <a:rPr lang="en-US" smtClean="0">
                <a:solidFill>
                  <a:schemeClr val="hlink"/>
                </a:solidFill>
              </a:rPr>
              <a:t>DATA ACQUISITION</a:t>
            </a:r>
          </a:p>
        </p:txBody>
      </p:sp>
      <p:sp>
        <p:nvSpPr>
          <p:cNvPr id="40964" name="Rectangle 5"/>
          <p:cNvSpPr>
            <a:spLocks noGrp="1" noChangeArrowheads="1"/>
          </p:cNvSpPr>
          <p:nvPr>
            <p:ph type="body" idx="1"/>
          </p:nvPr>
        </p:nvSpPr>
        <p:spPr>
          <a:xfrm>
            <a:off x="250825" y="981075"/>
            <a:ext cx="8713788" cy="5111750"/>
          </a:xfrm>
          <a:solidFill>
            <a:schemeClr val="bg1"/>
          </a:solidFill>
        </p:spPr>
        <p:txBody>
          <a:bodyPr/>
          <a:lstStyle/>
          <a:p>
            <a:pPr marL="609600" indent="-609600" algn="just" eaLnBrk="1" hangingPunct="1">
              <a:lnSpc>
                <a:spcPct val="90000"/>
              </a:lnSpc>
              <a:buFontTx/>
              <a:buNone/>
              <a:defRPr/>
            </a:pPr>
            <a:r>
              <a:rPr lang="en-US" sz="2800" dirty="0" smtClean="0">
                <a:solidFill>
                  <a:schemeClr val="hlink"/>
                </a:solidFill>
              </a:rPr>
              <a:t>	</a:t>
            </a:r>
          </a:p>
          <a:p>
            <a:pPr marL="0" indent="0" eaLnBrk="1" hangingPunct="1">
              <a:lnSpc>
                <a:spcPct val="80000"/>
              </a:lnSpc>
              <a:buNone/>
              <a:defRPr/>
            </a:pPr>
            <a:r>
              <a:rPr lang="en-US" sz="2800" dirty="0" smtClean="0">
                <a:solidFill>
                  <a:schemeClr val="hlink"/>
                </a:solidFill>
              </a:rPr>
              <a:t>MCA plug-in card and MAESTRO-32 gamma ray data acquisition and MCA emulation software for control of the MCA functions. </a:t>
            </a: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a:xfrm>
            <a:off x="250825" y="260350"/>
            <a:ext cx="8713788" cy="647700"/>
          </a:xfrm>
          <a:solidFill>
            <a:schemeClr val="bg1"/>
          </a:solidFill>
        </p:spPr>
        <p:txBody>
          <a:bodyPr/>
          <a:lstStyle/>
          <a:p>
            <a:pPr eaLnBrk="1" hangingPunct="1"/>
            <a:r>
              <a:rPr lang="en-US" smtClean="0">
                <a:solidFill>
                  <a:schemeClr val="hlink"/>
                </a:solidFill>
              </a:rPr>
              <a:t>SPECTRAL ANALYSIS</a:t>
            </a:r>
          </a:p>
        </p:txBody>
      </p:sp>
      <p:sp>
        <p:nvSpPr>
          <p:cNvPr id="40964" name="Rectangle 5"/>
          <p:cNvSpPr>
            <a:spLocks noGrp="1" noChangeArrowheads="1"/>
          </p:cNvSpPr>
          <p:nvPr>
            <p:ph type="body" idx="1"/>
          </p:nvPr>
        </p:nvSpPr>
        <p:spPr>
          <a:xfrm>
            <a:off x="250825" y="1124744"/>
            <a:ext cx="8713788" cy="1439813"/>
          </a:xfrm>
          <a:solidFill>
            <a:schemeClr val="bg1"/>
          </a:solidFill>
        </p:spPr>
        <p:txBody>
          <a:bodyPr/>
          <a:lstStyle/>
          <a:p>
            <a:pPr marL="609600" indent="-609600" algn="just" eaLnBrk="1" hangingPunct="1">
              <a:lnSpc>
                <a:spcPct val="90000"/>
              </a:lnSpc>
              <a:buFontTx/>
              <a:buNone/>
              <a:defRPr/>
            </a:pPr>
            <a:r>
              <a:rPr lang="en-US" sz="2800" dirty="0" smtClean="0">
                <a:solidFill>
                  <a:schemeClr val="hlink"/>
                </a:solidFill>
              </a:rPr>
              <a:t>Version 5.00 of the </a:t>
            </a:r>
            <a:r>
              <a:rPr lang="en-US" sz="2800" b="1" i="1" dirty="0" smtClean="0">
                <a:solidFill>
                  <a:schemeClr val="hlink"/>
                </a:solidFill>
              </a:rPr>
              <a:t>k</a:t>
            </a:r>
            <a:r>
              <a:rPr lang="en-US" sz="2800" b="1" baseline="-25000" dirty="0" smtClean="0">
                <a:solidFill>
                  <a:schemeClr val="hlink"/>
                </a:solidFill>
              </a:rPr>
              <a:t>0</a:t>
            </a:r>
            <a:r>
              <a:rPr lang="en-US" sz="2800" b="1" dirty="0" smtClean="0">
                <a:solidFill>
                  <a:schemeClr val="hlink"/>
                </a:solidFill>
              </a:rPr>
              <a:t>-IAEA program</a:t>
            </a:r>
            <a:r>
              <a:rPr lang="en-US" sz="2800" dirty="0" smtClean="0">
                <a:solidFill>
                  <a:schemeClr val="hlink"/>
                </a:solidFill>
              </a:rPr>
              <a:t> was used for</a:t>
            </a:r>
          </a:p>
          <a:p>
            <a:pPr marL="609600" indent="-609600" algn="just" eaLnBrk="1" hangingPunct="1">
              <a:lnSpc>
                <a:spcPct val="90000"/>
              </a:lnSpc>
              <a:buFontTx/>
              <a:buNone/>
              <a:defRPr/>
            </a:pPr>
            <a:r>
              <a:rPr lang="en-US" sz="2800" dirty="0" smtClean="0">
                <a:solidFill>
                  <a:schemeClr val="hlink"/>
                </a:solidFill>
              </a:rPr>
              <a:t>the calibration </a:t>
            </a:r>
            <a:r>
              <a:rPr lang="en-US" sz="2800" dirty="0">
                <a:solidFill>
                  <a:schemeClr val="hlink"/>
                </a:solidFill>
              </a:rPr>
              <a:t>of the </a:t>
            </a:r>
            <a:r>
              <a:rPr lang="en-US" sz="2800" dirty="0" smtClean="0">
                <a:solidFill>
                  <a:schemeClr val="hlink"/>
                </a:solidFill>
              </a:rPr>
              <a:t>detector.  </a:t>
            </a:r>
          </a:p>
        </p:txBody>
      </p:sp>
      <p:pic>
        <p:nvPicPr>
          <p:cNvPr id="2765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pic>
        <p:nvPicPr>
          <p:cNvPr id="7" name="Picture 6" descr="bitmap1"/>
          <p:cNvPicPr>
            <a:picLocks noChangeAspect="1" noChangeArrowheads="1"/>
          </p:cNvPicPr>
          <p:nvPr/>
        </p:nvPicPr>
        <p:blipFill>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343275" y="2505819"/>
            <a:ext cx="25241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611188" y="4627145"/>
            <a:ext cx="8064500" cy="146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spcBef>
                <a:spcPct val="20000"/>
              </a:spcBef>
            </a:pPr>
            <a:r>
              <a:rPr lang="en-US" sz="3000" dirty="0">
                <a:solidFill>
                  <a:schemeClr val="hlink"/>
                </a:solidFill>
                <a:latin typeface="Arial" charset="0"/>
              </a:rPr>
              <a:t>Freely distributed gamma spectroscopy software developed by The International Atomic Energy Agency, Vienna, Austria.</a:t>
            </a: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noChangeArrowheads="1"/>
          </p:cNvSpPr>
          <p:nvPr>
            <p:ph type="title"/>
          </p:nvPr>
        </p:nvSpPr>
        <p:spPr>
          <a:xfrm>
            <a:off x="323850" y="260350"/>
            <a:ext cx="8569325" cy="936625"/>
          </a:xfrm>
          <a:solidFill>
            <a:schemeClr val="bg1"/>
          </a:solidFill>
        </p:spPr>
        <p:txBody>
          <a:bodyPr/>
          <a:lstStyle/>
          <a:p>
            <a:pPr eaLnBrk="1" hangingPunct="1"/>
            <a:r>
              <a:rPr lang="en-US" sz="2800" dirty="0" smtClean="0">
                <a:solidFill>
                  <a:schemeClr val="hlink"/>
                </a:solidFill>
              </a:rPr>
              <a:t>CALIBRATIONS OF THE DETECTOR IN </a:t>
            </a:r>
            <a:r>
              <a:rPr lang="en-US" sz="2800" i="1" dirty="0" smtClean="0">
                <a:solidFill>
                  <a:schemeClr val="hlink"/>
                </a:solidFill>
              </a:rPr>
              <a:t>k</a:t>
            </a:r>
            <a:r>
              <a:rPr lang="en-US" sz="2800" baseline="-25000" dirty="0" smtClean="0">
                <a:solidFill>
                  <a:schemeClr val="hlink"/>
                </a:solidFill>
              </a:rPr>
              <a:t>0</a:t>
            </a:r>
            <a:r>
              <a:rPr lang="en-US" sz="2800" dirty="0" smtClean="0">
                <a:solidFill>
                  <a:schemeClr val="hlink"/>
                </a:solidFill>
              </a:rPr>
              <a:t>-IAEA PROGRAM </a:t>
            </a:r>
          </a:p>
        </p:txBody>
      </p:sp>
      <p:sp>
        <p:nvSpPr>
          <p:cNvPr id="33796" name="Rectangle 5"/>
          <p:cNvSpPr>
            <a:spLocks noGrp="1" noChangeArrowheads="1"/>
          </p:cNvSpPr>
          <p:nvPr>
            <p:ph type="body" idx="1"/>
          </p:nvPr>
        </p:nvSpPr>
        <p:spPr>
          <a:xfrm>
            <a:off x="323850" y="1196975"/>
            <a:ext cx="8569325" cy="4895850"/>
          </a:xfrm>
          <a:solidFill>
            <a:schemeClr val="bg1"/>
          </a:solidFill>
        </p:spPr>
        <p:txBody>
          <a:bodyPr/>
          <a:lstStyle/>
          <a:p>
            <a:pPr marL="609600" indent="-609600" eaLnBrk="1" hangingPunct="1">
              <a:lnSpc>
                <a:spcPct val="80000"/>
              </a:lnSpc>
              <a:buFontTx/>
              <a:buAutoNum type="arabicParenBoth"/>
              <a:defRPr/>
            </a:pPr>
            <a:r>
              <a:rPr lang="en-US" sz="3000" dirty="0">
                <a:solidFill>
                  <a:schemeClr val="hlink"/>
                </a:solidFill>
              </a:rPr>
              <a:t>Storing of background spectrum</a:t>
            </a:r>
          </a:p>
          <a:p>
            <a:pPr marL="609600" indent="-609600" eaLnBrk="1" hangingPunct="1">
              <a:lnSpc>
                <a:spcPct val="80000"/>
              </a:lnSpc>
              <a:buFontTx/>
              <a:buAutoNum type="arabicParenBoth"/>
              <a:defRPr/>
            </a:pPr>
            <a:endParaRPr lang="en-US" sz="3000" dirty="0" smtClean="0">
              <a:solidFill>
                <a:schemeClr val="hlink"/>
              </a:solidFill>
            </a:endParaRPr>
          </a:p>
          <a:p>
            <a:pPr marL="609600" indent="-609600" eaLnBrk="1" hangingPunct="1">
              <a:lnSpc>
                <a:spcPct val="80000"/>
              </a:lnSpc>
              <a:buFontTx/>
              <a:buAutoNum type="arabicParenBoth"/>
              <a:defRPr/>
            </a:pPr>
            <a:r>
              <a:rPr lang="en-US" sz="3000" dirty="0">
                <a:solidFill>
                  <a:schemeClr val="hlink"/>
                </a:solidFill>
              </a:rPr>
              <a:t>Peak shape </a:t>
            </a:r>
            <a:r>
              <a:rPr lang="en-US" sz="3000" dirty="0" smtClean="0">
                <a:solidFill>
                  <a:schemeClr val="hlink"/>
                </a:solidFill>
              </a:rPr>
              <a:t>calibration</a:t>
            </a:r>
            <a:endParaRPr lang="en-US" sz="3000" dirty="0">
              <a:solidFill>
                <a:schemeClr val="hlink"/>
              </a:solidFill>
            </a:endParaRPr>
          </a:p>
          <a:p>
            <a:pPr marL="0" indent="0" eaLnBrk="1" hangingPunct="1">
              <a:lnSpc>
                <a:spcPct val="80000"/>
              </a:lnSpc>
              <a:buFontTx/>
              <a:buNone/>
              <a:defRPr/>
            </a:pPr>
            <a:endParaRPr lang="en-US" sz="3000" dirty="0">
              <a:solidFill>
                <a:schemeClr val="hlink"/>
              </a:solidFill>
            </a:endParaRPr>
          </a:p>
          <a:p>
            <a:pPr marL="0" indent="0" eaLnBrk="1" hangingPunct="1">
              <a:lnSpc>
                <a:spcPct val="80000"/>
              </a:lnSpc>
              <a:buFontTx/>
              <a:buNone/>
              <a:defRPr/>
            </a:pPr>
            <a:r>
              <a:rPr lang="en-US" sz="3000" dirty="0" smtClean="0">
                <a:solidFill>
                  <a:schemeClr val="hlink"/>
                </a:solidFill>
              </a:rPr>
              <a:t>(3) </a:t>
            </a:r>
            <a:r>
              <a:rPr lang="en-US" sz="3000" dirty="0">
                <a:solidFill>
                  <a:schemeClr val="hlink"/>
                </a:solidFill>
              </a:rPr>
              <a:t>Energy calibration</a:t>
            </a:r>
          </a:p>
          <a:p>
            <a:pPr marL="0" indent="0" eaLnBrk="1" hangingPunct="1">
              <a:lnSpc>
                <a:spcPct val="80000"/>
              </a:lnSpc>
              <a:buFontTx/>
              <a:buNone/>
              <a:defRPr/>
            </a:pPr>
            <a:endParaRPr lang="en-US" sz="3000" dirty="0">
              <a:solidFill>
                <a:schemeClr val="hlink"/>
              </a:solidFill>
            </a:endParaRPr>
          </a:p>
          <a:p>
            <a:pPr marL="0" indent="0" eaLnBrk="1" hangingPunct="1">
              <a:lnSpc>
                <a:spcPct val="80000"/>
              </a:lnSpc>
              <a:buFontTx/>
              <a:buNone/>
              <a:defRPr/>
            </a:pPr>
            <a:r>
              <a:rPr lang="en-US" sz="3000" dirty="0" smtClean="0">
                <a:solidFill>
                  <a:schemeClr val="hlink"/>
                </a:solidFill>
              </a:rPr>
              <a:t>(</a:t>
            </a:r>
            <a:r>
              <a:rPr lang="en-US" sz="3000" dirty="0">
                <a:solidFill>
                  <a:schemeClr val="hlink"/>
                </a:solidFill>
              </a:rPr>
              <a:t>4) Efficiency curve calibration</a:t>
            </a:r>
          </a:p>
          <a:p>
            <a:pPr marL="514350" indent="-514350" eaLnBrk="1" hangingPunct="1">
              <a:lnSpc>
                <a:spcPct val="80000"/>
              </a:lnSpc>
              <a:buFontTx/>
              <a:buAutoNum type="alphaLcParenBoth"/>
              <a:defRPr/>
            </a:pPr>
            <a:r>
              <a:rPr lang="en-US" sz="3000" dirty="0">
                <a:solidFill>
                  <a:schemeClr val="hlink"/>
                </a:solidFill>
              </a:rPr>
              <a:t>Peak-to-total </a:t>
            </a:r>
            <a:r>
              <a:rPr lang="en-US" sz="3000" dirty="0" smtClean="0">
                <a:solidFill>
                  <a:schemeClr val="hlink"/>
                </a:solidFill>
              </a:rPr>
              <a:t>ratio </a:t>
            </a:r>
          </a:p>
          <a:p>
            <a:pPr marL="0" indent="0" eaLnBrk="1" hangingPunct="1">
              <a:lnSpc>
                <a:spcPct val="80000"/>
              </a:lnSpc>
              <a:buFontTx/>
              <a:buNone/>
              <a:defRPr/>
            </a:pPr>
            <a:r>
              <a:rPr lang="en-US" sz="3000" dirty="0">
                <a:solidFill>
                  <a:srgbClr val="FF0000"/>
                </a:solidFill>
              </a:rPr>
              <a:t> </a:t>
            </a:r>
            <a:r>
              <a:rPr lang="en-US" sz="3000" dirty="0" smtClean="0">
                <a:solidFill>
                  <a:srgbClr val="FF0000"/>
                </a:solidFill>
              </a:rPr>
              <a:t>   (for only the farthest geometry) </a:t>
            </a:r>
            <a:endParaRPr lang="en-US" sz="3000" dirty="0">
              <a:solidFill>
                <a:srgbClr val="FF0000"/>
              </a:solidFill>
            </a:endParaRPr>
          </a:p>
          <a:p>
            <a:pPr marL="0" indent="0" eaLnBrk="1" hangingPunct="1">
              <a:lnSpc>
                <a:spcPct val="80000"/>
              </a:lnSpc>
              <a:buFontTx/>
              <a:buNone/>
              <a:defRPr/>
            </a:pPr>
            <a:r>
              <a:rPr lang="en-US" sz="3000" dirty="0" smtClean="0">
                <a:solidFill>
                  <a:schemeClr val="hlink"/>
                </a:solidFill>
              </a:rPr>
              <a:t>(b) Full-energy </a:t>
            </a:r>
            <a:r>
              <a:rPr lang="en-US" sz="3000" dirty="0">
                <a:solidFill>
                  <a:schemeClr val="hlink"/>
                </a:solidFill>
              </a:rPr>
              <a:t>peak efficiency </a:t>
            </a:r>
            <a:r>
              <a:rPr lang="en-US" sz="3000" dirty="0" smtClean="0">
                <a:solidFill>
                  <a:schemeClr val="hlink"/>
                </a:solidFill>
              </a:rPr>
              <a:t>curves </a:t>
            </a:r>
          </a:p>
          <a:p>
            <a:pPr marL="0" indent="0" eaLnBrk="1" hangingPunct="1">
              <a:lnSpc>
                <a:spcPct val="80000"/>
              </a:lnSpc>
              <a:buFontTx/>
              <a:buNone/>
              <a:defRPr/>
            </a:pPr>
            <a:r>
              <a:rPr lang="en-US" sz="3000" dirty="0" smtClean="0">
                <a:solidFill>
                  <a:schemeClr val="hlink"/>
                </a:solidFill>
              </a:rPr>
              <a:t>     </a:t>
            </a:r>
            <a:r>
              <a:rPr lang="en-US" sz="3000" dirty="0" smtClean="0">
                <a:solidFill>
                  <a:srgbClr val="FF0000"/>
                </a:solidFill>
              </a:rPr>
              <a:t>(for all detector-source distances to be used</a:t>
            </a:r>
            <a:r>
              <a:rPr lang="en-US" sz="3000" dirty="0">
                <a:solidFill>
                  <a:srgbClr val="FF0000"/>
                </a:solidFill>
              </a:rPr>
              <a:t>)</a:t>
            </a:r>
          </a:p>
        </p:txBody>
      </p:sp>
      <p:pic>
        <p:nvPicPr>
          <p:cNvPr id="737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22454564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260349"/>
            <a:ext cx="8713788" cy="764237"/>
          </a:xfrm>
          <a:solidFill>
            <a:schemeClr val="bg1"/>
          </a:solidFill>
        </p:spPr>
        <p:txBody>
          <a:bodyPr/>
          <a:lstStyle/>
          <a:p>
            <a:pPr eaLnBrk="1" hangingPunct="1"/>
            <a:r>
              <a:rPr lang="en-US" dirty="0" smtClean="0">
                <a:solidFill>
                  <a:schemeClr val="hlink"/>
                </a:solidFill>
              </a:rPr>
              <a:t>THE COAXIAL </a:t>
            </a:r>
            <a:r>
              <a:rPr lang="en-US" dirty="0" err="1" smtClean="0">
                <a:solidFill>
                  <a:schemeClr val="hlink"/>
                </a:solidFill>
              </a:rPr>
              <a:t>HPGE</a:t>
            </a:r>
            <a:r>
              <a:rPr lang="en-US" dirty="0" smtClean="0">
                <a:solidFill>
                  <a:schemeClr val="hlink"/>
                </a:solidFill>
              </a:rPr>
              <a:t> DETECTOR MODEL NUMBER “GEM-30195” USED </a:t>
            </a:r>
            <a:endParaRPr lang="en-US" dirty="0">
              <a:solidFill>
                <a:schemeClr val="hlink"/>
              </a:solidFill>
            </a:endParaRPr>
          </a:p>
        </p:txBody>
      </p:sp>
      <p:sp>
        <p:nvSpPr>
          <p:cNvPr id="40964" name="Rectangle 5"/>
          <p:cNvSpPr>
            <a:spLocks noGrp="1" noChangeArrowheads="1"/>
          </p:cNvSpPr>
          <p:nvPr>
            <p:ph type="body" idx="1"/>
          </p:nvPr>
        </p:nvSpPr>
        <p:spPr>
          <a:xfrm>
            <a:off x="250825" y="4621768"/>
            <a:ext cx="8713788" cy="1365249"/>
          </a:xfrm>
          <a:solidFill>
            <a:schemeClr val="bg1"/>
          </a:solidFill>
        </p:spPr>
        <p:txBody>
          <a:bodyPr/>
          <a:lstStyle/>
          <a:p>
            <a:pPr marL="609600" indent="-609600" algn="just" eaLnBrk="1" hangingPunct="1">
              <a:lnSpc>
                <a:spcPct val="90000"/>
              </a:lnSpc>
              <a:buFontTx/>
              <a:buNone/>
              <a:defRPr/>
            </a:pPr>
            <a:r>
              <a:rPr lang="en-US" sz="2400" dirty="0" smtClean="0">
                <a:solidFill>
                  <a:schemeClr val="hlink"/>
                </a:solidFill>
              </a:rPr>
              <a:t>GEM </a:t>
            </a:r>
            <a:r>
              <a:rPr lang="en-US" sz="2400" dirty="0">
                <a:solidFill>
                  <a:schemeClr val="hlink"/>
                </a:solidFill>
              </a:rPr>
              <a:t>30195 detector mounted on 30-liter </a:t>
            </a:r>
            <a:r>
              <a:rPr lang="en-US" sz="2400" dirty="0" smtClean="0">
                <a:solidFill>
                  <a:schemeClr val="hlink"/>
                </a:solidFill>
              </a:rPr>
              <a:t>liquid nitrogen </a:t>
            </a:r>
            <a:r>
              <a:rPr lang="en-US" sz="2400" dirty="0" err="1" smtClean="0">
                <a:solidFill>
                  <a:schemeClr val="hlink"/>
                </a:solidFill>
              </a:rPr>
              <a:t>dewar</a:t>
            </a:r>
            <a:endParaRPr lang="en-US" sz="2400" dirty="0">
              <a:solidFill>
                <a:schemeClr val="hlink"/>
              </a:solidFill>
            </a:endParaRPr>
          </a:p>
          <a:p>
            <a:pPr marL="609600" indent="-609600" algn="just" eaLnBrk="1" hangingPunct="1">
              <a:lnSpc>
                <a:spcPct val="90000"/>
              </a:lnSpc>
              <a:buFontTx/>
              <a:buNone/>
              <a:defRPr/>
            </a:pPr>
            <a:r>
              <a:rPr lang="en-US" sz="2400" dirty="0" smtClean="0">
                <a:solidFill>
                  <a:schemeClr val="hlink"/>
                </a:solidFill>
              </a:rPr>
              <a:t>for </a:t>
            </a:r>
            <a:r>
              <a:rPr lang="en-US" sz="2400" dirty="0">
                <a:solidFill>
                  <a:schemeClr val="hlink"/>
                </a:solidFill>
              </a:rPr>
              <a:t>cooling to cryogenic </a:t>
            </a:r>
            <a:r>
              <a:rPr lang="en-US" sz="2400" dirty="0" smtClean="0">
                <a:solidFill>
                  <a:schemeClr val="hlink"/>
                </a:solidFill>
              </a:rPr>
              <a:t>temperatures </a:t>
            </a:r>
            <a:r>
              <a:rPr lang="en-US" sz="2400" dirty="0">
                <a:solidFill>
                  <a:schemeClr val="hlink"/>
                </a:solidFill>
              </a:rPr>
              <a:t>(</a:t>
            </a:r>
            <a:r>
              <a:rPr lang="en-US" sz="2400" dirty="0" smtClean="0">
                <a:solidFill>
                  <a:schemeClr val="hlink"/>
                </a:solidFill>
              </a:rPr>
              <a:t>77K or -196°C</a:t>
            </a:r>
            <a:r>
              <a:rPr lang="en-US" sz="2400" dirty="0">
                <a:solidFill>
                  <a:schemeClr val="hlink"/>
                </a:solidFill>
              </a:rPr>
              <a:t>) </a:t>
            </a:r>
            <a:r>
              <a:rPr lang="en-US" sz="2400" dirty="0" smtClean="0">
                <a:solidFill>
                  <a:schemeClr val="hlink"/>
                </a:solidFill>
              </a:rPr>
              <a:t>and</a:t>
            </a:r>
          </a:p>
          <a:p>
            <a:pPr marL="609600" indent="-609600" algn="just" eaLnBrk="1" hangingPunct="1">
              <a:lnSpc>
                <a:spcPct val="90000"/>
              </a:lnSpc>
              <a:buFontTx/>
              <a:buNone/>
              <a:defRPr/>
            </a:pPr>
            <a:r>
              <a:rPr lang="en-US" sz="2400" dirty="0" smtClean="0">
                <a:solidFill>
                  <a:schemeClr val="hlink"/>
                </a:solidFill>
              </a:rPr>
              <a:t>surrounded </a:t>
            </a:r>
            <a:r>
              <a:rPr lang="en-US" sz="2400" dirty="0">
                <a:solidFill>
                  <a:schemeClr val="hlink"/>
                </a:solidFill>
              </a:rPr>
              <a:t>by </a:t>
            </a:r>
            <a:r>
              <a:rPr lang="en-US" sz="2400" dirty="0" smtClean="0">
                <a:solidFill>
                  <a:schemeClr val="hlink"/>
                </a:solidFill>
              </a:rPr>
              <a:t>lead shield </a:t>
            </a:r>
            <a:r>
              <a:rPr lang="en-US" sz="2400" dirty="0">
                <a:solidFill>
                  <a:schemeClr val="hlink"/>
                </a:solidFill>
              </a:rPr>
              <a:t>to reduce the </a:t>
            </a:r>
            <a:r>
              <a:rPr lang="en-US" sz="2400" dirty="0" smtClean="0">
                <a:solidFill>
                  <a:schemeClr val="hlink"/>
                </a:solidFill>
              </a:rPr>
              <a:t>background caused by</a:t>
            </a:r>
          </a:p>
          <a:p>
            <a:pPr marL="609600" indent="-609600" algn="just" eaLnBrk="1" hangingPunct="1">
              <a:lnSpc>
                <a:spcPct val="90000"/>
              </a:lnSpc>
              <a:buFontTx/>
              <a:buNone/>
              <a:defRPr/>
            </a:pPr>
            <a:r>
              <a:rPr lang="en-US" sz="2400" dirty="0" smtClean="0">
                <a:solidFill>
                  <a:schemeClr val="hlink"/>
                </a:solidFill>
              </a:rPr>
              <a:t>sources </a:t>
            </a:r>
            <a:r>
              <a:rPr lang="en-US" sz="2400" dirty="0">
                <a:solidFill>
                  <a:schemeClr val="hlink"/>
                </a:solidFill>
              </a:rPr>
              <a:t>other </a:t>
            </a:r>
            <a:r>
              <a:rPr lang="en-US" sz="2400" dirty="0" smtClean="0">
                <a:solidFill>
                  <a:schemeClr val="hlink"/>
                </a:solidFill>
              </a:rPr>
              <a:t>than the </a:t>
            </a:r>
            <a:r>
              <a:rPr lang="en-US" sz="2400" dirty="0">
                <a:solidFill>
                  <a:schemeClr val="hlink"/>
                </a:solidFill>
              </a:rPr>
              <a:t>sample. </a:t>
            </a:r>
            <a:endParaRPr lang="en-US" sz="2400" dirty="0" smtClean="0">
              <a:solidFill>
                <a:schemeClr val="hlink"/>
              </a:solidFill>
            </a:endParaRP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pic>
        <p:nvPicPr>
          <p:cNvPr id="3" name="Picture 2"/>
          <p:cNvPicPr>
            <a:picLocks noChangeAspect="1"/>
          </p:cNvPicPr>
          <p:nvPr/>
        </p:nvPicPr>
        <p:blipFill>
          <a:blip r:embed="rId4"/>
          <a:stretch>
            <a:fillRect/>
          </a:stretch>
        </p:blipFill>
        <p:spPr>
          <a:xfrm>
            <a:off x="1835696" y="1024586"/>
            <a:ext cx="2687479" cy="3628549"/>
          </a:xfrm>
          <a:prstGeom prst="rect">
            <a:avLst/>
          </a:prstGeom>
        </p:spPr>
      </p:pic>
      <p:pic>
        <p:nvPicPr>
          <p:cNvPr id="4" name="Picture 3"/>
          <p:cNvPicPr>
            <a:picLocks noChangeAspect="1"/>
          </p:cNvPicPr>
          <p:nvPr/>
        </p:nvPicPr>
        <p:blipFill>
          <a:blip r:embed="rId5"/>
          <a:stretch>
            <a:fillRect/>
          </a:stretch>
        </p:blipFill>
        <p:spPr>
          <a:xfrm>
            <a:off x="5076056" y="1296888"/>
            <a:ext cx="2428875" cy="3190875"/>
          </a:xfrm>
          <a:prstGeom prst="rect">
            <a:avLst/>
          </a:prstGeom>
        </p:spPr>
      </p:pic>
    </p:spTree>
    <p:extLst>
      <p:ext uri="{BB962C8B-B14F-4D97-AF65-F5344CB8AC3E}">
        <p14:creationId xmlns:p14="http://schemas.microsoft.com/office/powerpoint/2010/main" val="193440431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332358"/>
            <a:ext cx="8713788" cy="1512466"/>
          </a:xfrm>
          <a:solidFill>
            <a:schemeClr val="bg1"/>
          </a:solidFill>
        </p:spPr>
        <p:txBody>
          <a:bodyPr/>
          <a:lstStyle/>
          <a:p>
            <a:pPr eaLnBrk="1" hangingPunct="1"/>
            <a:r>
              <a:rPr lang="en-US" dirty="0" smtClean="0">
                <a:solidFill>
                  <a:schemeClr val="hlink"/>
                </a:solidFill>
              </a:rPr>
              <a:t>THE TECHNICAL/PERFORMANCE  SPECIFICATIONS OF GEM-30195 FROM THE CERTIFICATE </a:t>
            </a:r>
            <a:endParaRPr lang="en-US" dirty="0">
              <a:solidFill>
                <a:schemeClr val="hlink"/>
              </a:solidFill>
            </a:endParaRP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B44DBB2B-90B1-4A70-B63A-03A24A758BAE}" type="slidenum">
              <a:rPr lang="en-US" smtClean="0"/>
              <a:pPr>
                <a:defRPr/>
              </a:pPr>
              <a:t>25</a:t>
            </a:fld>
            <a:endParaRPr lang="nl-NL" dirty="0"/>
          </a:p>
        </p:txBody>
      </p:sp>
      <p:pic>
        <p:nvPicPr>
          <p:cNvPr id="5" name="Picture 4"/>
          <p:cNvPicPr>
            <a:picLocks noChangeAspect="1"/>
          </p:cNvPicPr>
          <p:nvPr/>
        </p:nvPicPr>
        <p:blipFill>
          <a:blip r:embed="rId4"/>
          <a:stretch>
            <a:fillRect/>
          </a:stretch>
        </p:blipFill>
        <p:spPr>
          <a:xfrm>
            <a:off x="123477" y="2457451"/>
            <a:ext cx="8913019" cy="1845945"/>
          </a:xfrm>
          <a:prstGeom prst="rect">
            <a:avLst/>
          </a:prstGeom>
        </p:spPr>
      </p:pic>
      <p:sp>
        <p:nvSpPr>
          <p:cNvPr id="7" name="Rectangle 5"/>
          <p:cNvSpPr txBox="1">
            <a:spLocks noChangeArrowheads="1"/>
          </p:cNvSpPr>
          <p:nvPr/>
        </p:nvSpPr>
        <p:spPr bwMode="auto">
          <a:xfrm>
            <a:off x="250825" y="4621768"/>
            <a:ext cx="8713788" cy="1365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609600" indent="-609600" algn="just" eaLnBrk="1" hangingPunct="1">
              <a:lnSpc>
                <a:spcPct val="90000"/>
              </a:lnSpc>
              <a:buNone/>
              <a:defRPr/>
            </a:pPr>
            <a:r>
              <a:rPr lang="en-US" sz="2400" dirty="0" smtClean="0">
                <a:solidFill>
                  <a:schemeClr val="hlink"/>
                </a:solidFill>
              </a:rPr>
              <a:t>High-purity </a:t>
            </a:r>
            <a:r>
              <a:rPr lang="en-US" sz="2400" dirty="0">
                <a:solidFill>
                  <a:schemeClr val="hlink"/>
                </a:solidFill>
              </a:rPr>
              <a:t>coaxial germanium detector (</a:t>
            </a:r>
            <a:r>
              <a:rPr lang="en-US" sz="2400" dirty="0" err="1">
                <a:solidFill>
                  <a:schemeClr val="hlink"/>
                </a:solidFill>
              </a:rPr>
              <a:t>HPGe</a:t>
            </a:r>
            <a:r>
              <a:rPr lang="en-US" sz="2400" dirty="0">
                <a:solidFill>
                  <a:schemeClr val="hlink"/>
                </a:solidFill>
              </a:rPr>
              <a:t>) 30195 </a:t>
            </a:r>
            <a:r>
              <a:rPr lang="en-US" sz="2400" dirty="0" smtClean="0">
                <a:solidFill>
                  <a:schemeClr val="hlink"/>
                </a:solidFill>
              </a:rPr>
              <a:t>with</a:t>
            </a:r>
          </a:p>
          <a:p>
            <a:pPr marL="609600" indent="-609600" algn="just" eaLnBrk="1" hangingPunct="1">
              <a:lnSpc>
                <a:spcPct val="90000"/>
              </a:lnSpc>
              <a:buNone/>
              <a:defRPr/>
            </a:pPr>
            <a:r>
              <a:rPr lang="en-US" sz="2400" b="1" dirty="0" smtClean="0">
                <a:solidFill>
                  <a:schemeClr val="hlink"/>
                </a:solidFill>
              </a:rPr>
              <a:t>relative </a:t>
            </a:r>
            <a:r>
              <a:rPr lang="en-US" sz="2400" b="1" dirty="0">
                <a:solidFill>
                  <a:schemeClr val="hlink"/>
                </a:solidFill>
              </a:rPr>
              <a:t>efficiency of 30% and a resolution of 1.95 </a:t>
            </a:r>
            <a:r>
              <a:rPr lang="en-US" sz="2400" b="1" dirty="0" err="1" smtClean="0">
                <a:solidFill>
                  <a:schemeClr val="hlink"/>
                </a:solidFill>
              </a:rPr>
              <a:t>keV</a:t>
            </a:r>
            <a:endParaRPr lang="en-US" sz="2400" dirty="0">
              <a:solidFill>
                <a:schemeClr val="hlink"/>
              </a:solidFill>
            </a:endParaRPr>
          </a:p>
          <a:p>
            <a:pPr marL="609600" indent="-609600" algn="just" eaLnBrk="1" hangingPunct="1">
              <a:lnSpc>
                <a:spcPct val="90000"/>
              </a:lnSpc>
              <a:buNone/>
              <a:defRPr/>
            </a:pPr>
            <a:r>
              <a:rPr lang="en-US" sz="2400" dirty="0" smtClean="0">
                <a:solidFill>
                  <a:schemeClr val="hlink"/>
                </a:solidFill>
              </a:rPr>
              <a:t>(</a:t>
            </a:r>
            <a:r>
              <a:rPr lang="en-US" sz="2400" dirty="0" err="1" smtClean="0">
                <a:solidFill>
                  <a:schemeClr val="hlink"/>
                </a:solidFill>
              </a:rPr>
              <a:t>FWHM</a:t>
            </a:r>
            <a:r>
              <a:rPr lang="en-US" sz="2400" dirty="0" smtClean="0">
                <a:solidFill>
                  <a:schemeClr val="hlink"/>
                </a:solidFill>
              </a:rPr>
              <a:t>) for </a:t>
            </a:r>
            <a:r>
              <a:rPr lang="en-US" sz="2400" dirty="0">
                <a:solidFill>
                  <a:schemeClr val="hlink"/>
                </a:solidFill>
              </a:rPr>
              <a:t>the 1.33 MeV gamma line of </a:t>
            </a:r>
            <a:r>
              <a:rPr lang="en-US" sz="2400" baseline="30000" dirty="0">
                <a:solidFill>
                  <a:schemeClr val="hlink"/>
                </a:solidFill>
              </a:rPr>
              <a:t>60</a:t>
            </a:r>
            <a:r>
              <a:rPr lang="en-US" sz="2400" dirty="0">
                <a:solidFill>
                  <a:schemeClr val="hlink"/>
                </a:solidFill>
              </a:rPr>
              <a:t>Co.</a:t>
            </a:r>
          </a:p>
        </p:txBody>
      </p:sp>
    </p:spTree>
    <p:extLst>
      <p:ext uri="{BB962C8B-B14F-4D97-AF65-F5344CB8AC3E}">
        <p14:creationId xmlns:p14="http://schemas.microsoft.com/office/powerpoint/2010/main" val="195923815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332358"/>
            <a:ext cx="8713788" cy="1512466"/>
          </a:xfrm>
          <a:solidFill>
            <a:schemeClr val="bg1"/>
          </a:solidFill>
        </p:spPr>
        <p:txBody>
          <a:bodyPr/>
          <a:lstStyle/>
          <a:p>
            <a:pPr eaLnBrk="1" hangingPunct="1"/>
            <a:r>
              <a:rPr lang="en-US" dirty="0" smtClean="0">
                <a:solidFill>
                  <a:schemeClr val="hlink"/>
                </a:solidFill>
              </a:rPr>
              <a:t>DETECTOR’S DIMENSIONS  (SPECIFICATIONS OF GEM-30195 FROM THE CERTIFICATE) </a:t>
            </a:r>
            <a:endParaRPr lang="en-US" dirty="0">
              <a:solidFill>
                <a:schemeClr val="hlink"/>
              </a:solidFill>
            </a:endParaRP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B44DBB2B-90B1-4A70-B63A-03A24A758BAE}" type="slidenum">
              <a:rPr lang="en-US" smtClean="0"/>
              <a:pPr>
                <a:defRPr/>
              </a:pPr>
              <a:t>26</a:t>
            </a:fld>
            <a:endParaRPr lang="nl-NL" dirty="0"/>
          </a:p>
        </p:txBody>
      </p:sp>
      <p:pic>
        <p:nvPicPr>
          <p:cNvPr id="2242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132856"/>
            <a:ext cx="2623185" cy="320611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567751865"/>
              </p:ext>
            </p:extLst>
          </p:nvPr>
        </p:nvGraphicFramePr>
        <p:xfrm>
          <a:off x="3419872" y="2384884"/>
          <a:ext cx="4536504" cy="2772308"/>
        </p:xfrm>
        <a:graphic>
          <a:graphicData uri="http://schemas.openxmlformats.org/drawingml/2006/table">
            <a:tbl>
              <a:tblPr firstRow="1" firstCol="1" bandRow="1">
                <a:tableStyleId>{5C22544A-7EE6-4342-B048-85BDC9FD1C3A}</a:tableStyleId>
              </a:tblPr>
              <a:tblGrid>
                <a:gridCol w="913601">
                  <a:extLst>
                    <a:ext uri="{9D8B030D-6E8A-4147-A177-3AD203B41FA5}">
                      <a16:colId xmlns:a16="http://schemas.microsoft.com/office/drawing/2014/main" val="3102850922"/>
                    </a:ext>
                  </a:extLst>
                </a:gridCol>
                <a:gridCol w="1850939">
                  <a:extLst>
                    <a:ext uri="{9D8B030D-6E8A-4147-A177-3AD203B41FA5}">
                      <a16:colId xmlns:a16="http://schemas.microsoft.com/office/drawing/2014/main" val="2860781929"/>
                    </a:ext>
                  </a:extLst>
                </a:gridCol>
                <a:gridCol w="1771964">
                  <a:extLst>
                    <a:ext uri="{9D8B030D-6E8A-4147-A177-3AD203B41FA5}">
                      <a16:colId xmlns:a16="http://schemas.microsoft.com/office/drawing/2014/main" val="764512437"/>
                    </a:ext>
                  </a:extLst>
                </a:gridCol>
              </a:tblGrid>
              <a:tr h="540061">
                <a:tc>
                  <a:txBody>
                    <a:bodyPr/>
                    <a:lstStyle/>
                    <a:p>
                      <a:pPr marL="0" marR="0" algn="ctr">
                        <a:spcBef>
                          <a:spcPts val="0"/>
                        </a:spcBef>
                        <a:spcAft>
                          <a:spcPts val="0"/>
                        </a:spcAft>
                      </a:pPr>
                      <a:r>
                        <a:rPr lang="en-US" sz="1200">
                          <a:effectLst/>
                        </a:rPr>
                        <a:t>Detector type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Coaxial</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Well-type</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3060259"/>
                  </a:ext>
                </a:extLst>
              </a:tr>
              <a:tr h="324035">
                <a:tc>
                  <a:txBody>
                    <a:bodyPr/>
                    <a:lstStyle/>
                    <a:p>
                      <a:pPr marL="0" marR="0" algn="ctr">
                        <a:spcBef>
                          <a:spcPts val="0"/>
                        </a:spcBef>
                        <a:spcAft>
                          <a:spcPts val="0"/>
                        </a:spcAft>
                      </a:pPr>
                      <a:r>
                        <a:rPr lang="en-US" sz="1200" dirty="0">
                          <a:effectLst/>
                        </a:rPr>
                        <a:t>A</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Crystal diameter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Crystal diameter</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1274542"/>
                  </a:ext>
                </a:extLst>
              </a:tr>
              <a:tr h="270030">
                <a:tc>
                  <a:txBody>
                    <a:bodyPr/>
                    <a:lstStyle/>
                    <a:p>
                      <a:pPr marL="0" marR="0" algn="ctr">
                        <a:spcBef>
                          <a:spcPts val="0"/>
                        </a:spcBef>
                        <a:spcAft>
                          <a:spcPts val="0"/>
                        </a:spcAf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Crystal length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Crystal length</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4597492"/>
                  </a:ext>
                </a:extLst>
              </a:tr>
              <a:tr h="270030">
                <a:tc>
                  <a:txBody>
                    <a:bodyPr/>
                    <a:lstStyle/>
                    <a:p>
                      <a:pPr marL="0" marR="0" algn="ctr">
                        <a:spcBef>
                          <a:spcPts val="0"/>
                        </a:spcBef>
                        <a:spcAft>
                          <a:spcPts val="0"/>
                        </a:spcAf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Dead layer thickness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Not used</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93005920"/>
                  </a:ext>
                </a:extLst>
              </a:tr>
              <a:tr h="270030">
                <a:tc>
                  <a:txBody>
                    <a:bodyPr/>
                    <a:lstStyle/>
                    <a:p>
                      <a:pPr marL="0" marR="0" algn="ctr">
                        <a:spcBef>
                          <a:spcPts val="0"/>
                        </a:spcBef>
                        <a:spcAft>
                          <a:spcPts val="0"/>
                        </a:spcAft>
                      </a:pPr>
                      <a:r>
                        <a:rPr lang="en-US" sz="1200">
                          <a:effectLst/>
                        </a:rPr>
                        <a:t>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cap to crystal</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Not used</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77252897"/>
                  </a:ext>
                </a:extLst>
              </a:tr>
              <a:tr h="270030">
                <a:tc>
                  <a:txBody>
                    <a:bodyPr/>
                    <a:lstStyle/>
                    <a:p>
                      <a:pPr marL="0" marR="0" algn="ctr">
                        <a:spcBef>
                          <a:spcPts val="0"/>
                        </a:spcBef>
                        <a:spcAft>
                          <a:spcPts val="0"/>
                        </a:spcAft>
                      </a:pPr>
                      <a:r>
                        <a:rPr lang="en-US" sz="1200">
                          <a:effectLst/>
                        </a:rPr>
                        <a:t>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Top cover diameter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Not used</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6896979"/>
                  </a:ext>
                </a:extLst>
              </a:tr>
              <a:tr h="288032">
                <a:tc>
                  <a:txBody>
                    <a:bodyPr/>
                    <a:lstStyle/>
                    <a:p>
                      <a:pPr marL="0" marR="0" algn="ctr">
                        <a:spcBef>
                          <a:spcPts val="0"/>
                        </a:spcBef>
                        <a:spcAft>
                          <a:spcPts val="0"/>
                        </a:spcAft>
                      </a:pPr>
                      <a:r>
                        <a:rPr lang="en-US" sz="1200">
                          <a:effectLst/>
                        </a:rPr>
                        <a:t>F</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Top cover thickness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Cover thickness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80031383"/>
                  </a:ext>
                </a:extLst>
              </a:tr>
              <a:tr h="270030">
                <a:tc>
                  <a:txBody>
                    <a:bodyPr/>
                    <a:lstStyle/>
                    <a:p>
                      <a:pPr marL="0" marR="0" algn="ctr">
                        <a:spcBef>
                          <a:spcPts val="0"/>
                        </a:spcBef>
                        <a:spcAft>
                          <a:spcPts val="0"/>
                        </a:spcAft>
                      </a:pPr>
                      <a:r>
                        <a:rPr lang="en-US" sz="1200">
                          <a:effectLst/>
                        </a:rPr>
                        <a:t>G</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Core diameter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Well diameter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61092897"/>
                  </a:ext>
                </a:extLst>
              </a:tr>
              <a:tr h="270030">
                <a:tc>
                  <a:txBody>
                    <a:bodyPr/>
                    <a:lstStyle/>
                    <a:p>
                      <a:pPr marL="0" marR="0" algn="ctr">
                        <a:spcBef>
                          <a:spcPts val="0"/>
                        </a:spcBef>
                        <a:spcAft>
                          <a:spcPts val="0"/>
                        </a:spcAft>
                      </a:pPr>
                      <a:r>
                        <a:rPr lang="en-US" sz="1200">
                          <a:effectLst/>
                        </a:rPr>
                        <a:t>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Core height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Well depth</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71182702"/>
                  </a:ext>
                </a:extLst>
              </a:tr>
            </a:tbl>
          </a:graphicData>
        </a:graphic>
      </p:graphicFrame>
    </p:spTree>
    <p:extLst>
      <p:ext uri="{BB962C8B-B14F-4D97-AF65-F5344CB8AC3E}">
        <p14:creationId xmlns:p14="http://schemas.microsoft.com/office/powerpoint/2010/main" val="368642378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260350"/>
            <a:ext cx="8713788" cy="647700"/>
          </a:xfrm>
          <a:solidFill>
            <a:schemeClr val="bg1"/>
          </a:solidFill>
        </p:spPr>
        <p:txBody>
          <a:bodyPr/>
          <a:lstStyle/>
          <a:p>
            <a:pPr eaLnBrk="1" hangingPunct="1"/>
            <a:r>
              <a:rPr lang="en-US" smtClean="0">
                <a:solidFill>
                  <a:schemeClr val="hlink"/>
                </a:solidFill>
              </a:rPr>
              <a:t>DATA ACQUISITION</a:t>
            </a:r>
          </a:p>
        </p:txBody>
      </p:sp>
      <p:sp>
        <p:nvSpPr>
          <p:cNvPr id="40964" name="Rectangle 5"/>
          <p:cNvSpPr>
            <a:spLocks noGrp="1" noChangeArrowheads="1"/>
          </p:cNvSpPr>
          <p:nvPr>
            <p:ph type="body" idx="1"/>
          </p:nvPr>
        </p:nvSpPr>
        <p:spPr>
          <a:xfrm>
            <a:off x="-36512" y="3933056"/>
            <a:ext cx="9577064" cy="432048"/>
          </a:xfrm>
          <a:solidFill>
            <a:schemeClr val="bg1"/>
          </a:solidFill>
        </p:spPr>
        <p:txBody>
          <a:bodyPr/>
          <a:lstStyle/>
          <a:p>
            <a:pPr marL="609600" indent="-609600" algn="just" eaLnBrk="1" hangingPunct="1">
              <a:lnSpc>
                <a:spcPct val="90000"/>
              </a:lnSpc>
              <a:buFontTx/>
              <a:buNone/>
              <a:defRPr/>
            </a:pPr>
            <a:r>
              <a:rPr lang="en-US" sz="2400" dirty="0" smtClean="0">
                <a:solidFill>
                  <a:schemeClr val="hlink"/>
                </a:solidFill>
              </a:rPr>
              <a:t>Digital Spectrometer (</a:t>
            </a:r>
            <a:r>
              <a:rPr lang="en-US" sz="2400" dirty="0" err="1" smtClean="0">
                <a:solidFill>
                  <a:schemeClr val="hlink"/>
                </a:solidFill>
              </a:rPr>
              <a:t>DSPEC</a:t>
            </a:r>
            <a:r>
              <a:rPr lang="en-US" sz="2400" dirty="0" smtClean="0">
                <a:solidFill>
                  <a:schemeClr val="hlink"/>
                </a:solidFill>
              </a:rPr>
              <a:t> </a:t>
            </a:r>
            <a:r>
              <a:rPr lang="en-US" sz="2400" dirty="0" err="1">
                <a:solidFill>
                  <a:schemeClr val="hlink"/>
                </a:solidFill>
              </a:rPr>
              <a:t>jr</a:t>
            </a:r>
            <a:r>
              <a:rPr lang="en-US" sz="2400" dirty="0">
                <a:solidFill>
                  <a:schemeClr val="hlink"/>
                </a:solidFill>
              </a:rPr>
              <a:t> </a:t>
            </a:r>
            <a:r>
              <a:rPr lang="en-US" sz="2400" dirty="0" smtClean="0">
                <a:solidFill>
                  <a:schemeClr val="hlink"/>
                </a:solidFill>
              </a:rPr>
              <a:t>2.0) </a:t>
            </a:r>
            <a:r>
              <a:rPr lang="en-US" sz="2400" dirty="0">
                <a:solidFill>
                  <a:schemeClr val="hlink"/>
                </a:solidFill>
              </a:rPr>
              <a:t>connected to desktop </a:t>
            </a:r>
            <a:r>
              <a:rPr lang="en-US" sz="2400" dirty="0" smtClean="0">
                <a:solidFill>
                  <a:schemeClr val="hlink"/>
                </a:solidFill>
              </a:rPr>
              <a:t>computer</a:t>
            </a:r>
          </a:p>
          <a:p>
            <a:pPr marL="609600" indent="-609600" algn="just" eaLnBrk="1" hangingPunct="1">
              <a:lnSpc>
                <a:spcPct val="90000"/>
              </a:lnSpc>
              <a:buNone/>
              <a:defRPr/>
            </a:pPr>
            <a:endParaRPr lang="en-US" sz="2800" dirty="0" smtClean="0">
              <a:solidFill>
                <a:schemeClr val="hlink"/>
              </a:solidFill>
            </a:endParaRP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pic>
        <p:nvPicPr>
          <p:cNvPr id="3" name="Picture 2"/>
          <p:cNvPicPr>
            <a:picLocks noChangeAspect="1"/>
          </p:cNvPicPr>
          <p:nvPr/>
        </p:nvPicPr>
        <p:blipFill>
          <a:blip r:embed="rId4"/>
          <a:stretch>
            <a:fillRect/>
          </a:stretch>
        </p:blipFill>
        <p:spPr>
          <a:xfrm>
            <a:off x="2790825" y="890389"/>
            <a:ext cx="3562350" cy="3114675"/>
          </a:xfrm>
          <a:prstGeom prst="rect">
            <a:avLst/>
          </a:prstGeom>
        </p:spPr>
      </p:pic>
      <p:sp>
        <p:nvSpPr>
          <p:cNvPr id="7" name="Rectangle 5"/>
          <p:cNvSpPr txBox="1">
            <a:spLocks noChangeArrowheads="1"/>
          </p:cNvSpPr>
          <p:nvPr/>
        </p:nvSpPr>
        <p:spPr bwMode="auto">
          <a:xfrm>
            <a:off x="322708" y="4797152"/>
            <a:ext cx="8713788" cy="1296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609600" indent="-609600" algn="just" eaLnBrk="1" hangingPunct="1">
              <a:lnSpc>
                <a:spcPct val="90000"/>
              </a:lnSpc>
              <a:buFontTx/>
              <a:buNone/>
              <a:defRPr/>
            </a:pPr>
            <a:r>
              <a:rPr lang="en-US" sz="2800" kern="0" dirty="0" smtClean="0">
                <a:solidFill>
                  <a:schemeClr val="hlink"/>
                </a:solidFill>
              </a:rPr>
              <a:t>Coupled with MCA plug-in card and MAESTRO-32</a:t>
            </a:r>
          </a:p>
          <a:p>
            <a:pPr marL="609600" indent="-609600" algn="just" eaLnBrk="1" hangingPunct="1">
              <a:lnSpc>
                <a:spcPct val="90000"/>
              </a:lnSpc>
              <a:buFontTx/>
              <a:buNone/>
              <a:defRPr/>
            </a:pPr>
            <a:r>
              <a:rPr lang="en-US" sz="2800" kern="0" dirty="0" smtClean="0">
                <a:solidFill>
                  <a:schemeClr val="hlink"/>
                </a:solidFill>
              </a:rPr>
              <a:t>gamma ray data acquisition software and MCA</a:t>
            </a:r>
          </a:p>
          <a:p>
            <a:pPr marL="609600" indent="-609600" algn="just" eaLnBrk="1" hangingPunct="1">
              <a:lnSpc>
                <a:spcPct val="90000"/>
              </a:lnSpc>
              <a:buFontTx/>
              <a:buNone/>
              <a:defRPr/>
            </a:pPr>
            <a:r>
              <a:rPr lang="en-US" sz="2800" kern="0" dirty="0">
                <a:solidFill>
                  <a:schemeClr val="hlink"/>
                </a:solidFill>
              </a:rPr>
              <a:t>e</a:t>
            </a:r>
            <a:r>
              <a:rPr lang="en-US" sz="2800" kern="0" dirty="0" smtClean="0">
                <a:solidFill>
                  <a:schemeClr val="hlink"/>
                </a:solidFill>
              </a:rPr>
              <a:t>mulation software for control of the MCA functions. </a:t>
            </a:r>
          </a:p>
          <a:p>
            <a:pPr marL="609600" indent="-609600" algn="just" eaLnBrk="1" hangingPunct="1">
              <a:lnSpc>
                <a:spcPct val="90000"/>
              </a:lnSpc>
              <a:buFontTx/>
              <a:buNone/>
              <a:defRPr/>
            </a:pPr>
            <a:r>
              <a:rPr lang="en-US" sz="2800" kern="0" dirty="0" smtClean="0">
                <a:solidFill>
                  <a:schemeClr val="hlink"/>
                </a:solidFill>
              </a:rPr>
              <a:t> </a:t>
            </a:r>
            <a:endParaRPr lang="en-US" sz="2800" kern="0" dirty="0">
              <a:solidFill>
                <a:schemeClr val="hlink"/>
              </a:solidFill>
            </a:endParaRPr>
          </a:p>
        </p:txBody>
      </p:sp>
    </p:spTree>
    <p:extLst>
      <p:ext uri="{BB962C8B-B14F-4D97-AF65-F5344CB8AC3E}">
        <p14:creationId xmlns:p14="http://schemas.microsoft.com/office/powerpoint/2010/main" val="257186048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188640"/>
            <a:ext cx="8713788" cy="974700"/>
          </a:xfrm>
          <a:solidFill>
            <a:schemeClr val="bg1"/>
          </a:solidFill>
        </p:spPr>
        <p:txBody>
          <a:bodyPr/>
          <a:lstStyle/>
          <a:p>
            <a:pPr eaLnBrk="1" hangingPunct="1"/>
            <a:r>
              <a:rPr lang="en-US" dirty="0" smtClean="0">
                <a:solidFill>
                  <a:schemeClr val="hlink"/>
                </a:solidFill>
              </a:rPr>
              <a:t>EVOLUTION OF SPECTRAL ACQUISITION SYSTEM</a:t>
            </a:r>
          </a:p>
        </p:txBody>
      </p:sp>
      <p:sp>
        <p:nvSpPr>
          <p:cNvPr id="40964" name="Rectangle 5"/>
          <p:cNvSpPr>
            <a:spLocks noGrp="1" noChangeArrowheads="1"/>
          </p:cNvSpPr>
          <p:nvPr>
            <p:ph type="body" idx="1"/>
          </p:nvPr>
        </p:nvSpPr>
        <p:spPr>
          <a:xfrm>
            <a:off x="323528" y="3645023"/>
            <a:ext cx="4464496" cy="2520281"/>
          </a:xfrm>
          <a:solidFill>
            <a:schemeClr val="bg1"/>
          </a:solidFill>
        </p:spPr>
        <p:txBody>
          <a:bodyPr/>
          <a:lstStyle/>
          <a:p>
            <a:pPr marL="609600" indent="-609600" algn="just" eaLnBrk="1" hangingPunct="1">
              <a:lnSpc>
                <a:spcPct val="90000"/>
              </a:lnSpc>
              <a:buFontTx/>
              <a:buNone/>
              <a:defRPr/>
            </a:pPr>
            <a:r>
              <a:rPr lang="en-US" sz="2400" dirty="0" smtClean="0">
                <a:solidFill>
                  <a:schemeClr val="hlink"/>
                </a:solidFill>
              </a:rPr>
              <a:t>Modern digital Spectrometer</a:t>
            </a:r>
          </a:p>
          <a:p>
            <a:pPr marL="609600" indent="-609600" algn="just" eaLnBrk="1" hangingPunct="1">
              <a:lnSpc>
                <a:spcPct val="90000"/>
              </a:lnSpc>
              <a:buFontTx/>
              <a:buNone/>
              <a:defRPr/>
            </a:pPr>
            <a:r>
              <a:rPr lang="en-US" sz="2400" dirty="0" smtClean="0">
                <a:solidFill>
                  <a:schemeClr val="hlink"/>
                </a:solidFill>
              </a:rPr>
              <a:t>connected </a:t>
            </a:r>
            <a:r>
              <a:rPr lang="en-US" sz="2400" dirty="0">
                <a:solidFill>
                  <a:schemeClr val="hlink"/>
                </a:solidFill>
              </a:rPr>
              <a:t>to </a:t>
            </a:r>
            <a:r>
              <a:rPr lang="en-US" sz="2400" dirty="0" smtClean="0">
                <a:solidFill>
                  <a:schemeClr val="hlink"/>
                </a:solidFill>
              </a:rPr>
              <a:t>desktop computer</a:t>
            </a:r>
          </a:p>
          <a:p>
            <a:pPr marL="609600" indent="-609600" algn="just" eaLnBrk="1" hangingPunct="1">
              <a:lnSpc>
                <a:spcPct val="90000"/>
              </a:lnSpc>
              <a:buFontTx/>
              <a:buNone/>
              <a:defRPr/>
            </a:pPr>
            <a:r>
              <a:rPr lang="en-US" sz="2400" dirty="0" smtClean="0">
                <a:solidFill>
                  <a:schemeClr val="hlink"/>
                </a:solidFill>
              </a:rPr>
              <a:t>and coupled </a:t>
            </a:r>
            <a:r>
              <a:rPr lang="en-US" sz="2400" dirty="0">
                <a:solidFill>
                  <a:schemeClr val="hlink"/>
                </a:solidFill>
              </a:rPr>
              <a:t>with </a:t>
            </a:r>
            <a:r>
              <a:rPr lang="en-US" sz="2400" dirty="0" smtClean="0">
                <a:solidFill>
                  <a:schemeClr val="hlink"/>
                </a:solidFill>
              </a:rPr>
              <a:t>MCA plug-in</a:t>
            </a:r>
          </a:p>
          <a:p>
            <a:pPr marL="609600" indent="-609600" algn="just" eaLnBrk="1" hangingPunct="1">
              <a:lnSpc>
                <a:spcPct val="90000"/>
              </a:lnSpc>
              <a:buFontTx/>
              <a:buNone/>
              <a:defRPr/>
            </a:pPr>
            <a:r>
              <a:rPr lang="en-US" sz="2400" dirty="0" smtClean="0">
                <a:solidFill>
                  <a:schemeClr val="hlink"/>
                </a:solidFill>
              </a:rPr>
              <a:t>card and MCA emulation</a:t>
            </a:r>
          </a:p>
          <a:p>
            <a:pPr marL="609600" indent="-609600" algn="just" eaLnBrk="1" hangingPunct="1">
              <a:lnSpc>
                <a:spcPct val="90000"/>
              </a:lnSpc>
              <a:buFontTx/>
              <a:buNone/>
              <a:defRPr/>
            </a:pPr>
            <a:r>
              <a:rPr lang="en-US" sz="2400" dirty="0" smtClean="0">
                <a:solidFill>
                  <a:schemeClr val="hlink"/>
                </a:solidFill>
              </a:rPr>
              <a:t>software </a:t>
            </a:r>
            <a:r>
              <a:rPr lang="en-US" sz="2400" dirty="0">
                <a:solidFill>
                  <a:schemeClr val="hlink"/>
                </a:solidFill>
              </a:rPr>
              <a:t>for </a:t>
            </a:r>
            <a:r>
              <a:rPr lang="en-US" sz="2400" dirty="0" smtClean="0">
                <a:solidFill>
                  <a:schemeClr val="hlink"/>
                </a:solidFill>
              </a:rPr>
              <a:t>control of </a:t>
            </a:r>
            <a:r>
              <a:rPr lang="en-US" sz="2400" dirty="0">
                <a:solidFill>
                  <a:schemeClr val="hlink"/>
                </a:solidFill>
              </a:rPr>
              <a:t>the </a:t>
            </a:r>
            <a:r>
              <a:rPr lang="en-US" sz="2400" dirty="0" smtClean="0">
                <a:solidFill>
                  <a:schemeClr val="hlink"/>
                </a:solidFill>
              </a:rPr>
              <a:t>MCA</a:t>
            </a:r>
          </a:p>
          <a:p>
            <a:pPr marL="609600" indent="-609600" algn="just" eaLnBrk="1" hangingPunct="1">
              <a:lnSpc>
                <a:spcPct val="90000"/>
              </a:lnSpc>
              <a:buFontTx/>
              <a:buNone/>
              <a:defRPr/>
            </a:pPr>
            <a:r>
              <a:rPr lang="en-US" sz="2400" dirty="0" smtClean="0">
                <a:solidFill>
                  <a:schemeClr val="hlink"/>
                </a:solidFill>
              </a:rPr>
              <a:t>functions</a:t>
            </a:r>
            <a:r>
              <a:rPr lang="en-US" sz="2400" dirty="0">
                <a:solidFill>
                  <a:schemeClr val="hlink"/>
                </a:solidFill>
              </a:rPr>
              <a:t>. </a:t>
            </a:r>
          </a:p>
          <a:p>
            <a:pPr marL="609600" indent="-609600" algn="just" eaLnBrk="1" hangingPunct="1">
              <a:lnSpc>
                <a:spcPct val="90000"/>
              </a:lnSpc>
              <a:buFontTx/>
              <a:buNone/>
              <a:defRPr/>
            </a:pPr>
            <a:endParaRPr lang="en-US" sz="2400" dirty="0" smtClean="0">
              <a:solidFill>
                <a:schemeClr val="hlink"/>
              </a:solidFill>
            </a:endParaRPr>
          </a:p>
          <a:p>
            <a:pPr marL="609600" indent="-609600" algn="just" eaLnBrk="1" hangingPunct="1">
              <a:lnSpc>
                <a:spcPct val="90000"/>
              </a:lnSpc>
              <a:buNone/>
              <a:defRPr/>
            </a:pPr>
            <a:endParaRPr lang="en-US" sz="2800" dirty="0" smtClean="0">
              <a:solidFill>
                <a:schemeClr val="hlink"/>
              </a:solidFill>
            </a:endParaRP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396833"/>
            <a:ext cx="2743200" cy="2057400"/>
          </a:xfrm>
          <a:prstGeom prst="rect">
            <a:avLst/>
          </a:prstGeom>
        </p:spPr>
      </p:pic>
      <p:sp>
        <p:nvSpPr>
          <p:cNvPr id="9" name="Rectangle 5"/>
          <p:cNvSpPr txBox="1">
            <a:spLocks noChangeArrowheads="1"/>
          </p:cNvSpPr>
          <p:nvPr/>
        </p:nvSpPr>
        <p:spPr bwMode="auto">
          <a:xfrm>
            <a:off x="5220072" y="4050370"/>
            <a:ext cx="3888432" cy="2001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0" indent="0">
              <a:buNone/>
            </a:pPr>
            <a:r>
              <a:rPr lang="en-GB" sz="2400" dirty="0" smtClean="0">
                <a:solidFill>
                  <a:schemeClr val="hlink"/>
                </a:solidFill>
              </a:rPr>
              <a:t>Hardwired </a:t>
            </a:r>
            <a:r>
              <a:rPr lang="en-GB" sz="2400" dirty="0">
                <a:solidFill>
                  <a:schemeClr val="hlink"/>
                </a:solidFill>
              </a:rPr>
              <a:t>MCA with its own user interface - today the MCA interface is emulated in computer software.</a:t>
            </a:r>
            <a:endParaRPr lang="en-US" sz="2400" dirty="0">
              <a:solidFill>
                <a:schemeClr val="hlink"/>
              </a:solidFill>
            </a:endParaRPr>
          </a:p>
          <a:p>
            <a:pPr marL="609600" indent="-609600" algn="just" eaLnBrk="1" hangingPunct="1">
              <a:lnSpc>
                <a:spcPct val="90000"/>
              </a:lnSpc>
              <a:buFontTx/>
              <a:buNone/>
              <a:defRPr/>
            </a:pPr>
            <a:endParaRPr lang="en-US" sz="2400" kern="0" dirty="0" smtClean="0">
              <a:solidFill>
                <a:schemeClr val="hlink"/>
              </a:solidFill>
            </a:endParaRPr>
          </a:p>
          <a:p>
            <a:pPr marL="609600" indent="-609600" algn="just" eaLnBrk="1" hangingPunct="1">
              <a:lnSpc>
                <a:spcPct val="90000"/>
              </a:lnSpc>
              <a:buFontTx/>
              <a:buNone/>
              <a:defRPr/>
            </a:pPr>
            <a:endParaRPr lang="en-US" sz="2800" kern="0" dirty="0" smtClean="0">
              <a:solidFill>
                <a:schemeClr val="hlink"/>
              </a:solidFill>
            </a:endParaRPr>
          </a:p>
        </p:txBody>
      </p:sp>
      <p:pic>
        <p:nvPicPr>
          <p:cNvPr id="4" name="Picture 3"/>
          <p:cNvPicPr>
            <a:picLocks noChangeAspect="1"/>
          </p:cNvPicPr>
          <p:nvPr/>
        </p:nvPicPr>
        <p:blipFill>
          <a:blip r:embed="rId5"/>
          <a:stretch>
            <a:fillRect/>
          </a:stretch>
        </p:blipFill>
        <p:spPr>
          <a:xfrm>
            <a:off x="5668466" y="1744365"/>
            <a:ext cx="2647950" cy="1581150"/>
          </a:xfrm>
          <a:prstGeom prst="rect">
            <a:avLst/>
          </a:prstGeom>
        </p:spPr>
      </p:pic>
      <p:cxnSp>
        <p:nvCxnSpPr>
          <p:cNvPr id="5" name="Straight Arrow Connector 4"/>
          <p:cNvCxnSpPr/>
          <p:nvPr/>
        </p:nvCxnSpPr>
        <p:spPr>
          <a:xfrm>
            <a:off x="4211960" y="2425533"/>
            <a:ext cx="100811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28728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a:xfrm>
            <a:off x="323528" y="116632"/>
            <a:ext cx="8569325" cy="1164382"/>
          </a:xfrm>
          <a:solidFill>
            <a:schemeClr val="bg1"/>
          </a:solidFill>
        </p:spPr>
        <p:txBody>
          <a:bodyPr/>
          <a:lstStyle/>
          <a:p>
            <a:pPr eaLnBrk="1" hangingPunct="1"/>
            <a:r>
              <a:rPr lang="en-US" sz="2800" dirty="0" smtClean="0">
                <a:solidFill>
                  <a:schemeClr val="hlink"/>
                </a:solidFill>
              </a:rPr>
              <a:t>ESSENTIAL FEATURES OF THE SPECTRAL ANALYSIS PROGRAM (</a:t>
            </a:r>
            <a:r>
              <a:rPr lang="en-US" sz="2800" i="1" dirty="0" smtClean="0">
                <a:solidFill>
                  <a:schemeClr val="hlink"/>
                </a:solidFill>
              </a:rPr>
              <a:t>k</a:t>
            </a:r>
            <a:r>
              <a:rPr lang="en-US" sz="2800" baseline="-25000" dirty="0" smtClean="0">
                <a:solidFill>
                  <a:schemeClr val="hlink"/>
                </a:solidFill>
              </a:rPr>
              <a:t>0</a:t>
            </a:r>
            <a:r>
              <a:rPr lang="en-US" sz="2800" dirty="0" smtClean="0">
                <a:solidFill>
                  <a:schemeClr val="hlink"/>
                </a:solidFill>
              </a:rPr>
              <a:t>-IAEA) FOR ENERGY CALIBRATION</a:t>
            </a:r>
          </a:p>
        </p:txBody>
      </p:sp>
      <p:sp>
        <p:nvSpPr>
          <p:cNvPr id="33796" name="Rectangle 5"/>
          <p:cNvSpPr>
            <a:spLocks noGrp="1" noChangeArrowheads="1"/>
          </p:cNvSpPr>
          <p:nvPr>
            <p:ph type="body" idx="1"/>
          </p:nvPr>
        </p:nvSpPr>
        <p:spPr>
          <a:xfrm>
            <a:off x="0" y="1268760"/>
            <a:ext cx="9252520" cy="4703862"/>
          </a:xfrm>
          <a:solidFill>
            <a:schemeClr val="bg1"/>
          </a:solidFill>
        </p:spPr>
        <p:txBody>
          <a:bodyPr/>
          <a:lstStyle/>
          <a:p>
            <a:pPr marL="609600" indent="-609600" eaLnBrk="1" hangingPunct="1">
              <a:lnSpc>
                <a:spcPct val="80000"/>
              </a:lnSpc>
              <a:buFontTx/>
              <a:buAutoNum type="arabicParenBoth"/>
              <a:defRPr/>
            </a:pPr>
            <a:r>
              <a:rPr lang="en-US" sz="2800" dirty="0" smtClean="0">
                <a:solidFill>
                  <a:schemeClr val="hlink"/>
                </a:solidFill>
              </a:rPr>
              <a:t>Peak search – using a peak-search algorithm</a:t>
            </a:r>
          </a:p>
          <a:p>
            <a:pPr marL="0" indent="0" eaLnBrk="1" hangingPunct="1">
              <a:lnSpc>
                <a:spcPct val="80000"/>
              </a:lnSpc>
              <a:buFontTx/>
              <a:buNone/>
              <a:defRPr/>
            </a:pPr>
            <a:r>
              <a:rPr lang="en-US" sz="2800" dirty="0" smtClean="0">
                <a:solidFill>
                  <a:schemeClr val="hlink"/>
                </a:solidFill>
              </a:rPr>
              <a:t>to find full-energy peaks above the background in a spectrum. (The peaks are superposed on the continuum)</a:t>
            </a:r>
          </a:p>
          <a:p>
            <a:pPr marL="0" indent="0" eaLnBrk="1" hangingPunct="1">
              <a:lnSpc>
                <a:spcPct val="80000"/>
              </a:lnSpc>
              <a:buFontTx/>
              <a:buNone/>
              <a:defRPr/>
            </a:pPr>
            <a:endParaRPr lang="en-US" sz="2400" dirty="0" smtClean="0">
              <a:solidFill>
                <a:schemeClr val="hlink"/>
              </a:solidFill>
            </a:endParaRPr>
          </a:p>
          <a:p>
            <a:pPr marL="0" indent="0" eaLnBrk="1" hangingPunct="1">
              <a:lnSpc>
                <a:spcPct val="80000"/>
              </a:lnSpc>
              <a:buFontTx/>
              <a:buNone/>
              <a:defRPr/>
            </a:pPr>
            <a:r>
              <a:rPr lang="en-US" sz="2800" dirty="0" smtClean="0">
                <a:solidFill>
                  <a:schemeClr val="hlink"/>
                </a:solidFill>
              </a:rPr>
              <a:t>(2) </a:t>
            </a:r>
            <a:r>
              <a:rPr lang="en-US" sz="2800" dirty="0">
                <a:solidFill>
                  <a:schemeClr val="hlink"/>
                </a:solidFill>
              </a:rPr>
              <a:t>Assignment of energy - to each detected peak         </a:t>
            </a:r>
            <a:r>
              <a:rPr lang="en-US" sz="2800" dirty="0" smtClean="0">
                <a:solidFill>
                  <a:schemeClr val="hlink"/>
                </a:solidFill>
              </a:rPr>
              <a:t>   using </a:t>
            </a:r>
            <a:r>
              <a:rPr lang="en-US" sz="2800" dirty="0">
                <a:solidFill>
                  <a:schemeClr val="hlink"/>
                </a:solidFill>
              </a:rPr>
              <a:t>the Energy </a:t>
            </a:r>
            <a:r>
              <a:rPr lang="en-US" sz="2800" dirty="0" smtClean="0">
                <a:solidFill>
                  <a:schemeClr val="hlink"/>
                </a:solidFill>
              </a:rPr>
              <a:t>calibration. Peaks in all channels. </a:t>
            </a:r>
          </a:p>
          <a:p>
            <a:pPr marL="609600" indent="-609600" eaLnBrk="1" hangingPunct="1">
              <a:lnSpc>
                <a:spcPct val="80000"/>
              </a:lnSpc>
              <a:buFontTx/>
              <a:buAutoNum type="arabicParenBoth"/>
              <a:defRPr/>
            </a:pPr>
            <a:endParaRPr lang="en-US" sz="2400" dirty="0">
              <a:solidFill>
                <a:schemeClr val="hlink"/>
              </a:solidFill>
            </a:endParaRPr>
          </a:p>
          <a:p>
            <a:pPr marL="0" indent="0" eaLnBrk="1" hangingPunct="1">
              <a:lnSpc>
                <a:spcPct val="80000"/>
              </a:lnSpc>
              <a:buFontTx/>
              <a:buNone/>
              <a:defRPr/>
            </a:pPr>
            <a:r>
              <a:rPr lang="en-US" sz="2800" dirty="0">
                <a:solidFill>
                  <a:schemeClr val="hlink"/>
                </a:solidFill>
              </a:rPr>
              <a:t>(3) Peak match – nuclide identification, determining the element to which each peak belongs using the computer based nuclear data library. Identifying particular </a:t>
            </a:r>
            <a:r>
              <a:rPr lang="el-GR" sz="2800" dirty="0">
                <a:solidFill>
                  <a:schemeClr val="hlink"/>
                </a:solidFill>
                <a:latin typeface="Times New Roman"/>
                <a:cs typeface="Times New Roman"/>
              </a:rPr>
              <a:t>γ</a:t>
            </a:r>
            <a:r>
              <a:rPr lang="en-US" sz="2800" dirty="0">
                <a:solidFill>
                  <a:schemeClr val="hlink"/>
                </a:solidFill>
              </a:rPr>
              <a:t>-rays with specific nuclides. </a:t>
            </a:r>
          </a:p>
          <a:p>
            <a:pPr marL="0" indent="0" eaLnBrk="1" hangingPunct="1">
              <a:lnSpc>
                <a:spcPct val="80000"/>
              </a:lnSpc>
              <a:buFontTx/>
              <a:buNone/>
              <a:defRPr/>
            </a:pPr>
            <a:r>
              <a:rPr lang="en-US" sz="2800" dirty="0" smtClean="0">
                <a:solidFill>
                  <a:schemeClr val="hlink"/>
                </a:solidFill>
              </a:rPr>
              <a:t>(</a:t>
            </a:r>
            <a:r>
              <a:rPr lang="en-US" sz="2800" dirty="0">
                <a:solidFill>
                  <a:schemeClr val="hlink"/>
                </a:solidFill>
              </a:rPr>
              <a:t>4) Net peak area calculation - to determine activity and subsequently the elemental concentration.</a:t>
            </a:r>
            <a:endParaRPr lang="en-US" sz="2800" dirty="0">
              <a:solidFill>
                <a:srgbClr val="FF0000"/>
              </a:solidFill>
            </a:endParaRPr>
          </a:p>
          <a:p>
            <a:pPr marL="0" indent="0" eaLnBrk="1" hangingPunct="1">
              <a:lnSpc>
                <a:spcPct val="80000"/>
              </a:lnSpc>
              <a:buFontTx/>
              <a:buNone/>
              <a:defRPr/>
            </a:pPr>
            <a:endParaRPr lang="en-US" sz="2800" dirty="0">
              <a:solidFill>
                <a:srgbClr val="FF0000"/>
              </a:solidFill>
            </a:endParaRPr>
          </a:p>
        </p:txBody>
      </p:sp>
      <p:pic>
        <p:nvPicPr>
          <p:cNvPr id="75781"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420170529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6048D41-E23A-4D0C-955E-34A16DC5C416}" type="slidenum">
              <a:rPr lang="en-US" smtClean="0"/>
              <a:pPr>
                <a:defRPr/>
              </a:pPr>
              <a:t>3</a:t>
            </a:fld>
            <a:endParaRPr lang="nl-NL" dirty="0"/>
          </a:p>
        </p:txBody>
      </p:sp>
      <p:sp>
        <p:nvSpPr>
          <p:cNvPr id="9" name="Rectangle 4"/>
          <p:cNvSpPr txBox="1">
            <a:spLocks noChangeArrowheads="1"/>
          </p:cNvSpPr>
          <p:nvPr/>
        </p:nvSpPr>
        <p:spPr bwMode="auto">
          <a:xfrm>
            <a:off x="93141" y="496863"/>
            <a:ext cx="8666163" cy="915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en-US" dirty="0">
                <a:solidFill>
                  <a:schemeClr val="hlink"/>
                </a:solidFill>
              </a:rPr>
              <a:t>Centre for Energy Research and Training (CERT) </a:t>
            </a:r>
            <a:r>
              <a:rPr lang="en-US" dirty="0" err="1">
                <a:solidFill>
                  <a:schemeClr val="hlink"/>
                </a:solidFill>
              </a:rPr>
              <a:t>NAA</a:t>
            </a:r>
            <a:r>
              <a:rPr lang="en-US" dirty="0">
                <a:solidFill>
                  <a:schemeClr val="hlink"/>
                </a:solidFill>
              </a:rPr>
              <a:t> </a:t>
            </a:r>
            <a:r>
              <a:rPr lang="en-US" dirty="0" smtClean="0">
                <a:solidFill>
                  <a:schemeClr val="hlink"/>
                </a:solidFill>
              </a:rPr>
              <a:t>laboratories</a:t>
            </a:r>
            <a:endParaRPr lang="nl-NL" dirty="0">
              <a:solidFill>
                <a:schemeClr val="hlink"/>
              </a:solidFill>
            </a:endParaRPr>
          </a:p>
        </p:txBody>
      </p:sp>
      <p:pic>
        <p:nvPicPr>
          <p:cNvPr id="4" name="Picture 3"/>
          <p:cNvPicPr>
            <a:picLocks noChangeAspect="1"/>
          </p:cNvPicPr>
          <p:nvPr/>
        </p:nvPicPr>
        <p:blipFill>
          <a:blip r:embed="rId4"/>
          <a:stretch>
            <a:fillRect/>
          </a:stretch>
        </p:blipFill>
        <p:spPr>
          <a:xfrm>
            <a:off x="91181" y="1719808"/>
            <a:ext cx="8986838" cy="3581400"/>
          </a:xfrm>
          <a:prstGeom prst="rect">
            <a:avLst/>
          </a:prstGeom>
        </p:spPr>
      </p:pic>
    </p:spTree>
    <p:extLst>
      <p:ext uri="{BB962C8B-B14F-4D97-AF65-F5344CB8AC3E}">
        <p14:creationId xmlns:p14="http://schemas.microsoft.com/office/powerpoint/2010/main" val="122381898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4"/>
          <p:cNvSpPr>
            <a:spLocks noGrp="1" noChangeArrowheads="1"/>
          </p:cNvSpPr>
          <p:nvPr>
            <p:ph type="title"/>
          </p:nvPr>
        </p:nvSpPr>
        <p:spPr>
          <a:xfrm>
            <a:off x="72009" y="115888"/>
            <a:ext cx="9036495" cy="1368896"/>
          </a:xfrm>
          <a:solidFill>
            <a:schemeClr val="bg1"/>
          </a:solidFill>
        </p:spPr>
        <p:txBody>
          <a:bodyPr/>
          <a:lstStyle/>
          <a:p>
            <a:pPr eaLnBrk="1" hangingPunct="1"/>
            <a:r>
              <a:rPr lang="en-ZA" sz="2800" dirty="0" smtClean="0">
                <a:solidFill>
                  <a:schemeClr val="hlink"/>
                </a:solidFill>
                <a:latin typeface="+mn-lt"/>
                <a:ea typeface="+mn-ea"/>
                <a:cs typeface="+mn-cs"/>
              </a:rPr>
              <a:t>Typical gamma-ray spectrum as recorded by </a:t>
            </a:r>
            <a:r>
              <a:rPr lang="en-ZA" sz="2800" dirty="0" err="1" smtClean="0">
                <a:solidFill>
                  <a:schemeClr val="hlink"/>
                </a:solidFill>
                <a:latin typeface="+mn-lt"/>
                <a:ea typeface="+mn-ea"/>
                <a:cs typeface="+mn-cs"/>
              </a:rPr>
              <a:t>HPGe</a:t>
            </a:r>
            <a:r>
              <a:rPr lang="en-ZA" sz="2800" dirty="0" smtClean="0">
                <a:solidFill>
                  <a:schemeClr val="hlink"/>
                </a:solidFill>
                <a:latin typeface="+mn-lt"/>
                <a:ea typeface="+mn-ea"/>
                <a:cs typeface="+mn-cs"/>
              </a:rPr>
              <a:t> 30195 detector and displayed </a:t>
            </a:r>
            <a:r>
              <a:rPr lang="en-US" sz="2800" i="1" dirty="0" smtClean="0">
                <a:solidFill>
                  <a:schemeClr val="hlink"/>
                </a:solidFill>
              </a:rPr>
              <a:t>k</a:t>
            </a:r>
            <a:r>
              <a:rPr lang="en-US" sz="2800" baseline="-25000" dirty="0" smtClean="0">
                <a:solidFill>
                  <a:schemeClr val="hlink"/>
                </a:solidFill>
              </a:rPr>
              <a:t>0</a:t>
            </a:r>
            <a:r>
              <a:rPr lang="en-US" sz="2800" dirty="0" smtClean="0">
                <a:solidFill>
                  <a:schemeClr val="hlink"/>
                </a:solidFill>
              </a:rPr>
              <a:t>-IAEA software</a:t>
            </a:r>
            <a:br>
              <a:rPr lang="en-US" sz="2800" dirty="0" smtClean="0">
                <a:solidFill>
                  <a:schemeClr val="hlink"/>
                </a:solidFill>
              </a:rPr>
            </a:br>
            <a:r>
              <a:rPr lang="en-US" sz="2000" dirty="0"/>
              <a:t>(With 62 detected peaks by version 5.00 of the k0-IAEA </a:t>
            </a:r>
            <a:r>
              <a:rPr lang="en-US" sz="2000" dirty="0" smtClean="0"/>
              <a:t>program) </a:t>
            </a:r>
            <a:endParaRPr lang="en-US" sz="2000" dirty="0"/>
          </a:p>
        </p:txBody>
      </p:sp>
      <p:pic>
        <p:nvPicPr>
          <p:cNvPr id="23556"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395536" y="1484784"/>
            <a:ext cx="8451056" cy="4513421"/>
          </a:xfrm>
          <a:prstGeom prst="rect">
            <a:avLst/>
          </a:prstGeom>
        </p:spPr>
      </p:pic>
      <p:sp>
        <p:nvSpPr>
          <p:cNvPr id="7"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318878286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260350"/>
            <a:ext cx="8713788" cy="647700"/>
          </a:xfrm>
          <a:solidFill>
            <a:schemeClr val="bg1"/>
          </a:solidFill>
        </p:spPr>
        <p:txBody>
          <a:bodyPr/>
          <a:lstStyle/>
          <a:p>
            <a:pPr eaLnBrk="1" hangingPunct="1"/>
            <a:r>
              <a:rPr lang="en-US" dirty="0">
                <a:solidFill>
                  <a:schemeClr val="hlink"/>
                </a:solidFill>
              </a:rPr>
              <a:t>ENERGY CALIBRATION </a:t>
            </a:r>
            <a:endParaRPr lang="en-US" dirty="0" smtClean="0">
              <a:solidFill>
                <a:schemeClr val="hlink"/>
              </a:solidFill>
            </a:endParaRPr>
          </a:p>
        </p:txBody>
      </p:sp>
      <p:sp>
        <p:nvSpPr>
          <p:cNvPr id="40964" name="Rectangle 5"/>
          <p:cNvSpPr>
            <a:spLocks noGrp="1" noChangeArrowheads="1"/>
          </p:cNvSpPr>
          <p:nvPr>
            <p:ph type="body" idx="1"/>
          </p:nvPr>
        </p:nvSpPr>
        <p:spPr>
          <a:xfrm>
            <a:off x="250825" y="980728"/>
            <a:ext cx="8713788" cy="5112096"/>
          </a:xfrm>
          <a:solidFill>
            <a:schemeClr val="bg1"/>
          </a:solidFill>
        </p:spPr>
        <p:txBody>
          <a:bodyPr/>
          <a:lstStyle/>
          <a:p>
            <a:pPr marL="609600" indent="-609600" algn="just" eaLnBrk="1" hangingPunct="1">
              <a:lnSpc>
                <a:spcPct val="90000"/>
              </a:lnSpc>
              <a:buFontTx/>
              <a:buNone/>
              <a:defRPr/>
            </a:pPr>
            <a:r>
              <a:rPr lang="en-US" sz="2800" dirty="0">
                <a:solidFill>
                  <a:schemeClr val="hlink"/>
                </a:solidFill>
              </a:rPr>
              <a:t>Routine energy calibration of the MAESTRO-32</a:t>
            </a:r>
          </a:p>
          <a:p>
            <a:pPr marL="609600" indent="-609600" algn="just" eaLnBrk="1" hangingPunct="1">
              <a:lnSpc>
                <a:spcPct val="90000"/>
              </a:lnSpc>
              <a:buFontTx/>
              <a:buNone/>
              <a:defRPr/>
            </a:pPr>
            <a:r>
              <a:rPr lang="en-US" sz="2800" dirty="0">
                <a:solidFill>
                  <a:schemeClr val="hlink"/>
                </a:solidFill>
              </a:rPr>
              <a:t>spectrum acquisition software </a:t>
            </a:r>
            <a:r>
              <a:rPr lang="en-US" sz="2800" dirty="0" smtClean="0">
                <a:solidFill>
                  <a:schemeClr val="hlink"/>
                </a:solidFill>
              </a:rPr>
              <a:t>has to be carried out</a:t>
            </a:r>
          </a:p>
          <a:p>
            <a:pPr marL="609600" indent="-609600" algn="just" eaLnBrk="1" hangingPunct="1">
              <a:lnSpc>
                <a:spcPct val="90000"/>
              </a:lnSpc>
              <a:buFontTx/>
              <a:buNone/>
              <a:defRPr/>
            </a:pPr>
            <a:r>
              <a:rPr lang="en-US" sz="2800" dirty="0" smtClean="0">
                <a:solidFill>
                  <a:schemeClr val="hlink"/>
                </a:solidFill>
              </a:rPr>
              <a:t>once a week or every two weeks using </a:t>
            </a:r>
            <a:r>
              <a:rPr lang="en-US" sz="2800" dirty="0">
                <a:solidFill>
                  <a:schemeClr val="hlink"/>
                </a:solidFill>
              </a:rPr>
              <a:t>a </a:t>
            </a:r>
            <a:r>
              <a:rPr lang="en-US" sz="2800" dirty="0" smtClean="0">
                <a:solidFill>
                  <a:schemeClr val="hlink"/>
                </a:solidFill>
              </a:rPr>
              <a:t>mixed</a:t>
            </a:r>
          </a:p>
          <a:p>
            <a:pPr marL="609600" indent="-609600" algn="just" eaLnBrk="1" hangingPunct="1">
              <a:lnSpc>
                <a:spcPct val="90000"/>
              </a:lnSpc>
              <a:buFontTx/>
              <a:buNone/>
              <a:defRPr/>
            </a:pPr>
            <a:r>
              <a:rPr lang="en-US" sz="2800" dirty="0" smtClean="0">
                <a:solidFill>
                  <a:schemeClr val="hlink"/>
                </a:solidFill>
              </a:rPr>
              <a:t>energy </a:t>
            </a:r>
            <a:r>
              <a:rPr lang="en-US" sz="2800" dirty="0">
                <a:solidFill>
                  <a:schemeClr val="hlink"/>
                </a:solidFill>
              </a:rPr>
              <a:t>gamma ray </a:t>
            </a:r>
            <a:r>
              <a:rPr lang="en-US" sz="2800" dirty="0" smtClean="0">
                <a:solidFill>
                  <a:schemeClr val="hlink"/>
                </a:solidFill>
              </a:rPr>
              <a:t>calibration sources e.g. </a:t>
            </a:r>
            <a:r>
              <a:rPr lang="en-US" sz="2800" baseline="30000" dirty="0" smtClean="0">
                <a:solidFill>
                  <a:schemeClr val="hlink"/>
                </a:solidFill>
              </a:rPr>
              <a:t>137</a:t>
            </a:r>
            <a:r>
              <a:rPr lang="en-US" sz="2800" dirty="0" smtClean="0">
                <a:solidFill>
                  <a:schemeClr val="hlink"/>
                </a:solidFill>
              </a:rPr>
              <a:t>Cs,</a:t>
            </a:r>
          </a:p>
          <a:p>
            <a:pPr marL="609600" indent="-609600" algn="just" eaLnBrk="1" hangingPunct="1">
              <a:lnSpc>
                <a:spcPct val="90000"/>
              </a:lnSpc>
              <a:buFontTx/>
              <a:buNone/>
              <a:defRPr/>
            </a:pPr>
            <a:r>
              <a:rPr lang="en-US" sz="2800" baseline="30000" dirty="0" smtClean="0">
                <a:solidFill>
                  <a:schemeClr val="hlink"/>
                </a:solidFill>
              </a:rPr>
              <a:t>60</a:t>
            </a:r>
            <a:r>
              <a:rPr lang="en-US" sz="2800" dirty="0" smtClean="0">
                <a:solidFill>
                  <a:schemeClr val="hlink"/>
                </a:solidFill>
              </a:rPr>
              <a:t>Co and </a:t>
            </a:r>
            <a:r>
              <a:rPr lang="en-US" sz="2800" baseline="30000" dirty="0" smtClean="0">
                <a:solidFill>
                  <a:schemeClr val="hlink"/>
                </a:solidFill>
              </a:rPr>
              <a:t>88</a:t>
            </a:r>
            <a:r>
              <a:rPr lang="en-US" sz="2800" dirty="0" smtClean="0">
                <a:solidFill>
                  <a:schemeClr val="hlink"/>
                </a:solidFill>
              </a:rPr>
              <a:t>Y. </a:t>
            </a:r>
            <a:endParaRPr lang="en-US" sz="2800" dirty="0">
              <a:solidFill>
                <a:schemeClr val="hlink"/>
              </a:solidFill>
            </a:endParaRPr>
          </a:p>
          <a:p>
            <a:pPr marL="609600" indent="-609600" algn="just" eaLnBrk="1" hangingPunct="1">
              <a:lnSpc>
                <a:spcPct val="90000"/>
              </a:lnSpc>
              <a:buFontTx/>
              <a:buNone/>
              <a:defRPr/>
            </a:pPr>
            <a:endParaRPr lang="en-US" sz="2800" dirty="0">
              <a:solidFill>
                <a:schemeClr val="hlink"/>
              </a:solidFill>
            </a:endParaRPr>
          </a:p>
          <a:p>
            <a:pPr marL="609600" indent="-609600" algn="just" eaLnBrk="1" hangingPunct="1">
              <a:lnSpc>
                <a:spcPct val="90000"/>
              </a:lnSpc>
              <a:buFontTx/>
              <a:buNone/>
              <a:defRPr/>
            </a:pPr>
            <a:r>
              <a:rPr lang="en-US" sz="2800" dirty="0">
                <a:solidFill>
                  <a:schemeClr val="hlink"/>
                </a:solidFill>
              </a:rPr>
              <a:t>The spectrum </a:t>
            </a:r>
            <a:r>
              <a:rPr lang="en-US" sz="2800" dirty="0" smtClean="0">
                <a:solidFill>
                  <a:schemeClr val="hlink"/>
                </a:solidFill>
              </a:rPr>
              <a:t>is acquired </a:t>
            </a:r>
            <a:r>
              <a:rPr lang="en-US" sz="2800" dirty="0">
                <a:solidFill>
                  <a:schemeClr val="hlink"/>
                </a:solidFill>
              </a:rPr>
              <a:t>long enough to clearly</a:t>
            </a:r>
          </a:p>
          <a:p>
            <a:pPr marL="609600" indent="-609600" algn="just" eaLnBrk="1" hangingPunct="1">
              <a:lnSpc>
                <a:spcPct val="90000"/>
              </a:lnSpc>
              <a:buFontTx/>
              <a:buNone/>
              <a:defRPr/>
            </a:pPr>
            <a:r>
              <a:rPr lang="en-US" sz="2800" dirty="0">
                <a:solidFill>
                  <a:schemeClr val="hlink"/>
                </a:solidFill>
              </a:rPr>
              <a:t>identify the positions of the pure </a:t>
            </a:r>
            <a:r>
              <a:rPr lang="en-US" sz="2800" dirty="0" err="1">
                <a:solidFill>
                  <a:schemeClr val="hlink"/>
                </a:solidFill>
              </a:rPr>
              <a:t>photopeaks</a:t>
            </a:r>
            <a:r>
              <a:rPr lang="en-US" sz="2800" dirty="0">
                <a:solidFill>
                  <a:schemeClr val="hlink"/>
                </a:solidFill>
              </a:rPr>
              <a:t> in</a:t>
            </a:r>
          </a:p>
          <a:p>
            <a:pPr marL="609600" indent="-609600" algn="just" eaLnBrk="1" hangingPunct="1">
              <a:lnSpc>
                <a:spcPct val="90000"/>
              </a:lnSpc>
              <a:buFontTx/>
              <a:buNone/>
              <a:defRPr/>
            </a:pPr>
            <a:r>
              <a:rPr lang="en-US" sz="2800" dirty="0">
                <a:solidFill>
                  <a:schemeClr val="hlink"/>
                </a:solidFill>
              </a:rPr>
              <a:t>the spectrum. This usually takes about five minutes. </a:t>
            </a: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3635ACE6-BC33-4214-9ACF-74EA0ED2A8D8}" type="slidenum">
              <a:rPr lang="en-US" smtClean="0"/>
              <a:pPr>
                <a:defRPr/>
              </a:pPr>
              <a:t>31</a:t>
            </a:fld>
            <a:endParaRPr lang="nl-NL" dirty="0"/>
          </a:p>
        </p:txBody>
      </p:sp>
    </p:spTree>
    <p:extLst>
      <p:ext uri="{BB962C8B-B14F-4D97-AF65-F5344CB8AC3E}">
        <p14:creationId xmlns:p14="http://schemas.microsoft.com/office/powerpoint/2010/main" val="386141520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260350"/>
            <a:ext cx="8713788" cy="647700"/>
          </a:xfrm>
          <a:solidFill>
            <a:schemeClr val="bg1"/>
          </a:solidFill>
        </p:spPr>
        <p:txBody>
          <a:bodyPr/>
          <a:lstStyle/>
          <a:p>
            <a:pPr eaLnBrk="1" hangingPunct="1"/>
            <a:r>
              <a:rPr lang="en-US" dirty="0">
                <a:solidFill>
                  <a:schemeClr val="hlink"/>
                </a:solidFill>
              </a:rPr>
              <a:t>ENERGY CALIBRATION </a:t>
            </a:r>
            <a:endParaRPr lang="en-US" dirty="0" smtClean="0">
              <a:solidFill>
                <a:schemeClr val="hlink"/>
              </a:solidFill>
            </a:endParaRPr>
          </a:p>
        </p:txBody>
      </p:sp>
      <p:sp>
        <p:nvSpPr>
          <p:cNvPr id="40964" name="Rectangle 5"/>
          <p:cNvSpPr>
            <a:spLocks noGrp="1" noChangeArrowheads="1"/>
          </p:cNvSpPr>
          <p:nvPr>
            <p:ph type="body" idx="1"/>
          </p:nvPr>
        </p:nvSpPr>
        <p:spPr>
          <a:xfrm>
            <a:off x="250825" y="980728"/>
            <a:ext cx="8713788" cy="5112096"/>
          </a:xfrm>
          <a:solidFill>
            <a:schemeClr val="bg1"/>
          </a:solidFill>
        </p:spPr>
        <p:txBody>
          <a:bodyPr/>
          <a:lstStyle/>
          <a:p>
            <a:pPr marL="609600" indent="-609600" algn="just" eaLnBrk="1" hangingPunct="1">
              <a:lnSpc>
                <a:spcPct val="90000"/>
              </a:lnSpc>
              <a:buFontTx/>
              <a:buNone/>
              <a:defRPr/>
            </a:pPr>
            <a:r>
              <a:rPr lang="en-US" sz="2800" dirty="0">
                <a:solidFill>
                  <a:schemeClr val="hlink"/>
                </a:solidFill>
              </a:rPr>
              <a:t>F</a:t>
            </a:r>
            <a:r>
              <a:rPr lang="en-US" sz="2800" dirty="0" smtClean="0">
                <a:solidFill>
                  <a:schemeClr val="hlink"/>
                </a:solidFill>
              </a:rPr>
              <a:t>or the point sources used - </a:t>
            </a:r>
            <a:r>
              <a:rPr lang="en-US" sz="2800" baseline="30000" dirty="0" smtClean="0">
                <a:solidFill>
                  <a:schemeClr val="hlink"/>
                </a:solidFill>
              </a:rPr>
              <a:t>137</a:t>
            </a:r>
            <a:r>
              <a:rPr lang="en-US" sz="2800" dirty="0" smtClean="0">
                <a:solidFill>
                  <a:schemeClr val="hlink"/>
                </a:solidFill>
              </a:rPr>
              <a:t>Cs</a:t>
            </a:r>
            <a:r>
              <a:rPr lang="en-US" sz="2800" dirty="0">
                <a:solidFill>
                  <a:schemeClr val="hlink"/>
                </a:solidFill>
              </a:rPr>
              <a:t>, </a:t>
            </a:r>
            <a:r>
              <a:rPr lang="en-US" sz="2800" baseline="30000" dirty="0">
                <a:solidFill>
                  <a:schemeClr val="hlink"/>
                </a:solidFill>
              </a:rPr>
              <a:t>60</a:t>
            </a:r>
            <a:r>
              <a:rPr lang="en-US" sz="2800" dirty="0">
                <a:solidFill>
                  <a:schemeClr val="hlink"/>
                </a:solidFill>
              </a:rPr>
              <a:t>Co and </a:t>
            </a:r>
            <a:r>
              <a:rPr lang="en-US" sz="2800" baseline="30000" dirty="0" smtClean="0">
                <a:solidFill>
                  <a:schemeClr val="hlink"/>
                </a:solidFill>
              </a:rPr>
              <a:t>88</a:t>
            </a:r>
            <a:r>
              <a:rPr lang="en-US" sz="2800" dirty="0" smtClean="0">
                <a:solidFill>
                  <a:schemeClr val="hlink"/>
                </a:solidFill>
              </a:rPr>
              <a:t>Y,</a:t>
            </a:r>
          </a:p>
          <a:p>
            <a:pPr marL="609600" indent="-609600" algn="just" eaLnBrk="1" hangingPunct="1">
              <a:lnSpc>
                <a:spcPct val="90000"/>
              </a:lnSpc>
              <a:buFontTx/>
              <a:buNone/>
              <a:defRPr/>
            </a:pPr>
            <a:r>
              <a:rPr lang="en-US" sz="2800" dirty="0" smtClean="0">
                <a:solidFill>
                  <a:schemeClr val="hlink"/>
                </a:solidFill>
              </a:rPr>
              <a:t>the corresponding </a:t>
            </a:r>
            <a:r>
              <a:rPr lang="en-US" sz="2800" dirty="0">
                <a:solidFill>
                  <a:schemeClr val="hlink"/>
                </a:solidFill>
              </a:rPr>
              <a:t>peaks </a:t>
            </a:r>
            <a:r>
              <a:rPr lang="en-US" sz="2800" dirty="0" smtClean="0">
                <a:solidFill>
                  <a:schemeClr val="hlink"/>
                </a:solidFill>
              </a:rPr>
              <a:t>could be seen prominently</a:t>
            </a:r>
          </a:p>
          <a:p>
            <a:pPr marL="609600" indent="-609600" algn="just" eaLnBrk="1" hangingPunct="1">
              <a:lnSpc>
                <a:spcPct val="90000"/>
              </a:lnSpc>
              <a:buFontTx/>
              <a:buNone/>
              <a:defRPr/>
            </a:pPr>
            <a:r>
              <a:rPr lang="en-US" sz="2800" dirty="0" smtClean="0">
                <a:solidFill>
                  <a:schemeClr val="hlink"/>
                </a:solidFill>
              </a:rPr>
              <a:t>at 661.6 </a:t>
            </a:r>
            <a:r>
              <a:rPr lang="en-US" sz="2800" dirty="0">
                <a:solidFill>
                  <a:schemeClr val="hlink"/>
                </a:solidFill>
              </a:rPr>
              <a:t>KeV, 1173 </a:t>
            </a:r>
            <a:r>
              <a:rPr lang="en-US" sz="2800" dirty="0" err="1">
                <a:solidFill>
                  <a:schemeClr val="hlink"/>
                </a:solidFill>
              </a:rPr>
              <a:t>keV</a:t>
            </a:r>
            <a:r>
              <a:rPr lang="en-US" sz="2800" dirty="0">
                <a:solidFill>
                  <a:schemeClr val="hlink"/>
                </a:solidFill>
              </a:rPr>
              <a:t>, 1332 </a:t>
            </a:r>
            <a:r>
              <a:rPr lang="en-US" sz="2800" dirty="0" err="1" smtClean="0">
                <a:solidFill>
                  <a:schemeClr val="hlink"/>
                </a:solidFill>
              </a:rPr>
              <a:t>keV</a:t>
            </a:r>
            <a:r>
              <a:rPr lang="en-US" sz="2800" dirty="0" smtClean="0">
                <a:solidFill>
                  <a:schemeClr val="hlink"/>
                </a:solidFill>
              </a:rPr>
              <a:t> and 1836 </a:t>
            </a:r>
            <a:r>
              <a:rPr lang="en-US" sz="2800" dirty="0" err="1" smtClean="0">
                <a:solidFill>
                  <a:schemeClr val="hlink"/>
                </a:solidFill>
              </a:rPr>
              <a:t>keV</a:t>
            </a:r>
            <a:endParaRPr lang="en-US" sz="2800" dirty="0">
              <a:solidFill>
                <a:schemeClr val="hlink"/>
              </a:solidFill>
            </a:endParaRPr>
          </a:p>
          <a:p>
            <a:pPr marL="609600" indent="-609600" algn="just" eaLnBrk="1" hangingPunct="1">
              <a:lnSpc>
                <a:spcPct val="90000"/>
              </a:lnSpc>
              <a:buFontTx/>
              <a:buNone/>
              <a:defRPr/>
            </a:pPr>
            <a:r>
              <a:rPr lang="en-US" sz="2800" dirty="0" smtClean="0">
                <a:solidFill>
                  <a:schemeClr val="hlink"/>
                </a:solidFill>
              </a:rPr>
              <a:t>respectively. Good spread and cover </a:t>
            </a:r>
            <a:r>
              <a:rPr lang="en-US" sz="2800" dirty="0">
                <a:solidFill>
                  <a:schemeClr val="hlink"/>
                </a:solidFill>
              </a:rPr>
              <a:t>almost </a:t>
            </a:r>
            <a:r>
              <a:rPr lang="en-US" sz="2800" dirty="0" smtClean="0">
                <a:solidFill>
                  <a:schemeClr val="hlink"/>
                </a:solidFill>
              </a:rPr>
              <a:t>the</a:t>
            </a:r>
          </a:p>
          <a:p>
            <a:pPr marL="609600" indent="-609600" algn="just" eaLnBrk="1" hangingPunct="1">
              <a:lnSpc>
                <a:spcPct val="90000"/>
              </a:lnSpc>
              <a:buFontTx/>
              <a:buNone/>
              <a:defRPr/>
            </a:pPr>
            <a:r>
              <a:rPr lang="en-US" sz="2800" dirty="0" smtClean="0">
                <a:solidFill>
                  <a:schemeClr val="hlink"/>
                </a:solidFill>
              </a:rPr>
              <a:t>entire </a:t>
            </a:r>
            <a:r>
              <a:rPr lang="en-US" sz="2800" dirty="0">
                <a:solidFill>
                  <a:schemeClr val="hlink"/>
                </a:solidFill>
              </a:rPr>
              <a:t>range over which the spectrometer is to </a:t>
            </a:r>
            <a:r>
              <a:rPr lang="en-US" sz="2800" dirty="0" smtClean="0">
                <a:solidFill>
                  <a:schemeClr val="hlink"/>
                </a:solidFill>
              </a:rPr>
              <a:t>be</a:t>
            </a:r>
          </a:p>
          <a:p>
            <a:pPr marL="609600" indent="-609600" algn="just" eaLnBrk="1" hangingPunct="1">
              <a:lnSpc>
                <a:spcPct val="90000"/>
              </a:lnSpc>
              <a:buFontTx/>
              <a:buNone/>
              <a:defRPr/>
            </a:pPr>
            <a:r>
              <a:rPr lang="en-US" sz="2800" dirty="0" smtClean="0">
                <a:solidFill>
                  <a:schemeClr val="hlink"/>
                </a:solidFill>
              </a:rPr>
              <a:t>used.</a:t>
            </a:r>
            <a:endParaRPr lang="en-US" sz="2800" dirty="0">
              <a:solidFill>
                <a:schemeClr val="hlink"/>
              </a:solidFill>
            </a:endParaRPr>
          </a:p>
          <a:p>
            <a:pPr marL="609600" indent="-609600" algn="just" eaLnBrk="1" hangingPunct="1">
              <a:lnSpc>
                <a:spcPct val="90000"/>
              </a:lnSpc>
              <a:buFontTx/>
              <a:buNone/>
              <a:defRPr/>
            </a:pPr>
            <a:r>
              <a:rPr lang="en-US" sz="2800" dirty="0" smtClean="0">
                <a:solidFill>
                  <a:schemeClr val="hlink"/>
                </a:solidFill>
              </a:rPr>
              <a:t>The </a:t>
            </a:r>
            <a:r>
              <a:rPr lang="en-US" sz="2800" dirty="0">
                <a:solidFill>
                  <a:schemeClr val="hlink"/>
                </a:solidFill>
              </a:rPr>
              <a:t>calibration is carried out </a:t>
            </a:r>
            <a:r>
              <a:rPr lang="en-US" sz="2800" dirty="0" smtClean="0">
                <a:solidFill>
                  <a:schemeClr val="hlink"/>
                </a:solidFill>
              </a:rPr>
              <a:t>by replacing </a:t>
            </a:r>
            <a:r>
              <a:rPr lang="en-US" sz="2800" dirty="0">
                <a:solidFill>
                  <a:schemeClr val="hlink"/>
                </a:solidFill>
              </a:rPr>
              <a:t>the </a:t>
            </a:r>
            <a:r>
              <a:rPr lang="en-US" sz="2800" dirty="0" smtClean="0">
                <a:solidFill>
                  <a:schemeClr val="hlink"/>
                </a:solidFill>
              </a:rPr>
              <a:t>channel</a:t>
            </a:r>
          </a:p>
          <a:p>
            <a:pPr marL="609600" indent="-609600" algn="just" eaLnBrk="1" hangingPunct="1">
              <a:lnSpc>
                <a:spcPct val="90000"/>
              </a:lnSpc>
              <a:buFontTx/>
              <a:buNone/>
              <a:defRPr/>
            </a:pPr>
            <a:r>
              <a:rPr lang="en-US" sz="2800" dirty="0" smtClean="0">
                <a:solidFill>
                  <a:schemeClr val="hlink"/>
                </a:solidFill>
              </a:rPr>
              <a:t>number </a:t>
            </a:r>
            <a:r>
              <a:rPr lang="en-US" sz="2800" dirty="0">
                <a:solidFill>
                  <a:schemeClr val="hlink"/>
                </a:solidFill>
              </a:rPr>
              <a:t>placeholders </a:t>
            </a:r>
            <a:r>
              <a:rPr lang="en-US" sz="2800" dirty="0" smtClean="0">
                <a:solidFill>
                  <a:schemeClr val="hlink"/>
                </a:solidFill>
              </a:rPr>
              <a:t>for these </a:t>
            </a:r>
            <a:r>
              <a:rPr lang="en-US" sz="2800" dirty="0">
                <a:solidFill>
                  <a:schemeClr val="hlink"/>
                </a:solidFill>
              </a:rPr>
              <a:t>peaks on </a:t>
            </a:r>
            <a:r>
              <a:rPr lang="en-US" sz="2800" dirty="0" smtClean="0">
                <a:solidFill>
                  <a:schemeClr val="hlink"/>
                </a:solidFill>
              </a:rPr>
              <a:t>the</a:t>
            </a:r>
          </a:p>
          <a:p>
            <a:pPr marL="609600" indent="-609600" algn="just" eaLnBrk="1" hangingPunct="1">
              <a:lnSpc>
                <a:spcPct val="90000"/>
              </a:lnSpc>
              <a:buFontTx/>
              <a:buNone/>
              <a:defRPr/>
            </a:pPr>
            <a:r>
              <a:rPr lang="en-US" sz="2800" dirty="0" smtClean="0">
                <a:solidFill>
                  <a:schemeClr val="hlink"/>
                </a:solidFill>
              </a:rPr>
              <a:t>horizontal </a:t>
            </a:r>
            <a:r>
              <a:rPr lang="en-US" sz="2800" dirty="0">
                <a:solidFill>
                  <a:schemeClr val="hlink"/>
                </a:solidFill>
              </a:rPr>
              <a:t>axis of </a:t>
            </a:r>
            <a:r>
              <a:rPr lang="en-US" sz="2800" dirty="0" smtClean="0">
                <a:solidFill>
                  <a:schemeClr val="hlink"/>
                </a:solidFill>
              </a:rPr>
              <a:t>the spectrum </a:t>
            </a:r>
            <a:r>
              <a:rPr lang="en-US" sz="2800" dirty="0">
                <a:solidFill>
                  <a:schemeClr val="hlink"/>
                </a:solidFill>
              </a:rPr>
              <a:t>plot with the </a:t>
            </a:r>
            <a:r>
              <a:rPr lang="en-US" sz="2800" dirty="0" smtClean="0">
                <a:solidFill>
                  <a:schemeClr val="hlink"/>
                </a:solidFill>
              </a:rPr>
              <a:t>well</a:t>
            </a:r>
          </a:p>
          <a:p>
            <a:pPr marL="609600" indent="-609600" algn="just" eaLnBrk="1" hangingPunct="1">
              <a:lnSpc>
                <a:spcPct val="90000"/>
              </a:lnSpc>
              <a:buFontTx/>
              <a:buNone/>
              <a:defRPr/>
            </a:pPr>
            <a:r>
              <a:rPr lang="en-US" sz="2800" dirty="0" smtClean="0">
                <a:solidFill>
                  <a:schemeClr val="hlink"/>
                </a:solidFill>
              </a:rPr>
              <a:t>known actual values </a:t>
            </a:r>
            <a:r>
              <a:rPr lang="en-US" sz="2800" dirty="0">
                <a:solidFill>
                  <a:schemeClr val="hlink"/>
                </a:solidFill>
              </a:rPr>
              <a:t>of the expected peak </a:t>
            </a:r>
            <a:r>
              <a:rPr lang="en-US" sz="2800" dirty="0" smtClean="0">
                <a:solidFill>
                  <a:schemeClr val="hlink"/>
                </a:solidFill>
              </a:rPr>
              <a:t>energies</a:t>
            </a:r>
          </a:p>
          <a:p>
            <a:pPr marL="609600" indent="-609600" algn="just" eaLnBrk="1" hangingPunct="1">
              <a:lnSpc>
                <a:spcPct val="90000"/>
              </a:lnSpc>
              <a:buFontTx/>
              <a:buNone/>
              <a:defRPr/>
            </a:pPr>
            <a:r>
              <a:rPr lang="en-US" sz="2800" dirty="0" smtClean="0">
                <a:solidFill>
                  <a:schemeClr val="hlink"/>
                </a:solidFill>
              </a:rPr>
              <a:t>from these </a:t>
            </a:r>
            <a:r>
              <a:rPr lang="en-US" sz="2800" dirty="0">
                <a:solidFill>
                  <a:schemeClr val="hlink"/>
                </a:solidFill>
              </a:rPr>
              <a:t>calibration sources.</a:t>
            </a:r>
            <a:r>
              <a:rPr lang="en-US" dirty="0"/>
              <a:t> </a:t>
            </a:r>
            <a:endParaRPr lang="en-US" sz="2800" dirty="0">
              <a:solidFill>
                <a:schemeClr val="hlink"/>
              </a:solidFill>
            </a:endParaRP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314673062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250825" y="260350"/>
            <a:ext cx="8713788" cy="647700"/>
          </a:xfrm>
          <a:solidFill>
            <a:schemeClr val="bg1"/>
          </a:solidFill>
        </p:spPr>
        <p:txBody>
          <a:bodyPr/>
          <a:lstStyle/>
          <a:p>
            <a:pPr eaLnBrk="1" hangingPunct="1"/>
            <a:r>
              <a:rPr lang="en-US" dirty="0">
                <a:solidFill>
                  <a:schemeClr val="hlink"/>
                </a:solidFill>
              </a:rPr>
              <a:t>ENERGY CALIBRATION </a:t>
            </a:r>
            <a:endParaRPr lang="en-US" dirty="0" smtClean="0">
              <a:solidFill>
                <a:schemeClr val="hlink"/>
              </a:solidFill>
            </a:endParaRPr>
          </a:p>
        </p:txBody>
      </p:sp>
      <p:sp>
        <p:nvSpPr>
          <p:cNvPr id="40964" name="Rectangle 5"/>
          <p:cNvSpPr>
            <a:spLocks noGrp="1" noChangeArrowheads="1"/>
          </p:cNvSpPr>
          <p:nvPr>
            <p:ph type="body" idx="1"/>
          </p:nvPr>
        </p:nvSpPr>
        <p:spPr>
          <a:xfrm>
            <a:off x="250825" y="4697354"/>
            <a:ext cx="8713788" cy="1323934"/>
          </a:xfrm>
          <a:solidFill>
            <a:schemeClr val="bg1"/>
          </a:solidFill>
        </p:spPr>
        <p:txBody>
          <a:bodyPr/>
          <a:lstStyle/>
          <a:p>
            <a:pPr marL="0" indent="0">
              <a:buNone/>
            </a:pPr>
            <a:r>
              <a:rPr lang="en-US" sz="2800" dirty="0" smtClean="0">
                <a:solidFill>
                  <a:schemeClr val="hlink"/>
                </a:solidFill>
              </a:rPr>
              <a:t>γ-ray </a:t>
            </a:r>
            <a:r>
              <a:rPr lang="en-US" sz="2800" dirty="0">
                <a:solidFill>
                  <a:schemeClr val="hlink"/>
                </a:solidFill>
              </a:rPr>
              <a:t>spectrum segment showing energy calibration (</a:t>
            </a:r>
            <a:r>
              <a:rPr lang="en-US" sz="2800" baseline="30000" dirty="0">
                <a:solidFill>
                  <a:schemeClr val="hlink"/>
                </a:solidFill>
              </a:rPr>
              <a:t>60</a:t>
            </a:r>
            <a:r>
              <a:rPr lang="en-US" sz="2800" dirty="0">
                <a:solidFill>
                  <a:schemeClr val="hlink"/>
                </a:solidFill>
              </a:rPr>
              <a:t>Co [1173, </a:t>
            </a:r>
            <a:r>
              <a:rPr lang="en-US" sz="2800" dirty="0" smtClean="0">
                <a:solidFill>
                  <a:schemeClr val="hlink"/>
                </a:solidFill>
              </a:rPr>
              <a:t>1332 </a:t>
            </a:r>
            <a:r>
              <a:rPr lang="en-US" sz="2800" dirty="0" err="1" smtClean="0">
                <a:solidFill>
                  <a:schemeClr val="hlink"/>
                </a:solidFill>
              </a:rPr>
              <a:t>keV</a:t>
            </a:r>
            <a:r>
              <a:rPr lang="en-US" sz="2800" dirty="0">
                <a:solidFill>
                  <a:schemeClr val="hlink"/>
                </a:solidFill>
              </a:rPr>
              <a:t>], </a:t>
            </a:r>
            <a:r>
              <a:rPr lang="en-US" sz="2800" baseline="30000" dirty="0">
                <a:solidFill>
                  <a:schemeClr val="hlink"/>
                </a:solidFill>
              </a:rPr>
              <a:t>88</a:t>
            </a:r>
            <a:r>
              <a:rPr lang="en-US" sz="2800" dirty="0">
                <a:solidFill>
                  <a:schemeClr val="hlink"/>
                </a:solidFill>
              </a:rPr>
              <a:t>Y [1836 </a:t>
            </a:r>
            <a:r>
              <a:rPr lang="en-US" sz="2800" dirty="0" err="1">
                <a:solidFill>
                  <a:schemeClr val="hlink"/>
                </a:solidFill>
              </a:rPr>
              <a:t>keV</a:t>
            </a:r>
            <a:r>
              <a:rPr lang="en-US" sz="2800" dirty="0">
                <a:solidFill>
                  <a:schemeClr val="hlink"/>
                </a:solidFill>
              </a:rPr>
              <a:t>]) and impurity (</a:t>
            </a:r>
            <a:r>
              <a:rPr lang="en-US" sz="2800" baseline="30000" dirty="0">
                <a:solidFill>
                  <a:schemeClr val="hlink"/>
                </a:solidFill>
              </a:rPr>
              <a:t>40</a:t>
            </a:r>
            <a:r>
              <a:rPr lang="en-US" sz="2800" dirty="0">
                <a:solidFill>
                  <a:schemeClr val="hlink"/>
                </a:solidFill>
              </a:rPr>
              <a:t>K [1460 </a:t>
            </a:r>
            <a:r>
              <a:rPr lang="en-US" sz="2800" dirty="0" err="1">
                <a:solidFill>
                  <a:schemeClr val="hlink"/>
                </a:solidFill>
              </a:rPr>
              <a:t>keV</a:t>
            </a:r>
            <a:r>
              <a:rPr lang="en-US" sz="2800" dirty="0">
                <a:solidFill>
                  <a:schemeClr val="hlink"/>
                </a:solidFill>
              </a:rPr>
              <a:t>]) peaks. </a:t>
            </a: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3635ACE6-BC33-4214-9ACF-74EA0ED2A8D8}" type="slidenum">
              <a:rPr lang="en-US" smtClean="0"/>
              <a:pPr>
                <a:defRPr/>
              </a:pPr>
              <a:t>33</a:t>
            </a:fld>
            <a:endParaRPr lang="nl-NL" dirty="0"/>
          </a:p>
        </p:txBody>
      </p:sp>
      <p:pic>
        <p:nvPicPr>
          <p:cNvPr id="223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895370"/>
            <a:ext cx="4934639" cy="377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5435972" y="5754742"/>
            <a:ext cx="3528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i="1" dirty="0">
                <a:latin typeface="Arial" charset="0"/>
                <a:cs typeface="Arial" charset="0"/>
              </a:rPr>
              <a:t>Courtesy of IAEA-TECDOC-1401</a:t>
            </a:r>
            <a:endParaRPr lang="en-ZA" sz="1600" i="1" dirty="0">
              <a:latin typeface="Arial" charset="0"/>
              <a:cs typeface="Arial" charset="0"/>
            </a:endParaRPr>
          </a:p>
        </p:txBody>
      </p:sp>
    </p:spTree>
    <p:extLst>
      <p:ext uri="{BB962C8B-B14F-4D97-AF65-F5344CB8AC3E}">
        <p14:creationId xmlns:p14="http://schemas.microsoft.com/office/powerpoint/2010/main" val="24445667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36511" y="260349"/>
            <a:ext cx="9217023" cy="804763"/>
          </a:xfrm>
          <a:solidFill>
            <a:schemeClr val="bg1"/>
          </a:solidFill>
        </p:spPr>
        <p:txBody>
          <a:bodyPr/>
          <a:lstStyle/>
          <a:p>
            <a:pPr eaLnBrk="1" hangingPunct="1"/>
            <a:r>
              <a:rPr lang="en-US" dirty="0" smtClean="0">
                <a:solidFill>
                  <a:schemeClr val="hlink"/>
                </a:solidFill>
              </a:rPr>
              <a:t>ENERGY CALIBRATION WITH </a:t>
            </a:r>
            <a:r>
              <a:rPr lang="en-US" dirty="0">
                <a:solidFill>
                  <a:schemeClr val="hlink"/>
                </a:solidFill>
              </a:rPr>
              <a:t>Eu-152 </a:t>
            </a:r>
            <a:r>
              <a:rPr lang="en-US" dirty="0" smtClean="0">
                <a:solidFill>
                  <a:schemeClr val="hlink"/>
                </a:solidFill>
              </a:rPr>
              <a:t>SPECTRUM ANALYSED IN </a:t>
            </a:r>
            <a:r>
              <a:rPr lang="en-US" i="1" dirty="0">
                <a:solidFill>
                  <a:schemeClr val="hlink"/>
                </a:solidFill>
              </a:rPr>
              <a:t>k</a:t>
            </a:r>
            <a:r>
              <a:rPr lang="en-US" baseline="-25000" dirty="0">
                <a:solidFill>
                  <a:schemeClr val="hlink"/>
                </a:solidFill>
              </a:rPr>
              <a:t>0</a:t>
            </a:r>
            <a:r>
              <a:rPr lang="en-US" dirty="0">
                <a:solidFill>
                  <a:schemeClr val="hlink"/>
                </a:solidFill>
              </a:rPr>
              <a:t>-IAEA </a:t>
            </a:r>
            <a:r>
              <a:rPr lang="en-US" dirty="0" smtClean="0">
                <a:solidFill>
                  <a:schemeClr val="hlink"/>
                </a:solidFill>
              </a:rPr>
              <a:t>PROGRAM</a:t>
            </a:r>
          </a:p>
        </p:txBody>
      </p:sp>
      <p:sp>
        <p:nvSpPr>
          <p:cNvPr id="40964" name="Rectangle 5"/>
          <p:cNvSpPr>
            <a:spLocks noGrp="1" noChangeArrowheads="1"/>
          </p:cNvSpPr>
          <p:nvPr>
            <p:ph type="body" idx="1"/>
          </p:nvPr>
        </p:nvSpPr>
        <p:spPr>
          <a:xfrm>
            <a:off x="250825" y="4727575"/>
            <a:ext cx="8713788" cy="1365249"/>
          </a:xfrm>
          <a:solidFill>
            <a:schemeClr val="bg1"/>
          </a:solidFill>
        </p:spPr>
        <p:txBody>
          <a:bodyPr/>
          <a:lstStyle/>
          <a:p>
            <a:pPr marL="609600" indent="-609600" algn="just" eaLnBrk="1" hangingPunct="1">
              <a:lnSpc>
                <a:spcPct val="90000"/>
              </a:lnSpc>
              <a:buFontTx/>
              <a:buNone/>
              <a:defRPr/>
            </a:pPr>
            <a:r>
              <a:rPr lang="en-US" sz="2800" dirty="0">
                <a:solidFill>
                  <a:schemeClr val="hlink"/>
                </a:solidFill>
              </a:rPr>
              <a:t>Window of the menu “</a:t>
            </a:r>
            <a:r>
              <a:rPr lang="en-US" sz="2800" dirty="0" smtClean="0">
                <a:solidFill>
                  <a:schemeClr val="hlink"/>
                </a:solidFill>
              </a:rPr>
              <a:t>Spectrum analysis/Energy</a:t>
            </a:r>
          </a:p>
          <a:p>
            <a:pPr marL="609600" indent="-609600" algn="just" eaLnBrk="1" hangingPunct="1">
              <a:lnSpc>
                <a:spcPct val="90000"/>
              </a:lnSpc>
              <a:buFontTx/>
              <a:buNone/>
              <a:defRPr/>
            </a:pPr>
            <a:r>
              <a:rPr lang="en-US" sz="2800" dirty="0" smtClean="0">
                <a:solidFill>
                  <a:schemeClr val="hlink"/>
                </a:solidFill>
              </a:rPr>
              <a:t>calibration</a:t>
            </a:r>
            <a:r>
              <a:rPr lang="en-US" sz="2800" dirty="0">
                <a:solidFill>
                  <a:schemeClr val="hlink"/>
                </a:solidFill>
              </a:rPr>
              <a:t>” with typical values of data entered </a:t>
            </a:r>
            <a:r>
              <a:rPr lang="en-US" sz="2800" dirty="0" smtClean="0">
                <a:solidFill>
                  <a:schemeClr val="hlink"/>
                </a:solidFill>
              </a:rPr>
              <a:t>for</a:t>
            </a:r>
          </a:p>
          <a:p>
            <a:pPr marL="609600" indent="-609600" algn="just" eaLnBrk="1" hangingPunct="1">
              <a:lnSpc>
                <a:spcPct val="90000"/>
              </a:lnSpc>
              <a:buFontTx/>
              <a:buNone/>
              <a:defRPr/>
            </a:pPr>
            <a:r>
              <a:rPr lang="en-US" sz="2800" dirty="0" smtClean="0">
                <a:solidFill>
                  <a:schemeClr val="hlink"/>
                </a:solidFill>
              </a:rPr>
              <a:t>energy </a:t>
            </a:r>
            <a:r>
              <a:rPr lang="en-US" sz="2800" dirty="0">
                <a:solidFill>
                  <a:schemeClr val="hlink"/>
                </a:solidFill>
              </a:rPr>
              <a:t>calibration with Eu-152 spectrum </a:t>
            </a:r>
            <a:r>
              <a:rPr lang="en-US" sz="2800" dirty="0" smtClean="0">
                <a:solidFill>
                  <a:schemeClr val="hlink"/>
                </a:solidFill>
              </a:rPr>
              <a:t>analysed. </a:t>
            </a:r>
            <a:endParaRPr lang="en-US" sz="2800" dirty="0">
              <a:solidFill>
                <a:schemeClr val="hlink"/>
              </a:solidFill>
            </a:endParaRP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pic>
        <p:nvPicPr>
          <p:cNvPr id="2" name="Picture 1"/>
          <p:cNvPicPr>
            <a:picLocks noChangeAspect="1"/>
          </p:cNvPicPr>
          <p:nvPr/>
        </p:nvPicPr>
        <p:blipFill>
          <a:blip r:embed="rId4"/>
          <a:stretch>
            <a:fillRect/>
          </a:stretch>
        </p:blipFill>
        <p:spPr>
          <a:xfrm>
            <a:off x="314325" y="1139552"/>
            <a:ext cx="8515350" cy="3657600"/>
          </a:xfrm>
          <a:prstGeom prst="rect">
            <a:avLst/>
          </a:prstGeom>
        </p:spPr>
      </p:pic>
    </p:spTree>
    <p:extLst>
      <p:ext uri="{BB962C8B-B14F-4D97-AF65-F5344CB8AC3E}">
        <p14:creationId xmlns:p14="http://schemas.microsoft.com/office/powerpoint/2010/main" val="56729523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txBox="1">
            <a:spLocks noChangeArrowheads="1"/>
          </p:cNvSpPr>
          <p:nvPr/>
        </p:nvSpPr>
        <p:spPr bwMode="auto">
          <a:xfrm>
            <a:off x="323850" y="332135"/>
            <a:ext cx="8569325" cy="936625"/>
          </a:xfrm>
          <a:prstGeom prst="rect">
            <a:avLst/>
          </a:prstGeom>
          <a:solidFill>
            <a:schemeClr val="bg1"/>
          </a:solidFill>
          <a:ln>
            <a:noFill/>
          </a:ln>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2800" b="1" dirty="0" smtClean="0">
                <a:solidFill>
                  <a:schemeClr val="hlink"/>
                </a:solidFill>
                <a:latin typeface="+mj-lt"/>
                <a:ea typeface="+mj-ea"/>
                <a:cs typeface="+mj-cs"/>
              </a:rPr>
              <a:t>TYPICAL ENERGY CALIBRATION CURVE WITH </a:t>
            </a:r>
            <a:r>
              <a:rPr lang="en-US" sz="2800" b="1" i="1" dirty="0">
                <a:solidFill>
                  <a:schemeClr val="hlink"/>
                </a:solidFill>
                <a:latin typeface="+mj-lt"/>
                <a:ea typeface="+mj-ea"/>
                <a:cs typeface="+mj-cs"/>
              </a:rPr>
              <a:t>k</a:t>
            </a:r>
            <a:r>
              <a:rPr lang="en-US" sz="2800" b="1" baseline="-25000" dirty="0">
                <a:solidFill>
                  <a:schemeClr val="hlink"/>
                </a:solidFill>
                <a:latin typeface="+mj-lt"/>
                <a:ea typeface="+mj-ea"/>
                <a:cs typeface="+mj-cs"/>
              </a:rPr>
              <a:t>0</a:t>
            </a:r>
            <a:r>
              <a:rPr lang="en-US" sz="2800" b="1" dirty="0">
                <a:solidFill>
                  <a:schemeClr val="hlink"/>
                </a:solidFill>
                <a:latin typeface="+mj-lt"/>
                <a:ea typeface="+mj-ea"/>
                <a:cs typeface="+mj-cs"/>
              </a:rPr>
              <a:t>-IAEA PROGRAM  </a:t>
            </a:r>
          </a:p>
        </p:txBody>
      </p:sp>
      <p:pic>
        <p:nvPicPr>
          <p:cNvPr id="206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556792"/>
            <a:ext cx="732091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120380876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323528" y="260350"/>
            <a:ext cx="8748712" cy="647700"/>
          </a:xfrm>
          <a:solidFill>
            <a:schemeClr val="bg1"/>
          </a:solidFill>
        </p:spPr>
        <p:txBody>
          <a:bodyPr/>
          <a:lstStyle/>
          <a:p>
            <a:pPr eaLnBrk="1" hangingPunct="1"/>
            <a:r>
              <a:rPr lang="en-US" sz="2800" dirty="0" smtClean="0">
                <a:solidFill>
                  <a:schemeClr val="hlink"/>
                </a:solidFill>
              </a:rPr>
              <a:t>FULL-ENERGY PEAK EFFICIENCY CALIBRATION </a:t>
            </a:r>
          </a:p>
        </p:txBody>
      </p:sp>
      <p:sp>
        <p:nvSpPr>
          <p:cNvPr id="40964" name="Rectangle 5"/>
          <p:cNvSpPr>
            <a:spLocks noGrp="1" noChangeArrowheads="1"/>
          </p:cNvSpPr>
          <p:nvPr>
            <p:ph type="body" idx="1"/>
          </p:nvPr>
        </p:nvSpPr>
        <p:spPr>
          <a:xfrm>
            <a:off x="250825" y="1196752"/>
            <a:ext cx="8713788" cy="4896072"/>
          </a:xfrm>
          <a:solidFill>
            <a:schemeClr val="bg1"/>
          </a:solidFill>
        </p:spPr>
        <p:txBody>
          <a:bodyPr/>
          <a:lstStyle/>
          <a:p>
            <a:pPr marL="609600" indent="-609600" algn="just" eaLnBrk="1" hangingPunct="1">
              <a:lnSpc>
                <a:spcPct val="90000"/>
              </a:lnSpc>
              <a:buFontTx/>
              <a:buNone/>
              <a:defRPr/>
            </a:pPr>
            <a:r>
              <a:rPr lang="en-US" sz="2800" dirty="0">
                <a:solidFill>
                  <a:schemeClr val="hlink"/>
                </a:solidFill>
              </a:rPr>
              <a:t>The e</a:t>
            </a:r>
            <a:r>
              <a:rPr lang="en-US" sz="2800" dirty="0" smtClean="0">
                <a:solidFill>
                  <a:schemeClr val="hlink"/>
                </a:solidFill>
              </a:rPr>
              <a:t>fficiency </a:t>
            </a:r>
            <a:r>
              <a:rPr lang="en-US" sz="2800" dirty="0">
                <a:solidFill>
                  <a:schemeClr val="hlink"/>
                </a:solidFill>
              </a:rPr>
              <a:t>calibration establishes the </a:t>
            </a:r>
            <a:r>
              <a:rPr lang="en-US" sz="2800" dirty="0" smtClean="0">
                <a:solidFill>
                  <a:schemeClr val="hlink"/>
                </a:solidFill>
              </a:rPr>
              <a:t>relationship</a:t>
            </a:r>
          </a:p>
          <a:p>
            <a:pPr marL="609600" indent="-609600" algn="just" eaLnBrk="1" hangingPunct="1">
              <a:lnSpc>
                <a:spcPct val="90000"/>
              </a:lnSpc>
              <a:buFontTx/>
              <a:buNone/>
              <a:defRPr/>
            </a:pPr>
            <a:r>
              <a:rPr lang="en-US" sz="2800" dirty="0" smtClean="0">
                <a:solidFill>
                  <a:schemeClr val="hlink"/>
                </a:solidFill>
              </a:rPr>
              <a:t>between </a:t>
            </a:r>
            <a:r>
              <a:rPr lang="en-US" sz="2800" dirty="0">
                <a:solidFill>
                  <a:schemeClr val="hlink"/>
                </a:solidFill>
              </a:rPr>
              <a:t>the peak energy and the probability of </a:t>
            </a:r>
            <a:r>
              <a:rPr lang="en-US" sz="2800" dirty="0" smtClean="0">
                <a:solidFill>
                  <a:schemeClr val="hlink"/>
                </a:solidFill>
              </a:rPr>
              <a:t>the</a:t>
            </a:r>
          </a:p>
          <a:p>
            <a:pPr marL="609600" indent="-609600" algn="just" eaLnBrk="1" hangingPunct="1">
              <a:lnSpc>
                <a:spcPct val="90000"/>
              </a:lnSpc>
              <a:buFontTx/>
              <a:buNone/>
              <a:defRPr/>
            </a:pPr>
            <a:r>
              <a:rPr lang="en-US" sz="2800" dirty="0" smtClean="0">
                <a:solidFill>
                  <a:schemeClr val="hlink"/>
                </a:solidFill>
              </a:rPr>
              <a:t>detector </a:t>
            </a:r>
            <a:r>
              <a:rPr lang="en-US" sz="2800" dirty="0">
                <a:solidFill>
                  <a:schemeClr val="hlink"/>
                </a:solidFill>
              </a:rPr>
              <a:t>recording a count in the full energy peak. </a:t>
            </a:r>
            <a:endParaRPr lang="en-US" sz="2800" dirty="0" smtClean="0">
              <a:solidFill>
                <a:schemeClr val="hlink"/>
              </a:solidFill>
            </a:endParaRPr>
          </a:p>
          <a:p>
            <a:pPr marL="609600" indent="-609600" algn="just" eaLnBrk="1" hangingPunct="1">
              <a:lnSpc>
                <a:spcPct val="90000"/>
              </a:lnSpc>
              <a:buFontTx/>
              <a:buNone/>
              <a:defRPr/>
            </a:pPr>
            <a:endParaRPr lang="en-US" sz="2800" dirty="0">
              <a:solidFill>
                <a:schemeClr val="hlink"/>
              </a:solidFill>
            </a:endParaRPr>
          </a:p>
          <a:p>
            <a:pPr marL="609600" indent="-609600" algn="just" eaLnBrk="1" hangingPunct="1">
              <a:lnSpc>
                <a:spcPct val="90000"/>
              </a:lnSpc>
              <a:buFontTx/>
              <a:buNone/>
              <a:defRPr/>
            </a:pPr>
            <a:r>
              <a:rPr lang="en-US" sz="2800" dirty="0" smtClean="0">
                <a:solidFill>
                  <a:schemeClr val="hlink"/>
                </a:solidFill>
              </a:rPr>
              <a:t>This is done once for a detector and stored in the</a:t>
            </a:r>
          </a:p>
          <a:p>
            <a:pPr marL="609600" indent="-609600" algn="just" eaLnBrk="1" hangingPunct="1">
              <a:lnSpc>
                <a:spcPct val="90000"/>
              </a:lnSpc>
              <a:buFontTx/>
              <a:buNone/>
              <a:defRPr/>
            </a:pPr>
            <a:r>
              <a:rPr lang="en-US" sz="2800" dirty="0" smtClean="0">
                <a:solidFill>
                  <a:schemeClr val="hlink"/>
                </a:solidFill>
              </a:rPr>
              <a:t>permanent database of the software except it is</a:t>
            </a:r>
          </a:p>
          <a:p>
            <a:pPr marL="609600" indent="-609600" algn="just" eaLnBrk="1" hangingPunct="1">
              <a:lnSpc>
                <a:spcPct val="90000"/>
              </a:lnSpc>
              <a:buFontTx/>
              <a:buNone/>
              <a:defRPr/>
            </a:pPr>
            <a:r>
              <a:rPr lang="en-US" sz="2800" dirty="0" smtClean="0">
                <a:solidFill>
                  <a:schemeClr val="hlink"/>
                </a:solidFill>
              </a:rPr>
              <a:t>etched, then the calibration has to be repeated. </a:t>
            </a:r>
            <a:endParaRPr lang="en-US" sz="2800" dirty="0">
              <a:solidFill>
                <a:schemeClr val="hlink"/>
              </a:solidFill>
            </a:endParaRP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303281357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txBox="1">
            <a:spLocks noChangeArrowheads="1"/>
          </p:cNvSpPr>
          <p:nvPr/>
        </p:nvSpPr>
        <p:spPr bwMode="auto">
          <a:xfrm>
            <a:off x="35496" y="116632"/>
            <a:ext cx="9108504" cy="936625"/>
          </a:xfrm>
          <a:prstGeom prst="rect">
            <a:avLst/>
          </a:prstGeom>
          <a:solidFill>
            <a:schemeClr val="bg1"/>
          </a:solidFill>
          <a:ln>
            <a:noFill/>
          </a:ln>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2800" b="1" dirty="0" smtClean="0">
                <a:solidFill>
                  <a:schemeClr val="hlink"/>
                </a:solidFill>
              </a:rPr>
              <a:t>Efficiency calibration </a:t>
            </a:r>
            <a:r>
              <a:rPr lang="en-US" sz="2800" b="1" dirty="0" err="1" smtClean="0">
                <a:solidFill>
                  <a:schemeClr val="hlink"/>
                </a:solidFill>
              </a:rPr>
              <a:t>datapoints</a:t>
            </a:r>
            <a:r>
              <a:rPr lang="en-US" sz="2800" b="1" dirty="0" smtClean="0">
                <a:solidFill>
                  <a:schemeClr val="hlink"/>
                </a:solidFill>
              </a:rPr>
              <a:t> for GEM 30195 at </a:t>
            </a:r>
          </a:p>
          <a:p>
            <a:pPr algn="ctr" eaLnBrk="1" hangingPunct="1">
              <a:defRPr/>
            </a:pPr>
            <a:r>
              <a:rPr lang="en-US" sz="2800" b="1" dirty="0" smtClean="0">
                <a:solidFill>
                  <a:schemeClr val="hlink"/>
                </a:solidFill>
              </a:rPr>
              <a:t>2 cm source-detector geometry with </a:t>
            </a:r>
            <a:r>
              <a:rPr lang="en-US" sz="2800" b="1" i="1" dirty="0" smtClean="0">
                <a:solidFill>
                  <a:schemeClr val="hlink"/>
                </a:solidFill>
              </a:rPr>
              <a:t>k</a:t>
            </a:r>
            <a:r>
              <a:rPr lang="en-US" sz="2800" b="1" baseline="-25000" dirty="0" smtClean="0">
                <a:solidFill>
                  <a:schemeClr val="hlink"/>
                </a:solidFill>
              </a:rPr>
              <a:t>0</a:t>
            </a:r>
            <a:r>
              <a:rPr lang="en-US" sz="2800" b="1" dirty="0" smtClean="0">
                <a:solidFill>
                  <a:schemeClr val="hlink"/>
                </a:solidFill>
              </a:rPr>
              <a:t>-IAEA program </a:t>
            </a:r>
            <a:endParaRPr lang="en-US" sz="2800" b="1" dirty="0">
              <a:solidFill>
                <a:schemeClr val="hlink"/>
              </a:solidFill>
            </a:endParaRPr>
          </a:p>
        </p:txBody>
      </p:sp>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pic>
        <p:nvPicPr>
          <p:cNvPr id="2" name="Picture 1"/>
          <p:cNvPicPr>
            <a:picLocks noChangeAspect="1"/>
          </p:cNvPicPr>
          <p:nvPr/>
        </p:nvPicPr>
        <p:blipFill>
          <a:blip r:embed="rId4"/>
          <a:stretch>
            <a:fillRect/>
          </a:stretch>
        </p:blipFill>
        <p:spPr>
          <a:xfrm>
            <a:off x="169272" y="1144860"/>
            <a:ext cx="8991600" cy="5524500"/>
          </a:xfrm>
          <a:prstGeom prst="rect">
            <a:avLst/>
          </a:prstGeom>
        </p:spPr>
      </p:pic>
    </p:spTree>
    <p:extLst>
      <p:ext uri="{BB962C8B-B14F-4D97-AF65-F5344CB8AC3E}">
        <p14:creationId xmlns:p14="http://schemas.microsoft.com/office/powerpoint/2010/main" val="382513335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txBox="1">
            <a:spLocks noChangeArrowheads="1"/>
          </p:cNvSpPr>
          <p:nvPr/>
        </p:nvSpPr>
        <p:spPr bwMode="auto">
          <a:xfrm>
            <a:off x="323850" y="260350"/>
            <a:ext cx="8569325" cy="936625"/>
          </a:xfrm>
          <a:prstGeom prst="rect">
            <a:avLst/>
          </a:prstGeom>
          <a:solidFill>
            <a:schemeClr val="bg1"/>
          </a:solidFill>
          <a:ln>
            <a:noFill/>
          </a:ln>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sz="2800" b="1" dirty="0" smtClean="0">
              <a:solidFill>
                <a:schemeClr val="hlink"/>
              </a:solidFill>
              <a:latin typeface="+mj-lt"/>
              <a:ea typeface="+mj-ea"/>
              <a:cs typeface="+mj-cs"/>
            </a:endParaRPr>
          </a:p>
          <a:p>
            <a:pPr algn="ctr" eaLnBrk="1" hangingPunct="1">
              <a:defRPr/>
            </a:pPr>
            <a:r>
              <a:rPr lang="en-US" sz="2800" b="1" dirty="0" smtClean="0">
                <a:solidFill>
                  <a:schemeClr val="hlink"/>
                </a:solidFill>
                <a:latin typeface="+mj-lt"/>
                <a:ea typeface="+mj-ea"/>
                <a:cs typeface="+mj-cs"/>
              </a:rPr>
              <a:t>EFFICIENCY CALIBRATION CURVE OF GEM </a:t>
            </a:r>
            <a:r>
              <a:rPr lang="en-US" sz="2800" b="1" dirty="0">
                <a:solidFill>
                  <a:schemeClr val="hlink"/>
                </a:solidFill>
                <a:latin typeface="+mj-lt"/>
                <a:ea typeface="+mj-ea"/>
                <a:cs typeface="+mj-cs"/>
              </a:rPr>
              <a:t>30195 </a:t>
            </a:r>
            <a:r>
              <a:rPr lang="en-US" sz="2800" b="1" dirty="0" smtClean="0">
                <a:solidFill>
                  <a:schemeClr val="hlink"/>
                </a:solidFill>
                <a:latin typeface="+mj-lt"/>
                <a:ea typeface="+mj-ea"/>
                <a:cs typeface="+mj-cs"/>
              </a:rPr>
              <a:t>AT 2cm </a:t>
            </a:r>
            <a:r>
              <a:rPr lang="en-US" sz="2800" b="1" dirty="0">
                <a:solidFill>
                  <a:schemeClr val="hlink"/>
                </a:solidFill>
                <a:latin typeface="+mj-lt"/>
                <a:ea typeface="+mj-ea"/>
                <a:cs typeface="+mj-cs"/>
              </a:rPr>
              <a:t>WITH </a:t>
            </a:r>
            <a:r>
              <a:rPr lang="en-US" sz="2800" b="1" i="1" dirty="0">
                <a:solidFill>
                  <a:schemeClr val="hlink"/>
                </a:solidFill>
                <a:latin typeface="+mj-lt"/>
                <a:ea typeface="+mj-ea"/>
                <a:cs typeface="+mj-cs"/>
              </a:rPr>
              <a:t>k</a:t>
            </a:r>
            <a:r>
              <a:rPr lang="en-US" sz="2800" b="1" baseline="-25000" dirty="0">
                <a:solidFill>
                  <a:schemeClr val="hlink"/>
                </a:solidFill>
                <a:latin typeface="+mj-lt"/>
                <a:ea typeface="+mj-ea"/>
                <a:cs typeface="+mj-cs"/>
              </a:rPr>
              <a:t>0</a:t>
            </a:r>
            <a:r>
              <a:rPr lang="en-US" sz="2800" b="1" dirty="0">
                <a:solidFill>
                  <a:schemeClr val="hlink"/>
                </a:solidFill>
                <a:latin typeface="+mj-lt"/>
                <a:ea typeface="+mj-ea"/>
                <a:cs typeface="+mj-cs"/>
              </a:rPr>
              <a:t>-IAEA PROGRAM  </a:t>
            </a:r>
          </a:p>
          <a:p>
            <a:pPr algn="ctr" eaLnBrk="1" hangingPunct="1">
              <a:defRPr/>
            </a:pPr>
            <a:endParaRPr lang="en-US" sz="2800" b="1" dirty="0">
              <a:solidFill>
                <a:schemeClr val="hlink"/>
              </a:solidFill>
              <a:latin typeface="+mj-lt"/>
              <a:ea typeface="+mj-ea"/>
              <a:cs typeface="+mj-cs"/>
            </a:endParaRPr>
          </a:p>
        </p:txBody>
      </p:sp>
      <p:pic>
        <p:nvPicPr>
          <p:cNvPr id="747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196752"/>
            <a:ext cx="6547619" cy="491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190491102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0" y="260350"/>
            <a:ext cx="9108504" cy="647700"/>
          </a:xfrm>
          <a:solidFill>
            <a:schemeClr val="bg1"/>
          </a:solidFill>
        </p:spPr>
        <p:txBody>
          <a:bodyPr/>
          <a:lstStyle/>
          <a:p>
            <a:pPr eaLnBrk="1" hangingPunct="1"/>
            <a:r>
              <a:rPr lang="en-US" sz="2800" dirty="0" smtClean="0">
                <a:solidFill>
                  <a:schemeClr val="hlink"/>
                </a:solidFill>
              </a:rPr>
              <a:t>FULL-ENERGY PEAK EFFICIENCY CALIBRATION </a:t>
            </a:r>
          </a:p>
        </p:txBody>
      </p:sp>
      <p:sp>
        <p:nvSpPr>
          <p:cNvPr id="40964" name="Rectangle 5"/>
          <p:cNvSpPr>
            <a:spLocks noGrp="1" noChangeArrowheads="1"/>
          </p:cNvSpPr>
          <p:nvPr>
            <p:ph type="body" idx="1"/>
          </p:nvPr>
        </p:nvSpPr>
        <p:spPr>
          <a:xfrm>
            <a:off x="250825" y="1124744"/>
            <a:ext cx="8713788" cy="4968080"/>
          </a:xfrm>
          <a:solidFill>
            <a:schemeClr val="bg1"/>
          </a:solidFill>
        </p:spPr>
        <p:txBody>
          <a:bodyPr/>
          <a:lstStyle/>
          <a:p>
            <a:pPr marL="609600" indent="-609600" algn="just" eaLnBrk="1" hangingPunct="1">
              <a:lnSpc>
                <a:spcPct val="90000"/>
              </a:lnSpc>
              <a:buNone/>
              <a:defRPr/>
            </a:pPr>
            <a:r>
              <a:rPr lang="en-US" sz="2800" dirty="0">
                <a:solidFill>
                  <a:schemeClr val="hlink"/>
                </a:solidFill>
              </a:rPr>
              <a:t>The e</a:t>
            </a:r>
            <a:r>
              <a:rPr lang="en-US" sz="2800" dirty="0" smtClean="0">
                <a:solidFill>
                  <a:schemeClr val="hlink"/>
                </a:solidFill>
              </a:rPr>
              <a:t>fficiency calibration was carried out for</a:t>
            </a:r>
          </a:p>
          <a:p>
            <a:pPr marL="609600" indent="-609600" algn="just" eaLnBrk="1" hangingPunct="1">
              <a:lnSpc>
                <a:spcPct val="90000"/>
              </a:lnSpc>
              <a:buNone/>
              <a:defRPr/>
            </a:pPr>
            <a:r>
              <a:rPr lang="en-US" sz="2800" dirty="0" smtClean="0">
                <a:solidFill>
                  <a:schemeClr val="hlink"/>
                </a:solidFill>
              </a:rPr>
              <a:t>GEM </a:t>
            </a:r>
            <a:r>
              <a:rPr lang="en-US" sz="2800" dirty="0">
                <a:solidFill>
                  <a:schemeClr val="hlink"/>
                </a:solidFill>
              </a:rPr>
              <a:t>30195 at </a:t>
            </a:r>
            <a:r>
              <a:rPr lang="en-US" sz="2800" dirty="0" smtClean="0">
                <a:solidFill>
                  <a:schemeClr val="hlink"/>
                </a:solidFill>
              </a:rPr>
              <a:t>2cm and 15 </a:t>
            </a:r>
            <a:r>
              <a:rPr lang="en-US" sz="2800" dirty="0">
                <a:solidFill>
                  <a:schemeClr val="hlink"/>
                </a:solidFill>
              </a:rPr>
              <a:t>cm </a:t>
            </a:r>
            <a:r>
              <a:rPr lang="en-US" sz="2800" dirty="0" smtClean="0">
                <a:solidFill>
                  <a:schemeClr val="hlink"/>
                </a:solidFill>
              </a:rPr>
              <a:t>source-detector</a:t>
            </a:r>
          </a:p>
          <a:p>
            <a:pPr marL="609600" indent="-609600" algn="just" eaLnBrk="1" hangingPunct="1">
              <a:lnSpc>
                <a:spcPct val="90000"/>
              </a:lnSpc>
              <a:buNone/>
              <a:defRPr/>
            </a:pPr>
            <a:r>
              <a:rPr lang="en-US" sz="2800" dirty="0" smtClean="0">
                <a:solidFill>
                  <a:schemeClr val="hlink"/>
                </a:solidFill>
              </a:rPr>
              <a:t>geometry with Eu-152 </a:t>
            </a:r>
            <a:r>
              <a:rPr lang="en-US" sz="2800" dirty="0">
                <a:solidFill>
                  <a:schemeClr val="hlink"/>
                </a:solidFill>
              </a:rPr>
              <a:t>calibration </a:t>
            </a:r>
            <a:r>
              <a:rPr lang="en-US" sz="2800" dirty="0" smtClean="0">
                <a:solidFill>
                  <a:schemeClr val="hlink"/>
                </a:solidFill>
              </a:rPr>
              <a:t>source.</a:t>
            </a:r>
          </a:p>
          <a:p>
            <a:pPr marL="609600" indent="-609600" algn="just" eaLnBrk="1" hangingPunct="1">
              <a:lnSpc>
                <a:spcPct val="90000"/>
              </a:lnSpc>
              <a:buNone/>
              <a:defRPr/>
            </a:pPr>
            <a:endParaRPr lang="en-US" sz="2800" dirty="0">
              <a:solidFill>
                <a:schemeClr val="hlink"/>
              </a:solidFill>
            </a:endParaRPr>
          </a:p>
          <a:p>
            <a:pPr marL="609600" indent="-609600" algn="just" eaLnBrk="1" hangingPunct="1">
              <a:lnSpc>
                <a:spcPct val="90000"/>
              </a:lnSpc>
              <a:buNone/>
              <a:defRPr/>
            </a:pPr>
            <a:r>
              <a:rPr lang="en-US" sz="2800" dirty="0" smtClean="0">
                <a:solidFill>
                  <a:schemeClr val="hlink"/>
                </a:solidFill>
              </a:rPr>
              <a:t>2 cm and </a:t>
            </a:r>
            <a:r>
              <a:rPr lang="en-US" sz="2800" dirty="0">
                <a:solidFill>
                  <a:schemeClr val="hlink"/>
                </a:solidFill>
              </a:rPr>
              <a:t>15 </a:t>
            </a:r>
            <a:r>
              <a:rPr lang="en-US" sz="2800" dirty="0" smtClean="0">
                <a:solidFill>
                  <a:schemeClr val="hlink"/>
                </a:solidFill>
              </a:rPr>
              <a:t>cm are </a:t>
            </a:r>
            <a:r>
              <a:rPr lang="en-US" sz="2800" dirty="0">
                <a:solidFill>
                  <a:schemeClr val="hlink"/>
                </a:solidFill>
              </a:rPr>
              <a:t>the two optimum </a:t>
            </a:r>
            <a:r>
              <a:rPr lang="en-US" sz="2800" dirty="0" smtClean="0">
                <a:solidFill>
                  <a:schemeClr val="hlink"/>
                </a:solidFill>
              </a:rPr>
              <a:t>source-detector</a:t>
            </a:r>
          </a:p>
          <a:p>
            <a:pPr marL="609600" indent="-609600" algn="just" eaLnBrk="1" hangingPunct="1">
              <a:lnSpc>
                <a:spcPct val="90000"/>
              </a:lnSpc>
              <a:buNone/>
              <a:defRPr/>
            </a:pPr>
            <a:r>
              <a:rPr lang="en-US" sz="2800" dirty="0" smtClean="0">
                <a:solidFill>
                  <a:schemeClr val="hlink"/>
                </a:solidFill>
              </a:rPr>
              <a:t>distances </a:t>
            </a:r>
            <a:r>
              <a:rPr lang="en-US" sz="2800" dirty="0">
                <a:solidFill>
                  <a:schemeClr val="hlink"/>
                </a:solidFill>
              </a:rPr>
              <a:t>for the counting with the GEM </a:t>
            </a:r>
            <a:r>
              <a:rPr lang="en-US" sz="2800" dirty="0" smtClean="0">
                <a:solidFill>
                  <a:schemeClr val="hlink"/>
                </a:solidFill>
              </a:rPr>
              <a:t>30195</a:t>
            </a:r>
          </a:p>
          <a:p>
            <a:pPr marL="609600" indent="-609600" algn="just" eaLnBrk="1" hangingPunct="1">
              <a:lnSpc>
                <a:spcPct val="90000"/>
              </a:lnSpc>
              <a:buNone/>
              <a:defRPr/>
            </a:pPr>
            <a:r>
              <a:rPr lang="en-US" sz="2800" dirty="0" smtClean="0">
                <a:solidFill>
                  <a:schemeClr val="hlink"/>
                </a:solidFill>
              </a:rPr>
              <a:t>detector</a:t>
            </a:r>
            <a:r>
              <a:rPr lang="en-US" sz="2800" dirty="0">
                <a:solidFill>
                  <a:schemeClr val="hlink"/>
                </a:solidFill>
              </a:rPr>
              <a:t>.</a:t>
            </a: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ACE70957-D210-4E0E-85A8-CE60A273921E}" type="slidenum">
              <a:rPr lang="en-US" smtClean="0"/>
              <a:pPr>
                <a:defRPr/>
              </a:pPr>
              <a:t>39</a:t>
            </a:fld>
            <a:endParaRPr lang="nl-NL" dirty="0"/>
          </a:p>
        </p:txBody>
      </p:sp>
    </p:spTree>
    <p:extLst>
      <p:ext uri="{BB962C8B-B14F-4D97-AF65-F5344CB8AC3E}">
        <p14:creationId xmlns:p14="http://schemas.microsoft.com/office/powerpoint/2010/main" val="103223971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6048D41-E23A-4D0C-955E-34A16DC5C416}" type="slidenum">
              <a:rPr lang="en-US" smtClean="0"/>
              <a:pPr>
                <a:defRPr/>
              </a:pPr>
              <a:t>4</a:t>
            </a:fld>
            <a:endParaRPr lang="nl-NL" dirty="0"/>
          </a:p>
        </p:txBody>
      </p:sp>
      <p:sp>
        <p:nvSpPr>
          <p:cNvPr id="8" name="Rectangle 3"/>
          <p:cNvSpPr txBox="1">
            <a:spLocks noChangeArrowheads="1"/>
          </p:cNvSpPr>
          <p:nvPr/>
        </p:nvSpPr>
        <p:spPr bwMode="auto">
          <a:xfrm>
            <a:off x="251520" y="1159694"/>
            <a:ext cx="8666163" cy="47895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0" indent="0">
              <a:buNone/>
            </a:pPr>
            <a:r>
              <a:rPr lang="en-US" sz="2800" dirty="0">
                <a:solidFill>
                  <a:schemeClr val="hlink"/>
                </a:solidFill>
              </a:rPr>
              <a:t>This study was carried out as part of the strategic development plans for the optimum utilization of the Nigeria Research Reactor-1 (NIRR-1) since it was installed and commissioned in 2004. </a:t>
            </a:r>
            <a:endParaRPr lang="en-US" sz="2800" dirty="0" smtClean="0">
              <a:solidFill>
                <a:schemeClr val="hlink"/>
              </a:solidFill>
            </a:endParaRPr>
          </a:p>
          <a:p>
            <a:endParaRPr lang="en-US" sz="2600" kern="0" dirty="0">
              <a:solidFill>
                <a:schemeClr val="hlink"/>
              </a:solidFill>
            </a:endParaRPr>
          </a:p>
          <a:p>
            <a:pPr marL="0" indent="0">
              <a:buNone/>
            </a:pPr>
            <a:r>
              <a:rPr lang="en-US" sz="2800" dirty="0">
                <a:solidFill>
                  <a:schemeClr val="hlink"/>
                </a:solidFill>
              </a:rPr>
              <a:t>It was specifically designed for use in </a:t>
            </a:r>
          </a:p>
          <a:p>
            <a:r>
              <a:rPr lang="en-US" sz="2800" dirty="0">
                <a:solidFill>
                  <a:schemeClr val="hlink"/>
                </a:solidFill>
              </a:rPr>
              <a:t>neutron activation analysis (</a:t>
            </a:r>
            <a:r>
              <a:rPr lang="en-US" sz="2800" dirty="0" err="1">
                <a:solidFill>
                  <a:schemeClr val="hlink"/>
                </a:solidFill>
              </a:rPr>
              <a:t>NAA</a:t>
            </a:r>
            <a:r>
              <a:rPr lang="en-US" sz="2800" dirty="0">
                <a:solidFill>
                  <a:schemeClr val="hlink"/>
                </a:solidFill>
              </a:rPr>
              <a:t>) and </a:t>
            </a:r>
          </a:p>
          <a:p>
            <a:r>
              <a:rPr lang="en-US" sz="2800" dirty="0">
                <a:solidFill>
                  <a:schemeClr val="hlink"/>
                </a:solidFill>
              </a:rPr>
              <a:t>limited radioisotope production.</a:t>
            </a:r>
          </a:p>
        </p:txBody>
      </p:sp>
      <p:sp>
        <p:nvSpPr>
          <p:cNvPr id="9" name="Rectangle 4"/>
          <p:cNvSpPr txBox="1">
            <a:spLocks noChangeArrowheads="1"/>
          </p:cNvSpPr>
          <p:nvPr/>
        </p:nvSpPr>
        <p:spPr bwMode="auto">
          <a:xfrm>
            <a:off x="251519" y="331241"/>
            <a:ext cx="8666163" cy="684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en-US" dirty="0">
                <a:solidFill>
                  <a:schemeClr val="hlink"/>
                </a:solidFill>
              </a:rPr>
              <a:t>Strategic Utilization Plan for </a:t>
            </a:r>
            <a:r>
              <a:rPr lang="en-US" dirty="0" smtClean="0">
                <a:solidFill>
                  <a:schemeClr val="hlink"/>
                </a:solidFill>
              </a:rPr>
              <a:t>NIRR-1</a:t>
            </a:r>
            <a:endParaRPr lang="nl-NL" dirty="0">
              <a:solidFill>
                <a:schemeClr val="hlink"/>
              </a:solidFill>
            </a:endParaRPr>
          </a:p>
        </p:txBody>
      </p:sp>
    </p:spTree>
    <p:extLst>
      <p:ext uri="{BB962C8B-B14F-4D97-AF65-F5344CB8AC3E}">
        <p14:creationId xmlns:p14="http://schemas.microsoft.com/office/powerpoint/2010/main" val="53493362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p:cNvSpPr>
            <a:spLocks noGrp="1" noChangeArrowheads="1"/>
          </p:cNvSpPr>
          <p:nvPr>
            <p:ph type="body" idx="1"/>
          </p:nvPr>
        </p:nvSpPr>
        <p:spPr>
          <a:xfrm>
            <a:off x="250825" y="908720"/>
            <a:ext cx="8713788" cy="5111750"/>
          </a:xfrm>
          <a:solidFill>
            <a:schemeClr val="bg1"/>
          </a:solidFill>
        </p:spPr>
        <p:txBody>
          <a:bodyPr/>
          <a:lstStyle/>
          <a:p>
            <a:pPr marL="609600" indent="-609600" algn="just" eaLnBrk="1" hangingPunct="1">
              <a:lnSpc>
                <a:spcPct val="90000"/>
              </a:lnSpc>
              <a:buFontTx/>
              <a:buNone/>
              <a:defRPr/>
            </a:pPr>
            <a:r>
              <a:rPr lang="en-US" sz="2800" dirty="0" smtClean="0">
                <a:solidFill>
                  <a:schemeClr val="hlink"/>
                </a:solidFill>
              </a:rPr>
              <a:t>	</a:t>
            </a:r>
          </a:p>
          <a:p>
            <a:pPr marL="0" indent="0" eaLnBrk="1" hangingPunct="1">
              <a:lnSpc>
                <a:spcPct val="80000"/>
              </a:lnSpc>
              <a:buNone/>
              <a:defRPr/>
            </a:pPr>
            <a:endParaRPr lang="en-US" sz="2800" dirty="0" smtClean="0">
              <a:solidFill>
                <a:schemeClr val="hlink"/>
              </a:solidFill>
            </a:endParaRPr>
          </a:p>
          <a:p>
            <a:pPr marL="0" indent="0" eaLnBrk="1" hangingPunct="1">
              <a:lnSpc>
                <a:spcPct val="80000"/>
              </a:lnSpc>
              <a:buNone/>
              <a:defRPr/>
            </a:pPr>
            <a:endParaRPr lang="en-US" sz="2800" dirty="0">
              <a:solidFill>
                <a:schemeClr val="hlink"/>
              </a:solidFill>
            </a:endParaRPr>
          </a:p>
          <a:p>
            <a:pPr marL="0" indent="0" eaLnBrk="1" hangingPunct="1">
              <a:lnSpc>
                <a:spcPct val="80000"/>
              </a:lnSpc>
              <a:buNone/>
              <a:defRPr/>
            </a:pPr>
            <a:endParaRPr lang="en-US" sz="2800" dirty="0" smtClean="0">
              <a:solidFill>
                <a:schemeClr val="hlink"/>
              </a:solidFill>
            </a:endParaRPr>
          </a:p>
          <a:p>
            <a:pPr marL="0" indent="0" eaLnBrk="1" hangingPunct="1">
              <a:lnSpc>
                <a:spcPct val="80000"/>
              </a:lnSpc>
              <a:buNone/>
              <a:defRPr/>
            </a:pPr>
            <a:endParaRPr lang="en-US" sz="2800" dirty="0">
              <a:solidFill>
                <a:schemeClr val="hlink"/>
              </a:solidFill>
            </a:endParaRPr>
          </a:p>
          <a:p>
            <a:pPr marL="0" indent="0" eaLnBrk="1" hangingPunct="1">
              <a:lnSpc>
                <a:spcPct val="80000"/>
              </a:lnSpc>
              <a:buNone/>
              <a:defRPr/>
            </a:pPr>
            <a:r>
              <a:rPr lang="en-US" sz="2800" dirty="0" smtClean="0">
                <a:solidFill>
                  <a:schemeClr val="hlink"/>
                </a:solidFill>
              </a:rPr>
              <a:t>PART B – Energy and Efficiency calibration with Microsoft Excel electronic spreadsheet package</a:t>
            </a:r>
          </a:p>
        </p:txBody>
      </p:sp>
      <p:pic>
        <p:nvPicPr>
          <p:cNvPr id="2253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367833784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196656" y="250875"/>
            <a:ext cx="8767832" cy="647700"/>
          </a:xfrm>
          <a:solidFill>
            <a:schemeClr val="bg1"/>
          </a:solidFill>
        </p:spPr>
        <p:txBody>
          <a:bodyPr/>
          <a:lstStyle/>
          <a:p>
            <a:pPr eaLnBrk="1" hangingPunct="1"/>
            <a:r>
              <a:rPr lang="en-US" sz="2800" dirty="0" smtClean="0">
                <a:solidFill>
                  <a:schemeClr val="hlink"/>
                </a:solidFill>
              </a:rPr>
              <a:t>FULL-ENERGY PEAK EFFICIENCY CALCULATION </a:t>
            </a:r>
          </a:p>
        </p:txBody>
      </p:sp>
      <p:pic>
        <p:nvPicPr>
          <p:cNvPr id="22533" name="Picture 6" descr="bitmap1"/>
          <p:cNvPicPr>
            <a:picLocks noChangeAspect="1" noChangeArrowheads="1"/>
          </p:cNvPicPr>
          <p:nvPr/>
        </p:nvPicPr>
        <p:blipFill>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graphicFrame>
        <p:nvGraphicFramePr>
          <p:cNvPr id="7" name="Object 6"/>
          <p:cNvGraphicFramePr>
            <a:graphicFrameLocks noChangeAspect="1"/>
          </p:cNvGraphicFramePr>
          <p:nvPr>
            <p:extLst>
              <p:ext uri="{D42A27DB-BD31-4B8C-83A1-F6EECF244321}">
                <p14:modId xmlns:p14="http://schemas.microsoft.com/office/powerpoint/2010/main" val="615945310"/>
              </p:ext>
            </p:extLst>
          </p:nvPr>
        </p:nvGraphicFramePr>
        <p:xfrm>
          <a:off x="1144588" y="1052513"/>
          <a:ext cx="6329362" cy="841375"/>
        </p:xfrm>
        <a:graphic>
          <a:graphicData uri="http://schemas.openxmlformats.org/presentationml/2006/ole">
            <mc:AlternateContent xmlns:mc="http://schemas.openxmlformats.org/markup-compatibility/2006">
              <mc:Choice xmlns:v="urn:schemas-microsoft-com:vml" Requires="v">
                <p:oleObj spid="_x0000_s222684" name="Equation" r:id="rId5" imgW="2946240" imgH="393480" progId="Equation.DSMT4">
                  <p:embed/>
                </p:oleObj>
              </mc:Choice>
              <mc:Fallback>
                <p:oleObj name="Equation" r:id="rId5" imgW="2946240" imgH="393480" progId="Equation.DSMT4">
                  <p:embed/>
                  <p:pic>
                    <p:nvPicPr>
                      <p:cNvPr id="7" name="Object 6"/>
                      <p:cNvPicPr>
                        <a:picLocks noChangeAspect="1" noChangeArrowheads="1"/>
                      </p:cNvPicPr>
                      <p:nvPr/>
                    </p:nvPicPr>
                    <p:blipFill>
                      <a:blip r:embed="rId6"/>
                      <a:srcRect/>
                      <a:stretch>
                        <a:fillRect/>
                      </a:stretch>
                    </p:blipFill>
                    <p:spPr bwMode="auto">
                      <a:xfrm>
                        <a:off x="1144588" y="1052513"/>
                        <a:ext cx="63293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23648979"/>
              </p:ext>
            </p:extLst>
          </p:nvPr>
        </p:nvGraphicFramePr>
        <p:xfrm>
          <a:off x="1295549" y="2410594"/>
          <a:ext cx="6300787" cy="514350"/>
        </p:xfrm>
        <a:graphic>
          <a:graphicData uri="http://schemas.openxmlformats.org/presentationml/2006/ole">
            <mc:AlternateContent xmlns:mc="http://schemas.openxmlformats.org/markup-compatibility/2006">
              <mc:Choice xmlns:v="urn:schemas-microsoft-com:vml" Requires="v">
                <p:oleObj spid="_x0000_s222685" name="Equation" r:id="rId7" imgW="2933640" imgH="241200" progId="Equation.DSMT4">
                  <p:embed/>
                </p:oleObj>
              </mc:Choice>
              <mc:Fallback>
                <p:oleObj name="Equation" r:id="rId7" imgW="2933640" imgH="241200" progId="Equation.DSMT4">
                  <p:embed/>
                  <p:pic>
                    <p:nvPicPr>
                      <p:cNvPr id="7" name="Object 6"/>
                      <p:cNvPicPr>
                        <a:picLocks noChangeAspect="1" noChangeArrowheads="1"/>
                      </p:cNvPicPr>
                      <p:nvPr/>
                    </p:nvPicPr>
                    <p:blipFill>
                      <a:blip r:embed="rId8"/>
                      <a:srcRect/>
                      <a:stretch>
                        <a:fillRect/>
                      </a:stretch>
                    </p:blipFill>
                    <p:spPr bwMode="auto">
                      <a:xfrm>
                        <a:off x="1295549" y="2410594"/>
                        <a:ext cx="63007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95102658"/>
              </p:ext>
            </p:extLst>
          </p:nvPr>
        </p:nvGraphicFramePr>
        <p:xfrm>
          <a:off x="1406525" y="3433812"/>
          <a:ext cx="6110288" cy="1003300"/>
        </p:xfrm>
        <a:graphic>
          <a:graphicData uri="http://schemas.openxmlformats.org/presentationml/2006/ole">
            <mc:AlternateContent xmlns:mc="http://schemas.openxmlformats.org/markup-compatibility/2006">
              <mc:Choice xmlns:v="urn:schemas-microsoft-com:vml" Requires="v">
                <p:oleObj spid="_x0000_s222686" name="Equation" r:id="rId9" imgW="2844720" imgH="469800" progId="Equation.DSMT4">
                  <p:embed/>
                </p:oleObj>
              </mc:Choice>
              <mc:Fallback>
                <p:oleObj name="Equation" r:id="rId9" imgW="2844720" imgH="469800" progId="Equation.DSMT4">
                  <p:embed/>
                  <p:pic>
                    <p:nvPicPr>
                      <p:cNvPr id="7" name="Object 6"/>
                      <p:cNvPicPr>
                        <a:picLocks noChangeAspect="1" noChangeArrowheads="1"/>
                      </p:cNvPicPr>
                      <p:nvPr/>
                    </p:nvPicPr>
                    <p:blipFill>
                      <a:blip r:embed="rId10"/>
                      <a:srcRect/>
                      <a:stretch>
                        <a:fillRect/>
                      </a:stretch>
                    </p:blipFill>
                    <p:spPr bwMode="auto">
                      <a:xfrm>
                        <a:off x="1406525" y="3433812"/>
                        <a:ext cx="61102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35424631"/>
              </p:ext>
            </p:extLst>
          </p:nvPr>
        </p:nvGraphicFramePr>
        <p:xfrm>
          <a:off x="-106363" y="4627016"/>
          <a:ext cx="9339263" cy="1538288"/>
        </p:xfrm>
        <a:graphic>
          <a:graphicData uri="http://schemas.openxmlformats.org/presentationml/2006/ole">
            <mc:AlternateContent xmlns:mc="http://schemas.openxmlformats.org/markup-compatibility/2006">
              <mc:Choice xmlns:v="urn:schemas-microsoft-com:vml" Requires="v">
                <p:oleObj spid="_x0000_s222687" name="Equation" r:id="rId11" imgW="5219640" imgH="863280" progId="Equation.DSMT4">
                  <p:embed/>
                </p:oleObj>
              </mc:Choice>
              <mc:Fallback>
                <p:oleObj name="Equation" r:id="rId11" imgW="5219640" imgH="863280" progId="Equation.DSMT4">
                  <p:embed/>
                  <p:pic>
                    <p:nvPicPr>
                      <p:cNvPr id="7" name="Object 6"/>
                      <p:cNvPicPr>
                        <a:picLocks noChangeAspect="1" noChangeArrowheads="1"/>
                      </p:cNvPicPr>
                      <p:nvPr/>
                    </p:nvPicPr>
                    <p:blipFill>
                      <a:blip r:embed="rId12"/>
                      <a:srcRect/>
                      <a:stretch>
                        <a:fillRect/>
                      </a:stretch>
                    </p:blipFill>
                    <p:spPr bwMode="auto">
                      <a:xfrm>
                        <a:off x="-106363" y="4627016"/>
                        <a:ext cx="9339263" cy="15382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5500189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250825" y="260349"/>
            <a:ext cx="8713788" cy="1155153"/>
          </a:xfrm>
          <a:solidFill>
            <a:schemeClr val="bg1"/>
          </a:solidFill>
        </p:spPr>
        <p:txBody>
          <a:bodyPr/>
          <a:lstStyle/>
          <a:p>
            <a:pPr eaLnBrk="1" hangingPunct="1"/>
            <a:r>
              <a:rPr lang="en-US" dirty="0" smtClean="0">
                <a:solidFill>
                  <a:schemeClr val="hlink"/>
                </a:solidFill>
              </a:rPr>
              <a:t>POST SPECTRAL ACQUISITION DATA ANALYSIS</a:t>
            </a:r>
          </a:p>
        </p:txBody>
      </p:sp>
      <p:sp>
        <p:nvSpPr>
          <p:cNvPr id="55300" name="Rectangle 5"/>
          <p:cNvSpPr>
            <a:spLocks noGrp="1" noChangeArrowheads="1"/>
          </p:cNvSpPr>
          <p:nvPr>
            <p:ph type="body" idx="1"/>
          </p:nvPr>
        </p:nvSpPr>
        <p:spPr>
          <a:xfrm>
            <a:off x="107950" y="1556791"/>
            <a:ext cx="8928100" cy="4550321"/>
          </a:xfrm>
          <a:solidFill>
            <a:schemeClr val="bg1"/>
          </a:solidFill>
        </p:spPr>
        <p:txBody>
          <a:bodyPr/>
          <a:lstStyle/>
          <a:p>
            <a:r>
              <a:rPr lang="en-US" sz="2800" dirty="0" smtClean="0">
                <a:solidFill>
                  <a:schemeClr val="hlink"/>
                </a:solidFill>
              </a:rPr>
              <a:t>The </a:t>
            </a:r>
            <a:r>
              <a:rPr lang="en-US" sz="2800" dirty="0">
                <a:solidFill>
                  <a:schemeClr val="hlink"/>
                </a:solidFill>
              </a:rPr>
              <a:t>graph of efficiency versus gamma-ray energy was plotted using the Microsoft Excel on a log-log </a:t>
            </a:r>
            <a:r>
              <a:rPr lang="en-US" sz="2800" dirty="0" smtClean="0">
                <a:solidFill>
                  <a:schemeClr val="hlink"/>
                </a:solidFill>
              </a:rPr>
              <a:t>scale. </a:t>
            </a:r>
          </a:p>
          <a:p>
            <a:endParaRPr lang="en-US" sz="2800" dirty="0" smtClean="0">
              <a:solidFill>
                <a:schemeClr val="hlink"/>
              </a:solidFill>
            </a:endParaRPr>
          </a:p>
          <a:p>
            <a:r>
              <a:rPr lang="en-US" sz="2800" dirty="0" smtClean="0">
                <a:solidFill>
                  <a:schemeClr val="hlink"/>
                </a:solidFill>
              </a:rPr>
              <a:t>Since </a:t>
            </a:r>
            <a:r>
              <a:rPr lang="en-US" sz="2800" dirty="0">
                <a:solidFill>
                  <a:schemeClr val="hlink"/>
                </a:solidFill>
              </a:rPr>
              <a:t>a non-linear relationship was obtained, a polynomial function of degree 3 was fitted to the experimental data points of the detector’s efficiency curve. </a:t>
            </a: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5"/>
          <p:cNvSpPr>
            <a:spLocks noGrp="1" noChangeArrowheads="1"/>
          </p:cNvSpPr>
          <p:nvPr>
            <p:ph type="body" idx="1"/>
          </p:nvPr>
        </p:nvSpPr>
        <p:spPr>
          <a:xfrm>
            <a:off x="107950" y="908720"/>
            <a:ext cx="8928100" cy="5214938"/>
          </a:xfrm>
          <a:solidFill>
            <a:schemeClr val="bg1"/>
          </a:solidFill>
        </p:spPr>
        <p:txBody>
          <a:bodyPr/>
          <a:lstStyle/>
          <a:p>
            <a:r>
              <a:rPr lang="en-US" sz="2800" dirty="0" smtClean="0">
                <a:solidFill>
                  <a:schemeClr val="hlink"/>
                </a:solidFill>
              </a:rPr>
              <a:t>An </a:t>
            </a:r>
            <a:r>
              <a:rPr lang="en-US" sz="2800" dirty="0">
                <a:solidFill>
                  <a:schemeClr val="hlink"/>
                </a:solidFill>
              </a:rPr>
              <a:t>interpolation of efficiency at any required gamma-ray </a:t>
            </a:r>
            <a:r>
              <a:rPr lang="en-US" sz="2800" dirty="0" smtClean="0">
                <a:solidFill>
                  <a:schemeClr val="hlink"/>
                </a:solidFill>
              </a:rPr>
              <a:t>energy </a:t>
            </a:r>
            <a:r>
              <a:rPr lang="en-US" sz="2800" dirty="0">
                <a:solidFill>
                  <a:schemeClr val="hlink"/>
                </a:solidFill>
              </a:rPr>
              <a:t>between two tabulated and plotted data points could then be calculated using the equation obtained from the </a:t>
            </a:r>
            <a:r>
              <a:rPr lang="en-US" sz="2800" u="sng" dirty="0">
                <a:solidFill>
                  <a:schemeClr val="hlink"/>
                </a:solidFill>
              </a:rPr>
              <a:t>trend line</a:t>
            </a:r>
            <a:r>
              <a:rPr lang="en-US" sz="2800" dirty="0">
                <a:solidFill>
                  <a:schemeClr val="hlink"/>
                </a:solidFill>
              </a:rPr>
              <a:t> and </a:t>
            </a:r>
            <a:r>
              <a:rPr lang="en-US" sz="2800" u="sng" dirty="0">
                <a:solidFill>
                  <a:schemeClr val="hlink"/>
                </a:solidFill>
              </a:rPr>
              <a:t>regression analysis</a:t>
            </a:r>
            <a:r>
              <a:rPr lang="en-US" sz="2800" dirty="0" smtClean="0">
                <a:solidFill>
                  <a:schemeClr val="hlink"/>
                </a:solidFill>
              </a:rPr>
              <a:t>.</a:t>
            </a:r>
          </a:p>
          <a:p>
            <a:endParaRPr lang="en-US" sz="2000" dirty="0">
              <a:solidFill>
                <a:schemeClr val="hlink"/>
              </a:solidFill>
            </a:endParaRPr>
          </a:p>
          <a:p>
            <a:r>
              <a:rPr lang="en-US" sz="2800" dirty="0" smtClean="0">
                <a:solidFill>
                  <a:schemeClr val="hlink"/>
                </a:solidFill>
              </a:rPr>
              <a:t>Non-linear </a:t>
            </a:r>
            <a:r>
              <a:rPr lang="en-US" sz="2800" u="sng" dirty="0" smtClean="0">
                <a:solidFill>
                  <a:schemeClr val="hlink"/>
                </a:solidFill>
              </a:rPr>
              <a:t>least </a:t>
            </a:r>
            <a:r>
              <a:rPr lang="en-US" sz="2800" u="sng" dirty="0">
                <a:solidFill>
                  <a:schemeClr val="hlink"/>
                </a:solidFill>
              </a:rPr>
              <a:t>square method</a:t>
            </a:r>
            <a:r>
              <a:rPr lang="en-US" sz="2800" dirty="0">
                <a:solidFill>
                  <a:schemeClr val="hlink"/>
                </a:solidFill>
              </a:rPr>
              <a:t> was used as a criterion for determining the </a:t>
            </a:r>
            <a:r>
              <a:rPr lang="en-US" sz="2800" u="sng" dirty="0">
                <a:solidFill>
                  <a:schemeClr val="hlink"/>
                </a:solidFill>
              </a:rPr>
              <a:t>best fitting curve</a:t>
            </a:r>
            <a:r>
              <a:rPr lang="en-US" sz="2800" dirty="0">
                <a:solidFill>
                  <a:schemeClr val="hlink"/>
                </a:solidFill>
              </a:rPr>
              <a:t> which is as close as possible to the experimental data. </a:t>
            </a:r>
            <a:endParaRPr lang="en-US" sz="2800" dirty="0" smtClean="0">
              <a:solidFill>
                <a:schemeClr val="hlink"/>
              </a:solidFill>
            </a:endParaRPr>
          </a:p>
          <a:p>
            <a:endParaRPr lang="en-US" sz="2000" dirty="0" smtClean="0">
              <a:solidFill>
                <a:schemeClr val="hlink"/>
              </a:solidFill>
            </a:endParaRPr>
          </a:p>
          <a:p>
            <a:r>
              <a:rPr lang="en-US" sz="2800" dirty="0" smtClean="0">
                <a:solidFill>
                  <a:schemeClr val="hlink"/>
                </a:solidFill>
              </a:rPr>
              <a:t>The </a:t>
            </a:r>
            <a:r>
              <a:rPr lang="en-US" sz="2800" u="sng" dirty="0">
                <a:solidFill>
                  <a:schemeClr val="hlink"/>
                </a:solidFill>
              </a:rPr>
              <a:t>correlation coefficient</a:t>
            </a:r>
            <a:r>
              <a:rPr lang="en-US" sz="2800" dirty="0">
                <a:solidFill>
                  <a:schemeClr val="hlink"/>
                </a:solidFill>
              </a:rPr>
              <a:t> given by the electronic spreadsheet is a measure of how the two variables relate. </a:t>
            </a:r>
          </a:p>
        </p:txBody>
      </p:sp>
      <p:sp>
        <p:nvSpPr>
          <p:cNvPr id="31747" name="Rectangle 4"/>
          <p:cNvSpPr>
            <a:spLocks noGrp="1" noChangeArrowheads="1"/>
          </p:cNvSpPr>
          <p:nvPr>
            <p:ph type="title"/>
          </p:nvPr>
        </p:nvSpPr>
        <p:spPr>
          <a:xfrm>
            <a:off x="179512" y="260350"/>
            <a:ext cx="8856538" cy="647700"/>
          </a:xfrm>
          <a:solidFill>
            <a:schemeClr val="bg1"/>
          </a:solidFill>
        </p:spPr>
        <p:txBody>
          <a:bodyPr/>
          <a:lstStyle/>
          <a:p>
            <a:pPr eaLnBrk="1" hangingPunct="1"/>
            <a:r>
              <a:rPr lang="en-US" sz="2800" dirty="0" smtClean="0">
                <a:solidFill>
                  <a:schemeClr val="hlink"/>
                </a:solidFill>
              </a:rPr>
              <a:t>CURVE FITTING TO THE EXPERIMENTAL DATA</a:t>
            </a: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66192612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250825" y="260349"/>
            <a:ext cx="8713788" cy="1279897"/>
          </a:xfrm>
          <a:solidFill>
            <a:schemeClr val="bg1"/>
          </a:solidFill>
        </p:spPr>
        <p:txBody>
          <a:bodyPr/>
          <a:lstStyle/>
          <a:p>
            <a:pPr eaLnBrk="1" hangingPunct="1"/>
            <a:r>
              <a:rPr lang="en-US" dirty="0" smtClean="0">
                <a:solidFill>
                  <a:schemeClr val="hlink"/>
                </a:solidFill>
              </a:rPr>
              <a:t>COMBINED CALIBRATION SOURCES USED IN THE EFFICIENCY WITH ELECTRONIC SPREADSHEET</a:t>
            </a:r>
            <a:endParaRPr lang="en-US"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
        <p:nvSpPr>
          <p:cNvPr id="7" name="Rectangle 5"/>
          <p:cNvSpPr txBox="1">
            <a:spLocks noChangeArrowheads="1"/>
          </p:cNvSpPr>
          <p:nvPr/>
        </p:nvSpPr>
        <p:spPr bwMode="auto">
          <a:xfrm>
            <a:off x="107950" y="1988840"/>
            <a:ext cx="8928100" cy="40324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r>
              <a:rPr lang="en-US" sz="2800" dirty="0" smtClean="0">
                <a:solidFill>
                  <a:schemeClr val="hlink"/>
                </a:solidFill>
              </a:rPr>
              <a:t>3 calibration sources (Am-241, Eu-152 &amp; Ra-226) were combined to </a:t>
            </a:r>
            <a:r>
              <a:rPr lang="en-US" sz="2800" u="sng" dirty="0">
                <a:solidFill>
                  <a:schemeClr val="hlink"/>
                </a:solidFill>
              </a:rPr>
              <a:t>cover the </a:t>
            </a:r>
            <a:r>
              <a:rPr lang="en-US" sz="2800" u="sng" dirty="0" smtClean="0">
                <a:solidFill>
                  <a:schemeClr val="hlink"/>
                </a:solidFill>
              </a:rPr>
              <a:t>low, intermediate</a:t>
            </a:r>
            <a:r>
              <a:rPr lang="en-US" sz="2800" u="sng" dirty="0">
                <a:solidFill>
                  <a:schemeClr val="hlink"/>
                </a:solidFill>
              </a:rPr>
              <a:t>, and high energy </a:t>
            </a:r>
            <a:r>
              <a:rPr lang="en-US" sz="2800" u="sng" dirty="0" smtClean="0">
                <a:solidFill>
                  <a:schemeClr val="hlink"/>
                </a:solidFill>
              </a:rPr>
              <a:t>regions </a:t>
            </a:r>
            <a:r>
              <a:rPr lang="en-US" sz="2800" u="sng" dirty="0">
                <a:solidFill>
                  <a:schemeClr val="hlink"/>
                </a:solidFill>
              </a:rPr>
              <a:t>under investigation</a:t>
            </a:r>
            <a:r>
              <a:rPr lang="en-US" sz="2800" dirty="0">
                <a:solidFill>
                  <a:schemeClr val="hlink"/>
                </a:solidFill>
              </a:rPr>
              <a:t>.</a:t>
            </a:r>
          </a:p>
          <a:p>
            <a:endParaRPr lang="en-US" sz="2800" dirty="0">
              <a:solidFill>
                <a:schemeClr val="hlink"/>
              </a:solidFill>
            </a:endParaRPr>
          </a:p>
          <a:p>
            <a:r>
              <a:rPr lang="en-US" sz="2800" dirty="0" smtClean="0">
                <a:solidFill>
                  <a:schemeClr val="hlink"/>
                </a:solidFill>
              </a:rPr>
              <a:t>Combined multiple calibration sources also </a:t>
            </a:r>
            <a:r>
              <a:rPr lang="en-US" sz="2800" u="sng" dirty="0" smtClean="0">
                <a:solidFill>
                  <a:schemeClr val="hlink"/>
                </a:solidFill>
              </a:rPr>
              <a:t>reduces the energy </a:t>
            </a:r>
            <a:r>
              <a:rPr lang="en-US" sz="2800" u="sng" dirty="0">
                <a:solidFill>
                  <a:schemeClr val="hlink"/>
                </a:solidFill>
              </a:rPr>
              <a:t>gaps</a:t>
            </a:r>
            <a:r>
              <a:rPr lang="en-US" sz="2800" dirty="0">
                <a:solidFill>
                  <a:schemeClr val="hlink"/>
                </a:solidFill>
              </a:rPr>
              <a:t> </a:t>
            </a:r>
            <a:r>
              <a:rPr lang="en-US" sz="2800" dirty="0" smtClean="0">
                <a:solidFill>
                  <a:schemeClr val="hlink"/>
                </a:solidFill>
              </a:rPr>
              <a:t>which may </a:t>
            </a:r>
            <a:r>
              <a:rPr lang="en-US" sz="2800" dirty="0">
                <a:solidFill>
                  <a:schemeClr val="hlink"/>
                </a:solidFill>
              </a:rPr>
              <a:t>lead </a:t>
            </a:r>
            <a:r>
              <a:rPr lang="en-US" sz="2800" dirty="0" smtClean="0">
                <a:solidFill>
                  <a:schemeClr val="hlink"/>
                </a:solidFill>
              </a:rPr>
              <a:t>to </a:t>
            </a:r>
            <a:r>
              <a:rPr lang="en-US" sz="2800" dirty="0">
                <a:solidFill>
                  <a:schemeClr val="hlink"/>
                </a:solidFill>
              </a:rPr>
              <a:t>large </a:t>
            </a:r>
            <a:r>
              <a:rPr lang="en-US" sz="2800" dirty="0" smtClean="0">
                <a:solidFill>
                  <a:schemeClr val="hlink"/>
                </a:solidFill>
              </a:rPr>
              <a:t>uncertainties in the efficiency during analysis due to interpolations in the fitted curves. </a:t>
            </a:r>
            <a:endParaRPr lang="en-US" sz="2800" dirty="0">
              <a:solidFill>
                <a:schemeClr val="hlink"/>
              </a:solidFill>
            </a:endParaRPr>
          </a:p>
        </p:txBody>
      </p:sp>
    </p:spTree>
    <p:extLst>
      <p:ext uri="{BB962C8B-B14F-4D97-AF65-F5344CB8AC3E}">
        <p14:creationId xmlns:p14="http://schemas.microsoft.com/office/powerpoint/2010/main" val="200237875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0" y="260349"/>
            <a:ext cx="9144000" cy="1080419"/>
          </a:xfrm>
          <a:solidFill>
            <a:schemeClr val="bg1"/>
          </a:solidFill>
        </p:spPr>
        <p:txBody>
          <a:bodyPr/>
          <a:lstStyle/>
          <a:p>
            <a:pPr eaLnBrk="1" hangingPunct="1"/>
            <a:r>
              <a:rPr lang="en-US" sz="2800" dirty="0" smtClean="0">
                <a:solidFill>
                  <a:schemeClr val="hlink"/>
                </a:solidFill>
              </a:rPr>
              <a:t>EVALUATION OF THE NET FULL ENERGY PEAK COUNTS FOR EACH PHOTON OF INTEREST</a:t>
            </a:r>
            <a:endParaRPr lang="en-US" sz="2800"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
        <p:nvSpPr>
          <p:cNvPr id="7" name="Rectangle 5"/>
          <p:cNvSpPr txBox="1">
            <a:spLocks noChangeArrowheads="1"/>
          </p:cNvSpPr>
          <p:nvPr/>
        </p:nvSpPr>
        <p:spPr bwMode="auto">
          <a:xfrm>
            <a:off x="107950" y="1412776"/>
            <a:ext cx="8928100" cy="4392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r>
              <a:rPr lang="en-US" sz="2800" dirty="0">
                <a:solidFill>
                  <a:schemeClr val="hlink"/>
                </a:solidFill>
              </a:rPr>
              <a:t>After accumulating sufficient counts by </a:t>
            </a:r>
            <a:r>
              <a:rPr lang="en-US" sz="2800" dirty="0" smtClean="0">
                <a:solidFill>
                  <a:schemeClr val="hlink"/>
                </a:solidFill>
              </a:rPr>
              <a:t>a </a:t>
            </a:r>
            <a:r>
              <a:rPr lang="en-US" sz="2800" dirty="0">
                <a:solidFill>
                  <a:schemeClr val="hlink"/>
                </a:solidFill>
              </a:rPr>
              <a:t>MCA for each of the sources, </a:t>
            </a:r>
            <a:r>
              <a:rPr lang="en-US" sz="2800" u="sng" dirty="0" smtClean="0">
                <a:solidFill>
                  <a:schemeClr val="hlink"/>
                </a:solidFill>
              </a:rPr>
              <a:t>MAESTRO </a:t>
            </a:r>
            <a:r>
              <a:rPr lang="en-US" sz="2800" u="sng" dirty="0">
                <a:solidFill>
                  <a:schemeClr val="hlink"/>
                </a:solidFill>
              </a:rPr>
              <a:t>emulation software </a:t>
            </a:r>
            <a:r>
              <a:rPr lang="en-US" sz="2800" u="sng" dirty="0" smtClean="0">
                <a:solidFill>
                  <a:schemeClr val="hlink"/>
                </a:solidFill>
              </a:rPr>
              <a:t>was </a:t>
            </a:r>
            <a:r>
              <a:rPr lang="en-US" sz="2800" u="sng" dirty="0">
                <a:solidFill>
                  <a:schemeClr val="hlink"/>
                </a:solidFill>
              </a:rPr>
              <a:t>used to evaluate the net full energy peak</a:t>
            </a:r>
            <a:r>
              <a:rPr lang="en-US" sz="2800" dirty="0">
                <a:solidFill>
                  <a:schemeClr val="hlink"/>
                </a:solidFill>
              </a:rPr>
              <a:t> (background subtracted) counts for each photon of interest.</a:t>
            </a:r>
          </a:p>
          <a:p>
            <a:r>
              <a:rPr lang="en-US" sz="2800" dirty="0">
                <a:solidFill>
                  <a:schemeClr val="hlink"/>
                </a:solidFill>
              </a:rPr>
              <a:t>The </a:t>
            </a:r>
            <a:r>
              <a:rPr lang="en-US" sz="2800" u="sng" dirty="0">
                <a:solidFill>
                  <a:schemeClr val="hlink"/>
                </a:solidFill>
              </a:rPr>
              <a:t>activity for each source was normalized </a:t>
            </a:r>
            <a:r>
              <a:rPr lang="en-US" sz="2800" u="sng" dirty="0" smtClean="0">
                <a:solidFill>
                  <a:schemeClr val="hlink"/>
                </a:solidFill>
              </a:rPr>
              <a:t>to the </a:t>
            </a:r>
            <a:r>
              <a:rPr lang="en-US" sz="2800" u="sng" dirty="0">
                <a:solidFill>
                  <a:schemeClr val="hlink"/>
                </a:solidFill>
              </a:rPr>
              <a:t>measurement date </a:t>
            </a:r>
            <a:r>
              <a:rPr lang="en-US" sz="2800" dirty="0">
                <a:solidFill>
                  <a:schemeClr val="hlink"/>
                </a:solidFill>
              </a:rPr>
              <a:t>before obtaining the full energy peak efficiency through the calculation of the net peak count rate per photon emission rate, using the emission probability </a:t>
            </a:r>
            <a:r>
              <a:rPr lang="en-US" sz="2800" dirty="0" smtClean="0">
                <a:solidFill>
                  <a:schemeClr val="hlink"/>
                </a:solidFill>
              </a:rPr>
              <a:t>table of Erdmann </a:t>
            </a:r>
            <a:r>
              <a:rPr lang="en-US" sz="2800" dirty="0">
                <a:solidFill>
                  <a:schemeClr val="hlink"/>
                </a:solidFill>
              </a:rPr>
              <a:t>and </a:t>
            </a:r>
            <a:r>
              <a:rPr lang="en-US" sz="2800" dirty="0" err="1">
                <a:solidFill>
                  <a:schemeClr val="hlink"/>
                </a:solidFill>
              </a:rPr>
              <a:t>Soyka</a:t>
            </a:r>
            <a:r>
              <a:rPr lang="en-US" sz="2800" dirty="0">
                <a:solidFill>
                  <a:schemeClr val="hlink"/>
                </a:solidFill>
              </a:rPr>
              <a:t>, (1979</a:t>
            </a:r>
            <a:r>
              <a:rPr lang="en-US" sz="2800" dirty="0" smtClean="0">
                <a:solidFill>
                  <a:schemeClr val="hlink"/>
                </a:solidFill>
              </a:rPr>
              <a:t>).</a:t>
            </a:r>
            <a:endParaRPr lang="en-US" sz="2800" dirty="0">
              <a:solidFill>
                <a:schemeClr val="hlink"/>
              </a:solidFill>
            </a:endParaRPr>
          </a:p>
        </p:txBody>
      </p:sp>
    </p:spTree>
    <p:extLst>
      <p:ext uri="{BB962C8B-B14F-4D97-AF65-F5344CB8AC3E}">
        <p14:creationId xmlns:p14="http://schemas.microsoft.com/office/powerpoint/2010/main" val="168212457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0" y="260350"/>
            <a:ext cx="9144000" cy="1224434"/>
          </a:xfrm>
          <a:solidFill>
            <a:schemeClr val="bg1"/>
          </a:solidFill>
        </p:spPr>
        <p:txBody>
          <a:bodyPr/>
          <a:lstStyle/>
          <a:p>
            <a:pPr eaLnBrk="1" hangingPunct="1"/>
            <a:r>
              <a:rPr lang="en-US" sz="2800" dirty="0" smtClean="0">
                <a:solidFill>
                  <a:schemeClr val="hlink"/>
                </a:solidFill>
              </a:rPr>
              <a:t>EFFICIENCY COMPUTED AND FITTED WITH ELECTRONIC SPREADSHEET FOR GEM 30195 WITH SOURCES AT 2 CM FROM DETECTOR END CAP </a:t>
            </a:r>
            <a:endParaRPr lang="en-US" sz="2800"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5DCD842-E335-4EE6-9A99-B468AE824940}" type="slidenum">
              <a:rPr lang="en-US" smtClean="0"/>
              <a:pPr>
                <a:defRPr/>
              </a:pPr>
              <a:t>46</a:t>
            </a:fld>
            <a:endParaRPr lang="nl-NL" dirty="0"/>
          </a:p>
        </p:txBody>
      </p:sp>
      <p:graphicFrame>
        <p:nvGraphicFramePr>
          <p:cNvPr id="4" name="Table 3"/>
          <p:cNvGraphicFramePr>
            <a:graphicFrameLocks noGrp="1"/>
          </p:cNvGraphicFramePr>
          <p:nvPr>
            <p:extLst>
              <p:ext uri="{D42A27DB-BD31-4B8C-83A1-F6EECF244321}">
                <p14:modId xmlns:p14="http://schemas.microsoft.com/office/powerpoint/2010/main" val="396926410"/>
              </p:ext>
            </p:extLst>
          </p:nvPr>
        </p:nvGraphicFramePr>
        <p:xfrm>
          <a:off x="2771800" y="1869182"/>
          <a:ext cx="3375977" cy="3792066"/>
        </p:xfrm>
        <a:graphic>
          <a:graphicData uri="http://schemas.openxmlformats.org/drawingml/2006/table">
            <a:tbl>
              <a:tblPr firstRow="1" firstCol="1" bandRow="1"/>
              <a:tblGrid>
                <a:gridCol w="879834">
                  <a:extLst>
                    <a:ext uri="{9D8B030D-6E8A-4147-A177-3AD203B41FA5}">
                      <a16:colId xmlns:a16="http://schemas.microsoft.com/office/drawing/2014/main" val="3713775723"/>
                    </a:ext>
                  </a:extLst>
                </a:gridCol>
                <a:gridCol w="1199348">
                  <a:extLst>
                    <a:ext uri="{9D8B030D-6E8A-4147-A177-3AD203B41FA5}">
                      <a16:colId xmlns:a16="http://schemas.microsoft.com/office/drawing/2014/main" val="1100173664"/>
                    </a:ext>
                  </a:extLst>
                </a:gridCol>
                <a:gridCol w="1296795">
                  <a:extLst>
                    <a:ext uri="{9D8B030D-6E8A-4147-A177-3AD203B41FA5}">
                      <a16:colId xmlns:a16="http://schemas.microsoft.com/office/drawing/2014/main" val="4291161648"/>
                    </a:ext>
                  </a:extLst>
                </a:gridCol>
              </a:tblGrid>
              <a:tr h="397856">
                <a:tc>
                  <a:txBody>
                    <a:bodyPr/>
                    <a:lstStyle/>
                    <a:p>
                      <a:pPr marL="0" marR="0">
                        <a:spcBef>
                          <a:spcPts val="0"/>
                        </a:spcBef>
                        <a:spcAft>
                          <a:spcPts val="0"/>
                        </a:spcAft>
                      </a:pPr>
                      <a:r>
                        <a:rPr lang="en-US" sz="1000" b="1">
                          <a:effectLst/>
                          <a:latin typeface="Arial" panose="020B0604020202020204" pitchFamily="34" charset="0"/>
                          <a:ea typeface="Times New Roman" panose="02020603050405020304" pitchFamily="18" charset="0"/>
                        </a:rPr>
                        <a:t>Nuclide</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Arial" panose="020B0604020202020204" pitchFamily="34" charset="0"/>
                          <a:ea typeface="Times New Roman" panose="02020603050405020304" pitchFamily="18" charset="0"/>
                        </a:rPr>
                        <a:t>Energy (KeV)</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Arial" panose="020B0604020202020204" pitchFamily="34" charset="0"/>
                          <a:ea typeface="Times New Roman" panose="02020603050405020304" pitchFamily="18" charset="0"/>
                        </a:rPr>
                        <a:t>Efficiency</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58456"/>
                  </a:ext>
                </a:extLst>
              </a:tr>
              <a:tr h="211361">
                <a:tc>
                  <a:txBody>
                    <a:bodyPr/>
                    <a:lstStyle/>
                    <a:p>
                      <a:pPr marL="0" marR="0">
                        <a:spcBef>
                          <a:spcPts val="0"/>
                        </a:spcBef>
                        <a:spcAft>
                          <a:spcPts val="0"/>
                        </a:spcAft>
                      </a:pPr>
                      <a:r>
                        <a:rPr lang="en-US" sz="1000" b="1">
                          <a:solidFill>
                            <a:srgbClr val="0000FF"/>
                          </a:solidFill>
                          <a:effectLst/>
                          <a:latin typeface="Arial" panose="020B0604020202020204" pitchFamily="34" charset="0"/>
                          <a:ea typeface="Times New Roman" panose="02020603050405020304" pitchFamily="18" charset="0"/>
                        </a:rPr>
                        <a:t>Am-241</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59.54</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0.009084383</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1173939"/>
                  </a:ext>
                </a:extLst>
              </a:tr>
              <a:tr h="211361">
                <a:tc>
                  <a:txBody>
                    <a:bodyPr/>
                    <a:lstStyle/>
                    <a:p>
                      <a:pPr marL="0" marR="0">
                        <a:spcBef>
                          <a:spcPts val="0"/>
                        </a:spcBef>
                        <a:spcAft>
                          <a:spcPts val="0"/>
                        </a:spcAft>
                      </a:pPr>
                      <a:r>
                        <a:rPr lang="en-US" sz="1000" b="1">
                          <a:solidFill>
                            <a:srgbClr val="993366"/>
                          </a:solidFill>
                          <a:effectLst/>
                          <a:latin typeface="Arial" panose="020B0604020202020204" pitchFamily="34" charset="0"/>
                          <a:ea typeface="Times New Roman" panose="02020603050405020304" pitchFamily="18" charset="0"/>
                        </a:rPr>
                        <a:t>Eu-152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121.78</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0.045945262</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03660021"/>
                  </a:ext>
                </a:extLst>
              </a:tr>
              <a:tr h="211361">
                <a:tc>
                  <a:txBody>
                    <a:bodyPr/>
                    <a:lstStyle/>
                    <a:p>
                      <a:pPr marL="0" marR="0">
                        <a:spcBef>
                          <a:spcPts val="0"/>
                        </a:spcBef>
                        <a:spcAft>
                          <a:spcPts val="0"/>
                        </a:spcAft>
                      </a:pPr>
                      <a:r>
                        <a:rPr lang="en-US" sz="1000" b="1">
                          <a:solidFill>
                            <a:srgbClr val="993366"/>
                          </a:solidFill>
                          <a:effectLst/>
                          <a:latin typeface="Arial" panose="020B0604020202020204" pitchFamily="34" charset="0"/>
                          <a:ea typeface="Times New Roman" panose="02020603050405020304" pitchFamily="18" charset="0"/>
                        </a:rPr>
                        <a:t>Eu-152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244.7</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0.032750254</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7616779"/>
                  </a:ext>
                </a:extLst>
              </a:tr>
              <a:tr h="211361">
                <a:tc>
                  <a:txBody>
                    <a:bodyPr/>
                    <a:lstStyle/>
                    <a:p>
                      <a:pPr marL="0" marR="0">
                        <a:spcBef>
                          <a:spcPts val="0"/>
                        </a:spcBef>
                        <a:spcAft>
                          <a:spcPts val="0"/>
                        </a:spcAft>
                      </a:pPr>
                      <a:r>
                        <a:rPr lang="en-US" sz="1000" b="1">
                          <a:solidFill>
                            <a:srgbClr val="993366"/>
                          </a:solidFill>
                          <a:effectLst/>
                          <a:latin typeface="Arial" panose="020B0604020202020204" pitchFamily="34" charset="0"/>
                          <a:ea typeface="Times New Roman" panose="02020603050405020304" pitchFamily="18" charset="0"/>
                        </a:rPr>
                        <a:t>Eu-152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344.28</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0.026325629</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20685"/>
                  </a:ext>
                </a:extLst>
              </a:tr>
              <a:tr h="211361">
                <a:tc>
                  <a:txBody>
                    <a:bodyPr/>
                    <a:lstStyle/>
                    <a:p>
                      <a:pPr marL="0" marR="0">
                        <a:spcBef>
                          <a:spcPts val="0"/>
                        </a:spcBef>
                        <a:spcAft>
                          <a:spcPts val="0"/>
                        </a:spcAft>
                      </a:pPr>
                      <a:r>
                        <a:rPr lang="en-US" sz="1000" b="1">
                          <a:solidFill>
                            <a:srgbClr val="993366"/>
                          </a:solidFill>
                          <a:effectLst/>
                          <a:latin typeface="Arial" panose="020B0604020202020204" pitchFamily="34" charset="0"/>
                          <a:ea typeface="Times New Roman" panose="02020603050405020304" pitchFamily="18" charset="0"/>
                        </a:rPr>
                        <a:t>Eu-152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367.76</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0.023403456</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3127066"/>
                  </a:ext>
                </a:extLst>
              </a:tr>
              <a:tr h="211361">
                <a:tc>
                  <a:txBody>
                    <a:bodyPr/>
                    <a:lstStyle/>
                    <a:p>
                      <a:pPr marL="0" marR="0">
                        <a:spcBef>
                          <a:spcPts val="0"/>
                        </a:spcBef>
                        <a:spcAft>
                          <a:spcPts val="0"/>
                        </a:spcAft>
                      </a:pPr>
                      <a:r>
                        <a:rPr lang="en-US" sz="1000" b="1">
                          <a:solidFill>
                            <a:srgbClr val="993366"/>
                          </a:solidFill>
                          <a:effectLst/>
                          <a:latin typeface="Arial" panose="020B0604020202020204" pitchFamily="34" charset="0"/>
                          <a:ea typeface="Times New Roman" panose="02020603050405020304" pitchFamily="18" charset="0"/>
                        </a:rPr>
                        <a:t>Eu-152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444</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0.019739155</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3164948"/>
                  </a:ext>
                </a:extLst>
              </a:tr>
              <a:tr h="211361">
                <a:tc>
                  <a:txBody>
                    <a:bodyPr/>
                    <a:lstStyle/>
                    <a:p>
                      <a:pPr marL="0" marR="0">
                        <a:spcBef>
                          <a:spcPts val="0"/>
                        </a:spcBef>
                        <a:spcAft>
                          <a:spcPts val="0"/>
                        </a:spcAft>
                      </a:pPr>
                      <a:r>
                        <a:rPr lang="en-US" sz="1000" b="1">
                          <a:solidFill>
                            <a:srgbClr val="993366"/>
                          </a:solidFill>
                          <a:effectLst/>
                          <a:latin typeface="Arial" panose="020B0604020202020204" pitchFamily="34" charset="0"/>
                          <a:ea typeface="Times New Roman" panose="02020603050405020304" pitchFamily="18" charset="0"/>
                        </a:rPr>
                        <a:t>Eu-152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778.9</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0.012700505</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341009"/>
                  </a:ext>
                </a:extLst>
              </a:tr>
              <a:tr h="211361">
                <a:tc>
                  <a:txBody>
                    <a:bodyPr/>
                    <a:lstStyle/>
                    <a:p>
                      <a:pPr marL="0" marR="0">
                        <a:spcBef>
                          <a:spcPts val="0"/>
                        </a:spcBef>
                        <a:spcAft>
                          <a:spcPts val="0"/>
                        </a:spcAft>
                      </a:pPr>
                      <a:r>
                        <a:rPr lang="en-US" sz="1000" b="1">
                          <a:solidFill>
                            <a:srgbClr val="993366"/>
                          </a:solidFill>
                          <a:effectLst/>
                          <a:latin typeface="Arial" panose="020B0604020202020204" pitchFamily="34" charset="0"/>
                          <a:ea typeface="Times New Roman" panose="02020603050405020304" pitchFamily="18" charset="0"/>
                        </a:rPr>
                        <a:t>Eu-152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867.38</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0.012206212</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9659412"/>
                  </a:ext>
                </a:extLst>
              </a:tr>
              <a:tr h="211361">
                <a:tc>
                  <a:txBody>
                    <a:bodyPr/>
                    <a:lstStyle/>
                    <a:p>
                      <a:pPr marL="0" marR="0">
                        <a:spcBef>
                          <a:spcPts val="0"/>
                        </a:spcBef>
                        <a:spcAft>
                          <a:spcPts val="0"/>
                        </a:spcAft>
                      </a:pPr>
                      <a:r>
                        <a:rPr lang="en-US" sz="1000" b="1">
                          <a:solidFill>
                            <a:srgbClr val="993366"/>
                          </a:solidFill>
                          <a:effectLst/>
                          <a:latin typeface="Arial" panose="020B0604020202020204" pitchFamily="34" charset="0"/>
                          <a:ea typeface="Times New Roman" panose="02020603050405020304" pitchFamily="18" charset="0"/>
                        </a:rPr>
                        <a:t>Eu-152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1212.94</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0.00773334</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1260543"/>
                  </a:ext>
                </a:extLst>
              </a:tr>
              <a:tr h="211361">
                <a:tc>
                  <a:txBody>
                    <a:bodyPr/>
                    <a:lstStyle/>
                    <a:p>
                      <a:pPr marL="0" marR="0">
                        <a:spcBef>
                          <a:spcPts val="0"/>
                        </a:spcBef>
                        <a:spcAft>
                          <a:spcPts val="0"/>
                        </a:spcAft>
                      </a:pPr>
                      <a:r>
                        <a:rPr lang="en-US" sz="1000" b="1">
                          <a:solidFill>
                            <a:srgbClr val="993366"/>
                          </a:solidFill>
                          <a:effectLst/>
                          <a:latin typeface="Arial" panose="020B0604020202020204" pitchFamily="34" charset="0"/>
                          <a:ea typeface="Times New Roman" panose="02020603050405020304" pitchFamily="18" charset="0"/>
                        </a:rPr>
                        <a:t>Eu-152</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1298.7</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0.007228203</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0292899"/>
                  </a:ext>
                </a:extLst>
              </a:tr>
              <a:tr h="211361">
                <a:tc>
                  <a:txBody>
                    <a:bodyPr/>
                    <a:lstStyle/>
                    <a:p>
                      <a:pPr marL="0" marR="0">
                        <a:spcBef>
                          <a:spcPts val="0"/>
                        </a:spcBef>
                        <a:spcAft>
                          <a:spcPts val="0"/>
                        </a:spcAft>
                      </a:pPr>
                      <a:r>
                        <a:rPr lang="en-US" sz="1000" b="1">
                          <a:solidFill>
                            <a:srgbClr val="FF0000"/>
                          </a:solidFill>
                          <a:effectLst/>
                          <a:latin typeface="Arial" panose="020B0604020202020204" pitchFamily="34" charset="0"/>
                          <a:ea typeface="Times New Roman" panose="02020603050405020304" pitchFamily="18" charset="0"/>
                        </a:rPr>
                        <a:t>Ra-226</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1509.19</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0.005574393</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823389"/>
                  </a:ext>
                </a:extLst>
              </a:tr>
              <a:tr h="211361">
                <a:tc>
                  <a:txBody>
                    <a:bodyPr/>
                    <a:lstStyle/>
                    <a:p>
                      <a:pPr marL="0" marR="0">
                        <a:spcBef>
                          <a:spcPts val="0"/>
                        </a:spcBef>
                        <a:spcAft>
                          <a:spcPts val="0"/>
                        </a:spcAft>
                      </a:pPr>
                      <a:r>
                        <a:rPr lang="en-US" sz="1000" b="1">
                          <a:solidFill>
                            <a:srgbClr val="FF0000"/>
                          </a:solidFill>
                          <a:effectLst/>
                          <a:latin typeface="Arial" panose="020B0604020202020204" pitchFamily="34" charset="0"/>
                          <a:ea typeface="Times New Roman" panose="02020603050405020304" pitchFamily="18" charset="0"/>
                        </a:rPr>
                        <a:t>Ra-226</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1661.28</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0.004065313</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3860022"/>
                  </a:ext>
                </a:extLst>
              </a:tr>
              <a:tr h="211361">
                <a:tc>
                  <a:txBody>
                    <a:bodyPr/>
                    <a:lstStyle/>
                    <a:p>
                      <a:pPr marL="0" marR="0">
                        <a:spcBef>
                          <a:spcPts val="0"/>
                        </a:spcBef>
                        <a:spcAft>
                          <a:spcPts val="0"/>
                        </a:spcAft>
                      </a:pPr>
                      <a:r>
                        <a:rPr lang="en-US" sz="1000" b="1">
                          <a:solidFill>
                            <a:srgbClr val="FF0000"/>
                          </a:solidFill>
                          <a:effectLst/>
                          <a:latin typeface="Arial" panose="020B0604020202020204" pitchFamily="34" charset="0"/>
                          <a:ea typeface="Times New Roman" panose="02020603050405020304" pitchFamily="18" charset="0"/>
                        </a:rPr>
                        <a:t>Ra-226</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2118.54</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0.003298883</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47672883"/>
                  </a:ext>
                </a:extLst>
              </a:tr>
              <a:tr h="211361">
                <a:tc>
                  <a:txBody>
                    <a:bodyPr/>
                    <a:lstStyle/>
                    <a:p>
                      <a:pPr marL="0" marR="0">
                        <a:spcBef>
                          <a:spcPts val="0"/>
                        </a:spcBef>
                        <a:spcAft>
                          <a:spcPts val="0"/>
                        </a:spcAft>
                      </a:pPr>
                      <a:r>
                        <a:rPr lang="en-US" sz="1000" b="1">
                          <a:solidFill>
                            <a:srgbClr val="FF0000"/>
                          </a:solidFill>
                          <a:effectLst/>
                          <a:latin typeface="Arial" panose="020B0604020202020204" pitchFamily="34" charset="0"/>
                          <a:ea typeface="Times New Roman" panose="02020603050405020304" pitchFamily="18" charset="0"/>
                        </a:rPr>
                        <a:t>Ra-226</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2204.12</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0.003446851</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9260313"/>
                  </a:ext>
                </a:extLst>
              </a:tr>
              <a:tr h="211361">
                <a:tc>
                  <a:txBody>
                    <a:bodyPr/>
                    <a:lstStyle/>
                    <a:p>
                      <a:pPr marL="0" marR="0">
                        <a:spcBef>
                          <a:spcPts val="0"/>
                        </a:spcBef>
                        <a:spcAft>
                          <a:spcPts val="0"/>
                        </a:spcAft>
                      </a:pPr>
                      <a:r>
                        <a:rPr lang="en-US" sz="1000" b="1">
                          <a:solidFill>
                            <a:srgbClr val="FF0000"/>
                          </a:solidFill>
                          <a:effectLst/>
                          <a:latin typeface="Arial" panose="020B0604020202020204" pitchFamily="34" charset="0"/>
                          <a:ea typeface="Times New Roman" panose="02020603050405020304" pitchFamily="18" charset="0"/>
                        </a:rPr>
                        <a:t>Ra-226</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2293.36</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0.003573887</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91236947"/>
                  </a:ext>
                </a:extLst>
              </a:tr>
              <a:tr h="223795">
                <a:tc>
                  <a:txBody>
                    <a:bodyPr/>
                    <a:lstStyle/>
                    <a:p>
                      <a:pPr marL="0" marR="0">
                        <a:spcBef>
                          <a:spcPts val="0"/>
                        </a:spcBef>
                        <a:spcAft>
                          <a:spcPts val="0"/>
                        </a:spcAft>
                      </a:pPr>
                      <a:r>
                        <a:rPr lang="en-US" sz="1000" b="1">
                          <a:solidFill>
                            <a:srgbClr val="FF0000"/>
                          </a:solidFill>
                          <a:effectLst/>
                          <a:latin typeface="Arial" panose="020B0604020202020204" pitchFamily="34" charset="0"/>
                          <a:ea typeface="Times New Roman" panose="02020603050405020304" pitchFamily="18" charset="0"/>
                        </a:rPr>
                        <a:t>Ra-226</a:t>
                      </a:r>
                      <a:endParaRPr lang="en-US" sz="12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effectLst/>
                          <a:latin typeface="Arial" panose="020B0604020202020204" pitchFamily="34" charset="0"/>
                          <a:ea typeface="Times New Roman" panose="02020603050405020304" pitchFamily="18" charset="0"/>
                        </a:rPr>
                        <a:t>2447.71</a:t>
                      </a:r>
                      <a:endParaRPr lang="en-US" sz="1200">
                        <a:effectLst/>
                        <a:latin typeface="Times New Roman" panose="02020603050405020304" pitchFamily="18" charset="0"/>
                        <a:ea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Arial" panose="020B0604020202020204" pitchFamily="34" charset="0"/>
                          <a:ea typeface="Times New Roman" panose="02020603050405020304" pitchFamily="18" charset="0"/>
                        </a:rPr>
                        <a:t>0.003721455</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878928"/>
                  </a:ext>
                </a:extLst>
              </a:tr>
            </a:tbl>
          </a:graphicData>
        </a:graphic>
      </p:graphicFrame>
    </p:spTree>
    <p:extLst>
      <p:ext uri="{BB962C8B-B14F-4D97-AF65-F5344CB8AC3E}">
        <p14:creationId xmlns:p14="http://schemas.microsoft.com/office/powerpoint/2010/main" val="280570156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0" y="260350"/>
            <a:ext cx="9144000" cy="1224434"/>
          </a:xfrm>
          <a:solidFill>
            <a:schemeClr val="bg1"/>
          </a:solidFill>
        </p:spPr>
        <p:txBody>
          <a:bodyPr/>
          <a:lstStyle/>
          <a:p>
            <a:pPr eaLnBrk="1" hangingPunct="1"/>
            <a:r>
              <a:rPr lang="en-US" sz="2800" dirty="0" smtClean="0">
                <a:solidFill>
                  <a:schemeClr val="hlink"/>
                </a:solidFill>
              </a:rPr>
              <a:t>EFFICIENCY COMPUTED AND FITTED WITH ELECTRONIC SPREADSHEET FOR GEM 30195 WITH SOURCES AT 2 CM FROM DETECTOR END CAP </a:t>
            </a:r>
            <a:endParaRPr lang="en-US" sz="2800"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5DCD842-E335-4EE6-9A99-B468AE824940}" type="slidenum">
              <a:rPr lang="en-US" smtClean="0"/>
              <a:pPr>
                <a:defRPr/>
              </a:pPr>
              <a:t>47</a:t>
            </a:fld>
            <a:endParaRPr lang="nl-NL" dirty="0"/>
          </a:p>
        </p:txBody>
      </p:sp>
      <p:pic>
        <p:nvPicPr>
          <p:cNvPr id="228354" name="Char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132856"/>
            <a:ext cx="5779508" cy="301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69169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0" y="260350"/>
            <a:ext cx="9144000" cy="1224434"/>
          </a:xfrm>
          <a:solidFill>
            <a:schemeClr val="bg1"/>
          </a:solidFill>
        </p:spPr>
        <p:txBody>
          <a:bodyPr/>
          <a:lstStyle/>
          <a:p>
            <a:pPr eaLnBrk="1" hangingPunct="1"/>
            <a:r>
              <a:rPr lang="en-US" sz="2800" dirty="0" smtClean="0">
                <a:solidFill>
                  <a:schemeClr val="hlink"/>
                </a:solidFill>
              </a:rPr>
              <a:t>EFFICIENCY COMPUTED AND FITTED WITH ELECTRONIC SPREADSHEET FOR GEM 30195 WITH SOURCES AT 15 CM FROM DETECTOR END CAP </a:t>
            </a:r>
            <a:endParaRPr lang="en-US" sz="2800"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5DCD842-E335-4EE6-9A99-B468AE824940}" type="slidenum">
              <a:rPr lang="en-US" smtClean="0"/>
              <a:pPr>
                <a:defRPr/>
              </a:pPr>
              <a:t>48</a:t>
            </a:fld>
            <a:endParaRPr lang="nl-NL" dirty="0"/>
          </a:p>
        </p:txBody>
      </p:sp>
      <p:graphicFrame>
        <p:nvGraphicFramePr>
          <p:cNvPr id="2" name="Table 1"/>
          <p:cNvGraphicFramePr>
            <a:graphicFrameLocks noGrp="1"/>
          </p:cNvGraphicFramePr>
          <p:nvPr/>
        </p:nvGraphicFramePr>
        <p:xfrm>
          <a:off x="3767952" y="1507808"/>
          <a:ext cx="1752558" cy="4632960"/>
        </p:xfrm>
        <a:graphic>
          <a:graphicData uri="http://schemas.openxmlformats.org/drawingml/2006/table">
            <a:tbl>
              <a:tblPr firstRow="1" firstCol="1" bandRow="1"/>
              <a:tblGrid>
                <a:gridCol w="394807">
                  <a:extLst>
                    <a:ext uri="{9D8B030D-6E8A-4147-A177-3AD203B41FA5}">
                      <a16:colId xmlns:a16="http://schemas.microsoft.com/office/drawing/2014/main" val="291903386"/>
                    </a:ext>
                  </a:extLst>
                </a:gridCol>
                <a:gridCol w="616284">
                  <a:extLst>
                    <a:ext uri="{9D8B030D-6E8A-4147-A177-3AD203B41FA5}">
                      <a16:colId xmlns:a16="http://schemas.microsoft.com/office/drawing/2014/main" val="1769475830"/>
                    </a:ext>
                  </a:extLst>
                </a:gridCol>
                <a:gridCol w="741467">
                  <a:extLst>
                    <a:ext uri="{9D8B030D-6E8A-4147-A177-3AD203B41FA5}">
                      <a16:colId xmlns:a16="http://schemas.microsoft.com/office/drawing/2014/main" val="4111926162"/>
                    </a:ext>
                  </a:extLst>
                </a:gridCol>
              </a:tblGrid>
              <a:tr h="231107">
                <a:tc>
                  <a:txBody>
                    <a:bodyPr/>
                    <a:lstStyle/>
                    <a:p>
                      <a:pPr marL="0" marR="0">
                        <a:spcBef>
                          <a:spcPts val="0"/>
                        </a:spcBef>
                        <a:spcAft>
                          <a:spcPts val="0"/>
                        </a:spcAft>
                      </a:pPr>
                      <a:r>
                        <a:rPr lang="en-US" sz="800" b="1">
                          <a:effectLst/>
                          <a:latin typeface="Arial" panose="020B0604020202020204" pitchFamily="34" charset="0"/>
                          <a:ea typeface="Times New Roman" panose="02020603050405020304" pitchFamily="18" charset="0"/>
                        </a:rPr>
                        <a:t>Nuclide</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Arial" panose="020B0604020202020204" pitchFamily="34" charset="0"/>
                          <a:ea typeface="Times New Roman" panose="02020603050405020304" pitchFamily="18" charset="0"/>
                        </a:rPr>
                        <a:t>Energy (KeV)</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a:effectLst/>
                          <a:latin typeface="Arial" panose="020B0604020202020204" pitchFamily="34" charset="0"/>
                          <a:ea typeface="Times New Roman" panose="02020603050405020304" pitchFamily="18" charset="0"/>
                        </a:rPr>
                        <a:t>Efficiency</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827356"/>
                  </a:ext>
                </a:extLst>
              </a:tr>
              <a:tr h="231107">
                <a:tc>
                  <a:txBody>
                    <a:bodyPr/>
                    <a:lstStyle/>
                    <a:p>
                      <a:pPr marL="0" marR="0">
                        <a:spcBef>
                          <a:spcPts val="0"/>
                        </a:spcBef>
                        <a:spcAft>
                          <a:spcPts val="0"/>
                        </a:spcAft>
                      </a:pPr>
                      <a:r>
                        <a:rPr lang="en-US" sz="800" b="1">
                          <a:solidFill>
                            <a:srgbClr val="0000FF"/>
                          </a:solidFill>
                          <a:effectLst/>
                          <a:latin typeface="Arial" panose="020B0604020202020204" pitchFamily="34" charset="0"/>
                          <a:ea typeface="Times New Roman" panose="02020603050405020304" pitchFamily="18" charset="0"/>
                        </a:rPr>
                        <a:t>Am-241</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59.54</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0.000613337</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55567198"/>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121.78</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0.003553117</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9489679"/>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244.7</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0.00295213</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1145580"/>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344.28</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0.002491134</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8826273"/>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367.76</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0.002412776</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20387150"/>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411.3</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0.00216846</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7185625"/>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444</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0.002089715</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85896183"/>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778.9</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0.00132318</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6385807"/>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867.38</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0.001252362</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8114837"/>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964</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0.001204472</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3704001"/>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1112</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0.001111782</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7941052"/>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1212.94</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0.001109479</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1009994"/>
                  </a:ext>
                </a:extLst>
              </a:tr>
              <a:tr h="231107">
                <a:tc>
                  <a:txBody>
                    <a:bodyPr/>
                    <a:lstStyle/>
                    <a:p>
                      <a:pPr marL="0" marR="0">
                        <a:spcBef>
                          <a:spcPts val="0"/>
                        </a:spcBef>
                        <a:spcAft>
                          <a:spcPts val="0"/>
                        </a:spcAft>
                      </a:pPr>
                      <a:r>
                        <a:rPr lang="en-US" sz="800" b="1">
                          <a:solidFill>
                            <a:srgbClr val="993366"/>
                          </a:solidFill>
                          <a:effectLst/>
                          <a:latin typeface="Arial" panose="020B0604020202020204" pitchFamily="34" charset="0"/>
                          <a:ea typeface="Times New Roman" panose="02020603050405020304" pitchFamily="18" charset="0"/>
                        </a:rPr>
                        <a:t>Eu-152</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1408.03</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0.000931153</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7308055"/>
                  </a:ext>
                </a:extLst>
              </a:tr>
              <a:tr h="231107">
                <a:tc>
                  <a:txBody>
                    <a:bodyPr/>
                    <a:lstStyle/>
                    <a:p>
                      <a:pPr marL="0" marR="0">
                        <a:spcBef>
                          <a:spcPts val="0"/>
                        </a:spcBef>
                        <a:spcAft>
                          <a:spcPts val="0"/>
                        </a:spcAft>
                      </a:pPr>
                      <a:r>
                        <a:rPr lang="en-US" sz="800" b="1">
                          <a:solidFill>
                            <a:srgbClr val="FF0000"/>
                          </a:solidFill>
                          <a:effectLst/>
                          <a:latin typeface="Arial" panose="020B0604020202020204" pitchFamily="34" charset="0"/>
                          <a:ea typeface="Times New Roman" panose="02020603050405020304" pitchFamily="18" charset="0"/>
                        </a:rPr>
                        <a:t>Ra-226</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1729.6</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0.000770708</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688753"/>
                  </a:ext>
                </a:extLst>
              </a:tr>
              <a:tr h="231107">
                <a:tc>
                  <a:txBody>
                    <a:bodyPr/>
                    <a:lstStyle/>
                    <a:p>
                      <a:pPr marL="0" marR="0">
                        <a:spcBef>
                          <a:spcPts val="0"/>
                        </a:spcBef>
                        <a:spcAft>
                          <a:spcPts val="0"/>
                        </a:spcAft>
                      </a:pPr>
                      <a:r>
                        <a:rPr lang="en-US" sz="800" b="1">
                          <a:solidFill>
                            <a:srgbClr val="FF0000"/>
                          </a:solidFill>
                          <a:effectLst/>
                          <a:latin typeface="Arial" panose="020B0604020202020204" pitchFamily="34" charset="0"/>
                          <a:ea typeface="Times New Roman" panose="02020603050405020304" pitchFamily="18" charset="0"/>
                        </a:rPr>
                        <a:t>Ra-226</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1764.51</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0.000740934</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2165671"/>
                  </a:ext>
                </a:extLst>
              </a:tr>
              <a:tr h="231107">
                <a:tc>
                  <a:txBody>
                    <a:bodyPr/>
                    <a:lstStyle/>
                    <a:p>
                      <a:pPr marL="0" marR="0">
                        <a:spcBef>
                          <a:spcPts val="0"/>
                        </a:spcBef>
                        <a:spcAft>
                          <a:spcPts val="0"/>
                        </a:spcAft>
                      </a:pPr>
                      <a:r>
                        <a:rPr lang="en-US" sz="800" b="1">
                          <a:solidFill>
                            <a:srgbClr val="FF0000"/>
                          </a:solidFill>
                          <a:effectLst/>
                          <a:latin typeface="Arial" panose="020B0604020202020204" pitchFamily="34" charset="0"/>
                          <a:ea typeface="Times New Roman" panose="02020603050405020304" pitchFamily="18" charset="0"/>
                        </a:rPr>
                        <a:t>Ra-226</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2118.54</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0.000589674</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59770723"/>
                  </a:ext>
                </a:extLst>
              </a:tr>
              <a:tr h="231107">
                <a:tc>
                  <a:txBody>
                    <a:bodyPr/>
                    <a:lstStyle/>
                    <a:p>
                      <a:pPr marL="0" marR="0">
                        <a:spcBef>
                          <a:spcPts val="0"/>
                        </a:spcBef>
                        <a:spcAft>
                          <a:spcPts val="0"/>
                        </a:spcAft>
                      </a:pPr>
                      <a:r>
                        <a:rPr lang="en-US" sz="800" b="1">
                          <a:solidFill>
                            <a:srgbClr val="FF0000"/>
                          </a:solidFill>
                          <a:effectLst/>
                          <a:latin typeface="Arial" panose="020B0604020202020204" pitchFamily="34" charset="0"/>
                          <a:ea typeface="Times New Roman" panose="02020603050405020304" pitchFamily="18" charset="0"/>
                        </a:rPr>
                        <a:t>Ra-226</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2204.12</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a:noFill/>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0.000595507</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0527489"/>
                  </a:ext>
                </a:extLst>
              </a:tr>
              <a:tr h="231107">
                <a:tc>
                  <a:txBody>
                    <a:bodyPr/>
                    <a:lstStyle/>
                    <a:p>
                      <a:pPr marL="0" marR="0">
                        <a:spcBef>
                          <a:spcPts val="0"/>
                        </a:spcBef>
                        <a:spcAft>
                          <a:spcPts val="0"/>
                        </a:spcAft>
                      </a:pPr>
                      <a:r>
                        <a:rPr lang="en-US" sz="800" b="1">
                          <a:solidFill>
                            <a:srgbClr val="FF0000"/>
                          </a:solidFill>
                          <a:effectLst/>
                          <a:latin typeface="Arial" panose="020B0604020202020204" pitchFamily="34" charset="0"/>
                          <a:ea typeface="Times New Roman" panose="02020603050405020304" pitchFamily="18" charset="0"/>
                        </a:rPr>
                        <a:t>Ra-226</a:t>
                      </a:r>
                      <a:endParaRPr lang="en-US" sz="900">
                        <a:effectLst/>
                        <a:latin typeface="Times New Roman" panose="02020603050405020304" pitchFamily="18" charset="0"/>
                        <a:ea typeface="Times New Roman" panose="02020603050405020304" pitchFamily="18" charset="0"/>
                      </a:endParaRPr>
                    </a:p>
                  </a:txBody>
                  <a:tcPr marL="51999" marR="5199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effectLst/>
                          <a:latin typeface="Arial" panose="020B0604020202020204" pitchFamily="34" charset="0"/>
                          <a:ea typeface="Times New Roman" panose="02020603050405020304" pitchFamily="18" charset="0"/>
                        </a:rPr>
                        <a:t>2447.71</a:t>
                      </a:r>
                      <a:endParaRPr lang="en-US" sz="900">
                        <a:effectLst/>
                        <a:latin typeface="Times New Roman" panose="02020603050405020304" pitchFamily="18" charset="0"/>
                        <a:ea typeface="Times New Roman" panose="02020603050405020304" pitchFamily="18" charset="0"/>
                      </a:endParaRPr>
                    </a:p>
                  </a:txBody>
                  <a:tcPr marL="51999" marR="5199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0.000574499</a:t>
                      </a:r>
                      <a:endParaRPr lang="en-US" sz="900" dirty="0">
                        <a:effectLst/>
                        <a:latin typeface="Times New Roman" panose="02020603050405020304" pitchFamily="18" charset="0"/>
                        <a:ea typeface="Times New Roman" panose="02020603050405020304" pitchFamily="18" charset="0"/>
                      </a:endParaRPr>
                    </a:p>
                  </a:txBody>
                  <a:tcPr marL="51999" marR="5199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575600"/>
                  </a:ext>
                </a:extLst>
              </a:tr>
            </a:tbl>
          </a:graphicData>
        </a:graphic>
      </p:graphicFrame>
    </p:spTree>
    <p:extLst>
      <p:ext uri="{BB962C8B-B14F-4D97-AF65-F5344CB8AC3E}">
        <p14:creationId xmlns:p14="http://schemas.microsoft.com/office/powerpoint/2010/main" val="59205111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0" y="260350"/>
            <a:ext cx="9144000" cy="1224434"/>
          </a:xfrm>
          <a:solidFill>
            <a:schemeClr val="bg1"/>
          </a:solidFill>
        </p:spPr>
        <p:txBody>
          <a:bodyPr/>
          <a:lstStyle/>
          <a:p>
            <a:pPr eaLnBrk="1" hangingPunct="1"/>
            <a:r>
              <a:rPr lang="en-US" sz="2800" dirty="0" smtClean="0">
                <a:solidFill>
                  <a:schemeClr val="hlink"/>
                </a:solidFill>
              </a:rPr>
              <a:t>EFFICIENCY COMPUTED AND FITTED WITH ELECTRONIC SPREADSHEET FOR GEM 30195 WITH SOURCES AT 15 CM FROM DETECTOR END CAP </a:t>
            </a:r>
            <a:endParaRPr lang="en-US" sz="2800"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5DCD842-E335-4EE6-9A99-B468AE824940}" type="slidenum">
              <a:rPr lang="en-US" smtClean="0"/>
              <a:pPr>
                <a:defRPr/>
              </a:pPr>
              <a:t>49</a:t>
            </a:fld>
            <a:endParaRPr lang="nl-NL" dirty="0"/>
          </a:p>
        </p:txBody>
      </p:sp>
      <p:pic>
        <p:nvPicPr>
          <p:cNvPr id="229377" name="Char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276872"/>
            <a:ext cx="5845351" cy="299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76685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6048D41-E23A-4D0C-955E-34A16DC5C416}" type="slidenum">
              <a:rPr lang="en-US" smtClean="0"/>
              <a:pPr>
                <a:defRPr/>
              </a:pPr>
              <a:t>5</a:t>
            </a:fld>
            <a:endParaRPr lang="nl-NL" dirty="0"/>
          </a:p>
        </p:txBody>
      </p:sp>
      <p:sp>
        <p:nvSpPr>
          <p:cNvPr id="8" name="Rectangle 3"/>
          <p:cNvSpPr txBox="1">
            <a:spLocks noChangeArrowheads="1"/>
          </p:cNvSpPr>
          <p:nvPr/>
        </p:nvSpPr>
        <p:spPr bwMode="auto">
          <a:xfrm>
            <a:off x="0" y="4869160"/>
            <a:ext cx="9252520" cy="2448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0" indent="0">
              <a:buNone/>
            </a:pPr>
            <a:r>
              <a:rPr lang="en-US" sz="2800" dirty="0" smtClean="0">
                <a:solidFill>
                  <a:schemeClr val="hlink"/>
                </a:solidFill>
              </a:rPr>
              <a:t>(</a:t>
            </a:r>
            <a:r>
              <a:rPr lang="en-US" sz="2800" dirty="0">
                <a:solidFill>
                  <a:schemeClr val="hlink"/>
                </a:solidFill>
              </a:rPr>
              <a:t>NIRR-1) is a low-power Miniature Neutron Source Reactor (</a:t>
            </a:r>
            <a:r>
              <a:rPr lang="en-US" sz="2800" dirty="0" err="1">
                <a:solidFill>
                  <a:schemeClr val="hlink"/>
                </a:solidFill>
              </a:rPr>
              <a:t>MNSR</a:t>
            </a:r>
            <a:r>
              <a:rPr lang="en-US" sz="2800" dirty="0">
                <a:solidFill>
                  <a:schemeClr val="hlink"/>
                </a:solidFill>
              </a:rPr>
              <a:t>) designed by China Institute of Atomic Energy (</a:t>
            </a:r>
            <a:r>
              <a:rPr lang="en-US" sz="2800" dirty="0" err="1">
                <a:solidFill>
                  <a:schemeClr val="hlink"/>
                </a:solidFill>
              </a:rPr>
              <a:t>CIAE</a:t>
            </a:r>
            <a:r>
              <a:rPr lang="en-US" sz="2800" dirty="0">
                <a:solidFill>
                  <a:schemeClr val="hlink"/>
                </a:solidFill>
              </a:rPr>
              <a:t>) </a:t>
            </a:r>
            <a:r>
              <a:rPr lang="en-US" sz="2800" dirty="0" smtClean="0">
                <a:solidFill>
                  <a:schemeClr val="hlink"/>
                </a:solidFill>
              </a:rPr>
              <a:t>with a </a:t>
            </a:r>
            <a:r>
              <a:rPr lang="en-US" sz="2800" dirty="0">
                <a:solidFill>
                  <a:schemeClr val="hlink"/>
                </a:solidFill>
              </a:rPr>
              <a:t>tank-in-pool structural configuration and a nominal thermal power rating of 31 kW </a:t>
            </a:r>
            <a:r>
              <a:rPr lang="en-US" sz="2800" dirty="0" smtClean="0">
                <a:solidFill>
                  <a:schemeClr val="hlink"/>
                </a:solidFill>
              </a:rPr>
              <a:t>at </a:t>
            </a:r>
            <a:r>
              <a:rPr lang="en-US" sz="2800" dirty="0" smtClean="0">
                <a:solidFill>
                  <a:srgbClr val="0070C0"/>
                </a:solidFill>
              </a:rPr>
              <a:t>thermal </a:t>
            </a:r>
            <a:r>
              <a:rPr lang="en-US" sz="2800" dirty="0">
                <a:solidFill>
                  <a:srgbClr val="0070C0"/>
                </a:solidFill>
              </a:rPr>
              <a:t>neutron flux setting of 5 x 10</a:t>
            </a:r>
            <a:r>
              <a:rPr lang="en-US" sz="2800" baseline="30000" dirty="0">
                <a:solidFill>
                  <a:srgbClr val="0070C0"/>
                </a:solidFill>
              </a:rPr>
              <a:t>11</a:t>
            </a:r>
            <a:r>
              <a:rPr lang="en-US" sz="2800" dirty="0">
                <a:solidFill>
                  <a:srgbClr val="0070C0"/>
                </a:solidFill>
              </a:rPr>
              <a:t> </a:t>
            </a:r>
            <a:r>
              <a:rPr lang="en-US" sz="2800" dirty="0" smtClean="0">
                <a:solidFill>
                  <a:srgbClr val="0070C0"/>
                </a:solidFill>
              </a:rPr>
              <a:t>n.cm</a:t>
            </a:r>
            <a:r>
              <a:rPr lang="en-US" sz="2800" baseline="30000" dirty="0" smtClean="0">
                <a:solidFill>
                  <a:srgbClr val="0070C0"/>
                </a:solidFill>
              </a:rPr>
              <a:t>-2</a:t>
            </a:r>
            <a:r>
              <a:rPr lang="en-US" sz="2800" dirty="0" smtClean="0">
                <a:solidFill>
                  <a:srgbClr val="0070C0"/>
                </a:solidFill>
              </a:rPr>
              <a:t>.s</a:t>
            </a:r>
            <a:r>
              <a:rPr lang="en-US" sz="2800" baseline="30000" dirty="0" smtClean="0">
                <a:solidFill>
                  <a:srgbClr val="0070C0"/>
                </a:solidFill>
              </a:rPr>
              <a:t>-1</a:t>
            </a:r>
            <a:endParaRPr lang="en-US" sz="2800" dirty="0" smtClean="0">
              <a:solidFill>
                <a:srgbClr val="0070C0"/>
              </a:solidFill>
            </a:endParaRPr>
          </a:p>
        </p:txBody>
      </p:sp>
      <p:sp>
        <p:nvSpPr>
          <p:cNvPr id="9" name="Rectangle 4"/>
          <p:cNvSpPr txBox="1">
            <a:spLocks noChangeArrowheads="1"/>
          </p:cNvSpPr>
          <p:nvPr/>
        </p:nvSpPr>
        <p:spPr bwMode="auto">
          <a:xfrm>
            <a:off x="251519" y="331241"/>
            <a:ext cx="8666163" cy="684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en-US" dirty="0" smtClean="0">
                <a:solidFill>
                  <a:schemeClr val="hlink"/>
                </a:solidFill>
              </a:rPr>
              <a:t>NIRR-1 DESIGN </a:t>
            </a:r>
            <a:r>
              <a:rPr lang="en-US" dirty="0">
                <a:solidFill>
                  <a:schemeClr val="hlink"/>
                </a:solidFill>
              </a:rPr>
              <a:t>SPECIFICATIONS</a:t>
            </a:r>
            <a:endParaRPr lang="nl-NL" dirty="0">
              <a:solidFill>
                <a:schemeClr val="hlink"/>
              </a:solidFill>
            </a:endParaRPr>
          </a:p>
        </p:txBody>
      </p:sp>
      <p:pic>
        <p:nvPicPr>
          <p:cNvPr id="224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828040"/>
            <a:ext cx="57467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1036663" y="4488872"/>
            <a:ext cx="7488832" cy="4320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0" indent="0">
              <a:buNone/>
            </a:pPr>
            <a:r>
              <a:rPr lang="en-US" sz="2000" dirty="0"/>
              <a:t>A geometric diagram of NIRR-1 core mid-plane from </a:t>
            </a:r>
            <a:r>
              <a:rPr lang="en-US" sz="2000" dirty="0" err="1"/>
              <a:t>MCNP</a:t>
            </a:r>
            <a:r>
              <a:rPr lang="en-US" sz="2000" dirty="0"/>
              <a:t> code</a:t>
            </a:r>
            <a:endParaRPr lang="en-US" sz="2000" dirty="0" smtClean="0">
              <a:solidFill>
                <a:srgbClr val="0070C0"/>
              </a:solidFill>
            </a:endParaRPr>
          </a:p>
        </p:txBody>
      </p:sp>
    </p:spTree>
    <p:extLst>
      <p:ext uri="{BB962C8B-B14F-4D97-AF65-F5344CB8AC3E}">
        <p14:creationId xmlns:p14="http://schemas.microsoft.com/office/powerpoint/2010/main" val="336708087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1" y="260349"/>
            <a:ext cx="9144000" cy="1872507"/>
          </a:xfrm>
          <a:solidFill>
            <a:schemeClr val="bg1"/>
          </a:solidFill>
        </p:spPr>
        <p:txBody>
          <a:bodyPr/>
          <a:lstStyle/>
          <a:p>
            <a:pPr eaLnBrk="1" hangingPunct="1"/>
            <a:r>
              <a:rPr lang="en-US" dirty="0" smtClean="0">
                <a:solidFill>
                  <a:schemeClr val="hlink"/>
                </a:solidFill>
              </a:rPr>
              <a:t>IMPORTING AND STORING OF THE CALCULATED EFFICIENCY IN THE DATABASE OF SPECTRAL ANALYSIS SOFTWARE</a:t>
            </a:r>
            <a:endParaRPr lang="en-US"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CC2BBFCC-39DF-427C-85B0-167ADF538021}" type="slidenum">
              <a:rPr lang="en-US" smtClean="0"/>
              <a:pPr>
                <a:defRPr/>
              </a:pPr>
              <a:t>50</a:t>
            </a:fld>
            <a:endParaRPr lang="nl-NL" dirty="0"/>
          </a:p>
        </p:txBody>
      </p:sp>
      <p:sp>
        <p:nvSpPr>
          <p:cNvPr id="7" name="Rectangle 5"/>
          <p:cNvSpPr txBox="1">
            <a:spLocks noChangeArrowheads="1"/>
          </p:cNvSpPr>
          <p:nvPr/>
        </p:nvSpPr>
        <p:spPr bwMode="auto">
          <a:xfrm>
            <a:off x="180404" y="2708920"/>
            <a:ext cx="8928100" cy="32403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0" indent="0">
              <a:buNone/>
            </a:pPr>
            <a:r>
              <a:rPr lang="en-US" sz="2800" kern="0" dirty="0">
                <a:solidFill>
                  <a:schemeClr val="hlink"/>
                </a:solidFill>
              </a:rPr>
              <a:t>Because of the large data set and measurements involved in </a:t>
            </a:r>
            <a:r>
              <a:rPr lang="en-US" sz="2800" kern="0" dirty="0" err="1">
                <a:solidFill>
                  <a:schemeClr val="hlink"/>
                </a:solidFill>
              </a:rPr>
              <a:t>NAA</a:t>
            </a:r>
            <a:r>
              <a:rPr lang="en-US" sz="2800" kern="0" dirty="0">
                <a:solidFill>
                  <a:schemeClr val="hlink"/>
                </a:solidFill>
              </a:rPr>
              <a:t> implementation, there was the </a:t>
            </a:r>
            <a:r>
              <a:rPr lang="en-US" sz="2800" kern="0" dirty="0" smtClean="0">
                <a:solidFill>
                  <a:schemeClr val="hlink"/>
                </a:solidFill>
              </a:rPr>
              <a:t>need to </a:t>
            </a:r>
            <a:r>
              <a:rPr lang="en-US" sz="2800" kern="0" dirty="0">
                <a:solidFill>
                  <a:schemeClr val="hlink"/>
                </a:solidFill>
              </a:rPr>
              <a:t>import the efficiency data generated using this novel, alternative approach into a proper spectral analysis software and stored in its database for future use during </a:t>
            </a:r>
            <a:r>
              <a:rPr lang="en-US" sz="2800" kern="0" dirty="0" smtClean="0">
                <a:solidFill>
                  <a:schemeClr val="hlink"/>
                </a:solidFill>
              </a:rPr>
              <a:t>routine analysis of samples.</a:t>
            </a:r>
            <a:endParaRPr lang="en-US" sz="2800" kern="0" dirty="0">
              <a:solidFill>
                <a:schemeClr val="hlink"/>
              </a:solidFill>
            </a:endParaRPr>
          </a:p>
        </p:txBody>
      </p:sp>
    </p:spTree>
    <p:extLst>
      <p:ext uri="{BB962C8B-B14F-4D97-AF65-F5344CB8AC3E}">
        <p14:creationId xmlns:p14="http://schemas.microsoft.com/office/powerpoint/2010/main" val="53720594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0" y="260350"/>
            <a:ext cx="9143999" cy="1224434"/>
          </a:xfrm>
          <a:solidFill>
            <a:schemeClr val="bg1"/>
          </a:solidFill>
        </p:spPr>
        <p:txBody>
          <a:bodyPr/>
          <a:lstStyle/>
          <a:p>
            <a:pPr eaLnBrk="1" hangingPunct="1"/>
            <a:r>
              <a:rPr lang="en-US" dirty="0" smtClean="0">
                <a:solidFill>
                  <a:schemeClr val="hlink"/>
                </a:solidFill>
              </a:rPr>
              <a:t>EFFICIENCY COMPUTED AND FITTED WITH ELECTRONIC SPREADSHEET FOR GEM 30195 </a:t>
            </a:r>
            <a:endParaRPr lang="en-US"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81B34200-062E-4F9A-9605-EBD0809B1F5B}" type="slidenum">
              <a:rPr lang="en-US" smtClean="0"/>
              <a:pPr>
                <a:defRPr/>
              </a:pPr>
              <a:t>51</a:t>
            </a:fld>
            <a:endParaRPr lang="nl-NL" dirty="0"/>
          </a:p>
        </p:txBody>
      </p:sp>
      <p:pic>
        <p:nvPicPr>
          <p:cNvPr id="2" name="Picture 1"/>
          <p:cNvPicPr>
            <a:picLocks noChangeAspect="1"/>
          </p:cNvPicPr>
          <p:nvPr/>
        </p:nvPicPr>
        <p:blipFill>
          <a:blip r:embed="rId4"/>
          <a:stretch>
            <a:fillRect/>
          </a:stretch>
        </p:blipFill>
        <p:spPr>
          <a:xfrm>
            <a:off x="-8955" y="1685896"/>
            <a:ext cx="9117459" cy="4479407"/>
          </a:xfrm>
          <a:prstGeom prst="rect">
            <a:avLst/>
          </a:prstGeom>
        </p:spPr>
      </p:pic>
    </p:spTree>
    <p:extLst>
      <p:ext uri="{BB962C8B-B14F-4D97-AF65-F5344CB8AC3E}">
        <p14:creationId xmlns:p14="http://schemas.microsoft.com/office/powerpoint/2010/main" val="409805097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a:xfrm>
            <a:off x="323850" y="1988840"/>
            <a:ext cx="8569325" cy="2305050"/>
          </a:xfrm>
          <a:solidFill>
            <a:schemeClr val="bg1"/>
          </a:solidFill>
        </p:spPr>
        <p:txBody>
          <a:bodyPr/>
          <a:lstStyle/>
          <a:p>
            <a:pPr eaLnBrk="1" hangingPunct="1"/>
            <a:r>
              <a:rPr lang="en-US" sz="2800" dirty="0" smtClean="0">
                <a:solidFill>
                  <a:schemeClr val="hlink"/>
                </a:solidFill>
              </a:rPr>
              <a:t>RESULTS &amp; DISCUSSION</a:t>
            </a:r>
            <a:endParaRPr lang="en-US" sz="2800" dirty="0" smtClean="0">
              <a:solidFill>
                <a:srgbClr val="FF0000"/>
              </a:solidFill>
            </a:endParaRPr>
          </a:p>
        </p:txBody>
      </p:sp>
      <p:pic>
        <p:nvPicPr>
          <p:cNvPr id="36868"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45318092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1" y="44624"/>
            <a:ext cx="9144001" cy="1413074"/>
          </a:xfrm>
          <a:solidFill>
            <a:schemeClr val="bg1"/>
          </a:solidFill>
        </p:spPr>
        <p:txBody>
          <a:bodyPr/>
          <a:lstStyle/>
          <a:p>
            <a:pPr eaLnBrk="1" hangingPunct="1"/>
            <a:r>
              <a:rPr lang="en-US" sz="2400" dirty="0" smtClean="0">
                <a:solidFill>
                  <a:schemeClr val="hlink"/>
                </a:solidFill>
              </a:rPr>
              <a:t>COMPARISON OF THE FULL-ENERGY PEAK EFFICIENCY CALIBRATION RESULTS OBTAINED FROM SPREADSHEET AND </a:t>
            </a:r>
            <a:r>
              <a:rPr lang="en-US" sz="2400" i="1" dirty="0" smtClean="0">
                <a:solidFill>
                  <a:schemeClr val="hlink"/>
                </a:solidFill>
              </a:rPr>
              <a:t>K</a:t>
            </a:r>
            <a:r>
              <a:rPr lang="en-US" sz="2400" baseline="-25000" dirty="0" smtClean="0">
                <a:solidFill>
                  <a:schemeClr val="hlink"/>
                </a:solidFill>
              </a:rPr>
              <a:t>0</a:t>
            </a:r>
            <a:r>
              <a:rPr lang="en-US" sz="2400" dirty="0" smtClean="0">
                <a:solidFill>
                  <a:schemeClr val="hlink"/>
                </a:solidFill>
              </a:rPr>
              <a:t>_IAEA SOFTWARE FOR 15 CM SOURCE-DETECTOR DISTANCE </a:t>
            </a:r>
            <a:endParaRPr lang="en-US" sz="2400"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pic>
        <p:nvPicPr>
          <p:cNvPr id="3" name="Picture 2"/>
          <p:cNvPicPr>
            <a:picLocks noChangeAspect="1"/>
          </p:cNvPicPr>
          <p:nvPr/>
        </p:nvPicPr>
        <p:blipFill>
          <a:blip r:embed="rId4"/>
          <a:stretch>
            <a:fillRect/>
          </a:stretch>
        </p:blipFill>
        <p:spPr>
          <a:xfrm>
            <a:off x="971600" y="1413074"/>
            <a:ext cx="7219950" cy="4791075"/>
          </a:xfrm>
          <a:prstGeom prst="rect">
            <a:avLst/>
          </a:prstGeom>
        </p:spPr>
      </p:pic>
    </p:spTree>
    <p:extLst>
      <p:ext uri="{BB962C8B-B14F-4D97-AF65-F5344CB8AC3E}">
        <p14:creationId xmlns:p14="http://schemas.microsoft.com/office/powerpoint/2010/main" val="278638328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72008" y="188640"/>
            <a:ext cx="9036496" cy="1525568"/>
          </a:xfrm>
          <a:solidFill>
            <a:schemeClr val="bg1"/>
          </a:solidFill>
        </p:spPr>
        <p:txBody>
          <a:bodyPr/>
          <a:lstStyle/>
          <a:p>
            <a:pPr eaLnBrk="1" hangingPunct="1"/>
            <a:r>
              <a:rPr lang="en-US" sz="2800" dirty="0" smtClean="0">
                <a:solidFill>
                  <a:schemeClr val="hlink"/>
                </a:solidFill>
              </a:rPr>
              <a:t>COMPARISON OF THE FULL-ENERGY PEAK EFFICIENCY CALIBRATION RESULTS OBTAINED FROM SPREADSHEET AND </a:t>
            </a:r>
            <a:r>
              <a:rPr lang="en-US" sz="2800" i="1" dirty="0" smtClean="0">
                <a:solidFill>
                  <a:schemeClr val="hlink"/>
                </a:solidFill>
              </a:rPr>
              <a:t>K</a:t>
            </a:r>
            <a:r>
              <a:rPr lang="en-US" sz="2800" baseline="-25000" dirty="0" smtClean="0">
                <a:solidFill>
                  <a:schemeClr val="hlink"/>
                </a:solidFill>
              </a:rPr>
              <a:t>0</a:t>
            </a:r>
            <a:r>
              <a:rPr lang="en-US" sz="2800" dirty="0" smtClean="0">
                <a:solidFill>
                  <a:schemeClr val="hlink"/>
                </a:solidFill>
              </a:rPr>
              <a:t>_IAEA SOFTWARE FOR THE 15 CM SOURCE-DETECTOR DISTANCE </a:t>
            </a:r>
            <a:endParaRPr lang="en-US" sz="2800"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graphicFrame>
        <p:nvGraphicFramePr>
          <p:cNvPr id="8" name="Chart 7"/>
          <p:cNvGraphicFramePr>
            <a:graphicFrameLocks/>
          </p:cNvGraphicFramePr>
          <p:nvPr>
            <p:extLst>
              <p:ext uri="{D42A27DB-BD31-4B8C-83A1-F6EECF244321}">
                <p14:modId xmlns:p14="http://schemas.microsoft.com/office/powerpoint/2010/main" val="354159824"/>
              </p:ext>
            </p:extLst>
          </p:nvPr>
        </p:nvGraphicFramePr>
        <p:xfrm>
          <a:off x="899592" y="1714208"/>
          <a:ext cx="7056784" cy="4536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410996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xfrm>
            <a:off x="-1" y="44624"/>
            <a:ext cx="9144001" cy="1413074"/>
          </a:xfrm>
          <a:solidFill>
            <a:schemeClr val="bg1"/>
          </a:solidFill>
        </p:spPr>
        <p:txBody>
          <a:bodyPr/>
          <a:lstStyle/>
          <a:p>
            <a:pPr eaLnBrk="1" hangingPunct="1"/>
            <a:r>
              <a:rPr lang="en-US" sz="2400" dirty="0" smtClean="0">
                <a:solidFill>
                  <a:schemeClr val="hlink"/>
                </a:solidFill>
              </a:rPr>
              <a:t>COMPARISON OF THE ANALYTICAL RESULTS USING </a:t>
            </a:r>
            <a:r>
              <a:rPr lang="en-US" sz="2400" dirty="0" err="1" smtClean="0">
                <a:solidFill>
                  <a:schemeClr val="hlink"/>
                </a:solidFill>
              </a:rPr>
              <a:t>WINSPAN</a:t>
            </a:r>
            <a:r>
              <a:rPr lang="en-US" sz="2400" dirty="0" smtClean="0">
                <a:solidFill>
                  <a:schemeClr val="hlink"/>
                </a:solidFill>
              </a:rPr>
              <a:t> 2004 AND </a:t>
            </a:r>
            <a:r>
              <a:rPr lang="en-US" sz="2400" i="1" dirty="0" smtClean="0">
                <a:solidFill>
                  <a:schemeClr val="hlink"/>
                </a:solidFill>
              </a:rPr>
              <a:t>K</a:t>
            </a:r>
            <a:r>
              <a:rPr lang="en-US" sz="2400" baseline="-25000" dirty="0" smtClean="0">
                <a:solidFill>
                  <a:schemeClr val="hlink"/>
                </a:solidFill>
              </a:rPr>
              <a:t>0</a:t>
            </a:r>
            <a:r>
              <a:rPr lang="en-US" sz="2400" dirty="0" smtClean="0">
                <a:solidFill>
                  <a:schemeClr val="hlink"/>
                </a:solidFill>
              </a:rPr>
              <a:t>_IAEA 5.00 PROGRAM WITH CERTIFIED VALUES FOR LAKE SEDIMENT IAEA-SL-3</a:t>
            </a:r>
            <a:endParaRPr lang="en-US" sz="2400" dirty="0">
              <a:solidFill>
                <a:schemeClr val="hlink"/>
              </a:solidFill>
            </a:endParaRPr>
          </a:p>
        </p:txBody>
      </p:sp>
      <p:pic>
        <p:nvPicPr>
          <p:cNvPr id="31749"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08FA95FF-EE54-4BB7-A4DF-62D140FAB3A2}" type="slidenum">
              <a:rPr lang="en-US" smtClean="0"/>
              <a:pPr>
                <a:defRPr/>
              </a:pPr>
              <a:t>55</a:t>
            </a:fld>
            <a:endParaRPr lang="nl-NL" dirty="0"/>
          </a:p>
        </p:txBody>
      </p:sp>
      <p:graphicFrame>
        <p:nvGraphicFramePr>
          <p:cNvPr id="2" name="Table 1"/>
          <p:cNvGraphicFramePr>
            <a:graphicFrameLocks noGrp="1"/>
          </p:cNvGraphicFramePr>
          <p:nvPr>
            <p:extLst/>
          </p:nvPr>
        </p:nvGraphicFramePr>
        <p:xfrm>
          <a:off x="2771800" y="1330657"/>
          <a:ext cx="3343789" cy="4906279"/>
        </p:xfrm>
        <a:graphic>
          <a:graphicData uri="http://schemas.openxmlformats.org/drawingml/2006/table">
            <a:tbl>
              <a:tblPr firstRow="1" firstCol="1" bandRow="1">
                <a:tableStyleId>{5C22544A-7EE6-4342-B048-85BDC9FD1C3A}</a:tableStyleId>
              </a:tblPr>
              <a:tblGrid>
                <a:gridCol w="667816">
                  <a:extLst>
                    <a:ext uri="{9D8B030D-6E8A-4147-A177-3AD203B41FA5}">
                      <a16:colId xmlns:a16="http://schemas.microsoft.com/office/drawing/2014/main" val="1686675088"/>
                    </a:ext>
                  </a:extLst>
                </a:gridCol>
                <a:gridCol w="891050">
                  <a:extLst>
                    <a:ext uri="{9D8B030D-6E8A-4147-A177-3AD203B41FA5}">
                      <a16:colId xmlns:a16="http://schemas.microsoft.com/office/drawing/2014/main" val="3959874917"/>
                    </a:ext>
                  </a:extLst>
                </a:gridCol>
                <a:gridCol w="918364">
                  <a:extLst>
                    <a:ext uri="{9D8B030D-6E8A-4147-A177-3AD203B41FA5}">
                      <a16:colId xmlns:a16="http://schemas.microsoft.com/office/drawing/2014/main" val="3531300163"/>
                    </a:ext>
                  </a:extLst>
                </a:gridCol>
                <a:gridCol w="866559">
                  <a:extLst>
                    <a:ext uri="{9D8B030D-6E8A-4147-A177-3AD203B41FA5}">
                      <a16:colId xmlns:a16="http://schemas.microsoft.com/office/drawing/2014/main" val="2992767913"/>
                    </a:ext>
                  </a:extLst>
                </a:gridCol>
              </a:tblGrid>
              <a:tr h="249052">
                <a:tc>
                  <a:txBody>
                    <a:bodyPr/>
                    <a:lstStyle/>
                    <a:p>
                      <a:pPr marL="0" marR="0" algn="just">
                        <a:spcBef>
                          <a:spcPts val="0"/>
                        </a:spcBef>
                        <a:spcAft>
                          <a:spcPts val="0"/>
                        </a:spcAft>
                      </a:pPr>
                      <a:r>
                        <a:rPr lang="en-US" sz="700">
                          <a:effectLst/>
                        </a:rPr>
                        <a:t>ELEMENT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k</a:t>
                      </a:r>
                      <a:r>
                        <a:rPr lang="en-US" sz="700" baseline="-25000">
                          <a:effectLst/>
                        </a:rPr>
                        <a:t>0</a:t>
                      </a:r>
                      <a:r>
                        <a:rPr lang="en-US" sz="700">
                          <a:effectLst/>
                        </a:rPr>
                        <a:t>_IAEA Program</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C.V. (Range)</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WINSPAN-2004</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3833773860"/>
                  </a:ext>
                </a:extLst>
              </a:tr>
              <a:tr h="142686">
                <a:tc>
                  <a:txBody>
                    <a:bodyPr/>
                    <a:lstStyle/>
                    <a:p>
                      <a:pPr marL="0" marR="0" algn="just">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gridSpan="3">
                  <a:txBody>
                    <a:bodyPr/>
                    <a:lstStyle/>
                    <a:p>
                      <a:pPr marL="0" marR="0" algn="just">
                        <a:spcBef>
                          <a:spcPts val="0"/>
                        </a:spcBef>
                        <a:spcAft>
                          <a:spcPts val="0"/>
                        </a:spcAft>
                      </a:pPr>
                      <a:r>
                        <a:rPr lang="nl-NL" sz="700">
                          <a:effectLst/>
                        </a:rPr>
                        <a:t>IAEA-SL-3 Lake Sediment [mg/kg]</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7103561"/>
                  </a:ext>
                </a:extLst>
              </a:tr>
              <a:tr h="142686">
                <a:tc>
                  <a:txBody>
                    <a:bodyPr/>
                    <a:lstStyle/>
                    <a:p>
                      <a:pPr marL="0" marR="0" algn="just">
                        <a:spcBef>
                          <a:spcPts val="0"/>
                        </a:spcBef>
                        <a:spcAft>
                          <a:spcPts val="0"/>
                        </a:spcAft>
                      </a:pPr>
                      <a:r>
                        <a:rPr lang="nl-NL" sz="700">
                          <a:effectLst/>
                        </a:rPr>
                        <a:t>Al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24500 ± 953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nl-NL" sz="700">
                          <a:effectLst/>
                        </a:rPr>
                        <a:t>23300 – 25700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nl-NL" sz="700">
                          <a:effectLst/>
                        </a:rPr>
                        <a:t>24530 ± 491</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1736418"/>
                  </a:ext>
                </a:extLst>
              </a:tr>
              <a:tr h="142686">
                <a:tc>
                  <a:txBody>
                    <a:bodyPr/>
                    <a:lstStyle/>
                    <a:p>
                      <a:pPr marL="0" marR="0" algn="just">
                        <a:spcBef>
                          <a:spcPts val="0"/>
                        </a:spcBef>
                        <a:spcAft>
                          <a:spcPts val="0"/>
                        </a:spcAft>
                      </a:pPr>
                      <a:r>
                        <a:rPr lang="nl-NL" sz="700">
                          <a:effectLst/>
                        </a:rPr>
                        <a:t>As</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dirty="0">
                          <a:effectLst/>
                        </a:rPr>
                        <a:t>3.03 ± 0.41</a:t>
                      </a:r>
                      <a:endParaRPr lang="en-US" sz="700" dirty="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3.0 – 3.4</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2.5 ± 0.2</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3920653349"/>
                  </a:ext>
                </a:extLst>
              </a:tr>
              <a:tr h="142686">
                <a:tc>
                  <a:txBody>
                    <a:bodyPr/>
                    <a:lstStyle/>
                    <a:p>
                      <a:pPr marL="0" marR="0" algn="just">
                        <a:spcBef>
                          <a:spcPts val="0"/>
                        </a:spcBef>
                        <a:spcAft>
                          <a:spcPts val="0"/>
                        </a:spcAft>
                      </a:pPr>
                      <a:r>
                        <a:rPr lang="en-US" sz="700">
                          <a:effectLst/>
                        </a:rPr>
                        <a:t>Ba</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dirty="0">
                          <a:effectLst/>
                        </a:rPr>
                        <a:t>256 ± 64</a:t>
                      </a:r>
                      <a:endParaRPr lang="en-US" sz="700" dirty="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231 ± 28</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3617978821"/>
                  </a:ext>
                </a:extLst>
              </a:tr>
              <a:tr h="142686">
                <a:tc>
                  <a:txBody>
                    <a:bodyPr/>
                    <a:lstStyle/>
                    <a:p>
                      <a:pPr marL="0" marR="0" algn="just">
                        <a:spcBef>
                          <a:spcPts val="0"/>
                        </a:spcBef>
                        <a:spcAft>
                          <a:spcPts val="0"/>
                        </a:spcAft>
                      </a:pPr>
                      <a:r>
                        <a:rPr lang="nl-NL" sz="700">
                          <a:effectLst/>
                        </a:rPr>
                        <a:t>Br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dirty="0">
                          <a:effectLst/>
                        </a:rPr>
                        <a:t>5.27 ± 0.43</a:t>
                      </a:r>
                      <a:endParaRPr lang="en-US" sz="700" dirty="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4.8 – 6.4</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5.2 ± 1.3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3066276585"/>
                  </a:ext>
                </a:extLst>
              </a:tr>
              <a:tr h="233961">
                <a:tc>
                  <a:txBody>
                    <a:bodyPr/>
                    <a:lstStyle/>
                    <a:p>
                      <a:pPr marL="0" marR="0" algn="just">
                        <a:spcBef>
                          <a:spcPts val="0"/>
                        </a:spcBef>
                        <a:spcAft>
                          <a:spcPts val="0"/>
                        </a:spcAft>
                      </a:pPr>
                      <a:r>
                        <a:rPr lang="nl-NL" sz="700">
                          <a:effectLst/>
                        </a:rPr>
                        <a:t>Ca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116700 ± 13887</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nl-NL" sz="700">
                          <a:effectLst/>
                        </a:rPr>
                        <a:t>107200 – 115000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nl-NL" sz="700">
                          <a:effectLst/>
                        </a:rPr>
                        <a:t>127000 ± 4699</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644902716"/>
                  </a:ext>
                </a:extLst>
              </a:tr>
              <a:tr h="142686">
                <a:tc>
                  <a:txBody>
                    <a:bodyPr/>
                    <a:lstStyle/>
                    <a:p>
                      <a:pPr marL="0" marR="0" algn="just">
                        <a:spcBef>
                          <a:spcPts val="0"/>
                        </a:spcBef>
                        <a:spcAft>
                          <a:spcPts val="0"/>
                        </a:spcAft>
                      </a:pPr>
                      <a:r>
                        <a:rPr lang="en-US" sz="700">
                          <a:effectLst/>
                        </a:rPr>
                        <a:t>Ce</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43.8 – 47.2</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857253960"/>
                  </a:ext>
                </a:extLst>
              </a:tr>
              <a:tr h="142686">
                <a:tc>
                  <a:txBody>
                    <a:bodyPr/>
                    <a:lstStyle/>
                    <a:p>
                      <a:pPr marL="0" marR="0" algn="just">
                        <a:spcBef>
                          <a:spcPts val="0"/>
                        </a:spcBef>
                        <a:spcAft>
                          <a:spcPts val="0"/>
                        </a:spcAft>
                      </a:pPr>
                      <a:r>
                        <a:rPr lang="en-US" sz="700">
                          <a:effectLst/>
                        </a:rPr>
                        <a:t>Co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4.21 ± 0.40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3.4 ± 0.4</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435336579"/>
                  </a:ext>
                </a:extLst>
              </a:tr>
              <a:tr h="142686">
                <a:tc>
                  <a:txBody>
                    <a:bodyPr/>
                    <a:lstStyle/>
                    <a:p>
                      <a:pPr marL="0" marR="0" algn="just">
                        <a:spcBef>
                          <a:spcPts val="0"/>
                        </a:spcBef>
                        <a:spcAft>
                          <a:spcPts val="0"/>
                        </a:spcAft>
                      </a:pPr>
                      <a:r>
                        <a:rPr lang="en-US" sz="700">
                          <a:effectLst/>
                        </a:rPr>
                        <a:t>Cr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29 ± 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3944581532"/>
                  </a:ext>
                </a:extLst>
              </a:tr>
              <a:tr h="142686">
                <a:tc>
                  <a:txBody>
                    <a:bodyPr/>
                    <a:lstStyle/>
                    <a:p>
                      <a:pPr marL="0" marR="0" algn="just">
                        <a:spcBef>
                          <a:spcPts val="0"/>
                        </a:spcBef>
                        <a:spcAft>
                          <a:spcPts val="0"/>
                        </a:spcAft>
                      </a:pPr>
                      <a:r>
                        <a:rPr lang="en-US" sz="700">
                          <a:effectLst/>
                        </a:rPr>
                        <a:t>Cs</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BDL</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1.24 – 1.52</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1.4 ± 0.3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041789031"/>
                  </a:ext>
                </a:extLst>
              </a:tr>
              <a:tr h="142686">
                <a:tc>
                  <a:txBody>
                    <a:bodyPr/>
                    <a:lstStyle/>
                    <a:p>
                      <a:pPr marL="0" marR="0" algn="just">
                        <a:spcBef>
                          <a:spcPts val="0"/>
                        </a:spcBef>
                        <a:spcAft>
                          <a:spcPts val="0"/>
                        </a:spcAft>
                      </a:pPr>
                      <a:r>
                        <a:rPr lang="nl-NL" sz="700">
                          <a:effectLst/>
                        </a:rPr>
                        <a:t>Dy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1.66 ± 0.47</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1.65 – 2.79</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2.9 ± 0.5</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284873823"/>
                  </a:ext>
                </a:extLst>
              </a:tr>
              <a:tr h="142686">
                <a:tc>
                  <a:txBody>
                    <a:bodyPr/>
                    <a:lstStyle/>
                    <a:p>
                      <a:pPr marL="0" marR="0" algn="just">
                        <a:spcBef>
                          <a:spcPts val="0"/>
                        </a:spcBef>
                        <a:spcAft>
                          <a:spcPts val="0"/>
                        </a:spcAft>
                      </a:pPr>
                      <a:r>
                        <a:rPr lang="en-US" sz="700">
                          <a:effectLst/>
                        </a:rPr>
                        <a:t>Eu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BDL</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0.64 – 0.68</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1.1 ± 0.1</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1950345317"/>
                  </a:ext>
                </a:extLst>
              </a:tr>
              <a:tr h="142686">
                <a:tc>
                  <a:txBody>
                    <a:bodyPr/>
                    <a:lstStyle/>
                    <a:p>
                      <a:pPr marL="0" marR="0" algn="just">
                        <a:spcBef>
                          <a:spcPts val="0"/>
                        </a:spcBef>
                        <a:spcAft>
                          <a:spcPts val="0"/>
                        </a:spcAft>
                      </a:pPr>
                      <a:r>
                        <a:rPr lang="en-US" sz="700">
                          <a:effectLst/>
                        </a:rPr>
                        <a:t>Fe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14660 ± 733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11480 ± 230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1408430592"/>
                  </a:ext>
                </a:extLst>
              </a:tr>
              <a:tr h="142686">
                <a:tc>
                  <a:txBody>
                    <a:bodyPr/>
                    <a:lstStyle/>
                    <a:p>
                      <a:pPr marL="0" marR="0" algn="just">
                        <a:spcBef>
                          <a:spcPts val="0"/>
                        </a:spcBef>
                        <a:spcAft>
                          <a:spcPts val="0"/>
                        </a:spcAft>
                      </a:pPr>
                      <a:r>
                        <a:rPr lang="en-US" sz="700">
                          <a:effectLst/>
                        </a:rPr>
                        <a:t>Hf</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8.80 ± 0.58</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8.5 – 9.7</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8.8 ± 0.3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1496208660"/>
                  </a:ext>
                </a:extLst>
              </a:tr>
              <a:tr h="142686">
                <a:tc>
                  <a:txBody>
                    <a:bodyPr/>
                    <a:lstStyle/>
                    <a:p>
                      <a:pPr marL="0" marR="0" algn="just">
                        <a:spcBef>
                          <a:spcPts val="0"/>
                        </a:spcBef>
                        <a:spcAft>
                          <a:spcPts val="0"/>
                        </a:spcAft>
                      </a:pPr>
                      <a:r>
                        <a:rPr lang="nl-NL" sz="700">
                          <a:effectLst/>
                        </a:rPr>
                        <a:t>K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9031 ± 1117</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7910 – 9570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8975 ± 323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1886448716"/>
                  </a:ext>
                </a:extLst>
              </a:tr>
              <a:tr h="142686">
                <a:tc>
                  <a:txBody>
                    <a:bodyPr/>
                    <a:lstStyle/>
                    <a:p>
                      <a:pPr marL="0" marR="0" algn="just">
                        <a:spcBef>
                          <a:spcPts val="0"/>
                        </a:spcBef>
                        <a:spcAft>
                          <a:spcPts val="0"/>
                        </a:spcAft>
                      </a:pPr>
                      <a:r>
                        <a:rPr lang="nl-NL" sz="700">
                          <a:effectLst/>
                        </a:rPr>
                        <a:t>La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20.0 ± 1.0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21.5 – 23.5</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16.6 ± 0.8</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212832016"/>
                  </a:ext>
                </a:extLst>
              </a:tr>
              <a:tr h="142686">
                <a:tc>
                  <a:txBody>
                    <a:bodyPr/>
                    <a:lstStyle/>
                    <a:p>
                      <a:pPr marL="0" marR="0" algn="just">
                        <a:spcBef>
                          <a:spcPts val="0"/>
                        </a:spcBef>
                        <a:spcAft>
                          <a:spcPts val="0"/>
                        </a:spcAft>
                      </a:pPr>
                      <a:r>
                        <a:rPr lang="en-US" sz="700">
                          <a:effectLst/>
                        </a:rPr>
                        <a:t>Lu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0.27 – 0.33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0.30 ± 0.03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537216567"/>
                  </a:ext>
                </a:extLst>
              </a:tr>
              <a:tr h="142686">
                <a:tc>
                  <a:txBody>
                    <a:bodyPr/>
                    <a:lstStyle/>
                    <a:p>
                      <a:pPr marL="0" marR="0" algn="just">
                        <a:spcBef>
                          <a:spcPts val="0"/>
                        </a:spcBef>
                        <a:spcAft>
                          <a:spcPts val="0"/>
                        </a:spcAft>
                      </a:pPr>
                      <a:r>
                        <a:rPr lang="nl-NL" sz="700">
                          <a:effectLst/>
                        </a:rPr>
                        <a:t>Mg</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24910 ± 5206</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nl-NL" sz="700">
                          <a:effectLst/>
                        </a:rPr>
                        <a:t>24600 – 29400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nl-NL" sz="700">
                          <a:effectLst/>
                        </a:rPr>
                        <a:t>20440 ± 1553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845268365"/>
                  </a:ext>
                </a:extLst>
              </a:tr>
              <a:tr h="142686">
                <a:tc>
                  <a:txBody>
                    <a:bodyPr/>
                    <a:lstStyle/>
                    <a:p>
                      <a:pPr marL="0" marR="0" algn="just">
                        <a:spcBef>
                          <a:spcPts val="0"/>
                        </a:spcBef>
                        <a:spcAft>
                          <a:spcPts val="0"/>
                        </a:spcAft>
                      </a:pPr>
                      <a:r>
                        <a:rPr lang="nl-NL" sz="700">
                          <a:effectLst/>
                        </a:rPr>
                        <a:t>Mn</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539 ± 28</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435 ± 2</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727817343"/>
                  </a:ext>
                </a:extLst>
              </a:tr>
              <a:tr h="142686">
                <a:tc>
                  <a:txBody>
                    <a:bodyPr/>
                    <a:lstStyle/>
                    <a:p>
                      <a:pPr marL="0" marR="0" algn="just">
                        <a:spcBef>
                          <a:spcPts val="0"/>
                        </a:spcBef>
                        <a:spcAft>
                          <a:spcPts val="0"/>
                        </a:spcAft>
                      </a:pPr>
                      <a:r>
                        <a:rPr lang="nl-NL" sz="700">
                          <a:effectLst/>
                        </a:rPr>
                        <a:t>Na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6550 ± 263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6360 – 7020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648 ± 1</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4093142343"/>
                  </a:ext>
                </a:extLst>
              </a:tr>
              <a:tr h="142686">
                <a:tc>
                  <a:txBody>
                    <a:bodyPr/>
                    <a:lstStyle/>
                    <a:p>
                      <a:pPr marL="0" marR="0" algn="just">
                        <a:spcBef>
                          <a:spcPts val="0"/>
                        </a:spcBef>
                        <a:spcAft>
                          <a:spcPts val="0"/>
                        </a:spcAft>
                      </a:pPr>
                      <a:r>
                        <a:rPr lang="en-US" sz="700">
                          <a:effectLst/>
                        </a:rPr>
                        <a:t>Rb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36.9 – 40.7</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37.2 ± 4.2</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3403025713"/>
                  </a:ext>
                </a:extLst>
              </a:tr>
              <a:tr h="142686">
                <a:tc>
                  <a:txBody>
                    <a:bodyPr/>
                    <a:lstStyle/>
                    <a:p>
                      <a:pPr marL="0" marR="0" algn="just">
                        <a:spcBef>
                          <a:spcPts val="0"/>
                        </a:spcBef>
                        <a:spcAft>
                          <a:spcPts val="0"/>
                        </a:spcAft>
                      </a:pPr>
                      <a:r>
                        <a:rPr lang="en-US" sz="700">
                          <a:effectLst/>
                        </a:rPr>
                        <a:t>Sb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0.72 ± 0.09</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0.46 – 0.66</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7.2 ± 0.4</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820865660"/>
                  </a:ext>
                </a:extLst>
              </a:tr>
              <a:tr h="142686">
                <a:tc>
                  <a:txBody>
                    <a:bodyPr/>
                    <a:lstStyle/>
                    <a:p>
                      <a:pPr marL="0" marR="0" algn="just">
                        <a:spcBef>
                          <a:spcPts val="0"/>
                        </a:spcBef>
                        <a:spcAft>
                          <a:spcPts val="0"/>
                        </a:spcAft>
                      </a:pPr>
                      <a:r>
                        <a:rPr lang="en-US" sz="700">
                          <a:effectLst/>
                        </a:rPr>
                        <a:t>Sc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3.92 ± 0.31</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3.64 – 4.18</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3.87 ± 0.05</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820141522"/>
                  </a:ext>
                </a:extLst>
              </a:tr>
              <a:tr h="142686">
                <a:tc>
                  <a:txBody>
                    <a:bodyPr/>
                    <a:lstStyle/>
                    <a:p>
                      <a:pPr marL="0" marR="0" algn="just">
                        <a:spcBef>
                          <a:spcPts val="0"/>
                        </a:spcBef>
                        <a:spcAft>
                          <a:spcPts val="0"/>
                        </a:spcAft>
                      </a:pPr>
                      <a:r>
                        <a:rPr lang="en-US" sz="700">
                          <a:effectLst/>
                        </a:rPr>
                        <a:t>Sm</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3.58 ± 0.50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3.53 – 4.13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2.97 ± 0.003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3740981655"/>
                  </a:ext>
                </a:extLst>
              </a:tr>
              <a:tr h="142686">
                <a:tc>
                  <a:txBody>
                    <a:bodyPr/>
                    <a:lstStyle/>
                    <a:p>
                      <a:pPr marL="0" marR="0" algn="just">
                        <a:spcBef>
                          <a:spcPts val="0"/>
                        </a:spcBef>
                        <a:spcAft>
                          <a:spcPts val="0"/>
                        </a:spcAft>
                      </a:pPr>
                      <a:r>
                        <a:rPr lang="en-US" sz="700">
                          <a:effectLst/>
                        </a:rPr>
                        <a:t>Ta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0.71 ± 0.23</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0.65 – 0.75</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0.6 ± 0.1</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818095389"/>
                  </a:ext>
                </a:extLst>
              </a:tr>
              <a:tr h="142686">
                <a:tc>
                  <a:txBody>
                    <a:bodyPr/>
                    <a:lstStyle/>
                    <a:p>
                      <a:pPr marL="0" marR="0" algn="just">
                        <a:spcBef>
                          <a:spcPts val="0"/>
                        </a:spcBef>
                        <a:spcAft>
                          <a:spcPts val="0"/>
                        </a:spcAft>
                      </a:pPr>
                      <a:r>
                        <a:rPr lang="en-US" sz="700">
                          <a:effectLst/>
                        </a:rPr>
                        <a:t>Tb</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0.51 ± 0.15</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0.44 – 0.54</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843227506"/>
                  </a:ext>
                </a:extLst>
              </a:tr>
              <a:tr h="142686">
                <a:tc>
                  <a:txBody>
                    <a:bodyPr/>
                    <a:lstStyle/>
                    <a:p>
                      <a:pPr marL="0" marR="0" algn="just">
                        <a:spcBef>
                          <a:spcPts val="0"/>
                        </a:spcBef>
                        <a:spcAft>
                          <a:spcPts val="0"/>
                        </a:spcAft>
                      </a:pPr>
                      <a:r>
                        <a:rPr lang="en-US" sz="700">
                          <a:effectLst/>
                        </a:rPr>
                        <a:t>Th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7.94 ± 0.65</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6.5 – 7.5</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6.9 ± 0.2</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41360410"/>
                  </a:ext>
                </a:extLst>
              </a:tr>
              <a:tr h="142686">
                <a:tc>
                  <a:txBody>
                    <a:bodyPr/>
                    <a:lstStyle/>
                    <a:p>
                      <a:pPr marL="0" marR="0" algn="just">
                        <a:spcBef>
                          <a:spcPts val="0"/>
                        </a:spcBef>
                        <a:spcAft>
                          <a:spcPts val="0"/>
                        </a:spcAft>
                      </a:pPr>
                      <a:r>
                        <a:rPr lang="nl-NL" sz="700">
                          <a:effectLst/>
                        </a:rPr>
                        <a:t>Ti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2731 ± 489</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2300 – 2920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2117 ± 385</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1056086478"/>
                  </a:ext>
                </a:extLst>
              </a:tr>
              <a:tr h="142686">
                <a:tc>
                  <a:txBody>
                    <a:bodyPr/>
                    <a:lstStyle/>
                    <a:p>
                      <a:pPr marL="0" marR="0" algn="just">
                        <a:spcBef>
                          <a:spcPts val="0"/>
                        </a:spcBef>
                        <a:spcAft>
                          <a:spcPts val="0"/>
                        </a:spcAft>
                      </a:pPr>
                      <a:r>
                        <a:rPr lang="en-US" sz="700">
                          <a:effectLst/>
                        </a:rPr>
                        <a:t>U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1.41 ± 0.40</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2.08 – 2.52</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1.4 ± 0.2</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767087575"/>
                  </a:ext>
                </a:extLst>
              </a:tr>
              <a:tr h="142686">
                <a:tc>
                  <a:txBody>
                    <a:bodyPr/>
                    <a:lstStyle/>
                    <a:p>
                      <a:pPr marL="0" marR="0" algn="just">
                        <a:spcBef>
                          <a:spcPts val="0"/>
                        </a:spcBef>
                        <a:spcAft>
                          <a:spcPts val="0"/>
                        </a:spcAft>
                      </a:pPr>
                      <a:r>
                        <a:rPr lang="nl-NL" sz="700">
                          <a:effectLst/>
                        </a:rPr>
                        <a:t>V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21.4 ± 4.5</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25 ± 4</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1653377513"/>
                  </a:ext>
                </a:extLst>
              </a:tr>
              <a:tr h="142686">
                <a:tc>
                  <a:txBody>
                    <a:bodyPr/>
                    <a:lstStyle/>
                    <a:p>
                      <a:pPr marL="0" marR="0" algn="just">
                        <a:spcBef>
                          <a:spcPts val="0"/>
                        </a:spcBef>
                        <a:spcAft>
                          <a:spcPts val="0"/>
                        </a:spcAft>
                      </a:pPr>
                      <a:r>
                        <a:rPr lang="en-US" sz="700">
                          <a:effectLst/>
                        </a:rPr>
                        <a:t>Yb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1.84 ± 0.49</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1.77 – 2.01</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1.8 ± 0.2</a:t>
                      </a:r>
                      <a:endParaRPr lang="en-US" sz="70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4095134349"/>
                  </a:ext>
                </a:extLst>
              </a:tr>
              <a:tr h="142686">
                <a:tc>
                  <a:txBody>
                    <a:bodyPr/>
                    <a:lstStyle/>
                    <a:p>
                      <a:pPr marL="0" marR="0" algn="just">
                        <a:spcBef>
                          <a:spcPts val="0"/>
                        </a:spcBef>
                        <a:spcAft>
                          <a:spcPts val="0"/>
                        </a:spcAft>
                      </a:pPr>
                      <a:r>
                        <a:rPr lang="en-US" sz="700">
                          <a:effectLst/>
                        </a:rPr>
                        <a:t>Zn </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a:effectLst/>
                        </a:rPr>
                        <a:t>-----</a:t>
                      </a:r>
                      <a:endParaRPr lang="en-US" sz="700">
                        <a:effectLst/>
                        <a:latin typeface="Times New Roman" panose="02020603050405020304" pitchFamily="18" charset="0"/>
                        <a:ea typeface="Times New Roman" panose="02020603050405020304" pitchFamily="18" charset="0"/>
                      </a:endParaRPr>
                    </a:p>
                  </a:txBody>
                  <a:tcPr marL="42585" marR="42585" marT="0" marB="0" anchor="ctr"/>
                </a:tc>
                <a:tc>
                  <a:txBody>
                    <a:bodyPr/>
                    <a:lstStyle/>
                    <a:p>
                      <a:pPr marL="0" marR="0" algn="just">
                        <a:spcBef>
                          <a:spcPts val="0"/>
                        </a:spcBef>
                        <a:spcAft>
                          <a:spcPts val="0"/>
                        </a:spcAft>
                      </a:pPr>
                      <a:r>
                        <a:rPr lang="en-US" sz="700" dirty="0" err="1">
                          <a:effectLst/>
                        </a:rPr>
                        <a:t>BDL</a:t>
                      </a:r>
                      <a:endParaRPr lang="en-US" sz="700" dirty="0">
                        <a:effectLst/>
                        <a:latin typeface="Times New Roman" panose="02020603050405020304" pitchFamily="18" charset="0"/>
                        <a:ea typeface="Times New Roman" panose="02020603050405020304" pitchFamily="18" charset="0"/>
                      </a:endParaRPr>
                    </a:p>
                  </a:txBody>
                  <a:tcPr marL="42585" marR="42585" marT="0" marB="0" anchor="ctr"/>
                </a:tc>
                <a:extLst>
                  <a:ext uri="{0D108BD9-81ED-4DB2-BD59-A6C34878D82A}">
                    <a16:rowId xmlns:a16="http://schemas.microsoft.com/office/drawing/2014/main" val="205202384"/>
                  </a:ext>
                </a:extLst>
              </a:tr>
            </a:tbl>
          </a:graphicData>
        </a:graphic>
      </p:graphicFrame>
      <p:sp>
        <p:nvSpPr>
          <p:cNvPr id="7" name="Rectangle 5"/>
          <p:cNvSpPr txBox="1">
            <a:spLocks noChangeArrowheads="1"/>
          </p:cNvSpPr>
          <p:nvPr/>
        </p:nvSpPr>
        <p:spPr bwMode="auto">
          <a:xfrm>
            <a:off x="6156176" y="3086923"/>
            <a:ext cx="2952328" cy="9901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0" indent="0">
              <a:buNone/>
            </a:pPr>
            <a:r>
              <a:rPr lang="en-US" sz="1600" kern="0" dirty="0" err="1" smtClean="0">
                <a:solidFill>
                  <a:schemeClr val="hlink"/>
                </a:solidFill>
              </a:rPr>
              <a:t>BDL</a:t>
            </a:r>
            <a:r>
              <a:rPr lang="en-US" sz="1600" kern="0" dirty="0" smtClean="0">
                <a:solidFill>
                  <a:schemeClr val="hlink"/>
                </a:solidFill>
              </a:rPr>
              <a:t> </a:t>
            </a:r>
            <a:r>
              <a:rPr lang="en-US" sz="1600" kern="0" dirty="0">
                <a:solidFill>
                  <a:schemeClr val="hlink"/>
                </a:solidFill>
              </a:rPr>
              <a:t>= Below Detection </a:t>
            </a:r>
            <a:r>
              <a:rPr lang="en-US" sz="1600" kern="0" dirty="0" smtClean="0">
                <a:solidFill>
                  <a:schemeClr val="hlink"/>
                </a:solidFill>
              </a:rPr>
              <a:t>Limit</a:t>
            </a:r>
          </a:p>
          <a:p>
            <a:pPr marL="0" indent="0">
              <a:buNone/>
            </a:pPr>
            <a:r>
              <a:rPr lang="en-US" sz="1600" kern="0" dirty="0" smtClean="0">
                <a:solidFill>
                  <a:schemeClr val="hlink"/>
                </a:solidFill>
              </a:rPr>
              <a:t>----- </a:t>
            </a:r>
            <a:r>
              <a:rPr lang="en-US" sz="1600" kern="0" dirty="0">
                <a:solidFill>
                  <a:schemeClr val="hlink"/>
                </a:solidFill>
              </a:rPr>
              <a:t>= Not </a:t>
            </a:r>
            <a:r>
              <a:rPr lang="en-US" sz="1600" kern="0" dirty="0" err="1" smtClean="0">
                <a:solidFill>
                  <a:schemeClr val="hlink"/>
                </a:solidFill>
              </a:rPr>
              <a:t>Analysed</a:t>
            </a:r>
            <a:endParaRPr lang="en-US" sz="1600" kern="0" dirty="0">
              <a:solidFill>
                <a:schemeClr val="hlink"/>
              </a:solidFill>
            </a:endParaRPr>
          </a:p>
        </p:txBody>
      </p:sp>
    </p:spTree>
    <p:extLst>
      <p:ext uri="{BB962C8B-B14F-4D97-AF65-F5344CB8AC3E}">
        <p14:creationId xmlns:p14="http://schemas.microsoft.com/office/powerpoint/2010/main" val="139053602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noChangeArrowheads="1"/>
          </p:cNvSpPr>
          <p:nvPr>
            <p:ph type="title"/>
          </p:nvPr>
        </p:nvSpPr>
        <p:spPr>
          <a:xfrm>
            <a:off x="0" y="163612"/>
            <a:ext cx="8964613" cy="673100"/>
          </a:xfrm>
          <a:solidFill>
            <a:schemeClr val="bg1"/>
          </a:solidFill>
        </p:spPr>
        <p:txBody>
          <a:bodyPr/>
          <a:lstStyle/>
          <a:p>
            <a:pPr eaLnBrk="1" hangingPunct="1"/>
            <a:r>
              <a:rPr lang="en-US" sz="2800" dirty="0" smtClean="0">
                <a:solidFill>
                  <a:schemeClr val="hlink"/>
                </a:solidFill>
              </a:rPr>
              <a:t>ADVANTAGE OF THE ALTERNATIVE APPROACH</a:t>
            </a:r>
          </a:p>
        </p:txBody>
      </p:sp>
      <p:sp>
        <p:nvSpPr>
          <p:cNvPr id="92164" name="Rectangle 6"/>
          <p:cNvSpPr>
            <a:spLocks noGrp="1" noChangeArrowheads="1"/>
          </p:cNvSpPr>
          <p:nvPr>
            <p:ph type="body" idx="1"/>
          </p:nvPr>
        </p:nvSpPr>
        <p:spPr>
          <a:xfrm>
            <a:off x="34925" y="1124743"/>
            <a:ext cx="9109075" cy="4968081"/>
          </a:xfrm>
          <a:solidFill>
            <a:schemeClr val="bg1"/>
          </a:solidFill>
        </p:spPr>
        <p:txBody>
          <a:bodyPr/>
          <a:lstStyle/>
          <a:p>
            <a:r>
              <a:rPr lang="en-US" sz="2400" dirty="0" smtClean="0">
                <a:solidFill>
                  <a:schemeClr val="hlink"/>
                </a:solidFill>
              </a:rPr>
              <a:t>This alternative approach to the efficiency data generation </a:t>
            </a:r>
            <a:r>
              <a:rPr lang="en-US" sz="2400" dirty="0">
                <a:solidFill>
                  <a:schemeClr val="hlink"/>
                </a:solidFill>
              </a:rPr>
              <a:t>in Neutron Activation Analysis </a:t>
            </a:r>
            <a:r>
              <a:rPr lang="en-US" sz="2400" dirty="0" smtClean="0">
                <a:solidFill>
                  <a:schemeClr val="hlink"/>
                </a:solidFill>
              </a:rPr>
              <a:t>has advantage of increasing the range of the calibration from e.g. </a:t>
            </a:r>
            <a:r>
              <a:rPr lang="en-US" sz="2400" b="1" dirty="0" smtClean="0">
                <a:solidFill>
                  <a:schemeClr val="hlink"/>
                </a:solidFill>
              </a:rPr>
              <a:t>from </a:t>
            </a:r>
            <a:r>
              <a:rPr lang="en-US" sz="2400" b="1" dirty="0">
                <a:solidFill>
                  <a:schemeClr val="hlink"/>
                </a:solidFill>
              </a:rPr>
              <a:t>1408 KeV to 2447.71 </a:t>
            </a:r>
            <a:r>
              <a:rPr lang="en-US" sz="2400" b="1" dirty="0" smtClean="0">
                <a:solidFill>
                  <a:schemeClr val="hlink"/>
                </a:solidFill>
              </a:rPr>
              <a:t>KeV</a:t>
            </a:r>
            <a:r>
              <a:rPr lang="en-US" sz="2400" dirty="0" smtClean="0">
                <a:solidFill>
                  <a:schemeClr val="hlink"/>
                </a:solidFill>
              </a:rPr>
              <a:t>, hence broadening the range of elements that could be analysed with the spectrometer at the laboratory.  </a:t>
            </a:r>
          </a:p>
          <a:p>
            <a:endParaRPr lang="en-US" sz="2400" dirty="0">
              <a:solidFill>
                <a:schemeClr val="hlink"/>
              </a:solidFill>
            </a:endParaRPr>
          </a:p>
          <a:p>
            <a:r>
              <a:rPr lang="en-US" sz="2400" dirty="0" smtClean="0">
                <a:solidFill>
                  <a:schemeClr val="hlink"/>
                </a:solidFill>
              </a:rPr>
              <a:t>In terms of performance, this </a:t>
            </a:r>
            <a:r>
              <a:rPr lang="en-US" sz="2400" dirty="0">
                <a:solidFill>
                  <a:schemeClr val="hlink"/>
                </a:solidFill>
              </a:rPr>
              <a:t>methodology </a:t>
            </a:r>
            <a:r>
              <a:rPr lang="en-US" sz="2400" dirty="0" smtClean="0">
                <a:solidFill>
                  <a:schemeClr val="hlink"/>
                </a:solidFill>
              </a:rPr>
              <a:t>has </a:t>
            </a:r>
            <a:r>
              <a:rPr lang="en-US" sz="2400" dirty="0">
                <a:solidFill>
                  <a:schemeClr val="hlink"/>
                </a:solidFill>
              </a:rPr>
              <a:t>performed fairly well in comparison to the conventional </a:t>
            </a:r>
            <a:r>
              <a:rPr lang="en-US" sz="2400" dirty="0" smtClean="0">
                <a:solidFill>
                  <a:schemeClr val="hlink"/>
                </a:solidFill>
              </a:rPr>
              <a:t>proprietary software counterpart.</a:t>
            </a:r>
            <a:endParaRPr lang="en-US" sz="2400" dirty="0">
              <a:solidFill>
                <a:schemeClr val="hlink"/>
              </a:solidFill>
            </a:endParaRPr>
          </a:p>
          <a:p>
            <a:endParaRPr lang="en-US" sz="2400" dirty="0" smtClean="0">
              <a:solidFill>
                <a:schemeClr val="hlink"/>
              </a:solidFill>
            </a:endParaRPr>
          </a:p>
          <a:p>
            <a:pPr marL="0" indent="0">
              <a:buFontTx/>
              <a:buNone/>
              <a:defRPr/>
            </a:pPr>
            <a:endParaRPr lang="en-US" sz="2400" dirty="0" smtClean="0">
              <a:solidFill>
                <a:schemeClr val="hlink"/>
              </a:solidFill>
            </a:endParaRPr>
          </a:p>
        </p:txBody>
      </p:sp>
      <p:pic>
        <p:nvPicPr>
          <p:cNvPr id="45061" name="Picture 7"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noChangeArrowheads="1"/>
          </p:cNvSpPr>
          <p:nvPr>
            <p:ph type="title"/>
          </p:nvPr>
        </p:nvSpPr>
        <p:spPr>
          <a:xfrm>
            <a:off x="0" y="115888"/>
            <a:ext cx="9036496" cy="673100"/>
          </a:xfrm>
          <a:solidFill>
            <a:schemeClr val="bg1"/>
          </a:solidFill>
        </p:spPr>
        <p:txBody>
          <a:bodyPr/>
          <a:lstStyle/>
          <a:p>
            <a:pPr eaLnBrk="1" hangingPunct="1"/>
            <a:r>
              <a:rPr lang="en-US" sz="2600" dirty="0" smtClean="0">
                <a:solidFill>
                  <a:schemeClr val="hlink"/>
                </a:solidFill>
              </a:rPr>
              <a:t>THE DOWNSIDE OF THE ALTERNATIVE APPROACH</a:t>
            </a:r>
          </a:p>
        </p:txBody>
      </p:sp>
      <p:sp>
        <p:nvSpPr>
          <p:cNvPr id="92164" name="Rectangle 6"/>
          <p:cNvSpPr>
            <a:spLocks noGrp="1" noChangeArrowheads="1"/>
          </p:cNvSpPr>
          <p:nvPr>
            <p:ph type="body" idx="1"/>
          </p:nvPr>
        </p:nvSpPr>
        <p:spPr>
          <a:xfrm>
            <a:off x="-36512" y="836613"/>
            <a:ext cx="9361611" cy="5256212"/>
          </a:xfrm>
          <a:solidFill>
            <a:schemeClr val="bg1"/>
          </a:solidFill>
        </p:spPr>
        <p:txBody>
          <a:bodyPr/>
          <a:lstStyle/>
          <a:p>
            <a:r>
              <a:rPr lang="en-US" sz="2400" dirty="0" smtClean="0">
                <a:solidFill>
                  <a:schemeClr val="hlink"/>
                </a:solidFill>
              </a:rPr>
              <a:t>The calculations of the efficiency and the fitting of the curve has to be done semi-manually in electronic spreadsheet approach</a:t>
            </a:r>
            <a:r>
              <a:rPr lang="en-US" sz="2400" dirty="0">
                <a:solidFill>
                  <a:schemeClr val="hlink"/>
                </a:solidFill>
              </a:rPr>
              <a:t>. </a:t>
            </a:r>
            <a:r>
              <a:rPr lang="en-US" sz="2400" dirty="0" smtClean="0">
                <a:solidFill>
                  <a:schemeClr val="hlink"/>
                </a:solidFill>
              </a:rPr>
              <a:t>Whereas these procedures are automated in dedicated proprietary spectrum analysis software. </a:t>
            </a:r>
          </a:p>
          <a:p>
            <a:endParaRPr lang="en-US" sz="2000" dirty="0">
              <a:solidFill>
                <a:schemeClr val="hlink"/>
              </a:solidFill>
            </a:endParaRPr>
          </a:p>
          <a:p>
            <a:r>
              <a:rPr lang="en-US" sz="2400" dirty="0">
                <a:solidFill>
                  <a:schemeClr val="hlink"/>
                </a:solidFill>
              </a:rPr>
              <a:t>The large data set and complexities of the calculation involved in the implementation of the </a:t>
            </a:r>
            <a:r>
              <a:rPr lang="en-US" sz="2400" i="1" dirty="0">
                <a:solidFill>
                  <a:schemeClr val="hlink"/>
                </a:solidFill>
              </a:rPr>
              <a:t>k</a:t>
            </a:r>
            <a:r>
              <a:rPr lang="en-US" sz="2400" baseline="-25000" dirty="0">
                <a:solidFill>
                  <a:schemeClr val="hlink"/>
                </a:solidFill>
              </a:rPr>
              <a:t>0</a:t>
            </a:r>
            <a:r>
              <a:rPr lang="en-US" sz="2400" dirty="0">
                <a:solidFill>
                  <a:schemeClr val="hlink"/>
                </a:solidFill>
              </a:rPr>
              <a:t>-INAA necessitated the computerization of the </a:t>
            </a:r>
            <a:r>
              <a:rPr lang="en-US" sz="2400" dirty="0" smtClean="0">
                <a:solidFill>
                  <a:schemeClr val="hlink"/>
                </a:solidFill>
              </a:rPr>
              <a:t>procedures making use of electronic spreadsheet very tedious and time-consuming. </a:t>
            </a:r>
            <a:endParaRPr lang="en-US" sz="2400" dirty="0">
              <a:solidFill>
                <a:schemeClr val="hlink"/>
              </a:solidFill>
            </a:endParaRPr>
          </a:p>
          <a:p>
            <a:endParaRPr lang="en-US" sz="2000" dirty="0">
              <a:solidFill>
                <a:schemeClr val="hlink"/>
              </a:solidFill>
            </a:endParaRPr>
          </a:p>
          <a:p>
            <a:r>
              <a:rPr lang="en-US" sz="2400" dirty="0" smtClean="0">
                <a:solidFill>
                  <a:schemeClr val="hlink"/>
                </a:solidFill>
              </a:rPr>
              <a:t>Spectrum </a:t>
            </a:r>
            <a:r>
              <a:rPr lang="en-US" sz="2400" dirty="0">
                <a:solidFill>
                  <a:schemeClr val="hlink"/>
                </a:solidFill>
              </a:rPr>
              <a:t>analysis software </a:t>
            </a:r>
            <a:r>
              <a:rPr lang="en-US" sz="2400" dirty="0" smtClean="0">
                <a:solidFill>
                  <a:schemeClr val="hlink"/>
                </a:solidFill>
              </a:rPr>
              <a:t>such as </a:t>
            </a:r>
            <a:r>
              <a:rPr lang="en-US" sz="2400" i="1" dirty="0" smtClean="0">
                <a:solidFill>
                  <a:schemeClr val="hlink"/>
                </a:solidFill>
              </a:rPr>
              <a:t>k</a:t>
            </a:r>
            <a:r>
              <a:rPr lang="en-US" sz="2400" baseline="-25000" dirty="0" smtClean="0">
                <a:solidFill>
                  <a:schemeClr val="hlink"/>
                </a:solidFill>
              </a:rPr>
              <a:t>0</a:t>
            </a:r>
            <a:r>
              <a:rPr lang="en-US" sz="2400" dirty="0" smtClean="0">
                <a:solidFill>
                  <a:schemeClr val="hlink"/>
                </a:solidFill>
              </a:rPr>
              <a:t>-IAEA program has modules for storage of background spectrum, shape calibration, energy calibration and efficiency calibration after acquiring and analyzing the spectrum of the relevant calibration point sources. </a:t>
            </a:r>
            <a:endParaRPr lang="en-US" sz="2400" dirty="0">
              <a:solidFill>
                <a:schemeClr val="hlink"/>
              </a:solidFill>
            </a:endParaRPr>
          </a:p>
          <a:p>
            <a:endParaRPr lang="en-US" sz="2400" dirty="0" smtClean="0">
              <a:solidFill>
                <a:schemeClr val="hlink"/>
              </a:solidFill>
            </a:endParaRPr>
          </a:p>
          <a:p>
            <a:pPr marL="0" indent="0">
              <a:buFontTx/>
              <a:buNone/>
              <a:defRPr/>
            </a:pPr>
            <a:endParaRPr lang="en-US" sz="2400" dirty="0" smtClean="0">
              <a:solidFill>
                <a:schemeClr val="hlink"/>
              </a:solidFill>
            </a:endParaRPr>
          </a:p>
        </p:txBody>
      </p:sp>
      <p:pic>
        <p:nvPicPr>
          <p:cNvPr id="45061" name="Picture 7"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299802558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6"/>
          <p:cNvSpPr>
            <a:spLocks noGrp="1" noChangeArrowheads="1"/>
          </p:cNvSpPr>
          <p:nvPr>
            <p:ph type="body" idx="1"/>
          </p:nvPr>
        </p:nvSpPr>
        <p:spPr>
          <a:xfrm>
            <a:off x="179512" y="908719"/>
            <a:ext cx="8784977" cy="5184105"/>
          </a:xfrm>
          <a:solidFill>
            <a:schemeClr val="bg1"/>
          </a:solidFill>
        </p:spPr>
        <p:txBody>
          <a:bodyPr/>
          <a:lstStyle/>
          <a:p>
            <a:r>
              <a:rPr lang="en-US" sz="2400" dirty="0" smtClean="0">
                <a:solidFill>
                  <a:schemeClr val="hlink"/>
                </a:solidFill>
              </a:rPr>
              <a:t>The peak-to-total ratio has not been taken into account in this efficiency curve fitting via the electronic spreadsheet approach. </a:t>
            </a:r>
          </a:p>
          <a:p>
            <a:endParaRPr lang="en-US" sz="2400" dirty="0">
              <a:solidFill>
                <a:schemeClr val="hlink"/>
              </a:solidFill>
            </a:endParaRPr>
          </a:p>
          <a:p>
            <a:r>
              <a:rPr lang="en-US" sz="2400" dirty="0" smtClean="0">
                <a:solidFill>
                  <a:schemeClr val="hlink"/>
                </a:solidFill>
              </a:rPr>
              <a:t>The </a:t>
            </a:r>
            <a:r>
              <a:rPr lang="en-US" sz="2400" dirty="0">
                <a:solidFill>
                  <a:schemeClr val="hlink"/>
                </a:solidFill>
              </a:rPr>
              <a:t>peak-to-total ratio </a:t>
            </a:r>
            <a:r>
              <a:rPr lang="en-US" sz="2400" dirty="0" smtClean="0">
                <a:solidFill>
                  <a:schemeClr val="hlink"/>
                </a:solidFill>
              </a:rPr>
              <a:t>which is </a:t>
            </a:r>
            <a:r>
              <a:rPr lang="en-US" sz="2400" dirty="0">
                <a:solidFill>
                  <a:schemeClr val="hlink"/>
                </a:solidFill>
              </a:rPr>
              <a:t>required for true coincidence effect correction is especially important when the source-detector distance becomes </a:t>
            </a:r>
            <a:r>
              <a:rPr lang="en-US" sz="2400" dirty="0" smtClean="0">
                <a:solidFill>
                  <a:schemeClr val="hlink"/>
                </a:solidFill>
              </a:rPr>
              <a:t>small such as the 2cm geometry in this case. </a:t>
            </a:r>
            <a:endParaRPr lang="en-US" sz="2400" dirty="0">
              <a:solidFill>
                <a:schemeClr val="hlink"/>
              </a:solidFill>
            </a:endParaRPr>
          </a:p>
          <a:p>
            <a:endParaRPr lang="en-US" sz="2400" dirty="0" smtClean="0">
              <a:solidFill>
                <a:schemeClr val="hlink"/>
              </a:solidFill>
            </a:endParaRPr>
          </a:p>
          <a:p>
            <a:pPr marL="0" indent="0">
              <a:buFontTx/>
              <a:buNone/>
              <a:defRPr/>
            </a:pPr>
            <a:endParaRPr lang="en-US" sz="2400" dirty="0" smtClean="0">
              <a:solidFill>
                <a:schemeClr val="hlink"/>
              </a:solidFill>
            </a:endParaRPr>
          </a:p>
        </p:txBody>
      </p:sp>
      <p:pic>
        <p:nvPicPr>
          <p:cNvPr id="45061" name="Picture 7"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
        <p:nvSpPr>
          <p:cNvPr id="7" name="Rectangle 5"/>
          <p:cNvSpPr>
            <a:spLocks noGrp="1" noChangeArrowheads="1"/>
          </p:cNvSpPr>
          <p:nvPr>
            <p:ph type="title"/>
          </p:nvPr>
        </p:nvSpPr>
        <p:spPr>
          <a:xfrm>
            <a:off x="0" y="115888"/>
            <a:ext cx="9036496" cy="673100"/>
          </a:xfrm>
          <a:solidFill>
            <a:schemeClr val="bg1"/>
          </a:solidFill>
        </p:spPr>
        <p:txBody>
          <a:bodyPr/>
          <a:lstStyle/>
          <a:p>
            <a:pPr eaLnBrk="1" hangingPunct="1"/>
            <a:r>
              <a:rPr lang="en-US" sz="2600" dirty="0" smtClean="0">
                <a:solidFill>
                  <a:schemeClr val="hlink"/>
                </a:solidFill>
              </a:rPr>
              <a:t>THE DOWNSIDE OF THE ALTERNATIVE APPROACH 2</a:t>
            </a:r>
          </a:p>
        </p:txBody>
      </p:sp>
    </p:spTree>
    <p:extLst>
      <p:ext uri="{BB962C8B-B14F-4D97-AF65-F5344CB8AC3E}">
        <p14:creationId xmlns:p14="http://schemas.microsoft.com/office/powerpoint/2010/main" val="96758835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6"/>
          <p:cNvSpPr>
            <a:spLocks noGrp="1" noChangeArrowheads="1"/>
          </p:cNvSpPr>
          <p:nvPr>
            <p:ph type="body" idx="1"/>
          </p:nvPr>
        </p:nvSpPr>
        <p:spPr>
          <a:xfrm>
            <a:off x="179512" y="908719"/>
            <a:ext cx="8784977" cy="5184105"/>
          </a:xfrm>
          <a:solidFill>
            <a:schemeClr val="bg1"/>
          </a:solidFill>
        </p:spPr>
        <p:txBody>
          <a:bodyPr/>
          <a:lstStyle/>
          <a:p>
            <a:r>
              <a:rPr lang="en-US" sz="2400" dirty="0" smtClean="0">
                <a:solidFill>
                  <a:schemeClr val="hlink"/>
                </a:solidFill>
              </a:rPr>
              <a:t>On </a:t>
            </a:r>
            <a:r>
              <a:rPr lang="en-US" sz="2400" dirty="0">
                <a:solidFill>
                  <a:schemeClr val="hlink"/>
                </a:solidFill>
              </a:rPr>
              <a:t>the whole, the two methods and corresponding software are at par in terms of accuracy and effectiveness. However, </a:t>
            </a:r>
            <a:r>
              <a:rPr lang="en-US" sz="2400" i="1" dirty="0">
                <a:solidFill>
                  <a:schemeClr val="hlink"/>
                </a:solidFill>
              </a:rPr>
              <a:t>k</a:t>
            </a:r>
            <a:r>
              <a:rPr lang="en-US" sz="2400" baseline="-25000" dirty="0">
                <a:solidFill>
                  <a:schemeClr val="hlink"/>
                </a:solidFill>
              </a:rPr>
              <a:t>0</a:t>
            </a:r>
            <a:r>
              <a:rPr lang="en-US" sz="2400" dirty="0">
                <a:solidFill>
                  <a:schemeClr val="hlink"/>
                </a:solidFill>
              </a:rPr>
              <a:t>-INAA holds out great prospects with exciting possibilities given its several advantages over relative method which have been earlier enumerated. </a:t>
            </a:r>
          </a:p>
          <a:p>
            <a:endParaRPr lang="en-US" sz="2400" dirty="0">
              <a:solidFill>
                <a:schemeClr val="hlink"/>
              </a:solidFill>
            </a:endParaRPr>
          </a:p>
          <a:p>
            <a:pPr marL="0" indent="0">
              <a:buFontTx/>
              <a:buNone/>
              <a:defRPr/>
            </a:pPr>
            <a:endParaRPr lang="en-US" sz="2400" dirty="0" smtClean="0">
              <a:solidFill>
                <a:schemeClr val="hlink"/>
              </a:solidFill>
            </a:endParaRPr>
          </a:p>
        </p:txBody>
      </p:sp>
      <p:pic>
        <p:nvPicPr>
          <p:cNvPr id="45061" name="Picture 7"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620C8521-CC55-4E06-8D14-9F35EE6056FA}" type="slidenum">
              <a:rPr lang="en-US" smtClean="0"/>
              <a:pPr>
                <a:defRPr/>
              </a:pPr>
              <a:t>59</a:t>
            </a:fld>
            <a:endParaRPr lang="nl-NL" dirty="0"/>
          </a:p>
        </p:txBody>
      </p:sp>
      <p:sp>
        <p:nvSpPr>
          <p:cNvPr id="7" name="Rectangle 5"/>
          <p:cNvSpPr>
            <a:spLocks noGrp="1" noChangeArrowheads="1"/>
          </p:cNvSpPr>
          <p:nvPr>
            <p:ph type="title"/>
          </p:nvPr>
        </p:nvSpPr>
        <p:spPr>
          <a:xfrm>
            <a:off x="0" y="115888"/>
            <a:ext cx="9036496" cy="673100"/>
          </a:xfrm>
          <a:solidFill>
            <a:schemeClr val="bg1"/>
          </a:solidFill>
        </p:spPr>
        <p:txBody>
          <a:bodyPr/>
          <a:lstStyle/>
          <a:p>
            <a:pPr eaLnBrk="1" hangingPunct="1"/>
            <a:r>
              <a:rPr lang="en-US" sz="2600" dirty="0" smtClean="0">
                <a:solidFill>
                  <a:schemeClr val="hlink"/>
                </a:solidFill>
              </a:rPr>
              <a:t>RESEARCH FINDINGS</a:t>
            </a:r>
          </a:p>
        </p:txBody>
      </p:sp>
    </p:spTree>
    <p:extLst>
      <p:ext uri="{BB962C8B-B14F-4D97-AF65-F5344CB8AC3E}">
        <p14:creationId xmlns:p14="http://schemas.microsoft.com/office/powerpoint/2010/main" val="235595269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6048D41-E23A-4D0C-955E-34A16DC5C416}" type="slidenum">
              <a:rPr lang="en-US" smtClean="0"/>
              <a:pPr>
                <a:defRPr/>
              </a:pPr>
              <a:t>6</a:t>
            </a:fld>
            <a:endParaRPr lang="nl-NL" dirty="0"/>
          </a:p>
        </p:txBody>
      </p:sp>
      <p:sp>
        <p:nvSpPr>
          <p:cNvPr id="9" name="Rectangle 4"/>
          <p:cNvSpPr txBox="1">
            <a:spLocks noChangeArrowheads="1"/>
          </p:cNvSpPr>
          <p:nvPr/>
        </p:nvSpPr>
        <p:spPr bwMode="auto">
          <a:xfrm>
            <a:off x="251519" y="331241"/>
            <a:ext cx="8666163" cy="684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en-US" dirty="0" smtClean="0">
                <a:solidFill>
                  <a:schemeClr val="hlink"/>
                </a:solidFill>
              </a:rPr>
              <a:t>NIRR-1 CONVERSION FROM </a:t>
            </a:r>
            <a:r>
              <a:rPr lang="en-US" dirty="0" err="1" smtClean="0">
                <a:solidFill>
                  <a:schemeClr val="hlink"/>
                </a:solidFill>
              </a:rPr>
              <a:t>HEU</a:t>
            </a:r>
            <a:r>
              <a:rPr lang="en-US" dirty="0" smtClean="0">
                <a:solidFill>
                  <a:schemeClr val="hlink"/>
                </a:solidFill>
              </a:rPr>
              <a:t> TO </a:t>
            </a:r>
            <a:r>
              <a:rPr lang="en-US" dirty="0" err="1" smtClean="0">
                <a:solidFill>
                  <a:schemeClr val="hlink"/>
                </a:solidFill>
              </a:rPr>
              <a:t>LEU</a:t>
            </a:r>
            <a:endParaRPr lang="nl-NL" dirty="0">
              <a:solidFill>
                <a:schemeClr val="hlink"/>
              </a:solidFill>
            </a:endParaRPr>
          </a:p>
        </p:txBody>
      </p:sp>
      <p:pic>
        <p:nvPicPr>
          <p:cNvPr id="2" name="Picture 1"/>
          <p:cNvPicPr>
            <a:picLocks noChangeAspect="1"/>
          </p:cNvPicPr>
          <p:nvPr/>
        </p:nvPicPr>
        <p:blipFill>
          <a:blip r:embed="rId4"/>
          <a:stretch>
            <a:fillRect/>
          </a:stretch>
        </p:blipFill>
        <p:spPr>
          <a:xfrm>
            <a:off x="1115616" y="941228"/>
            <a:ext cx="6832283" cy="4792028"/>
          </a:xfrm>
          <a:prstGeom prst="rect">
            <a:avLst/>
          </a:prstGeom>
        </p:spPr>
      </p:pic>
      <p:sp>
        <p:nvSpPr>
          <p:cNvPr id="10" name="Rectangle 3"/>
          <p:cNvSpPr txBox="1">
            <a:spLocks noChangeArrowheads="1"/>
          </p:cNvSpPr>
          <p:nvPr/>
        </p:nvSpPr>
        <p:spPr bwMode="auto">
          <a:xfrm>
            <a:off x="-36512" y="5589240"/>
            <a:ext cx="9252520" cy="504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0" indent="0">
              <a:buNone/>
            </a:pPr>
            <a:r>
              <a:rPr lang="en-US" sz="2800" dirty="0" smtClean="0">
                <a:solidFill>
                  <a:schemeClr val="hlink"/>
                </a:solidFill>
              </a:rPr>
              <a:t>Conversion from 90% to 12% uranium-235 enrichment</a:t>
            </a:r>
            <a:endParaRPr lang="en-US" sz="2800" dirty="0" smtClean="0">
              <a:solidFill>
                <a:srgbClr val="0070C0"/>
              </a:solidFill>
            </a:endParaRPr>
          </a:p>
        </p:txBody>
      </p:sp>
    </p:spTree>
    <p:extLst>
      <p:ext uri="{BB962C8B-B14F-4D97-AF65-F5344CB8AC3E}">
        <p14:creationId xmlns:p14="http://schemas.microsoft.com/office/powerpoint/2010/main" val="359800849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6"/>
          <p:cNvSpPr>
            <a:spLocks noGrp="1" noChangeArrowheads="1"/>
          </p:cNvSpPr>
          <p:nvPr>
            <p:ph type="body" idx="1"/>
          </p:nvPr>
        </p:nvSpPr>
        <p:spPr>
          <a:xfrm>
            <a:off x="179512" y="908719"/>
            <a:ext cx="8784977" cy="5184105"/>
          </a:xfrm>
          <a:solidFill>
            <a:schemeClr val="bg1"/>
          </a:solidFill>
        </p:spPr>
        <p:txBody>
          <a:bodyPr/>
          <a:lstStyle/>
          <a:p>
            <a:r>
              <a:rPr lang="en-US" sz="2000" dirty="0" smtClean="0">
                <a:solidFill>
                  <a:schemeClr val="hlink"/>
                </a:solidFill>
              </a:rPr>
              <a:t>For </a:t>
            </a:r>
            <a:r>
              <a:rPr lang="en-US" sz="2000" dirty="0">
                <a:solidFill>
                  <a:schemeClr val="hlink"/>
                </a:solidFill>
              </a:rPr>
              <a:t>the k0_IAEA software, the following improvements are suggested:</a:t>
            </a:r>
          </a:p>
          <a:p>
            <a:pPr lvl="0"/>
            <a:r>
              <a:rPr lang="en-US" sz="2000" dirty="0">
                <a:solidFill>
                  <a:schemeClr val="hlink"/>
                </a:solidFill>
              </a:rPr>
              <a:t>Enhancement of the code to make it capable of resolving </a:t>
            </a:r>
            <a:r>
              <a:rPr lang="en-US" sz="2000" dirty="0" err="1">
                <a:solidFill>
                  <a:schemeClr val="hlink"/>
                </a:solidFill>
              </a:rPr>
              <a:t>multiplet</a:t>
            </a:r>
            <a:r>
              <a:rPr lang="en-US" sz="2000" dirty="0">
                <a:solidFill>
                  <a:schemeClr val="hlink"/>
                </a:solidFill>
              </a:rPr>
              <a:t> or overlapping peaks into individual components for accurate net peak area determination without the user intervention. Hence reducing the manual selection of the region of interest (ROI) for some </a:t>
            </a:r>
            <a:r>
              <a:rPr lang="en-US" sz="2000" dirty="0" err="1">
                <a:solidFill>
                  <a:schemeClr val="hlink"/>
                </a:solidFill>
              </a:rPr>
              <a:t>photopeaks</a:t>
            </a:r>
            <a:r>
              <a:rPr lang="en-US" sz="2000" dirty="0">
                <a:solidFill>
                  <a:schemeClr val="hlink"/>
                </a:solidFill>
              </a:rPr>
              <a:t> before peak area analysis. Taking into consideration the fact that even high resolution detectors and MCA do sometimes select a gate for energy range which includes more than one gamma line. </a:t>
            </a:r>
          </a:p>
          <a:p>
            <a:pPr lvl="0"/>
            <a:r>
              <a:rPr lang="en-US" sz="2000" dirty="0">
                <a:solidFill>
                  <a:schemeClr val="hlink"/>
                </a:solidFill>
              </a:rPr>
              <a:t>Integration of the two key aspects of a spectroscopy application, which is data acquisition and spectra analysis, into a unified platform by using the same software for both the acquisition and analysis of spectra used for the implementation of the k0-INAA.</a:t>
            </a:r>
          </a:p>
          <a:p>
            <a:pPr lvl="0"/>
            <a:r>
              <a:rPr lang="en-US" sz="2400" dirty="0">
                <a:solidFill>
                  <a:schemeClr val="hlink"/>
                </a:solidFill>
              </a:rPr>
              <a:t>Integration of the installation files into a single one-step setup file, rather than the present four.</a:t>
            </a:r>
          </a:p>
          <a:p>
            <a:pPr lvl="0"/>
            <a:r>
              <a:rPr lang="en-US" sz="2400" dirty="0">
                <a:solidFill>
                  <a:schemeClr val="hlink"/>
                </a:solidFill>
              </a:rPr>
              <a:t>Backward compatibility of the software so that users will not have to manually backup the permanent data and restore it each time after installing a newer version or an update. </a:t>
            </a:r>
          </a:p>
          <a:p>
            <a:endParaRPr lang="en-US" sz="2400" dirty="0">
              <a:solidFill>
                <a:schemeClr val="hlink"/>
              </a:solidFill>
            </a:endParaRPr>
          </a:p>
          <a:p>
            <a:pPr marL="0" indent="0">
              <a:buFontTx/>
              <a:buNone/>
              <a:defRPr/>
            </a:pPr>
            <a:endParaRPr lang="en-US" sz="2400" dirty="0">
              <a:solidFill>
                <a:schemeClr val="hlink"/>
              </a:solidFill>
            </a:endParaRPr>
          </a:p>
        </p:txBody>
      </p:sp>
      <p:pic>
        <p:nvPicPr>
          <p:cNvPr id="45061" name="Picture 7"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620C8521-CC55-4E06-8D14-9F35EE6056FA}" type="slidenum">
              <a:rPr lang="en-US" smtClean="0"/>
              <a:pPr>
                <a:defRPr/>
              </a:pPr>
              <a:t>60</a:t>
            </a:fld>
            <a:endParaRPr lang="nl-NL" dirty="0"/>
          </a:p>
        </p:txBody>
      </p:sp>
      <p:sp>
        <p:nvSpPr>
          <p:cNvPr id="7" name="Rectangle 5"/>
          <p:cNvSpPr>
            <a:spLocks noGrp="1" noChangeArrowheads="1"/>
          </p:cNvSpPr>
          <p:nvPr>
            <p:ph type="title"/>
          </p:nvPr>
        </p:nvSpPr>
        <p:spPr>
          <a:xfrm>
            <a:off x="0" y="115888"/>
            <a:ext cx="9036496" cy="673100"/>
          </a:xfrm>
          <a:solidFill>
            <a:schemeClr val="bg1"/>
          </a:solidFill>
        </p:spPr>
        <p:txBody>
          <a:bodyPr/>
          <a:lstStyle/>
          <a:p>
            <a:pPr eaLnBrk="1" hangingPunct="1"/>
            <a:r>
              <a:rPr lang="en-US" sz="2600" dirty="0" smtClean="0">
                <a:solidFill>
                  <a:schemeClr val="hlink"/>
                </a:solidFill>
              </a:rPr>
              <a:t>RECOMMENDATIONS</a:t>
            </a:r>
          </a:p>
        </p:txBody>
      </p:sp>
    </p:spTree>
    <p:extLst>
      <p:ext uri="{BB962C8B-B14F-4D97-AF65-F5344CB8AC3E}">
        <p14:creationId xmlns:p14="http://schemas.microsoft.com/office/powerpoint/2010/main" val="210694873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Grp="1" noChangeArrowheads="1"/>
          </p:cNvSpPr>
          <p:nvPr>
            <p:ph type="title"/>
          </p:nvPr>
        </p:nvSpPr>
        <p:spPr>
          <a:xfrm>
            <a:off x="144463" y="115888"/>
            <a:ext cx="8964612" cy="673100"/>
          </a:xfrm>
          <a:solidFill>
            <a:schemeClr val="bg1"/>
          </a:solidFill>
        </p:spPr>
        <p:txBody>
          <a:bodyPr/>
          <a:lstStyle/>
          <a:p>
            <a:r>
              <a:rPr lang="en-US" sz="2800" dirty="0" smtClean="0">
                <a:solidFill>
                  <a:schemeClr val="hlink"/>
                </a:solidFill>
              </a:rPr>
              <a:t>CONCLUSION </a:t>
            </a:r>
            <a:endParaRPr lang="en-US" sz="2800" dirty="0">
              <a:solidFill>
                <a:schemeClr val="hlink"/>
              </a:solidFill>
            </a:endParaRPr>
          </a:p>
        </p:txBody>
      </p:sp>
      <p:sp>
        <p:nvSpPr>
          <p:cNvPr id="48132" name="Rectangle 6"/>
          <p:cNvSpPr>
            <a:spLocks noGrp="1" noChangeArrowheads="1"/>
          </p:cNvSpPr>
          <p:nvPr>
            <p:ph type="body" idx="1"/>
          </p:nvPr>
        </p:nvSpPr>
        <p:spPr>
          <a:xfrm>
            <a:off x="34925" y="908050"/>
            <a:ext cx="9109075" cy="5184775"/>
          </a:xfrm>
          <a:solidFill>
            <a:schemeClr val="bg1"/>
          </a:solidFill>
        </p:spPr>
        <p:txBody>
          <a:bodyPr/>
          <a:lstStyle/>
          <a:p>
            <a:pPr marL="0" indent="0">
              <a:buNone/>
            </a:pPr>
            <a:r>
              <a:rPr lang="en-US" sz="2400" dirty="0" smtClean="0">
                <a:solidFill>
                  <a:schemeClr val="hlink"/>
                </a:solidFill>
              </a:rPr>
              <a:t>Two </a:t>
            </a:r>
            <a:r>
              <a:rPr lang="en-US" sz="2400" dirty="0">
                <a:solidFill>
                  <a:schemeClr val="hlink"/>
                </a:solidFill>
              </a:rPr>
              <a:t>approaches (</a:t>
            </a:r>
            <a:r>
              <a:rPr lang="en-US" sz="2400" i="1" dirty="0">
                <a:solidFill>
                  <a:schemeClr val="hlink"/>
                </a:solidFill>
              </a:rPr>
              <a:t>k</a:t>
            </a:r>
            <a:r>
              <a:rPr lang="en-US" sz="2400" baseline="-25000" dirty="0">
                <a:solidFill>
                  <a:schemeClr val="hlink"/>
                </a:solidFill>
              </a:rPr>
              <a:t>0</a:t>
            </a:r>
            <a:r>
              <a:rPr lang="en-US" sz="2400" dirty="0">
                <a:solidFill>
                  <a:schemeClr val="hlink"/>
                </a:solidFill>
              </a:rPr>
              <a:t>_IAEA software and electronic spreadsheet) for calculating the full-energy peak efficiency for the high purity germanium detector GEM 30195 have been compared. </a:t>
            </a:r>
            <a:endParaRPr lang="en-US" sz="2400" dirty="0" smtClean="0">
              <a:solidFill>
                <a:schemeClr val="hlink"/>
              </a:solidFill>
            </a:endParaRPr>
          </a:p>
          <a:p>
            <a:pPr marL="0" indent="0">
              <a:buNone/>
            </a:pPr>
            <a:endParaRPr lang="en-US" sz="2400" dirty="0">
              <a:solidFill>
                <a:schemeClr val="hlink"/>
              </a:solidFill>
            </a:endParaRPr>
          </a:p>
          <a:p>
            <a:pPr marL="0" indent="0">
              <a:buNone/>
            </a:pPr>
            <a:r>
              <a:rPr lang="en-US" sz="2400" dirty="0" smtClean="0">
                <a:solidFill>
                  <a:schemeClr val="hlink"/>
                </a:solidFill>
              </a:rPr>
              <a:t>On </a:t>
            </a:r>
            <a:r>
              <a:rPr lang="en-US" sz="2400" dirty="0">
                <a:solidFill>
                  <a:schemeClr val="hlink"/>
                </a:solidFill>
              </a:rPr>
              <a:t>the whole, the performance of the two approaches in terms of accuracy and effectiveness are close at higher geometries with less than 10% variation. </a:t>
            </a:r>
            <a:endParaRPr lang="en-US" sz="2400" dirty="0" smtClean="0">
              <a:solidFill>
                <a:schemeClr val="hlink"/>
              </a:solidFill>
            </a:endParaRPr>
          </a:p>
          <a:p>
            <a:pPr marL="0" indent="0">
              <a:buNone/>
            </a:pPr>
            <a:endParaRPr lang="en-US" sz="2400" dirty="0">
              <a:solidFill>
                <a:schemeClr val="hlink"/>
              </a:solidFill>
            </a:endParaRPr>
          </a:p>
          <a:p>
            <a:pPr marL="0" indent="0">
              <a:buNone/>
            </a:pPr>
            <a:r>
              <a:rPr lang="en-US" sz="2400" dirty="0">
                <a:solidFill>
                  <a:schemeClr val="hlink"/>
                </a:solidFill>
              </a:rPr>
              <a:t>However, the proprietary software has several </a:t>
            </a:r>
            <a:r>
              <a:rPr lang="en-US" sz="2400" dirty="0" smtClean="0">
                <a:solidFill>
                  <a:schemeClr val="hlink"/>
                </a:solidFill>
              </a:rPr>
              <a:t>routines in its suite for </a:t>
            </a:r>
            <a:r>
              <a:rPr lang="en-US" sz="2400" dirty="0">
                <a:solidFill>
                  <a:schemeClr val="hlink"/>
                </a:solidFill>
              </a:rPr>
              <a:t>automating most of the calibration procedures which makes it more suitable for spectral analysis than the electronic </a:t>
            </a:r>
            <a:r>
              <a:rPr lang="en-US" sz="2400" dirty="0" smtClean="0">
                <a:solidFill>
                  <a:schemeClr val="hlink"/>
                </a:solidFill>
              </a:rPr>
              <a:t>spreadsheet. </a:t>
            </a:r>
            <a:endParaRPr lang="en-US" sz="2400" dirty="0">
              <a:solidFill>
                <a:schemeClr val="hlink"/>
              </a:solidFill>
            </a:endParaRPr>
          </a:p>
        </p:txBody>
      </p:sp>
      <p:pic>
        <p:nvPicPr>
          <p:cNvPr id="48133" name="Picture 7"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3225593088"/>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p:cNvSpPr>
            <a:spLocks noGrp="1" noChangeArrowheads="1"/>
          </p:cNvSpPr>
          <p:nvPr>
            <p:ph type="title"/>
          </p:nvPr>
        </p:nvSpPr>
        <p:spPr>
          <a:xfrm>
            <a:off x="144463" y="115888"/>
            <a:ext cx="8964612" cy="673100"/>
          </a:xfrm>
          <a:solidFill>
            <a:schemeClr val="bg1"/>
          </a:solidFill>
        </p:spPr>
        <p:txBody>
          <a:bodyPr/>
          <a:lstStyle/>
          <a:p>
            <a:r>
              <a:rPr lang="en-US" sz="2800" dirty="0" smtClean="0">
                <a:solidFill>
                  <a:schemeClr val="hlink"/>
                </a:solidFill>
              </a:rPr>
              <a:t>FURTHER WORK???</a:t>
            </a:r>
            <a:endParaRPr lang="en-US" sz="2800" dirty="0">
              <a:solidFill>
                <a:schemeClr val="hlink"/>
              </a:solidFill>
            </a:endParaRPr>
          </a:p>
        </p:txBody>
      </p:sp>
      <p:sp>
        <p:nvSpPr>
          <p:cNvPr id="48132" name="Rectangle 6"/>
          <p:cNvSpPr>
            <a:spLocks noGrp="1" noChangeArrowheads="1"/>
          </p:cNvSpPr>
          <p:nvPr>
            <p:ph type="body" idx="1"/>
          </p:nvPr>
        </p:nvSpPr>
        <p:spPr>
          <a:xfrm>
            <a:off x="34925" y="908050"/>
            <a:ext cx="9109075" cy="5184775"/>
          </a:xfrm>
          <a:solidFill>
            <a:schemeClr val="bg1"/>
          </a:solidFill>
        </p:spPr>
        <p:txBody>
          <a:bodyPr/>
          <a:lstStyle/>
          <a:p>
            <a:pPr marL="0" indent="0">
              <a:buNone/>
            </a:pPr>
            <a:r>
              <a:rPr lang="en-US" sz="2400" dirty="0" smtClean="0">
                <a:solidFill>
                  <a:schemeClr val="hlink"/>
                </a:solidFill>
              </a:rPr>
              <a:t>Major challenge is lack of access to research facility. As of now, Kaduna is the epicenter of the kidnapping in Nigeria.</a:t>
            </a:r>
          </a:p>
          <a:p>
            <a:pPr marL="0" indent="0">
              <a:buNone/>
            </a:pPr>
            <a:endParaRPr lang="en-US" sz="2400" dirty="0">
              <a:solidFill>
                <a:schemeClr val="hlink"/>
              </a:solidFill>
            </a:endParaRPr>
          </a:p>
          <a:p>
            <a:pPr marL="0" indent="0">
              <a:buNone/>
            </a:pPr>
            <a:r>
              <a:rPr lang="en-US" sz="2400" dirty="0" smtClean="0">
                <a:solidFill>
                  <a:schemeClr val="hlink"/>
                </a:solidFill>
              </a:rPr>
              <a:t>I therefore solicit </a:t>
            </a:r>
          </a:p>
          <a:p>
            <a:r>
              <a:rPr lang="en-US" sz="2400" dirty="0" smtClean="0">
                <a:solidFill>
                  <a:schemeClr val="hlink"/>
                </a:solidFill>
              </a:rPr>
              <a:t>Collaborations</a:t>
            </a:r>
          </a:p>
          <a:p>
            <a:r>
              <a:rPr lang="en-US" sz="2400" dirty="0" smtClean="0">
                <a:solidFill>
                  <a:schemeClr val="hlink"/>
                </a:solidFill>
              </a:rPr>
              <a:t>Access to research facilities of fellow participants </a:t>
            </a:r>
          </a:p>
          <a:p>
            <a:r>
              <a:rPr lang="en-US" sz="2400" dirty="0" smtClean="0">
                <a:solidFill>
                  <a:schemeClr val="hlink"/>
                </a:solidFill>
              </a:rPr>
              <a:t>Donation of old, but abandoned detectors etc. Especially portable ones for in-situ measurements o the field.  </a:t>
            </a:r>
            <a:endParaRPr lang="en-US" sz="2400" dirty="0">
              <a:solidFill>
                <a:schemeClr val="hlink"/>
              </a:solidFill>
            </a:endParaRPr>
          </a:p>
        </p:txBody>
      </p:sp>
      <p:pic>
        <p:nvPicPr>
          <p:cNvPr id="48133" name="Picture 7"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3951504883"/>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xfrm>
            <a:off x="250825" y="-26988"/>
            <a:ext cx="8713788" cy="647701"/>
          </a:xfrm>
          <a:solidFill>
            <a:schemeClr val="bg1"/>
          </a:solidFill>
        </p:spPr>
        <p:txBody>
          <a:bodyPr/>
          <a:lstStyle/>
          <a:p>
            <a:pPr eaLnBrk="1" hangingPunct="1"/>
            <a:r>
              <a:rPr lang="en-US" sz="2800" b="0" smtClean="0">
                <a:solidFill>
                  <a:schemeClr val="hlink"/>
                </a:solidFill>
              </a:rPr>
              <a:t/>
            </a:r>
            <a:br>
              <a:rPr lang="en-US" sz="2800" b="0" smtClean="0">
                <a:solidFill>
                  <a:schemeClr val="hlink"/>
                </a:solidFill>
              </a:rPr>
            </a:br>
            <a:r>
              <a:rPr lang="en-US" sz="2800" smtClean="0">
                <a:solidFill>
                  <a:schemeClr val="hlink"/>
                </a:solidFill>
              </a:rPr>
              <a:t>ACKNOWLEDGEMENT</a:t>
            </a:r>
            <a:br>
              <a:rPr lang="en-US" sz="2800" smtClean="0">
                <a:solidFill>
                  <a:schemeClr val="hlink"/>
                </a:solidFill>
              </a:rPr>
            </a:br>
            <a:endParaRPr lang="en-US" sz="2800" smtClean="0">
              <a:solidFill>
                <a:schemeClr val="hlink"/>
              </a:solidFill>
            </a:endParaRPr>
          </a:p>
        </p:txBody>
      </p:sp>
      <p:sp>
        <p:nvSpPr>
          <p:cNvPr id="61444" name="Rectangle 5"/>
          <p:cNvSpPr>
            <a:spLocks noGrp="1" noChangeArrowheads="1"/>
          </p:cNvSpPr>
          <p:nvPr>
            <p:ph type="body" idx="1"/>
          </p:nvPr>
        </p:nvSpPr>
        <p:spPr>
          <a:xfrm>
            <a:off x="107950" y="764446"/>
            <a:ext cx="8856663" cy="5256842"/>
          </a:xfrm>
          <a:solidFill>
            <a:schemeClr val="bg1"/>
          </a:solidFill>
        </p:spPr>
        <p:txBody>
          <a:bodyPr/>
          <a:lstStyle/>
          <a:p>
            <a:pPr marL="0" indent="0" algn="just" eaLnBrk="1" hangingPunct="1">
              <a:lnSpc>
                <a:spcPct val="80000"/>
              </a:lnSpc>
              <a:buFontTx/>
              <a:buNone/>
              <a:defRPr/>
            </a:pPr>
            <a:r>
              <a:rPr lang="en-ZA" sz="2400" dirty="0" smtClean="0">
                <a:solidFill>
                  <a:schemeClr val="hlink"/>
                </a:solidFill>
              </a:rPr>
              <a:t>The contributions and the goodwill of the following organizations is hereby gratefully acknowledged:</a:t>
            </a:r>
            <a:endParaRPr lang="en-US" sz="2400" dirty="0" smtClean="0">
              <a:solidFill>
                <a:schemeClr val="hlink"/>
              </a:solidFill>
            </a:endParaRPr>
          </a:p>
          <a:p>
            <a:pPr marL="609600" indent="-609600" algn="just" eaLnBrk="1" hangingPunct="1">
              <a:lnSpc>
                <a:spcPct val="80000"/>
              </a:lnSpc>
              <a:buFontTx/>
              <a:buNone/>
              <a:defRPr/>
            </a:pPr>
            <a:endParaRPr lang="en-US" sz="1400" dirty="0" smtClean="0">
              <a:solidFill>
                <a:schemeClr val="hlink"/>
              </a:solidFill>
            </a:endParaRPr>
          </a:p>
          <a:p>
            <a:pPr marL="609600" indent="-609600" algn="just" eaLnBrk="1" hangingPunct="1">
              <a:lnSpc>
                <a:spcPct val="80000"/>
              </a:lnSpc>
              <a:buFontTx/>
              <a:buNone/>
              <a:defRPr/>
            </a:pPr>
            <a:endParaRPr lang="en-US" sz="2400" b="1" dirty="0" smtClean="0">
              <a:solidFill>
                <a:schemeClr val="hlink"/>
              </a:solidFill>
            </a:endParaRPr>
          </a:p>
          <a:p>
            <a:pPr marL="609600" indent="-609600" algn="just" eaLnBrk="1" hangingPunct="1">
              <a:lnSpc>
                <a:spcPct val="80000"/>
              </a:lnSpc>
              <a:buFontTx/>
              <a:buNone/>
              <a:defRPr/>
            </a:pPr>
            <a:r>
              <a:rPr lang="en-US" sz="2400" b="1" dirty="0" smtClean="0">
                <a:solidFill>
                  <a:schemeClr val="hlink"/>
                </a:solidFill>
              </a:rPr>
              <a:t>IAEA</a:t>
            </a:r>
          </a:p>
          <a:p>
            <a:pPr marL="609600" indent="-609600" algn="just" eaLnBrk="1" hangingPunct="1">
              <a:lnSpc>
                <a:spcPct val="80000"/>
              </a:lnSpc>
              <a:buFontTx/>
              <a:buNone/>
              <a:defRPr/>
            </a:pPr>
            <a:endParaRPr lang="en-US" sz="2400" b="1" dirty="0" smtClean="0">
              <a:solidFill>
                <a:schemeClr val="hlink"/>
              </a:solidFill>
            </a:endParaRPr>
          </a:p>
          <a:p>
            <a:pPr marL="609600" indent="-609600" algn="just" eaLnBrk="1" hangingPunct="1">
              <a:lnSpc>
                <a:spcPct val="80000"/>
              </a:lnSpc>
              <a:buFontTx/>
              <a:buNone/>
              <a:defRPr/>
            </a:pPr>
            <a:endParaRPr lang="en-US" sz="2400" b="1" dirty="0">
              <a:solidFill>
                <a:schemeClr val="hlink"/>
              </a:solidFill>
            </a:endParaRPr>
          </a:p>
          <a:p>
            <a:pPr marL="609600" indent="-609600" algn="just" eaLnBrk="1" hangingPunct="1">
              <a:lnSpc>
                <a:spcPct val="80000"/>
              </a:lnSpc>
              <a:buFontTx/>
              <a:buNone/>
              <a:defRPr/>
            </a:pPr>
            <a:r>
              <a:rPr lang="en-US" sz="2400" b="1" dirty="0" smtClean="0">
                <a:solidFill>
                  <a:schemeClr val="hlink"/>
                </a:solidFill>
              </a:rPr>
              <a:t>Centre for Energy Research and Training, Zaria, Nigeria</a:t>
            </a:r>
          </a:p>
          <a:p>
            <a:pPr marL="609600" indent="-609600" algn="just" eaLnBrk="1" hangingPunct="1">
              <a:lnSpc>
                <a:spcPct val="80000"/>
              </a:lnSpc>
              <a:buFontTx/>
              <a:buNone/>
              <a:defRPr/>
            </a:pPr>
            <a:endParaRPr lang="en-US" sz="2400" b="1" dirty="0">
              <a:solidFill>
                <a:schemeClr val="hlink"/>
              </a:solidFill>
            </a:endParaRPr>
          </a:p>
          <a:p>
            <a:pPr marL="609600" indent="-609600" algn="just" eaLnBrk="1" hangingPunct="1">
              <a:lnSpc>
                <a:spcPct val="80000"/>
              </a:lnSpc>
              <a:buFontTx/>
              <a:buNone/>
              <a:defRPr/>
            </a:pPr>
            <a:endParaRPr lang="en-US" sz="2400" b="1" dirty="0" smtClean="0">
              <a:solidFill>
                <a:schemeClr val="hlink"/>
              </a:solidFill>
            </a:endParaRPr>
          </a:p>
          <a:p>
            <a:pPr marL="609600" indent="-609600" algn="just" eaLnBrk="1" hangingPunct="1">
              <a:lnSpc>
                <a:spcPct val="80000"/>
              </a:lnSpc>
              <a:buFontTx/>
              <a:buNone/>
              <a:defRPr/>
            </a:pPr>
            <a:r>
              <a:rPr lang="en-US" sz="2400" b="1" dirty="0" smtClean="0">
                <a:solidFill>
                  <a:schemeClr val="hlink"/>
                </a:solidFill>
              </a:rPr>
              <a:t>Bingham University, Nigeria</a:t>
            </a:r>
          </a:p>
          <a:p>
            <a:pPr marL="609600" indent="-609600" algn="just" eaLnBrk="1" hangingPunct="1">
              <a:lnSpc>
                <a:spcPct val="80000"/>
              </a:lnSpc>
              <a:buFontTx/>
              <a:buNone/>
              <a:defRPr/>
            </a:pPr>
            <a:endParaRPr lang="en-US" sz="2400" b="1" dirty="0">
              <a:solidFill>
                <a:schemeClr val="hlink"/>
              </a:solidFill>
            </a:endParaRPr>
          </a:p>
          <a:p>
            <a:pPr marL="609600" indent="-609600" algn="just" eaLnBrk="1" hangingPunct="1">
              <a:lnSpc>
                <a:spcPct val="80000"/>
              </a:lnSpc>
              <a:buFontTx/>
              <a:buNone/>
              <a:defRPr/>
            </a:pPr>
            <a:endParaRPr lang="en-US" sz="2400" b="1" dirty="0" smtClean="0">
              <a:solidFill>
                <a:schemeClr val="hlink"/>
              </a:solidFill>
            </a:endParaRPr>
          </a:p>
          <a:p>
            <a:pPr marL="609600" indent="-609600" algn="just" eaLnBrk="1" hangingPunct="1">
              <a:lnSpc>
                <a:spcPct val="80000"/>
              </a:lnSpc>
              <a:buFontTx/>
              <a:buNone/>
              <a:defRPr/>
            </a:pPr>
            <a:r>
              <a:rPr lang="en-US" sz="2400" b="1" dirty="0" smtClean="0">
                <a:solidFill>
                  <a:schemeClr val="hlink"/>
                </a:solidFill>
              </a:rPr>
              <a:t>African Leadership Academy, South Africa</a:t>
            </a:r>
            <a:endParaRPr lang="en-US" sz="2400" dirty="0" smtClean="0">
              <a:solidFill>
                <a:schemeClr val="hlink"/>
              </a:solidFill>
            </a:endParaRPr>
          </a:p>
        </p:txBody>
      </p:sp>
      <p:pic>
        <p:nvPicPr>
          <p:cNvPr id="58373"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extLst>
      <p:ext uri="{BB962C8B-B14F-4D97-AF65-F5344CB8AC3E}">
        <p14:creationId xmlns:p14="http://schemas.microsoft.com/office/powerpoint/2010/main" val="66822901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7"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5"/>
          <p:cNvSpPr txBox="1">
            <a:spLocks noChangeArrowheads="1"/>
          </p:cNvSpPr>
          <p:nvPr/>
        </p:nvSpPr>
        <p:spPr bwMode="auto">
          <a:xfrm>
            <a:off x="684213" y="5373588"/>
            <a:ext cx="792003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pPr>
            <a:r>
              <a:rPr lang="en-US" sz="3600" dirty="0">
                <a:solidFill>
                  <a:schemeClr val="hlink"/>
                </a:solidFill>
                <a:latin typeface="Arial" charset="0"/>
              </a:rPr>
              <a:t>FOR YOUR ATTENTION!</a:t>
            </a:r>
          </a:p>
        </p:txBody>
      </p:sp>
      <p:pic>
        <p:nvPicPr>
          <p:cNvPr id="59397" name="Picture 5" descr="D:\Pictures (2)\Thank yo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04664"/>
            <a:ext cx="7315200" cy="486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6048D41-E23A-4D0C-955E-34A16DC5C416}" type="slidenum">
              <a:rPr lang="en-US" smtClean="0"/>
              <a:pPr>
                <a:defRPr/>
              </a:pPr>
              <a:t>7</a:t>
            </a:fld>
            <a:endParaRPr lang="nl-NL" dirty="0"/>
          </a:p>
        </p:txBody>
      </p:sp>
      <p:sp>
        <p:nvSpPr>
          <p:cNvPr id="9" name="Rectangle 4"/>
          <p:cNvSpPr txBox="1">
            <a:spLocks noChangeArrowheads="1"/>
          </p:cNvSpPr>
          <p:nvPr/>
        </p:nvSpPr>
        <p:spPr bwMode="auto">
          <a:xfrm>
            <a:off x="251519" y="331241"/>
            <a:ext cx="8666163" cy="684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en-US" dirty="0" smtClean="0">
                <a:solidFill>
                  <a:schemeClr val="hlink"/>
                </a:solidFill>
              </a:rPr>
              <a:t>NIRR-1</a:t>
            </a:r>
            <a:endParaRPr lang="nl-NL" dirty="0">
              <a:solidFill>
                <a:schemeClr val="hlink"/>
              </a:solidFill>
            </a:endParaRPr>
          </a:p>
        </p:txBody>
      </p:sp>
      <p:pic>
        <p:nvPicPr>
          <p:cNvPr id="2" name="Picture 1"/>
          <p:cNvPicPr>
            <a:picLocks noChangeAspect="1"/>
          </p:cNvPicPr>
          <p:nvPr/>
        </p:nvPicPr>
        <p:blipFill>
          <a:blip r:embed="rId4"/>
          <a:stretch>
            <a:fillRect/>
          </a:stretch>
        </p:blipFill>
        <p:spPr>
          <a:xfrm>
            <a:off x="4870450" y="2602334"/>
            <a:ext cx="3805238" cy="1552575"/>
          </a:xfrm>
          <a:prstGeom prst="rect">
            <a:avLst/>
          </a:prstGeom>
        </p:spPr>
      </p:pic>
      <p:pic>
        <p:nvPicPr>
          <p:cNvPr id="7" name="Picture 6"/>
          <p:cNvPicPr>
            <a:picLocks noChangeAspect="1"/>
          </p:cNvPicPr>
          <p:nvPr/>
        </p:nvPicPr>
        <p:blipFill>
          <a:blip r:embed="rId5"/>
          <a:stretch>
            <a:fillRect/>
          </a:stretch>
        </p:blipFill>
        <p:spPr>
          <a:xfrm>
            <a:off x="774600" y="2114177"/>
            <a:ext cx="3810000" cy="2528888"/>
          </a:xfrm>
          <a:prstGeom prst="rect">
            <a:avLst/>
          </a:prstGeom>
        </p:spPr>
      </p:pic>
      <p:sp>
        <p:nvSpPr>
          <p:cNvPr id="8" name="Rectangle 4"/>
          <p:cNvSpPr txBox="1">
            <a:spLocks noChangeArrowheads="1"/>
          </p:cNvSpPr>
          <p:nvPr/>
        </p:nvSpPr>
        <p:spPr bwMode="auto">
          <a:xfrm>
            <a:off x="251519" y="4761295"/>
            <a:ext cx="3888434" cy="684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en-US" dirty="0" smtClean="0">
                <a:solidFill>
                  <a:schemeClr val="hlink"/>
                </a:solidFill>
              </a:rPr>
              <a:t>Reactor Hall</a:t>
            </a:r>
            <a:endParaRPr lang="nl-NL" dirty="0">
              <a:solidFill>
                <a:schemeClr val="hlink"/>
              </a:solidFill>
            </a:endParaRPr>
          </a:p>
        </p:txBody>
      </p:sp>
      <p:sp>
        <p:nvSpPr>
          <p:cNvPr id="10" name="Rectangle 4"/>
          <p:cNvSpPr txBox="1">
            <a:spLocks noChangeArrowheads="1"/>
          </p:cNvSpPr>
          <p:nvPr/>
        </p:nvSpPr>
        <p:spPr bwMode="auto">
          <a:xfrm>
            <a:off x="4584600" y="4785023"/>
            <a:ext cx="3888434" cy="684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en-US" dirty="0" smtClean="0">
                <a:solidFill>
                  <a:schemeClr val="hlink"/>
                </a:solidFill>
              </a:rPr>
              <a:t>Reactor Core</a:t>
            </a:r>
            <a:endParaRPr lang="nl-NL" dirty="0">
              <a:solidFill>
                <a:schemeClr val="hlink"/>
              </a:solidFill>
            </a:endParaRPr>
          </a:p>
        </p:txBody>
      </p:sp>
    </p:spTree>
    <p:extLst>
      <p:ext uri="{BB962C8B-B14F-4D97-AF65-F5344CB8AC3E}">
        <p14:creationId xmlns:p14="http://schemas.microsoft.com/office/powerpoint/2010/main" val="692802171"/>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smtClean="0"/>
              <a:pPr>
                <a:defRPr/>
              </a:pPr>
              <a:t>Thursday, April 18, 2024</a:t>
            </a:fld>
            <a:r>
              <a:rPr lang="en-US" dirty="0" smtClean="0"/>
              <a:t>	</a:t>
            </a:r>
            <a:fld id="{16048D41-E23A-4D0C-955E-34A16DC5C416}" type="slidenum">
              <a:rPr lang="en-US" smtClean="0"/>
              <a:pPr>
                <a:defRPr/>
              </a:pPr>
              <a:t>8</a:t>
            </a:fld>
            <a:endParaRPr lang="nl-NL" dirty="0"/>
          </a:p>
        </p:txBody>
      </p:sp>
      <p:sp>
        <p:nvSpPr>
          <p:cNvPr id="9" name="Rectangle 4"/>
          <p:cNvSpPr txBox="1">
            <a:spLocks noChangeArrowheads="1"/>
          </p:cNvSpPr>
          <p:nvPr/>
        </p:nvSpPr>
        <p:spPr bwMode="auto">
          <a:xfrm>
            <a:off x="251519" y="331241"/>
            <a:ext cx="8666163" cy="684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en-US" dirty="0" smtClean="0">
                <a:solidFill>
                  <a:schemeClr val="hlink"/>
                </a:solidFill>
              </a:rPr>
              <a:t>NIRR-1 Control Room</a:t>
            </a:r>
            <a:endParaRPr lang="nl-NL" dirty="0">
              <a:solidFill>
                <a:schemeClr val="hlink"/>
              </a:solidFill>
            </a:endParaRPr>
          </a:p>
        </p:txBody>
      </p:sp>
      <p:pic>
        <p:nvPicPr>
          <p:cNvPr id="3" name="Picture 2"/>
          <p:cNvPicPr>
            <a:picLocks noChangeAspect="1"/>
          </p:cNvPicPr>
          <p:nvPr/>
        </p:nvPicPr>
        <p:blipFill>
          <a:blip r:embed="rId4"/>
          <a:stretch>
            <a:fillRect/>
          </a:stretch>
        </p:blipFill>
        <p:spPr>
          <a:xfrm>
            <a:off x="1043608" y="1131895"/>
            <a:ext cx="6883718" cy="4920615"/>
          </a:xfrm>
          <a:prstGeom prst="rect">
            <a:avLst/>
          </a:prstGeom>
        </p:spPr>
      </p:pic>
    </p:spTree>
    <p:extLst>
      <p:ext uri="{BB962C8B-B14F-4D97-AF65-F5344CB8AC3E}">
        <p14:creationId xmlns:p14="http://schemas.microsoft.com/office/powerpoint/2010/main" val="2920335466"/>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descr="bitmap1"/>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8045450" y="6237288"/>
            <a:ext cx="6302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395288" y="6248400"/>
            <a:ext cx="4572000" cy="457200"/>
          </a:xfrm>
        </p:spPr>
        <p:txBody>
          <a:bodyPr/>
          <a:lstStyle/>
          <a:p>
            <a:pPr>
              <a:defRPr/>
            </a:pPr>
            <a:r>
              <a:rPr lang="nl-BE" dirty="0" smtClean="0"/>
              <a:t>Bingham University </a:t>
            </a:r>
            <a:r>
              <a:rPr lang="nl-BE" dirty="0"/>
              <a:t>– </a:t>
            </a:r>
            <a:fld id="{68F0056C-23BF-44C2-BF82-AD2D0656741D}" type="datetime2">
              <a:rPr lang="en-US"/>
              <a:pPr>
                <a:defRPr/>
              </a:pPr>
              <a:t>Thursday, April 18, 2024</a:t>
            </a:fld>
            <a:endParaRPr lang="nl-NL" dirty="0"/>
          </a:p>
        </p:txBody>
      </p:sp>
      <p:sp>
        <p:nvSpPr>
          <p:cNvPr id="8" name="Rectangle 3"/>
          <p:cNvSpPr txBox="1">
            <a:spLocks noChangeArrowheads="1"/>
          </p:cNvSpPr>
          <p:nvPr/>
        </p:nvSpPr>
        <p:spPr bwMode="auto">
          <a:xfrm>
            <a:off x="251520" y="1015678"/>
            <a:ext cx="8666163" cy="47895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190500" indent="266700" algn="l" rtl="0" eaLnBrk="0" fontAlgn="base" hangingPunct="0">
              <a:spcBef>
                <a:spcPct val="20000"/>
              </a:spcBef>
              <a:spcAft>
                <a:spcPct val="0"/>
              </a:spcAft>
              <a:buFont typeface="Arial Unicode MS" pitchFamily="34" charset="-128"/>
              <a:buChar char="‣"/>
              <a:defRPr sz="2800">
                <a:solidFill>
                  <a:schemeClr val="tx1"/>
                </a:solidFill>
                <a:latin typeface="+mn-lt"/>
              </a:defRPr>
            </a:lvl2pPr>
            <a:lvl3pPr marL="381000" indent="533400" algn="l" rtl="0" eaLnBrk="0" fontAlgn="base" hangingPunct="0">
              <a:spcBef>
                <a:spcPct val="20000"/>
              </a:spcBef>
              <a:spcAft>
                <a:spcPct val="0"/>
              </a:spcAft>
              <a:buFont typeface="Arial Unicode MS" pitchFamily="34" charset="-128"/>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r>
              <a:rPr lang="en-US" sz="2800" dirty="0">
                <a:solidFill>
                  <a:schemeClr val="hlink"/>
                </a:solidFill>
              </a:rPr>
              <a:t>Instrumental Neutron Activation Analysis (</a:t>
            </a:r>
            <a:r>
              <a:rPr lang="en-US" sz="2800" dirty="0" err="1">
                <a:solidFill>
                  <a:schemeClr val="hlink"/>
                </a:solidFill>
              </a:rPr>
              <a:t>INAA</a:t>
            </a:r>
            <a:r>
              <a:rPr lang="en-US" sz="2800" dirty="0">
                <a:solidFill>
                  <a:schemeClr val="hlink"/>
                </a:solidFill>
              </a:rPr>
              <a:t>) is a nuclear analytical </a:t>
            </a:r>
            <a:r>
              <a:rPr lang="en-US" sz="2800" dirty="0" smtClean="0">
                <a:solidFill>
                  <a:schemeClr val="hlink"/>
                </a:solidFill>
              </a:rPr>
              <a:t>technique with high sensitivity and multi-elements </a:t>
            </a:r>
            <a:r>
              <a:rPr lang="en-US" sz="2800" dirty="0">
                <a:solidFill>
                  <a:schemeClr val="hlink"/>
                </a:solidFill>
              </a:rPr>
              <a:t>capability. </a:t>
            </a:r>
          </a:p>
          <a:p>
            <a:endParaRPr lang="en-US" sz="2600" kern="0" dirty="0">
              <a:solidFill>
                <a:schemeClr val="hlink"/>
              </a:solidFill>
            </a:endParaRPr>
          </a:p>
          <a:p>
            <a:r>
              <a:rPr lang="en-US" sz="2600" kern="0" dirty="0" smtClean="0">
                <a:solidFill>
                  <a:schemeClr val="hlink"/>
                </a:solidFill>
              </a:rPr>
              <a:t>Results from </a:t>
            </a:r>
            <a:r>
              <a:rPr lang="en-US" sz="2800" i="1" dirty="0" smtClean="0">
                <a:solidFill>
                  <a:schemeClr val="hlink"/>
                </a:solidFill>
              </a:rPr>
              <a:t>k</a:t>
            </a:r>
            <a:r>
              <a:rPr lang="en-US" sz="2800" baseline="-25000" dirty="0" smtClean="0">
                <a:solidFill>
                  <a:schemeClr val="hlink"/>
                </a:solidFill>
              </a:rPr>
              <a:t>0</a:t>
            </a:r>
            <a:r>
              <a:rPr lang="en-US" sz="2800" dirty="0" smtClean="0">
                <a:solidFill>
                  <a:schemeClr val="hlink"/>
                </a:solidFill>
              </a:rPr>
              <a:t>-standardized </a:t>
            </a:r>
            <a:r>
              <a:rPr lang="en-US" sz="2800" dirty="0" err="1" smtClean="0">
                <a:solidFill>
                  <a:schemeClr val="hlink"/>
                </a:solidFill>
              </a:rPr>
              <a:t>INAA</a:t>
            </a:r>
            <a:r>
              <a:rPr lang="en-US" sz="2800" dirty="0" smtClean="0">
                <a:solidFill>
                  <a:schemeClr val="hlink"/>
                </a:solidFill>
              </a:rPr>
              <a:t> labs depend on accurate </a:t>
            </a:r>
            <a:r>
              <a:rPr lang="en-US" sz="2800" dirty="0">
                <a:solidFill>
                  <a:schemeClr val="hlink"/>
                </a:solidFill>
              </a:rPr>
              <a:t>efficiency calibration of </a:t>
            </a:r>
            <a:r>
              <a:rPr lang="en-US" sz="2800" dirty="0" smtClean="0">
                <a:solidFill>
                  <a:schemeClr val="hlink"/>
                </a:solidFill>
              </a:rPr>
              <a:t>detectors </a:t>
            </a:r>
            <a:r>
              <a:rPr lang="en-US" sz="2800" dirty="0">
                <a:solidFill>
                  <a:schemeClr val="hlink"/>
                </a:solidFill>
              </a:rPr>
              <a:t>at specific counting positions called </a:t>
            </a:r>
            <a:r>
              <a:rPr lang="en-US" sz="2800" dirty="0" smtClean="0">
                <a:solidFill>
                  <a:schemeClr val="hlink"/>
                </a:solidFill>
              </a:rPr>
              <a:t>geometries which must be known in advance. </a:t>
            </a:r>
            <a:r>
              <a:rPr lang="en-US" sz="2800" dirty="0">
                <a:solidFill>
                  <a:schemeClr val="hlink"/>
                </a:solidFill>
              </a:rPr>
              <a:t>(De Corte et al., 2004</a:t>
            </a:r>
            <a:r>
              <a:rPr lang="en-US" sz="2800" dirty="0" smtClean="0">
                <a:solidFill>
                  <a:schemeClr val="hlink"/>
                </a:solidFill>
              </a:rPr>
              <a:t>)</a:t>
            </a:r>
          </a:p>
          <a:p>
            <a:endParaRPr lang="en-ZA" sz="2600" kern="0" dirty="0">
              <a:solidFill>
                <a:schemeClr val="hlink"/>
              </a:solidFill>
            </a:endParaRPr>
          </a:p>
          <a:p>
            <a:r>
              <a:rPr lang="en-ZA" sz="2600" kern="0" dirty="0" smtClean="0">
                <a:solidFill>
                  <a:schemeClr val="hlink"/>
                </a:solidFill>
              </a:rPr>
              <a:t>The ultimate goal of detector calibrations is in carrying out routine analysis of samples.</a:t>
            </a:r>
            <a:endParaRPr lang="en-US" sz="2600" kern="0" dirty="0" smtClean="0">
              <a:solidFill>
                <a:schemeClr val="hlink"/>
              </a:solidFill>
            </a:endParaRPr>
          </a:p>
        </p:txBody>
      </p:sp>
      <p:sp>
        <p:nvSpPr>
          <p:cNvPr id="9" name="Rectangle 4"/>
          <p:cNvSpPr txBox="1">
            <a:spLocks noChangeArrowheads="1"/>
          </p:cNvSpPr>
          <p:nvPr/>
        </p:nvSpPr>
        <p:spPr bwMode="auto">
          <a:xfrm>
            <a:off x="251519" y="331241"/>
            <a:ext cx="8666163"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fontAlgn="base">
              <a:spcBef>
                <a:spcPct val="0"/>
              </a:spcBef>
              <a:spcAft>
                <a:spcPct val="0"/>
              </a:spcAft>
              <a:defRPr sz="3200" b="1">
                <a:solidFill>
                  <a:schemeClr val="tx1"/>
                </a:solidFill>
                <a:latin typeface="Arial" charset="0"/>
              </a:defRPr>
            </a:lvl6pPr>
            <a:lvl7pPr marL="914400" algn="ctr" rtl="0" fontAlgn="base">
              <a:spcBef>
                <a:spcPct val="0"/>
              </a:spcBef>
              <a:spcAft>
                <a:spcPct val="0"/>
              </a:spcAft>
              <a:defRPr sz="3200" b="1">
                <a:solidFill>
                  <a:schemeClr val="tx1"/>
                </a:solidFill>
                <a:latin typeface="Arial" charset="0"/>
              </a:defRPr>
            </a:lvl7pPr>
            <a:lvl8pPr marL="1371600" algn="ctr" rtl="0" fontAlgn="base">
              <a:spcBef>
                <a:spcPct val="0"/>
              </a:spcBef>
              <a:spcAft>
                <a:spcPct val="0"/>
              </a:spcAft>
              <a:defRPr sz="3200" b="1">
                <a:solidFill>
                  <a:schemeClr val="tx1"/>
                </a:solidFill>
                <a:latin typeface="Arial" charset="0"/>
              </a:defRPr>
            </a:lvl8pPr>
            <a:lvl9pPr marL="1828800" algn="ctr" rtl="0" fontAlgn="base">
              <a:spcBef>
                <a:spcPct val="0"/>
              </a:spcBef>
              <a:spcAft>
                <a:spcPct val="0"/>
              </a:spcAft>
              <a:defRPr sz="3200" b="1">
                <a:solidFill>
                  <a:schemeClr val="tx1"/>
                </a:solidFill>
                <a:latin typeface="Arial" charset="0"/>
              </a:defRPr>
            </a:lvl9pPr>
          </a:lstStyle>
          <a:p>
            <a:pPr eaLnBrk="1" hangingPunct="1"/>
            <a:r>
              <a:rPr lang="nl-BE" dirty="0">
                <a:solidFill>
                  <a:schemeClr val="hlink"/>
                </a:solidFill>
              </a:rPr>
              <a:t>INTRODUCTION</a:t>
            </a:r>
            <a:endParaRPr lang="nl-NL" dirty="0">
              <a:solidFill>
                <a:schemeClr val="hlink"/>
              </a:solidFill>
            </a:endParaRPr>
          </a:p>
        </p:txBody>
      </p:sp>
    </p:spTree>
    <p:extLst>
      <p:ext uri="{BB962C8B-B14F-4D97-AF65-F5344CB8AC3E}">
        <p14:creationId xmlns:p14="http://schemas.microsoft.com/office/powerpoint/2010/main" val="38360458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ardontwerp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Standaardontwerp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el voor beeldslides">
  <a:themeElements>
    <a:clrScheme name="model voor beeld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 voor beeld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 voor beeld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 voor beeld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 voor beeld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 voor beeld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 voor beeld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 voor beeld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 voor beeld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 voor beeld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 voor beeld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 voor beeld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 voor beeld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 voor beeld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el voor beeldslides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model voor beeldslides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ardontwerp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16527</TotalTime>
  <Words>5246</Words>
  <Application>Microsoft Office PowerPoint</Application>
  <PresentationFormat>On-screen Show (4:3)</PresentationFormat>
  <Paragraphs>793</Paragraphs>
  <Slides>64</Slides>
  <Notes>64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0" baseType="lpstr">
      <vt:lpstr>Arial</vt:lpstr>
      <vt:lpstr>Arial Unicode MS</vt:lpstr>
      <vt:lpstr>Times New Roman</vt:lpstr>
      <vt:lpstr>Standaardontwerp</vt:lpstr>
      <vt:lpstr>model voor beeldslides</vt:lpstr>
      <vt:lpstr>Equation</vt:lpstr>
      <vt:lpstr>PowerPoint Presentation</vt:lpstr>
      <vt:lpstr>PRESENTATION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STEPS INVOLVED IN THE IMPLEMENTATION OF THE k0-STANDARDIZATION METHOD OF NAA</vt:lpstr>
      <vt:lpstr>FULL ENERGY PEAK EFFICIENCY OF DETECTORS AS CRUCIAL COMPONENT IN THE ANALYTICAL RESULT</vt:lpstr>
      <vt:lpstr>k0-NAA STANDARDIZATION METHOD </vt:lpstr>
      <vt:lpstr>CHARACTERIZING OF IRRADIATION FACILITY</vt:lpstr>
      <vt:lpstr>NEUTRON SPECTRUM PARAMETERS FOR FOUR NIRR-1 IRRADIATION CHANNELS</vt:lpstr>
      <vt:lpstr>Routine irradiation and measuring regimes for NIRR-1 facilities (Optimized protocol)</vt:lpstr>
      <vt:lpstr>PowerPoint Presentation</vt:lpstr>
      <vt:lpstr>TOOLS REQUIRED FOR THE SPECTRAL ACQUISITION &amp; ANALYSIS</vt:lpstr>
      <vt:lpstr>CONTROL OF THE SPECTRAL ACQUISITION &amp; ANALYSIS</vt:lpstr>
      <vt:lpstr>DATA ACQUISITION</vt:lpstr>
      <vt:lpstr>SPECTRAL ANALYSIS</vt:lpstr>
      <vt:lpstr>CALIBRATIONS OF THE DETECTOR IN k0-IAEA PROGRAM </vt:lpstr>
      <vt:lpstr>THE COAXIAL HPGE DETECTOR MODEL NUMBER “GEM-30195” USED </vt:lpstr>
      <vt:lpstr>THE TECHNICAL/PERFORMANCE  SPECIFICATIONS OF GEM-30195 FROM THE CERTIFICATE </vt:lpstr>
      <vt:lpstr>DETECTOR’S DIMENSIONS  (SPECIFICATIONS OF GEM-30195 FROM THE CERTIFICATE) </vt:lpstr>
      <vt:lpstr>DATA ACQUISITION</vt:lpstr>
      <vt:lpstr>EVOLUTION OF SPECTRAL ACQUISITION SYSTEM</vt:lpstr>
      <vt:lpstr>ESSENTIAL FEATURES OF THE SPECTRAL ANALYSIS PROGRAM (k0-IAEA) FOR ENERGY CALIBRATION</vt:lpstr>
      <vt:lpstr>Typical gamma-ray spectrum as recorded by HPGe 30195 detector and displayed k0-IAEA software (With 62 detected peaks by version 5.00 of the k0-IAEA program) </vt:lpstr>
      <vt:lpstr>ENERGY CALIBRATION </vt:lpstr>
      <vt:lpstr>ENERGY CALIBRATION </vt:lpstr>
      <vt:lpstr>ENERGY CALIBRATION </vt:lpstr>
      <vt:lpstr>ENERGY CALIBRATION WITH Eu-152 SPECTRUM ANALYSED IN k0-IAEA PROGRAM</vt:lpstr>
      <vt:lpstr>PowerPoint Presentation</vt:lpstr>
      <vt:lpstr>FULL-ENERGY PEAK EFFICIENCY CALIBRATION </vt:lpstr>
      <vt:lpstr>PowerPoint Presentation</vt:lpstr>
      <vt:lpstr>PowerPoint Presentation</vt:lpstr>
      <vt:lpstr>FULL-ENERGY PEAK EFFICIENCY CALIBRATION </vt:lpstr>
      <vt:lpstr>PowerPoint Presentation</vt:lpstr>
      <vt:lpstr>FULL-ENERGY PEAK EFFICIENCY CALCULATION </vt:lpstr>
      <vt:lpstr>POST SPECTRAL ACQUISITION DATA ANALYSIS</vt:lpstr>
      <vt:lpstr>CURVE FITTING TO THE EXPERIMENTAL DATA</vt:lpstr>
      <vt:lpstr>COMBINED CALIBRATION SOURCES USED IN THE EFFICIENCY WITH ELECTRONIC SPREADSHEET</vt:lpstr>
      <vt:lpstr>EVALUATION OF THE NET FULL ENERGY PEAK COUNTS FOR EACH PHOTON OF INTEREST</vt:lpstr>
      <vt:lpstr>EFFICIENCY COMPUTED AND FITTED WITH ELECTRONIC SPREADSHEET FOR GEM 30195 WITH SOURCES AT 2 CM FROM DETECTOR END CAP </vt:lpstr>
      <vt:lpstr>EFFICIENCY COMPUTED AND FITTED WITH ELECTRONIC SPREADSHEET FOR GEM 30195 WITH SOURCES AT 2 CM FROM DETECTOR END CAP </vt:lpstr>
      <vt:lpstr>EFFICIENCY COMPUTED AND FITTED WITH ELECTRONIC SPREADSHEET FOR GEM 30195 WITH SOURCES AT 15 CM FROM DETECTOR END CAP </vt:lpstr>
      <vt:lpstr>EFFICIENCY COMPUTED AND FITTED WITH ELECTRONIC SPREADSHEET FOR GEM 30195 WITH SOURCES AT 15 CM FROM DETECTOR END CAP </vt:lpstr>
      <vt:lpstr>IMPORTING AND STORING OF THE CALCULATED EFFICIENCY IN THE DATABASE OF SPECTRAL ANALYSIS SOFTWARE</vt:lpstr>
      <vt:lpstr>EFFICIENCY COMPUTED AND FITTED WITH ELECTRONIC SPREADSHEET FOR GEM 30195 </vt:lpstr>
      <vt:lpstr>RESULTS &amp; DISCUSSION</vt:lpstr>
      <vt:lpstr>COMPARISON OF THE FULL-ENERGY PEAK EFFICIENCY CALIBRATION RESULTS OBTAINED FROM SPREADSHEET AND K0_IAEA SOFTWARE FOR 15 CM SOURCE-DETECTOR DISTANCE </vt:lpstr>
      <vt:lpstr>COMPARISON OF THE FULL-ENERGY PEAK EFFICIENCY CALIBRATION RESULTS OBTAINED FROM SPREADSHEET AND K0_IAEA SOFTWARE FOR THE 15 CM SOURCE-DETECTOR DISTANCE </vt:lpstr>
      <vt:lpstr>COMPARISON OF THE ANALYTICAL RESULTS USING WINSPAN 2004 AND K0_IAEA 5.00 PROGRAM WITH CERTIFIED VALUES FOR LAKE SEDIMENT IAEA-SL-3</vt:lpstr>
      <vt:lpstr>ADVANTAGE OF THE ALTERNATIVE APPROACH</vt:lpstr>
      <vt:lpstr>THE DOWNSIDE OF THE ALTERNATIVE APPROACH</vt:lpstr>
      <vt:lpstr>THE DOWNSIDE OF THE ALTERNATIVE APPROACH 2</vt:lpstr>
      <vt:lpstr>RESEARCH FINDINGS</vt:lpstr>
      <vt:lpstr>RECOMMENDATIONS</vt:lpstr>
      <vt:lpstr>CONCLUSION </vt:lpstr>
      <vt:lpstr>FURTHER WORK???</vt:lpstr>
      <vt:lpstr> ACKNOWLEDGEMENT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 Van Driessche</dc:creator>
  <cp:lastModifiedBy>Adeleye</cp:lastModifiedBy>
  <cp:revision>1555</cp:revision>
  <dcterms:created xsi:type="dcterms:W3CDTF">2005-09-12T21:24:55Z</dcterms:created>
  <dcterms:modified xsi:type="dcterms:W3CDTF">2024-04-18T07:28:20Z</dcterms:modified>
</cp:coreProperties>
</file>