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14" r:id="rId3"/>
    <p:sldId id="317" r:id="rId4"/>
    <p:sldId id="318" r:id="rId5"/>
    <p:sldId id="320" r:id="rId6"/>
    <p:sldId id="316" r:id="rId7"/>
    <p:sldId id="324" r:id="rId8"/>
    <p:sldId id="1003" r:id="rId9"/>
    <p:sldId id="1004" r:id="rId10"/>
    <p:sldId id="1005" r:id="rId11"/>
    <p:sldId id="1000" r:id="rId12"/>
    <p:sldId id="360" r:id="rId13"/>
    <p:sldId id="973" r:id="rId14"/>
    <p:sldId id="361" r:id="rId15"/>
    <p:sldId id="1002" r:id="rId16"/>
    <p:sldId id="1001" r:id="rId17"/>
    <p:sldId id="1011" r:id="rId18"/>
    <p:sldId id="1018" r:id="rId19"/>
    <p:sldId id="1006" r:id="rId20"/>
    <p:sldId id="304" r:id="rId21"/>
    <p:sldId id="1009" r:id="rId22"/>
    <p:sldId id="1010" r:id="rId23"/>
    <p:sldId id="315" r:id="rId24"/>
    <p:sldId id="322" r:id="rId25"/>
    <p:sldId id="323" r:id="rId26"/>
    <p:sldId id="319" r:id="rId27"/>
    <p:sldId id="321" r:id="rId28"/>
    <p:sldId id="1007" r:id="rId29"/>
    <p:sldId id="1008" r:id="rId30"/>
    <p:sldId id="1019" r:id="rId3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2" autoAdjust="0"/>
    <p:restoredTop sz="85214" autoAdjust="0"/>
  </p:normalViewPr>
  <p:slideViewPr>
    <p:cSldViewPr snapToGrid="0">
      <p:cViewPr varScale="1">
        <p:scale>
          <a:sx n="57" d="100"/>
          <a:sy n="57" d="100"/>
        </p:scale>
        <p:origin x="8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C429F-A84C-4B80-8737-A1E058F8C577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99A52-EA2A-4CF9-98F5-24DBC35C39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423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91B1C"/>
                </a:solidFill>
                <a:effectLst/>
                <a:latin typeface="Lato" panose="020B0604020202020204" pitchFamily="34" charset="0"/>
              </a:rPr>
              <a:t>Extended Phonon-Projection Model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9A52-EA2A-4CF9-98F5-24DBC35C39A8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468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C059Roman"/>
              </a:rPr>
              <a:t>Depending upon the relative amounts of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OpenSymbol"/>
              </a:rPr>
              <a:t>alfa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059Roman"/>
              </a:rPr>
              <a:t>-particles and neutrons, one path may be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059Roman"/>
              </a:rPr>
              <a:t>favoured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059Roman"/>
              </a:rPr>
              <a:t> against the other… In particular,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C059Bold"/>
              </a:rPr>
              <a:t>red path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059Roman"/>
              </a:rPr>
              <a:t>may be the dominant one for low values of Ye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C059Roman"/>
              </a:rPr>
              <a:t>Ye=</a:t>
            </a:r>
            <a:r>
              <a:rPr lang="es-MX" sz="1800" b="0" i="0" u="none" strike="noStrike" baseline="0" dirty="0" err="1">
                <a:solidFill>
                  <a:srgbClr val="000000"/>
                </a:solidFill>
                <a:latin typeface="C059Roman"/>
              </a:rPr>
              <a:t>np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C059Roman"/>
              </a:rPr>
              <a:t>/(</a:t>
            </a:r>
            <a:r>
              <a:rPr lang="es-MX" sz="1800" b="0" i="0" u="none" strike="noStrike" baseline="0" dirty="0" err="1">
                <a:solidFill>
                  <a:srgbClr val="000000"/>
                </a:solidFill>
                <a:latin typeface="C059Roman"/>
              </a:rPr>
              <a:t>np+nn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C059Roman"/>
              </a:rPr>
              <a:t>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9A52-EA2A-4CF9-98F5-24DBC35C39A8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1464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9A52-EA2A-4CF9-98F5-24DBC35C39A8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522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EPM “</a:t>
            </a:r>
            <a:r>
              <a:rPr lang="es-MX" dirty="0" err="1"/>
              <a:t>equivalent</a:t>
            </a:r>
            <a:r>
              <a:rPr lang="es-MX" dirty="0"/>
              <a:t> </a:t>
            </a:r>
            <a:r>
              <a:rPr lang="es-MX" dirty="0" err="1"/>
              <a:t>photon</a:t>
            </a:r>
            <a:r>
              <a:rPr lang="es-MX" dirty="0"/>
              <a:t> </a:t>
            </a:r>
            <a:r>
              <a:rPr lang="es-MX" dirty="0" err="1"/>
              <a:t>method</a:t>
            </a:r>
            <a:r>
              <a:rPr lang="es-MX" dirty="0"/>
              <a:t>”.</a:t>
            </a:r>
          </a:p>
          <a:p>
            <a:r>
              <a:rPr lang="en-US" dirty="0"/>
              <a:t>This is a crucial advantage with respect to the standard procedure based on the Equivalent Photon Method (EPM) which does not properly take into account nuclear distortion, higher order coupling effects, or </a:t>
            </a:r>
            <a:r>
              <a:rPr lang="en-US" dirty="0" err="1"/>
              <a:t>Coulombnuclear</a:t>
            </a:r>
            <a:r>
              <a:rPr lang="en-US" dirty="0"/>
              <a:t> interference terms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9A52-EA2A-4CF9-98F5-24DBC35C39A8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083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err="1"/>
              <a:t>The</a:t>
            </a:r>
            <a:r>
              <a:rPr lang="es-ES_tradnl" dirty="0"/>
              <a:t> case</a:t>
            </a:r>
            <a:r>
              <a:rPr lang="es-ES_tradnl" baseline="0" dirty="0"/>
              <a:t> </a:t>
            </a:r>
            <a:r>
              <a:rPr lang="es-ES_tradnl" baseline="0" dirty="0" err="1"/>
              <a:t>of</a:t>
            </a:r>
            <a:r>
              <a:rPr lang="es-ES_tradnl" baseline="0" dirty="0"/>
              <a:t> 15C </a:t>
            </a:r>
            <a:r>
              <a:rPr lang="es-ES_tradnl" baseline="0" dirty="0" err="1"/>
              <a:t>is</a:t>
            </a:r>
            <a:r>
              <a:rPr lang="es-ES_tradnl" baseline="0" dirty="0"/>
              <a:t> </a:t>
            </a:r>
            <a:r>
              <a:rPr lang="es-ES_tradnl" baseline="0" dirty="0" err="1"/>
              <a:t>special</a:t>
            </a:r>
            <a:r>
              <a:rPr lang="es-ES_tradnl" baseline="0" dirty="0"/>
              <a:t> </a:t>
            </a:r>
            <a:r>
              <a:rPr lang="es-ES_tradnl" baseline="0" dirty="0" err="1"/>
              <a:t>since</a:t>
            </a:r>
            <a:r>
              <a:rPr lang="es-ES_tradnl" baseline="0" dirty="0"/>
              <a:t> </a:t>
            </a:r>
            <a:r>
              <a:rPr lang="es-ES_tradnl" baseline="0" dirty="0" err="1"/>
              <a:t>some</a:t>
            </a:r>
            <a:r>
              <a:rPr lang="es-ES_tradnl" baseline="0" dirty="0"/>
              <a:t> </a:t>
            </a:r>
            <a:r>
              <a:rPr lang="es-ES_tradnl" baseline="0" dirty="0" err="1"/>
              <a:t>high</a:t>
            </a:r>
            <a:r>
              <a:rPr lang="es-ES_tradnl" baseline="0" dirty="0"/>
              <a:t> </a:t>
            </a:r>
            <a:r>
              <a:rPr lang="es-ES_tradnl" baseline="0" dirty="0" err="1"/>
              <a:t>energy</a:t>
            </a:r>
            <a:r>
              <a:rPr lang="es-ES_tradnl" baseline="0" dirty="0"/>
              <a:t> </a:t>
            </a:r>
            <a:r>
              <a:rPr lang="es-ES_tradnl" baseline="0" dirty="0" err="1"/>
              <a:t>experiments</a:t>
            </a:r>
            <a:r>
              <a:rPr lang="es-ES_tradnl" baseline="0" dirty="0"/>
              <a:t> </a:t>
            </a:r>
            <a:r>
              <a:rPr lang="es-ES_tradnl" baseline="0" dirty="0" err="1"/>
              <a:t>have</a:t>
            </a:r>
            <a:r>
              <a:rPr lang="es-ES_tradnl" baseline="0" dirty="0"/>
              <a:t> </a:t>
            </a:r>
            <a:r>
              <a:rPr lang="es-ES_tradnl" baseline="0" dirty="0" err="1"/>
              <a:t>showed</a:t>
            </a:r>
            <a:r>
              <a:rPr lang="es-ES_tradnl" baseline="0" dirty="0"/>
              <a:t> a </a:t>
            </a:r>
            <a:r>
              <a:rPr lang="es-ES_tradnl" baseline="0" dirty="0" err="1"/>
              <a:t>large</a:t>
            </a:r>
            <a:r>
              <a:rPr lang="es-ES_tradnl" baseline="0" dirty="0"/>
              <a:t> total </a:t>
            </a:r>
            <a:r>
              <a:rPr lang="es-ES_tradnl" baseline="0" dirty="0" err="1"/>
              <a:t>interaction</a:t>
            </a:r>
            <a:r>
              <a:rPr lang="es-ES_tradnl" baseline="0" dirty="0"/>
              <a:t> </a:t>
            </a:r>
            <a:r>
              <a:rPr lang="es-ES_tradnl" baseline="0" dirty="0" err="1"/>
              <a:t>cross</a:t>
            </a:r>
            <a:r>
              <a:rPr lang="es-ES_tradnl" baseline="0" dirty="0"/>
              <a:t> </a:t>
            </a:r>
            <a:r>
              <a:rPr lang="es-ES_tradnl" baseline="0" dirty="0" err="1"/>
              <a:t>section</a:t>
            </a:r>
            <a:r>
              <a:rPr lang="es-ES_tradnl" baseline="0" dirty="0"/>
              <a:t> and a </a:t>
            </a:r>
            <a:r>
              <a:rPr lang="es-ES_tradnl" baseline="0" dirty="0" err="1"/>
              <a:t>very</a:t>
            </a:r>
            <a:r>
              <a:rPr lang="es-ES_tradnl" baseline="0" dirty="0"/>
              <a:t> </a:t>
            </a:r>
            <a:r>
              <a:rPr lang="es-ES_tradnl" baseline="0" dirty="0" err="1"/>
              <a:t>narrow</a:t>
            </a:r>
            <a:r>
              <a:rPr lang="es-ES_tradnl" baseline="0" dirty="0"/>
              <a:t> </a:t>
            </a:r>
            <a:r>
              <a:rPr lang="es-ES_tradnl" baseline="0" dirty="0" err="1"/>
              <a:t>distribution</a:t>
            </a:r>
            <a:r>
              <a:rPr lang="es-ES_tradnl" baseline="0" dirty="0"/>
              <a:t> </a:t>
            </a:r>
            <a:r>
              <a:rPr lang="es-ES_tradnl" baseline="0" dirty="0" err="1"/>
              <a:t>of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longitudinal </a:t>
            </a:r>
            <a:r>
              <a:rPr lang="es-ES_tradnl" baseline="0" dirty="0" err="1"/>
              <a:t>component</a:t>
            </a:r>
            <a:r>
              <a:rPr lang="es-ES_tradnl" baseline="0" dirty="0"/>
              <a:t> </a:t>
            </a:r>
            <a:r>
              <a:rPr lang="es-ES_tradnl" baseline="0" dirty="0" err="1"/>
              <a:t>of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</a:t>
            </a:r>
            <a:r>
              <a:rPr lang="es-ES_tradnl" baseline="0" dirty="0" err="1"/>
              <a:t>momentum</a:t>
            </a:r>
            <a:r>
              <a:rPr lang="es-ES_tradnl" baseline="0" dirty="0"/>
              <a:t> </a:t>
            </a:r>
            <a:r>
              <a:rPr lang="es-ES_tradnl" baseline="0" dirty="0" err="1"/>
              <a:t>of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</a:t>
            </a:r>
            <a:r>
              <a:rPr lang="es-ES_tradnl" baseline="0" dirty="0" err="1"/>
              <a:t>fragments</a:t>
            </a:r>
            <a:r>
              <a:rPr lang="es-ES_tradnl" baseline="0" dirty="0"/>
              <a:t> </a:t>
            </a:r>
            <a:r>
              <a:rPr lang="es-ES_tradnl" baseline="0" dirty="0" err="1"/>
              <a:t>following</a:t>
            </a:r>
            <a:r>
              <a:rPr lang="es-ES_tradnl" baseline="0" dirty="0"/>
              <a:t> </a:t>
            </a:r>
            <a:r>
              <a:rPr lang="es-ES_tradnl" baseline="0" dirty="0" err="1"/>
              <a:t>breakup</a:t>
            </a:r>
            <a:r>
              <a:rPr lang="es-ES_tradnl" baseline="0" dirty="0"/>
              <a:t>. </a:t>
            </a:r>
            <a:r>
              <a:rPr lang="es-ES_tradnl" baseline="0" dirty="0" err="1"/>
              <a:t>This</a:t>
            </a:r>
            <a:r>
              <a:rPr lang="es-ES_tradnl" baseline="0" dirty="0"/>
              <a:t> </a:t>
            </a:r>
            <a:r>
              <a:rPr lang="es-ES_tradnl" baseline="0" dirty="0" err="1"/>
              <a:t>was</a:t>
            </a:r>
            <a:r>
              <a:rPr lang="es-ES_tradnl" baseline="0" dirty="0"/>
              <a:t> </a:t>
            </a:r>
            <a:r>
              <a:rPr lang="es-ES_tradnl" baseline="0" dirty="0" err="1"/>
              <a:t>reported</a:t>
            </a:r>
            <a:r>
              <a:rPr lang="es-ES_tradnl" baseline="0" dirty="0"/>
              <a:t> </a:t>
            </a:r>
            <a:r>
              <a:rPr lang="es-ES_tradnl" baseline="0" dirty="0" err="1"/>
              <a:t>by</a:t>
            </a:r>
            <a:r>
              <a:rPr lang="es-ES_tradnl" baseline="0" dirty="0"/>
              <a:t> Ozawa in 2004 and </a:t>
            </a:r>
            <a:r>
              <a:rPr lang="es-ES_tradnl" baseline="0" dirty="0" err="1"/>
              <a:t>this</a:t>
            </a:r>
            <a:r>
              <a:rPr lang="es-ES_tradnl" baseline="0" dirty="0"/>
              <a:t> </a:t>
            </a:r>
            <a:r>
              <a:rPr lang="es-ES_tradnl" baseline="0" dirty="0" err="1"/>
              <a:t>paper</a:t>
            </a:r>
            <a:r>
              <a:rPr lang="es-ES_tradnl" baseline="0" dirty="0"/>
              <a:t> </a:t>
            </a:r>
            <a:r>
              <a:rPr lang="es-ES_tradnl" baseline="0" dirty="0" err="1"/>
              <a:t>says</a:t>
            </a:r>
            <a:r>
              <a:rPr lang="es-ES_tradnl" baseline="0" dirty="0"/>
              <a:t> </a:t>
            </a:r>
            <a:r>
              <a:rPr lang="es-ES_tradnl" baseline="0" dirty="0" err="1"/>
              <a:t>that</a:t>
            </a:r>
            <a:r>
              <a:rPr lang="es-ES_tradnl" baseline="0" dirty="0"/>
              <a:t> </a:t>
            </a:r>
            <a:r>
              <a:rPr lang="es-ES_tradnl" baseline="0" dirty="0" err="1"/>
              <a:t>all</a:t>
            </a:r>
            <a:r>
              <a:rPr lang="es-ES_tradnl" baseline="0" dirty="0"/>
              <a:t> </a:t>
            </a:r>
            <a:r>
              <a:rPr lang="es-ES_tradnl" baseline="0" dirty="0" err="1"/>
              <a:t>these</a:t>
            </a:r>
            <a:r>
              <a:rPr lang="es-ES_tradnl" baseline="0" dirty="0"/>
              <a:t> </a:t>
            </a:r>
            <a:r>
              <a:rPr lang="es-ES_tradnl" baseline="0" dirty="0" err="1"/>
              <a:t>features</a:t>
            </a:r>
            <a:r>
              <a:rPr lang="es-ES_tradnl" baseline="0" dirty="0"/>
              <a:t> </a:t>
            </a:r>
            <a:r>
              <a:rPr lang="es-ES_tradnl" baseline="0" dirty="0" err="1"/>
              <a:t>would</a:t>
            </a:r>
            <a:r>
              <a:rPr lang="es-ES_tradnl" baseline="0" dirty="0"/>
              <a:t> be </a:t>
            </a:r>
            <a:r>
              <a:rPr lang="es-ES_tradnl" baseline="0" dirty="0" err="1"/>
              <a:t>consistent</a:t>
            </a:r>
            <a:r>
              <a:rPr lang="es-ES_tradnl" baseline="0" dirty="0"/>
              <a:t> </a:t>
            </a:r>
            <a:r>
              <a:rPr lang="es-ES_tradnl" baseline="0" dirty="0" err="1"/>
              <a:t>with</a:t>
            </a:r>
            <a:r>
              <a:rPr lang="es-ES_tradnl" baseline="0" dirty="0"/>
              <a:t> a </a:t>
            </a:r>
            <a:r>
              <a:rPr lang="es-ES_tradnl" baseline="0" dirty="0" err="1"/>
              <a:t>structure</a:t>
            </a:r>
            <a:r>
              <a:rPr lang="es-ES_tradnl" baseline="0" dirty="0"/>
              <a:t> </a:t>
            </a:r>
            <a:r>
              <a:rPr lang="es-ES_tradnl" baseline="0" dirty="0" err="1"/>
              <a:t>consisting</a:t>
            </a:r>
            <a:r>
              <a:rPr lang="es-ES_tradnl" baseline="0" dirty="0"/>
              <a:t> </a:t>
            </a:r>
            <a:r>
              <a:rPr lang="es-ES_tradnl" baseline="0" dirty="0" err="1"/>
              <a:t>of</a:t>
            </a:r>
            <a:r>
              <a:rPr lang="es-ES_tradnl" baseline="0" dirty="0"/>
              <a:t> a 14C </a:t>
            </a:r>
            <a:r>
              <a:rPr lang="es-ES_tradnl" baseline="0" dirty="0" err="1"/>
              <a:t>core</a:t>
            </a:r>
            <a:r>
              <a:rPr lang="es-ES_tradnl" baseline="0" dirty="0"/>
              <a:t> plus a 1n in halo </a:t>
            </a:r>
            <a:r>
              <a:rPr lang="es-ES_tradnl" baseline="0" dirty="0" err="1"/>
              <a:t>configuration</a:t>
            </a:r>
            <a:r>
              <a:rPr lang="es-ES_tradnl" baseline="0" dirty="0"/>
              <a:t> </a:t>
            </a:r>
            <a:r>
              <a:rPr lang="es-ES_tradnl" baseline="0" dirty="0" err="1"/>
              <a:t>with</a:t>
            </a:r>
            <a:r>
              <a:rPr lang="es-ES_tradnl" baseline="0" dirty="0"/>
              <a:t> a pure s-wave as </a:t>
            </a:r>
            <a:r>
              <a:rPr lang="es-ES_tradnl" baseline="0" dirty="0" err="1"/>
              <a:t>ground</a:t>
            </a:r>
            <a:r>
              <a:rPr lang="es-ES_tradnl" baseline="0" dirty="0"/>
              <a:t> </a:t>
            </a:r>
            <a:r>
              <a:rPr lang="es-ES_tradnl" baseline="0" dirty="0" err="1"/>
              <a:t>state</a:t>
            </a:r>
            <a:r>
              <a:rPr lang="es-ES_tradnl" baseline="0" dirty="0"/>
              <a:t>, </a:t>
            </a:r>
            <a:r>
              <a:rPr lang="es-ES_tradnl" baseline="0" dirty="0" err="1"/>
              <a:t>despite</a:t>
            </a:r>
            <a:r>
              <a:rPr lang="es-ES_tradnl" baseline="0" dirty="0"/>
              <a:t> </a:t>
            </a:r>
            <a:r>
              <a:rPr lang="es-ES_tradnl" baseline="0" dirty="0" err="1"/>
              <a:t>of</a:t>
            </a:r>
            <a:r>
              <a:rPr lang="es-ES_tradnl" baseline="0" dirty="0"/>
              <a:t> </a:t>
            </a:r>
            <a:r>
              <a:rPr lang="es-ES_tradnl" baseline="0" dirty="0" err="1"/>
              <a:t>having</a:t>
            </a:r>
            <a:r>
              <a:rPr lang="es-ES_tradnl" baseline="0" dirty="0"/>
              <a:t> a </a:t>
            </a:r>
            <a:r>
              <a:rPr lang="es-ES_tradnl" baseline="0" dirty="0" err="1"/>
              <a:t>relatively</a:t>
            </a:r>
            <a:r>
              <a:rPr lang="es-ES_tradnl" baseline="0" dirty="0"/>
              <a:t> </a:t>
            </a:r>
            <a:r>
              <a:rPr lang="es-ES_tradnl" baseline="0" dirty="0" err="1"/>
              <a:t>large</a:t>
            </a:r>
            <a:r>
              <a:rPr lang="es-ES_tradnl" baseline="0" dirty="0"/>
              <a:t> </a:t>
            </a:r>
            <a:r>
              <a:rPr lang="es-ES_tradnl" baseline="0" dirty="0" err="1"/>
              <a:t>separation</a:t>
            </a:r>
            <a:r>
              <a:rPr lang="es-ES_tradnl" baseline="0" dirty="0"/>
              <a:t> </a:t>
            </a:r>
            <a:r>
              <a:rPr lang="es-ES_tradnl" baseline="0" dirty="0" err="1"/>
              <a:t>energy</a:t>
            </a:r>
            <a:r>
              <a:rPr lang="es-ES_tradnl" baseline="0" dirty="0"/>
              <a:t> </a:t>
            </a:r>
            <a:r>
              <a:rPr lang="es-ES_tradnl" baseline="0" dirty="0" err="1"/>
              <a:t>above</a:t>
            </a:r>
            <a:r>
              <a:rPr lang="es-ES_tradnl" baseline="0" dirty="0"/>
              <a:t> 1 </a:t>
            </a:r>
            <a:r>
              <a:rPr lang="es-ES_tradnl" baseline="0" dirty="0" err="1"/>
              <a:t>MeV</a:t>
            </a:r>
            <a:r>
              <a:rPr lang="es-ES_tradnl" baseline="0" dirty="0"/>
              <a:t>. </a:t>
            </a:r>
            <a:r>
              <a:rPr lang="es-ES_tradnl" baseline="0" dirty="0" err="1"/>
              <a:t>Still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</a:t>
            </a:r>
            <a:r>
              <a:rPr lang="es-ES_tradnl" baseline="0" dirty="0" err="1"/>
              <a:t>difference</a:t>
            </a:r>
            <a:r>
              <a:rPr lang="es-ES_tradnl" baseline="0" dirty="0"/>
              <a:t> </a:t>
            </a:r>
            <a:r>
              <a:rPr lang="es-ES_tradnl" baseline="0" dirty="0" err="1"/>
              <a:t>with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</a:t>
            </a:r>
            <a:r>
              <a:rPr lang="es-ES_tradnl" baseline="0" dirty="0" err="1"/>
              <a:t>separation</a:t>
            </a:r>
            <a:r>
              <a:rPr lang="es-ES_tradnl" baseline="0" dirty="0"/>
              <a:t> </a:t>
            </a:r>
            <a:r>
              <a:rPr lang="es-ES_tradnl" baseline="0" dirty="0" err="1"/>
              <a:t>energy</a:t>
            </a:r>
            <a:r>
              <a:rPr lang="es-ES_tradnl" baseline="0" dirty="0"/>
              <a:t> </a:t>
            </a:r>
            <a:r>
              <a:rPr lang="es-ES_tradnl" baseline="0" dirty="0" err="1"/>
              <a:t>of</a:t>
            </a:r>
            <a:r>
              <a:rPr lang="es-ES_tradnl" baseline="0" dirty="0"/>
              <a:t> 2 </a:t>
            </a:r>
            <a:r>
              <a:rPr lang="es-ES_tradnl" baseline="0" dirty="0" err="1"/>
              <a:t>neutrons</a:t>
            </a:r>
            <a:r>
              <a:rPr lang="es-ES_tradnl" baseline="0" dirty="0"/>
              <a:t>, </a:t>
            </a:r>
            <a:r>
              <a:rPr lang="es-ES_tradnl" baseline="0" dirty="0" err="1"/>
              <a:t>which</a:t>
            </a:r>
            <a:r>
              <a:rPr lang="es-ES_tradnl" baseline="0" dirty="0"/>
              <a:t> </a:t>
            </a:r>
            <a:r>
              <a:rPr lang="es-ES_tradnl" baseline="0" dirty="0" err="1"/>
              <a:t>is</a:t>
            </a:r>
            <a:r>
              <a:rPr lang="es-ES_tradnl" baseline="0" dirty="0"/>
              <a:t> </a:t>
            </a:r>
            <a:r>
              <a:rPr lang="es-ES_tradnl" baseline="0" dirty="0" err="1"/>
              <a:t>closer</a:t>
            </a:r>
            <a:r>
              <a:rPr lang="es-ES_tradnl" baseline="0" dirty="0"/>
              <a:t> </a:t>
            </a:r>
            <a:r>
              <a:rPr lang="es-ES_tradnl" baseline="0" dirty="0" err="1"/>
              <a:t>to</a:t>
            </a:r>
            <a:r>
              <a:rPr lang="es-ES_tradnl" baseline="0" dirty="0"/>
              <a:t> 10 </a:t>
            </a:r>
            <a:r>
              <a:rPr lang="es-ES_tradnl" baseline="0" dirty="0" err="1"/>
              <a:t>MeV</a:t>
            </a:r>
            <a:r>
              <a:rPr lang="es-ES_tradnl" baseline="0" dirty="0"/>
              <a:t>, </a:t>
            </a:r>
            <a:r>
              <a:rPr lang="es-ES_tradnl" baseline="0" dirty="0" err="1"/>
              <a:t>is</a:t>
            </a:r>
            <a:r>
              <a:rPr lang="es-ES_tradnl" baseline="0" dirty="0"/>
              <a:t> considerable.</a:t>
            </a:r>
            <a:endParaRPr lang="es-ES_tradnl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9A52-EA2A-4CF9-98F5-24DBC35C39A8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9994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9A52-EA2A-4CF9-98F5-24DBC35C39A8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694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DLFFL G+ Charis SIL"/>
              </a:rPr>
              <a:t>inelastic scattering to the bound 0.74 MeV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DLFFN I+ STIX Math"/>
              </a:rPr>
              <a:t>5∕2+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9A52-EA2A-4CF9-98F5-24DBC35C39A8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0588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>
                <a:effectLst/>
                <a:latin typeface="Times"/>
              </a:rPr>
              <a:t>Proton</a:t>
            </a:r>
            <a:r>
              <a:rPr lang="es-ES" dirty="0">
                <a:effectLst/>
                <a:latin typeface="Times"/>
              </a:rPr>
              <a:t> halo </a:t>
            </a:r>
            <a:r>
              <a:rPr lang="es-ES" dirty="0" err="1">
                <a:effectLst/>
                <a:latin typeface="Times"/>
              </a:rPr>
              <a:t>effects</a:t>
            </a:r>
            <a:r>
              <a:rPr lang="es-ES" dirty="0">
                <a:effectLst/>
                <a:latin typeface="Times"/>
              </a:rPr>
              <a:t> in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8B+64Zn </a:t>
            </a:r>
            <a:r>
              <a:rPr lang="es-ES" dirty="0" err="1">
                <a:effectLst/>
                <a:latin typeface="Times"/>
              </a:rPr>
              <a:t>reaction</a:t>
            </a:r>
            <a:r>
              <a:rPr lang="es-ES" dirty="0">
                <a:effectLst/>
                <a:latin typeface="Times"/>
              </a:rPr>
              <a:t> at </a:t>
            </a:r>
            <a:r>
              <a:rPr lang="es-ES" dirty="0" err="1">
                <a:effectLst/>
                <a:latin typeface="Times"/>
              </a:rPr>
              <a:t>an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energy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around</a:t>
            </a:r>
            <a:r>
              <a:rPr lang="es-ES" dirty="0">
                <a:effectLst/>
                <a:latin typeface="Times"/>
              </a:rPr>
              <a:t> 1.5 times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Coulomb </a:t>
            </a:r>
            <a:r>
              <a:rPr lang="es-ES" dirty="0" err="1">
                <a:effectLst/>
                <a:latin typeface="Times"/>
              </a:rPr>
              <a:t>barrier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have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been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studied</a:t>
            </a:r>
            <a:r>
              <a:rPr lang="es-ES" dirty="0">
                <a:effectLst/>
                <a:latin typeface="Times"/>
              </a:rPr>
              <a:t> at HIE-ISOLDE CERN </a:t>
            </a:r>
            <a:r>
              <a:rPr lang="es-ES" dirty="0" err="1">
                <a:effectLst/>
                <a:latin typeface="Times"/>
              </a:rPr>
              <a:t>using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for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first</a:t>
            </a:r>
            <a:r>
              <a:rPr lang="es-ES" dirty="0">
                <a:effectLst/>
                <a:latin typeface="Times"/>
              </a:rPr>
              <a:t> time,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only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existing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postaccelerated</a:t>
            </a:r>
            <a:r>
              <a:rPr lang="es-ES" dirty="0">
                <a:effectLst/>
                <a:latin typeface="Times"/>
              </a:rPr>
              <a:t> 8B </a:t>
            </a:r>
            <a:r>
              <a:rPr lang="es-ES" dirty="0" err="1">
                <a:effectLst/>
                <a:latin typeface="Times"/>
              </a:rPr>
              <a:t>beam</a:t>
            </a:r>
            <a:r>
              <a:rPr lang="es-ES" dirty="0">
                <a:effectLst/>
                <a:latin typeface="Times"/>
              </a:rPr>
              <a:t>. </a:t>
            </a:r>
            <a:r>
              <a:rPr lang="es-ES" dirty="0" err="1">
                <a:effectLst/>
                <a:latin typeface="Times"/>
              </a:rPr>
              <a:t>This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together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with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use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a </a:t>
            </a:r>
            <a:r>
              <a:rPr lang="es-ES" dirty="0" err="1">
                <a:effectLst/>
                <a:latin typeface="Times"/>
              </a:rPr>
              <a:t>high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granularity</a:t>
            </a:r>
            <a:r>
              <a:rPr lang="es-ES" dirty="0">
                <a:effectLst/>
                <a:latin typeface="Times"/>
              </a:rPr>
              <a:t> and </a:t>
            </a:r>
            <a:r>
              <a:rPr lang="es-ES" dirty="0" err="1">
                <a:effectLst/>
                <a:latin typeface="Times"/>
              </a:rPr>
              <a:t>large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solid</a:t>
            </a:r>
            <a:r>
              <a:rPr lang="es-ES" dirty="0">
                <a:effectLst/>
                <a:latin typeface="Times"/>
              </a:rPr>
              <a:t> angle </a:t>
            </a:r>
            <a:r>
              <a:rPr lang="es-ES" dirty="0" err="1">
                <a:effectLst/>
                <a:latin typeface="Times"/>
              </a:rPr>
              <a:t>detection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system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allowed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for</a:t>
            </a:r>
            <a:r>
              <a:rPr lang="es-ES" dirty="0">
                <a:effectLst/>
                <a:latin typeface="Times"/>
              </a:rPr>
              <a:t> a </a:t>
            </a:r>
            <a:r>
              <a:rPr lang="es-ES" dirty="0" err="1">
                <a:effectLst/>
                <a:latin typeface="Times"/>
              </a:rPr>
              <a:t>careful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mapping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elastic</a:t>
            </a:r>
            <a:r>
              <a:rPr lang="es-ES" dirty="0">
                <a:effectLst/>
                <a:latin typeface="Times"/>
              </a:rPr>
              <a:t> angular </a:t>
            </a:r>
            <a:r>
              <a:rPr lang="es-ES" dirty="0" err="1">
                <a:effectLst/>
                <a:latin typeface="Times"/>
              </a:rPr>
              <a:t>distribution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especially</a:t>
            </a:r>
            <a:r>
              <a:rPr lang="es-ES" dirty="0">
                <a:effectLst/>
                <a:latin typeface="Times"/>
              </a:rPr>
              <a:t> in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Coulomb-nuclear </a:t>
            </a:r>
            <a:r>
              <a:rPr lang="es-ES" dirty="0" err="1">
                <a:effectLst/>
                <a:latin typeface="Times"/>
              </a:rPr>
              <a:t>interference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region</a:t>
            </a:r>
            <a:r>
              <a:rPr lang="es-ES" dirty="0">
                <a:effectLst/>
                <a:latin typeface="Times"/>
              </a:rPr>
              <a:t>. </a:t>
            </a:r>
            <a:r>
              <a:rPr lang="es-ES" dirty="0" err="1">
                <a:effectLst/>
                <a:latin typeface="Times"/>
              </a:rPr>
              <a:t>Contrary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to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what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is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observed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for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one-neutron</a:t>
            </a:r>
            <a:r>
              <a:rPr lang="es-ES" dirty="0">
                <a:effectLst/>
                <a:latin typeface="Times"/>
              </a:rPr>
              <a:t> halo </a:t>
            </a:r>
            <a:r>
              <a:rPr lang="es-ES" dirty="0" err="1">
                <a:effectLst/>
                <a:latin typeface="Times"/>
              </a:rPr>
              <a:t>nucleus</a:t>
            </a:r>
            <a:r>
              <a:rPr lang="es-ES" dirty="0">
                <a:effectLst/>
                <a:latin typeface="Times"/>
              </a:rPr>
              <a:t> 11Be </a:t>
            </a:r>
            <a:r>
              <a:rPr lang="es-ES" dirty="0" err="1">
                <a:effectLst/>
                <a:latin typeface="Times"/>
              </a:rPr>
              <a:t>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same</a:t>
            </a:r>
            <a:r>
              <a:rPr lang="es-ES" dirty="0">
                <a:effectLst/>
                <a:latin typeface="Times"/>
              </a:rPr>
              <a:t> target in a similar </a:t>
            </a:r>
            <a:r>
              <a:rPr lang="es-ES" dirty="0" err="1">
                <a:effectLst/>
                <a:latin typeface="Times"/>
              </a:rPr>
              <a:t>energy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range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analysis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elastic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scattering</a:t>
            </a:r>
            <a:r>
              <a:rPr lang="es-ES" dirty="0">
                <a:effectLst/>
                <a:latin typeface="Times"/>
              </a:rPr>
              <a:t> angular </a:t>
            </a:r>
            <a:r>
              <a:rPr lang="es-ES" dirty="0" err="1">
                <a:effectLst/>
                <a:latin typeface="Times"/>
              </a:rPr>
              <a:t>distribution</a:t>
            </a:r>
            <a:r>
              <a:rPr lang="es-ES" dirty="0">
                <a:effectLst/>
                <a:latin typeface="Times"/>
              </a:rPr>
              <a:t> shows </a:t>
            </a:r>
            <a:r>
              <a:rPr lang="es-ES" dirty="0" err="1">
                <a:effectLst/>
                <a:latin typeface="Times"/>
              </a:rPr>
              <a:t>only</a:t>
            </a:r>
            <a:r>
              <a:rPr lang="es-ES" dirty="0">
                <a:effectLst/>
                <a:latin typeface="Times"/>
              </a:rPr>
              <a:t> a </a:t>
            </a:r>
            <a:r>
              <a:rPr lang="es-ES" dirty="0" err="1">
                <a:effectLst/>
                <a:latin typeface="Times"/>
              </a:rPr>
              <a:t>modest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suppression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Coulomb-nuclear </a:t>
            </a:r>
            <a:r>
              <a:rPr lang="es-ES" dirty="0" err="1">
                <a:effectLst/>
                <a:latin typeface="Times"/>
              </a:rPr>
              <a:t>interference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peak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with</a:t>
            </a:r>
            <a:r>
              <a:rPr lang="es-ES" dirty="0">
                <a:effectLst/>
                <a:latin typeface="Times"/>
              </a:rPr>
              <a:t> no </a:t>
            </a:r>
            <a:r>
              <a:rPr lang="es-ES" dirty="0" err="1">
                <a:effectLst/>
                <a:latin typeface="Times"/>
              </a:rPr>
              <a:t>remarkable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enhancement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total </a:t>
            </a:r>
            <a:r>
              <a:rPr lang="es-ES" dirty="0" err="1">
                <a:effectLst/>
                <a:latin typeface="Times"/>
              </a:rPr>
              <a:t>reaction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cross-section</a:t>
            </a:r>
            <a:r>
              <a:rPr lang="es-ES" dirty="0">
                <a:effectLst/>
                <a:latin typeface="Times"/>
              </a:rPr>
              <a:t>. Inclusive angular and </a:t>
            </a:r>
            <a:r>
              <a:rPr lang="es-ES" dirty="0" err="1">
                <a:effectLst/>
                <a:latin typeface="Times"/>
              </a:rPr>
              <a:t>energy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distributions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7Be </a:t>
            </a:r>
            <a:r>
              <a:rPr lang="es-ES" dirty="0" err="1">
                <a:effectLst/>
                <a:latin typeface="Times"/>
              </a:rPr>
              <a:t>produced</a:t>
            </a:r>
            <a:r>
              <a:rPr lang="es-ES" dirty="0">
                <a:effectLst/>
                <a:latin typeface="Times"/>
              </a:rPr>
              <a:t> in </a:t>
            </a:r>
            <a:r>
              <a:rPr lang="es-ES" dirty="0" err="1">
                <a:effectLst/>
                <a:latin typeface="Times"/>
              </a:rPr>
              <a:t>direct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reaction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processes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have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also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been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measured</a:t>
            </a:r>
            <a:r>
              <a:rPr lang="es-ES" dirty="0">
                <a:effectLst/>
                <a:latin typeface="Times"/>
              </a:rPr>
              <a:t>.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comparison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these</a:t>
            </a:r>
            <a:r>
              <a:rPr lang="es-ES" dirty="0">
                <a:effectLst/>
                <a:latin typeface="Times"/>
              </a:rPr>
              <a:t> data </a:t>
            </a:r>
            <a:r>
              <a:rPr lang="es-ES" dirty="0" err="1">
                <a:effectLst/>
                <a:latin typeface="Times"/>
              </a:rPr>
              <a:t>with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results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theoretical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calculations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for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elastic</a:t>
            </a:r>
            <a:r>
              <a:rPr lang="es-ES" dirty="0">
                <a:effectLst/>
                <a:latin typeface="Times"/>
              </a:rPr>
              <a:t> and non-</a:t>
            </a:r>
            <a:r>
              <a:rPr lang="es-ES" dirty="0" err="1">
                <a:effectLst/>
                <a:latin typeface="Times"/>
              </a:rPr>
              <a:t>elastic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breakup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contributions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indicate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that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both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processes</a:t>
            </a:r>
            <a:r>
              <a:rPr lang="es-ES" dirty="0">
                <a:effectLst/>
                <a:latin typeface="Times"/>
              </a:rPr>
              <a:t> are </a:t>
            </a:r>
            <a:r>
              <a:rPr lang="es-ES" dirty="0" err="1">
                <a:effectLst/>
                <a:latin typeface="Times"/>
              </a:rPr>
              <a:t>important</a:t>
            </a:r>
            <a:r>
              <a:rPr lang="es-ES" dirty="0">
                <a:effectLst/>
                <a:latin typeface="Times"/>
              </a:rPr>
              <a:t>. </a:t>
            </a:r>
            <a:r>
              <a:rPr lang="es-ES" dirty="0" err="1">
                <a:effectLst/>
                <a:latin typeface="Times"/>
              </a:rPr>
              <a:t>Overall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experimental data </a:t>
            </a:r>
            <a:r>
              <a:rPr lang="es-ES" dirty="0" err="1">
                <a:effectLst/>
                <a:latin typeface="Times"/>
              </a:rPr>
              <a:t>suggest</a:t>
            </a:r>
            <a:r>
              <a:rPr lang="es-ES" dirty="0">
                <a:effectLst/>
                <a:latin typeface="Times"/>
              </a:rPr>
              <a:t> a 8B </a:t>
            </a:r>
            <a:r>
              <a:rPr lang="es-ES" dirty="0" err="1">
                <a:effectLst/>
                <a:latin typeface="Times"/>
              </a:rPr>
              <a:t>collision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dynamics</a:t>
            </a:r>
            <a:r>
              <a:rPr lang="es-ES" dirty="0">
                <a:effectLst/>
                <a:latin typeface="Times"/>
              </a:rPr>
              <a:t> at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barrier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very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different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from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one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neutron</a:t>
            </a:r>
            <a:r>
              <a:rPr lang="es-ES" dirty="0">
                <a:effectLst/>
                <a:latin typeface="Times"/>
              </a:rPr>
              <a:t> halo </a:t>
            </a:r>
            <a:r>
              <a:rPr lang="es-ES" dirty="0" err="1">
                <a:effectLst/>
                <a:latin typeface="Times"/>
              </a:rPr>
              <a:t>nuclei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showing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only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modest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effects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coupling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to</a:t>
            </a:r>
            <a:r>
              <a:rPr lang="es-ES" dirty="0">
                <a:effectLst/>
                <a:latin typeface="Times"/>
              </a:rPr>
              <a:t> continuum 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011DB-A251-46BB-8612-F74670CE3954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1550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>
                <a:effectLst/>
                <a:latin typeface="Times"/>
              </a:rPr>
              <a:t>Proton</a:t>
            </a:r>
            <a:r>
              <a:rPr lang="es-ES" dirty="0">
                <a:effectLst/>
                <a:latin typeface="Times"/>
              </a:rPr>
              <a:t> halo </a:t>
            </a:r>
            <a:r>
              <a:rPr lang="es-ES" dirty="0" err="1">
                <a:effectLst/>
                <a:latin typeface="Times"/>
              </a:rPr>
              <a:t>effects</a:t>
            </a:r>
            <a:r>
              <a:rPr lang="es-ES" dirty="0">
                <a:effectLst/>
                <a:latin typeface="Times"/>
              </a:rPr>
              <a:t> in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8B+64Zn </a:t>
            </a:r>
            <a:r>
              <a:rPr lang="es-ES" dirty="0" err="1">
                <a:effectLst/>
                <a:latin typeface="Times"/>
              </a:rPr>
              <a:t>reaction</a:t>
            </a:r>
            <a:r>
              <a:rPr lang="es-ES" dirty="0">
                <a:effectLst/>
                <a:latin typeface="Times"/>
              </a:rPr>
              <a:t> at </a:t>
            </a:r>
            <a:r>
              <a:rPr lang="es-ES" dirty="0" err="1">
                <a:effectLst/>
                <a:latin typeface="Times"/>
              </a:rPr>
              <a:t>an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energy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around</a:t>
            </a:r>
            <a:r>
              <a:rPr lang="es-ES" dirty="0">
                <a:effectLst/>
                <a:latin typeface="Times"/>
              </a:rPr>
              <a:t> 1.5 times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Coulomb </a:t>
            </a:r>
            <a:r>
              <a:rPr lang="es-ES" dirty="0" err="1">
                <a:effectLst/>
                <a:latin typeface="Times"/>
              </a:rPr>
              <a:t>barrier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have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been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studied</a:t>
            </a:r>
            <a:r>
              <a:rPr lang="es-ES" dirty="0">
                <a:effectLst/>
                <a:latin typeface="Times"/>
              </a:rPr>
              <a:t> at HIE-ISOLDE CERN </a:t>
            </a:r>
            <a:r>
              <a:rPr lang="es-ES" dirty="0" err="1">
                <a:effectLst/>
                <a:latin typeface="Times"/>
              </a:rPr>
              <a:t>using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for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first</a:t>
            </a:r>
            <a:r>
              <a:rPr lang="es-ES" dirty="0">
                <a:effectLst/>
                <a:latin typeface="Times"/>
              </a:rPr>
              <a:t> time,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only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existing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postaccelerated</a:t>
            </a:r>
            <a:r>
              <a:rPr lang="es-ES" dirty="0">
                <a:effectLst/>
                <a:latin typeface="Times"/>
              </a:rPr>
              <a:t> 8B </a:t>
            </a:r>
            <a:r>
              <a:rPr lang="es-ES" dirty="0" err="1">
                <a:effectLst/>
                <a:latin typeface="Times"/>
              </a:rPr>
              <a:t>beam</a:t>
            </a:r>
            <a:r>
              <a:rPr lang="es-ES" dirty="0">
                <a:effectLst/>
                <a:latin typeface="Times"/>
              </a:rPr>
              <a:t>. </a:t>
            </a:r>
            <a:r>
              <a:rPr lang="es-ES" dirty="0" err="1">
                <a:effectLst/>
                <a:latin typeface="Times"/>
              </a:rPr>
              <a:t>This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together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with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use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a </a:t>
            </a:r>
            <a:r>
              <a:rPr lang="es-ES" dirty="0" err="1">
                <a:effectLst/>
                <a:latin typeface="Times"/>
              </a:rPr>
              <a:t>high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granularity</a:t>
            </a:r>
            <a:r>
              <a:rPr lang="es-ES" dirty="0">
                <a:effectLst/>
                <a:latin typeface="Times"/>
              </a:rPr>
              <a:t> and </a:t>
            </a:r>
            <a:r>
              <a:rPr lang="es-ES" dirty="0" err="1">
                <a:effectLst/>
                <a:latin typeface="Times"/>
              </a:rPr>
              <a:t>large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solid</a:t>
            </a:r>
            <a:r>
              <a:rPr lang="es-ES" dirty="0">
                <a:effectLst/>
                <a:latin typeface="Times"/>
              </a:rPr>
              <a:t> angle </a:t>
            </a:r>
            <a:r>
              <a:rPr lang="es-ES" dirty="0" err="1">
                <a:effectLst/>
                <a:latin typeface="Times"/>
              </a:rPr>
              <a:t>detection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system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allowed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for</a:t>
            </a:r>
            <a:r>
              <a:rPr lang="es-ES" dirty="0">
                <a:effectLst/>
                <a:latin typeface="Times"/>
              </a:rPr>
              <a:t> a </a:t>
            </a:r>
            <a:r>
              <a:rPr lang="es-ES" dirty="0" err="1">
                <a:effectLst/>
                <a:latin typeface="Times"/>
              </a:rPr>
              <a:t>careful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mapping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elastic</a:t>
            </a:r>
            <a:r>
              <a:rPr lang="es-ES" dirty="0">
                <a:effectLst/>
                <a:latin typeface="Times"/>
              </a:rPr>
              <a:t> angular </a:t>
            </a:r>
            <a:r>
              <a:rPr lang="es-ES" dirty="0" err="1">
                <a:effectLst/>
                <a:latin typeface="Times"/>
              </a:rPr>
              <a:t>distribution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especially</a:t>
            </a:r>
            <a:r>
              <a:rPr lang="es-ES" dirty="0">
                <a:effectLst/>
                <a:latin typeface="Times"/>
              </a:rPr>
              <a:t> in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Coulomb-nuclear </a:t>
            </a:r>
            <a:r>
              <a:rPr lang="es-ES" dirty="0" err="1">
                <a:effectLst/>
                <a:latin typeface="Times"/>
              </a:rPr>
              <a:t>interference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region</a:t>
            </a:r>
            <a:r>
              <a:rPr lang="es-ES" dirty="0">
                <a:effectLst/>
                <a:latin typeface="Times"/>
              </a:rPr>
              <a:t>. </a:t>
            </a:r>
            <a:r>
              <a:rPr lang="es-ES" dirty="0" err="1">
                <a:effectLst/>
                <a:latin typeface="Times"/>
              </a:rPr>
              <a:t>Contrary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to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what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is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observed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for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one-neutron</a:t>
            </a:r>
            <a:r>
              <a:rPr lang="es-ES" dirty="0">
                <a:effectLst/>
                <a:latin typeface="Times"/>
              </a:rPr>
              <a:t> halo </a:t>
            </a:r>
            <a:r>
              <a:rPr lang="es-ES" dirty="0" err="1">
                <a:effectLst/>
                <a:latin typeface="Times"/>
              </a:rPr>
              <a:t>nucleus</a:t>
            </a:r>
            <a:r>
              <a:rPr lang="es-ES" dirty="0">
                <a:effectLst/>
                <a:latin typeface="Times"/>
              </a:rPr>
              <a:t> 11Be </a:t>
            </a:r>
            <a:r>
              <a:rPr lang="es-ES" dirty="0" err="1">
                <a:effectLst/>
                <a:latin typeface="Times"/>
              </a:rPr>
              <a:t>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same</a:t>
            </a:r>
            <a:r>
              <a:rPr lang="es-ES" dirty="0">
                <a:effectLst/>
                <a:latin typeface="Times"/>
              </a:rPr>
              <a:t> target in a similar </a:t>
            </a:r>
            <a:r>
              <a:rPr lang="es-ES" dirty="0" err="1">
                <a:effectLst/>
                <a:latin typeface="Times"/>
              </a:rPr>
              <a:t>energy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range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analysis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elastic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scattering</a:t>
            </a:r>
            <a:r>
              <a:rPr lang="es-ES" dirty="0">
                <a:effectLst/>
                <a:latin typeface="Times"/>
              </a:rPr>
              <a:t> angular </a:t>
            </a:r>
            <a:r>
              <a:rPr lang="es-ES" dirty="0" err="1">
                <a:effectLst/>
                <a:latin typeface="Times"/>
              </a:rPr>
              <a:t>distribution</a:t>
            </a:r>
            <a:r>
              <a:rPr lang="es-ES" dirty="0">
                <a:effectLst/>
                <a:latin typeface="Times"/>
              </a:rPr>
              <a:t> shows </a:t>
            </a:r>
            <a:r>
              <a:rPr lang="es-ES" dirty="0" err="1">
                <a:effectLst/>
                <a:latin typeface="Times"/>
              </a:rPr>
              <a:t>only</a:t>
            </a:r>
            <a:r>
              <a:rPr lang="es-ES" dirty="0">
                <a:effectLst/>
                <a:latin typeface="Times"/>
              </a:rPr>
              <a:t> a </a:t>
            </a:r>
            <a:r>
              <a:rPr lang="es-ES" dirty="0" err="1">
                <a:effectLst/>
                <a:latin typeface="Times"/>
              </a:rPr>
              <a:t>modest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suppression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Coulomb-nuclear </a:t>
            </a:r>
            <a:r>
              <a:rPr lang="es-ES" dirty="0" err="1">
                <a:effectLst/>
                <a:latin typeface="Times"/>
              </a:rPr>
              <a:t>interference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peak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with</a:t>
            </a:r>
            <a:r>
              <a:rPr lang="es-ES" dirty="0">
                <a:effectLst/>
                <a:latin typeface="Times"/>
              </a:rPr>
              <a:t> no </a:t>
            </a:r>
            <a:r>
              <a:rPr lang="es-ES" dirty="0" err="1">
                <a:effectLst/>
                <a:latin typeface="Times"/>
              </a:rPr>
              <a:t>remarkable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enhancement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total </a:t>
            </a:r>
            <a:r>
              <a:rPr lang="es-ES" dirty="0" err="1">
                <a:effectLst/>
                <a:latin typeface="Times"/>
              </a:rPr>
              <a:t>reaction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cross-section</a:t>
            </a:r>
            <a:r>
              <a:rPr lang="es-ES" dirty="0">
                <a:effectLst/>
                <a:latin typeface="Times"/>
              </a:rPr>
              <a:t>. Inclusive angular and </a:t>
            </a:r>
            <a:r>
              <a:rPr lang="es-ES" dirty="0" err="1">
                <a:effectLst/>
                <a:latin typeface="Times"/>
              </a:rPr>
              <a:t>energy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distributions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7Be </a:t>
            </a:r>
            <a:r>
              <a:rPr lang="es-ES" dirty="0" err="1">
                <a:effectLst/>
                <a:latin typeface="Times"/>
              </a:rPr>
              <a:t>produced</a:t>
            </a:r>
            <a:r>
              <a:rPr lang="es-ES" dirty="0">
                <a:effectLst/>
                <a:latin typeface="Times"/>
              </a:rPr>
              <a:t> in </a:t>
            </a:r>
            <a:r>
              <a:rPr lang="es-ES" dirty="0" err="1">
                <a:effectLst/>
                <a:latin typeface="Times"/>
              </a:rPr>
              <a:t>direct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reaction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processes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have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also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been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measured</a:t>
            </a:r>
            <a:r>
              <a:rPr lang="es-ES" dirty="0">
                <a:effectLst/>
                <a:latin typeface="Times"/>
              </a:rPr>
              <a:t>.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comparison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these</a:t>
            </a:r>
            <a:r>
              <a:rPr lang="es-ES" dirty="0">
                <a:effectLst/>
                <a:latin typeface="Times"/>
              </a:rPr>
              <a:t> data </a:t>
            </a:r>
            <a:r>
              <a:rPr lang="es-ES" dirty="0" err="1">
                <a:effectLst/>
                <a:latin typeface="Times"/>
              </a:rPr>
              <a:t>with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results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theoretical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calculations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for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elastic</a:t>
            </a:r>
            <a:r>
              <a:rPr lang="es-ES" dirty="0">
                <a:effectLst/>
                <a:latin typeface="Times"/>
              </a:rPr>
              <a:t> and non-</a:t>
            </a:r>
            <a:r>
              <a:rPr lang="es-ES" dirty="0" err="1">
                <a:effectLst/>
                <a:latin typeface="Times"/>
              </a:rPr>
              <a:t>elastic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breakup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contributions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indicate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that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both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processes</a:t>
            </a:r>
            <a:r>
              <a:rPr lang="es-ES" dirty="0">
                <a:effectLst/>
                <a:latin typeface="Times"/>
              </a:rPr>
              <a:t> are </a:t>
            </a:r>
            <a:r>
              <a:rPr lang="es-ES" dirty="0" err="1">
                <a:effectLst/>
                <a:latin typeface="Times"/>
              </a:rPr>
              <a:t>important</a:t>
            </a:r>
            <a:r>
              <a:rPr lang="es-ES" dirty="0">
                <a:effectLst/>
                <a:latin typeface="Times"/>
              </a:rPr>
              <a:t>. </a:t>
            </a:r>
            <a:r>
              <a:rPr lang="es-ES" dirty="0" err="1">
                <a:effectLst/>
                <a:latin typeface="Times"/>
              </a:rPr>
              <a:t>Overall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experimental data </a:t>
            </a:r>
            <a:r>
              <a:rPr lang="es-ES" dirty="0" err="1">
                <a:effectLst/>
                <a:latin typeface="Times"/>
              </a:rPr>
              <a:t>suggest</a:t>
            </a:r>
            <a:r>
              <a:rPr lang="es-ES" dirty="0">
                <a:effectLst/>
                <a:latin typeface="Times"/>
              </a:rPr>
              <a:t> a 8B </a:t>
            </a:r>
            <a:r>
              <a:rPr lang="es-ES" dirty="0" err="1">
                <a:effectLst/>
                <a:latin typeface="Times"/>
              </a:rPr>
              <a:t>collision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dynamics</a:t>
            </a:r>
            <a:r>
              <a:rPr lang="es-ES" dirty="0">
                <a:effectLst/>
                <a:latin typeface="Times"/>
              </a:rPr>
              <a:t> at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barrier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very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different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from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the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one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neutron</a:t>
            </a:r>
            <a:r>
              <a:rPr lang="es-ES" dirty="0">
                <a:effectLst/>
                <a:latin typeface="Times"/>
              </a:rPr>
              <a:t> halo </a:t>
            </a:r>
            <a:r>
              <a:rPr lang="es-ES" dirty="0" err="1">
                <a:effectLst/>
                <a:latin typeface="Times"/>
              </a:rPr>
              <a:t>nuclei</a:t>
            </a:r>
            <a:r>
              <a:rPr lang="es-ES" dirty="0">
                <a:effectLst/>
                <a:latin typeface="Times"/>
              </a:rPr>
              <a:t>, </a:t>
            </a:r>
            <a:r>
              <a:rPr lang="es-ES" dirty="0" err="1">
                <a:effectLst/>
                <a:latin typeface="Times"/>
              </a:rPr>
              <a:t>showing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only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modest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effects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of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coupling</a:t>
            </a:r>
            <a:r>
              <a:rPr lang="es-ES" dirty="0">
                <a:effectLst/>
                <a:latin typeface="Times"/>
              </a:rPr>
              <a:t> </a:t>
            </a:r>
            <a:r>
              <a:rPr lang="es-ES" dirty="0" err="1">
                <a:effectLst/>
                <a:latin typeface="Times"/>
              </a:rPr>
              <a:t>to</a:t>
            </a:r>
            <a:r>
              <a:rPr lang="es-ES" dirty="0">
                <a:effectLst/>
                <a:latin typeface="Times"/>
              </a:rPr>
              <a:t> continuum 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011DB-A251-46BB-8612-F74670CE3954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409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JKHNC F+ Gulliver"/>
              </a:rPr>
              <a:t>Ichimura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JKHNC F+ Gulliver"/>
              </a:rPr>
              <a:t>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JKHNC F+ Gulliver"/>
              </a:rPr>
              <a:t>Austern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JKHNC F+ Gulliver"/>
              </a:rPr>
              <a:t> and Vincent (IAV) [56]. Starting with the DWBA post-form amplitude and making use of the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JKHNC F+ Gulliver"/>
              </a:rPr>
              <a:t>Feshbach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JKHNC F+ Gulliver"/>
              </a:rPr>
              <a:t> projection formalism, the model provides a closed-form of the double differential cross-section of the detected fragments.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9A52-EA2A-4CF9-98F5-24DBC35C39A8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4770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>
                <a:latin typeface="Times-Roman"/>
              </a:rPr>
              <a:t>we can conclude that excitation to continuum is moderate and</a:t>
            </a:r>
          </a:p>
          <a:p>
            <a:pPr algn="l"/>
            <a:r>
              <a:rPr lang="en-GB" sz="1800" b="0" i="0" u="none" strike="noStrike" baseline="0" dirty="0">
                <a:latin typeface="Times-Roman"/>
              </a:rPr>
              <a:t>substantial for the higher energies. </a:t>
            </a:r>
            <a:r>
              <a:rPr lang="en-GB" sz="1800" b="0" i="1" u="none" strike="noStrike" baseline="0" dirty="0" err="1">
                <a:latin typeface="Times-Italic"/>
              </a:rPr>
              <a:t>E</a:t>
            </a:r>
            <a:r>
              <a:rPr lang="en-GB" sz="1800" b="0" i="0" u="none" strike="noStrike" baseline="0" dirty="0" err="1">
                <a:latin typeface="Times-Roman"/>
              </a:rPr>
              <a:t>lab</a:t>
            </a:r>
            <a:endParaRPr lang="en-GB" sz="1800" b="0" i="0" u="none" strike="noStrike" baseline="0" dirty="0">
              <a:latin typeface="Times-Roman"/>
            </a:endParaRPr>
          </a:p>
          <a:p>
            <a:pPr algn="l"/>
            <a:r>
              <a:rPr lang="en-GB" sz="1800" b="0" i="0" u="none" strike="noStrike" baseline="0" dirty="0" err="1">
                <a:latin typeface="Times-Roman"/>
              </a:rPr>
              <a:t>C</a:t>
            </a:r>
            <a:r>
              <a:rPr lang="en-GB" sz="1800" b="0" i="1" u="none" strike="noStrike" baseline="0" dirty="0" err="1">
                <a:latin typeface="RMTMI"/>
              </a:rPr>
              <a:t>.</a:t>
            </a:r>
            <a:r>
              <a:rPr lang="en-GB" sz="1800" b="0" i="0" u="none" strike="noStrike" baseline="0" dirty="0" err="1">
                <a:latin typeface="Times-Roman"/>
              </a:rPr>
              <a:t>b</a:t>
            </a:r>
            <a:r>
              <a:rPr lang="en-GB" sz="1800" b="0" i="1" u="none" strike="noStrike" baseline="0" dirty="0" err="1">
                <a:latin typeface="RMTMI"/>
              </a:rPr>
              <a:t>.</a:t>
            </a:r>
            <a:endParaRPr lang="en-GB" sz="1800" b="0" i="1" u="none" strike="noStrike" baseline="0" dirty="0">
              <a:latin typeface="RMTMI"/>
            </a:endParaRPr>
          </a:p>
          <a:p>
            <a:pPr algn="l"/>
            <a:r>
              <a:rPr lang="en-GB" sz="1800" b="0" i="0" u="none" strike="noStrike" baseline="0" dirty="0">
                <a:latin typeface="MTSY"/>
              </a:rPr>
              <a:t>= </a:t>
            </a:r>
            <a:r>
              <a:rPr lang="en-GB" sz="1800" b="0" i="0" u="none" strike="noStrike" baseline="0" dirty="0">
                <a:latin typeface="Times-Roman"/>
              </a:rPr>
              <a:t>24</a:t>
            </a:r>
            <a:r>
              <a:rPr lang="en-GB" sz="1800" b="0" i="1" u="none" strike="noStrike" baseline="0" dirty="0">
                <a:latin typeface="RMTMI"/>
              </a:rPr>
              <a:t>.</a:t>
            </a:r>
            <a:r>
              <a:rPr lang="en-GB" sz="1800" b="0" i="0" u="none" strike="noStrike" baseline="0" dirty="0">
                <a:latin typeface="Times-Roman"/>
              </a:rPr>
              <a:t>3 MeV</a:t>
            </a:r>
          </a:p>
          <a:p>
            <a:pPr algn="l"/>
            <a:r>
              <a:rPr lang="en-GB" sz="1800" b="0" i="0" u="none" strike="noStrike" baseline="0" dirty="0">
                <a:latin typeface="Times-Roman"/>
              </a:rPr>
              <a:t>For 8B is </a:t>
            </a:r>
            <a:r>
              <a:rPr lang="en-GB" sz="1800" b="0" i="0" u="none" strike="noStrike" baseline="0" dirty="0">
                <a:latin typeface="MTSY"/>
              </a:rPr>
              <a:t>≈</a:t>
            </a:r>
            <a:r>
              <a:rPr lang="en-GB" sz="1800" b="0" i="0" u="none" strike="noStrike" baseline="0" dirty="0">
                <a:latin typeface="Times-Roman"/>
              </a:rPr>
              <a:t>12 times higher than the relevant one of</a:t>
            </a:r>
          </a:p>
          <a:p>
            <a:pPr algn="l"/>
            <a:r>
              <a:rPr lang="en-GB" sz="1800" b="0" i="0" u="none" strike="noStrike" baseline="0" dirty="0">
                <a:latin typeface="Times-Roman"/>
              </a:rPr>
              <a:t>its core 7Be, indicating the halo nature of this exotic</a:t>
            </a:r>
          </a:p>
          <a:p>
            <a:pPr algn="l"/>
            <a:r>
              <a:rPr lang="en-GB" sz="1800" b="0" i="0" u="none" strike="noStrike" baseline="0" dirty="0">
                <a:latin typeface="Times-Roman"/>
              </a:rPr>
              <a:t>Nucleus </a:t>
            </a:r>
          </a:p>
          <a:p>
            <a:pPr algn="l"/>
            <a:endParaRPr lang="en-GB" sz="1800" b="0" i="0" u="none" strike="noStrike" baseline="0" dirty="0">
              <a:latin typeface="Times-Roman"/>
            </a:endParaRPr>
          </a:p>
          <a:p>
            <a:pPr algn="l"/>
            <a:r>
              <a:rPr lang="en-GB" sz="1800" b="0" i="0" u="none" strike="noStrike" baseline="0" dirty="0">
                <a:latin typeface="Times-Roman"/>
              </a:rPr>
              <a:t>Elastic scattering and a weak impact in the case of 8B, the latter effect</a:t>
            </a:r>
          </a:p>
          <a:p>
            <a:pPr algn="l"/>
            <a:r>
              <a:rPr lang="en-GB" sz="1800" b="0" i="0" u="none" strike="noStrike" baseline="0" dirty="0">
                <a:latin typeface="Times-Roman"/>
              </a:rPr>
              <a:t>confirmed in this study.</a:t>
            </a:r>
          </a:p>
          <a:p>
            <a:pPr algn="l"/>
            <a:r>
              <a:rPr lang="en-GB" sz="1800" b="0" i="0" u="none" strike="noStrike" baseline="0" dirty="0">
                <a:latin typeface="Times-Roman"/>
              </a:rPr>
              <a:t>Finally, our CDCC analysis corroborates previous findings</a:t>
            </a:r>
          </a:p>
          <a:p>
            <a:pPr algn="l"/>
            <a:r>
              <a:rPr lang="en-GB" sz="1800" b="0" i="0" u="none" strike="noStrike" baseline="0" dirty="0">
                <a:latin typeface="Times-Roman"/>
              </a:rPr>
              <a:t>for 8B on heavy (208Pb) and medium-mass (120Sn) targets,</a:t>
            </a:r>
          </a:p>
          <a:p>
            <a:pPr algn="l"/>
            <a:r>
              <a:rPr lang="en-GB" sz="1800" b="0" i="0" u="none" strike="noStrike" baseline="0" dirty="0">
                <a:latin typeface="Times-Roman"/>
              </a:rPr>
              <a:t>demonstrating that the coupling to continuum is not substantial,</a:t>
            </a:r>
          </a:p>
          <a:p>
            <a:pPr algn="l"/>
            <a:r>
              <a:rPr lang="en-GB" sz="1800" b="0" i="0" u="none" strike="noStrike" baseline="0" dirty="0">
                <a:latin typeface="Times-Roman"/>
              </a:rPr>
              <a:t>despite the dynamics of direct reactions described above.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9A52-EA2A-4CF9-98F5-24DBC35C39A8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874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4BAC5-20CF-4A00-AA5E-79E87AA71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el</a:t>
            </a:r>
            <a:r>
              <a:rPr lang="en-GB" noProof="0" dirty="0"/>
              <a:t>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título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32B673-9557-4DD4-AC5E-EB4D0A97D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3FEFCB-5D6A-4227-A1E0-C5AA6E79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62F-D293-4184-AB45-C6B4C908850F}" type="datetime1">
              <a:rPr lang="es-MX" smtClean="0"/>
              <a:t>10/12/2024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1021DC-2AA3-4C32-83D5-4AA9046F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D9FEF1-5739-4E56-9FC5-41F9CDAD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1DB3C6A-C42B-86A5-CBC4-9D9DACA367D3}"/>
              </a:ext>
            </a:extLst>
          </p:cNvPr>
          <p:cNvSpPr txBox="1"/>
          <p:nvPr userDrawn="1"/>
        </p:nvSpPr>
        <p:spPr>
          <a:xfrm>
            <a:off x="0" y="6596162"/>
            <a:ext cx="2457450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00"/>
                </a:solidFill>
              </a:rPr>
              <a:t>L. Acosta, IASEN’24, Cape Town</a:t>
            </a:r>
            <a:endParaRPr lang="es-MX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F9453-4A99-4B1B-BA27-0B2161B2D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5A0282-9CF4-4B78-9DD6-CA795B782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7DA781-950A-4931-9797-4450804C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D974-D069-4162-9C27-225309C00222}" type="datetime1">
              <a:rPr lang="es-MX" smtClean="0"/>
              <a:t>10/12/2024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5366BD-9B3B-41B7-9511-A3182A7FC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084A3A-4756-4237-8E2A-B90D854D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04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B5BBA0-1E81-4D82-AC74-1BA33AC0E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6EB4C9-CEF2-4082-96B4-C45CD0EDF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F4209E-B221-44F0-A310-03BBCBA60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F2D9-7EDF-4D8F-BCF9-D0936BB0BDDB}" type="datetime1">
              <a:rPr lang="es-MX" smtClean="0"/>
              <a:t>10/12/2024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644DEC-8872-48CA-8DBC-B1F1802D1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7248A-F764-4AF4-9CBE-7E26D6AC9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892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5950B-9AAB-4298-B65D-0DDF1587C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el</a:t>
            </a:r>
            <a:r>
              <a:rPr lang="en-GB" noProof="0" dirty="0"/>
              <a:t>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título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A72E3-DFAF-4AA8-8C0D-2D35C07B5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los </a:t>
            </a:r>
            <a:r>
              <a:rPr lang="en-GB" noProof="0" dirty="0" err="1"/>
              <a:t>estilos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A88DC5-20E1-4915-8361-E7FEF675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9A90-2CAF-4835-92D0-530C6A2BB6F7}" type="datetime1">
              <a:rPr lang="es-MX" smtClean="0"/>
              <a:t>10/12/2024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13C49B-D496-4794-8EA0-2AB251ED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4818A1-248C-48F6-B4E8-1DC8C161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2931"/>
            <a:ext cx="2743200" cy="365125"/>
          </a:xfrm>
        </p:spPr>
        <p:txBody>
          <a:bodyPr/>
          <a:lstStyle/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34D20AE-8C8C-4AE2-B6CD-079F9F527D0F}"/>
              </a:ext>
            </a:extLst>
          </p:cNvPr>
          <p:cNvSpPr txBox="1"/>
          <p:nvPr userDrawn="1"/>
        </p:nvSpPr>
        <p:spPr>
          <a:xfrm>
            <a:off x="0" y="6596162"/>
            <a:ext cx="2457450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00"/>
                </a:solidFill>
              </a:rPr>
              <a:t>L. Acosta, IASEN’24, Cape Town</a:t>
            </a:r>
            <a:endParaRPr lang="es-MX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2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ED959-F39B-48EF-B549-394A84E8B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EEBE2C-5E70-44F0-8BBA-71B8A50CD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6BA19D-688D-4738-979D-E7195D49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61D7-5CB4-43CA-A0FC-F1876058C75E}" type="datetime1">
              <a:rPr lang="es-MX" smtClean="0"/>
              <a:t>10/12/2024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B0C336-71E8-4E4F-B95F-04288D67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76DC4A-0E21-4DA7-A2A8-53692992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556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B3CABB-8BF6-436E-9BF3-272EF9ED8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530C7A-9025-4842-991B-8EAA327B4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543D46-BAC8-489E-8A32-7CB2A9557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E85007-6400-4610-801D-93A633D0B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0DCB-4812-4969-99D9-74439B4F9A74}" type="datetime1">
              <a:rPr lang="es-MX" smtClean="0"/>
              <a:t>10/12/2024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E965B4-6755-4B57-B0EA-96F4A3139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9DE567-BC0B-46AF-8B2A-EA286529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148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96926-854C-4AF9-88CE-744D6B57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24D839-EFB4-491F-83D0-0D9138B5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A3F0AB-F283-4C54-811D-F1F54F104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FFECFF-4530-4394-A630-5C783D143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6EA2AA-6C20-45B2-B894-DA5D8AF97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93C711-5CDE-44A8-8CFC-1A1785711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24280-AFBF-4AC6-9D70-6BACB2EC53F1}" type="datetime1">
              <a:rPr lang="es-MX" smtClean="0"/>
              <a:t>10/12/2024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198108-C379-4C6D-B4EF-91CD2C555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F3D201A-FC24-4C81-9AD9-86A688F5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8040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81E32-15F1-45D0-BFD3-77B8167A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231827-CA29-4FE5-9537-4C8ADD8E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AB63-1F61-4374-BA2F-7C8210CF5772}" type="datetime1">
              <a:rPr lang="es-MX" smtClean="0"/>
              <a:t>10/12/2024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98683E-1130-4EA8-B0C8-AC800269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4201E35-AE73-4FCE-9971-C163ED68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327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F3FDA0A-6314-4848-8656-441117F97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4787-0140-4835-92F6-3AE3F64B3001}" type="datetime1">
              <a:rPr lang="es-MX" smtClean="0"/>
              <a:t>10/12/2024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4BE003A-E87D-409F-BA17-6F21D47B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FAE387-051D-4A65-AD8B-A2865836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069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1A17D2-AB0A-41E0-A469-55DCF71C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A05E87-279E-4977-9227-F002FA7E8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F420E0-460A-4C7D-BBEC-30002F137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4A68E4-2E2B-4D84-9CA6-1A94BFFEC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6828-5245-44B8-8CF7-63E462BFF260}" type="datetime1">
              <a:rPr lang="es-MX" smtClean="0"/>
              <a:t>10/12/2024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ADED3A-4985-485E-B889-3B9A9E35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23D15B-E2BA-41D3-989B-F244B7CD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619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D69E4-CE39-4619-9F94-C59B1F8A1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CB3A3C7-7773-4063-915B-1B1C3643E0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7B60E4-517B-4AF3-8AE7-509312775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7B560D-33FC-477F-B9C7-238A1C2D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E99B-E3D0-4ED6-A085-75E0EEBC5E7D}" type="datetime1">
              <a:rPr lang="es-MX" smtClean="0"/>
              <a:t>10/12/2024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62F1AA-8AF0-40CF-BEE6-92CBEC29C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D2DDEA-AD97-45C4-AB4D-7F5207C2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172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37BC273-62D6-4DF8-AE8D-EC2D54A70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0C1810-046E-4A3B-A87F-829E708A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D0A8DF-4C0D-447E-9EFB-921AE6FAF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72A4E-B4A9-4652-B390-B59CBFCE3F8B}" type="datetime1">
              <a:rPr lang="es-MX" smtClean="0"/>
              <a:t>10/12/2024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F21087-8123-4592-A03F-2131F39D3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7DB8A5-5C64-4AA2-82ED-1C3DFD1A0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A99FF-9761-44C2-B3C4-36867F0417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99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1.emf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3.png"/><Relationship Id="rId3" Type="http://schemas.openxmlformats.org/officeDocument/2006/relationships/image" Target="../media/image2.jpeg"/><Relationship Id="rId7" Type="http://schemas.openxmlformats.org/officeDocument/2006/relationships/image" Target="../media/image55.jpeg"/><Relationship Id="rId12" Type="http://schemas.openxmlformats.org/officeDocument/2006/relationships/image" Target="../media/image62.jpeg"/><Relationship Id="rId17" Type="http://schemas.openxmlformats.org/officeDocument/2006/relationships/image" Target="../media/image67.jpg"/><Relationship Id="rId2" Type="http://schemas.openxmlformats.org/officeDocument/2006/relationships/image" Target="../media/image1.jpe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61.png"/><Relationship Id="rId5" Type="http://schemas.openxmlformats.org/officeDocument/2006/relationships/image" Target="../media/image4.jpeg"/><Relationship Id="rId15" Type="http://schemas.openxmlformats.org/officeDocument/2006/relationships/image" Target="../media/image65.jpeg"/><Relationship Id="rId10" Type="http://schemas.openxmlformats.org/officeDocument/2006/relationships/image" Target="../media/image60.png"/><Relationship Id="rId4" Type="http://schemas.openxmlformats.org/officeDocument/2006/relationships/image" Target="../media/image3.jpe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8D7678-D72F-49FE-B8C4-CDFEBAA0D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20666"/>
            <a:ext cx="12192000" cy="1486251"/>
          </a:xfrm>
        </p:spPr>
        <p:txBody>
          <a:bodyPr>
            <a:noAutofit/>
          </a:bodyPr>
          <a:lstStyle/>
          <a:p>
            <a:r>
              <a:rPr lang="en-GB" sz="3600" b="1" dirty="0"/>
              <a:t>Recent achievements regarding the dynamics of weakly bound nuclei at energies around the Coulomb barrier</a:t>
            </a:r>
            <a:endParaRPr lang="en-US" sz="3600" dirty="0"/>
          </a:p>
        </p:txBody>
      </p:sp>
      <p:pic>
        <p:nvPicPr>
          <p:cNvPr id="1028" name="Picture 4" descr="Vacantes Académicas IFUNAM">
            <a:extLst>
              <a:ext uri="{FF2B5EF4-FFF2-40B4-BE49-F238E27FC236}">
                <a16:creationId xmlns:a16="http://schemas.microsoft.com/office/drawing/2014/main" id="{BAD1067F-6DB1-4F6D-B638-243917C41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708" y="24492"/>
            <a:ext cx="1248714" cy="10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835534B1-BCBE-447F-BEE6-C987CA29E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NTCD | Logotipo unam, Universidad de mexico, Unam escudo">
            <a:extLst>
              <a:ext uri="{FF2B5EF4-FFF2-40B4-BE49-F238E27FC236}">
                <a16:creationId xmlns:a16="http://schemas.microsoft.com/office/drawing/2014/main" id="{C3B781A9-92FE-45F4-BFFB-85856A79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02" y="120821"/>
            <a:ext cx="967998" cy="10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668EB1-447D-4278-B042-771DCB70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1</a:t>
            </a:fld>
            <a:endParaRPr lang="es-MX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427848E-8934-9EEF-F590-F3EC0731D590}"/>
              </a:ext>
            </a:extLst>
          </p:cNvPr>
          <p:cNvSpPr txBox="1">
            <a:spLocks/>
          </p:cNvSpPr>
          <p:nvPr/>
        </p:nvSpPr>
        <p:spPr>
          <a:xfrm>
            <a:off x="13468" y="5290498"/>
            <a:ext cx="12192000" cy="1866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600" dirty="0"/>
          </a:p>
          <a:p>
            <a:endParaRPr lang="en-US" sz="3600" dirty="0"/>
          </a:p>
          <a:p>
            <a:endParaRPr lang="en-US" sz="3200" b="1" dirty="0"/>
          </a:p>
          <a:p>
            <a:br>
              <a:rPr lang="en-US" sz="3200" b="1" dirty="0"/>
            </a:br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Luis Acosta</a:t>
            </a:r>
          </a:p>
          <a:p>
            <a:endParaRPr lang="en-US" sz="3600" dirty="0"/>
          </a:p>
          <a:p>
            <a:r>
              <a:rPr lang="en-US" sz="2800" dirty="0"/>
              <a:t>IEM-CSIC, Spain</a:t>
            </a:r>
          </a:p>
          <a:p>
            <a:br>
              <a:rPr lang="en-US" sz="3600" dirty="0"/>
            </a:br>
            <a:r>
              <a:rPr lang="en-US" sz="1800" dirty="0"/>
              <a:t>IF-UNAM, Mexico</a:t>
            </a:r>
          </a:p>
          <a:p>
            <a:endParaRPr lang="en-US" sz="3600" dirty="0"/>
          </a:p>
        </p:txBody>
      </p:sp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46ECE4EF-1AD9-B613-C23A-9B11E642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3" y="120821"/>
            <a:ext cx="1347702" cy="13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partment of Molecular Physics IEM-CSIC Research Lines">
            <a:extLst>
              <a:ext uri="{FF2B5EF4-FFF2-40B4-BE49-F238E27FC236}">
                <a16:creationId xmlns:a16="http://schemas.microsoft.com/office/drawing/2014/main" id="{DE9132B9-19A6-A6F7-6A80-AAC908837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25" y="120821"/>
            <a:ext cx="4391703" cy="132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3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7A6E2B-BA18-AF7C-DBC7-9F588B254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024"/>
            <a:ext cx="12275820" cy="905484"/>
          </a:xfrm>
        </p:spPr>
        <p:txBody>
          <a:bodyPr>
            <a:normAutofit/>
          </a:bodyPr>
          <a:lstStyle/>
          <a:p>
            <a:r>
              <a:rPr lang="es-MX" dirty="0" err="1"/>
              <a:t>Recent</a:t>
            </a:r>
            <a:r>
              <a:rPr lang="es-MX" dirty="0"/>
              <a:t> </a:t>
            </a:r>
            <a:r>
              <a:rPr lang="es-MX" dirty="0" err="1"/>
              <a:t>results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baseline="30000" dirty="0"/>
              <a:t>15</a:t>
            </a:r>
            <a:r>
              <a:rPr lang="es-MX" dirty="0"/>
              <a:t>C+</a:t>
            </a:r>
            <a:r>
              <a:rPr lang="es-MX" baseline="30000" dirty="0"/>
              <a:t>208</a:t>
            </a:r>
            <a:r>
              <a:rPr lang="es-MX" dirty="0"/>
              <a:t>Pb @ 4.37 </a:t>
            </a:r>
            <a:r>
              <a:rPr lang="es-MX" dirty="0" err="1"/>
              <a:t>MeV</a:t>
            </a:r>
            <a:r>
              <a:rPr lang="es-MX" dirty="0"/>
              <a:t>/u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24CE9DE-B002-DBC1-2419-EDB7AFD4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10</a:t>
            </a:fld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695B2F7-0F72-2A24-C392-4F5C934392E1}"/>
              </a:ext>
            </a:extLst>
          </p:cNvPr>
          <p:cNvSpPr txBox="1"/>
          <p:nvPr/>
        </p:nvSpPr>
        <p:spPr>
          <a:xfrm>
            <a:off x="4994008" y="807464"/>
            <a:ext cx="7176510" cy="2321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Near-barrier quasi-elastic scattering of </a:t>
            </a:r>
            <a:r>
              <a:rPr lang="en-US" sz="1400" baseline="30000" dirty="0">
                <a:solidFill>
                  <a:schemeClr val="tx2"/>
                </a:solidFill>
                <a:cs typeface="Times New Roman" panose="02020603050405020304" pitchFamily="18" charset="0"/>
              </a:rPr>
              <a:t>15</a:t>
            </a: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C from a high-Z target (</a:t>
            </a:r>
            <a:r>
              <a:rPr lang="en-US" sz="1400" baseline="30000" dirty="0">
                <a:solidFill>
                  <a:schemeClr val="tx2"/>
                </a:solidFill>
                <a:cs typeface="Times New Roman" panose="02020603050405020304" pitchFamily="18" charset="0"/>
              </a:rPr>
              <a:t>208</a:t>
            </a: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Pb) was measured for the first time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The halo nature of </a:t>
            </a:r>
            <a:r>
              <a:rPr lang="en-US" sz="1400" baseline="30000" dirty="0">
                <a:solidFill>
                  <a:schemeClr val="tx2"/>
                </a:solidFill>
                <a:cs typeface="Times New Roman" panose="02020603050405020304" pitchFamily="18" charset="0"/>
              </a:rPr>
              <a:t>15</a:t>
            </a: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C is demonstrated by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the observation of the long-range absorption effect,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 the disappearance of the  Coulomb rainbow,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the large reaction cross section, 4 times larger than</a:t>
            </a:r>
            <a:r>
              <a:rPr lang="en-US" sz="1400" baseline="30000" dirty="0">
                <a:solidFill>
                  <a:schemeClr val="tx2"/>
                </a:solidFill>
                <a:cs typeface="Times New Roman" panose="02020603050405020304" pitchFamily="18" charset="0"/>
              </a:rPr>
              <a:t> 12</a:t>
            </a: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C.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The effects due to the halo are clearly seen as compared to </a:t>
            </a:r>
            <a:r>
              <a:rPr lang="en-US" sz="1400" baseline="30000" dirty="0">
                <a:solidFill>
                  <a:schemeClr val="tx2"/>
                </a:solidFill>
                <a:cs typeface="Times New Roman" panose="02020603050405020304" pitchFamily="18" charset="0"/>
              </a:rPr>
              <a:t>12</a:t>
            </a:r>
            <a:r>
              <a:rPr lang="en-US" sz="1400" dirty="0">
                <a:solidFill>
                  <a:schemeClr val="tx2"/>
                </a:solidFill>
                <a:cs typeface="Times New Roman" panose="02020603050405020304" pitchFamily="18" charset="0"/>
              </a:rPr>
              <a:t>C</a:t>
            </a:r>
            <a:endParaRPr lang="es-ES" sz="1400" dirty="0">
              <a:solidFill>
                <a:schemeClr val="tx2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608690-0C82-4A3C-BED1-9617605B8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8" y="908905"/>
            <a:ext cx="4899039" cy="5841162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5C745B1D-65EC-4261-BC63-F0F2F79280B2}"/>
              </a:ext>
            </a:extLst>
          </p:cNvPr>
          <p:cNvSpPr txBox="1"/>
          <p:nvPr/>
        </p:nvSpPr>
        <p:spPr>
          <a:xfrm>
            <a:off x="4453247" y="3128549"/>
            <a:ext cx="77387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Q</a:t>
            </a:r>
            <a:r>
              <a:rPr lang="en-GB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uasi-elastic scattering data for 65 MeV </a:t>
            </a:r>
            <a:r>
              <a:rPr lang="en-GB" b="0" i="0" u="none" strike="noStrike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+ </a:t>
            </a:r>
            <a:r>
              <a:rPr lang="en-GB" b="0" i="0" u="none" strike="noStrike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GB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</a:t>
            </a:r>
          </a:p>
          <a:p>
            <a:pPr algn="l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AutoNum type="alphaLcParenBoth"/>
            </a:pPr>
            <a:r>
              <a:rPr lang="en-GB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quasi-elastic scattering predicted by the full (breakup + stripping coupling) calculation (dashed red curve) 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 elastic scattering result (solid black curve). </a:t>
            </a:r>
          </a:p>
          <a:p>
            <a:pPr marL="342900" indent="-342900" algn="l">
              <a:buAutoNum type="alphaLcParenBoth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 The pure elastic scattering predicted by the full (breakup + stripping </a:t>
            </a:r>
            <a:r>
              <a:rPr lang="en-GB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</a:t>
            </a:r>
            <a:r>
              <a:rPr lang="en-GB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-pling) calculation (solid curve) </a:t>
            </a:r>
          </a:p>
          <a:p>
            <a:pPr algn="l"/>
            <a:r>
              <a:rPr lang="en-GB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breakup coupling only (dashed curve) and stripping coupling only (dotted curve). Also shown is the no coupling result (dot-dashed curve).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9F5D0CA-8321-E83E-9980-773569BE3FCE}"/>
              </a:ext>
            </a:extLst>
          </p:cNvPr>
          <p:cNvSpPr txBox="1"/>
          <p:nvPr/>
        </p:nvSpPr>
        <p:spPr>
          <a:xfrm>
            <a:off x="4647233" y="6090412"/>
            <a:ext cx="740622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b="1" i="0" u="none" strike="noStrike" baseline="0" dirty="0">
                <a:solidFill>
                  <a:srgbClr val="0070C0"/>
                </a:solidFill>
                <a:latin typeface="DLFFL G+ Charis SIL"/>
              </a:rPr>
              <a:t>V.G. </a:t>
            </a:r>
            <a:r>
              <a:rPr lang="en-GB" sz="1800" b="1" i="0" u="none" strike="noStrike" baseline="0" dirty="0" err="1">
                <a:solidFill>
                  <a:srgbClr val="0070C0"/>
                </a:solidFill>
                <a:latin typeface="DLFFL G+ Charis SIL"/>
              </a:rPr>
              <a:t>Távora</a:t>
            </a:r>
            <a:r>
              <a:rPr lang="en-GB" sz="1800" b="1" i="0" u="none" strike="noStrike" baseline="0" dirty="0">
                <a:solidFill>
                  <a:srgbClr val="0070C0"/>
                </a:solidFill>
                <a:latin typeface="DLFFL G+ Charis SIL"/>
              </a:rPr>
              <a:t>, J.D. </a:t>
            </a:r>
            <a:r>
              <a:rPr lang="en-GB" sz="1800" b="1" i="0" u="none" strike="noStrike" baseline="0" dirty="0" err="1">
                <a:solidFill>
                  <a:srgbClr val="0070C0"/>
                </a:solidFill>
                <a:latin typeface="DLFFL G+ Charis SIL"/>
              </a:rPr>
              <a:t>Ovejas</a:t>
            </a:r>
            <a:r>
              <a:rPr lang="en-GB" sz="1800" b="1" i="0" u="none" strike="noStrike" baseline="0" dirty="0">
                <a:solidFill>
                  <a:srgbClr val="0070C0"/>
                </a:solidFill>
                <a:latin typeface="DLFFL G+ Charis SIL"/>
              </a:rPr>
              <a:t>, I. Martel, N. Keeley, L. Acosta, M.J.G. </a:t>
            </a:r>
            <a:r>
              <a:rPr lang="en-GB" sz="1800" b="1" i="0" u="none" strike="noStrike" baseline="0" dirty="0" err="1">
                <a:solidFill>
                  <a:srgbClr val="0070C0"/>
                </a:solidFill>
                <a:latin typeface="DLFFL G+ Charis SIL"/>
              </a:rPr>
              <a:t>Borge</a:t>
            </a:r>
            <a:r>
              <a:rPr lang="en-GB" sz="1800" b="1" i="0" u="none" strike="noStrike" baseline="0" dirty="0">
                <a:solidFill>
                  <a:srgbClr val="0070C0"/>
                </a:solidFill>
                <a:latin typeface="DLFFL G+ Charis SIL"/>
              </a:rPr>
              <a:t>, O. </a:t>
            </a:r>
            <a:r>
              <a:rPr lang="en-GB" sz="1800" b="1" i="0" u="none" strike="noStrike" baseline="0" dirty="0" err="1">
                <a:solidFill>
                  <a:srgbClr val="0070C0"/>
                </a:solidFill>
                <a:latin typeface="DLFFL G+ Charis SIL"/>
              </a:rPr>
              <a:t>Tengblad</a:t>
            </a:r>
            <a:r>
              <a:rPr lang="en-GB" b="1" dirty="0">
                <a:solidFill>
                  <a:srgbClr val="0070C0"/>
                </a:solidFill>
                <a:latin typeface="DLFFL G+ Charis SIL"/>
              </a:rPr>
              <a:t> et. al., PLB 855 (2024) 138770</a:t>
            </a:r>
            <a:endParaRPr lang="en-GB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4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864A91-5CF5-C0EF-79A0-CAC92B280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GB" dirty="0"/>
              <a:t>The proton halo </a:t>
            </a:r>
            <a:r>
              <a:rPr lang="en-GB" baseline="30000" dirty="0"/>
              <a:t>8</a:t>
            </a:r>
            <a:r>
              <a:rPr lang="en-GB" dirty="0"/>
              <a:t>B (recent results)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3A761C-BBEF-0A68-46C0-3F4485C2F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9"/>
            <a:ext cx="10515600" cy="513911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2018 Measurement (published in 2021)</a:t>
            </a:r>
          </a:p>
          <a:p>
            <a:pPr lvl="1"/>
            <a:r>
              <a:rPr lang="es-ES" sz="2400" dirty="0">
                <a:solidFill>
                  <a:srgbClr val="0432FF"/>
                </a:solidFill>
              </a:rPr>
              <a:t>A. Di Pietro (INFN-LNS) “</a:t>
            </a:r>
            <a:r>
              <a:rPr lang="es-ES" sz="2400" dirty="0" err="1">
                <a:solidFill>
                  <a:srgbClr val="0432FF"/>
                </a:solidFill>
              </a:rPr>
              <a:t>Reaction</a:t>
            </a:r>
            <a:r>
              <a:rPr lang="es-ES" sz="2400" dirty="0">
                <a:solidFill>
                  <a:srgbClr val="0432FF"/>
                </a:solidFill>
              </a:rPr>
              <a:t> </a:t>
            </a:r>
            <a:r>
              <a:rPr lang="es-ES" sz="2400" dirty="0" err="1">
                <a:solidFill>
                  <a:srgbClr val="0432FF"/>
                </a:solidFill>
              </a:rPr>
              <a:t>mechanisms</a:t>
            </a:r>
            <a:r>
              <a:rPr lang="es-ES" sz="2400" dirty="0">
                <a:solidFill>
                  <a:srgbClr val="0432FF"/>
                </a:solidFill>
              </a:rPr>
              <a:t> in </a:t>
            </a:r>
            <a:r>
              <a:rPr lang="es-ES" sz="2400" dirty="0" err="1">
                <a:solidFill>
                  <a:srgbClr val="0432FF"/>
                </a:solidFill>
              </a:rPr>
              <a:t>collisions</a:t>
            </a:r>
            <a:r>
              <a:rPr lang="es-ES" sz="2400" dirty="0">
                <a:solidFill>
                  <a:srgbClr val="0432FF"/>
                </a:solidFill>
              </a:rPr>
              <a:t> </a:t>
            </a:r>
            <a:r>
              <a:rPr lang="es-ES" sz="2400" dirty="0" err="1">
                <a:solidFill>
                  <a:srgbClr val="0432FF"/>
                </a:solidFill>
              </a:rPr>
              <a:t>induced</a:t>
            </a:r>
            <a:r>
              <a:rPr lang="es-ES" sz="2400" dirty="0">
                <a:solidFill>
                  <a:srgbClr val="0432FF"/>
                </a:solidFill>
              </a:rPr>
              <a:t> </a:t>
            </a:r>
            <a:r>
              <a:rPr lang="es-ES" sz="2400" dirty="0" err="1">
                <a:solidFill>
                  <a:srgbClr val="0432FF"/>
                </a:solidFill>
              </a:rPr>
              <a:t>by</a:t>
            </a:r>
            <a:r>
              <a:rPr lang="es-ES" sz="2400" dirty="0">
                <a:solidFill>
                  <a:srgbClr val="0432FF"/>
                </a:solidFill>
              </a:rPr>
              <a:t> </a:t>
            </a:r>
            <a:r>
              <a:rPr lang="es-ES" sz="2400" b="1" baseline="30000" dirty="0">
                <a:solidFill>
                  <a:srgbClr val="0432FF"/>
                </a:solidFill>
              </a:rPr>
              <a:t>8</a:t>
            </a:r>
            <a:r>
              <a:rPr lang="es-ES" sz="2400" b="1" dirty="0">
                <a:solidFill>
                  <a:srgbClr val="0432FF"/>
                </a:solidFill>
              </a:rPr>
              <a:t>B</a:t>
            </a:r>
            <a:r>
              <a:rPr lang="es-ES" sz="2400" dirty="0">
                <a:solidFill>
                  <a:srgbClr val="0432FF"/>
                </a:solidFill>
              </a:rPr>
              <a:t> </a:t>
            </a:r>
            <a:r>
              <a:rPr lang="es-ES" sz="2400" dirty="0" err="1">
                <a:solidFill>
                  <a:srgbClr val="0432FF"/>
                </a:solidFill>
              </a:rPr>
              <a:t>beam</a:t>
            </a:r>
            <a:r>
              <a:rPr lang="es-ES" sz="2400" dirty="0">
                <a:solidFill>
                  <a:srgbClr val="0432FF"/>
                </a:solidFill>
              </a:rPr>
              <a:t> </a:t>
            </a:r>
            <a:r>
              <a:rPr lang="es-ES" sz="2400" dirty="0" err="1">
                <a:solidFill>
                  <a:srgbClr val="0432FF"/>
                </a:solidFill>
              </a:rPr>
              <a:t>close</a:t>
            </a:r>
            <a:r>
              <a:rPr lang="es-ES" sz="2400" dirty="0">
                <a:solidFill>
                  <a:srgbClr val="0432FF"/>
                </a:solidFill>
              </a:rPr>
              <a:t> </a:t>
            </a:r>
            <a:r>
              <a:rPr lang="es-ES" sz="2400" dirty="0" err="1">
                <a:solidFill>
                  <a:srgbClr val="0432FF"/>
                </a:solidFill>
              </a:rPr>
              <a:t>to</a:t>
            </a:r>
            <a:r>
              <a:rPr lang="es-ES" sz="2400" dirty="0">
                <a:solidFill>
                  <a:srgbClr val="0432FF"/>
                </a:solidFill>
              </a:rPr>
              <a:t> </a:t>
            </a:r>
            <a:r>
              <a:rPr lang="es-ES" sz="2400" dirty="0" err="1">
                <a:solidFill>
                  <a:srgbClr val="0432FF"/>
                </a:solidFill>
              </a:rPr>
              <a:t>the</a:t>
            </a:r>
            <a:r>
              <a:rPr lang="es-ES" sz="2400" dirty="0">
                <a:solidFill>
                  <a:srgbClr val="0432FF"/>
                </a:solidFill>
              </a:rPr>
              <a:t> </a:t>
            </a:r>
            <a:r>
              <a:rPr lang="es-ES" sz="2400" dirty="0" err="1">
                <a:solidFill>
                  <a:srgbClr val="0432FF"/>
                </a:solidFill>
              </a:rPr>
              <a:t>barrier</a:t>
            </a:r>
            <a:r>
              <a:rPr lang="es-ES" sz="2400" dirty="0">
                <a:solidFill>
                  <a:srgbClr val="0432FF"/>
                </a:solidFill>
              </a:rPr>
              <a:t>”.</a:t>
            </a:r>
            <a:endParaRPr lang="en-GB" sz="2400" dirty="0">
              <a:solidFill>
                <a:srgbClr val="0432FF"/>
              </a:solidFill>
            </a:endParaRPr>
          </a:p>
          <a:p>
            <a:pPr lvl="1"/>
            <a:r>
              <a:rPr lang="en-GB" dirty="0">
                <a:solidFill>
                  <a:srgbClr val="0432FF"/>
                </a:solidFill>
              </a:rPr>
              <a:t>ISOLDE-CERN </a:t>
            </a:r>
            <a:r>
              <a:rPr lang="es-ES" b="1" dirty="0">
                <a:solidFill>
                  <a:srgbClr val="0432FF"/>
                </a:solidFill>
              </a:rPr>
              <a:t>IS616</a:t>
            </a:r>
            <a:r>
              <a:rPr lang="en-GB" dirty="0">
                <a:solidFill>
                  <a:srgbClr val="0432FF"/>
                </a:solidFill>
              </a:rPr>
              <a:t>: </a:t>
            </a:r>
            <a:r>
              <a:rPr lang="en-GB" baseline="30000" dirty="0">
                <a:solidFill>
                  <a:srgbClr val="0432FF"/>
                </a:solidFill>
              </a:rPr>
              <a:t>8</a:t>
            </a:r>
            <a:r>
              <a:rPr lang="en-GB" dirty="0">
                <a:solidFill>
                  <a:srgbClr val="0432FF"/>
                </a:solidFill>
              </a:rPr>
              <a:t>B beam on </a:t>
            </a:r>
            <a:r>
              <a:rPr lang="en-GB" baseline="30000" dirty="0">
                <a:solidFill>
                  <a:srgbClr val="0432FF"/>
                </a:solidFill>
              </a:rPr>
              <a:t>64</a:t>
            </a:r>
            <a:r>
              <a:rPr lang="en-GB" dirty="0">
                <a:solidFill>
                  <a:srgbClr val="0432FF"/>
                </a:solidFill>
              </a:rPr>
              <a:t>Zn at 38.5 MeV </a:t>
            </a:r>
            <a:r>
              <a:rPr lang="en-GB" b="1" dirty="0">
                <a:solidFill>
                  <a:srgbClr val="0432FF"/>
                </a:solidFill>
              </a:rPr>
              <a:t>(1.5 C.B.)</a:t>
            </a:r>
          </a:p>
          <a:p>
            <a:pPr lvl="1"/>
            <a:r>
              <a:rPr lang="en-GB" dirty="0">
                <a:solidFill>
                  <a:srgbClr val="0432FF"/>
                </a:solidFill>
              </a:rPr>
              <a:t>GLORIA cover a wide angular range.</a:t>
            </a:r>
          </a:p>
          <a:p>
            <a:pPr lvl="1"/>
            <a:r>
              <a:rPr lang="en-GB" dirty="0">
                <a:solidFill>
                  <a:srgbClr val="0432FF"/>
                </a:solidFill>
              </a:rPr>
              <a:t>Unique beam existing post-accelerated.</a:t>
            </a:r>
          </a:p>
          <a:p>
            <a:pPr lvl="1"/>
            <a:endParaRPr lang="en-GB" dirty="0"/>
          </a:p>
          <a:p>
            <a:r>
              <a:rPr lang="en-GB" dirty="0"/>
              <a:t>2019 Measurement (published in 2020)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A. </a:t>
            </a:r>
            <a:r>
              <a:rPr lang="en-US" dirty="0" err="1">
                <a:solidFill>
                  <a:srgbClr val="7030A0"/>
                </a:solidFill>
              </a:rPr>
              <a:t>Pakou</a:t>
            </a:r>
            <a:r>
              <a:rPr lang="en-US" dirty="0">
                <a:solidFill>
                  <a:srgbClr val="7030A0"/>
                </a:solidFill>
              </a:rPr>
              <a:t>, L. Acosta, P. O’Malley, J.J. </a:t>
            </a:r>
            <a:r>
              <a:rPr lang="en-US" dirty="0" err="1">
                <a:solidFill>
                  <a:srgbClr val="7030A0"/>
                </a:solidFill>
              </a:rPr>
              <a:t>Kolata</a:t>
            </a:r>
            <a:r>
              <a:rPr lang="en-US" dirty="0">
                <a:solidFill>
                  <a:srgbClr val="7030A0"/>
                </a:solidFill>
              </a:rPr>
              <a:t> (U. Ioannina, IFUNAM, UND) “Fusion hindrance at sub-barrier energies for weakly bound nuclei on heavy targets: the </a:t>
            </a:r>
            <a:r>
              <a:rPr lang="en-US" baseline="30000" dirty="0">
                <a:solidFill>
                  <a:srgbClr val="7030A0"/>
                </a:solidFill>
              </a:rPr>
              <a:t>8</a:t>
            </a:r>
            <a:r>
              <a:rPr lang="en-US" dirty="0">
                <a:solidFill>
                  <a:srgbClr val="7030A0"/>
                </a:solidFill>
              </a:rPr>
              <a:t>B + </a:t>
            </a:r>
            <a:r>
              <a:rPr lang="en-US" baseline="30000" dirty="0">
                <a:solidFill>
                  <a:srgbClr val="7030A0"/>
                </a:solidFill>
              </a:rPr>
              <a:t>208</a:t>
            </a:r>
            <a:r>
              <a:rPr lang="en-US" dirty="0">
                <a:solidFill>
                  <a:srgbClr val="7030A0"/>
                </a:solidFill>
              </a:rPr>
              <a:t>Pb case”.</a:t>
            </a:r>
          </a:p>
          <a:p>
            <a:pPr lvl="1"/>
            <a:r>
              <a:rPr lang="en-US" dirty="0" err="1">
                <a:solidFill>
                  <a:srgbClr val="7030A0"/>
                </a:solidFill>
              </a:rPr>
              <a:t>TwinSol</a:t>
            </a:r>
            <a:r>
              <a:rPr lang="en-US" dirty="0">
                <a:solidFill>
                  <a:srgbClr val="7030A0"/>
                </a:solidFill>
              </a:rPr>
              <a:t> Facility, Nuclear Science Laboratory University of ND. Cocktail beam  including </a:t>
            </a:r>
            <a:r>
              <a:rPr lang="en-US" baseline="30000" dirty="0">
                <a:solidFill>
                  <a:srgbClr val="7030A0"/>
                </a:solidFill>
              </a:rPr>
              <a:t>8</a:t>
            </a:r>
            <a:r>
              <a:rPr lang="en-US" dirty="0">
                <a:solidFill>
                  <a:srgbClr val="7030A0"/>
                </a:solidFill>
              </a:rPr>
              <a:t>B on </a:t>
            </a:r>
            <a:r>
              <a:rPr lang="en-US" baseline="30000" dirty="0">
                <a:solidFill>
                  <a:srgbClr val="7030A0"/>
                </a:solidFill>
              </a:rPr>
              <a:t>208</a:t>
            </a:r>
            <a:r>
              <a:rPr lang="en-US" dirty="0">
                <a:solidFill>
                  <a:srgbClr val="7030A0"/>
                </a:solidFill>
              </a:rPr>
              <a:t>Pb at 30 MeV </a:t>
            </a:r>
            <a:r>
              <a:rPr lang="en-US" b="1" dirty="0">
                <a:solidFill>
                  <a:srgbClr val="7030A0"/>
                </a:solidFill>
              </a:rPr>
              <a:t>(0.6 C.B.).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SIMAS covering a particular angular range.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In-flight beam </a:t>
            </a:r>
            <a:r>
              <a:rPr lang="en-US" baseline="30000" dirty="0">
                <a:solidFill>
                  <a:srgbClr val="7030A0"/>
                </a:solidFill>
              </a:rPr>
              <a:t>8</a:t>
            </a:r>
            <a:r>
              <a:rPr lang="en-US" dirty="0">
                <a:solidFill>
                  <a:srgbClr val="7030A0"/>
                </a:solidFill>
              </a:rPr>
              <a:t>B is identified in a cocktail beam using time filters.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FEFD8E-3C3C-5334-B05C-1576D970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339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2FB6-8C16-43FC-941A-66AB364D551C}" type="slidenum">
              <a:rPr lang="es-MX" smtClean="0"/>
              <a:pPr/>
              <a:t>12</a:t>
            </a:fld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0031" y="1392558"/>
            <a:ext cx="4651588" cy="261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4394" y="4076069"/>
            <a:ext cx="3815918" cy="214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2681" y="1325565"/>
            <a:ext cx="2754540" cy="489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9CA568AE-0300-ABE6-9AC2-9B4328464A1A}"/>
              </a:ext>
            </a:extLst>
          </p:cNvPr>
          <p:cNvSpPr txBox="1">
            <a:spLocks/>
          </p:cNvSpPr>
          <p:nvPr/>
        </p:nvSpPr>
        <p:spPr>
          <a:xfrm>
            <a:off x="5976410" y="157318"/>
            <a:ext cx="5810248" cy="65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Experimental setups</a:t>
            </a:r>
          </a:p>
        </p:txBody>
      </p:sp>
      <p:pic>
        <p:nvPicPr>
          <p:cNvPr id="6" name="Imagen 5" descr="Imagen que contiene interior, tabla, silla, bicicleta&#10;&#10;Descripción generada automáticamente">
            <a:extLst>
              <a:ext uri="{FF2B5EF4-FFF2-40B4-BE49-F238E27FC236}">
                <a16:creationId xmlns:a16="http://schemas.microsoft.com/office/drawing/2014/main" id="{90BEA9F7-A971-2091-E938-3FDE988A8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6" y="571500"/>
            <a:ext cx="3383763" cy="60155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C04E01-59B7-E98E-E754-13BEB65A4E2A}"/>
              </a:ext>
            </a:extLst>
          </p:cNvPr>
          <p:cNvSpPr txBox="1"/>
          <p:nvPr/>
        </p:nvSpPr>
        <p:spPr>
          <a:xfrm>
            <a:off x="765700" y="182565"/>
            <a:ext cx="260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  <a:latin typeface="Arial Nova Light" panose="020B0304020202020204" pitchFamily="34" charset="0"/>
              </a:rPr>
              <a:t>SEC + GLORIA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F024E13-B0BD-4036-8FD0-23BF85A3C6F2}"/>
              </a:ext>
            </a:extLst>
          </p:cNvPr>
          <p:cNvSpPr txBox="1"/>
          <p:nvPr/>
        </p:nvSpPr>
        <p:spPr>
          <a:xfrm>
            <a:off x="7010290" y="956232"/>
            <a:ext cx="421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>
                <a:solidFill>
                  <a:srgbClr val="7030A0"/>
                </a:solidFill>
                <a:latin typeface="Arial Nova Light" panose="020B0304020202020204" pitchFamily="34" charset="0"/>
              </a:rPr>
              <a:t>TwinSol</a:t>
            </a:r>
            <a:r>
              <a:rPr lang="es-MX" b="1" dirty="0">
                <a:solidFill>
                  <a:srgbClr val="7030A0"/>
                </a:solidFill>
                <a:latin typeface="Arial Nova Light" panose="020B0304020202020204" pitchFamily="34" charset="0"/>
              </a:rPr>
              <a:t> </a:t>
            </a:r>
            <a:r>
              <a:rPr lang="es-MX" b="1" dirty="0" err="1">
                <a:solidFill>
                  <a:srgbClr val="7030A0"/>
                </a:solidFill>
                <a:latin typeface="Arial Nova Light" panose="020B0304020202020204" pitchFamily="34" charset="0"/>
              </a:rPr>
              <a:t>Chamber</a:t>
            </a:r>
            <a:r>
              <a:rPr lang="es-MX" b="1" dirty="0">
                <a:solidFill>
                  <a:srgbClr val="7030A0"/>
                </a:solidFill>
                <a:latin typeface="Arial Nova Light" panose="020B0304020202020204" pitchFamily="34" charset="0"/>
              </a:rPr>
              <a:t> + SIMAS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>
            <a:extLst>
              <a:ext uri="{FF2B5EF4-FFF2-40B4-BE49-F238E27FC236}">
                <a16:creationId xmlns:a16="http://schemas.microsoft.com/office/drawing/2014/main" id="{32139399-B07E-912A-8C9B-E638F94B010E}"/>
              </a:ext>
            </a:extLst>
          </p:cNvPr>
          <p:cNvSpPr txBox="1"/>
          <p:nvPr/>
        </p:nvSpPr>
        <p:spPr>
          <a:xfrm>
            <a:off x="388620" y="920347"/>
            <a:ext cx="5406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000090"/>
                </a:solidFill>
                <a:latin typeface="Arial Nova Light" panose="020B0304020202020204" pitchFamily="34" charset="0"/>
              </a:rPr>
              <a:t>First</a:t>
            </a:r>
            <a:r>
              <a:rPr lang="it-IT" sz="1800" baseline="30000" dirty="0">
                <a:solidFill>
                  <a:srgbClr val="000090"/>
                </a:solidFill>
                <a:latin typeface="Arial Nova Light" panose="020B0304020202020204" pitchFamily="34" charset="0"/>
              </a:rPr>
              <a:t> 8</a:t>
            </a:r>
            <a:r>
              <a:rPr lang="it-IT" sz="1800" dirty="0">
                <a:solidFill>
                  <a:srgbClr val="000090"/>
                </a:solidFill>
                <a:latin typeface="Arial Nova Light" panose="020B0304020202020204" pitchFamily="34" charset="0"/>
              </a:rPr>
              <a:t>B </a:t>
            </a:r>
            <a:r>
              <a:rPr lang="it-IT" sz="1800" dirty="0" err="1">
                <a:solidFill>
                  <a:srgbClr val="000090"/>
                </a:solidFill>
                <a:latin typeface="Arial Nova Light" panose="020B0304020202020204" pitchFamily="34" charset="0"/>
              </a:rPr>
              <a:t>beam</a:t>
            </a:r>
            <a:r>
              <a:rPr lang="it-IT" sz="1800" dirty="0">
                <a:solidFill>
                  <a:srgbClr val="000090"/>
                </a:solidFill>
                <a:latin typeface="Arial Nova Light" panose="020B0304020202020204" pitchFamily="34" charset="0"/>
              </a:rPr>
              <a:t> @ HIE-ISOLDE</a:t>
            </a:r>
          </a:p>
          <a:p>
            <a:r>
              <a:rPr lang="it-IT" sz="1800" dirty="0">
                <a:latin typeface="Arial Nova Light" panose="020B0304020202020204" pitchFamily="34" charset="0"/>
              </a:rPr>
              <a:t>Yield ∼ 400 pps</a:t>
            </a:r>
          </a:p>
          <a:p>
            <a:r>
              <a:rPr lang="it-IT" dirty="0">
                <a:latin typeface="Arial Nova Light" panose="020B0304020202020204" pitchFamily="34" charset="0"/>
              </a:rPr>
              <a:t>E = 4.9 MeV/u (1.5 V</a:t>
            </a:r>
            <a:r>
              <a:rPr lang="it-IT" baseline="-25000" dirty="0">
                <a:latin typeface="Arial Nova Light" panose="020B0304020202020204" pitchFamily="34" charset="0"/>
              </a:rPr>
              <a:t>B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sz="1800" dirty="0">
                <a:latin typeface="Arial Nova Light" panose="020B0304020202020204" pitchFamily="34" charset="0"/>
              </a:rPr>
              <a:t>∼</a:t>
            </a:r>
            <a:r>
              <a:rPr lang="it-IT" dirty="0">
                <a:latin typeface="Arial Nova Light" panose="020B0304020202020204" pitchFamily="34" charset="0"/>
              </a:rPr>
              <a:t> 30 MeV)</a:t>
            </a:r>
          </a:p>
          <a:p>
            <a:r>
              <a:rPr lang="it-IT" sz="1800" dirty="0">
                <a:latin typeface="Arial Nova Light" panose="020B0304020202020204" pitchFamily="34" charset="0"/>
              </a:rPr>
              <a:t>1,05 mg/cm</a:t>
            </a:r>
            <a:r>
              <a:rPr lang="it-IT" sz="1800" baseline="30000" dirty="0">
                <a:latin typeface="Arial Nova Light" panose="020B0304020202020204" pitchFamily="34" charset="0"/>
              </a:rPr>
              <a:t>2</a:t>
            </a:r>
            <a:r>
              <a:rPr lang="it-IT" sz="1800" dirty="0">
                <a:latin typeface="Arial Nova Light" panose="020B0304020202020204" pitchFamily="34" charset="0"/>
              </a:rPr>
              <a:t> </a:t>
            </a:r>
            <a:r>
              <a:rPr lang="it-IT" sz="1800" baseline="30000" dirty="0">
                <a:latin typeface="Arial Nova Light" panose="020B0304020202020204" pitchFamily="34" charset="0"/>
              </a:rPr>
              <a:t>64</a:t>
            </a:r>
            <a:r>
              <a:rPr lang="it-IT" sz="1800" dirty="0">
                <a:latin typeface="Arial Nova Light" panose="020B0304020202020204" pitchFamily="34" charset="0"/>
              </a:rPr>
              <a:t>Zn-target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55C2AB5-328F-7FA0-E920-9F9AAA705DD7}"/>
              </a:ext>
            </a:extLst>
          </p:cNvPr>
          <p:cNvSpPr txBox="1"/>
          <p:nvPr/>
        </p:nvSpPr>
        <p:spPr>
          <a:xfrm>
            <a:off x="118525" y="102711"/>
            <a:ext cx="1136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Scattering of </a:t>
            </a:r>
            <a:r>
              <a:rPr lang="en-GB" sz="3200" baseline="30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8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B on a </a:t>
            </a:r>
            <a:r>
              <a:rPr lang="en-GB" sz="3200" baseline="30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64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Zn Target (IS616) HIE-ISOLDE-CERN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46799BD-0EC6-9143-D9BE-E8CBF2446D9F}"/>
              </a:ext>
            </a:extLst>
          </p:cNvPr>
          <p:cNvSpPr txBox="1"/>
          <p:nvPr/>
        </p:nvSpPr>
        <p:spPr>
          <a:xfrm>
            <a:off x="1079331" y="5877806"/>
            <a:ext cx="45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</a:t>
            </a:r>
            <a:r>
              <a:rPr lang="en-IT" dirty="0"/>
              <a:t>arge angular range-high granularity GLORIA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A5013FB9-BDB1-3360-44EF-BD7844F32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36" y="3203132"/>
            <a:ext cx="5240973" cy="3553905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EA0A1733-AEFC-D2AB-7787-479DEA714D86}"/>
              </a:ext>
            </a:extLst>
          </p:cNvPr>
          <p:cNvSpPr txBox="1"/>
          <p:nvPr/>
        </p:nvSpPr>
        <p:spPr>
          <a:xfrm>
            <a:off x="7050137" y="353699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>
                <a:solidFill>
                  <a:srgbClr val="0432FF"/>
                </a:solidFill>
              </a:rPr>
              <a:t>8</a:t>
            </a:r>
            <a:r>
              <a:rPr lang="it-IT" dirty="0">
                <a:solidFill>
                  <a:srgbClr val="0432FF"/>
                </a:solidFill>
              </a:rPr>
              <a:t>B+</a:t>
            </a:r>
            <a:r>
              <a:rPr lang="it-IT" baseline="30000" dirty="0">
                <a:solidFill>
                  <a:srgbClr val="0432FF"/>
                </a:solidFill>
              </a:rPr>
              <a:t>64</a:t>
            </a:r>
            <a:r>
              <a:rPr lang="it-IT" dirty="0">
                <a:solidFill>
                  <a:srgbClr val="0432FF"/>
                </a:solidFill>
              </a:rPr>
              <a:t>Zn @ 39,2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C527675-DC3C-1960-AA0A-A38405D78BE3}"/>
                  </a:ext>
                </a:extLst>
              </p:cNvPr>
              <p:cNvSpPr txBox="1"/>
              <p:nvPr/>
            </p:nvSpPr>
            <p:spPr>
              <a:xfrm>
                <a:off x="7082077" y="3860452"/>
                <a:ext cx="20443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>
                    <a:solidFill>
                      <a:srgbClr val="0432FF"/>
                    </a:solidFill>
                  </a:rPr>
                  <a:t>15</a:t>
                </a: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°≤</m:t>
                    </m:r>
                    <m:r>
                      <a:rPr lang="es-E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E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s-E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≤62,5°</m:t>
                    </m:r>
                  </m:oMath>
                </a14:m>
                <a:endParaRPr lang="es-E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C527675-DC3C-1960-AA0A-A38405D78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077" y="3860452"/>
                <a:ext cx="2044387" cy="369332"/>
              </a:xfrm>
              <a:prstGeom prst="rect">
                <a:avLst/>
              </a:prstGeom>
              <a:blipFill>
                <a:blip r:embed="rId4"/>
                <a:stretch>
                  <a:fillRect l="-2687" t="-8197" b="-2459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adroTexto 1">
            <a:extLst>
              <a:ext uri="{FF2B5EF4-FFF2-40B4-BE49-F238E27FC236}">
                <a16:creationId xmlns:a16="http://schemas.microsoft.com/office/drawing/2014/main" id="{B898CF2B-E2C7-65DE-3C1F-3F55A0395FC8}"/>
              </a:ext>
            </a:extLst>
          </p:cNvPr>
          <p:cNvSpPr txBox="1"/>
          <p:nvPr/>
        </p:nvSpPr>
        <p:spPr>
          <a:xfrm>
            <a:off x="10111016" y="5356553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Breakup</a:t>
            </a:r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2C16609-B29D-EC75-DFEC-126AEDBB793E}"/>
              </a:ext>
            </a:extLst>
          </p:cNvPr>
          <p:cNvSpPr txBox="1"/>
          <p:nvPr/>
        </p:nvSpPr>
        <p:spPr>
          <a:xfrm>
            <a:off x="7114019" y="4368573"/>
            <a:ext cx="204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>
                <a:solidFill>
                  <a:srgbClr val="0432FF"/>
                </a:solidFill>
              </a:rPr>
              <a:t>8</a:t>
            </a:r>
            <a:r>
              <a:rPr lang="en-GB" dirty="0">
                <a:solidFill>
                  <a:srgbClr val="0432FF"/>
                </a:solidFill>
              </a:rPr>
              <a:t>B</a:t>
            </a:r>
            <a:r>
              <a:rPr lang="en-GB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GB" baseline="30000" dirty="0">
                <a:solidFill>
                  <a:srgbClr val="0432FF"/>
                </a:solidFill>
                <a:sym typeface="Wingdings" pitchFamily="2" charset="2"/>
              </a:rPr>
              <a:t>8</a:t>
            </a:r>
            <a:r>
              <a:rPr lang="en-GB" dirty="0">
                <a:solidFill>
                  <a:srgbClr val="0432FF"/>
                </a:solidFill>
                <a:sym typeface="Wingdings" pitchFamily="2" charset="2"/>
              </a:rPr>
              <a:t>Be* 2</a:t>
            </a:r>
            <a:r>
              <a:rPr lang="en-GB" dirty="0">
                <a:solidFill>
                  <a:srgbClr val="0432FF"/>
                </a:solidFill>
                <a:latin typeface="Symbol" pitchFamily="2" charset="2"/>
                <a:sym typeface="Wingdings" pitchFamily="2" charset="2"/>
              </a:rPr>
              <a:t>a</a:t>
            </a:r>
            <a:endParaRPr lang="en-GB" dirty="0">
              <a:solidFill>
                <a:srgbClr val="0432FF"/>
              </a:solidFill>
              <a:latin typeface="Symbol" pitchFamily="2" charset="2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EE3B5FA2-2C89-48DA-9FE1-3755F43D9515}"/>
              </a:ext>
            </a:extLst>
          </p:cNvPr>
          <p:cNvSpPr txBox="1"/>
          <p:nvPr/>
        </p:nvSpPr>
        <p:spPr>
          <a:xfrm>
            <a:off x="7050137" y="920347"/>
            <a:ext cx="4056244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Aim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</a:rPr>
              <a:t>Measure Diff Elastic Cross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</a:rPr>
              <a:t>Measure Break-up &amp; Transfer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</a:rPr>
              <a:t>Total Cross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 Light" panose="020B0304020202020204" pitchFamily="34" charset="0"/>
              </a:rPr>
              <a:t>Deduce the Nuclear &amp; Coulomb Contributions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D5FD58D-795F-565E-80DA-D5B84D33ADC8}"/>
              </a:ext>
            </a:extLst>
          </p:cNvPr>
          <p:cNvSpPr txBox="1"/>
          <p:nvPr/>
        </p:nvSpPr>
        <p:spPr>
          <a:xfrm>
            <a:off x="950417" y="6224886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i="1" dirty="0">
                <a:ea typeface="Arial" charset="0"/>
                <a:cs typeface="Arial" charset="0"/>
              </a:rPr>
              <a:t>G. </a:t>
            </a:r>
            <a:r>
              <a:rPr lang="es-ES_tradnl" sz="1800" i="1" dirty="0" err="1">
                <a:ea typeface="Arial" charset="0"/>
                <a:cs typeface="Arial" charset="0"/>
              </a:rPr>
              <a:t>Marquinez</a:t>
            </a:r>
            <a:r>
              <a:rPr lang="es-ES_tradnl" i="1" dirty="0">
                <a:ea typeface="Arial" charset="0"/>
                <a:cs typeface="Arial" charset="0"/>
              </a:rPr>
              <a:t>-Durán et. al., </a:t>
            </a:r>
            <a:r>
              <a:rPr lang="es-ES_tradnl" sz="1800" i="1" dirty="0">
                <a:ea typeface="Arial" charset="0"/>
                <a:cs typeface="Arial" charset="0"/>
              </a:rPr>
              <a:t>NIM A 755 (2014) 69</a:t>
            </a:r>
          </a:p>
        </p:txBody>
      </p:sp>
      <p:pic>
        <p:nvPicPr>
          <p:cNvPr id="12" name="Imagen 11" descr="Diagrama&#10;&#10;Descripción generada automáticamente">
            <a:extLst>
              <a:ext uri="{FF2B5EF4-FFF2-40B4-BE49-F238E27FC236}">
                <a16:creationId xmlns:a16="http://schemas.microsoft.com/office/drawing/2014/main" id="{D5FEA487-7EDA-6A34-C2E3-67BDE8406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7" y="2920720"/>
            <a:ext cx="4211935" cy="289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54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941" y="1314450"/>
            <a:ext cx="4845495" cy="377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180" y="1312545"/>
            <a:ext cx="4907280" cy="385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2FB6-8C16-43FC-941A-66AB364D551C}" type="slidenum">
              <a:rPr lang="es-MX" smtClean="0"/>
              <a:pPr/>
              <a:t>14</a:t>
            </a:fld>
            <a:endParaRPr lang="es-MX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5842" y="735193"/>
            <a:ext cx="4110890" cy="296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034540" y="536448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Times New Roman"/>
                <a:cs typeface="Times New Roman"/>
              </a:rPr>
              <a:t>ΔE-E </a:t>
            </a:r>
            <a:r>
              <a:rPr lang="es-E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Spectrum</a:t>
            </a:r>
            <a:r>
              <a:rPr lang="es-ES" b="1" dirty="0">
                <a:solidFill>
                  <a:srgbClr val="FF0000"/>
                </a:solidFill>
                <a:latin typeface="Times New Roman"/>
                <a:cs typeface="Times New Roman"/>
              </a:rPr>
              <a:t>, 2 </a:t>
            </a:r>
            <a:r>
              <a:rPr lang="es-E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days</a:t>
            </a:r>
            <a:r>
              <a:rPr lang="es-ES" b="1" dirty="0">
                <a:solidFill>
                  <a:srgbClr val="FF0000"/>
                </a:solidFill>
                <a:latin typeface="Times New Roman"/>
                <a:cs typeface="Times New Roman"/>
              </a:rPr>
              <a:t> of </a:t>
            </a:r>
            <a:r>
              <a:rPr lang="es-ES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8</a:t>
            </a:r>
            <a:r>
              <a:rPr lang="es-ES" b="1" dirty="0">
                <a:solidFill>
                  <a:srgbClr val="FF0000"/>
                </a:solidFill>
                <a:latin typeface="Times New Roman"/>
                <a:cs typeface="Times New Roman"/>
              </a:rPr>
              <a:t>B </a:t>
            </a:r>
            <a:r>
              <a:rPr lang="es-E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beam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034540" y="536448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  <a:latin typeface="Times New Roman"/>
                <a:cs typeface="Times New Roman"/>
              </a:rPr>
              <a:t>ΔE-E </a:t>
            </a:r>
            <a:r>
              <a:rPr lang="es-ES" b="1" dirty="0" err="1">
                <a:solidFill>
                  <a:srgbClr val="002060"/>
                </a:solidFill>
                <a:latin typeface="Times New Roman"/>
                <a:cs typeface="Times New Roman"/>
              </a:rPr>
              <a:t>Spectrum</a:t>
            </a:r>
            <a:r>
              <a:rPr lang="es-ES" b="1" dirty="0">
                <a:solidFill>
                  <a:srgbClr val="002060"/>
                </a:solidFill>
                <a:latin typeface="Times New Roman"/>
                <a:cs typeface="Times New Roman"/>
              </a:rPr>
              <a:t>, 2 </a:t>
            </a:r>
            <a:r>
              <a:rPr lang="es-ES" b="1" dirty="0" err="1">
                <a:solidFill>
                  <a:srgbClr val="002060"/>
                </a:solidFill>
                <a:latin typeface="Times New Roman"/>
                <a:cs typeface="Times New Roman"/>
              </a:rPr>
              <a:t>days</a:t>
            </a:r>
            <a:r>
              <a:rPr lang="es-ES" b="1" dirty="0">
                <a:solidFill>
                  <a:srgbClr val="002060"/>
                </a:solidFill>
                <a:latin typeface="Times New Roman"/>
                <a:cs typeface="Times New Roman"/>
              </a:rPr>
              <a:t> of </a:t>
            </a:r>
            <a:r>
              <a:rPr lang="es-ES" b="1" baseline="30000" dirty="0">
                <a:solidFill>
                  <a:srgbClr val="002060"/>
                </a:solidFill>
                <a:latin typeface="Times New Roman"/>
                <a:cs typeface="Times New Roman"/>
              </a:rPr>
              <a:t>8</a:t>
            </a:r>
            <a:r>
              <a:rPr lang="es-ES" b="1" dirty="0">
                <a:solidFill>
                  <a:srgbClr val="002060"/>
                </a:solidFill>
                <a:latin typeface="Times New Roman"/>
                <a:cs typeface="Times New Roman"/>
              </a:rPr>
              <a:t>B </a:t>
            </a:r>
            <a:r>
              <a:rPr lang="es-ES" b="1" dirty="0" err="1">
                <a:solidFill>
                  <a:srgbClr val="002060"/>
                </a:solidFill>
                <a:latin typeface="Times New Roman"/>
                <a:cs typeface="Times New Roman"/>
              </a:rPr>
              <a:t>beam</a:t>
            </a:r>
            <a:endParaRPr lang="es-ES" b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/>
            <a:r>
              <a:rPr lang="es-ES" b="1" dirty="0">
                <a:solidFill>
                  <a:srgbClr val="002060"/>
                </a:solidFill>
                <a:latin typeface="Times New Roman"/>
                <a:cs typeface="Times New Roman"/>
              </a:rPr>
              <a:t>(</a:t>
            </a:r>
            <a:r>
              <a:rPr lang="es-ES" b="1" dirty="0" err="1">
                <a:solidFill>
                  <a:srgbClr val="002060"/>
                </a:solidFill>
                <a:latin typeface="Times New Roman"/>
                <a:cs typeface="Times New Roman"/>
              </a:rPr>
              <a:t>ToF</a:t>
            </a:r>
            <a:r>
              <a:rPr lang="es-ES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Times New Roman"/>
                <a:cs typeface="Times New Roman"/>
              </a:rPr>
              <a:t>filter</a:t>
            </a:r>
            <a:r>
              <a:rPr lang="es-ES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Times New Roman"/>
                <a:cs typeface="Times New Roman"/>
              </a:rPr>
              <a:t>for</a:t>
            </a:r>
            <a:r>
              <a:rPr lang="es-ES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s-ES" b="1" baseline="30000" dirty="0">
                <a:solidFill>
                  <a:srgbClr val="002060"/>
                </a:solidFill>
                <a:latin typeface="Times New Roman"/>
                <a:cs typeface="Times New Roman"/>
              </a:rPr>
              <a:t>7</a:t>
            </a:r>
            <a:r>
              <a:rPr lang="es-ES" b="1" dirty="0">
                <a:solidFill>
                  <a:srgbClr val="002060"/>
                </a:solidFill>
                <a:latin typeface="Times New Roman"/>
                <a:cs typeface="Times New Roman"/>
              </a:rPr>
              <a:t>Be)</a:t>
            </a:r>
          </a:p>
          <a:p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499132" y="374612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ToF</a:t>
            </a:r>
            <a:r>
              <a:rPr lang="es-ES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Spectrum</a:t>
            </a:r>
            <a:r>
              <a:rPr lang="es-ES" b="1" dirty="0">
                <a:solidFill>
                  <a:srgbClr val="FF0000"/>
                </a:solidFill>
                <a:latin typeface="Times New Roman"/>
                <a:cs typeface="Times New Roman"/>
              </a:rPr>
              <a:t> 2 </a:t>
            </a:r>
            <a:r>
              <a:rPr lang="es-E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days</a:t>
            </a:r>
            <a:r>
              <a:rPr lang="es-ES" b="1" dirty="0">
                <a:solidFill>
                  <a:srgbClr val="FF0000"/>
                </a:solidFill>
                <a:latin typeface="Times New Roman"/>
                <a:cs typeface="Times New Roman"/>
              </a:rPr>
              <a:t> of </a:t>
            </a:r>
            <a:r>
              <a:rPr lang="es-ES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8</a:t>
            </a:r>
            <a:r>
              <a:rPr lang="es-ES" b="1" dirty="0">
                <a:solidFill>
                  <a:srgbClr val="FF0000"/>
                </a:solidFill>
                <a:latin typeface="Times New Roman"/>
                <a:cs typeface="Times New Roman"/>
              </a:rPr>
              <a:t>B </a:t>
            </a:r>
            <a:r>
              <a:rPr lang="es-E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beam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 rot="1999903">
            <a:off x="2319797" y="2668926"/>
            <a:ext cx="1395826" cy="68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2B8C3F-9A8A-DC9A-4EA8-BC8D8B693751}"/>
              </a:ext>
            </a:extLst>
          </p:cNvPr>
          <p:cNvSpPr txBox="1"/>
          <p:nvPr/>
        </p:nvSpPr>
        <p:spPr>
          <a:xfrm>
            <a:off x="118525" y="102711"/>
            <a:ext cx="9251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Scattering of </a:t>
            </a:r>
            <a:r>
              <a:rPr lang="en-GB" sz="3200" baseline="30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8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B on a </a:t>
            </a:r>
            <a:r>
              <a:rPr lang="en-GB" sz="3200" baseline="30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208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Pb Target (</a:t>
            </a:r>
            <a:r>
              <a:rPr lang="en-GB" sz="3200" dirty="0" err="1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TwinSol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-UND)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FB47A6D-24BE-E7E7-D108-58A655AEC6C6}"/>
              </a:ext>
            </a:extLst>
          </p:cNvPr>
          <p:cNvSpPr txBox="1"/>
          <p:nvPr/>
        </p:nvSpPr>
        <p:spPr>
          <a:xfrm>
            <a:off x="6499862" y="4391254"/>
            <a:ext cx="54656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two-proton transfer reaction </a:t>
            </a:r>
            <a:r>
              <a:rPr lang="en-US" sz="1600" baseline="30000" dirty="0">
                <a:solidFill>
                  <a:srgbClr val="7030A0"/>
                </a:solidFill>
              </a:rPr>
              <a:t>6</a:t>
            </a:r>
            <a:r>
              <a:rPr lang="en-US" sz="1600" dirty="0">
                <a:solidFill>
                  <a:srgbClr val="7030A0"/>
                </a:solidFill>
              </a:rPr>
              <a:t>Li+</a:t>
            </a:r>
            <a:r>
              <a:rPr lang="en-US" sz="1600" baseline="30000" dirty="0">
                <a:solidFill>
                  <a:srgbClr val="7030A0"/>
                </a:solidFill>
              </a:rPr>
              <a:t>3</a:t>
            </a:r>
            <a:r>
              <a:rPr lang="en-US" sz="1600" dirty="0">
                <a:solidFill>
                  <a:srgbClr val="7030A0"/>
                </a:solidFill>
              </a:rPr>
              <a:t>He. A primary bunched</a:t>
            </a:r>
          </a:p>
          <a:p>
            <a:pPr algn="l"/>
            <a:r>
              <a:rPr lang="en-US" sz="1600" dirty="0">
                <a:solidFill>
                  <a:srgbClr val="7030A0"/>
                </a:solidFill>
              </a:rPr>
              <a:t>beam of </a:t>
            </a:r>
            <a:r>
              <a:rPr lang="en-US" sz="1600" baseline="30000" dirty="0">
                <a:solidFill>
                  <a:srgbClr val="7030A0"/>
                </a:solidFill>
              </a:rPr>
              <a:t>6</a:t>
            </a:r>
            <a:r>
              <a:rPr lang="en-US" sz="1600" dirty="0">
                <a:solidFill>
                  <a:srgbClr val="7030A0"/>
                </a:solidFill>
              </a:rPr>
              <a:t>Li was accelerated at 37 MeV at the UND FN tandem and impinged on a gas target of 3He at a pressure of 1 atm. </a:t>
            </a:r>
          </a:p>
          <a:p>
            <a:pPr algn="l"/>
            <a:endParaRPr lang="en-US" sz="1600" dirty="0">
              <a:solidFill>
                <a:srgbClr val="7030A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reaction products included in the secondary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aseline="30000" dirty="0">
                <a:solidFill>
                  <a:srgbClr val="7030A0"/>
                </a:solidFill>
              </a:rPr>
              <a:t>7</a:t>
            </a:r>
            <a:r>
              <a:rPr lang="en-US" sz="1600" dirty="0">
                <a:solidFill>
                  <a:srgbClr val="7030A0"/>
                </a:solidFill>
              </a:rPr>
              <a:t>Li @ 13.1 MeV, </a:t>
            </a:r>
            <a:r>
              <a:rPr lang="en-US" sz="1600" baseline="30000" dirty="0">
                <a:solidFill>
                  <a:srgbClr val="7030A0"/>
                </a:solidFill>
              </a:rPr>
              <a:t>7</a:t>
            </a:r>
            <a:r>
              <a:rPr lang="en-US" sz="1600" dirty="0">
                <a:solidFill>
                  <a:srgbClr val="7030A0"/>
                </a:solidFill>
              </a:rPr>
              <a:t>Be @ 22.4 MeV and </a:t>
            </a:r>
            <a:r>
              <a:rPr lang="en-US" sz="1600" baseline="30000" dirty="0">
                <a:solidFill>
                  <a:srgbClr val="7030A0"/>
                </a:solidFill>
              </a:rPr>
              <a:t>8</a:t>
            </a:r>
            <a:r>
              <a:rPr lang="en-US" sz="1600" dirty="0">
                <a:solidFill>
                  <a:srgbClr val="7030A0"/>
                </a:solidFill>
              </a:rPr>
              <a:t>B @ </a:t>
            </a:r>
            <a:r>
              <a:rPr lang="es-MX" sz="1600" dirty="0">
                <a:solidFill>
                  <a:srgbClr val="7030A0"/>
                </a:solidFill>
              </a:rPr>
              <a:t>30.5 </a:t>
            </a:r>
            <a:r>
              <a:rPr lang="es-MX" sz="1600" dirty="0" err="1">
                <a:solidFill>
                  <a:srgbClr val="7030A0"/>
                </a:solidFill>
              </a:rPr>
              <a:t>MeV</a:t>
            </a:r>
            <a:r>
              <a:rPr lang="es-MX" sz="1600" dirty="0">
                <a:solidFill>
                  <a:srgbClr val="7030A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E55C2AB5-328F-7FA0-E920-9F9AAA705DD7}"/>
              </a:ext>
            </a:extLst>
          </p:cNvPr>
          <p:cNvSpPr txBox="1"/>
          <p:nvPr/>
        </p:nvSpPr>
        <p:spPr>
          <a:xfrm>
            <a:off x="0" y="64555"/>
            <a:ext cx="9513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Results: Scattering of </a:t>
            </a:r>
            <a:r>
              <a:rPr lang="en-GB" sz="3200" baseline="30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8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B on a </a:t>
            </a:r>
            <a:r>
              <a:rPr lang="en-GB" sz="3200" baseline="30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64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Zn Target  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D26EBAF-37DE-83AD-344A-8FEC2A7AA284}"/>
              </a:ext>
            </a:extLst>
          </p:cNvPr>
          <p:cNvGrpSpPr/>
          <p:nvPr/>
        </p:nvGrpSpPr>
        <p:grpSpPr>
          <a:xfrm>
            <a:off x="99424" y="1357246"/>
            <a:ext cx="4244802" cy="4080685"/>
            <a:chOff x="3772642" y="1271281"/>
            <a:chExt cx="6069576" cy="5550962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8E5BCC4A-1E97-B019-1446-B9811B6D0CFC}"/>
                </a:ext>
              </a:extLst>
            </p:cNvPr>
            <p:cNvGrpSpPr/>
            <p:nvPr/>
          </p:nvGrpSpPr>
          <p:grpSpPr>
            <a:xfrm>
              <a:off x="3772642" y="1271281"/>
              <a:ext cx="6069576" cy="5550962"/>
              <a:chOff x="4034832" y="1642701"/>
              <a:chExt cx="6069576" cy="5550962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73DF6F82-F0EB-72EC-28E5-BA29859533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46" r="12601"/>
              <a:stretch/>
            </p:blipFill>
            <p:spPr>
              <a:xfrm>
                <a:off x="4034832" y="1642701"/>
                <a:ext cx="5549870" cy="5083738"/>
              </a:xfrm>
              <a:prstGeom prst="rect">
                <a:avLst/>
              </a:prstGeom>
            </p:spPr>
          </p:pic>
          <p:sp>
            <p:nvSpPr>
              <p:cNvPr id="7" name="TextBox 31">
                <a:extLst>
                  <a:ext uri="{FF2B5EF4-FFF2-40B4-BE49-F238E27FC236}">
                    <a16:creationId xmlns:a16="http://schemas.microsoft.com/office/drawing/2014/main" id="{88B2EFAD-C256-A53F-71B4-B5293159B953}"/>
                  </a:ext>
                </a:extLst>
              </p:cNvPr>
              <p:cNvSpPr txBox="1"/>
              <p:nvPr/>
            </p:nvSpPr>
            <p:spPr>
              <a:xfrm>
                <a:off x="4077713" y="6691260"/>
                <a:ext cx="6026695" cy="50240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dirty="0" err="1">
                    <a:solidFill>
                      <a:srgbClr val="7030A0"/>
                    </a:solidFill>
                  </a:rPr>
                  <a:t>R</a:t>
                </a:r>
                <a:r>
                  <a:rPr lang="it-IT" dirty="0">
                    <a:solidFill>
                      <a:srgbClr val="7030A0"/>
                    </a:solidFill>
                  </a:rPr>
                  <a:t>. Spartà et al. </a:t>
                </a:r>
                <a:r>
                  <a:rPr lang="it-IT" dirty="0" err="1">
                    <a:solidFill>
                      <a:srgbClr val="7030A0"/>
                    </a:solidFill>
                  </a:rPr>
                  <a:t>P</a:t>
                </a:r>
                <a:r>
                  <a:rPr lang="en-GB" dirty="0" err="1">
                    <a:solidFill>
                      <a:srgbClr val="7030A0"/>
                    </a:solidFill>
                  </a:rPr>
                  <a:t>hys</a:t>
                </a:r>
                <a:r>
                  <a:rPr lang="en-GB" dirty="0">
                    <a:solidFill>
                      <a:srgbClr val="7030A0"/>
                    </a:solidFill>
                  </a:rPr>
                  <a:t>. Lett. B 20(2021)136</a:t>
                </a:r>
              </a:p>
            </p:txBody>
          </p:sp>
        </p:grpSp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34290200-D758-0792-201C-A84684B95FE5}"/>
                </a:ext>
              </a:extLst>
            </p:cNvPr>
            <p:cNvSpPr txBox="1"/>
            <p:nvPr/>
          </p:nvSpPr>
          <p:spPr>
            <a:xfrm>
              <a:off x="6039213" y="1604577"/>
              <a:ext cx="2702855" cy="460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aseline="30000" dirty="0"/>
                <a:t>8</a:t>
              </a:r>
              <a:r>
                <a:rPr lang="it-IT" sz="1600" dirty="0"/>
                <a:t>B+</a:t>
              </a:r>
              <a:r>
                <a:rPr lang="it-IT" sz="1600" baseline="30000" dirty="0"/>
                <a:t>64</a:t>
              </a:r>
              <a:r>
                <a:rPr lang="it-IT" sz="1600" dirty="0"/>
                <a:t>Zn @ 39.2 MeV</a:t>
              </a:r>
            </a:p>
          </p:txBody>
        </p:sp>
        <p:grpSp>
          <p:nvGrpSpPr>
            <p:cNvPr id="9" name="Group 41">
              <a:extLst>
                <a:ext uri="{FF2B5EF4-FFF2-40B4-BE49-F238E27FC236}">
                  <a16:creationId xmlns:a16="http://schemas.microsoft.com/office/drawing/2014/main" id="{7A78408C-CC7C-76BB-8E1D-F606ABF8CAAE}"/>
                </a:ext>
              </a:extLst>
            </p:cNvPr>
            <p:cNvGrpSpPr/>
            <p:nvPr/>
          </p:nvGrpSpPr>
          <p:grpSpPr>
            <a:xfrm>
              <a:off x="4847264" y="1674479"/>
              <a:ext cx="792088" cy="796705"/>
              <a:chOff x="1331640" y="3105028"/>
              <a:chExt cx="792088" cy="796705"/>
            </a:xfrm>
          </p:grpSpPr>
          <p:grpSp>
            <p:nvGrpSpPr>
              <p:cNvPr id="10" name="Group 21">
                <a:extLst>
                  <a:ext uri="{FF2B5EF4-FFF2-40B4-BE49-F238E27FC236}">
                    <a16:creationId xmlns:a16="http://schemas.microsoft.com/office/drawing/2014/main" id="{DE13ABC6-506D-9073-B677-684291239710}"/>
                  </a:ext>
                </a:extLst>
              </p:cNvPr>
              <p:cNvGrpSpPr/>
              <p:nvPr/>
            </p:nvGrpSpPr>
            <p:grpSpPr>
              <a:xfrm>
                <a:off x="1331640" y="3109646"/>
                <a:ext cx="792088" cy="792087"/>
                <a:chOff x="683568" y="1988840"/>
                <a:chExt cx="792088" cy="792087"/>
              </a:xfrm>
            </p:grpSpPr>
            <p:sp>
              <p:nvSpPr>
                <p:cNvPr id="14" name="Oval 19">
                  <a:extLst>
                    <a:ext uri="{FF2B5EF4-FFF2-40B4-BE49-F238E27FC236}">
                      <a16:creationId xmlns:a16="http://schemas.microsoft.com/office/drawing/2014/main" id="{7C196894-2B68-A074-40D3-F2CA54812528}"/>
                    </a:ext>
                  </a:extLst>
                </p:cNvPr>
                <p:cNvSpPr/>
                <p:nvPr/>
              </p:nvSpPr>
              <p:spPr>
                <a:xfrm>
                  <a:off x="683568" y="1988840"/>
                  <a:ext cx="792088" cy="792087"/>
                </a:xfrm>
                <a:prstGeom prst="ellipse">
                  <a:avLst/>
                </a:prstGeom>
                <a:gradFill>
                  <a:gsLst>
                    <a:gs pos="48000">
                      <a:srgbClr val="00B050"/>
                    </a:gs>
                    <a:gs pos="74000">
                      <a:schemeClr val="bg1"/>
                    </a:gs>
                    <a:gs pos="100000">
                      <a:srgbClr val="156B13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5" name="Oval 18">
                  <a:extLst>
                    <a:ext uri="{FF2B5EF4-FFF2-40B4-BE49-F238E27FC236}">
                      <a16:creationId xmlns:a16="http://schemas.microsoft.com/office/drawing/2014/main" id="{3B876684-5E0A-3B94-344C-BAABBC84269E}"/>
                    </a:ext>
                  </a:extLst>
                </p:cNvPr>
                <p:cNvSpPr/>
                <p:nvPr/>
              </p:nvSpPr>
              <p:spPr>
                <a:xfrm>
                  <a:off x="899592" y="2204863"/>
                  <a:ext cx="360040" cy="365125"/>
                </a:xfrm>
                <a:prstGeom prst="ellipse">
                  <a:avLst/>
                </a:prstGeom>
                <a:gradFill>
                  <a:gsLst>
                    <a:gs pos="48000">
                      <a:srgbClr val="0000FF"/>
                    </a:gs>
                    <a:gs pos="74000">
                      <a:schemeClr val="bg1"/>
                    </a:gs>
                    <a:gs pos="100000">
                      <a:srgbClr val="156B13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000" dirty="0"/>
                </a:p>
              </p:txBody>
            </p:sp>
            <p:sp>
              <p:nvSpPr>
                <p:cNvPr id="16" name="Oval 20">
                  <a:extLst>
                    <a:ext uri="{FF2B5EF4-FFF2-40B4-BE49-F238E27FC236}">
                      <a16:creationId xmlns:a16="http://schemas.microsoft.com/office/drawing/2014/main" id="{E9719AE4-F557-FEAF-250B-290E455898C9}"/>
                    </a:ext>
                  </a:extLst>
                </p:cNvPr>
                <p:cNvSpPr/>
                <p:nvPr/>
              </p:nvSpPr>
              <p:spPr>
                <a:xfrm>
                  <a:off x="1187624" y="2060848"/>
                  <a:ext cx="72008" cy="72008"/>
                </a:xfrm>
                <a:prstGeom prst="ellipse">
                  <a:avLst/>
                </a:prstGeom>
                <a:solidFill>
                  <a:srgbClr val="00683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grpSp>
            <p:nvGrpSpPr>
              <p:cNvPr id="11" name="Group 40">
                <a:extLst>
                  <a:ext uri="{FF2B5EF4-FFF2-40B4-BE49-F238E27FC236}">
                    <a16:creationId xmlns:a16="http://schemas.microsoft.com/office/drawing/2014/main" id="{AEB9317C-D21B-8355-456C-0ECF7D78391D}"/>
                  </a:ext>
                </a:extLst>
              </p:cNvPr>
              <p:cNvGrpSpPr/>
              <p:nvPr/>
            </p:nvGrpSpPr>
            <p:grpSpPr>
              <a:xfrm>
                <a:off x="1533560" y="3105028"/>
                <a:ext cx="464104" cy="524330"/>
                <a:chOff x="1533560" y="3105028"/>
                <a:chExt cx="464104" cy="524330"/>
              </a:xfrm>
            </p:grpSpPr>
            <p:sp>
              <p:nvSpPr>
                <p:cNvPr id="12" name="TextBox 36">
                  <a:extLst>
                    <a:ext uri="{FF2B5EF4-FFF2-40B4-BE49-F238E27FC236}">
                      <a16:creationId xmlns:a16="http://schemas.microsoft.com/office/drawing/2014/main" id="{262D4CE1-2E01-4932-031B-72FA89A9C620}"/>
                    </a:ext>
                  </a:extLst>
                </p:cNvPr>
                <p:cNvSpPr txBox="1"/>
                <p:nvPr/>
              </p:nvSpPr>
              <p:spPr>
                <a:xfrm>
                  <a:off x="1533560" y="3383137"/>
                  <a:ext cx="36260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000" baseline="30000" dirty="0"/>
                    <a:t>7</a:t>
                  </a:r>
                  <a:r>
                    <a:rPr lang="it-IT" sz="1000" dirty="0"/>
                    <a:t>Be</a:t>
                  </a:r>
                </a:p>
              </p:txBody>
            </p:sp>
            <p:sp>
              <p:nvSpPr>
                <p:cNvPr id="13" name="TextBox 37">
                  <a:extLst>
                    <a:ext uri="{FF2B5EF4-FFF2-40B4-BE49-F238E27FC236}">
                      <a16:creationId xmlns:a16="http://schemas.microsoft.com/office/drawing/2014/main" id="{ADB76F40-1A9A-C302-4C6C-E6F6F26C821B}"/>
                    </a:ext>
                  </a:extLst>
                </p:cNvPr>
                <p:cNvSpPr txBox="1"/>
                <p:nvPr/>
              </p:nvSpPr>
              <p:spPr>
                <a:xfrm>
                  <a:off x="1755290" y="3105028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800" dirty="0" err="1"/>
                    <a:t>p</a:t>
                  </a:r>
                  <a:endParaRPr lang="it-IT" sz="800" dirty="0"/>
                </a:p>
              </p:txBody>
            </p:sp>
          </p:grpSp>
        </p:grp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73BADE6-6A57-3FB8-6C0A-D311BCA38667}"/>
              </a:ext>
            </a:extLst>
          </p:cNvPr>
          <p:cNvSpPr txBox="1"/>
          <p:nvPr/>
        </p:nvSpPr>
        <p:spPr>
          <a:xfrm>
            <a:off x="129413" y="5462516"/>
            <a:ext cx="421481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90"/>
                </a:solidFill>
              </a:rPr>
              <a:t>Contrary to the case of the 1n-halo </a:t>
            </a:r>
            <a:r>
              <a:rPr lang="en-GB" baseline="30000" dirty="0">
                <a:solidFill>
                  <a:srgbClr val="000090"/>
                </a:solidFill>
              </a:rPr>
              <a:t>11</a:t>
            </a:r>
            <a:r>
              <a:rPr lang="en-GB" dirty="0">
                <a:solidFill>
                  <a:srgbClr val="000090"/>
                </a:solidFill>
              </a:rPr>
              <a:t>Be, almost no suppression of the Coulomb-Nuclear Interference peak</a:t>
            </a:r>
          </a:p>
          <a:p>
            <a:endParaRPr lang="en-GB" dirty="0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0E0F4DCB-D129-D7E3-9C39-0C67286C0099}"/>
              </a:ext>
            </a:extLst>
          </p:cNvPr>
          <p:cNvGrpSpPr/>
          <p:nvPr/>
        </p:nvGrpSpPr>
        <p:grpSpPr>
          <a:xfrm>
            <a:off x="7332570" y="491858"/>
            <a:ext cx="4864704" cy="6186626"/>
            <a:chOff x="7332570" y="649026"/>
            <a:chExt cx="4864704" cy="6186626"/>
          </a:xfrm>
        </p:grpSpPr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A2330A5F-5EAD-C6B8-9B2D-DBD1B96E64D3}"/>
                </a:ext>
              </a:extLst>
            </p:cNvPr>
            <p:cNvSpPr txBox="1"/>
            <p:nvPr/>
          </p:nvSpPr>
          <p:spPr>
            <a:xfrm>
              <a:off x="8557371" y="649026"/>
              <a:ext cx="31237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aseline="30000" dirty="0">
                  <a:solidFill>
                    <a:srgbClr val="CC00FF"/>
                  </a:solidFill>
                </a:rPr>
                <a:t>8</a:t>
              </a:r>
              <a:r>
                <a:rPr lang="it-IT" sz="2400" dirty="0">
                  <a:solidFill>
                    <a:srgbClr val="CC00FF"/>
                  </a:solidFill>
                </a:rPr>
                <a:t>B,</a:t>
              </a:r>
              <a:r>
                <a:rPr lang="it-IT" sz="2400" baseline="30000" dirty="0">
                  <a:solidFill>
                    <a:srgbClr val="008000"/>
                  </a:solidFill>
                </a:rPr>
                <a:t>9</a:t>
              </a:r>
              <a:r>
                <a:rPr lang="it-IT" sz="2400" dirty="0">
                  <a:solidFill>
                    <a:srgbClr val="008000"/>
                  </a:solidFill>
                </a:rPr>
                <a:t>Be</a:t>
              </a:r>
              <a:r>
                <a:rPr lang="it-IT" sz="2400" dirty="0"/>
                <a:t>+</a:t>
              </a:r>
              <a:r>
                <a:rPr lang="it-IT" sz="2400" baseline="30000" dirty="0"/>
                <a:t>64</a:t>
              </a:r>
              <a:r>
                <a:rPr lang="it-IT" sz="2400" dirty="0"/>
                <a:t>Zn: </a:t>
              </a:r>
            </a:p>
            <a:p>
              <a:r>
                <a:rPr lang="it-IT" sz="2400" dirty="0" err="1"/>
                <a:t>p-halo</a:t>
              </a:r>
              <a:r>
                <a:rPr lang="it-IT" sz="2400" dirty="0"/>
                <a:t> </a:t>
              </a:r>
              <a:r>
                <a:rPr lang="it-IT" sz="2400" i="1" dirty="0"/>
                <a:t>vs</a:t>
              </a:r>
              <a:r>
                <a:rPr lang="it-IT" sz="2400" dirty="0"/>
                <a:t> </a:t>
              </a:r>
              <a:r>
                <a:rPr lang="it-IT" sz="2400" dirty="0" err="1"/>
                <a:t>weakly</a:t>
              </a:r>
              <a:r>
                <a:rPr lang="it-IT" sz="2400" dirty="0"/>
                <a:t> </a:t>
              </a:r>
              <a:r>
                <a:rPr lang="it-IT" sz="2400" dirty="0" err="1"/>
                <a:t>bound</a:t>
              </a:r>
              <a:endParaRPr lang="it-IT" sz="2400" dirty="0"/>
            </a:p>
          </p:txBody>
        </p:sp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190E9DCA-119D-D7F4-2F64-20003EC743D1}"/>
                </a:ext>
              </a:extLst>
            </p:cNvPr>
            <p:cNvGrpSpPr/>
            <p:nvPr/>
          </p:nvGrpSpPr>
          <p:grpSpPr>
            <a:xfrm>
              <a:off x="7332570" y="1628713"/>
              <a:ext cx="4864704" cy="5206939"/>
              <a:chOff x="7332570" y="1628713"/>
              <a:chExt cx="4864704" cy="5206939"/>
            </a:xfrm>
          </p:grpSpPr>
          <p:pic>
            <p:nvPicPr>
              <p:cNvPr id="43" name="Picture 20">
                <a:extLst>
                  <a:ext uri="{FF2B5EF4-FFF2-40B4-BE49-F238E27FC236}">
                    <a16:creationId xmlns:a16="http://schemas.microsoft.com/office/drawing/2014/main" id="{305E0A63-F156-80F9-53C8-01412C3449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255" r="14691"/>
              <a:stretch/>
            </p:blipFill>
            <p:spPr>
              <a:xfrm>
                <a:off x="7723161" y="1628713"/>
                <a:ext cx="4397912" cy="3675822"/>
              </a:xfrm>
              <a:prstGeom prst="rect">
                <a:avLst/>
              </a:prstGeom>
            </p:spPr>
          </p:pic>
          <p:sp>
            <p:nvSpPr>
              <p:cNvPr id="44" name="Pentagon 31">
                <a:extLst>
                  <a:ext uri="{FF2B5EF4-FFF2-40B4-BE49-F238E27FC236}">
                    <a16:creationId xmlns:a16="http://schemas.microsoft.com/office/drawing/2014/main" id="{5BEF107F-B8E5-23A5-89B0-45D6EEDF7B69}"/>
                  </a:ext>
                </a:extLst>
              </p:cNvPr>
              <p:cNvSpPr/>
              <p:nvPr/>
            </p:nvSpPr>
            <p:spPr>
              <a:xfrm rot="19721501">
                <a:off x="8273646" y="3070905"/>
                <a:ext cx="567450" cy="249557"/>
              </a:xfrm>
              <a:prstGeom prst="homePlate">
                <a:avLst/>
              </a:prstGeom>
              <a:solidFill>
                <a:srgbClr val="00FA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baseline="30000" dirty="0">
                    <a:solidFill>
                      <a:schemeClr val="tx1"/>
                    </a:solidFill>
                  </a:rPr>
                  <a:t>9</a:t>
                </a:r>
                <a:r>
                  <a:rPr lang="it-IT" sz="1000" dirty="0">
                    <a:solidFill>
                      <a:schemeClr val="tx1"/>
                    </a:solidFill>
                  </a:rPr>
                  <a:t>Be</a:t>
                </a:r>
              </a:p>
            </p:txBody>
          </p:sp>
          <p:sp>
            <p:nvSpPr>
              <p:cNvPr id="45" name="Pentagon 32">
                <a:extLst>
                  <a:ext uri="{FF2B5EF4-FFF2-40B4-BE49-F238E27FC236}">
                    <a16:creationId xmlns:a16="http://schemas.microsoft.com/office/drawing/2014/main" id="{160C31CA-F6CA-3014-5123-52E33F7D62AA}"/>
                  </a:ext>
                </a:extLst>
              </p:cNvPr>
              <p:cNvSpPr/>
              <p:nvPr/>
            </p:nvSpPr>
            <p:spPr>
              <a:xfrm rot="1789746">
                <a:off x="8401520" y="2191128"/>
                <a:ext cx="432048" cy="216024"/>
              </a:xfrm>
              <a:prstGeom prst="homePlat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baseline="30000" dirty="0">
                    <a:solidFill>
                      <a:schemeClr val="tx1"/>
                    </a:solidFill>
                  </a:rPr>
                  <a:t>8</a:t>
                </a:r>
                <a:r>
                  <a:rPr lang="it-IT" sz="1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5BC5A065-8A35-E519-1A4D-5DA6D956BC53}"/>
                  </a:ext>
                </a:extLst>
              </p:cNvPr>
              <p:cNvSpPr txBox="1"/>
              <p:nvPr/>
            </p:nvSpPr>
            <p:spPr>
              <a:xfrm>
                <a:off x="7332570" y="5358324"/>
                <a:ext cx="4864704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C00000"/>
                    </a:solidFill>
                  </a:rPr>
                  <a:t>Total reaction cross-section for </a:t>
                </a:r>
                <a:r>
                  <a:rPr lang="en-GB" baseline="30000" dirty="0">
                    <a:solidFill>
                      <a:srgbClr val="C00000"/>
                    </a:solidFill>
                  </a:rPr>
                  <a:t>8</a:t>
                </a:r>
                <a:r>
                  <a:rPr lang="en-GB" dirty="0">
                    <a:solidFill>
                      <a:srgbClr val="C00000"/>
                    </a:solidFill>
                  </a:rPr>
                  <a:t>B+</a:t>
                </a:r>
                <a:r>
                  <a:rPr lang="en-GB" baseline="30000" dirty="0">
                    <a:solidFill>
                      <a:srgbClr val="C00000"/>
                    </a:solidFill>
                  </a:rPr>
                  <a:t>64</a:t>
                </a:r>
                <a:r>
                  <a:rPr lang="en-GB" dirty="0">
                    <a:solidFill>
                      <a:srgbClr val="C00000"/>
                    </a:solidFill>
                  </a:rPr>
                  <a:t>Zn </a:t>
                </a:r>
                <a:r>
                  <a:rPr lang="en-GB" dirty="0" err="1">
                    <a:solidFill>
                      <a:srgbClr val="C00000"/>
                    </a:solidFill>
                    <a:latin typeface="Symbol" pitchFamily="2" charset="2"/>
                  </a:rPr>
                  <a:t>s</a:t>
                </a:r>
                <a:r>
                  <a:rPr lang="en-GB" baseline="-25000" dirty="0" err="1">
                    <a:solidFill>
                      <a:srgbClr val="C00000"/>
                    </a:solidFill>
                  </a:rPr>
                  <a:t>R</a:t>
                </a:r>
                <a:r>
                  <a:rPr lang="en-GB" dirty="0">
                    <a:solidFill>
                      <a:srgbClr val="C00000"/>
                    </a:solidFill>
                  </a:rPr>
                  <a:t> ⩳1.5 b</a:t>
                </a:r>
              </a:p>
              <a:p>
                <a:pPr algn="just"/>
                <a:r>
                  <a:rPr lang="en-GB" dirty="0">
                    <a:solidFill>
                      <a:srgbClr val="C00000"/>
                    </a:solidFill>
                  </a:rPr>
                  <a:t>similar to </a:t>
                </a:r>
                <a:r>
                  <a:rPr lang="en-GB" baseline="30000" dirty="0">
                    <a:solidFill>
                      <a:srgbClr val="C00000"/>
                    </a:solidFill>
                  </a:rPr>
                  <a:t>9</a:t>
                </a:r>
                <a:r>
                  <a:rPr lang="en-GB" dirty="0">
                    <a:solidFill>
                      <a:srgbClr val="C00000"/>
                    </a:solidFill>
                  </a:rPr>
                  <a:t>Be+</a:t>
                </a:r>
                <a:r>
                  <a:rPr lang="en-GB" baseline="30000" dirty="0">
                    <a:solidFill>
                      <a:srgbClr val="C00000"/>
                    </a:solidFill>
                  </a:rPr>
                  <a:t>64</a:t>
                </a:r>
                <a:r>
                  <a:rPr lang="en-GB" dirty="0">
                    <a:solidFill>
                      <a:srgbClr val="C00000"/>
                    </a:solidFill>
                  </a:rPr>
                  <a:t>Zn at similar </a:t>
                </a:r>
                <a:r>
                  <a:rPr lang="en-GB" dirty="0" err="1">
                    <a:solidFill>
                      <a:srgbClr val="C00000"/>
                    </a:solidFill>
                  </a:rPr>
                  <a:t>E</a:t>
                </a:r>
                <a:r>
                  <a:rPr lang="en-GB" baseline="-25000" dirty="0" err="1">
                    <a:solidFill>
                      <a:srgbClr val="C00000"/>
                    </a:solidFill>
                  </a:rPr>
                  <a:t>c.m</a:t>
                </a:r>
                <a:r>
                  <a:rPr lang="en-GB" baseline="-25000" dirty="0">
                    <a:solidFill>
                      <a:srgbClr val="C00000"/>
                    </a:solidFill>
                  </a:rPr>
                  <a:t>. </a:t>
                </a:r>
                <a:r>
                  <a:rPr lang="en-GB" dirty="0">
                    <a:solidFill>
                      <a:srgbClr val="C00000"/>
                    </a:solidFill>
                  </a:rPr>
                  <a:t>/ </a:t>
                </a:r>
                <a:r>
                  <a:rPr lang="en-GB" dirty="0" err="1">
                    <a:solidFill>
                      <a:srgbClr val="C00000"/>
                    </a:solidFill>
                  </a:rPr>
                  <a:t>V</a:t>
                </a:r>
                <a:r>
                  <a:rPr lang="en-GB" baseline="-25000" dirty="0" err="1">
                    <a:solidFill>
                      <a:srgbClr val="C00000"/>
                    </a:solidFill>
                  </a:rPr>
                  <a:t>c</a:t>
                </a:r>
                <a:r>
                  <a:rPr lang="en-GB" dirty="0">
                    <a:solidFill>
                      <a:srgbClr val="C00000"/>
                    </a:solidFill>
                  </a:rPr>
                  <a:t> </a:t>
                </a:r>
                <a:endParaRPr lang="it-IT" dirty="0">
                  <a:solidFill>
                    <a:srgbClr val="C00000"/>
                  </a:solidFill>
                </a:endParaRPr>
              </a:p>
              <a:p>
                <a:pPr algn="just"/>
                <a:r>
                  <a:rPr lang="it-IT" dirty="0">
                    <a:solidFill>
                      <a:srgbClr val="C00000"/>
                    </a:solidFill>
                  </a:rPr>
                  <a:t>Proton </a:t>
                </a:r>
                <a:r>
                  <a:rPr lang="it-IT" dirty="0" err="1">
                    <a:solidFill>
                      <a:srgbClr val="C00000"/>
                    </a:solidFill>
                  </a:rPr>
                  <a:t>halo</a:t>
                </a:r>
                <a:r>
                  <a:rPr lang="it-IT" dirty="0">
                    <a:solidFill>
                      <a:srgbClr val="C00000"/>
                    </a:solidFill>
                  </a:rPr>
                  <a:t> </a:t>
                </a:r>
                <a:r>
                  <a:rPr lang="it-IT" dirty="0" err="1">
                    <a:solidFill>
                      <a:srgbClr val="C00000"/>
                    </a:solidFill>
                  </a:rPr>
                  <a:t>behaves</a:t>
                </a:r>
                <a:r>
                  <a:rPr lang="it-IT" dirty="0">
                    <a:solidFill>
                      <a:srgbClr val="C00000"/>
                    </a:solidFill>
                  </a:rPr>
                  <a:t> </a:t>
                </a:r>
                <a:r>
                  <a:rPr lang="it-IT" dirty="0" err="1">
                    <a:solidFill>
                      <a:srgbClr val="C00000"/>
                    </a:solidFill>
                  </a:rPr>
                  <a:t>as</a:t>
                </a:r>
                <a:r>
                  <a:rPr lang="it-IT" dirty="0">
                    <a:solidFill>
                      <a:srgbClr val="C00000"/>
                    </a:solidFill>
                  </a:rPr>
                  <a:t> a more </a:t>
                </a:r>
                <a:r>
                  <a:rPr lang="it-IT" dirty="0" err="1">
                    <a:solidFill>
                      <a:srgbClr val="C00000"/>
                    </a:solidFill>
                  </a:rPr>
                  <a:t>bound</a:t>
                </a:r>
                <a:r>
                  <a:rPr lang="it-IT" dirty="0">
                    <a:solidFill>
                      <a:srgbClr val="C00000"/>
                    </a:solidFill>
                  </a:rPr>
                  <a:t> </a:t>
                </a:r>
                <a:r>
                  <a:rPr lang="it-IT" dirty="0" err="1">
                    <a:solidFill>
                      <a:srgbClr val="C00000"/>
                    </a:solidFill>
                  </a:rPr>
                  <a:t>nucleus</a:t>
                </a:r>
                <a:r>
                  <a:rPr lang="it-IT" dirty="0">
                    <a:solidFill>
                      <a:srgbClr val="C00000"/>
                    </a:solidFill>
                  </a:rPr>
                  <a:t> </a:t>
                </a:r>
                <a:r>
                  <a:rPr lang="it-IT" baseline="30000" dirty="0">
                    <a:solidFill>
                      <a:srgbClr val="C00000"/>
                    </a:solidFill>
                  </a:rPr>
                  <a:t>9</a:t>
                </a:r>
                <a:r>
                  <a:rPr lang="it-IT" dirty="0">
                    <a:solidFill>
                      <a:srgbClr val="C00000"/>
                    </a:solidFill>
                  </a:rPr>
                  <a:t>Be</a:t>
                </a:r>
              </a:p>
              <a:p>
                <a:pPr algn="just"/>
                <a:r>
                  <a:rPr lang="it-IT" dirty="0">
                    <a:solidFill>
                      <a:srgbClr val="C00000"/>
                    </a:solidFill>
                  </a:rPr>
                  <a:t> </a:t>
                </a:r>
                <a:r>
                  <a:rPr lang="it-IT" dirty="0" err="1">
                    <a:solidFill>
                      <a:srgbClr val="C00000"/>
                    </a:solidFill>
                  </a:rPr>
                  <a:t>as</a:t>
                </a:r>
                <a:r>
                  <a:rPr lang="it-IT" dirty="0">
                    <a:solidFill>
                      <a:srgbClr val="C00000"/>
                    </a:solidFill>
                  </a:rPr>
                  <a:t> </a:t>
                </a:r>
                <a:r>
                  <a:rPr lang="it-IT" dirty="0" err="1">
                    <a:solidFill>
                      <a:srgbClr val="C00000"/>
                    </a:solidFill>
                  </a:rPr>
                  <a:t>predicted</a:t>
                </a:r>
                <a:r>
                  <a:rPr lang="it-IT" dirty="0">
                    <a:solidFill>
                      <a:srgbClr val="C00000"/>
                    </a:solidFill>
                  </a:rPr>
                  <a:t> by </a:t>
                </a:r>
              </a:p>
              <a:p>
                <a:pPr algn="just"/>
                <a:r>
                  <a:rPr lang="it-IT" dirty="0">
                    <a:solidFill>
                      <a:srgbClr val="C00000"/>
                    </a:solidFill>
                    <a:highlight>
                      <a:srgbClr val="FFFF00"/>
                    </a:highlight>
                  </a:rPr>
                  <a:t>A. Bonaccorso et al. PRC 69, 024615 (2004)</a:t>
                </a:r>
              </a:p>
            </p:txBody>
          </p:sp>
        </p:grp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81F958BC-B8AB-99AD-9354-1DCF6B31FA8F}"/>
              </a:ext>
            </a:extLst>
          </p:cNvPr>
          <p:cNvGrpSpPr/>
          <p:nvPr/>
        </p:nvGrpSpPr>
        <p:grpSpPr>
          <a:xfrm>
            <a:off x="3817828" y="843841"/>
            <a:ext cx="4324645" cy="5531668"/>
            <a:chOff x="3817828" y="843841"/>
            <a:chExt cx="4324645" cy="5531668"/>
          </a:xfrm>
        </p:grpSpPr>
        <p:grpSp>
          <p:nvGrpSpPr>
            <p:cNvPr id="38" name="Group 33">
              <a:extLst>
                <a:ext uri="{FF2B5EF4-FFF2-40B4-BE49-F238E27FC236}">
                  <a16:creationId xmlns:a16="http://schemas.microsoft.com/office/drawing/2014/main" id="{D63F807E-BA7C-47A6-B784-2D40D6D188A1}"/>
                </a:ext>
              </a:extLst>
            </p:cNvPr>
            <p:cNvGrpSpPr/>
            <p:nvPr/>
          </p:nvGrpSpPr>
          <p:grpSpPr>
            <a:xfrm>
              <a:off x="3817828" y="843841"/>
              <a:ext cx="4324645" cy="4242503"/>
              <a:chOff x="-101349" y="830156"/>
              <a:chExt cx="4561007" cy="4332396"/>
            </a:xfrm>
          </p:grpSpPr>
          <p:sp>
            <p:nvSpPr>
              <p:cNvPr id="39" name="TextBox 14">
                <a:extLst>
                  <a:ext uri="{FF2B5EF4-FFF2-40B4-BE49-F238E27FC236}">
                    <a16:creationId xmlns:a16="http://schemas.microsoft.com/office/drawing/2014/main" id="{EE25BD21-7F71-AF30-41E8-34F1189731B0}"/>
                  </a:ext>
                </a:extLst>
              </p:cNvPr>
              <p:cNvSpPr txBox="1"/>
              <p:nvPr/>
            </p:nvSpPr>
            <p:spPr>
              <a:xfrm>
                <a:off x="260424" y="830156"/>
                <a:ext cx="38675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aseline="30000" dirty="0">
                    <a:solidFill>
                      <a:srgbClr val="CC00FF"/>
                    </a:solidFill>
                  </a:rPr>
                  <a:t>8</a:t>
                </a:r>
                <a:r>
                  <a:rPr lang="it-IT" sz="2400" dirty="0">
                    <a:solidFill>
                      <a:srgbClr val="CC00FF"/>
                    </a:solidFill>
                  </a:rPr>
                  <a:t>B</a:t>
                </a:r>
                <a:r>
                  <a:rPr lang="it-IT" sz="2400" dirty="0"/>
                  <a:t>,</a:t>
                </a:r>
                <a:r>
                  <a:rPr lang="it-IT" sz="2400" baseline="30000" dirty="0">
                    <a:solidFill>
                      <a:srgbClr val="008000"/>
                    </a:solidFill>
                  </a:rPr>
                  <a:t>11</a:t>
                </a:r>
                <a:r>
                  <a:rPr lang="it-IT" sz="2400" dirty="0">
                    <a:solidFill>
                      <a:srgbClr val="008000"/>
                    </a:solidFill>
                  </a:rPr>
                  <a:t>Be</a:t>
                </a:r>
                <a:r>
                  <a:rPr lang="it-IT" sz="2400" dirty="0"/>
                  <a:t>+</a:t>
                </a:r>
                <a:r>
                  <a:rPr lang="it-IT" sz="2400" baseline="30000" dirty="0"/>
                  <a:t>64</a:t>
                </a:r>
                <a:r>
                  <a:rPr lang="it-IT" sz="2400" dirty="0"/>
                  <a:t>Zn: </a:t>
                </a:r>
                <a:r>
                  <a:rPr lang="it-IT" sz="2400" dirty="0" err="1"/>
                  <a:t>p-halo</a:t>
                </a:r>
                <a:r>
                  <a:rPr lang="it-IT" sz="2400" dirty="0"/>
                  <a:t> </a:t>
                </a:r>
                <a:r>
                  <a:rPr lang="it-IT" sz="2400" i="1" dirty="0"/>
                  <a:t>vs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n-halo</a:t>
                </a:r>
                <a:endParaRPr lang="it-IT" sz="2400" dirty="0"/>
              </a:p>
            </p:txBody>
          </p:sp>
          <p:pic>
            <p:nvPicPr>
              <p:cNvPr id="40" name="Picture 22">
                <a:extLst>
                  <a:ext uri="{FF2B5EF4-FFF2-40B4-BE49-F238E27FC236}">
                    <a16:creationId xmlns:a16="http://schemas.microsoft.com/office/drawing/2014/main" id="{E584B32E-32D8-69A3-8C81-56F8ED4D0A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35" r="12783"/>
              <a:stretch/>
            </p:blipFill>
            <p:spPr>
              <a:xfrm>
                <a:off x="-101349" y="1408845"/>
                <a:ext cx="4561007" cy="3753707"/>
              </a:xfrm>
              <a:prstGeom prst="rect">
                <a:avLst/>
              </a:prstGeom>
            </p:spPr>
          </p:pic>
          <p:sp>
            <p:nvSpPr>
              <p:cNvPr id="41" name="Pentagon 28">
                <a:extLst>
                  <a:ext uri="{FF2B5EF4-FFF2-40B4-BE49-F238E27FC236}">
                    <a16:creationId xmlns:a16="http://schemas.microsoft.com/office/drawing/2014/main" id="{827392F9-44AB-A6E4-0ACB-4F6E4A743228}"/>
                  </a:ext>
                </a:extLst>
              </p:cNvPr>
              <p:cNvSpPr/>
              <p:nvPr/>
            </p:nvSpPr>
            <p:spPr>
              <a:xfrm rot="1789746">
                <a:off x="547234" y="1976923"/>
                <a:ext cx="592070" cy="240197"/>
              </a:xfrm>
              <a:prstGeom prst="homePlate">
                <a:avLst>
                  <a:gd name="adj" fmla="val 39479"/>
                </a:avLst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baseline="30000" dirty="0">
                    <a:solidFill>
                      <a:schemeClr val="tx1"/>
                    </a:solidFill>
                  </a:rPr>
                  <a:t>8</a:t>
                </a:r>
                <a:r>
                  <a:rPr lang="it-IT" sz="1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42" name="Pentagon 30">
                <a:extLst>
                  <a:ext uri="{FF2B5EF4-FFF2-40B4-BE49-F238E27FC236}">
                    <a16:creationId xmlns:a16="http://schemas.microsoft.com/office/drawing/2014/main" id="{A488FE65-1751-9B31-B521-C8E3F8B67C8B}"/>
                  </a:ext>
                </a:extLst>
              </p:cNvPr>
              <p:cNvSpPr/>
              <p:nvPr/>
            </p:nvSpPr>
            <p:spPr>
              <a:xfrm rot="19721501">
                <a:off x="737155" y="3002893"/>
                <a:ext cx="567450" cy="249557"/>
              </a:xfrm>
              <a:prstGeom prst="homePlat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baseline="30000" dirty="0">
                    <a:solidFill>
                      <a:schemeClr val="tx1"/>
                    </a:solidFill>
                  </a:rPr>
                  <a:t>11</a:t>
                </a:r>
                <a:r>
                  <a:rPr lang="it-IT" sz="1000" dirty="0">
                    <a:solidFill>
                      <a:schemeClr val="tx1"/>
                    </a:solidFill>
                  </a:rPr>
                  <a:t>Be</a:t>
                </a:r>
              </a:p>
            </p:txBody>
          </p:sp>
        </p:grp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AF0A56FF-7ACC-32AC-E5E9-15784D54A15D}"/>
                </a:ext>
              </a:extLst>
            </p:cNvPr>
            <p:cNvSpPr txBox="1"/>
            <p:nvPr/>
          </p:nvSpPr>
          <p:spPr>
            <a:xfrm>
              <a:off x="4531408" y="5452179"/>
              <a:ext cx="27440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No suppression of rainbow</a:t>
              </a:r>
            </a:p>
            <a:p>
              <a:pPr algn="ctr"/>
              <a:r>
                <a:rPr lang="it-IT" dirty="0">
                  <a:solidFill>
                    <a:srgbClr val="00B050"/>
                  </a:solidFill>
                </a:rPr>
                <a:t>For </a:t>
              </a:r>
              <a:r>
                <a:rPr lang="it-IT" baseline="30000" dirty="0">
                  <a:solidFill>
                    <a:srgbClr val="00B050"/>
                  </a:solidFill>
                </a:rPr>
                <a:t>8</a:t>
              </a:r>
              <a:r>
                <a:rPr lang="it-IT" dirty="0">
                  <a:solidFill>
                    <a:srgbClr val="00B050"/>
                  </a:solidFill>
                </a:rPr>
                <a:t>B </a:t>
              </a:r>
              <a:r>
                <a:rPr lang="it-IT" dirty="0" err="1">
                  <a:solidFill>
                    <a:srgbClr val="00B050"/>
                  </a:solidFill>
                </a:rPr>
                <a:t>total</a:t>
              </a:r>
              <a:r>
                <a:rPr lang="it-IT" dirty="0">
                  <a:solidFill>
                    <a:srgbClr val="00B050"/>
                  </a:solidFill>
                </a:rPr>
                <a:t> </a:t>
              </a:r>
              <a:r>
                <a:rPr lang="it-IT" dirty="0" err="1">
                  <a:solidFill>
                    <a:srgbClr val="00B050"/>
                  </a:solidFill>
                </a:rPr>
                <a:t>s</a:t>
              </a:r>
              <a:r>
                <a:rPr lang="it-IT" baseline="-25000" dirty="0" err="1">
                  <a:solidFill>
                    <a:srgbClr val="00B050"/>
                  </a:solidFill>
                </a:rPr>
                <a:t>R</a:t>
              </a:r>
              <a:r>
                <a:rPr lang="it-IT" dirty="0">
                  <a:solidFill>
                    <a:srgbClr val="00B050"/>
                  </a:solidFill>
                </a:rPr>
                <a:t> a </a:t>
              </a:r>
              <a:r>
                <a:rPr lang="it-IT" dirty="0" err="1">
                  <a:solidFill>
                    <a:srgbClr val="00B050"/>
                  </a:solidFill>
                </a:rPr>
                <a:t>factor</a:t>
              </a:r>
              <a:r>
                <a:rPr lang="it-IT" dirty="0">
                  <a:solidFill>
                    <a:srgbClr val="00B050"/>
                  </a:solidFill>
                </a:rPr>
                <a:t> ∼ 2 </a:t>
              </a:r>
              <a:r>
                <a:rPr lang="it-IT" dirty="0" err="1">
                  <a:solidFill>
                    <a:srgbClr val="00B050"/>
                  </a:solidFill>
                </a:rPr>
                <a:t>lower</a:t>
              </a:r>
              <a:r>
                <a:rPr lang="it-IT" dirty="0">
                  <a:solidFill>
                    <a:srgbClr val="00B050"/>
                  </a:solidFill>
                </a:rPr>
                <a:t> </a:t>
              </a:r>
              <a:r>
                <a:rPr lang="it-IT" dirty="0" err="1">
                  <a:solidFill>
                    <a:srgbClr val="00B050"/>
                  </a:solidFill>
                </a:rPr>
                <a:t>than</a:t>
              </a:r>
              <a:r>
                <a:rPr lang="it-IT" dirty="0">
                  <a:solidFill>
                    <a:srgbClr val="00B050"/>
                  </a:solidFill>
                </a:rPr>
                <a:t> in </a:t>
              </a:r>
              <a:r>
                <a:rPr lang="it-IT" dirty="0" err="1">
                  <a:solidFill>
                    <a:srgbClr val="00B050"/>
                  </a:solidFill>
                </a:rPr>
                <a:t>n-halo</a:t>
              </a:r>
              <a:r>
                <a:rPr lang="it-IT" dirty="0">
                  <a:solidFill>
                    <a:srgbClr val="00B050"/>
                  </a:solidFill>
                </a:rPr>
                <a:t> </a:t>
              </a:r>
              <a:r>
                <a:rPr lang="it-IT" baseline="30000" dirty="0">
                  <a:solidFill>
                    <a:srgbClr val="00B050"/>
                  </a:solidFill>
                </a:rPr>
                <a:t>11</a:t>
              </a:r>
              <a:r>
                <a:rPr lang="it-IT" dirty="0">
                  <a:solidFill>
                    <a:srgbClr val="00B050"/>
                  </a:solidFill>
                </a:rPr>
                <a:t>Be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7163DFAE-77C7-B838-FF09-A1B8C7C0ACC8}"/>
              </a:ext>
            </a:extLst>
          </p:cNvPr>
          <p:cNvSpPr txBox="1"/>
          <p:nvPr/>
        </p:nvSpPr>
        <p:spPr>
          <a:xfrm>
            <a:off x="2772609" y="6525314"/>
            <a:ext cx="660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Courtesy of M.J.G. Borge and A. Di Pietro</a:t>
            </a:r>
          </a:p>
        </p:txBody>
      </p:sp>
    </p:spTree>
    <p:extLst>
      <p:ext uri="{BB962C8B-B14F-4D97-AF65-F5344CB8AC3E}">
        <p14:creationId xmlns:p14="http://schemas.microsoft.com/office/powerpoint/2010/main" val="406491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731218-EAD7-706B-D70D-70BB12F3B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16</a:t>
            </a:fld>
            <a:endParaRPr lang="es-MX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17AEC47-3CFA-EFBA-C90B-BB015D6B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418" y="9944"/>
            <a:ext cx="12192000" cy="693309"/>
          </a:xfrm>
        </p:spPr>
        <p:txBody>
          <a:bodyPr>
            <a:normAutofit/>
          </a:bodyPr>
          <a:lstStyle/>
          <a:p>
            <a:r>
              <a:rPr lang="en-GB" sz="3200" baseline="30000" dirty="0"/>
              <a:t>7</a:t>
            </a:r>
            <a:r>
              <a:rPr lang="en-GB" sz="3200" dirty="0"/>
              <a:t>Be+p as reaction products below and above de barrier: </a:t>
            </a:r>
            <a:r>
              <a:rPr lang="en-GB" sz="3200" baseline="30000" dirty="0"/>
              <a:t>7</a:t>
            </a:r>
            <a:r>
              <a:rPr lang="en-GB" sz="3200" dirty="0"/>
              <a:t>Be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FC1777-4314-7B7A-78BE-6D9B33A65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9" y="880110"/>
            <a:ext cx="4972581" cy="586319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0872" y="966628"/>
            <a:ext cx="4374918" cy="304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3D7BA85-E12F-DE34-9583-C7B61A4540BC}"/>
              </a:ext>
            </a:extLst>
          </p:cNvPr>
          <p:cNvSpPr/>
          <p:nvPr/>
        </p:nvSpPr>
        <p:spPr>
          <a:xfrm>
            <a:off x="2182864" y="3063240"/>
            <a:ext cx="1771916" cy="55633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01EB17-EE09-ABDF-1905-4B89D3DCE9DE}"/>
              </a:ext>
            </a:extLst>
          </p:cNvPr>
          <p:cNvSpPr/>
          <p:nvPr/>
        </p:nvSpPr>
        <p:spPr>
          <a:xfrm>
            <a:off x="9109709" y="1543050"/>
            <a:ext cx="971551" cy="196596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378A9B2-96CB-A07B-CBD6-88F2900D3737}"/>
              </a:ext>
            </a:extLst>
          </p:cNvPr>
          <p:cNvSpPr txBox="1"/>
          <p:nvPr/>
        </p:nvSpPr>
        <p:spPr>
          <a:xfrm>
            <a:off x="4467659" y="4422656"/>
            <a:ext cx="77243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Even when the estimate cross section are very similar (~300 mb in both cases) the calculation for the “above the barrier” case, is a sum of elastic and nonelastic breakup “NEB” i.e.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 Nova Light" panose="020B0304020202020204" pitchFamily="34" charset="0"/>
              </a:rPr>
              <a:t>the dissociated proton interacts non-elastically with the target</a:t>
            </a:r>
            <a:r>
              <a:rPr lang="en-US" dirty="0">
                <a:solidFill>
                  <a:srgbClr val="000000"/>
                </a:solidFill>
                <a:latin typeface="Arial Nova Light" panose="020B0304020202020204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 Nova Light" panose="020B0304020202020204" pitchFamily="34" charset="0"/>
              </a:rPr>
              <a:t>non-capture breakup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 Nova Light" panose="020B0304020202020204" pitchFamily="34" charset="0"/>
              </a:rPr>
              <a:t>target excitation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 Nova Light" panose="020B0304020202020204" pitchFamily="34" charset="0"/>
              </a:rPr>
              <a:t>proton absorption by the target (incomplete fusion) </a:t>
            </a:r>
            <a:endParaRPr lang="en-US" dirty="0">
              <a:solidFill>
                <a:srgbClr val="000000"/>
              </a:solidFill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 Nova Light" panose="020B0304020202020204" pitchFamily="34" charset="0"/>
              </a:rPr>
              <a:t> proton transfer leading to bound states of </a:t>
            </a:r>
            <a:r>
              <a:rPr lang="en-US" b="0" i="0" u="none" strike="noStrike" baseline="30000" dirty="0">
                <a:solidFill>
                  <a:srgbClr val="000000"/>
                </a:solidFill>
                <a:latin typeface="Arial Nova Light" panose="020B0304020202020204" pitchFamily="34" charset="0"/>
              </a:rPr>
              <a:t>65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 Nova Light" panose="020B0304020202020204" pitchFamily="34" charset="0"/>
              </a:rPr>
              <a:t>Cu. </a:t>
            </a:r>
          </a:p>
          <a:p>
            <a:endParaRPr lang="en-US" dirty="0">
              <a:solidFill>
                <a:srgbClr val="000000"/>
              </a:solidFill>
              <a:latin typeface="Arial Nova Light" panose="020B0304020202020204" pitchFamily="34" charset="0"/>
            </a:endParaRPr>
          </a:p>
          <a:p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A763566-45EC-8617-BDD9-0DE76D4355ED}"/>
              </a:ext>
            </a:extLst>
          </p:cNvPr>
          <p:cNvSpPr txBox="1"/>
          <p:nvPr/>
        </p:nvSpPr>
        <p:spPr>
          <a:xfrm>
            <a:off x="156210" y="734548"/>
            <a:ext cx="44043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>
                <a:latin typeface="Arial Nova Light" panose="020B0304020202020204" pitchFamily="34" charset="0"/>
              </a:rPr>
              <a:t>ISOLDE </a:t>
            </a:r>
            <a:r>
              <a:rPr lang="es-MX" dirty="0" err="1">
                <a:latin typeface="Arial Nova Light" panose="020B0304020202020204" pitchFamily="34" charset="0"/>
              </a:rPr>
              <a:t>results</a:t>
            </a:r>
            <a:r>
              <a:rPr lang="es-MX" dirty="0">
                <a:latin typeface="Arial Nova Light" panose="020B0304020202020204" pitchFamily="34" charset="0"/>
              </a:rPr>
              <a:t> “</a:t>
            </a:r>
            <a:r>
              <a:rPr lang="es-MX" dirty="0" err="1">
                <a:latin typeface="Arial Nova Light" panose="020B0304020202020204" pitchFamily="34" charset="0"/>
              </a:rPr>
              <a:t>well-above</a:t>
            </a:r>
            <a:r>
              <a:rPr lang="es-MX" dirty="0">
                <a:latin typeface="Arial Nova Light" panose="020B0304020202020204" pitchFamily="34" charset="0"/>
              </a:rPr>
              <a:t> </a:t>
            </a:r>
            <a:r>
              <a:rPr lang="es-MX" dirty="0" err="1">
                <a:latin typeface="Arial Nova Light" panose="020B0304020202020204" pitchFamily="34" charset="0"/>
              </a:rPr>
              <a:t>the</a:t>
            </a:r>
            <a:r>
              <a:rPr lang="es-MX" dirty="0">
                <a:latin typeface="Arial Nova Light" panose="020B0304020202020204" pitchFamily="34" charset="0"/>
              </a:rPr>
              <a:t> </a:t>
            </a:r>
            <a:r>
              <a:rPr lang="es-MX" dirty="0" err="1">
                <a:latin typeface="Arial Nova Light" panose="020B0304020202020204" pitchFamily="34" charset="0"/>
              </a:rPr>
              <a:t>barrier</a:t>
            </a:r>
            <a:r>
              <a:rPr lang="es-MX" dirty="0">
                <a:latin typeface="Arial Nova Light" panose="020B0304020202020204" pitchFamily="34" charset="0"/>
              </a:rPr>
              <a:t>”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D71351F-A065-0639-73A9-CA5A9A7F609D}"/>
              </a:ext>
            </a:extLst>
          </p:cNvPr>
          <p:cNvSpPr txBox="1"/>
          <p:nvPr/>
        </p:nvSpPr>
        <p:spPr>
          <a:xfrm>
            <a:off x="8103870" y="678160"/>
            <a:ext cx="398579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err="1">
                <a:latin typeface="Arial Nova Light" panose="020B0304020202020204" pitchFamily="34" charset="0"/>
              </a:rPr>
              <a:t>TwinSol</a:t>
            </a:r>
            <a:r>
              <a:rPr lang="es-MX" dirty="0">
                <a:latin typeface="Arial Nova Light" panose="020B0304020202020204" pitchFamily="34" charset="0"/>
              </a:rPr>
              <a:t> </a:t>
            </a:r>
            <a:r>
              <a:rPr lang="es-MX" dirty="0" err="1">
                <a:latin typeface="Arial Nova Light" panose="020B0304020202020204" pitchFamily="34" charset="0"/>
              </a:rPr>
              <a:t>results</a:t>
            </a:r>
            <a:r>
              <a:rPr lang="es-MX" dirty="0">
                <a:latin typeface="Arial Nova Light" panose="020B0304020202020204" pitchFamily="34" charset="0"/>
              </a:rPr>
              <a:t> “</a:t>
            </a:r>
            <a:r>
              <a:rPr lang="es-MX" dirty="0" err="1">
                <a:latin typeface="Arial Nova Light" panose="020B0304020202020204" pitchFamily="34" charset="0"/>
              </a:rPr>
              <a:t>well-below</a:t>
            </a:r>
            <a:r>
              <a:rPr lang="es-MX" dirty="0">
                <a:latin typeface="Arial Nova Light" panose="020B0304020202020204" pitchFamily="34" charset="0"/>
              </a:rPr>
              <a:t> </a:t>
            </a:r>
            <a:r>
              <a:rPr lang="es-MX" dirty="0" err="1">
                <a:latin typeface="Arial Nova Light" panose="020B0304020202020204" pitchFamily="34" charset="0"/>
              </a:rPr>
              <a:t>the</a:t>
            </a:r>
            <a:r>
              <a:rPr lang="es-MX" dirty="0">
                <a:latin typeface="Arial Nova Light" panose="020B0304020202020204" pitchFamily="34" charset="0"/>
              </a:rPr>
              <a:t> </a:t>
            </a:r>
            <a:r>
              <a:rPr lang="es-MX" dirty="0" err="1">
                <a:latin typeface="Arial Nova Light" panose="020B0304020202020204" pitchFamily="34" charset="0"/>
              </a:rPr>
              <a:t>barrier</a:t>
            </a:r>
            <a:r>
              <a:rPr lang="es-MX" dirty="0">
                <a:latin typeface="Arial Nova Light" panose="020B0304020202020204" pitchFamily="34" charset="0"/>
              </a:rPr>
              <a:t>”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7117082" y="4173319"/>
            <a:ext cx="5086765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A. </a:t>
            </a:r>
            <a:r>
              <a:rPr lang="en-US" sz="1400" dirty="0" err="1">
                <a:solidFill>
                  <a:srgbClr val="FF0000"/>
                </a:solidFill>
              </a:rPr>
              <a:t>Pakou</a:t>
            </a:r>
            <a:r>
              <a:rPr lang="en-US" sz="1400" dirty="0">
                <a:solidFill>
                  <a:srgbClr val="FF0000"/>
                </a:solidFill>
              </a:rPr>
              <a:t>, L. Acosta, </a:t>
            </a:r>
            <a:r>
              <a:rPr lang="es-ES" sz="1400" dirty="0">
                <a:solidFill>
                  <a:srgbClr val="FF0000"/>
                </a:solidFill>
              </a:rPr>
              <a:t>P. D. </a:t>
            </a:r>
            <a:r>
              <a:rPr lang="es-ES" sz="1400" dirty="0" err="1">
                <a:solidFill>
                  <a:srgbClr val="FF0000"/>
                </a:solidFill>
              </a:rPr>
              <a:t>O’Malley</a:t>
            </a:r>
            <a:r>
              <a:rPr lang="es-ES" sz="1400" dirty="0">
                <a:solidFill>
                  <a:srgbClr val="FF0000"/>
                </a:solidFill>
              </a:rPr>
              <a:t> et. al., </a:t>
            </a:r>
            <a:r>
              <a:rPr lang="en-US" sz="1400" dirty="0">
                <a:solidFill>
                  <a:srgbClr val="FF0000"/>
                </a:solidFill>
              </a:rPr>
              <a:t>PRC 102, 031601(R) (2020)</a:t>
            </a:r>
            <a:endParaRPr lang="es-ES" sz="1400" dirty="0">
              <a:solidFill>
                <a:srgbClr val="FF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515B4C-BF0C-4919-139E-5B1F8DB1A892}"/>
              </a:ext>
            </a:extLst>
          </p:cNvPr>
          <p:cNvSpPr txBox="1"/>
          <p:nvPr/>
        </p:nvSpPr>
        <p:spPr>
          <a:xfrm>
            <a:off x="4530054" y="880110"/>
            <a:ext cx="34190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 Nova Light" panose="020B0304020202020204" pitchFamily="34" charset="0"/>
              </a:rPr>
              <a:t>In the same angular region, the breakup behaviour is very similar, and the cross sections remains at similar levels.</a:t>
            </a:r>
          </a:p>
          <a:p>
            <a:endParaRPr lang="en-GB" sz="1600" dirty="0">
              <a:latin typeface="Arial Nova Light" panose="020B0304020202020204" pitchFamily="34" charset="0"/>
            </a:endParaRPr>
          </a:p>
          <a:p>
            <a:r>
              <a:rPr lang="en-GB" sz="1600" dirty="0">
                <a:latin typeface="Arial Nova Light" panose="020B0304020202020204" pitchFamily="34" charset="0"/>
              </a:rPr>
              <a:t>Evidently, above the barrier at smaller angles, the breakup cross section is bigger. </a:t>
            </a:r>
          </a:p>
          <a:p>
            <a:endParaRPr lang="en-GB" sz="1600" dirty="0">
              <a:latin typeface="Arial Nova Light" panose="020B0304020202020204" pitchFamily="34" charset="0"/>
            </a:endParaRPr>
          </a:p>
          <a:p>
            <a:r>
              <a:rPr lang="en-GB" sz="1600" dirty="0">
                <a:latin typeface="Arial Nova Light" panose="020B0304020202020204" pitchFamily="34" charset="0"/>
              </a:rPr>
              <a:t>Calculation below the barrier, doesn’t show the higher peak at 10°. It shows just the direct breakup.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A9895A4-A552-688F-3002-A511DE102D13}"/>
              </a:ext>
            </a:extLst>
          </p:cNvPr>
          <p:cNvSpPr txBox="1"/>
          <p:nvPr/>
        </p:nvSpPr>
        <p:spPr>
          <a:xfrm>
            <a:off x="2906120" y="5309691"/>
            <a:ext cx="928588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JKHNC F+ Gulliver"/>
              </a:rPr>
              <a:t>Large uncertainties in both cases make possible different interpretations. A more precise experiment is necessary. Nevertheless, the light shed by these measurements is very valuable, considering the complex production of </a:t>
            </a:r>
            <a:r>
              <a:rPr lang="en-US" sz="2400" baseline="30000" dirty="0">
                <a:solidFill>
                  <a:srgbClr val="FF0000"/>
                </a:solidFill>
                <a:latin typeface="JKHNC F+ Gulliver"/>
              </a:rPr>
              <a:t>8</a:t>
            </a:r>
            <a:r>
              <a:rPr lang="en-US" sz="2400" dirty="0">
                <a:solidFill>
                  <a:srgbClr val="FF0000"/>
                </a:solidFill>
                <a:latin typeface="JKHNC F+ Gulliver"/>
              </a:rPr>
              <a:t>B beam.         </a:t>
            </a:r>
            <a:endParaRPr lang="es-MX" sz="2400" dirty="0">
              <a:solidFill>
                <a:srgbClr val="FF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31CAED2-CF3A-4568-BE50-66F8DD51E2F6}"/>
              </a:ext>
            </a:extLst>
          </p:cNvPr>
          <p:cNvSpPr txBox="1"/>
          <p:nvPr/>
        </p:nvSpPr>
        <p:spPr>
          <a:xfrm>
            <a:off x="10005921" y="1622673"/>
            <a:ext cx="1530637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100" b="1" dirty="0">
                <a:solidFill>
                  <a:srgbClr val="FF0000"/>
                </a:solidFill>
                <a:latin typeface="Times-Roman"/>
              </a:rPr>
              <a:t>-</a:t>
            </a:r>
            <a:r>
              <a:rPr lang="en-GB" sz="1000" dirty="0">
                <a:latin typeface="Times-Roman"/>
              </a:rPr>
              <a:t> </a:t>
            </a:r>
            <a:r>
              <a:rPr lang="en-GB" sz="1000" b="0" i="0" u="none" strike="noStrike" baseline="0" dirty="0">
                <a:latin typeface="Times-Roman"/>
              </a:rPr>
              <a:t>full CDCC Coulomb +</a:t>
            </a:r>
          </a:p>
          <a:p>
            <a:pPr algn="l"/>
            <a:r>
              <a:rPr lang="en-GB" sz="1000" b="0" i="0" u="none" strike="noStrike" baseline="0" dirty="0">
                <a:latin typeface="Times-Roman"/>
              </a:rPr>
              <a:t>nuclear potentials </a:t>
            </a:r>
          </a:p>
          <a:p>
            <a:pPr algn="l"/>
            <a:r>
              <a:rPr lang="en-GB" sz="1000" b="0" i="0" u="none" strike="noStrike" baseline="0" dirty="0">
                <a:latin typeface="Times-Roman"/>
              </a:rPr>
              <a:t>-- Coulomb potentials only</a:t>
            </a:r>
            <a:endParaRPr lang="en-GB" sz="1000" dirty="0"/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D76E4DAD-B600-49B2-9B80-DCD49331465C}"/>
              </a:ext>
            </a:extLst>
          </p:cNvPr>
          <p:cNvSpPr txBox="1"/>
          <p:nvPr/>
        </p:nvSpPr>
        <p:spPr>
          <a:xfrm>
            <a:off x="2151182" y="2240048"/>
            <a:ext cx="226453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rgbClr val="7030A0"/>
                </a:solidFill>
              </a:rPr>
              <a:t>R</a:t>
            </a:r>
            <a:r>
              <a:rPr lang="it-IT" sz="1400" dirty="0">
                <a:solidFill>
                  <a:srgbClr val="7030A0"/>
                </a:solidFill>
              </a:rPr>
              <a:t>. Spartà et al. </a:t>
            </a:r>
            <a:r>
              <a:rPr lang="it-IT" sz="1400" dirty="0" err="1">
                <a:solidFill>
                  <a:srgbClr val="7030A0"/>
                </a:solidFill>
              </a:rPr>
              <a:t>P</a:t>
            </a:r>
            <a:r>
              <a:rPr lang="en-GB" sz="1400" dirty="0" err="1">
                <a:solidFill>
                  <a:srgbClr val="7030A0"/>
                </a:solidFill>
              </a:rPr>
              <a:t>hys</a:t>
            </a:r>
            <a:r>
              <a:rPr lang="en-GB" sz="1400" dirty="0">
                <a:solidFill>
                  <a:srgbClr val="7030A0"/>
                </a:solidFill>
              </a:rPr>
              <a:t>. Lett. B 20(2021)136</a:t>
            </a:r>
          </a:p>
        </p:txBody>
      </p:sp>
    </p:spTree>
    <p:extLst>
      <p:ext uri="{BB962C8B-B14F-4D97-AF65-F5344CB8AC3E}">
        <p14:creationId xmlns:p14="http://schemas.microsoft.com/office/powerpoint/2010/main" val="32488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59654-713F-5861-BD25-A6C48426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429" y="53727"/>
            <a:ext cx="9144000" cy="542837"/>
          </a:xfrm>
        </p:spPr>
        <p:txBody>
          <a:bodyPr>
            <a:normAutofit fontScale="90000"/>
          </a:bodyPr>
          <a:lstStyle/>
          <a:p>
            <a:r>
              <a:rPr lang="es-ES" dirty="0"/>
              <a:t>2nd </a:t>
            </a:r>
            <a:r>
              <a:rPr lang="es-ES" dirty="0" err="1"/>
              <a:t>measurement</a:t>
            </a:r>
            <a:r>
              <a:rPr lang="es-ES" dirty="0"/>
              <a:t> NDU (2022)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23622A-68E0-38D1-E271-8A8A87297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626"/>
            <a:ext cx="6490010" cy="254977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“Reaction mechanisms at sub - barrier energies for weakly bound nuclei : the </a:t>
            </a:r>
            <a:r>
              <a:rPr lang="en-US" baseline="30000" dirty="0">
                <a:solidFill>
                  <a:srgbClr val="FF0000"/>
                </a:solidFill>
              </a:rPr>
              <a:t>8</a:t>
            </a:r>
            <a:r>
              <a:rPr lang="en-US" dirty="0">
                <a:solidFill>
                  <a:srgbClr val="FF0000"/>
                </a:solidFill>
              </a:rPr>
              <a:t>B + </a:t>
            </a:r>
            <a:r>
              <a:rPr lang="es-MX" baseline="30000" dirty="0">
                <a:solidFill>
                  <a:srgbClr val="FF0000"/>
                </a:solidFill>
              </a:rPr>
              <a:t>90</a:t>
            </a:r>
            <a:r>
              <a:rPr lang="es-MX" dirty="0">
                <a:solidFill>
                  <a:srgbClr val="FF0000"/>
                </a:solidFill>
              </a:rPr>
              <a:t>Zr case”.</a:t>
            </a:r>
          </a:p>
          <a:p>
            <a:pPr>
              <a:lnSpc>
                <a:spcPct val="120000"/>
              </a:lnSpc>
            </a:pPr>
            <a:r>
              <a:rPr lang="es-MX" dirty="0" err="1">
                <a:solidFill>
                  <a:srgbClr val="FF0000"/>
                </a:solidFill>
              </a:rPr>
              <a:t>Grouping</a:t>
            </a:r>
            <a:r>
              <a:rPr lang="es-MX" dirty="0">
                <a:solidFill>
                  <a:srgbClr val="FF0000"/>
                </a:solidFill>
              </a:rPr>
              <a:t> </a:t>
            </a:r>
            <a:r>
              <a:rPr lang="es-MX" dirty="0" err="1">
                <a:solidFill>
                  <a:srgbClr val="FF0000"/>
                </a:solidFill>
              </a:rPr>
              <a:t>Mexican</a:t>
            </a:r>
            <a:r>
              <a:rPr lang="es-MX" dirty="0">
                <a:solidFill>
                  <a:srgbClr val="FF0000"/>
                </a:solidFill>
              </a:rPr>
              <a:t> and </a:t>
            </a:r>
            <a:r>
              <a:rPr lang="es-MX" dirty="0" err="1">
                <a:solidFill>
                  <a:srgbClr val="FF0000"/>
                </a:solidFill>
              </a:rPr>
              <a:t>Spanish</a:t>
            </a:r>
            <a:r>
              <a:rPr lang="es-MX" dirty="0">
                <a:solidFill>
                  <a:srgbClr val="FF0000"/>
                </a:solidFill>
              </a:rPr>
              <a:t> </a:t>
            </a:r>
            <a:r>
              <a:rPr lang="es-MX" dirty="0" err="1">
                <a:solidFill>
                  <a:srgbClr val="FF0000"/>
                </a:solidFill>
              </a:rPr>
              <a:t>telescopes</a:t>
            </a:r>
            <a:r>
              <a:rPr lang="es-MX" dirty="0">
                <a:solidFill>
                  <a:srgbClr val="FF0000"/>
                </a:solidFill>
              </a:rPr>
              <a:t> (20+130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GB" dirty="0">
                <a:solidFill>
                  <a:srgbClr val="FF0000"/>
                </a:solidFill>
              </a:rPr>
              <a:t>m </a:t>
            </a:r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es-MX" dirty="0">
                <a:solidFill>
                  <a:srgbClr val="FF0000"/>
                </a:solidFill>
              </a:rPr>
              <a:t>E-E).</a:t>
            </a:r>
          </a:p>
          <a:p>
            <a:pPr>
              <a:lnSpc>
                <a:spcPct val="120000"/>
              </a:lnSpc>
            </a:pPr>
            <a:r>
              <a:rPr lang="es-MX" dirty="0">
                <a:solidFill>
                  <a:srgbClr val="FF0000"/>
                </a:solidFill>
              </a:rPr>
              <a:t>1st </a:t>
            </a:r>
            <a:r>
              <a:rPr lang="es-MX" baseline="30000" dirty="0">
                <a:solidFill>
                  <a:srgbClr val="FF0000"/>
                </a:solidFill>
              </a:rPr>
              <a:t>8</a:t>
            </a:r>
            <a:r>
              <a:rPr lang="es-MX" dirty="0">
                <a:solidFill>
                  <a:srgbClr val="FF0000"/>
                </a:solidFill>
              </a:rPr>
              <a:t>B </a:t>
            </a:r>
            <a:r>
              <a:rPr lang="es-MX" dirty="0" err="1">
                <a:solidFill>
                  <a:srgbClr val="FF0000"/>
                </a:solidFill>
              </a:rPr>
              <a:t>experiment</a:t>
            </a:r>
            <a:r>
              <a:rPr lang="es-MX" dirty="0">
                <a:solidFill>
                  <a:srgbClr val="FF0000"/>
                </a:solidFill>
              </a:rPr>
              <a:t> </a:t>
            </a:r>
            <a:r>
              <a:rPr lang="es-MX" dirty="0" err="1">
                <a:solidFill>
                  <a:srgbClr val="FF0000"/>
                </a:solidFill>
              </a:rPr>
              <a:t>of</a:t>
            </a:r>
            <a:r>
              <a:rPr lang="es-MX" dirty="0">
                <a:solidFill>
                  <a:srgbClr val="FF0000"/>
                </a:solidFill>
              </a:rPr>
              <a:t> </a:t>
            </a:r>
            <a:r>
              <a:rPr lang="es-MX" dirty="0" err="1">
                <a:solidFill>
                  <a:srgbClr val="FF0000"/>
                </a:solidFill>
              </a:rPr>
              <a:t>TriSol</a:t>
            </a:r>
            <a:r>
              <a:rPr lang="es-MX" dirty="0">
                <a:solidFill>
                  <a:srgbClr val="FF0000"/>
                </a:solidFill>
              </a:rPr>
              <a:t> </a:t>
            </a:r>
            <a:r>
              <a:rPr lang="es-MX" dirty="0" err="1">
                <a:solidFill>
                  <a:srgbClr val="FF0000"/>
                </a:solidFill>
              </a:rPr>
              <a:t>Facility</a:t>
            </a:r>
            <a:r>
              <a:rPr lang="es-MX" dirty="0">
                <a:solidFill>
                  <a:srgbClr val="FF0000"/>
                </a:solidFill>
              </a:rPr>
              <a:t> </a:t>
            </a:r>
            <a:r>
              <a:rPr lang="es-MX" dirty="0" err="1">
                <a:solidFill>
                  <a:srgbClr val="FF0000"/>
                </a:solidFill>
              </a:rPr>
              <a:t>with</a:t>
            </a:r>
            <a:r>
              <a:rPr lang="es-MX" dirty="0">
                <a:solidFill>
                  <a:srgbClr val="FF0000"/>
                </a:solidFill>
              </a:rPr>
              <a:t> 4 SIMAS </a:t>
            </a:r>
            <a:r>
              <a:rPr lang="es-MX" dirty="0" err="1">
                <a:solidFill>
                  <a:srgbClr val="FF0000"/>
                </a:solidFill>
              </a:rPr>
              <a:t>telescopes</a:t>
            </a:r>
            <a:r>
              <a:rPr lang="es-MX" dirty="0">
                <a:solidFill>
                  <a:srgbClr val="FF0000"/>
                </a:solidFill>
              </a:rPr>
              <a:t> (4th </a:t>
            </a:r>
            <a:r>
              <a:rPr lang="es-MX" dirty="0" err="1">
                <a:solidFill>
                  <a:srgbClr val="FF0000"/>
                </a:solidFill>
              </a:rPr>
              <a:t>from</a:t>
            </a:r>
            <a:r>
              <a:rPr lang="es-MX" dirty="0">
                <a:solidFill>
                  <a:srgbClr val="FF0000"/>
                </a:solidFill>
              </a:rPr>
              <a:t> LIFE-UHU)</a:t>
            </a:r>
          </a:p>
          <a:p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818723-4476-A270-C584-A5360443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362F-EF73-438D-A307-CBFAD0B65F2F}" type="slidenum">
              <a:rPr lang="es-ES" smtClean="0"/>
              <a:pPr/>
              <a:t>17</a:t>
            </a:fld>
            <a:endParaRPr lang="es-ES" dirty="0"/>
          </a:p>
        </p:txBody>
      </p:sp>
      <p:pic>
        <p:nvPicPr>
          <p:cNvPr id="8" name="Imagen 7" descr="Imagen que contiene tabla, plato&#10;&#10;Descripción generada automáticamente">
            <a:extLst>
              <a:ext uri="{FF2B5EF4-FFF2-40B4-BE49-F238E27FC236}">
                <a16:creationId xmlns:a16="http://schemas.microsoft.com/office/drawing/2014/main" id="{55B8F4E7-E84C-E428-4300-3B43DE1CA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86" y="1218540"/>
            <a:ext cx="4029912" cy="53732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627EB4-35F1-4576-9D53-8FBB26605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886" y="956509"/>
            <a:ext cx="2743200" cy="152356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8E28345-C073-4DAA-95B2-30CB22A6DACA}"/>
              </a:ext>
            </a:extLst>
          </p:cNvPr>
          <p:cNvSpPr/>
          <p:nvPr/>
        </p:nvSpPr>
        <p:spPr>
          <a:xfrm>
            <a:off x="7656415" y="587177"/>
            <a:ext cx="3350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>
                <a:latin typeface="Times-Roman"/>
              </a:rPr>
              <a:t>7</a:t>
            </a:r>
            <a:r>
              <a:rPr lang="en-US" dirty="0">
                <a:latin typeface="Times-Roman"/>
              </a:rPr>
              <a:t>Be</a:t>
            </a:r>
            <a:r>
              <a:rPr lang="en-US" dirty="0">
                <a:latin typeface="MTSY"/>
              </a:rPr>
              <a:t>+</a:t>
            </a:r>
            <a:r>
              <a:rPr lang="en-US" sz="800" dirty="0">
                <a:latin typeface="Times-Roman"/>
              </a:rPr>
              <a:t>nat</a:t>
            </a:r>
            <a:r>
              <a:rPr lang="en-US" dirty="0">
                <a:latin typeface="Times-Roman"/>
              </a:rPr>
              <a:t>Zr </a:t>
            </a:r>
            <a:r>
              <a:rPr lang="en-US" i="1" dirty="0" err="1">
                <a:latin typeface="Times-Italic"/>
              </a:rPr>
              <a:t>E</a:t>
            </a:r>
            <a:r>
              <a:rPr lang="en-US" sz="800" dirty="0" err="1">
                <a:latin typeface="Times-Roman"/>
              </a:rPr>
              <a:t>proj</a:t>
            </a:r>
            <a:r>
              <a:rPr lang="en-US" sz="800" dirty="0">
                <a:latin typeface="Times-Roman"/>
              </a:rPr>
              <a:t> </a:t>
            </a:r>
            <a:r>
              <a:rPr lang="en-US" dirty="0">
                <a:latin typeface="MTSY"/>
              </a:rPr>
              <a:t>= </a:t>
            </a:r>
            <a:r>
              <a:rPr lang="en-US" dirty="0">
                <a:latin typeface="Times-Roman"/>
              </a:rPr>
              <a:t>23</a:t>
            </a:r>
            <a:r>
              <a:rPr lang="en-US" i="1" dirty="0">
                <a:latin typeface="RMTMI"/>
              </a:rPr>
              <a:t>.</a:t>
            </a:r>
            <a:r>
              <a:rPr lang="en-US" dirty="0">
                <a:latin typeface="Times-Roman"/>
              </a:rPr>
              <a:t>7 MeV </a:t>
            </a:r>
            <a:r>
              <a:rPr lang="en-US" i="1" dirty="0" err="1">
                <a:latin typeface="RMTMI"/>
              </a:rPr>
              <a:t>θ</a:t>
            </a:r>
            <a:r>
              <a:rPr lang="en-US" sz="800" dirty="0" err="1">
                <a:latin typeface="Times-Roman"/>
              </a:rPr>
              <a:t>lab</a:t>
            </a:r>
            <a:r>
              <a:rPr lang="en-US" sz="800" dirty="0">
                <a:latin typeface="Times-Roman"/>
              </a:rPr>
              <a:t> </a:t>
            </a:r>
            <a:r>
              <a:rPr lang="en-US" dirty="0">
                <a:latin typeface="MTSY"/>
              </a:rPr>
              <a:t>= </a:t>
            </a:r>
            <a:r>
              <a:rPr lang="en-US" dirty="0">
                <a:latin typeface="Times-Roman"/>
              </a:rPr>
              <a:t>43º</a:t>
            </a:r>
            <a:endParaRPr lang="es-MX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53EC87-7AE9-483B-A2E6-B23727A9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7" y="2991580"/>
            <a:ext cx="4676450" cy="170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4B9A4D4-8AD8-40D5-93A5-CE9ABAB85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53" y="4993914"/>
            <a:ext cx="2307208" cy="1730406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8DCE66B-C188-499A-92D6-C13BB8EC4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8435" y="4948838"/>
            <a:ext cx="3236546" cy="182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28A4681E-BCB8-6D4C-B311-4479112BB30F}"/>
              </a:ext>
            </a:extLst>
          </p:cNvPr>
          <p:cNvSpPr/>
          <p:nvPr/>
        </p:nvSpPr>
        <p:spPr>
          <a:xfrm>
            <a:off x="6886018" y="5622604"/>
            <a:ext cx="727478" cy="361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55A2B78B-76D9-4FBA-A89F-0C65FBC2F3B9}"/>
              </a:ext>
            </a:extLst>
          </p:cNvPr>
          <p:cNvSpPr/>
          <p:nvPr/>
        </p:nvSpPr>
        <p:spPr>
          <a:xfrm rot="5400000">
            <a:off x="1313818" y="4713376"/>
            <a:ext cx="727478" cy="361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2220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B2D359-F32C-4189-9613-C6A67ABE0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310" y="98508"/>
            <a:ext cx="6802244" cy="1325563"/>
          </a:xfrm>
        </p:spPr>
        <p:txBody>
          <a:bodyPr>
            <a:noAutofit/>
          </a:bodyPr>
          <a:lstStyle/>
          <a:p>
            <a:r>
              <a:rPr lang="en-GB" sz="2800" dirty="0"/>
              <a:t>Experimental results for </a:t>
            </a:r>
            <a:r>
              <a:rPr lang="en-GB" sz="2800" baseline="30000" dirty="0"/>
              <a:t>7</a:t>
            </a:r>
            <a:r>
              <a:rPr lang="en-GB" sz="2800" dirty="0"/>
              <a:t>Be and </a:t>
            </a:r>
            <a:r>
              <a:rPr lang="en-GB" sz="2800" baseline="30000" dirty="0"/>
              <a:t>8</a:t>
            </a:r>
            <a:r>
              <a:rPr lang="en-GB" sz="2800" dirty="0"/>
              <a:t>B on </a:t>
            </a:r>
            <a:r>
              <a:rPr lang="en-GB" sz="2800" baseline="30000" dirty="0" err="1"/>
              <a:t>nat</a:t>
            </a:r>
            <a:r>
              <a:rPr lang="en-GB" sz="2800" dirty="0" err="1"/>
              <a:t>Zr</a:t>
            </a:r>
            <a:r>
              <a:rPr lang="en-GB" sz="2800" dirty="0"/>
              <a:t> at different energies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9C7A89-008F-41D4-A2B2-93035EB5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2FB6-8C16-43FC-941A-66AB364D551C}" type="slidenum">
              <a:rPr lang="es-MX" smtClean="0"/>
              <a:pPr/>
              <a:t>18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5EE33A-D8A2-4766-B298-BDB975C68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40" y="98508"/>
            <a:ext cx="4210716" cy="56560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4CE43E-4B35-4F91-9C5F-3944CD159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020" y="1218832"/>
            <a:ext cx="5089735" cy="4683513"/>
          </a:xfrm>
          <a:prstGeom prst="rect">
            <a:avLst/>
          </a:prstGeom>
        </p:spPr>
      </p:pic>
      <p:sp>
        <p:nvSpPr>
          <p:cNvPr id="8" name="14 CuadroTexto">
            <a:extLst>
              <a:ext uri="{FF2B5EF4-FFF2-40B4-BE49-F238E27FC236}">
                <a16:creationId xmlns:a16="http://schemas.microsoft.com/office/drawing/2014/main" id="{161B9137-BB31-4CBE-8645-215725967E8F}"/>
              </a:ext>
            </a:extLst>
          </p:cNvPr>
          <p:cNvSpPr txBox="1"/>
          <p:nvPr/>
        </p:nvSpPr>
        <p:spPr>
          <a:xfrm>
            <a:off x="520392" y="5805385"/>
            <a:ext cx="4643918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Palli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Pakou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M. Moro, P. D. O’Malley, L. Acosta, A. M. Sánchez-Benítez, G.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Souliotis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F. Aguilera, E. Andrade, D.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Godos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O.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Sgouros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Soukeras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et. al.,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064613 (2023).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ED0ECCB-7AA6-4057-96B9-99A1774D9163}"/>
              </a:ext>
            </a:extLst>
          </p:cNvPr>
          <p:cNvSpPr txBox="1"/>
          <p:nvPr/>
        </p:nvSpPr>
        <p:spPr>
          <a:xfrm>
            <a:off x="5921298" y="5875145"/>
            <a:ext cx="5628211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Palli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Pakou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D. O’Malley, L. Acosta, A. M. Sánchez-Benítez, G. </a:t>
            </a:r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Souliotis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A. M. Moro, </a:t>
            </a:r>
            <a:r>
              <a:rPr lang="pt-B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F. Aguilera, E. Andrade, D. Godos, O. </a:t>
            </a:r>
            <a:r>
              <a:rPr lang="pt-BR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Sgouros</a:t>
            </a:r>
            <a:r>
              <a:rPr lang="pt-B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</a:t>
            </a:r>
            <a:r>
              <a:rPr lang="pt-BR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Soukeras</a:t>
            </a:r>
            <a:r>
              <a:rPr lang="pt-B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al., PRC 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064614 (2024)</a:t>
            </a:r>
            <a:endParaRPr lang="es-ES" sz="1400" b="1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07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3B3B05-F990-164F-37ED-BCE0D836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"/>
            <a:ext cx="11239500" cy="1028700"/>
          </a:xfrm>
        </p:spPr>
        <p:txBody>
          <a:bodyPr/>
          <a:lstStyle/>
          <a:p>
            <a:r>
              <a:rPr lang="en-GB" dirty="0"/>
              <a:t>Some conclusions…</a:t>
            </a:r>
            <a:r>
              <a:rPr lang="es-MX" dirty="0"/>
              <a:t>	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708FE9-A2E6-A0F5-9E29-5A61F4AD0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31570"/>
            <a:ext cx="12192000" cy="572643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Very recent results related to the </a:t>
            </a:r>
            <a:r>
              <a:rPr lang="en-GB" dirty="0">
                <a:solidFill>
                  <a:srgbClr val="FF0000"/>
                </a:solidFill>
              </a:rPr>
              <a:t>dynamics of weakly bound nuclei</a:t>
            </a:r>
            <a:r>
              <a:rPr lang="en-GB" dirty="0"/>
              <a:t>, along to previous ones were shown and compared (1n, 2n, 1p halo).</a:t>
            </a:r>
          </a:p>
          <a:p>
            <a:endParaRPr lang="en-GB" dirty="0"/>
          </a:p>
          <a:p>
            <a:r>
              <a:rPr lang="en-GB" dirty="0"/>
              <a:t>While the elastic scattering in most of the cases shows a well identified behaviour </a:t>
            </a:r>
            <a:r>
              <a:rPr lang="en-GB" dirty="0">
                <a:solidFill>
                  <a:srgbClr val="FF0000"/>
                </a:solidFill>
              </a:rPr>
              <a:t>-strong absorption (neutron halo) and “stable” behaviour (proton halo)- </a:t>
            </a:r>
            <a:r>
              <a:rPr lang="en-GB" dirty="0"/>
              <a:t>the reaction products not always seems to come from the same process: </a:t>
            </a:r>
            <a:r>
              <a:rPr lang="en-GB" dirty="0">
                <a:solidFill>
                  <a:srgbClr val="FF0000"/>
                </a:solidFill>
              </a:rPr>
              <a:t>elastic breakup</a:t>
            </a:r>
            <a:r>
              <a:rPr lang="en-GB" dirty="0"/>
              <a:t>, </a:t>
            </a:r>
            <a:r>
              <a:rPr lang="en-GB" dirty="0">
                <a:solidFill>
                  <a:srgbClr val="FF0000"/>
                </a:solidFill>
              </a:rPr>
              <a:t>transfer</a:t>
            </a:r>
            <a:r>
              <a:rPr lang="en-GB" dirty="0"/>
              <a:t> and </a:t>
            </a:r>
            <a:r>
              <a:rPr lang="en-GB" dirty="0">
                <a:solidFill>
                  <a:srgbClr val="FF0000"/>
                </a:solidFill>
              </a:rPr>
              <a:t>nonelastic breakup</a:t>
            </a:r>
            <a:r>
              <a:rPr lang="en-GB" dirty="0"/>
              <a:t> (several kind of process) can occur. </a:t>
            </a:r>
          </a:p>
          <a:p>
            <a:endParaRPr lang="en-GB" dirty="0"/>
          </a:p>
          <a:p>
            <a:r>
              <a:rPr lang="en-GB" dirty="0"/>
              <a:t>The exotic production is every time improved, as well as the detection systems and DAQ. In some of the cases, </a:t>
            </a:r>
            <a:r>
              <a:rPr lang="en-GB" dirty="0">
                <a:solidFill>
                  <a:srgbClr val="FF0000"/>
                </a:solidFill>
              </a:rPr>
              <a:t>very precises and wide measurements</a:t>
            </a:r>
            <a:r>
              <a:rPr lang="en-GB" dirty="0"/>
              <a:t> have been reached.</a:t>
            </a:r>
          </a:p>
          <a:p>
            <a:endParaRPr lang="en-GB" dirty="0"/>
          </a:p>
          <a:p>
            <a:r>
              <a:rPr lang="en-GB" dirty="0"/>
              <a:t>It is very important to continue the study of </a:t>
            </a:r>
            <a:r>
              <a:rPr lang="en-GB" dirty="0">
                <a:solidFill>
                  <a:srgbClr val="FF0000"/>
                </a:solidFill>
              </a:rPr>
              <a:t>weakly bound nuclei </a:t>
            </a:r>
            <a:r>
              <a:rPr lang="en-GB" dirty="0"/>
              <a:t>to understand a number of </a:t>
            </a:r>
            <a:r>
              <a:rPr lang="en-GB" dirty="0">
                <a:solidFill>
                  <a:srgbClr val="FF0000"/>
                </a:solidFill>
              </a:rPr>
              <a:t>reaction effects </a:t>
            </a:r>
            <a:r>
              <a:rPr lang="en-GB" dirty="0"/>
              <a:t>and considering their importance in several </a:t>
            </a:r>
            <a:r>
              <a:rPr lang="en-GB" dirty="0">
                <a:solidFill>
                  <a:srgbClr val="FF0000"/>
                </a:solidFill>
              </a:rPr>
              <a:t>astrophysical processes</a:t>
            </a:r>
            <a:r>
              <a:rPr lang="en-GB" dirty="0"/>
              <a:t>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6F2520-BBE0-39B5-E090-A75E06B59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5373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62F80-9D3C-B65B-0E1C-D7F473B97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44"/>
            <a:ext cx="12192000" cy="914288"/>
          </a:xfrm>
        </p:spPr>
        <p:txBody>
          <a:bodyPr/>
          <a:lstStyle/>
          <a:p>
            <a:pPr algn="ctr"/>
            <a:r>
              <a:rPr lang="en-US" dirty="0"/>
              <a:t>Outlook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FFB346-F1CC-B0D3-3B90-9A2AF2A2B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832208"/>
            <a:ext cx="10923640" cy="57357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developing of technology regarding beam production, charge particle detection and data acquisition systems is allowing to revisit some reactions involving </a:t>
            </a:r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weakly bound nuclei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During the last 8 years, we have developed a number of experiments in different laboratories involving reactions with weakly bound nuclei, </a:t>
            </a:r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mostly halo nuclei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impinging in medium mass and heavy targets at energies in </a:t>
            </a:r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vicinity of Coulomb barrier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several years, the analysis of this kind of reaction has shown a degree of </a:t>
            </a:r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differences in the elastic scattering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comparing with </a:t>
            </a:r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stable similar nuclei 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the same conditions. </a:t>
            </a:r>
          </a:p>
          <a:p>
            <a:pPr algn="just"/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Moreover, the </a:t>
            </a:r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reaction products 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shown in particular cases, the preference to follow </a:t>
            </a:r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not always the same process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when the reaction is measured </a:t>
            </a:r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a wide angular range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global conclusion shows that, </a:t>
            </a:r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not all the halos follow the same behaviour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when their dynamics is tested </a:t>
            </a:r>
            <a:r>
              <a:rPr lang="en-GB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 barrier energies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the present work, recent results regarding such nuclei and other recent visited cases will be presented, as well as a brief description of the instrumentation developed for such studies.</a:t>
            </a:r>
          </a:p>
          <a:p>
            <a:pPr marL="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012ED7-3261-2AEF-92E5-3B1C6E307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0342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0ABD89-40E4-4298-8F58-10F41EBF6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092" y="42332"/>
            <a:ext cx="9955530" cy="829584"/>
          </a:xfrm>
        </p:spPr>
        <p:txBody>
          <a:bodyPr>
            <a:normAutofit/>
          </a:bodyPr>
          <a:lstStyle/>
          <a:p>
            <a:r>
              <a:rPr lang="en-US" dirty="0"/>
              <a:t>Thank you for your attention</a:t>
            </a:r>
            <a:r>
              <a:rPr lang="es-MX" dirty="0"/>
              <a:t>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F23469-8EC6-4AE4-A8C4-8F8B83730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20</a:t>
            </a:fld>
            <a:endParaRPr lang="es-MX"/>
          </a:p>
        </p:txBody>
      </p:sp>
      <p:pic>
        <p:nvPicPr>
          <p:cNvPr id="5" name="Picture 4" descr="Vacantes Académicas IFUNAM">
            <a:extLst>
              <a:ext uri="{FF2B5EF4-FFF2-40B4-BE49-F238E27FC236}">
                <a16:creationId xmlns:a16="http://schemas.microsoft.com/office/drawing/2014/main" id="{F11F4547-D54D-F3FC-BE27-AF5B2A963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74" y="934738"/>
            <a:ext cx="1576371" cy="134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TCD | Logotipo unam, Universidad de mexico, Unam escudo">
            <a:extLst>
              <a:ext uri="{FF2B5EF4-FFF2-40B4-BE49-F238E27FC236}">
                <a16:creationId xmlns:a16="http://schemas.microsoft.com/office/drawing/2014/main" id="{8BF34F34-A533-09AC-4F4E-FF505DD4A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91" y="954528"/>
            <a:ext cx="1347702" cy="14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o hay ninguna descripción de la foto disponible.">
            <a:extLst>
              <a:ext uri="{FF2B5EF4-FFF2-40B4-BE49-F238E27FC236}">
                <a16:creationId xmlns:a16="http://schemas.microsoft.com/office/drawing/2014/main" id="{B2275A5A-DB2F-34E1-5AE4-D18971B23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22" y="962203"/>
            <a:ext cx="1040872" cy="104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epartment of Molecular Physics IEM-CSIC Research Lines">
            <a:extLst>
              <a:ext uri="{FF2B5EF4-FFF2-40B4-BE49-F238E27FC236}">
                <a16:creationId xmlns:a16="http://schemas.microsoft.com/office/drawing/2014/main" id="{D4790D7C-A660-9475-94FB-4401A542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957" y="962823"/>
            <a:ext cx="38862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iversity of Ioannina | Ioánnina, Greece | UOI">
            <a:extLst>
              <a:ext uri="{FF2B5EF4-FFF2-40B4-BE49-F238E27FC236}">
                <a16:creationId xmlns:a16="http://schemas.microsoft.com/office/drawing/2014/main" id="{913A447E-9156-D72C-0A82-FB197C72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412" y="2444889"/>
            <a:ext cx="17145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N-LNS | LinkedIn">
            <a:extLst>
              <a:ext uri="{FF2B5EF4-FFF2-40B4-BE49-F238E27FC236}">
                <a16:creationId xmlns:a16="http://schemas.microsoft.com/office/drawing/2014/main" id="{68A19C55-49C4-BEB9-ED7E-DBBCB2556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30" y="2440779"/>
            <a:ext cx="1597543" cy="159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corporativa | Universidad de Sevilla">
            <a:extLst>
              <a:ext uri="{FF2B5EF4-FFF2-40B4-BE49-F238E27FC236}">
                <a16:creationId xmlns:a16="http://schemas.microsoft.com/office/drawing/2014/main" id="{B6791A93-D164-D8F1-FF9D-939569EF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817" y="2854546"/>
            <a:ext cx="1809166" cy="157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 uhu colabora - Coglobal">
            <a:extLst>
              <a:ext uri="{FF2B5EF4-FFF2-40B4-BE49-F238E27FC236}">
                <a16:creationId xmlns:a16="http://schemas.microsoft.com/office/drawing/2014/main" id="{E51D4980-4B77-1F22-50C5-D0265A37C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82" y="2046950"/>
            <a:ext cx="2458300" cy="30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té catholique de Louvain | UCLouvain">
            <a:extLst>
              <a:ext uri="{FF2B5EF4-FFF2-40B4-BE49-F238E27FC236}">
                <a16:creationId xmlns:a16="http://schemas.microsoft.com/office/drawing/2014/main" id="{AC4CCEDC-971A-E33A-6CE5-B71C531E8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3" y="2504320"/>
            <a:ext cx="1432297" cy="198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RIUMF logo">
            <a:extLst>
              <a:ext uri="{FF2B5EF4-FFF2-40B4-BE49-F238E27FC236}">
                <a16:creationId xmlns:a16="http://schemas.microsoft.com/office/drawing/2014/main" id="{8847C873-AA5E-895F-FBDB-C7D87E6A0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4941114"/>
            <a:ext cx="4080510" cy="130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SOLDE | ISOLDE">
            <a:extLst>
              <a:ext uri="{FF2B5EF4-FFF2-40B4-BE49-F238E27FC236}">
                <a16:creationId xmlns:a16="http://schemas.microsoft.com/office/drawing/2014/main" id="{85628E4F-EF1E-2258-70EB-DC1773C46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328" y="5555476"/>
            <a:ext cx="3615028" cy="8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university-of-notre-dame-vector-logo - WYSE Travel Confederation">
            <a:extLst>
              <a:ext uri="{FF2B5EF4-FFF2-40B4-BE49-F238E27FC236}">
                <a16:creationId xmlns:a16="http://schemas.microsoft.com/office/drawing/2014/main" id="{93B9DDB2-6ED8-0095-0219-6E240191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673" y="4495271"/>
            <a:ext cx="4133327" cy="22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hartbeams">
            <a:extLst>
              <a:ext uri="{FF2B5EF4-FFF2-40B4-BE49-F238E27FC236}">
                <a16:creationId xmlns:a16="http://schemas.microsoft.com/office/drawing/2014/main" id="{6AB458B5-CCF1-D8B2-47BC-957F9AD06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621" y="4321718"/>
            <a:ext cx="3832880" cy="107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hD student or Post-Doctoral Position for the ENSAR2 European  Project/TecHIBA |">
            <a:extLst>
              <a:ext uri="{FF2B5EF4-FFF2-40B4-BE49-F238E27FC236}">
                <a16:creationId xmlns:a16="http://schemas.microsoft.com/office/drawing/2014/main" id="{80BD93B6-9AC1-4563-BBA6-33B74D19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982" y="1360100"/>
            <a:ext cx="2220574" cy="108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AMMA@LNL">
            <a:extLst>
              <a:ext uri="{FF2B5EF4-FFF2-40B4-BE49-F238E27FC236}">
                <a16:creationId xmlns:a16="http://schemas.microsoft.com/office/drawing/2014/main" id="{A1A3089E-E5DD-49D5-9E0D-99790BA1C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14" y="2724655"/>
            <a:ext cx="1994187" cy="128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8FD0752-A0CF-4107-82D7-108842DFB130}"/>
              </a:ext>
            </a:extLst>
          </p:cNvPr>
          <p:cNvSpPr txBox="1"/>
          <p:nvPr/>
        </p:nvSpPr>
        <p:spPr>
          <a:xfrm>
            <a:off x="2698596" y="6278265"/>
            <a:ext cx="9493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work has been partially supported by DGAPA-UNAM IG101423, </a:t>
            </a:r>
            <a:r>
              <a:rPr lang="en-GB" sz="1400" b="1" i="0" u="none" strike="noStrike" baseline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CONAHCyT</a:t>
            </a:r>
            <a:r>
              <a:rPr lang="en-GB" sz="14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ApoyosLNC-2023-</a:t>
            </a:r>
          </a:p>
          <a:p>
            <a:pPr algn="ctr"/>
            <a:r>
              <a:rPr lang="en-GB" sz="14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and PID2023-147569NB-C21 MICIN </a:t>
            </a:r>
            <a:r>
              <a:rPr lang="en-GB" sz="1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projects. </a:t>
            </a:r>
            <a:endParaRPr lang="es-MX" sz="14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DCB9EB7-D029-492D-B1BC-E615BB3C91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98" y="97057"/>
            <a:ext cx="2543616" cy="111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48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3F3B8-3DCC-4412-91B5-423081F0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02427C-82D6-4573-8A92-F7B4C631D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7D2DC5-D079-4BDA-AD9F-0F6382F6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0053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5F1A63-8ABD-4076-9153-C3E977120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3F8F2F-C05A-4BDB-B786-65857B6C2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ADICIONAL SLIDES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02E24A-FC89-4DE2-8262-22C3F0CE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0692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FB7D7-6879-03AA-19F2-7FA01E62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752710"/>
          </a:xfrm>
        </p:spPr>
        <p:txBody>
          <a:bodyPr>
            <a:normAutofit fontScale="90000"/>
          </a:bodyPr>
          <a:lstStyle/>
          <a:p>
            <a:r>
              <a:rPr lang="en-GB" dirty="0"/>
              <a:t>The </a:t>
            </a:r>
            <a:r>
              <a:rPr lang="en-GB" baseline="30000" dirty="0"/>
              <a:t>11</a:t>
            </a:r>
            <a:r>
              <a:rPr lang="en-GB" dirty="0"/>
              <a:t>Be and </a:t>
            </a:r>
            <a:r>
              <a:rPr lang="en-GB" baseline="30000" dirty="0"/>
              <a:t>11</a:t>
            </a:r>
            <a:r>
              <a:rPr lang="en-GB" dirty="0"/>
              <a:t>Li, scattering and products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6A8C08-53C7-8089-3218-6E7B8309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23</a:t>
            </a:fld>
            <a:endParaRPr lang="es-MX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69BA00-6156-250B-9F7A-3728EA7A2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704" y="1299671"/>
            <a:ext cx="366062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B6084E5-2177-E6FF-DF0D-F9B625BA7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074" y="3484305"/>
            <a:ext cx="370689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901FDB7-83BA-28CC-3BE6-638FD5535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662" y="770965"/>
            <a:ext cx="3128402" cy="415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188A75C-5C35-DD4D-4D1F-973F0D5B0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8061" y="770965"/>
            <a:ext cx="3034668" cy="415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8269118-1BA1-AD27-D23A-619F4E12E3BC}"/>
              </a:ext>
            </a:extLst>
          </p:cNvPr>
          <p:cNvSpPr txBox="1"/>
          <p:nvPr/>
        </p:nvSpPr>
        <p:spPr>
          <a:xfrm>
            <a:off x="392204" y="580992"/>
            <a:ext cx="4895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24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11</a:t>
            </a:r>
            <a:r>
              <a:rPr kumimoji="0" lang="es-AR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Li </a:t>
            </a:r>
            <a:r>
              <a:rPr lang="es-AR" sz="2400" b="1" dirty="0">
                <a:solidFill>
                  <a:srgbClr val="7030A0"/>
                </a:solidFill>
                <a:latin typeface="Britannic Bold" panose="020B0903060703020204" pitchFamily="34" charset="0"/>
                <a:ea typeface="+mj-ea"/>
                <a:cs typeface="+mj-cs"/>
              </a:rPr>
              <a:t>+</a:t>
            </a:r>
            <a:r>
              <a:rPr kumimoji="0" lang="es-AR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</a:t>
            </a:r>
            <a:r>
              <a:rPr kumimoji="0" lang="es-AR" sz="24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208</a:t>
            </a:r>
            <a:r>
              <a:rPr kumimoji="0" lang="es-AR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Pb @ 24.3 y 29.8 </a:t>
            </a:r>
            <a:r>
              <a:rPr kumimoji="0" lang="es-AR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MeV</a:t>
            </a:r>
            <a:endParaRPr kumimoji="0" lang="es-AR" sz="2400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  <a:p>
            <a:r>
              <a:rPr lang="es-MX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     TRIUMF 2008-2009</a:t>
            </a:r>
          </a:p>
        </p:txBody>
      </p:sp>
      <p:sp>
        <p:nvSpPr>
          <p:cNvPr id="11" name="11 Rectángulo">
            <a:extLst>
              <a:ext uri="{FF2B5EF4-FFF2-40B4-BE49-F238E27FC236}">
                <a16:creationId xmlns:a16="http://schemas.microsoft.com/office/drawing/2014/main" id="{63351B3E-FD18-3786-BACD-41FE7F6FE185}"/>
              </a:ext>
            </a:extLst>
          </p:cNvPr>
          <p:cNvSpPr/>
          <p:nvPr/>
        </p:nvSpPr>
        <p:spPr>
          <a:xfrm>
            <a:off x="0" y="5841759"/>
            <a:ext cx="376989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Arial Rounded MT Bold" pitchFamily="34" charset="0"/>
              </a:rPr>
              <a:t>J. P. </a:t>
            </a:r>
            <a:r>
              <a:rPr lang="en-GB" sz="1200" b="1" dirty="0" err="1">
                <a:solidFill>
                  <a:srgbClr val="FF0000"/>
                </a:solidFill>
                <a:latin typeface="Arial Rounded MT Bold" pitchFamily="34" charset="0"/>
              </a:rPr>
              <a:t>Fernández-García</a:t>
            </a:r>
            <a:r>
              <a:rPr lang="en-GB" sz="1200" b="1" dirty="0">
                <a:solidFill>
                  <a:srgbClr val="FF0000"/>
                </a:solidFill>
                <a:latin typeface="Arial Rounded MT Bold" pitchFamily="34" charset="0"/>
              </a:rPr>
              <a:t>, PRL, 110, 142701 (2013).</a:t>
            </a:r>
          </a:p>
          <a:p>
            <a:pPr lvl="0"/>
            <a:r>
              <a:rPr lang="en-GB" sz="1200" b="1" dirty="0">
                <a:solidFill>
                  <a:srgbClr val="FF0000"/>
                </a:solidFill>
                <a:latin typeface="Arial Rounded MT Bold" pitchFamily="34" charset="0"/>
              </a:rPr>
              <a:t>M. </a:t>
            </a:r>
            <a:r>
              <a:rPr lang="en-GB" sz="1200" b="1" dirty="0" err="1">
                <a:solidFill>
                  <a:srgbClr val="FF0000"/>
                </a:solidFill>
                <a:latin typeface="Arial Rounded MT Bold" pitchFamily="34" charset="0"/>
              </a:rPr>
              <a:t>Cubero</a:t>
            </a:r>
            <a:r>
              <a:rPr lang="en-GB" sz="1200" b="1" dirty="0">
                <a:solidFill>
                  <a:srgbClr val="FF0000"/>
                </a:solidFill>
                <a:latin typeface="Arial Rounded MT Bold" pitchFamily="34" charset="0"/>
              </a:rPr>
              <a:t>, PRL </a:t>
            </a:r>
            <a:r>
              <a:rPr lang="es-AR" sz="1200" b="1" dirty="0">
                <a:solidFill>
                  <a:srgbClr val="FF0000"/>
                </a:solidFill>
                <a:latin typeface="Arial Rounded MT Bold" pitchFamily="34" charset="0"/>
              </a:rPr>
              <a:t>109, 262701 (2013)</a:t>
            </a:r>
          </a:p>
          <a:p>
            <a:pPr lvl="0"/>
            <a:r>
              <a:rPr lang="es-AR" sz="1200" b="1" dirty="0">
                <a:solidFill>
                  <a:srgbClr val="FF0000"/>
                </a:solidFill>
                <a:latin typeface="Arial Rounded MT Bold" pitchFamily="34" charset="0"/>
              </a:rPr>
              <a:t>J.P. Fernández-García, PRC 92, 044608 (2015).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74DB54D2-E6C8-8443-3C61-20CFBAFE1057}"/>
              </a:ext>
            </a:extLst>
          </p:cNvPr>
          <p:cNvSpPr txBox="1"/>
          <p:nvPr/>
        </p:nvSpPr>
        <p:spPr>
          <a:xfrm>
            <a:off x="3769895" y="5100754"/>
            <a:ext cx="79149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0000FF"/>
                </a:solidFill>
                <a:latin typeface="Calisto MT" pitchFamily="18" charset="0"/>
              </a:rPr>
              <a:t>For the </a:t>
            </a:r>
            <a:r>
              <a:rPr lang="en-US" sz="1400" baseline="30000" dirty="0">
                <a:solidFill>
                  <a:srgbClr val="0000FF"/>
                </a:solidFill>
                <a:latin typeface="Calisto MT" pitchFamily="18" charset="0"/>
              </a:rPr>
              <a:t>11</a:t>
            </a:r>
            <a:r>
              <a:rPr lang="en-US" sz="1400" dirty="0">
                <a:solidFill>
                  <a:srgbClr val="0000FF"/>
                </a:solidFill>
                <a:latin typeface="Calisto MT" pitchFamily="18" charset="0"/>
              </a:rPr>
              <a:t>Li (Borromean 2-neutron halo) the scattering close to the barrier shown strong absorption.  This effect can be observed starting at very forward angles. The 3 and 4-body CDCC show this strong dipole coupling. </a:t>
            </a:r>
          </a:p>
          <a:p>
            <a:pPr algn="just"/>
            <a:endParaRPr lang="en-US" sz="1400" dirty="0">
              <a:solidFill>
                <a:srgbClr val="0000FF"/>
              </a:solidFill>
              <a:latin typeface="Calisto MT" pitchFamily="18" charset="0"/>
            </a:endParaRPr>
          </a:p>
          <a:p>
            <a:pPr algn="just"/>
            <a:r>
              <a:rPr lang="en-US" sz="1400" dirty="0">
                <a:solidFill>
                  <a:srgbClr val="0000FF"/>
                </a:solidFill>
                <a:latin typeface="Calisto MT" pitchFamily="18" charset="0"/>
              </a:rPr>
              <a:t>Due to the detectors position, a strange behavior is observed in some data. </a:t>
            </a:r>
          </a:p>
          <a:p>
            <a:pPr algn="just"/>
            <a:endParaRPr lang="en-US" sz="1400" dirty="0">
              <a:solidFill>
                <a:srgbClr val="0000FF"/>
              </a:solidFill>
              <a:latin typeface="Calisto MT" pitchFamily="18" charset="0"/>
            </a:endParaRPr>
          </a:p>
          <a:p>
            <a:pPr algn="just"/>
            <a:r>
              <a:rPr lang="en-US" sz="1400" dirty="0">
                <a:solidFill>
                  <a:srgbClr val="7030A0"/>
                </a:solidFill>
                <a:latin typeface="Calisto MT" pitchFamily="18" charset="0"/>
              </a:rPr>
              <a:t>The breakup follows in good way both calculations at forward angles, showing discrepancies for backward angles, where is possible to expect a competition between transfer a direct breakup.</a:t>
            </a:r>
            <a:endParaRPr lang="es-ES" sz="1600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7744B6-83BF-F6A0-356C-9BE822FF43F3}"/>
              </a:ext>
            </a:extLst>
          </p:cNvPr>
          <p:cNvSpPr txBox="1"/>
          <p:nvPr/>
        </p:nvSpPr>
        <p:spPr>
          <a:xfrm>
            <a:off x="5943600" y="4812030"/>
            <a:ext cx="107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elastic</a:t>
            </a:r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360A99-B8C2-0EA2-127C-BDE2ECF3A496}"/>
              </a:ext>
            </a:extLst>
          </p:cNvPr>
          <p:cNvSpPr txBox="1"/>
          <p:nvPr/>
        </p:nvSpPr>
        <p:spPr>
          <a:xfrm>
            <a:off x="9072002" y="4781407"/>
            <a:ext cx="157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Direct </a:t>
            </a:r>
            <a:r>
              <a:rPr lang="es-MX" dirty="0" err="1"/>
              <a:t>breakup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24962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8EED6-162A-0650-CC69-76B308C70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075" y="86787"/>
            <a:ext cx="5486399" cy="365126"/>
          </a:xfrm>
        </p:spPr>
        <p:txBody>
          <a:bodyPr>
            <a:normAutofit fontScale="90000"/>
          </a:bodyPr>
          <a:lstStyle/>
          <a:p>
            <a:r>
              <a:rPr lang="es-ES" dirty="0" err="1">
                <a:solidFill>
                  <a:srgbClr val="FF0000"/>
                </a:solidFill>
              </a:rPr>
              <a:t>The</a:t>
            </a:r>
            <a:r>
              <a:rPr lang="es-ES" dirty="0">
                <a:solidFill>
                  <a:srgbClr val="FF0000"/>
                </a:solidFill>
              </a:rPr>
              <a:t> skin </a:t>
            </a:r>
            <a:r>
              <a:rPr lang="es-ES" dirty="0" err="1">
                <a:solidFill>
                  <a:srgbClr val="FF0000"/>
                </a:solidFill>
              </a:rPr>
              <a:t>nuclei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baseline="30000" dirty="0">
                <a:solidFill>
                  <a:srgbClr val="FF0000"/>
                </a:solidFill>
              </a:rPr>
              <a:t>8</a:t>
            </a:r>
            <a:r>
              <a:rPr lang="es-ES" dirty="0">
                <a:solidFill>
                  <a:srgbClr val="FF0000"/>
                </a:solidFill>
              </a:rPr>
              <a:t>He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D3624B-D155-CE7F-29CC-75947AFF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24</a:t>
            </a:fld>
            <a:endParaRPr lang="es-MX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AB598A2-3CD8-2BF6-3F08-32D0CB8A75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400" dirty="0" err="1"/>
              <a:t>The</a:t>
            </a:r>
            <a:r>
              <a:rPr lang="es-ES" sz="2400" dirty="0"/>
              <a:t> He </a:t>
            </a:r>
            <a:r>
              <a:rPr lang="es-ES" sz="2400" dirty="0" err="1"/>
              <a:t>radioisotopes</a:t>
            </a:r>
            <a:r>
              <a:rPr lang="es-ES" sz="2400" dirty="0"/>
              <a:t>, </a:t>
            </a:r>
            <a:r>
              <a:rPr lang="es-ES" sz="2400" dirty="0" err="1"/>
              <a:t>scattering</a:t>
            </a:r>
            <a:r>
              <a:rPr lang="es-ES" sz="2400" dirty="0"/>
              <a:t> and </a:t>
            </a:r>
            <a:r>
              <a:rPr lang="es-ES" sz="2400" dirty="0" err="1"/>
              <a:t>products</a:t>
            </a:r>
            <a:endParaRPr lang="es-MX" sz="24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892A21-AA8D-BE11-1ED2-40395A7F52A5}"/>
              </a:ext>
            </a:extLst>
          </p:cNvPr>
          <p:cNvSpPr txBox="1">
            <a:spLocks noChangeArrowheads="1"/>
          </p:cNvSpPr>
          <p:nvPr/>
        </p:nvSpPr>
        <p:spPr>
          <a:xfrm>
            <a:off x="27875" y="3714463"/>
            <a:ext cx="4286248" cy="428628"/>
          </a:xfrm>
          <a:prstGeom prst="rect">
            <a:avLst/>
          </a:prstGeom>
          <a:ln/>
        </p:spPr>
        <p:txBody>
          <a:bodyPr vert="horz" lIns="91440" tIns="8572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300" b="1" i="0" u="none" strike="noStrike" kern="1200" cap="none" spc="0" normalizeH="0" baseline="33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sto MT" pitchFamily="18" charset="0"/>
                <a:ea typeface="Symbol" charset="2"/>
                <a:cs typeface="Symbol" charset="2"/>
              </a:rPr>
              <a:t>8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sto MT" pitchFamily="18" charset="0"/>
                <a:ea typeface="Symbol" charset="2"/>
                <a:cs typeface="Symbol" charset="2"/>
              </a:rPr>
              <a:t>He + </a:t>
            </a:r>
            <a:r>
              <a:rPr kumimoji="0" lang="en-US" sz="2300" b="1" i="0" u="none" strike="noStrike" kern="1200" cap="none" spc="0" normalizeH="0" baseline="33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sto MT" pitchFamily="18" charset="0"/>
                <a:ea typeface="Symbol" charset="2"/>
                <a:cs typeface="Symbol" charset="2"/>
              </a:rPr>
              <a:t>208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sto MT" pitchFamily="18" charset="0"/>
                <a:ea typeface="Symbol" charset="2"/>
                <a:cs typeface="Symbol" charset="2"/>
              </a:rPr>
              <a:t>Pb @ 22 MeV GANIL (2010)</a:t>
            </a:r>
          </a:p>
        </p:txBody>
      </p:sp>
      <p:sp>
        <p:nvSpPr>
          <p:cNvPr id="7" name="8 Rectángulo">
            <a:extLst>
              <a:ext uri="{FF2B5EF4-FFF2-40B4-BE49-F238E27FC236}">
                <a16:creationId xmlns:a16="http://schemas.microsoft.com/office/drawing/2014/main" id="{A4C3628B-523F-E5CB-2FE6-26DFC7FD4789}"/>
              </a:ext>
            </a:extLst>
          </p:cNvPr>
          <p:cNvSpPr/>
          <p:nvPr/>
        </p:nvSpPr>
        <p:spPr>
          <a:xfrm>
            <a:off x="215017" y="3203901"/>
            <a:ext cx="4286248" cy="454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_tradnl" sz="1200" b="1" dirty="0" err="1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Reaction</a:t>
            </a:r>
            <a:r>
              <a:rPr lang="es-ES_tradnl" sz="1200" b="1" dirty="0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 </a:t>
            </a:r>
            <a:r>
              <a:rPr lang="es-ES_tradnl" sz="1200" b="1" dirty="0" err="1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channels</a:t>
            </a:r>
            <a:r>
              <a:rPr lang="es-ES_tradnl" sz="1200" b="1" dirty="0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 </a:t>
            </a:r>
            <a:r>
              <a:rPr lang="es-ES_tradnl" sz="1200" b="1" dirty="0" err="1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using</a:t>
            </a:r>
            <a:r>
              <a:rPr lang="es-ES_tradnl" sz="1200" b="1" dirty="0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 Montecarlo </a:t>
            </a:r>
            <a:r>
              <a:rPr lang="es-ES_tradnl" sz="1200" b="1" dirty="0" err="1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simulations</a:t>
            </a:r>
            <a:r>
              <a:rPr lang="es-ES_tradnl" sz="1200" b="1" dirty="0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 </a:t>
            </a:r>
            <a:r>
              <a:rPr lang="es-ES_tradnl" sz="1200" b="1" dirty="0" err="1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with</a:t>
            </a:r>
            <a:r>
              <a:rPr lang="es-ES_tradnl" sz="1200" b="1" dirty="0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 </a:t>
            </a:r>
            <a:r>
              <a:rPr lang="es-ES_tradnl" sz="1200" b="1" dirty="0" err="1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the</a:t>
            </a:r>
            <a:r>
              <a:rPr lang="es-ES_tradnl" sz="1200" b="1" dirty="0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  </a:t>
            </a:r>
            <a:r>
              <a:rPr lang="es-ES_tradnl" sz="1200" b="1" dirty="0" err="1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NPTool</a:t>
            </a:r>
            <a:r>
              <a:rPr lang="es-ES_tradnl" sz="1200" b="1" dirty="0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 (Orsay-Must-2) </a:t>
            </a:r>
            <a:r>
              <a:rPr lang="es-ES_tradnl" sz="1200" b="1" dirty="0" err="1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code</a:t>
            </a:r>
            <a:r>
              <a:rPr lang="es-ES_tradnl" sz="1200" b="1" dirty="0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, </a:t>
            </a:r>
            <a:r>
              <a:rPr lang="es-ES_tradnl" sz="1200" b="1" dirty="0" err="1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based</a:t>
            </a:r>
            <a:r>
              <a:rPr lang="es-ES_tradnl" sz="1200" b="1" dirty="0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 </a:t>
            </a:r>
            <a:r>
              <a:rPr lang="es-ES_tradnl" sz="1200" b="1" dirty="0" err="1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on</a:t>
            </a:r>
            <a:r>
              <a:rPr lang="es-ES_tradnl" sz="1200" b="1" dirty="0">
                <a:solidFill>
                  <a:srgbClr val="7030A0"/>
                </a:solidFill>
                <a:latin typeface="Calisto MT" pitchFamily="18" charset="0"/>
                <a:ea typeface="Symbol" charset="2"/>
                <a:cs typeface="Symbol" charset="2"/>
              </a:rPr>
              <a:t> GEANT4 and ROOT. </a:t>
            </a:r>
          </a:p>
        </p:txBody>
      </p:sp>
      <p:sp>
        <p:nvSpPr>
          <p:cNvPr id="8" name="9 CuadroTexto">
            <a:extLst>
              <a:ext uri="{FF2B5EF4-FFF2-40B4-BE49-F238E27FC236}">
                <a16:creationId xmlns:a16="http://schemas.microsoft.com/office/drawing/2014/main" id="{B72906BE-9E9C-2D8E-247F-5B26F0C44245}"/>
              </a:ext>
            </a:extLst>
          </p:cNvPr>
          <p:cNvSpPr txBox="1"/>
          <p:nvPr/>
        </p:nvSpPr>
        <p:spPr>
          <a:xfrm>
            <a:off x="4593440" y="5944183"/>
            <a:ext cx="4016828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rgbClr val="0000FF"/>
                </a:solidFill>
                <a:latin typeface="Calisto MT" pitchFamily="18" charset="0"/>
              </a:rPr>
              <a:t>G. </a:t>
            </a:r>
            <a:r>
              <a:rPr lang="en-GB" sz="1050" b="1" dirty="0" err="1">
                <a:solidFill>
                  <a:srgbClr val="0000FF"/>
                </a:solidFill>
                <a:latin typeface="Calisto MT" pitchFamily="18" charset="0"/>
              </a:rPr>
              <a:t>Marquínez-Durán</a:t>
            </a:r>
            <a:r>
              <a:rPr lang="en-GB" sz="1050" b="1" dirty="0">
                <a:solidFill>
                  <a:srgbClr val="0000FF"/>
                </a:solidFill>
                <a:latin typeface="Calisto MT" pitchFamily="18" charset="0"/>
              </a:rPr>
              <a:t>, et. al., </a:t>
            </a:r>
            <a:r>
              <a:rPr lang="es-ES" sz="1050" b="1" dirty="0">
                <a:solidFill>
                  <a:srgbClr val="0000FF"/>
                </a:solidFill>
                <a:latin typeface="Calisto MT" pitchFamily="18" charset="0"/>
              </a:rPr>
              <a:t>Acta </a:t>
            </a:r>
            <a:r>
              <a:rPr lang="es-ES" sz="1050" b="1" dirty="0" err="1">
                <a:solidFill>
                  <a:srgbClr val="0000FF"/>
                </a:solidFill>
                <a:latin typeface="Calisto MT" pitchFamily="18" charset="0"/>
              </a:rPr>
              <a:t>Phys.Pol</a:t>
            </a:r>
            <a:r>
              <a:rPr lang="es-ES" sz="1050" b="1" dirty="0">
                <a:solidFill>
                  <a:srgbClr val="0000FF"/>
                </a:solidFill>
                <a:latin typeface="Calisto MT" pitchFamily="18" charset="0"/>
              </a:rPr>
              <a:t>. B. 47-3, (2016).</a:t>
            </a:r>
            <a:endParaRPr lang="en-GB" sz="1050" b="1" dirty="0">
              <a:solidFill>
                <a:srgbClr val="0000FF"/>
              </a:solidFill>
              <a:latin typeface="Calisto MT" pitchFamily="18" charset="0"/>
            </a:endParaRPr>
          </a:p>
          <a:p>
            <a:r>
              <a:rPr lang="en-GB" sz="1050" b="1" dirty="0">
                <a:solidFill>
                  <a:srgbClr val="0000FF"/>
                </a:solidFill>
                <a:latin typeface="Calisto MT" pitchFamily="18" charset="0"/>
              </a:rPr>
              <a:t>G. </a:t>
            </a:r>
            <a:r>
              <a:rPr lang="en-GB" sz="1050" b="1" dirty="0" err="1">
                <a:solidFill>
                  <a:srgbClr val="0000FF"/>
                </a:solidFill>
                <a:latin typeface="Calisto MT" pitchFamily="18" charset="0"/>
              </a:rPr>
              <a:t>Marquínez-Durán</a:t>
            </a:r>
            <a:r>
              <a:rPr lang="en-GB" sz="1050" b="1" dirty="0">
                <a:solidFill>
                  <a:srgbClr val="0000FF"/>
                </a:solidFill>
                <a:latin typeface="Calisto MT" pitchFamily="18" charset="0"/>
              </a:rPr>
              <a:t> et. al., PRC </a:t>
            </a:r>
            <a:r>
              <a:rPr lang="es-MX" sz="1050" b="1" dirty="0">
                <a:solidFill>
                  <a:srgbClr val="0000FF"/>
                </a:solidFill>
                <a:latin typeface="Calisto MT" pitchFamily="18" charset="0"/>
              </a:rPr>
              <a:t>94, 064618 (2016)</a:t>
            </a:r>
            <a:r>
              <a:rPr lang="en-GB" sz="1050" b="1" dirty="0">
                <a:solidFill>
                  <a:srgbClr val="0000FF"/>
                </a:solidFill>
                <a:latin typeface="Calisto MT" pitchFamily="18" charset="0"/>
              </a:rPr>
              <a:t>.</a:t>
            </a:r>
          </a:p>
        </p:txBody>
      </p:sp>
      <p:pic>
        <p:nvPicPr>
          <p:cNvPr id="9" name="Picture 4" descr="J:\Documents and Settings\Administrador\Escritorio\7.png">
            <a:extLst>
              <a:ext uri="{FF2B5EF4-FFF2-40B4-BE49-F238E27FC236}">
                <a16:creationId xmlns:a16="http://schemas.microsoft.com/office/drawing/2014/main" id="{78F18F49-6BFC-E6BA-FABB-4B349FC5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12" y="551601"/>
            <a:ext cx="4004178" cy="2727374"/>
          </a:xfrm>
          <a:prstGeom prst="rect">
            <a:avLst/>
          </a:prstGeom>
          <a:noFill/>
        </p:spPr>
      </p:pic>
      <p:sp>
        <p:nvSpPr>
          <p:cNvPr id="10" name="14 CuadroTexto">
            <a:extLst>
              <a:ext uri="{FF2B5EF4-FFF2-40B4-BE49-F238E27FC236}">
                <a16:creationId xmlns:a16="http://schemas.microsoft.com/office/drawing/2014/main" id="{2D08CDFC-6AB3-6C7E-105B-5537CC8D9C45}"/>
              </a:ext>
            </a:extLst>
          </p:cNvPr>
          <p:cNvSpPr txBox="1"/>
          <p:nvPr/>
        </p:nvSpPr>
        <p:spPr>
          <a:xfrm>
            <a:off x="0" y="4056020"/>
            <a:ext cx="44863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Arial Rounded MT Bold" pitchFamily="34" charset="0"/>
              </a:rPr>
              <a:t>For elastic scattering of </a:t>
            </a:r>
            <a:r>
              <a:rPr lang="en-US" sz="1100" baseline="30000" dirty="0">
                <a:solidFill>
                  <a:srgbClr val="002060"/>
                </a:solidFill>
                <a:latin typeface="Arial Rounded MT Bold" pitchFamily="34" charset="0"/>
              </a:rPr>
              <a:t>8</a:t>
            </a:r>
            <a:r>
              <a:rPr lang="en-US" sz="1100" dirty="0">
                <a:solidFill>
                  <a:srgbClr val="002060"/>
                </a:solidFill>
                <a:latin typeface="Arial Rounded MT Bold" pitchFamily="34" charset="0"/>
              </a:rPr>
              <a:t>He this is the most complete angular distribution at Coulomb energies.</a:t>
            </a:r>
          </a:p>
          <a:p>
            <a:pPr algn="just">
              <a:buFont typeface="Arial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Arial Rounded MT Bold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Arial Rounded MT Bold" pitchFamily="34" charset="0"/>
              </a:rPr>
              <a:t>The results shows the success of GLORIA array, considering the obtained well behavior of the whole distribution.</a:t>
            </a:r>
          </a:p>
          <a:p>
            <a:pPr algn="just">
              <a:buFont typeface="Arial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Arial Rounded MT Bold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100" dirty="0">
                <a:solidFill>
                  <a:srgbClr val="FF0000"/>
                </a:solidFill>
                <a:latin typeface="Arial Rounded MT Bold" pitchFamily="34" charset="0"/>
              </a:rPr>
              <a:t>Comparing with </a:t>
            </a:r>
            <a:r>
              <a:rPr lang="en-US" sz="1100" baseline="30000" dirty="0">
                <a:solidFill>
                  <a:srgbClr val="FF0000"/>
                </a:solidFill>
                <a:latin typeface="Arial Rounded MT Bold" pitchFamily="34" charset="0"/>
              </a:rPr>
              <a:t>6</a:t>
            </a:r>
            <a:r>
              <a:rPr lang="en-US" sz="1100" dirty="0">
                <a:solidFill>
                  <a:srgbClr val="FF0000"/>
                </a:solidFill>
                <a:latin typeface="Arial Rounded MT Bold" pitchFamily="34" charset="0"/>
              </a:rPr>
              <a:t>He distribution at the same energy, the </a:t>
            </a:r>
            <a:r>
              <a:rPr lang="en-US" sz="1100" baseline="30000" dirty="0">
                <a:solidFill>
                  <a:srgbClr val="FF0000"/>
                </a:solidFill>
                <a:latin typeface="Arial Rounded MT Bold" pitchFamily="34" charset="0"/>
              </a:rPr>
              <a:t>8</a:t>
            </a:r>
            <a:r>
              <a:rPr lang="en-US" sz="1100" dirty="0">
                <a:solidFill>
                  <a:srgbClr val="FF0000"/>
                </a:solidFill>
                <a:latin typeface="Arial Rounded MT Bold" pitchFamily="34" charset="0"/>
              </a:rPr>
              <a:t>He shows a larger absorption.</a:t>
            </a:r>
          </a:p>
          <a:p>
            <a:endParaRPr lang="en-US" sz="1100" dirty="0">
              <a:solidFill>
                <a:srgbClr val="FF0000"/>
              </a:solidFill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>
                <a:solidFill>
                  <a:srgbClr val="FF0000"/>
                </a:solidFill>
                <a:latin typeface="Arial Rounded MT Bold" pitchFamily="34" charset="0"/>
              </a:rPr>
              <a:t>This was not expected considering the binding energies of neutrons at the </a:t>
            </a:r>
            <a:r>
              <a:rPr lang="en-US" sz="1100" baseline="30000" dirty="0">
                <a:solidFill>
                  <a:srgbClr val="FF0000"/>
                </a:solidFill>
                <a:latin typeface="Arial Rounded MT Bold" pitchFamily="34" charset="0"/>
              </a:rPr>
              <a:t>8</a:t>
            </a:r>
            <a:r>
              <a:rPr lang="en-US" sz="1100" dirty="0">
                <a:solidFill>
                  <a:srgbClr val="FF0000"/>
                </a:solidFill>
                <a:latin typeface="Arial Rounded MT Bold" pitchFamily="34" charset="0"/>
              </a:rPr>
              <a:t>He skin, bigger that those of  </a:t>
            </a:r>
            <a:r>
              <a:rPr lang="en-US" sz="1100" baseline="30000" dirty="0">
                <a:solidFill>
                  <a:srgbClr val="FF0000"/>
                </a:solidFill>
                <a:latin typeface="Arial Rounded MT Bold" pitchFamily="34" charset="0"/>
              </a:rPr>
              <a:t>6</a:t>
            </a:r>
            <a:r>
              <a:rPr lang="en-US" sz="1100" dirty="0">
                <a:solidFill>
                  <a:srgbClr val="FF0000"/>
                </a:solidFill>
                <a:latin typeface="Arial Rounded MT Bold" pitchFamily="34" charset="0"/>
              </a:rPr>
              <a:t>He.</a:t>
            </a:r>
          </a:p>
          <a:p>
            <a:pPr>
              <a:buFont typeface="Arial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Arial Rounded MT Bold" pitchFamily="34" charset="0"/>
              </a:rPr>
              <a:t>Seeing this, we can conclude that the dynamics and structure of </a:t>
            </a:r>
            <a:r>
              <a:rPr lang="en-US" sz="1100" baseline="30000" dirty="0">
                <a:solidFill>
                  <a:srgbClr val="002060"/>
                </a:solidFill>
                <a:latin typeface="Arial Rounded MT Bold" pitchFamily="34" charset="0"/>
              </a:rPr>
              <a:t>8</a:t>
            </a:r>
            <a:r>
              <a:rPr lang="en-US" sz="1100" dirty="0">
                <a:solidFill>
                  <a:srgbClr val="002060"/>
                </a:solidFill>
                <a:latin typeface="Arial Rounded MT Bold" pitchFamily="34" charset="0"/>
              </a:rPr>
              <a:t>He still needs a depth studies.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CB58750-E8D4-9EE4-C020-6A91DC29C7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8406" y="607998"/>
            <a:ext cx="4005114" cy="51801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274A6D1-C976-CC1B-EDDC-E83D6E16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7348" y="3513036"/>
            <a:ext cx="2295357" cy="3056683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11230E8-8E02-4D9B-1A28-68E3174A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93520" y="563409"/>
            <a:ext cx="2796826" cy="252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BBB0AB7-BEFD-7C7C-D331-2924173E7169}"/>
              </a:ext>
            </a:extLst>
          </p:cNvPr>
          <p:cNvSpPr/>
          <p:nvPr/>
        </p:nvSpPr>
        <p:spPr>
          <a:xfrm>
            <a:off x="8275179" y="3123002"/>
            <a:ext cx="3789001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0000FF"/>
                </a:solidFill>
                <a:latin typeface="Calisto MT" pitchFamily="18" charset="0"/>
              </a:rPr>
              <a:t>G. </a:t>
            </a:r>
            <a:r>
              <a:rPr lang="en-GB" sz="900" b="1" dirty="0" err="1">
                <a:solidFill>
                  <a:srgbClr val="0000FF"/>
                </a:solidFill>
                <a:latin typeface="Calisto MT" pitchFamily="18" charset="0"/>
              </a:rPr>
              <a:t>Marquínez-Durán</a:t>
            </a:r>
            <a:r>
              <a:rPr lang="en-GB" sz="900" b="1" dirty="0">
                <a:solidFill>
                  <a:srgbClr val="0000FF"/>
                </a:solidFill>
                <a:latin typeface="Calisto MT" pitchFamily="18" charset="0"/>
              </a:rPr>
              <a:t>, L. Acosta. I. Martel, A.M. Sánchez-</a:t>
            </a:r>
            <a:r>
              <a:rPr lang="en-GB" sz="900" b="1" dirty="0" err="1">
                <a:solidFill>
                  <a:srgbClr val="0000FF"/>
                </a:solidFill>
                <a:latin typeface="Calisto MT" pitchFamily="18" charset="0"/>
              </a:rPr>
              <a:t>Benítez</a:t>
            </a:r>
            <a:r>
              <a:rPr lang="en-GB" sz="900" b="1" dirty="0">
                <a:solidFill>
                  <a:srgbClr val="0000FF"/>
                </a:solidFill>
                <a:latin typeface="Calisto MT" pitchFamily="18" charset="0"/>
              </a:rPr>
              <a:t>, R. </a:t>
            </a:r>
            <a:r>
              <a:rPr lang="en-GB" sz="900" b="1" dirty="0" err="1">
                <a:solidFill>
                  <a:srgbClr val="0000FF"/>
                </a:solidFill>
                <a:latin typeface="Calisto MT" pitchFamily="18" charset="0"/>
              </a:rPr>
              <a:t>Berjillos</a:t>
            </a:r>
            <a:r>
              <a:rPr lang="en-GB" sz="900" b="1" dirty="0">
                <a:solidFill>
                  <a:srgbClr val="0000FF"/>
                </a:solidFill>
                <a:latin typeface="Calisto MT" pitchFamily="18" charset="0"/>
              </a:rPr>
              <a:t>, ,J.A. </a:t>
            </a:r>
            <a:r>
              <a:rPr lang="en-GB" sz="900" b="1" dirty="0" err="1">
                <a:solidFill>
                  <a:srgbClr val="0000FF"/>
                </a:solidFill>
                <a:latin typeface="Calisto MT" pitchFamily="18" charset="0"/>
              </a:rPr>
              <a:t>Dueñas</a:t>
            </a:r>
            <a:r>
              <a:rPr lang="en-GB" sz="900" b="1" dirty="0">
                <a:solidFill>
                  <a:srgbClr val="0000FF"/>
                </a:solidFill>
                <a:latin typeface="Calisto MT" pitchFamily="18" charset="0"/>
              </a:rPr>
              <a:t>, K. </a:t>
            </a:r>
            <a:r>
              <a:rPr lang="en-GB" sz="900" b="1" dirty="0" err="1">
                <a:solidFill>
                  <a:srgbClr val="0000FF"/>
                </a:solidFill>
                <a:latin typeface="Calisto MT" pitchFamily="18" charset="0"/>
              </a:rPr>
              <a:t>Rusek</a:t>
            </a:r>
            <a:r>
              <a:rPr lang="en-GB" sz="900" b="1" dirty="0">
                <a:solidFill>
                  <a:srgbClr val="0000FF"/>
                </a:solidFill>
                <a:latin typeface="Calisto MT" pitchFamily="18" charset="0"/>
              </a:rPr>
              <a:t> NIM-A 755 (2014). </a:t>
            </a:r>
          </a:p>
        </p:txBody>
      </p:sp>
    </p:spTree>
    <p:extLst>
      <p:ext uri="{BB962C8B-B14F-4D97-AF65-F5344CB8AC3E}">
        <p14:creationId xmlns:p14="http://schemas.microsoft.com/office/powerpoint/2010/main" val="1420784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4DFBDE-4969-A97A-6D6B-50C761E8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25</a:t>
            </a:fld>
            <a:endParaRPr lang="es-MX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AC79EE4-A572-2F57-D5CB-EB726318BA1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400" dirty="0" err="1"/>
              <a:t>The</a:t>
            </a:r>
            <a:r>
              <a:rPr lang="es-ES" sz="2400" dirty="0"/>
              <a:t> He </a:t>
            </a:r>
            <a:r>
              <a:rPr lang="es-ES" sz="2400" dirty="0" err="1"/>
              <a:t>radioisotopes</a:t>
            </a:r>
            <a:r>
              <a:rPr lang="es-ES" sz="2400" dirty="0"/>
              <a:t>, </a:t>
            </a:r>
            <a:r>
              <a:rPr lang="es-ES" sz="2400" dirty="0" err="1"/>
              <a:t>scattering</a:t>
            </a:r>
            <a:r>
              <a:rPr lang="es-ES" sz="2400" dirty="0"/>
              <a:t> and </a:t>
            </a:r>
            <a:r>
              <a:rPr lang="es-ES" sz="2400" dirty="0" err="1"/>
              <a:t>products</a:t>
            </a:r>
            <a:endParaRPr lang="es-MX" sz="24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96DEF9F-7F64-A51F-AAB8-E8B0D37B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0" y="86787"/>
            <a:ext cx="4257674" cy="365126"/>
          </a:xfrm>
        </p:spPr>
        <p:txBody>
          <a:bodyPr>
            <a:noAutofit/>
          </a:bodyPr>
          <a:lstStyle/>
          <a:p>
            <a:r>
              <a:rPr lang="es-ES" sz="3600" baseline="30000" dirty="0">
                <a:solidFill>
                  <a:srgbClr val="FF0000"/>
                </a:solidFill>
              </a:rPr>
              <a:t>8</a:t>
            </a:r>
            <a:r>
              <a:rPr lang="es-ES" sz="3600" dirty="0">
                <a:solidFill>
                  <a:srgbClr val="FF0000"/>
                </a:solidFill>
              </a:rPr>
              <a:t>He </a:t>
            </a:r>
            <a:r>
              <a:rPr lang="es-ES" sz="3600" dirty="0" err="1">
                <a:solidFill>
                  <a:srgbClr val="FF0000"/>
                </a:solidFill>
              </a:rPr>
              <a:t>products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3E7883-206A-B53A-B981-DF2B8E2161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" y="421686"/>
            <a:ext cx="5274944" cy="38815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B5F522-6C9F-46E2-1F34-83412EA0B5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9390" y="518515"/>
            <a:ext cx="4444675" cy="5478677"/>
          </a:xfrm>
          <a:prstGeom prst="rect">
            <a:avLst/>
          </a:prstGeom>
        </p:spPr>
      </p:pic>
      <p:sp>
        <p:nvSpPr>
          <p:cNvPr id="9" name="10 Rectángulo">
            <a:extLst>
              <a:ext uri="{FF2B5EF4-FFF2-40B4-BE49-F238E27FC236}">
                <a16:creationId xmlns:a16="http://schemas.microsoft.com/office/drawing/2014/main" id="{55816D5F-C0B3-E2DB-2BA2-C542E56819EF}"/>
              </a:ext>
            </a:extLst>
          </p:cNvPr>
          <p:cNvSpPr/>
          <p:nvPr/>
        </p:nvSpPr>
        <p:spPr>
          <a:xfrm>
            <a:off x="138222" y="4332268"/>
            <a:ext cx="6407357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spectra could be observed  </a:t>
            </a:r>
            <a:r>
              <a:rPr lang="en-GB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(</a:t>
            </a:r>
            <a:r>
              <a:rPr lang="en-GB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GB" sz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(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16 (a) y 22 (b) MeV on the cross section figures.</a:t>
            </a:r>
          </a:p>
          <a:p>
            <a:pPr algn="just"/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are fits.</a:t>
            </a:r>
          </a:p>
          <a:p>
            <a:pPr algn="just"/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Dashed lines are DWBA for 1-neutron striping, </a:t>
            </a:r>
          </a:p>
          <a:p>
            <a:pPr algn="just"/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 representation allow to conclude that some other process are involved in the fragmentation.</a:t>
            </a:r>
          </a:p>
          <a:p>
            <a:pPr algn="just"/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bodies appearing in the reaction make difficult to establish any more precise association to possible processes.</a:t>
            </a:r>
          </a:p>
        </p:txBody>
      </p:sp>
      <p:sp>
        <p:nvSpPr>
          <p:cNvPr id="10" name="10 Rectángulo">
            <a:extLst>
              <a:ext uri="{FF2B5EF4-FFF2-40B4-BE49-F238E27FC236}">
                <a16:creationId xmlns:a16="http://schemas.microsoft.com/office/drawing/2014/main" id="{A06CE225-9A9A-9151-540A-878CB44620A1}"/>
              </a:ext>
            </a:extLst>
          </p:cNvPr>
          <p:cNvSpPr/>
          <p:nvPr/>
        </p:nvSpPr>
        <p:spPr>
          <a:xfrm>
            <a:off x="6769308" y="6009229"/>
            <a:ext cx="528447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7030A0"/>
                </a:solidFill>
              </a:rPr>
              <a:t>G. </a:t>
            </a:r>
            <a:r>
              <a:rPr lang="pt-BR" sz="1200" dirty="0" err="1">
                <a:solidFill>
                  <a:srgbClr val="7030A0"/>
                </a:solidFill>
              </a:rPr>
              <a:t>Marquínez-Durán</a:t>
            </a:r>
            <a:r>
              <a:rPr lang="pt-BR" sz="1200" dirty="0">
                <a:solidFill>
                  <a:srgbClr val="7030A0"/>
                </a:solidFill>
              </a:rPr>
              <a:t>, I. Martel, A. M. Sánchez-</a:t>
            </a:r>
            <a:r>
              <a:rPr lang="pt-BR" sz="1200" dirty="0" err="1">
                <a:solidFill>
                  <a:srgbClr val="7030A0"/>
                </a:solidFill>
              </a:rPr>
              <a:t>Benítez</a:t>
            </a:r>
            <a:r>
              <a:rPr lang="pt-BR" sz="1200" dirty="0">
                <a:solidFill>
                  <a:srgbClr val="7030A0"/>
                </a:solidFill>
              </a:rPr>
              <a:t>, L. Acosta, J. L. Aguado,</a:t>
            </a:r>
          </a:p>
          <a:p>
            <a:r>
              <a:rPr lang="es-MX" sz="1200" dirty="0">
                <a:solidFill>
                  <a:srgbClr val="7030A0"/>
                </a:solidFill>
              </a:rPr>
              <a:t>R. </a:t>
            </a:r>
            <a:r>
              <a:rPr lang="es-MX" sz="1200" dirty="0" err="1">
                <a:solidFill>
                  <a:srgbClr val="7030A0"/>
                </a:solidFill>
              </a:rPr>
              <a:t>Berjillos</a:t>
            </a:r>
            <a:r>
              <a:rPr lang="es-MX" sz="1200" dirty="0">
                <a:solidFill>
                  <a:srgbClr val="7030A0"/>
                </a:solidFill>
              </a:rPr>
              <a:t>, A.R. Pinto, T. García, N. </a:t>
            </a:r>
            <a:r>
              <a:rPr lang="es-MX" sz="1200" dirty="0" err="1">
                <a:solidFill>
                  <a:srgbClr val="7030A0"/>
                </a:solidFill>
              </a:rPr>
              <a:t>Keeley</a:t>
            </a:r>
            <a:r>
              <a:rPr lang="es-MX" sz="1200" dirty="0">
                <a:solidFill>
                  <a:srgbClr val="7030A0"/>
                </a:solidFill>
              </a:rPr>
              <a:t> et. al., PRC </a:t>
            </a:r>
            <a:r>
              <a:rPr lang="es-MX" sz="1200" b="1" dirty="0">
                <a:solidFill>
                  <a:srgbClr val="7030A0"/>
                </a:solidFill>
              </a:rPr>
              <a:t>98</a:t>
            </a:r>
            <a:r>
              <a:rPr lang="es-MX" sz="1200" dirty="0">
                <a:solidFill>
                  <a:srgbClr val="7030A0"/>
                </a:solidFill>
              </a:rPr>
              <a:t>, 034615 2018.</a:t>
            </a:r>
            <a:endParaRPr lang="en-US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AD35-B780-1C6E-2C34-30E919BD4BE1}"/>
              </a:ext>
            </a:extLst>
          </p:cNvPr>
          <p:cNvSpPr txBox="1"/>
          <p:nvPr/>
        </p:nvSpPr>
        <p:spPr>
          <a:xfrm>
            <a:off x="10493582" y="1738932"/>
            <a:ext cx="1016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16 </a:t>
            </a:r>
            <a:r>
              <a:rPr lang="es-ES" dirty="0" err="1"/>
              <a:t>MeV</a:t>
            </a:r>
            <a:endParaRPr lang="es-ES" dirty="0"/>
          </a:p>
          <a:p>
            <a:r>
              <a:rPr lang="es-ES" baseline="30000" dirty="0"/>
              <a:t>6</a:t>
            </a:r>
            <a:r>
              <a:rPr lang="es-ES" dirty="0"/>
              <a:t>He</a:t>
            </a:r>
          </a:p>
          <a:p>
            <a:r>
              <a:rPr lang="es-ES" baseline="30000" dirty="0">
                <a:solidFill>
                  <a:srgbClr val="FF0000"/>
                </a:solidFill>
              </a:rPr>
              <a:t>4</a:t>
            </a:r>
            <a:r>
              <a:rPr lang="es-ES" dirty="0">
                <a:solidFill>
                  <a:srgbClr val="FF0000"/>
                </a:solidFill>
              </a:rPr>
              <a:t>He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5684ED-F87F-6552-F932-BD64B24999B2}"/>
              </a:ext>
            </a:extLst>
          </p:cNvPr>
          <p:cNvSpPr txBox="1"/>
          <p:nvPr/>
        </p:nvSpPr>
        <p:spPr>
          <a:xfrm>
            <a:off x="10493582" y="4036070"/>
            <a:ext cx="1016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22 </a:t>
            </a:r>
            <a:r>
              <a:rPr lang="es-ES" dirty="0" err="1"/>
              <a:t>MeV</a:t>
            </a:r>
            <a:endParaRPr lang="es-ES" dirty="0"/>
          </a:p>
          <a:p>
            <a:r>
              <a:rPr lang="es-ES" baseline="30000" dirty="0"/>
              <a:t>6</a:t>
            </a:r>
            <a:r>
              <a:rPr lang="es-ES" dirty="0"/>
              <a:t>He</a:t>
            </a:r>
          </a:p>
          <a:p>
            <a:r>
              <a:rPr lang="es-ES" baseline="30000" dirty="0">
                <a:solidFill>
                  <a:srgbClr val="FF0000"/>
                </a:solidFill>
              </a:rPr>
              <a:t>4</a:t>
            </a:r>
            <a:r>
              <a:rPr lang="es-ES" dirty="0">
                <a:solidFill>
                  <a:srgbClr val="FF0000"/>
                </a:solidFill>
              </a:rPr>
              <a:t>He</a:t>
            </a:r>
            <a:endParaRPr lang="es-MX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07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EAC497-8331-81A7-883D-F83885E9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52475"/>
          </a:xfrm>
        </p:spPr>
        <p:txBody>
          <a:bodyPr/>
          <a:lstStyle/>
          <a:p>
            <a:r>
              <a:rPr lang="en-GB" dirty="0"/>
              <a:t>Recent </a:t>
            </a:r>
            <a:r>
              <a:rPr lang="en-GB" baseline="30000" dirty="0"/>
              <a:t>6</a:t>
            </a:r>
            <a:r>
              <a:rPr lang="en-GB" dirty="0"/>
              <a:t>He measurement (June 2023)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064FB4-8DFF-3DEA-425E-0E35F024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26</a:t>
            </a:fld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78B472-F65B-3DFE-F376-BEDBA1D1F2A9}"/>
              </a:ext>
            </a:extLst>
          </p:cNvPr>
          <p:cNvSpPr txBox="1"/>
          <p:nvPr/>
        </p:nvSpPr>
        <p:spPr>
          <a:xfrm>
            <a:off x="142876" y="631623"/>
            <a:ext cx="1150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Arial Nova Light" panose="020B0304020202020204" pitchFamily="34" charset="0"/>
              </a:rPr>
              <a:t>Determining the astrophysical three-body radiative capture reaction rate for </a:t>
            </a:r>
            <a:r>
              <a:rPr lang="en-US" baseline="30000" dirty="0">
                <a:solidFill>
                  <a:srgbClr val="7030A0"/>
                </a:solidFill>
                <a:latin typeface="Arial Nova Light" panose="020B0304020202020204" pitchFamily="34" charset="0"/>
              </a:rPr>
              <a:t>4</a:t>
            </a:r>
            <a:r>
              <a:rPr lang="en-US" dirty="0">
                <a:solidFill>
                  <a:srgbClr val="7030A0"/>
                </a:solidFill>
                <a:latin typeface="Arial Nova Light" panose="020B0304020202020204" pitchFamily="34" charset="0"/>
              </a:rPr>
              <a:t>He(2n,γ)</a:t>
            </a:r>
            <a:r>
              <a:rPr lang="en-US" baseline="30000" dirty="0">
                <a:solidFill>
                  <a:srgbClr val="7030A0"/>
                </a:solidFill>
                <a:latin typeface="Arial Nova Light" panose="020B0304020202020204" pitchFamily="34" charset="0"/>
              </a:rPr>
              <a:t>6</a:t>
            </a:r>
            <a:r>
              <a:rPr lang="en-US" dirty="0">
                <a:solidFill>
                  <a:srgbClr val="7030A0"/>
                </a:solidFill>
                <a:latin typeface="Arial Nova Light" panose="020B0304020202020204" pitchFamily="34" charset="0"/>
              </a:rPr>
              <a:t>He from inclusive Coulomb break-up measurements. </a:t>
            </a:r>
            <a:r>
              <a:rPr lang="en-US" dirty="0">
                <a:solidFill>
                  <a:srgbClr val="FF0000"/>
                </a:solidFill>
                <a:latin typeface="Arial Nova Light" panose="020B0304020202020204" pitchFamily="34" charset="0"/>
              </a:rPr>
              <a:t>Spokespersons: A.M. Sánchez-Benítez, L. Acosta, J.P. Fernández García.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249DBD1-1CB3-1D49-B3FF-CC42266D3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55" y="1209400"/>
            <a:ext cx="5023021" cy="4351338"/>
          </a:xfrm>
          <a:prstGeom prst="rect">
            <a:avLst/>
          </a:prstGeom>
        </p:spPr>
      </p:pic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C155C70F-98B5-DE6E-5AA2-6A0D9F3DD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384098"/>
            <a:ext cx="5772150" cy="518278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800" b="1" i="0" u="none" strike="noStrike" baseline="0" dirty="0">
                <a:latin typeface="Arial Nova Light" panose="020B0304020202020204" pitchFamily="34" charset="0"/>
              </a:rPr>
              <a:t>Motivation</a:t>
            </a:r>
          </a:p>
          <a:p>
            <a:pPr algn="l"/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The starting point of the r-process is composed by heavy elements so-called </a:t>
            </a:r>
            <a:r>
              <a:rPr lang="en-US" sz="1800" b="1" i="0" u="none" strike="noStrike" baseline="0" dirty="0">
                <a:latin typeface="Arial Nova Light" panose="020B0304020202020204" pitchFamily="34" charset="0"/>
              </a:rPr>
              <a:t>seeds </a:t>
            </a:r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in an extremely high neutron density (~ 10</a:t>
            </a:r>
            <a:r>
              <a:rPr lang="en-US" sz="1800" b="0" i="0" u="none" strike="noStrike" baseline="30000" dirty="0">
                <a:latin typeface="Arial Nova Light" panose="020B0304020202020204" pitchFamily="34" charset="0"/>
              </a:rPr>
              <a:t>21</a:t>
            </a:r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 cm</a:t>
            </a:r>
            <a:r>
              <a:rPr lang="en-US" sz="1800" b="0" i="0" u="none" strike="noStrike" baseline="30000" dirty="0">
                <a:latin typeface="Arial Nova Light" panose="020B0304020202020204" pitchFamily="34" charset="0"/>
              </a:rPr>
              <a:t>-3</a:t>
            </a:r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 ) environment with temperatures </a:t>
            </a:r>
            <a:r>
              <a:rPr lang="es-MX" sz="1800" b="0" i="0" u="none" strike="noStrike" baseline="0" dirty="0">
                <a:latin typeface="Arial Nova Light" panose="020B0304020202020204" pitchFamily="34" charset="0"/>
              </a:rPr>
              <a:t>T = 1-10 GK.</a:t>
            </a:r>
          </a:p>
          <a:p>
            <a:pPr algn="l"/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How to reach the region of seeds starting from protons and neutrons?</a:t>
            </a:r>
          </a:p>
          <a:p>
            <a:pPr algn="l"/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beginning of r-process consists of protons and neutrons forming </a:t>
            </a:r>
            <a:r>
              <a:rPr lang="en-US" sz="1800" dirty="0">
                <a:latin typeface="Arial Nova Light" panose="020B0304020202020204" pitchFamily="34" charset="0"/>
              </a:rPr>
              <a:t>α </a:t>
            </a:r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particles </a:t>
            </a:r>
            <a:r>
              <a:rPr lang="es-MX" sz="1800" b="0" i="0" u="none" strike="noStrike" baseline="0" dirty="0">
                <a:latin typeface="Arial Nova Light" panose="020B0304020202020204" pitchFamily="34" charset="0"/>
              </a:rPr>
              <a:t>(</a:t>
            </a:r>
            <a:r>
              <a:rPr lang="es-MX" sz="1800" b="0" i="0" u="none" strike="noStrike" baseline="30000" dirty="0">
                <a:latin typeface="Arial Nova Light" panose="020B0304020202020204" pitchFamily="34" charset="0"/>
              </a:rPr>
              <a:t>4</a:t>
            </a:r>
            <a:r>
              <a:rPr lang="es-MX" sz="1800" b="0" i="0" u="none" strike="noStrike" baseline="0" dirty="0">
                <a:latin typeface="Arial Nova Light" panose="020B0304020202020204" pitchFamily="34" charset="0"/>
              </a:rPr>
              <a:t>He) ...</a:t>
            </a:r>
          </a:p>
          <a:p>
            <a:pPr algn="l"/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… it is the piece of path for synthetizing </a:t>
            </a:r>
            <a:r>
              <a:rPr lang="en-US" sz="1800" b="0" i="0" u="none" strike="noStrike" baseline="30000" dirty="0">
                <a:latin typeface="Arial Nova Light" panose="020B0304020202020204" pitchFamily="34" charset="0"/>
              </a:rPr>
              <a:t>12</a:t>
            </a:r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C from neutrons and </a:t>
            </a:r>
            <a:r>
              <a:rPr lang="en-US" sz="1800" dirty="0">
                <a:latin typeface="Arial Nova Light" panose="020B0304020202020204" pitchFamily="34" charset="0"/>
              </a:rPr>
              <a:t>α </a:t>
            </a:r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particles the issue under investigation</a:t>
            </a:r>
            <a:r>
              <a:rPr lang="es-MX" sz="1800" b="0" i="0" u="none" strike="noStrike" baseline="0" dirty="0">
                <a:latin typeface="Arial Nova Light" panose="020B0304020202020204" pitchFamily="34" charset="0"/>
              </a:rPr>
              <a:t>!</a:t>
            </a:r>
          </a:p>
          <a:p>
            <a:pPr algn="l"/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once </a:t>
            </a:r>
            <a:r>
              <a:rPr lang="en-US" sz="1800" b="0" i="0" u="none" strike="noStrike" baseline="30000" dirty="0">
                <a:latin typeface="Arial Nova Light" panose="020B0304020202020204" pitchFamily="34" charset="0"/>
              </a:rPr>
              <a:t>12</a:t>
            </a:r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C is synthetized, the path towards production of seed nuclei </a:t>
            </a:r>
            <a:r>
              <a:rPr lang="en-US" sz="1800" b="1" i="0" u="none" strike="noStrike" baseline="0" dirty="0">
                <a:latin typeface="Arial Nova Light" panose="020B0304020202020204" pitchFamily="34" charset="0"/>
              </a:rPr>
              <a:t>is well understood</a:t>
            </a:r>
          </a:p>
          <a:p>
            <a:pPr algn="l"/>
            <a:r>
              <a:rPr lang="en-US" sz="1800" b="0" i="0" u="none" strike="noStrike" baseline="0" dirty="0">
                <a:latin typeface="Arial Nova Light" panose="020B0304020202020204" pitchFamily="34" charset="0"/>
              </a:rPr>
              <a:t>So, the relevant question is: </a:t>
            </a:r>
            <a:r>
              <a:rPr lang="en-US" sz="1800" b="1" i="0" u="none" strike="noStrike" baseline="0" dirty="0">
                <a:latin typeface="Arial Nova Light" panose="020B0304020202020204" pitchFamily="34" charset="0"/>
              </a:rPr>
              <a:t>How to reach </a:t>
            </a:r>
            <a:r>
              <a:rPr lang="en-US" sz="1800" b="1" i="0" u="none" strike="noStrike" baseline="30000" dirty="0">
                <a:latin typeface="Arial Nova Light" panose="020B0304020202020204" pitchFamily="34" charset="0"/>
              </a:rPr>
              <a:t>12</a:t>
            </a:r>
            <a:r>
              <a:rPr lang="en-US" sz="1800" b="1" i="0" u="none" strike="noStrike" baseline="0" dirty="0">
                <a:latin typeface="Arial Nova Light" panose="020B0304020202020204" pitchFamily="34" charset="0"/>
              </a:rPr>
              <a:t>C starting from neutrons and </a:t>
            </a:r>
            <a:r>
              <a:rPr lang="en-US" sz="1800" dirty="0">
                <a:latin typeface="Arial Nova Light" panose="020B0304020202020204" pitchFamily="34" charset="0"/>
              </a:rPr>
              <a:t>α</a:t>
            </a:r>
            <a:r>
              <a:rPr lang="en-US" sz="1800" b="1" i="0" u="none" strike="noStrike" baseline="0" dirty="0">
                <a:latin typeface="Arial Nova Light" panose="020B0304020202020204" pitchFamily="34" charset="0"/>
              </a:rPr>
              <a:t>-particles?</a:t>
            </a:r>
            <a:endParaRPr lang="es-MX" dirty="0">
              <a:latin typeface="Arial Nova Light" panose="020B03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11707C9-42A7-8947-8B13-C50AE88E0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24" y="5624898"/>
            <a:ext cx="4322279" cy="115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10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6879A-8B6E-765D-1514-CFA09FFA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43"/>
            <a:ext cx="12325350" cy="825499"/>
          </a:xfrm>
        </p:spPr>
        <p:txBody>
          <a:bodyPr>
            <a:normAutofit/>
          </a:bodyPr>
          <a:lstStyle/>
          <a:p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spectra</a:t>
            </a:r>
            <a:r>
              <a:rPr lang="es-ES" dirty="0"/>
              <a:t> looks… </a:t>
            </a:r>
            <a:r>
              <a:rPr lang="es-ES" sz="1800" b="1" dirty="0">
                <a:latin typeface="TimesNewRomanPS-BoldMT"/>
              </a:rPr>
              <a:t>(12 </a:t>
            </a:r>
            <a:r>
              <a:rPr lang="es-ES" sz="1800" b="1" dirty="0" err="1">
                <a:latin typeface="TimesNewRomanPS-BoldMT"/>
              </a:rPr>
              <a:t>hrs</a:t>
            </a:r>
            <a:r>
              <a:rPr lang="es-ES" sz="1800" b="1" dirty="0">
                <a:latin typeface="TimesNewRomanPS-BoldMT"/>
              </a:rPr>
              <a:t>, </a:t>
            </a:r>
            <a:r>
              <a:rPr lang="es-MX" sz="1800" b="1" i="0" u="none" strike="noStrike" baseline="0" dirty="0">
                <a:latin typeface="TimesNewRomanPS-BoldMT"/>
              </a:rPr>
              <a:t>target (1.782 mg/cm²), 9x10</a:t>
            </a:r>
            <a:r>
              <a:rPr lang="es-MX" sz="1800" b="1" baseline="30000" dirty="0">
                <a:latin typeface="TimesNewRomanPS-BoldMT"/>
              </a:rPr>
              <a:t>4</a:t>
            </a:r>
            <a:r>
              <a:rPr lang="es-MX" sz="1800" b="1" i="0" u="none" strike="noStrike" baseline="0" dirty="0">
                <a:latin typeface="TimesNewRomanPS-BoldMT"/>
              </a:rPr>
              <a:t>  </a:t>
            </a:r>
            <a:r>
              <a:rPr lang="es-MX" sz="1800" b="1" i="0" u="none" strike="noStrike" baseline="0" dirty="0" err="1">
                <a:latin typeface="TimesNewRomanPS-BoldMT"/>
              </a:rPr>
              <a:t>pps</a:t>
            </a:r>
            <a:r>
              <a:rPr lang="es-MX" sz="1800" b="1" i="0" u="none" strike="noStrike" baseline="0" dirty="0">
                <a:latin typeface="TimesNewRomanPS-BoldMT"/>
              </a:rPr>
              <a:t> </a:t>
            </a:r>
            <a:r>
              <a:rPr lang="es-MX" sz="1800" b="1" i="0" u="none" strike="noStrike" baseline="0" dirty="0" err="1">
                <a:latin typeface="TimesNewRomanPS-BoldMT"/>
              </a:rPr>
              <a:t>of</a:t>
            </a:r>
            <a:r>
              <a:rPr lang="es-MX" sz="1800" b="1" i="0" u="none" strike="noStrike" baseline="0" dirty="0">
                <a:latin typeface="TimesNewRomanPS-BoldMT"/>
              </a:rPr>
              <a:t> </a:t>
            </a:r>
            <a:r>
              <a:rPr lang="es-MX" sz="1800" b="1" i="0" u="none" strike="noStrike" baseline="30000" dirty="0">
                <a:latin typeface="TimesNewRomanPS-BoldMT"/>
              </a:rPr>
              <a:t>6</a:t>
            </a:r>
            <a:r>
              <a:rPr lang="es-MX" sz="1800" b="1" i="0" u="none" strike="noStrike" baseline="0" dirty="0">
                <a:latin typeface="TimesNewRomanPS-BoldMT"/>
              </a:rPr>
              <a:t>He </a:t>
            </a:r>
            <a:r>
              <a:rPr lang="es-MX" sz="1800" b="1" i="0" u="none" strike="noStrike" baseline="0" dirty="0" err="1">
                <a:latin typeface="TimesNewRomanPS-BoldMT"/>
              </a:rPr>
              <a:t>events</a:t>
            </a:r>
            <a:r>
              <a:rPr lang="es-MX" sz="1800" b="1" i="0" u="none" strike="noStrike" baseline="0" dirty="0">
                <a:latin typeface="TimesNewRomanPS-BoldMT"/>
              </a:rPr>
              <a:t>)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BBA280-A798-CE51-398E-EB77124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27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B5FC62-347D-177D-C957-5A7D3B088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6" y="671128"/>
            <a:ext cx="9283897" cy="31674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DB41B8-C006-F931-9ADC-D18E2188C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0" y="3947380"/>
            <a:ext cx="9382953" cy="2964496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6A013803-E07F-5457-49E8-0958B1893F87}"/>
              </a:ext>
            </a:extLst>
          </p:cNvPr>
          <p:cNvSpPr/>
          <p:nvPr/>
        </p:nvSpPr>
        <p:spPr>
          <a:xfrm>
            <a:off x="4305181" y="5672220"/>
            <a:ext cx="428625" cy="357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6F62100-C658-9D7D-0B63-775DD61732C7}"/>
              </a:ext>
            </a:extLst>
          </p:cNvPr>
          <p:cNvSpPr/>
          <p:nvPr/>
        </p:nvSpPr>
        <p:spPr>
          <a:xfrm>
            <a:off x="7458196" y="5672220"/>
            <a:ext cx="428625" cy="357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448299E-936D-98B6-CAA9-A197BC84A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651" y="1879710"/>
            <a:ext cx="3586694" cy="34949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04B6B8C-F1B8-A572-7D59-5EB2C4B68FFB}"/>
              </a:ext>
            </a:extLst>
          </p:cNvPr>
          <p:cNvSpPr txBox="1"/>
          <p:nvPr/>
        </p:nvSpPr>
        <p:spPr>
          <a:xfrm>
            <a:off x="9017198" y="5380672"/>
            <a:ext cx="3153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rial Nova Light" panose="020F0502020204030204" pitchFamily="34" charset="0"/>
              </a:rPr>
              <a:t>Very forward ones suffered </a:t>
            </a:r>
            <a:r>
              <a:rPr lang="en-GB" u="sng" dirty="0">
                <a:solidFill>
                  <a:srgbClr val="FF0000"/>
                </a:solidFill>
                <a:latin typeface="Arial Nova Light" panose="020F0502020204030204" pitchFamily="34" charset="0"/>
              </a:rPr>
              <a:t>frame-scattering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Arial Nova Light" panose="020F0502020204030204" pitchFamily="34" charset="0"/>
              </a:rPr>
              <a:t>Clean in at least 9 strips.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rial Nova Light" panose="020F0502020204030204" pitchFamily="34" charset="0"/>
              </a:rPr>
              <a:t>Promising analysis in progress!!!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10678259-EDED-E6BF-BC68-5A8B0F7DE34C}"/>
              </a:ext>
            </a:extLst>
          </p:cNvPr>
          <p:cNvSpPr/>
          <p:nvPr/>
        </p:nvSpPr>
        <p:spPr>
          <a:xfrm>
            <a:off x="9988748" y="3893504"/>
            <a:ext cx="428625" cy="357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483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5DD7D6-2D33-3BC8-2F90-E0AE1C40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98" y="174221"/>
            <a:ext cx="11903202" cy="869315"/>
          </a:xfrm>
        </p:spPr>
        <p:txBody>
          <a:bodyPr>
            <a:normAutofit/>
          </a:bodyPr>
          <a:lstStyle/>
          <a:p>
            <a:r>
              <a:rPr lang="en-GB" dirty="0"/>
              <a:t>Many years collaborating with ND </a:t>
            </a:r>
            <a:r>
              <a:rPr lang="es-MX" sz="2800" dirty="0"/>
              <a:t>(Aguilera-</a:t>
            </a:r>
            <a:r>
              <a:rPr lang="es-MX" sz="2800" dirty="0" err="1"/>
              <a:t>Kolata</a:t>
            </a:r>
            <a:r>
              <a:rPr lang="es-MX" sz="2800" dirty="0"/>
              <a:t>)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BF039D-D205-DFDF-45DE-BC6BA365A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28</a:t>
            </a:fld>
            <a:endParaRPr lang="es-MX"/>
          </a:p>
        </p:txBody>
      </p:sp>
      <p:pic>
        <p:nvPicPr>
          <p:cNvPr id="6" name="Imagen 5" descr="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4DAA9B86-D4DB-5D16-63C6-CF5120E1A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1" y="880395"/>
            <a:ext cx="2537461" cy="1903096"/>
          </a:xfrm>
          <a:prstGeom prst="rect">
            <a:avLst/>
          </a:prstGeom>
        </p:spPr>
      </p:pic>
      <p:pic>
        <p:nvPicPr>
          <p:cNvPr id="8" name="Imagen 7" descr="Una persona sentado frente a una computadora&#10;&#10;Descripción generada automáticamente con confianza baja">
            <a:extLst>
              <a:ext uri="{FF2B5EF4-FFF2-40B4-BE49-F238E27FC236}">
                <a16:creationId xmlns:a16="http://schemas.microsoft.com/office/drawing/2014/main" id="{2DC1C652-E31C-E329-681F-2F3C074B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1" y="880395"/>
            <a:ext cx="2537460" cy="190309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81CB63-CD0D-0202-88A8-E97AC784B668}"/>
              </a:ext>
            </a:extLst>
          </p:cNvPr>
          <p:cNvSpPr txBox="1"/>
          <p:nvPr/>
        </p:nvSpPr>
        <p:spPr>
          <a:xfrm>
            <a:off x="214382" y="3359565"/>
            <a:ext cx="42680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 Nova Light" panose="020B0304020202020204" pitchFamily="34" charset="0"/>
              </a:rPr>
              <a:t>As an </a:t>
            </a:r>
            <a:r>
              <a:rPr lang="en-US" sz="2000" dirty="0" err="1">
                <a:solidFill>
                  <a:srgbClr val="002060"/>
                </a:solidFill>
                <a:latin typeface="Arial Nova Light" panose="020B0304020202020204" pitchFamily="34" charset="0"/>
              </a:rPr>
              <a:t>iniciative</a:t>
            </a:r>
            <a:r>
              <a:rPr lang="en-US" sz="2000" dirty="0">
                <a:solidFill>
                  <a:srgbClr val="002060"/>
                </a:solidFill>
                <a:latin typeface="Arial Nova Light" panose="020B0304020202020204" pitchFamily="34" charset="0"/>
              </a:rPr>
              <a:t> of </a:t>
            </a:r>
            <a:r>
              <a:rPr lang="en-US" sz="2000" b="1" dirty="0">
                <a:solidFill>
                  <a:srgbClr val="002060"/>
                </a:solidFill>
                <a:latin typeface="Arial Nova Light" panose="020B0304020202020204" pitchFamily="34" charset="0"/>
              </a:rPr>
              <a:t>E. Aguilera and M. </a:t>
            </a:r>
            <a:r>
              <a:rPr lang="en-US" sz="2000" b="1" dirty="0" err="1">
                <a:solidFill>
                  <a:srgbClr val="002060"/>
                </a:solidFill>
                <a:latin typeface="Arial Nova Light" panose="020B0304020202020204" pitchFamily="34" charset="0"/>
              </a:rPr>
              <a:t>Wiescher</a:t>
            </a:r>
            <a:r>
              <a:rPr lang="en-US" sz="2000" dirty="0">
                <a:solidFill>
                  <a:srgbClr val="002060"/>
                </a:solidFill>
                <a:latin typeface="Arial Nova Light" panose="020B0304020202020204" pitchFamily="34" charset="0"/>
              </a:rPr>
              <a:t>, 2 years ago was create</a:t>
            </a:r>
            <a:r>
              <a:rPr lang="es-MX" sz="2000" dirty="0">
                <a:solidFill>
                  <a:srgbClr val="002060"/>
                </a:solidFill>
                <a:latin typeface="Arial Nova Light" panose="020B0304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Arial Nova Light" panose="020B0304020202020204" pitchFamily="34" charset="0"/>
              </a:rPr>
              <a:t> IANNA </a:t>
            </a:r>
            <a:r>
              <a:rPr lang="es-MX" sz="2000" dirty="0">
                <a:solidFill>
                  <a:srgbClr val="002060"/>
                </a:solidFill>
                <a:latin typeface="Arial Nova Light" panose="020B0304020202020204" pitchFamily="34" charset="0"/>
              </a:rPr>
              <a:t>“</a:t>
            </a:r>
            <a:r>
              <a:rPr lang="en-US" sz="2000" dirty="0" err="1">
                <a:solidFill>
                  <a:srgbClr val="00206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Ibero</a:t>
            </a:r>
            <a:r>
              <a:rPr lang="en-US" sz="2000" dirty="0">
                <a:solidFill>
                  <a:srgbClr val="00206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 American Network of Nuclear Astrophysics” which immediately was linked to IRENA “International Research Network for Nuclear Astrophysics”.</a:t>
            </a:r>
          </a:p>
          <a:p>
            <a:r>
              <a:rPr lang="en-US" sz="2000" dirty="0">
                <a:solidFill>
                  <a:srgbClr val="002060"/>
                </a:solidFill>
                <a:latin typeface="Arial Nova Light" panose="020B0304020202020204" pitchFamily="34" charset="0"/>
                <a:ea typeface="Calibri" panose="020F0502020204030204" pitchFamily="34" charset="0"/>
              </a:rPr>
              <a:t>IANNA has presently </a:t>
            </a:r>
            <a:r>
              <a:rPr lang="en-US" sz="2000" b="1" dirty="0">
                <a:solidFill>
                  <a:srgbClr val="002060"/>
                </a:solidFill>
                <a:latin typeface="Arial Nova Light" panose="020B0304020202020204" pitchFamily="34" charset="0"/>
                <a:ea typeface="Calibri" panose="020F0502020204030204" pitchFamily="34" charset="0"/>
              </a:rPr>
              <a:t>Mexico, Brazil, Argentina, Spain and Portugal as country members</a:t>
            </a:r>
            <a:r>
              <a:rPr lang="en-US" sz="2000" dirty="0">
                <a:solidFill>
                  <a:srgbClr val="002060"/>
                </a:solidFill>
                <a:latin typeface="Arial Nova Light" panose="020B0304020202020204" pitchFamily="34" charset="0"/>
                <a:ea typeface="Calibri" panose="020F0502020204030204" pitchFamily="34" charset="0"/>
              </a:rPr>
              <a:t>.</a:t>
            </a:r>
            <a:endParaRPr lang="es-MX" sz="2000" dirty="0">
              <a:solidFill>
                <a:srgbClr val="002060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2050" name="Picture 2" descr="Μπορεί να είναι εικόνα 7 άτομα, άτομα που στέκονται και εσωτερικός χώρος">
            <a:extLst>
              <a:ext uri="{FF2B5EF4-FFF2-40B4-BE49-F238E27FC236}">
                <a16:creationId xmlns:a16="http://schemas.microsoft.com/office/drawing/2014/main" id="{ECDC7DAC-3CF3-6B4B-2E82-1413ED122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969" y="869315"/>
            <a:ext cx="3315649" cy="248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hay ninguna descripción de la foto disponible.">
            <a:extLst>
              <a:ext uri="{FF2B5EF4-FFF2-40B4-BE49-F238E27FC236}">
                <a16:creationId xmlns:a16="http://schemas.microsoft.com/office/drawing/2014/main" id="{D6EA088D-1692-19AB-FAD6-AC0D71475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27" y="880395"/>
            <a:ext cx="3174027" cy="19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>
            <a:extLst>
              <a:ext uri="{FF2B5EF4-FFF2-40B4-BE49-F238E27FC236}">
                <a16:creationId xmlns:a16="http://schemas.microsoft.com/office/drawing/2014/main" id="{221184AD-05DA-ABFF-A6CB-BE4580441C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F2F41B2B-1DEF-C7B4-0B5A-EE848D73FD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5" name="Imagen 14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080A0584-B20D-657E-A4E7-A80A12F6B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15" y="4102274"/>
            <a:ext cx="4268054" cy="2403448"/>
          </a:xfrm>
          <a:prstGeom prst="rect">
            <a:avLst/>
          </a:prstGeom>
        </p:spPr>
      </p:pic>
      <p:pic>
        <p:nvPicPr>
          <p:cNvPr id="13" name="Imagen 12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2270717B-C80E-7A3F-66D1-DCF4BCB93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79" y="3953821"/>
            <a:ext cx="3872239" cy="290417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BE290EF-2153-8558-DB9C-110103900B6E}"/>
              </a:ext>
            </a:extLst>
          </p:cNvPr>
          <p:cNvSpPr txBox="1"/>
          <p:nvPr/>
        </p:nvSpPr>
        <p:spPr>
          <a:xfrm>
            <a:off x="2067436" y="2796778"/>
            <a:ext cx="136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70C0"/>
                </a:solidFill>
                <a:latin typeface="Arial Nova Light" panose="020B0304020202020204" pitchFamily="34" charset="0"/>
              </a:rPr>
              <a:t>2010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37C2494-514F-84D4-A4A7-95F8022A0C33}"/>
              </a:ext>
            </a:extLst>
          </p:cNvPr>
          <p:cNvSpPr txBox="1"/>
          <p:nvPr/>
        </p:nvSpPr>
        <p:spPr>
          <a:xfrm>
            <a:off x="7169584" y="6476563"/>
            <a:ext cx="136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70C0"/>
                </a:solidFill>
                <a:latin typeface="Arial Nova Light" panose="020B0304020202020204" pitchFamily="34" charset="0"/>
              </a:rPr>
              <a:t>2023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7BA5DB0-42F7-61F4-01EE-DE3672A675CE}"/>
              </a:ext>
            </a:extLst>
          </p:cNvPr>
          <p:cNvSpPr txBox="1"/>
          <p:nvPr/>
        </p:nvSpPr>
        <p:spPr>
          <a:xfrm>
            <a:off x="10046748" y="3309193"/>
            <a:ext cx="136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70C0"/>
                </a:solidFill>
                <a:latin typeface="Arial Nova Light" panose="020B0304020202020204" pitchFamily="34" charset="0"/>
              </a:rPr>
              <a:t>2022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28DF3D2-70E4-5AAB-BD4C-47BD3598BC6D}"/>
              </a:ext>
            </a:extLst>
          </p:cNvPr>
          <p:cNvSpPr txBox="1"/>
          <p:nvPr/>
        </p:nvSpPr>
        <p:spPr>
          <a:xfrm>
            <a:off x="6596690" y="2796778"/>
            <a:ext cx="136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70C0"/>
                </a:solidFill>
                <a:latin typeface="Arial Nova Light" panose="020B0304020202020204" pitchFamily="34" charset="0"/>
              </a:rPr>
              <a:t>2019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FEC3E1F-77C6-F32B-F90A-D84D05BBF0BD}"/>
              </a:ext>
            </a:extLst>
          </p:cNvPr>
          <p:cNvSpPr txBox="1"/>
          <p:nvPr/>
        </p:nvSpPr>
        <p:spPr>
          <a:xfrm>
            <a:off x="5223512" y="-34387"/>
            <a:ext cx="444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Nova Light" panose="020B0304020202020204" pitchFamily="34" charset="0"/>
              </a:rPr>
              <a:t>Announcement</a:t>
            </a:r>
          </a:p>
        </p:txBody>
      </p:sp>
    </p:spTree>
    <p:extLst>
      <p:ext uri="{BB962C8B-B14F-4D97-AF65-F5344CB8AC3E}">
        <p14:creationId xmlns:p14="http://schemas.microsoft.com/office/powerpoint/2010/main" val="2485992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3A1E23-9E1D-E9DD-9422-92CF9D3A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29</a:t>
            </a:fld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57D663-CCDB-1722-656D-EA8179810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0" y="79279"/>
            <a:ext cx="9997504" cy="22515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90FBC7F-D65B-5D17-9608-E5406CB4C8E5}"/>
              </a:ext>
            </a:extLst>
          </p:cNvPr>
          <p:cNvSpPr txBox="1"/>
          <p:nvPr/>
        </p:nvSpPr>
        <p:spPr>
          <a:xfrm>
            <a:off x="1" y="2626644"/>
            <a:ext cx="11738810" cy="163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IANNA-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IReNA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workshop on new reaction rates for Nuclear Astrophysics is being organized as a collaboration between IANNA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Ibero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American Network of Nuclear Astrophysics)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IReNA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(International Research Network for Nuclear Astrophysics), with main co-sponsorship from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IReNA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It will be held during June 9-11, 2024, in the Embassy Suites by Hilton South Bend at Notre Dame, US, just across from the campus of the University of Notre Dame. 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E948CAB-E0D8-C295-08F5-4D96A94FB6EE}"/>
              </a:ext>
            </a:extLst>
          </p:cNvPr>
          <p:cNvSpPr txBox="1"/>
          <p:nvPr/>
        </p:nvSpPr>
        <p:spPr>
          <a:xfrm>
            <a:off x="0" y="4240894"/>
            <a:ext cx="9902045" cy="25391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800" b="0" kern="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Organizing Committee</a:t>
            </a:r>
            <a:endParaRPr lang="es-MX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Luis Acosta, IFUNAM (Mexico) IEM-CSIC (Spain) </a:t>
            </a:r>
            <a:r>
              <a:rPr lang="en-US" sz="1800" b="0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(chair)</a:t>
            </a:r>
            <a:endParaRPr lang="es-MX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Richard James </a:t>
            </a:r>
            <a:r>
              <a:rPr lang="en-US" sz="1800" b="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deBoer</a:t>
            </a:r>
            <a:r>
              <a:rPr lang="en-U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University of Notre Dame, US </a:t>
            </a:r>
            <a:r>
              <a:rPr lang="en-US" sz="1800" b="0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(co-chair)</a:t>
            </a:r>
            <a:endParaRPr lang="en-US" kern="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s-MX" sz="11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s-E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E.F. Aguilera, ININ, México,</a:t>
            </a:r>
            <a:r>
              <a:rPr lang="es-MX" sz="40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L. </a:t>
            </a:r>
            <a:r>
              <a:rPr lang="es-ES" sz="1800" b="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Gasques</a:t>
            </a:r>
            <a:r>
              <a:rPr lang="es-E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Instituto de Física, Universidad de Sao Paulo, </a:t>
            </a:r>
            <a:r>
              <a:rPr lang="es-ES" sz="1800" b="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Brazil</a:t>
            </a:r>
            <a:r>
              <a:rPr lang="es-ES" kern="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Andrés </a:t>
            </a:r>
            <a:r>
              <a:rPr lang="es-ES" sz="1800" b="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Arazi</a:t>
            </a:r>
            <a:r>
              <a:rPr lang="es-E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S" sz="1800" b="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Lab</a:t>
            </a:r>
            <a:r>
              <a:rPr lang="es-E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TANDAR, Comisión Nacional de Energía Atómica (CNEA), Argentina,</a:t>
            </a:r>
            <a:endParaRPr lang="es-MX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Daniel Galaviz, </a:t>
            </a:r>
            <a:r>
              <a:rPr lang="es-ES" sz="1800" b="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Lab</a:t>
            </a:r>
            <a:r>
              <a:rPr lang="es-E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Instrumentación e Física </a:t>
            </a:r>
            <a:r>
              <a:rPr lang="es-ES" sz="1800" b="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Exp</a:t>
            </a:r>
            <a:r>
              <a:rPr lang="es-E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Partículas (LIP), Portugal and</a:t>
            </a:r>
            <a:endParaRPr lang="es-MX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Marcos Aurelio González Álvarez, Univ. de Sevilla, </a:t>
            </a:r>
            <a:r>
              <a:rPr lang="es-ES" sz="1800" b="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Spain</a:t>
            </a:r>
            <a:endParaRPr lang="es-MX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B4549CC-03AB-AEF6-2D90-5AD19C600712}"/>
              </a:ext>
            </a:extLst>
          </p:cNvPr>
          <p:cNvSpPr txBox="1"/>
          <p:nvPr/>
        </p:nvSpPr>
        <p:spPr>
          <a:xfrm>
            <a:off x="9902045" y="4034966"/>
            <a:ext cx="2098502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SAVE THE DATES</a:t>
            </a: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Abstract submission, first days of February’24</a:t>
            </a:r>
          </a:p>
        </p:txBody>
      </p:sp>
    </p:spTree>
    <p:extLst>
      <p:ext uri="{BB962C8B-B14F-4D97-AF65-F5344CB8AC3E}">
        <p14:creationId xmlns:p14="http://schemas.microsoft.com/office/powerpoint/2010/main" val="2317936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D5C669-9D84-A163-C079-B519C6BC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3</a:t>
            </a:fld>
            <a:endParaRPr lang="es-MX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9A95B98-9608-462C-147F-2C259A53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43" y="954462"/>
            <a:ext cx="4693315" cy="353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56985B0-CBFF-11D1-C323-9459B994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5698" y="771034"/>
            <a:ext cx="3731033" cy="486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6 CuadroTexto">
            <a:extLst>
              <a:ext uri="{FF2B5EF4-FFF2-40B4-BE49-F238E27FC236}">
                <a16:creationId xmlns:a16="http://schemas.microsoft.com/office/drawing/2014/main" id="{D7DAD522-CA40-C99A-3852-FA5C4096DFBD}"/>
              </a:ext>
            </a:extLst>
          </p:cNvPr>
          <p:cNvSpPr txBox="1"/>
          <p:nvPr/>
        </p:nvSpPr>
        <p:spPr>
          <a:xfrm>
            <a:off x="0" y="433460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200" b="1" dirty="0">
              <a:solidFill>
                <a:srgbClr val="002060"/>
              </a:solidFill>
            </a:endParaRPr>
          </a:p>
          <a:p>
            <a:pPr algn="just"/>
            <a:r>
              <a:rPr lang="en-US" sz="1200" b="1" dirty="0">
                <a:solidFill>
                  <a:srgbClr val="7030A0"/>
                </a:solidFill>
              </a:rPr>
              <a:t>(Purple) Simple Optical Model (1 channel) </a:t>
            </a:r>
          </a:p>
          <a:p>
            <a:pPr algn="just"/>
            <a:r>
              <a:rPr lang="en-US" sz="1200" b="1" dirty="0">
                <a:solidFill>
                  <a:srgbClr val="00B050"/>
                </a:solidFill>
              </a:rPr>
              <a:t>(Green)  CDCC including 2-neutron breakup channel (2 channels). </a:t>
            </a:r>
          </a:p>
          <a:p>
            <a:pPr algn="just"/>
            <a:r>
              <a:rPr lang="en-US" sz="1200" b="1" dirty="0">
                <a:solidFill>
                  <a:srgbClr val="FF0000"/>
                </a:solidFill>
              </a:rPr>
              <a:t>(Red) CDCC including breakup channel + the effect of dipole polarizability, by including the polarization potential, due to the important role of the B(E1) strength distribution in weakly bound nuclei scattering.</a:t>
            </a:r>
          </a:p>
          <a:p>
            <a:pPr algn="just"/>
            <a:endParaRPr lang="en-US" sz="1200" b="1" dirty="0">
              <a:solidFill>
                <a:srgbClr val="FF0000"/>
              </a:solidFill>
            </a:endParaRPr>
          </a:p>
          <a:p>
            <a:pPr algn="just"/>
            <a:r>
              <a:rPr lang="en-US" sz="1200" b="1" dirty="0">
                <a:solidFill>
                  <a:srgbClr val="002060"/>
                </a:solidFill>
              </a:rPr>
              <a:t>With this it can be probed that the coupling with the continuum states is contributing in a large scale to the absorption observed on the scattering.</a:t>
            </a:r>
          </a:p>
        </p:txBody>
      </p:sp>
      <p:sp>
        <p:nvSpPr>
          <p:cNvPr id="9" name="7 CuadroTexto">
            <a:extLst>
              <a:ext uri="{FF2B5EF4-FFF2-40B4-BE49-F238E27FC236}">
                <a16:creationId xmlns:a16="http://schemas.microsoft.com/office/drawing/2014/main" id="{FF5FB5A0-EB76-12B9-8B74-11E7C04C0687}"/>
              </a:ext>
            </a:extLst>
          </p:cNvPr>
          <p:cNvSpPr txBox="1"/>
          <p:nvPr/>
        </p:nvSpPr>
        <p:spPr>
          <a:xfrm>
            <a:off x="7468325" y="5645085"/>
            <a:ext cx="4365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baseline="30000" dirty="0">
                <a:solidFill>
                  <a:srgbClr val="FF0000"/>
                </a:solidFill>
              </a:rPr>
              <a:t>4</a:t>
            </a:r>
            <a:r>
              <a:rPr lang="en-US" sz="1200" b="1" dirty="0">
                <a:solidFill>
                  <a:srgbClr val="FF0000"/>
                </a:solidFill>
              </a:rPr>
              <a:t>He products: The calculation is DWBA. It underestimates data at middle angles, however, it reproduces in a good way the alpha production at bigger angles.</a:t>
            </a:r>
          </a:p>
        </p:txBody>
      </p:sp>
      <p:sp>
        <p:nvSpPr>
          <p:cNvPr id="10" name="8 Rectángulo">
            <a:extLst>
              <a:ext uri="{FF2B5EF4-FFF2-40B4-BE49-F238E27FC236}">
                <a16:creationId xmlns:a16="http://schemas.microsoft.com/office/drawing/2014/main" id="{E9C27DCC-5614-5D2F-3ADD-F6332BEB6B78}"/>
              </a:ext>
            </a:extLst>
          </p:cNvPr>
          <p:cNvSpPr/>
          <p:nvPr/>
        </p:nvSpPr>
        <p:spPr>
          <a:xfrm>
            <a:off x="2796838" y="6075273"/>
            <a:ext cx="4289762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Calisto MT" pitchFamily="18" charset="0"/>
              </a:rPr>
              <a:t>L. Acosta et al. PRC </a:t>
            </a:r>
            <a:r>
              <a:rPr lang="it-IT" sz="1400" b="1" dirty="0">
                <a:solidFill>
                  <a:srgbClr val="7030A0"/>
                </a:solidFill>
                <a:latin typeface="Calisto MT" pitchFamily="18" charset="0"/>
              </a:rPr>
              <a:t>84, 044604 (2011)</a:t>
            </a:r>
          </a:p>
          <a:p>
            <a:r>
              <a:rPr lang="it-IT" sz="1400" b="1" dirty="0">
                <a:solidFill>
                  <a:srgbClr val="7030A0"/>
                </a:solidFill>
                <a:latin typeface="Calisto MT" pitchFamily="18" charset="0"/>
              </a:rPr>
              <a:t>A.M. Sánchez-Benítez et. al., NPA, 803 (2008) </a:t>
            </a:r>
          </a:p>
          <a:p>
            <a:r>
              <a:rPr lang="it-IT" sz="1400" b="1" dirty="0">
                <a:solidFill>
                  <a:srgbClr val="7030A0"/>
                </a:solidFill>
                <a:latin typeface="Calisto MT" pitchFamily="18" charset="0"/>
              </a:rPr>
              <a:t>D. Escrig et. al., NPA 792 (2007) </a:t>
            </a:r>
            <a:r>
              <a:rPr lang="en-GB" sz="1400" b="1" dirty="0">
                <a:solidFill>
                  <a:srgbClr val="7030A0"/>
                </a:solidFill>
                <a:latin typeface="Calisto MT" pitchFamily="18" charset="0"/>
              </a:rPr>
              <a:t> </a:t>
            </a: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85DF2445-3FA4-E910-21C2-3F24C88C0BA6}"/>
              </a:ext>
            </a:extLst>
          </p:cNvPr>
          <p:cNvSpPr txBox="1">
            <a:spLocks/>
          </p:cNvSpPr>
          <p:nvPr/>
        </p:nvSpPr>
        <p:spPr>
          <a:xfrm>
            <a:off x="0" y="12656"/>
            <a:ext cx="12355551" cy="825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aseline="30000" dirty="0"/>
              <a:t>6</a:t>
            </a:r>
            <a:r>
              <a:rPr lang="en-US" sz="3200" dirty="0"/>
              <a:t>He + </a:t>
            </a:r>
            <a:r>
              <a:rPr lang="en-US" sz="3200" baseline="30000" dirty="0"/>
              <a:t>208</a:t>
            </a:r>
            <a:r>
              <a:rPr lang="en-US" sz="3200" dirty="0"/>
              <a:t>Pb at 22 MeV. CRC U. Louvain-la-</a:t>
            </a:r>
            <a:r>
              <a:rPr lang="en-US" sz="3200" dirty="0" err="1"/>
              <a:t>Neuve</a:t>
            </a:r>
            <a:r>
              <a:rPr lang="en-US" sz="3200" dirty="0"/>
              <a:t> (2004-2005) </a:t>
            </a:r>
            <a:endParaRPr lang="en-U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CB264B80-E6EC-66C5-6D21-E0EA3DE19D5F}"/>
              </a:ext>
            </a:extLst>
          </p:cNvPr>
          <p:cNvSpPr/>
          <p:nvPr/>
        </p:nvSpPr>
        <p:spPr>
          <a:xfrm>
            <a:off x="8454726" y="1987094"/>
            <a:ext cx="571293" cy="97403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F64790F-43C2-2AB4-017C-452CBDCCFFF2}"/>
              </a:ext>
            </a:extLst>
          </p:cNvPr>
          <p:cNvSpPr/>
          <p:nvPr/>
        </p:nvSpPr>
        <p:spPr>
          <a:xfrm>
            <a:off x="8298295" y="881843"/>
            <a:ext cx="2945153" cy="1155622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13 CuadroTexto">
            <a:extLst>
              <a:ext uri="{FF2B5EF4-FFF2-40B4-BE49-F238E27FC236}">
                <a16:creationId xmlns:a16="http://schemas.microsoft.com/office/drawing/2014/main" id="{059F5F72-1A22-461C-45B0-1727F71EBB15}"/>
              </a:ext>
            </a:extLst>
          </p:cNvPr>
          <p:cNvSpPr txBox="1"/>
          <p:nvPr/>
        </p:nvSpPr>
        <p:spPr>
          <a:xfrm>
            <a:off x="5185151" y="4165331"/>
            <a:ext cx="838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elastic</a:t>
            </a:r>
          </a:p>
        </p:txBody>
      </p:sp>
      <p:sp>
        <p:nvSpPr>
          <p:cNvPr id="11" name="13 CuadroTexto">
            <a:extLst>
              <a:ext uri="{FF2B5EF4-FFF2-40B4-BE49-F238E27FC236}">
                <a16:creationId xmlns:a16="http://schemas.microsoft.com/office/drawing/2014/main" id="{06FB878E-49D4-C134-6F75-E6DFAB75EAD7}"/>
              </a:ext>
            </a:extLst>
          </p:cNvPr>
          <p:cNvSpPr txBox="1"/>
          <p:nvPr/>
        </p:nvSpPr>
        <p:spPr>
          <a:xfrm>
            <a:off x="6449433" y="1545547"/>
            <a:ext cx="1336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>
                <a:solidFill>
                  <a:srgbClr val="7030A0"/>
                </a:solidFill>
              </a:rPr>
              <a:t>4</a:t>
            </a:r>
            <a:r>
              <a:rPr lang="en-US" sz="1600" b="1" dirty="0">
                <a:solidFill>
                  <a:srgbClr val="7030A0"/>
                </a:solidFill>
              </a:rPr>
              <a:t>He products</a:t>
            </a:r>
          </a:p>
        </p:txBody>
      </p:sp>
    </p:spTree>
    <p:extLst>
      <p:ext uri="{BB962C8B-B14F-4D97-AF65-F5344CB8AC3E}">
        <p14:creationId xmlns:p14="http://schemas.microsoft.com/office/powerpoint/2010/main" val="135318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7343F-0FEA-4EC6-8AA6-DE4CC082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FC40D7-3D89-403E-91AF-108A3B550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F3CB19-60C2-423C-8FD1-8D75EC43D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30</a:t>
            </a:fld>
            <a:endParaRPr lang="es-MX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7E91B26-16EF-4D2E-825F-3F6BE1C47F28}"/>
              </a:ext>
            </a:extLst>
          </p:cNvPr>
          <p:cNvSpPr txBox="1"/>
          <p:nvPr/>
        </p:nvSpPr>
        <p:spPr>
          <a:xfrm>
            <a:off x="3034231" y="2639382"/>
            <a:ext cx="6700005" cy="272382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by Nick Keeley for the proposal</a:t>
            </a:r>
          </a:p>
          <a:p>
            <a:pPr>
              <a:spcAft>
                <a:spcPts val="600"/>
              </a:spcAft>
            </a:pPr>
            <a:r>
              <a:rPr lang="en-GB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Breakup Couplings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CDCC (FRESCO): </a:t>
            </a:r>
            <a:r>
              <a: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 → n + </a:t>
            </a:r>
            <a:r>
              <a:rPr lang="en-GB" sz="16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inert core 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Model potentials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spcAft>
                <a:spcPts val="600"/>
              </a:spcAft>
              <a:buFont typeface="Wingdings" pitchFamily="2" charset="2"/>
              <a:buChar char="v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+ </a:t>
            </a:r>
            <a:r>
              <a:rPr lang="en-GB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– </a:t>
            </a:r>
            <a:r>
              <a:rPr lang="en-GB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Koning &amp; Delaroche, NPA713 (2003)  231</a:t>
            </a:r>
          </a:p>
          <a:p>
            <a:pPr marL="1200150" lvl="2" indent="-285750">
              <a:spcAft>
                <a:spcPts val="600"/>
              </a:spcAft>
              <a:buFont typeface="Wingdings" pitchFamily="2" charset="2"/>
              <a:buChar char="v"/>
            </a:pPr>
            <a:r>
              <a:rPr lang="en-GB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+ </a:t>
            </a:r>
            <a:r>
              <a:rPr lang="en-GB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– </a:t>
            </a:r>
            <a:r>
              <a:rPr lang="en-GB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data </a:t>
            </a:r>
            <a:r>
              <a:rPr lang="en-GB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GB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Santra</a:t>
            </a:r>
            <a:r>
              <a:rPr lang="en-GB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PRC64, 024602 (2001)</a:t>
            </a:r>
          </a:p>
          <a:p>
            <a:pPr>
              <a:spcAft>
                <a:spcPts val="600"/>
              </a:spcAft>
            </a:pPr>
            <a:r>
              <a:rPr lang="en-GB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Stripping  Coupling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CRC (FRESCO)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Pb(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n+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potential +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s.f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0.98); </a:t>
            </a:r>
            <a:r>
              <a:rPr lang="en-GB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[Kovar NPA231 (1974) 266]</a:t>
            </a:r>
          </a:p>
        </p:txBody>
      </p:sp>
    </p:spTree>
    <p:extLst>
      <p:ext uri="{BB962C8B-B14F-4D97-AF65-F5344CB8AC3E}">
        <p14:creationId xmlns:p14="http://schemas.microsoft.com/office/powerpoint/2010/main" val="2444814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DD1F0-13D9-0F62-4E8A-44A20057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944"/>
            <a:ext cx="12189989" cy="662781"/>
          </a:xfrm>
        </p:spPr>
        <p:txBody>
          <a:bodyPr>
            <a:noAutofit/>
          </a:bodyPr>
          <a:lstStyle/>
          <a:p>
            <a:r>
              <a:rPr lang="en-GB" sz="3600" baseline="30000" dirty="0"/>
              <a:t>4</a:t>
            </a:r>
            <a:r>
              <a:rPr lang="en-GB" sz="3600" dirty="0"/>
              <a:t>He produced at forward angles??? “Frame-scattering!!!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A2CA48-B14F-5192-1776-6005321CE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4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B3B004-E30C-FFCC-F836-017225CB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9" y="3883055"/>
            <a:ext cx="3298174" cy="29810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5CBEC4-C7FF-58A7-DC9B-8B5A8BEA8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302" y="4050599"/>
            <a:ext cx="3891773" cy="273078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27CFE63-39D4-85F6-330C-0A7E8D91D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937" y="4553369"/>
            <a:ext cx="2313305" cy="230463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919B12E-9E54-A3AD-ACAD-BD432920D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928" y="587063"/>
            <a:ext cx="4913061" cy="329599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9BE0DBA-17BD-05CF-8318-4C170F42353D}"/>
              </a:ext>
            </a:extLst>
          </p:cNvPr>
          <p:cNvSpPr/>
          <p:nvPr/>
        </p:nvSpPr>
        <p:spPr>
          <a:xfrm>
            <a:off x="7846672" y="840269"/>
            <a:ext cx="3830978" cy="1332581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09473B4-CD71-A52B-CD10-9AAEFDE26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29" y="672725"/>
            <a:ext cx="2377052" cy="314812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1CDBA05-30F4-D633-C2EC-78128208B3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9269" y="636105"/>
            <a:ext cx="2835319" cy="36547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A430B4B-8110-5CD8-4A28-E02EC646F0F8}"/>
              </a:ext>
            </a:extLst>
          </p:cNvPr>
          <p:cNvSpPr txBox="1"/>
          <p:nvPr/>
        </p:nvSpPr>
        <p:spPr>
          <a:xfrm>
            <a:off x="3404843" y="4255441"/>
            <a:ext cx="499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Bachelor Thesis in Physics, Jaqueline Perez (2022)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3EE243-64BA-B1DD-C132-ED1DAD25731B}"/>
              </a:ext>
            </a:extLst>
          </p:cNvPr>
          <p:cNvSpPr txBox="1"/>
          <p:nvPr/>
        </p:nvSpPr>
        <p:spPr>
          <a:xfrm>
            <a:off x="8272130" y="502399"/>
            <a:ext cx="36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PhD. Thesis, L. Acosta (2009)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6918290-B375-22BC-7C43-63A6FA85A33C}"/>
              </a:ext>
            </a:extLst>
          </p:cNvPr>
          <p:cNvSpPr/>
          <p:nvPr/>
        </p:nvSpPr>
        <p:spPr>
          <a:xfrm>
            <a:off x="5614738" y="2486527"/>
            <a:ext cx="288758" cy="320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800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6B27C-24A8-AA5B-CA5E-DC9EE65BE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44"/>
            <a:ext cx="7861610" cy="933031"/>
          </a:xfrm>
        </p:spPr>
        <p:txBody>
          <a:bodyPr>
            <a:normAutofit/>
          </a:bodyPr>
          <a:lstStyle/>
          <a:p>
            <a:r>
              <a:rPr lang="es-ES" sz="4000" baseline="30000" dirty="0">
                <a:solidFill>
                  <a:srgbClr val="0070C0"/>
                </a:solidFill>
              </a:rPr>
              <a:t>6</a:t>
            </a:r>
            <a:r>
              <a:rPr lang="es-ES" sz="4000" dirty="0">
                <a:solidFill>
                  <a:srgbClr val="0070C0"/>
                </a:solidFill>
              </a:rPr>
              <a:t>He + </a:t>
            </a:r>
            <a:r>
              <a:rPr lang="es-ES" sz="4000" baseline="30000" dirty="0">
                <a:solidFill>
                  <a:srgbClr val="0070C0"/>
                </a:solidFill>
              </a:rPr>
              <a:t>208</a:t>
            </a:r>
            <a:r>
              <a:rPr lang="es-ES" sz="4000" dirty="0">
                <a:solidFill>
                  <a:srgbClr val="0070C0"/>
                </a:solidFill>
              </a:rPr>
              <a:t>Pb @ 19 </a:t>
            </a:r>
            <a:r>
              <a:rPr lang="es-ES" sz="4000" dirty="0" err="1">
                <a:solidFill>
                  <a:srgbClr val="0070C0"/>
                </a:solidFill>
              </a:rPr>
              <a:t>MeV</a:t>
            </a:r>
            <a:r>
              <a:rPr lang="es-ES" sz="4000" dirty="0">
                <a:solidFill>
                  <a:srgbClr val="0070C0"/>
                </a:solidFill>
              </a:rPr>
              <a:t> (2023)</a:t>
            </a:r>
            <a:endParaRPr lang="es-MX" sz="4000" dirty="0">
              <a:solidFill>
                <a:srgbClr val="0070C0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7B57E3-DA64-F6AD-B209-7B6D2BC0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5</a:t>
            </a:fld>
            <a:endParaRPr lang="es-MX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B6937DF-3EC0-B49C-42A7-9DE7E4719A18}"/>
              </a:ext>
            </a:extLst>
          </p:cNvPr>
          <p:cNvSpPr txBox="1">
            <a:spLocks/>
          </p:cNvSpPr>
          <p:nvPr/>
        </p:nvSpPr>
        <p:spPr>
          <a:xfrm>
            <a:off x="280988" y="825081"/>
            <a:ext cx="6805612" cy="1013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TriSol</a:t>
            </a:r>
            <a:r>
              <a:rPr lang="en-US" dirty="0"/>
              <a:t> Facility, Nuclear Science Laboratory University of ND (USA)</a:t>
            </a:r>
          </a:p>
          <a:p>
            <a:r>
              <a:rPr lang="en-US" dirty="0"/>
              <a:t>70 mm (16 SSSSD) + 1000 mm (PAD) wedge telescopes (6 of them)</a:t>
            </a:r>
          </a:p>
          <a:p>
            <a:r>
              <a:rPr lang="en-US" dirty="0"/>
              <a:t>Reaction used to produce </a:t>
            </a:r>
            <a:r>
              <a:rPr lang="en-US" baseline="30000" dirty="0"/>
              <a:t>6</a:t>
            </a:r>
            <a:r>
              <a:rPr lang="en-US" dirty="0"/>
              <a:t>He is </a:t>
            </a:r>
            <a:r>
              <a:rPr lang="en-US" baseline="30000" dirty="0"/>
              <a:t>7</a:t>
            </a:r>
            <a:r>
              <a:rPr lang="en-US" dirty="0"/>
              <a:t>Li(d,</a:t>
            </a:r>
            <a:r>
              <a:rPr lang="en-US" baseline="30000" dirty="0"/>
              <a:t>3</a:t>
            </a:r>
            <a:r>
              <a:rPr lang="en-US" dirty="0"/>
              <a:t>He)</a:t>
            </a:r>
            <a:r>
              <a:rPr lang="en-US" baseline="30000" dirty="0"/>
              <a:t>6</a:t>
            </a:r>
            <a:r>
              <a:rPr lang="en-US" dirty="0"/>
              <a:t>He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7" name="Imagen 6" descr="Imagen que contiene reloj, edificio, pantalla, bicicleta&#10;&#10;Descripción generada automáticamente">
            <a:extLst>
              <a:ext uri="{FF2B5EF4-FFF2-40B4-BE49-F238E27FC236}">
                <a16:creationId xmlns:a16="http://schemas.microsoft.com/office/drawing/2014/main" id="{C2D83C3F-B308-1690-9085-B7AA7AFFB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6" y="1956115"/>
            <a:ext cx="4533900" cy="45268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305248-A1C6-4CAC-1B5A-50053C820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242" y="5057776"/>
            <a:ext cx="2226365" cy="1649896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77A3DE12-6364-BE45-66FC-98E813631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10" y="58167"/>
            <a:ext cx="4853940" cy="3440490"/>
          </a:xfrm>
          <a:prstGeom prst="rect">
            <a:avLst/>
          </a:prstGeom>
        </p:spPr>
      </p:pic>
      <p:pic>
        <p:nvPicPr>
          <p:cNvPr id="13" name="Imagen 12" descr="Diagrama, Histograma&#10;&#10;Descripción generada automáticamente">
            <a:extLst>
              <a:ext uri="{FF2B5EF4-FFF2-40B4-BE49-F238E27FC236}">
                <a16:creationId xmlns:a16="http://schemas.microsoft.com/office/drawing/2014/main" id="{00AC508C-F2E7-132F-479E-F550F72C4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84" y="3613418"/>
            <a:ext cx="4671133" cy="309425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9A49F0-68DE-40DC-8C28-94C06D752C77}"/>
              </a:ext>
            </a:extLst>
          </p:cNvPr>
          <p:cNvSpPr txBox="1"/>
          <p:nvPr/>
        </p:nvSpPr>
        <p:spPr>
          <a:xfrm>
            <a:off x="4959151" y="3429000"/>
            <a:ext cx="31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rial Nova Light" panose="020F0502020204030204" pitchFamily="34" charset="0"/>
              </a:rPr>
              <a:t>Analysis in progress!!!</a:t>
            </a:r>
          </a:p>
        </p:txBody>
      </p:sp>
    </p:spTree>
    <p:extLst>
      <p:ext uri="{BB962C8B-B14F-4D97-AF65-F5344CB8AC3E}">
        <p14:creationId xmlns:p14="http://schemas.microsoft.com/office/powerpoint/2010/main" val="23921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09F85E-83CB-EE18-22C7-F35856A7C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6</a:t>
            </a:fld>
            <a:endParaRPr lang="es-MX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A965C31F-FFA4-57B8-6EA6-4AC81A4EC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243"/>
            <a:ext cx="12192000" cy="585962"/>
          </a:xfrm>
        </p:spPr>
        <p:txBody>
          <a:bodyPr>
            <a:normAutofit/>
          </a:bodyPr>
          <a:lstStyle/>
          <a:p>
            <a:r>
              <a:rPr lang="es-MX" sz="3200" baseline="30000" dirty="0">
                <a:solidFill>
                  <a:srgbClr val="FF0000"/>
                </a:solidFill>
              </a:rPr>
              <a:t>11</a:t>
            </a:r>
            <a:r>
              <a:rPr lang="es-MX" sz="3200" dirty="0">
                <a:solidFill>
                  <a:srgbClr val="FF0000"/>
                </a:solidFill>
              </a:rPr>
              <a:t>Be + </a:t>
            </a:r>
            <a:r>
              <a:rPr lang="es-MX" sz="3200" baseline="30000" dirty="0">
                <a:solidFill>
                  <a:srgbClr val="FF0000"/>
                </a:solidFill>
              </a:rPr>
              <a:t>197</a:t>
            </a:r>
            <a:r>
              <a:rPr lang="es-MX" sz="3200" dirty="0">
                <a:solidFill>
                  <a:srgbClr val="FF0000"/>
                </a:solidFill>
              </a:rPr>
              <a:t>Au (29 and 37 </a:t>
            </a:r>
            <a:r>
              <a:rPr lang="es-MX" sz="3200" dirty="0" err="1">
                <a:solidFill>
                  <a:srgbClr val="FF0000"/>
                </a:solidFill>
              </a:rPr>
              <a:t>MeV</a:t>
            </a:r>
            <a:r>
              <a:rPr lang="es-MX" sz="3200" dirty="0">
                <a:solidFill>
                  <a:srgbClr val="FF0000"/>
                </a:solidFill>
              </a:rPr>
              <a:t>) TRIUMF (2011-2012)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AC2C5C8-CB8B-F8C2-04A1-AD360680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707" y="435072"/>
            <a:ext cx="3131000" cy="363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1D99B34-FD81-E595-EA24-27CC2CE35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12625" y="4107530"/>
            <a:ext cx="2880039" cy="174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98C2157-7546-EFC9-76B4-26A3E9E4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9608" y="547516"/>
            <a:ext cx="3053056" cy="374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61567F7-F305-2168-59A5-626D5993B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2393" y="492637"/>
            <a:ext cx="3046174" cy="35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>
            <a:extLst>
              <a:ext uri="{FF2B5EF4-FFF2-40B4-BE49-F238E27FC236}">
                <a16:creationId xmlns:a16="http://schemas.microsoft.com/office/drawing/2014/main" id="{81AFF5DE-FADF-2BAD-54BA-731582F78E1A}"/>
              </a:ext>
            </a:extLst>
          </p:cNvPr>
          <p:cNvSpPr txBox="1"/>
          <p:nvPr/>
        </p:nvSpPr>
        <p:spPr>
          <a:xfrm>
            <a:off x="1659880" y="3926651"/>
            <a:ext cx="838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elastic</a:t>
            </a:r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id="{6E5A1A33-4127-8190-2088-6B3FF29F2141}"/>
              </a:ext>
            </a:extLst>
          </p:cNvPr>
          <p:cNvSpPr txBox="1"/>
          <p:nvPr/>
        </p:nvSpPr>
        <p:spPr>
          <a:xfrm>
            <a:off x="9116291" y="3917563"/>
            <a:ext cx="963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inelastic</a:t>
            </a:r>
          </a:p>
        </p:txBody>
      </p:sp>
      <p:sp>
        <p:nvSpPr>
          <p:cNvPr id="16" name="15 CuadroTexto">
            <a:extLst>
              <a:ext uri="{FF2B5EF4-FFF2-40B4-BE49-F238E27FC236}">
                <a16:creationId xmlns:a16="http://schemas.microsoft.com/office/drawing/2014/main" id="{77BD681C-A27E-4AB2-84E0-0DC6C50C9B61}"/>
              </a:ext>
            </a:extLst>
          </p:cNvPr>
          <p:cNvSpPr txBox="1"/>
          <p:nvPr/>
        </p:nvSpPr>
        <p:spPr>
          <a:xfrm>
            <a:off x="4293472" y="3895143"/>
            <a:ext cx="922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breakup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491625AE-3280-C8A8-4270-4354D3329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9484" y="1955278"/>
            <a:ext cx="2175683" cy="1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3AE5B6F9-DF15-1ABF-1623-1830EB9A7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6878" y="4086840"/>
            <a:ext cx="2779179" cy="208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282A80A-354B-E2B0-B7DA-B3CE127D0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99484" y="686059"/>
            <a:ext cx="2062541" cy="113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5 Marcador de contenido">
            <a:extLst>
              <a:ext uri="{FF2B5EF4-FFF2-40B4-BE49-F238E27FC236}">
                <a16:creationId xmlns:a16="http://schemas.microsoft.com/office/drawing/2014/main" id="{C30B270F-F4CF-30A2-008B-FE8A6AB2F7F5}"/>
              </a:ext>
            </a:extLst>
          </p:cNvPr>
          <p:cNvSpPr txBox="1">
            <a:spLocks/>
          </p:cNvSpPr>
          <p:nvPr/>
        </p:nvSpPr>
        <p:spPr>
          <a:xfrm>
            <a:off x="47409" y="4295706"/>
            <a:ext cx="4902740" cy="2390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/>
              <a:t>First time that the single excited state of </a:t>
            </a:r>
            <a:r>
              <a:rPr lang="en-US" baseline="30000" dirty="0"/>
              <a:t>11</a:t>
            </a:r>
            <a:r>
              <a:rPr lang="en-US" dirty="0"/>
              <a:t>Be is measured, by using the coincidence between gamma emission and the scattering on silicon detectors. As before, the strong absorption is observed this time in a wide angular range.</a:t>
            </a:r>
          </a:p>
          <a:p>
            <a:r>
              <a:rPr lang="en-US" dirty="0">
                <a:solidFill>
                  <a:srgbClr val="FF0000"/>
                </a:solidFill>
              </a:rPr>
              <a:t>First order semi-classical calculation including E1 couplings.</a:t>
            </a:r>
          </a:p>
          <a:p>
            <a:r>
              <a:rPr lang="en-US" dirty="0">
                <a:solidFill>
                  <a:srgbClr val="0000FF"/>
                </a:solidFill>
              </a:rPr>
              <a:t>CDCC calculation, including bound and unbound states of the </a:t>
            </a:r>
            <a:r>
              <a:rPr lang="en-US" baseline="30000" dirty="0">
                <a:solidFill>
                  <a:srgbClr val="0000FF"/>
                </a:solidFill>
              </a:rPr>
              <a:t>11</a:t>
            </a:r>
            <a:r>
              <a:rPr lang="en-US" dirty="0">
                <a:solidFill>
                  <a:srgbClr val="0000FF"/>
                </a:solidFill>
              </a:rPr>
              <a:t>Be+n projectile and couplings among them to all orders; </a:t>
            </a:r>
          </a:p>
          <a:p>
            <a:r>
              <a:rPr lang="en-US" b="1" dirty="0">
                <a:solidFill>
                  <a:srgbClr val="FF0000"/>
                </a:solidFill>
              </a:rPr>
              <a:t>Extended CDCC calculation (XCDCC) which incorporates the deformation of the </a:t>
            </a:r>
            <a:r>
              <a:rPr lang="en-US" b="1" baseline="30000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Be core in the structure of </a:t>
            </a:r>
            <a:r>
              <a:rPr lang="en-US" b="1" baseline="30000" dirty="0">
                <a:solidFill>
                  <a:srgbClr val="FF0000"/>
                </a:solidFill>
              </a:rPr>
              <a:t>11</a:t>
            </a:r>
            <a:r>
              <a:rPr lang="en-US" b="1" dirty="0">
                <a:solidFill>
                  <a:srgbClr val="FF0000"/>
                </a:solidFill>
              </a:rPr>
              <a:t>Be, and the possible excitation of the core during the interaction.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7030A0"/>
                </a:solidFill>
              </a:rPr>
              <a:t>                       </a:t>
            </a:r>
            <a:r>
              <a:rPr lang="en-US" b="1" dirty="0">
                <a:solidFill>
                  <a:srgbClr val="7030A0"/>
                </a:solidFill>
                <a:highlight>
                  <a:srgbClr val="FFFF00"/>
                </a:highlight>
              </a:rPr>
              <a:t>V. </a:t>
            </a:r>
            <a:r>
              <a:rPr lang="en-US" b="1" dirty="0" err="1">
                <a:solidFill>
                  <a:srgbClr val="7030A0"/>
                </a:solidFill>
                <a:highlight>
                  <a:srgbClr val="FFFF00"/>
                </a:highlight>
              </a:rPr>
              <a:t>Pesudo</a:t>
            </a:r>
            <a:r>
              <a:rPr lang="en-US" b="1" dirty="0">
                <a:solidFill>
                  <a:srgbClr val="7030A0"/>
                </a:solidFill>
                <a:highlight>
                  <a:srgbClr val="FFFF00"/>
                </a:highlight>
              </a:rPr>
              <a:t> et. al., PRL 118 152502 (2017)</a:t>
            </a:r>
          </a:p>
        </p:txBody>
      </p:sp>
      <p:sp>
        <p:nvSpPr>
          <p:cNvPr id="22" name="10 Rectángulo">
            <a:extLst>
              <a:ext uri="{FF2B5EF4-FFF2-40B4-BE49-F238E27FC236}">
                <a16:creationId xmlns:a16="http://schemas.microsoft.com/office/drawing/2014/main" id="{C4B042FD-C38F-F0CA-3FE4-94D0B52A29AB}"/>
              </a:ext>
            </a:extLst>
          </p:cNvPr>
          <p:cNvSpPr/>
          <p:nvPr/>
        </p:nvSpPr>
        <p:spPr>
          <a:xfrm>
            <a:off x="8168643" y="5855489"/>
            <a:ext cx="3848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rgbClr val="7030A0"/>
                </a:solidFill>
                <a:latin typeface="Calisto MT" pitchFamily="18" charset="0"/>
              </a:rPr>
              <a:t>Partial </a:t>
            </a:r>
            <a:r>
              <a:rPr lang="el-GR" sz="1200" dirty="0">
                <a:solidFill>
                  <a:srgbClr val="7030A0"/>
                </a:solidFill>
                <a:latin typeface="Times New Roman"/>
                <a:cs typeface="Times New Roman"/>
              </a:rPr>
              <a:t>γ</a:t>
            </a:r>
            <a:r>
              <a:rPr lang="en-US" sz="1200" dirty="0">
                <a:solidFill>
                  <a:srgbClr val="7030A0"/>
                </a:solidFill>
                <a:latin typeface="Calisto MT" pitchFamily="18" charset="0"/>
              </a:rPr>
              <a:t>-ray spectrum in coincidence with the T1 silicon detector (14º-43º). The red dashed line corresponds to the Doppler-shifted spectrum and the black solid line to the </a:t>
            </a:r>
            <a:r>
              <a:rPr lang="es-ES" sz="1200" dirty="0" err="1">
                <a:solidFill>
                  <a:srgbClr val="7030A0"/>
                </a:solidFill>
                <a:latin typeface="Calisto MT" pitchFamily="18" charset="0"/>
              </a:rPr>
              <a:t>Doppler-corrected</a:t>
            </a:r>
            <a:r>
              <a:rPr lang="es-ES" sz="1200" dirty="0">
                <a:solidFill>
                  <a:srgbClr val="7030A0"/>
                </a:solidFill>
                <a:latin typeface="Calisto MT" pitchFamily="18" charset="0"/>
              </a:rPr>
              <a:t> </a:t>
            </a:r>
            <a:r>
              <a:rPr lang="es-ES" sz="1200" dirty="0" err="1">
                <a:solidFill>
                  <a:srgbClr val="7030A0"/>
                </a:solidFill>
                <a:latin typeface="Calisto MT" pitchFamily="18" charset="0"/>
              </a:rPr>
              <a:t>one</a:t>
            </a:r>
            <a:r>
              <a:rPr lang="es-ES" sz="1200" dirty="0">
                <a:solidFill>
                  <a:srgbClr val="7030A0"/>
                </a:solidFill>
                <a:latin typeface="Calisto MT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6947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FEB63-8CDC-7D7A-C845-37FF487A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80645"/>
            <a:ext cx="11731810" cy="857433"/>
          </a:xfrm>
        </p:spPr>
        <p:txBody>
          <a:bodyPr>
            <a:normAutofit/>
          </a:bodyPr>
          <a:lstStyle/>
          <a:p>
            <a:r>
              <a:rPr lang="es-ES" dirty="0" err="1"/>
              <a:t>The</a:t>
            </a:r>
            <a:r>
              <a:rPr lang="es-ES" dirty="0"/>
              <a:t> “1-neutron halo” </a:t>
            </a:r>
            <a:r>
              <a:rPr lang="es-ES" baseline="30000" dirty="0"/>
              <a:t>15</a:t>
            </a:r>
            <a:r>
              <a:rPr lang="es-ES" dirty="0"/>
              <a:t>C (</a:t>
            </a:r>
            <a:r>
              <a:rPr lang="en-US" dirty="0"/>
              <a:t>new measurement</a:t>
            </a:r>
            <a:r>
              <a:rPr lang="es-ES" dirty="0"/>
              <a:t>)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15F672-D338-CD4D-3D36-464068FB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7</a:t>
            </a:fld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Marcador de contenido 2">
                <a:extLst>
                  <a:ext uri="{FF2B5EF4-FFF2-40B4-BE49-F238E27FC236}">
                    <a16:creationId xmlns:a16="http://schemas.microsoft.com/office/drawing/2014/main" id="{9A96662E-F66A-0170-C5CA-81504604CB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5939" y="925830"/>
                <a:ext cx="4834721" cy="5932169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fontScale="625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900" b="1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Motivation</a:t>
                </a:r>
              </a:p>
              <a:p>
                <a:pPr>
                  <a:buFont typeface="Wingdings" charset="2"/>
                  <a:buChar char="§"/>
                </a:pPr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The halo structure of </a:t>
                </a:r>
                <a:r>
                  <a:rPr lang="en-GB" sz="2900" baseline="300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15</a:t>
                </a:r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C has been debated </a:t>
                </a:r>
              </a:p>
              <a:p>
                <a:pPr>
                  <a:buFont typeface="Wingdings" charset="2"/>
                  <a:buChar char="§"/>
                </a:pPr>
                <a:endParaRPr lang="en-GB" sz="2900" dirty="0">
                  <a:latin typeface="Arial Nova Light" panose="020B0304020202020204" pitchFamily="34" charset="0"/>
                  <a:ea typeface="Arial" charset="0"/>
                  <a:cs typeface="Arial" charset="0"/>
                </a:endParaRPr>
              </a:p>
              <a:p>
                <a:pPr>
                  <a:lnSpc>
                    <a:spcPct val="130000"/>
                  </a:lnSpc>
                  <a:buFont typeface="Wingdings" charset="2"/>
                  <a:buChar char="§"/>
                </a:pPr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For </a:t>
                </a:r>
                <a:r>
                  <a:rPr lang="en-GB" sz="2900" b="1" baseline="300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15</a:t>
                </a:r>
                <a:r>
                  <a:rPr lang="en-GB" sz="2900" b="1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C</a:t>
                </a:r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, a high reaction cross section &amp; a narrow longitudinal momentum distribution is found at relativistic energies (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9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Γ</m:t>
                    </m:r>
                  </m:oMath>
                </a14:m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 = 67(3) MeV/c) although no as narrow as for the </a:t>
                </a:r>
                <a:r>
                  <a:rPr lang="en-GB" sz="2900" baseline="300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11</a:t>
                </a:r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Be or </a:t>
                </a:r>
                <a:r>
                  <a:rPr lang="en-GB" sz="2900" baseline="300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11</a:t>
                </a:r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Li cases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Γ</m:t>
                    </m:r>
                    <m:r>
                      <a:rPr lang="es-ES" sz="2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 </m:t>
                    </m:r>
                  </m:oMath>
                </a14:m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40 MeV/c).</a:t>
                </a:r>
              </a:p>
              <a:p>
                <a:pPr>
                  <a:lnSpc>
                    <a:spcPct val="130000"/>
                  </a:lnSpc>
                  <a:buFont typeface="Wingdings" charset="2"/>
                  <a:buChar char="§"/>
                </a:pPr>
                <a:endParaRPr lang="en-GB" sz="2900" dirty="0">
                  <a:latin typeface="Arial Nova Light" panose="020B0304020202020204" pitchFamily="34" charset="0"/>
                  <a:ea typeface="Arial" charset="0"/>
                  <a:cs typeface="Arial" charset="0"/>
                </a:endParaRPr>
              </a:p>
              <a:p>
                <a:pPr>
                  <a:lnSpc>
                    <a:spcPct val="130000"/>
                  </a:lnSpc>
                  <a:buFont typeface="Wingdings" charset="2"/>
                  <a:buChar char="§"/>
                </a:pPr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 A halo structure with a </a:t>
                </a:r>
                <a:r>
                  <a:rPr lang="en-GB" sz="2900" b="1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pure s wave </a:t>
                </a:r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as </a:t>
                </a:r>
                <a:r>
                  <a:rPr lang="en-GB" sz="2900" b="1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ground state </a:t>
                </a:r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and a </a:t>
                </a:r>
                <a:r>
                  <a:rPr lang="en-GB" sz="2900" baseline="300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14</a:t>
                </a:r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C core explains these features, despite the fact of having a relatively large separation energy </a:t>
                </a:r>
                <a:r>
                  <a:rPr lang="en-GB" sz="2900" i="1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S</a:t>
                </a:r>
                <a:r>
                  <a:rPr lang="en-GB" sz="2900" i="1" baseline="-250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n</a:t>
                </a:r>
                <a:r>
                  <a:rPr lang="en-GB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.</a:t>
                </a:r>
                <a:br>
                  <a:rPr lang="en-GB" sz="16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</a:br>
                <a:br>
                  <a:rPr lang="es-ES_tradnl" sz="16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</a:br>
                <a:r>
                  <a:rPr lang="es-ES_tradnl" sz="2900" dirty="0"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         </a:t>
                </a:r>
                <a:r>
                  <a:rPr lang="es-ES_tradnl" sz="2900" i="1" dirty="0">
                    <a:solidFill>
                      <a:srgbClr val="00009A"/>
                    </a:solidFill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S</a:t>
                </a:r>
                <a:r>
                  <a:rPr lang="es-ES_tradnl" sz="2900" i="1" baseline="-25000" dirty="0">
                    <a:solidFill>
                      <a:srgbClr val="00009A"/>
                    </a:solidFill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n</a:t>
                </a:r>
                <a:r>
                  <a:rPr lang="es-ES_tradnl" sz="2900" i="1" dirty="0">
                    <a:solidFill>
                      <a:srgbClr val="00009A"/>
                    </a:solidFill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 = 1218 </a:t>
                </a:r>
                <a:r>
                  <a:rPr lang="es-ES_tradnl" sz="2900" i="1" dirty="0" err="1">
                    <a:solidFill>
                      <a:srgbClr val="00009A"/>
                    </a:solidFill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keV</a:t>
                </a:r>
                <a:r>
                  <a:rPr lang="es-ES_tradnl" sz="2900" i="1" dirty="0">
                    <a:solidFill>
                      <a:srgbClr val="00009A"/>
                    </a:solidFill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 ; S</a:t>
                </a:r>
                <a:r>
                  <a:rPr lang="es-ES_tradnl" sz="2900" i="1" baseline="-25000" dirty="0">
                    <a:solidFill>
                      <a:srgbClr val="00009A"/>
                    </a:solidFill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2n</a:t>
                </a:r>
                <a:r>
                  <a:rPr lang="es-ES_tradnl" sz="2900" i="1" dirty="0">
                    <a:solidFill>
                      <a:srgbClr val="00009A"/>
                    </a:solidFill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 = 9394 </a:t>
                </a:r>
                <a:r>
                  <a:rPr lang="es-ES_tradnl" sz="2900" i="1" dirty="0" err="1">
                    <a:solidFill>
                      <a:srgbClr val="00009A"/>
                    </a:solidFill>
                    <a:latin typeface="Arial Nova Light" panose="020B0304020202020204" pitchFamily="34" charset="0"/>
                    <a:ea typeface="Arial" charset="0"/>
                    <a:cs typeface="Arial" charset="0"/>
                  </a:rPr>
                  <a:t>keV</a:t>
                </a:r>
                <a:endParaRPr lang="es-ES_tradnl" sz="2900" i="1" dirty="0">
                  <a:solidFill>
                    <a:srgbClr val="00009A"/>
                  </a:solidFill>
                  <a:latin typeface="Arial Nova Light" panose="020B0304020202020204" pitchFamily="34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1" name="Marcador de contenido 2">
                <a:extLst>
                  <a:ext uri="{FF2B5EF4-FFF2-40B4-BE49-F238E27FC236}">
                    <a16:creationId xmlns:a16="http://schemas.microsoft.com/office/drawing/2014/main" id="{9A96662E-F66A-0170-C5CA-81504604C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39" y="925830"/>
                <a:ext cx="4834721" cy="5932169"/>
              </a:xfrm>
              <a:prstGeom prst="rect">
                <a:avLst/>
              </a:prstGeom>
              <a:blipFill>
                <a:blip r:embed="rId3"/>
                <a:stretch>
                  <a:fillRect l="-2900" t="-1850" r="-113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n 11">
            <a:extLst>
              <a:ext uri="{FF2B5EF4-FFF2-40B4-BE49-F238E27FC236}">
                <a16:creationId xmlns:a16="http://schemas.microsoft.com/office/drawing/2014/main" id="{490EF6C3-5B9A-0CCF-481F-285CAF226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r="3517"/>
          <a:stretch/>
        </p:blipFill>
        <p:spPr>
          <a:xfrm>
            <a:off x="5544380" y="684253"/>
            <a:ext cx="6492230" cy="2846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Marco 12">
            <a:extLst>
              <a:ext uri="{FF2B5EF4-FFF2-40B4-BE49-F238E27FC236}">
                <a16:creationId xmlns:a16="http://schemas.microsoft.com/office/drawing/2014/main" id="{95A2EC4C-C407-5474-FECC-F753D269CB72}"/>
              </a:ext>
            </a:extLst>
          </p:cNvPr>
          <p:cNvSpPr/>
          <p:nvPr/>
        </p:nvSpPr>
        <p:spPr>
          <a:xfrm>
            <a:off x="7257920" y="2340545"/>
            <a:ext cx="697360" cy="596966"/>
          </a:xfrm>
          <a:prstGeom prst="fram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>
              <a:solidFill>
                <a:schemeClr val="tx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A2A21B9-1B10-BFFC-EB55-C8A5D9F2A7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t="5671" r="9363" b="5922"/>
          <a:stretch/>
        </p:blipFill>
        <p:spPr>
          <a:xfrm>
            <a:off x="7533754" y="3858710"/>
            <a:ext cx="2971980" cy="2840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Marco 14">
            <a:extLst>
              <a:ext uri="{FF2B5EF4-FFF2-40B4-BE49-F238E27FC236}">
                <a16:creationId xmlns:a16="http://schemas.microsoft.com/office/drawing/2014/main" id="{641101B7-836B-6165-A17D-1A57938B85E5}"/>
              </a:ext>
            </a:extLst>
          </p:cNvPr>
          <p:cNvSpPr/>
          <p:nvPr/>
        </p:nvSpPr>
        <p:spPr>
          <a:xfrm>
            <a:off x="9221731" y="4812665"/>
            <a:ext cx="181451" cy="254493"/>
          </a:xfrm>
          <a:prstGeom prst="fram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DDFCA0-978A-7CE8-CE21-3B0D60D7ECED}"/>
              </a:ext>
            </a:extLst>
          </p:cNvPr>
          <p:cNvSpPr txBox="1"/>
          <p:nvPr/>
        </p:nvSpPr>
        <p:spPr>
          <a:xfrm>
            <a:off x="5301644" y="6461461"/>
            <a:ext cx="2146742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975" i="1" dirty="0" err="1">
                <a:latin typeface="Arial" charset="0"/>
                <a:ea typeface="Arial" charset="0"/>
                <a:cs typeface="Arial" charset="0"/>
              </a:rPr>
              <a:t>Ozawa</a:t>
            </a:r>
            <a:r>
              <a:rPr lang="es-ES_tradnl" sz="975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s-ES_tradnl" sz="975" i="1" dirty="0" err="1">
                <a:latin typeface="Arial" charset="0"/>
                <a:ea typeface="Arial" charset="0"/>
                <a:cs typeface="Arial" charset="0"/>
              </a:rPr>
              <a:t>Nuc</a:t>
            </a:r>
            <a:r>
              <a:rPr lang="es-ES_tradnl" sz="975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975" i="1" dirty="0" err="1"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es-ES_tradnl" sz="975" i="1" dirty="0">
                <a:latin typeface="Arial" charset="0"/>
                <a:ea typeface="Arial" charset="0"/>
                <a:cs typeface="Arial" charset="0"/>
              </a:rPr>
              <a:t> A 738 (2004) 38</a:t>
            </a:r>
            <a:endParaRPr lang="es-ES_tradnl" sz="135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889D719-FFF7-251C-AAB3-6B95D20F7FF0}"/>
              </a:ext>
            </a:extLst>
          </p:cNvPr>
          <p:cNvSpPr txBox="1"/>
          <p:nvPr/>
        </p:nvSpPr>
        <p:spPr>
          <a:xfrm>
            <a:off x="9699621" y="3476502"/>
            <a:ext cx="2652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 err="1"/>
              <a:t>Auman</a:t>
            </a:r>
            <a:r>
              <a:rPr lang="es-ES" sz="1400" i="1" dirty="0"/>
              <a:t> EPJA26(2005)441</a:t>
            </a:r>
          </a:p>
        </p:txBody>
      </p:sp>
    </p:spTree>
    <p:extLst>
      <p:ext uri="{BB962C8B-B14F-4D97-AF65-F5344CB8AC3E}">
        <p14:creationId xmlns:p14="http://schemas.microsoft.com/office/powerpoint/2010/main" val="1037309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C4F33D-D9A7-588B-299B-A6D704AA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8</a:t>
            </a:fld>
            <a:endParaRPr lang="es-MX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6753411-18A9-F95C-5C97-CC13860B51B9}"/>
              </a:ext>
            </a:extLst>
          </p:cNvPr>
          <p:cNvSpPr txBox="1">
            <a:spLocks/>
          </p:cNvSpPr>
          <p:nvPr/>
        </p:nvSpPr>
        <p:spPr>
          <a:xfrm>
            <a:off x="-30480" y="21432"/>
            <a:ext cx="6568440" cy="447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400" dirty="0" err="1"/>
              <a:t>The</a:t>
            </a:r>
            <a:r>
              <a:rPr lang="es-ES" sz="2400" dirty="0"/>
              <a:t> “1-neutron halo” </a:t>
            </a:r>
            <a:r>
              <a:rPr lang="es-ES" sz="2400" baseline="30000" dirty="0"/>
              <a:t>15</a:t>
            </a:r>
            <a:r>
              <a:rPr lang="es-ES" sz="2400" dirty="0"/>
              <a:t>C</a:t>
            </a:r>
            <a:endParaRPr lang="es-MX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D6715B2-2271-53BE-C998-2F74E4F37F43}"/>
              </a:ext>
            </a:extLst>
          </p:cNvPr>
          <p:cNvSpPr txBox="1"/>
          <p:nvPr/>
        </p:nvSpPr>
        <p:spPr>
          <a:xfrm>
            <a:off x="0" y="585393"/>
            <a:ext cx="3964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2060"/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The loose bound structure near the strong electromagnetic field of target induces a dipole polarization in the projectile. These structure effects manifest on the angular distribution of the elastic cross section.</a:t>
            </a:r>
          </a:p>
          <a:p>
            <a:endParaRPr lang="en-GB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EA72FD-C447-DC40-07AE-F6CAEA92D4FA}"/>
              </a:ext>
            </a:extLst>
          </p:cNvPr>
          <p:cNvSpPr txBox="1"/>
          <p:nvPr/>
        </p:nvSpPr>
        <p:spPr>
          <a:xfrm>
            <a:off x="4240530" y="431282"/>
            <a:ext cx="76781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0432FF"/>
                </a:solidFill>
              </a:rPr>
              <a:t>2017, IS619</a:t>
            </a:r>
            <a:r>
              <a:rPr lang="es-ES" sz="2000" dirty="0">
                <a:solidFill>
                  <a:srgbClr val="0432FF"/>
                </a:solidFill>
              </a:rPr>
              <a:t> I. Martel   O. </a:t>
            </a:r>
            <a:r>
              <a:rPr lang="es-ES" sz="2000" dirty="0" err="1">
                <a:solidFill>
                  <a:srgbClr val="0432FF"/>
                </a:solidFill>
              </a:rPr>
              <a:t>Tengblad</a:t>
            </a:r>
            <a:r>
              <a:rPr lang="es-ES" sz="2000" dirty="0">
                <a:solidFill>
                  <a:srgbClr val="0432FF"/>
                </a:solidFill>
              </a:rPr>
              <a:t>  </a:t>
            </a:r>
            <a:r>
              <a:rPr lang="es-ES" sz="2000" dirty="0" err="1">
                <a:solidFill>
                  <a:srgbClr val="0432FF"/>
                </a:solidFill>
              </a:rPr>
              <a:t>Effects</a:t>
            </a:r>
            <a:r>
              <a:rPr lang="es-ES" sz="2000" dirty="0">
                <a:solidFill>
                  <a:srgbClr val="0432FF"/>
                </a:solidFill>
              </a:rPr>
              <a:t> </a:t>
            </a:r>
            <a:r>
              <a:rPr lang="es-ES" sz="2000" dirty="0" err="1">
                <a:solidFill>
                  <a:srgbClr val="0432FF"/>
                </a:solidFill>
              </a:rPr>
              <a:t>of</a:t>
            </a:r>
            <a:r>
              <a:rPr lang="es-ES" sz="2000" dirty="0">
                <a:solidFill>
                  <a:srgbClr val="0432FF"/>
                </a:solidFill>
              </a:rPr>
              <a:t> </a:t>
            </a:r>
            <a:r>
              <a:rPr lang="es-ES" sz="2000" dirty="0" err="1">
                <a:solidFill>
                  <a:srgbClr val="0432FF"/>
                </a:solidFill>
              </a:rPr>
              <a:t>the</a:t>
            </a:r>
            <a:r>
              <a:rPr lang="es-ES" sz="2000" dirty="0">
                <a:solidFill>
                  <a:srgbClr val="0432FF"/>
                </a:solidFill>
              </a:rPr>
              <a:t> </a:t>
            </a:r>
            <a:r>
              <a:rPr lang="es-ES" sz="2000" dirty="0" err="1">
                <a:solidFill>
                  <a:srgbClr val="0432FF"/>
                </a:solidFill>
              </a:rPr>
              <a:t>neutron</a:t>
            </a:r>
            <a:r>
              <a:rPr lang="es-ES" sz="2000" dirty="0">
                <a:solidFill>
                  <a:srgbClr val="0432FF"/>
                </a:solidFill>
              </a:rPr>
              <a:t> halo in </a:t>
            </a:r>
            <a:r>
              <a:rPr lang="es-ES" sz="2000" b="1" baseline="30000" dirty="0">
                <a:solidFill>
                  <a:srgbClr val="0432FF"/>
                </a:solidFill>
              </a:rPr>
              <a:t>15</a:t>
            </a:r>
            <a:r>
              <a:rPr lang="es-ES" sz="2000" b="1" dirty="0">
                <a:solidFill>
                  <a:srgbClr val="0432FF"/>
                </a:solidFill>
              </a:rPr>
              <a:t>C</a:t>
            </a:r>
            <a:r>
              <a:rPr lang="es-ES" sz="2000" dirty="0">
                <a:solidFill>
                  <a:srgbClr val="0432FF"/>
                </a:solidFill>
              </a:rPr>
              <a:t> </a:t>
            </a:r>
            <a:r>
              <a:rPr lang="es-ES" sz="2000" dirty="0" err="1">
                <a:solidFill>
                  <a:srgbClr val="0432FF"/>
                </a:solidFill>
              </a:rPr>
              <a:t>scattering</a:t>
            </a:r>
            <a:r>
              <a:rPr lang="es-ES" sz="2000" dirty="0">
                <a:solidFill>
                  <a:srgbClr val="0432FF"/>
                </a:solidFill>
              </a:rPr>
              <a:t> at </a:t>
            </a:r>
            <a:r>
              <a:rPr lang="es-ES" sz="2000" dirty="0" err="1">
                <a:solidFill>
                  <a:srgbClr val="0432FF"/>
                </a:solidFill>
              </a:rPr>
              <a:t>energies</a:t>
            </a:r>
            <a:r>
              <a:rPr lang="es-ES" sz="2000" dirty="0">
                <a:solidFill>
                  <a:srgbClr val="0432FF"/>
                </a:solidFill>
              </a:rPr>
              <a:t> </a:t>
            </a:r>
            <a:r>
              <a:rPr lang="es-ES" sz="2000" dirty="0" err="1">
                <a:solidFill>
                  <a:srgbClr val="0432FF"/>
                </a:solidFill>
              </a:rPr>
              <a:t>around</a:t>
            </a:r>
            <a:r>
              <a:rPr lang="es-ES" sz="2000" dirty="0">
                <a:solidFill>
                  <a:srgbClr val="0432FF"/>
                </a:solidFill>
              </a:rPr>
              <a:t> </a:t>
            </a:r>
            <a:r>
              <a:rPr lang="es-ES" sz="2000" dirty="0" err="1">
                <a:solidFill>
                  <a:srgbClr val="0432FF"/>
                </a:solidFill>
              </a:rPr>
              <a:t>the</a:t>
            </a:r>
            <a:r>
              <a:rPr lang="es-ES" sz="2000" dirty="0">
                <a:solidFill>
                  <a:srgbClr val="0432FF"/>
                </a:solidFill>
              </a:rPr>
              <a:t> Coulomb </a:t>
            </a:r>
            <a:r>
              <a:rPr lang="es-ES" sz="2000" dirty="0" err="1">
                <a:solidFill>
                  <a:srgbClr val="0432FF"/>
                </a:solidFill>
              </a:rPr>
              <a:t>barrier</a:t>
            </a:r>
            <a:endParaRPr lang="en-GB" sz="2000" dirty="0">
              <a:solidFill>
                <a:srgbClr val="0432FF"/>
              </a:solidFill>
            </a:endParaRPr>
          </a:p>
        </p:txBody>
      </p:sp>
      <p:pic>
        <p:nvPicPr>
          <p:cNvPr id="10" name="Imagen 9" descr="Imagen que contiene tabla, viejo, cuarto, motor&#10;&#10;Descripción generada automáticamente">
            <a:extLst>
              <a:ext uri="{FF2B5EF4-FFF2-40B4-BE49-F238E27FC236}">
                <a16:creationId xmlns:a16="http://schemas.microsoft.com/office/drawing/2014/main" id="{B72293FB-33F8-F866-BBFE-A54C00746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83" y="1139168"/>
            <a:ext cx="3712698" cy="208839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A7D8EE56-C4B0-017B-7062-8EA918021520}"/>
              </a:ext>
            </a:extLst>
          </p:cNvPr>
          <p:cNvGrpSpPr/>
          <p:nvPr/>
        </p:nvGrpSpPr>
        <p:grpSpPr>
          <a:xfrm>
            <a:off x="8976732" y="1101075"/>
            <a:ext cx="3068253" cy="2276304"/>
            <a:chOff x="346090" y="1459642"/>
            <a:chExt cx="2562330" cy="209832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68C1A91F-4F49-AC1C-162C-F2F76BCDD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090" y="1596537"/>
              <a:ext cx="2562330" cy="187881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C665EB8-0492-1184-3104-D1A2E4654CCE}"/>
                </a:ext>
              </a:extLst>
            </p:cNvPr>
            <p:cNvSpPr txBox="1"/>
            <p:nvPr/>
          </p:nvSpPr>
          <p:spPr>
            <a:xfrm>
              <a:off x="2470245" y="2637839"/>
              <a:ext cx="327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FF40FF"/>
                  </a:solidFill>
                </a:rPr>
                <a:t>A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3466CB9-5C10-EC38-353C-DBFA1DDA62F1}"/>
                </a:ext>
              </a:extLst>
            </p:cNvPr>
            <p:cNvSpPr txBox="1"/>
            <p:nvPr/>
          </p:nvSpPr>
          <p:spPr>
            <a:xfrm>
              <a:off x="1935910" y="1578694"/>
              <a:ext cx="327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FF40FF"/>
                  </a:solidFill>
                </a:rPr>
                <a:t>B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150B726-DEEC-718C-5167-0C5A8D9190BE}"/>
                </a:ext>
              </a:extLst>
            </p:cNvPr>
            <p:cNvSpPr txBox="1"/>
            <p:nvPr/>
          </p:nvSpPr>
          <p:spPr>
            <a:xfrm>
              <a:off x="1127173" y="1459642"/>
              <a:ext cx="327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9510C6F1-EB93-6AA6-A761-81D4906D5821}"/>
                </a:ext>
              </a:extLst>
            </p:cNvPr>
            <p:cNvSpPr txBox="1"/>
            <p:nvPr/>
          </p:nvSpPr>
          <p:spPr>
            <a:xfrm>
              <a:off x="1725645" y="3188638"/>
              <a:ext cx="327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accent3">
                      <a:lumMod val="75000"/>
                    </a:schemeClr>
                  </a:solidFill>
                </a:rPr>
                <a:t>E</a:t>
              </a:r>
            </a:p>
          </p:txBody>
        </p: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5932D301-2AC6-04C8-1616-894792A8A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77" y="3179057"/>
            <a:ext cx="2756394" cy="3643067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EDEDFCFE-76B2-6278-029E-7C5016525B90}"/>
              </a:ext>
            </a:extLst>
          </p:cNvPr>
          <p:cNvSpPr/>
          <p:nvPr/>
        </p:nvSpPr>
        <p:spPr>
          <a:xfrm>
            <a:off x="5672156" y="5407682"/>
            <a:ext cx="435274" cy="4034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926B76D-A578-B341-3E74-1566CF12C8B6}"/>
              </a:ext>
            </a:extLst>
          </p:cNvPr>
          <p:cNvSpPr txBox="1"/>
          <p:nvPr/>
        </p:nvSpPr>
        <p:spPr>
          <a:xfrm>
            <a:off x="3427569" y="6457195"/>
            <a:ext cx="1640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𝛉</a:t>
            </a:r>
            <a:r>
              <a:rPr lang="es-ES_tradnl" sz="1600" baseline="-25000" dirty="0">
                <a:latin typeface="Arial" charset="0"/>
                <a:ea typeface="Arial" charset="0"/>
                <a:cs typeface="Arial" charset="0"/>
              </a:rPr>
              <a:t>LAB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 = 36º-39º</a:t>
            </a:r>
            <a:endParaRPr lang="en-GB" sz="16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218AEAE-D293-2270-D486-4AF33B8F632E}"/>
              </a:ext>
            </a:extLst>
          </p:cNvPr>
          <p:cNvSpPr txBox="1"/>
          <p:nvPr/>
        </p:nvSpPr>
        <p:spPr>
          <a:xfrm>
            <a:off x="3779622" y="3196913"/>
            <a:ext cx="353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beam (Stripping foil)@ 4.37 MeV/u</a:t>
            </a:r>
            <a:endParaRPr lang="es-ES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3A087A2-7AF0-AC86-70DB-948C650D5632}"/>
              </a:ext>
            </a:extLst>
          </p:cNvPr>
          <p:cNvGrpSpPr/>
          <p:nvPr/>
        </p:nvGrpSpPr>
        <p:grpSpPr>
          <a:xfrm>
            <a:off x="6812073" y="3377379"/>
            <a:ext cx="5156493" cy="3220095"/>
            <a:chOff x="7400072" y="3703235"/>
            <a:chExt cx="4129811" cy="3220095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0944D3E-63F5-3F50-ED61-4B3D65850855}"/>
                </a:ext>
              </a:extLst>
            </p:cNvPr>
            <p:cNvSpPr txBox="1"/>
            <p:nvPr/>
          </p:nvSpPr>
          <p:spPr>
            <a:xfrm>
              <a:off x="7400072" y="4061008"/>
              <a:ext cx="4079877" cy="2862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Production of </a:t>
              </a:r>
              <a:r>
                <a:rPr lang="en-GB" baseline="30000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15</a:t>
              </a: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C very low 1% of </a:t>
              </a:r>
              <a:r>
                <a:rPr lang="en-GB" baseline="30000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15</a:t>
              </a: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The </a:t>
              </a:r>
              <a:r>
                <a:rPr lang="en-GB" baseline="30000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15</a:t>
              </a: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N + </a:t>
              </a:r>
              <a:r>
                <a:rPr lang="en-GB" baseline="30000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208</a:t>
              </a: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Pb originally thought as calibration and reference could not be used. At intermediate angles the </a:t>
              </a:r>
              <a:r>
                <a:rPr lang="en-GB" baseline="30000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15</a:t>
              </a: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N stopped in front detector.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We then had to use for normalization the </a:t>
              </a:r>
              <a:r>
                <a:rPr lang="en-GB" baseline="30000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12</a:t>
              </a: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C + </a:t>
              </a:r>
              <a:r>
                <a:rPr lang="en-GB" baseline="30000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208</a:t>
              </a: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Pb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The scattered </a:t>
              </a:r>
              <a:r>
                <a:rPr lang="en-GB" baseline="30000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15</a:t>
              </a:r>
              <a:r>
                <a:rPr lang="en-GB" dirty="0">
                  <a:solidFill>
                    <a:srgbClr val="7030A0"/>
                  </a:solidFill>
                  <a:latin typeface="Arial Nova Light" panose="020B0304020202020204" pitchFamily="34" charset="0"/>
                </a:rPr>
                <a:t>N beam produced channelling effects that force to disregard central pixels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EB73792-7895-2C4E-4CE3-2B3E7D8D49F3}"/>
                </a:ext>
              </a:extLst>
            </p:cNvPr>
            <p:cNvSpPr txBox="1"/>
            <p:nvPr/>
          </p:nvSpPr>
          <p:spPr>
            <a:xfrm>
              <a:off x="8213856" y="3703235"/>
              <a:ext cx="3316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>
                  <a:solidFill>
                    <a:srgbClr val="FF0000"/>
                  </a:solidFill>
                  <a:latin typeface="Arial Nova Light" panose="020B0304020202020204" pitchFamily="34" charset="0"/>
                </a:rPr>
                <a:t>Unexpected</a:t>
              </a:r>
              <a:r>
                <a:rPr lang="es-ES" dirty="0">
                  <a:solidFill>
                    <a:srgbClr val="FF0000"/>
                  </a:solidFill>
                  <a:latin typeface="Arial Nova Light" panose="020B0304020202020204" pitchFamily="34" charset="0"/>
                </a:rPr>
                <a:t> </a:t>
              </a:r>
              <a:r>
                <a:rPr lang="es-ES" dirty="0" err="1">
                  <a:solidFill>
                    <a:srgbClr val="FF0000"/>
                  </a:solidFill>
                  <a:latin typeface="Arial Nova Light" panose="020B0304020202020204" pitchFamily="34" charset="0"/>
                </a:rPr>
                <a:t>Difficulties</a:t>
              </a:r>
              <a:endParaRPr lang="es-ES" dirty="0">
                <a:solidFill>
                  <a:srgbClr val="FF0000"/>
                </a:solidFill>
                <a:latin typeface="Arial Nova Light" panose="020B0304020202020204" pitchFamily="34" charset="0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33DF0AA9-1438-6D67-FB83-D07B4C1C9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5" y="3073994"/>
            <a:ext cx="2756394" cy="3784006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9C3CFFC8-482B-0960-E15C-2BC77B28DA6F}"/>
              </a:ext>
            </a:extLst>
          </p:cNvPr>
          <p:cNvSpPr txBox="1"/>
          <p:nvPr/>
        </p:nvSpPr>
        <p:spPr>
          <a:xfrm>
            <a:off x="142602" y="2856338"/>
            <a:ext cx="358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dirty="0" err="1">
                <a:ea typeface="Arial" charset="0"/>
                <a:cs typeface="Arial" charset="0"/>
              </a:rPr>
              <a:t>Cocktail</a:t>
            </a:r>
            <a:r>
              <a:rPr lang="es-ES_tradnl" sz="1800" dirty="0">
                <a:ea typeface="Arial" charset="0"/>
                <a:cs typeface="Arial" charset="0"/>
              </a:rPr>
              <a:t> </a:t>
            </a:r>
            <a:r>
              <a:rPr lang="es-ES_tradnl" sz="1800" dirty="0" err="1">
                <a:ea typeface="Arial" charset="0"/>
                <a:cs typeface="Arial" charset="0"/>
              </a:rPr>
              <a:t>beam</a:t>
            </a:r>
            <a:r>
              <a:rPr lang="es-ES_tradnl" sz="1800" dirty="0">
                <a:ea typeface="Arial" charset="0"/>
                <a:cs typeface="Arial" charset="0"/>
              </a:rPr>
              <a:t> A/q = 3 </a:t>
            </a:r>
            <a:r>
              <a:rPr lang="es-ES_tradnl" sz="1800" dirty="0" err="1">
                <a:ea typeface="Arial" charset="0"/>
                <a:cs typeface="Arial" charset="0"/>
              </a:rPr>
              <a:t>for</a:t>
            </a:r>
            <a:r>
              <a:rPr lang="es-ES_tradnl" sz="1800" dirty="0">
                <a:ea typeface="Arial" charset="0"/>
                <a:cs typeface="Arial" charset="0"/>
              </a:rPr>
              <a:t> </a:t>
            </a:r>
            <a:r>
              <a:rPr lang="es-ES_tradnl" sz="1800" dirty="0" err="1">
                <a:ea typeface="Arial" charset="0"/>
                <a:cs typeface="Arial" charset="0"/>
              </a:rPr>
              <a:t>calibration</a:t>
            </a:r>
            <a:r>
              <a:rPr lang="es-ES_tradnl" sz="1800" dirty="0"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s-ES_tradnl" sz="1800" baseline="30000" dirty="0">
                <a:ea typeface="Arial" charset="0"/>
                <a:cs typeface="Arial" charset="0"/>
              </a:rPr>
              <a:t>12</a:t>
            </a:r>
            <a:r>
              <a:rPr lang="es-ES_tradnl" sz="1800" dirty="0">
                <a:ea typeface="Arial" charset="0"/>
                <a:cs typeface="Arial" charset="0"/>
              </a:rPr>
              <a:t>C</a:t>
            </a:r>
            <a:r>
              <a:rPr lang="es-ES_tradnl" sz="1800" baseline="30000" dirty="0">
                <a:ea typeface="Arial" charset="0"/>
                <a:cs typeface="Arial" charset="0"/>
              </a:rPr>
              <a:t>4+ </a:t>
            </a:r>
            <a:r>
              <a:rPr lang="es-ES_tradnl" sz="1800" dirty="0">
                <a:ea typeface="Arial" charset="0"/>
                <a:cs typeface="Arial" charset="0"/>
              </a:rPr>
              <a:t>+ </a:t>
            </a:r>
            <a:r>
              <a:rPr lang="es-ES_tradnl" sz="1800" baseline="30000" dirty="0">
                <a:ea typeface="Arial" charset="0"/>
                <a:cs typeface="Arial" charset="0"/>
              </a:rPr>
              <a:t>15</a:t>
            </a:r>
            <a:r>
              <a:rPr lang="es-ES_tradnl" sz="1800" dirty="0">
                <a:ea typeface="Arial" charset="0"/>
                <a:cs typeface="Arial" charset="0"/>
              </a:rPr>
              <a:t>N</a:t>
            </a:r>
            <a:r>
              <a:rPr lang="es-ES_tradnl" sz="1800" baseline="30000" dirty="0">
                <a:ea typeface="Arial" charset="0"/>
                <a:cs typeface="Arial" charset="0"/>
              </a:rPr>
              <a:t>5+ </a:t>
            </a:r>
            <a:r>
              <a:rPr lang="es-ES_tradnl" sz="1800" dirty="0">
                <a:ea typeface="Arial" charset="0"/>
                <a:cs typeface="Arial" charset="0"/>
              </a:rPr>
              <a:t>+ </a:t>
            </a:r>
            <a:r>
              <a:rPr lang="es-ES_tradnl" sz="1800" baseline="30000" dirty="0">
                <a:ea typeface="Arial" charset="0"/>
                <a:cs typeface="Arial" charset="0"/>
              </a:rPr>
              <a:t>18</a:t>
            </a:r>
            <a:r>
              <a:rPr lang="es-ES_tradnl" sz="1800" dirty="0">
                <a:ea typeface="Arial" charset="0"/>
                <a:cs typeface="Arial" charset="0"/>
              </a:rPr>
              <a:t>0</a:t>
            </a:r>
            <a:r>
              <a:rPr lang="es-ES_tradnl" sz="1800" baseline="30000" dirty="0">
                <a:ea typeface="Arial" charset="0"/>
                <a:cs typeface="Arial" charset="0"/>
              </a:rPr>
              <a:t>6+ </a:t>
            </a:r>
            <a:r>
              <a:rPr lang="es-ES_tradnl" sz="1800" dirty="0">
                <a:ea typeface="Arial" charset="0"/>
                <a:cs typeface="Arial" charset="0"/>
              </a:rPr>
              <a:t>at 4.37 </a:t>
            </a:r>
            <a:r>
              <a:rPr lang="es-ES_tradnl" sz="1800" dirty="0" err="1">
                <a:ea typeface="Arial" charset="0"/>
                <a:cs typeface="Arial" charset="0"/>
              </a:rPr>
              <a:t>MeV</a:t>
            </a:r>
            <a:r>
              <a:rPr lang="es-ES_tradnl" sz="1800" dirty="0">
                <a:ea typeface="Arial" charset="0"/>
                <a:cs typeface="Arial" charset="0"/>
              </a:rPr>
              <a:t>/u</a:t>
            </a:r>
            <a:endParaRPr lang="en-GB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AA432D9-68A6-D6A1-4F0E-FDCB4432CBF7}"/>
              </a:ext>
            </a:extLst>
          </p:cNvPr>
          <p:cNvSpPr txBox="1"/>
          <p:nvPr/>
        </p:nvSpPr>
        <p:spPr>
          <a:xfrm>
            <a:off x="7945292" y="1504196"/>
            <a:ext cx="1242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  <a:latin typeface="Arial Nova Light" panose="020B0304020202020204" pitchFamily="34" charset="0"/>
              </a:rPr>
              <a:t>SEC</a:t>
            </a:r>
          </a:p>
          <a:p>
            <a:pPr algn="ctr"/>
            <a:r>
              <a:rPr lang="es-MX" b="1" dirty="0">
                <a:solidFill>
                  <a:srgbClr val="7030A0"/>
                </a:solidFill>
                <a:latin typeface="Arial Nova Light" panose="020B0304020202020204" pitchFamily="34" charset="0"/>
              </a:rPr>
              <a:t>+</a:t>
            </a:r>
          </a:p>
          <a:p>
            <a:pPr algn="ctr"/>
            <a:r>
              <a:rPr lang="es-MX" b="1" dirty="0">
                <a:solidFill>
                  <a:srgbClr val="7030A0"/>
                </a:solidFill>
                <a:latin typeface="Arial Nova Light" panose="020B0304020202020204" pitchFamily="34" charset="0"/>
              </a:rPr>
              <a:t>GLORIA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8B50C2-DE3F-F838-D8A2-7BB0C32532A7}"/>
              </a:ext>
            </a:extLst>
          </p:cNvPr>
          <p:cNvSpPr txBox="1"/>
          <p:nvPr/>
        </p:nvSpPr>
        <p:spPr>
          <a:xfrm>
            <a:off x="5068110" y="12194"/>
            <a:ext cx="7123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aseline="30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15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C + </a:t>
            </a:r>
            <a:r>
              <a:rPr lang="es-MX" sz="2400" baseline="30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208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Pb @ 65 </a:t>
            </a:r>
            <a:r>
              <a:rPr lang="es-MX" sz="2400" dirty="0" err="1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MeV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rPr>
              <a:t> ISOLDE-CERN (2017)</a:t>
            </a:r>
          </a:p>
        </p:txBody>
      </p:sp>
    </p:spTree>
    <p:extLst>
      <p:ext uri="{BB962C8B-B14F-4D97-AF65-F5344CB8AC3E}">
        <p14:creationId xmlns:p14="http://schemas.microsoft.com/office/powerpoint/2010/main" val="364870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D41336-AD6E-902C-FA78-5ED1E94A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99FF-9761-44C2-B3C4-36867F041773}" type="slidenum">
              <a:rPr lang="es-MX" smtClean="0"/>
              <a:t>9</a:t>
            </a:fld>
            <a:endParaRPr lang="es-MX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ED7A322-E230-8F4F-3F7C-6E7003B436E8}"/>
              </a:ext>
            </a:extLst>
          </p:cNvPr>
          <p:cNvSpPr txBox="1">
            <a:spLocks/>
          </p:cNvSpPr>
          <p:nvPr/>
        </p:nvSpPr>
        <p:spPr>
          <a:xfrm>
            <a:off x="-30480" y="21432"/>
            <a:ext cx="6568440" cy="659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800" dirty="0" err="1"/>
              <a:t>The</a:t>
            </a:r>
            <a:r>
              <a:rPr lang="es-ES" sz="2800" dirty="0"/>
              <a:t> “1-neutron halo” </a:t>
            </a:r>
            <a:r>
              <a:rPr lang="es-ES" sz="2800" baseline="30000" dirty="0"/>
              <a:t>15</a:t>
            </a:r>
            <a:r>
              <a:rPr lang="es-ES" sz="2800" dirty="0"/>
              <a:t>C</a:t>
            </a:r>
            <a:endParaRPr lang="es-MX" sz="2800" dirty="0"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ADAA681A-370F-976A-BD1B-017F4B6C2482}"/>
              </a:ext>
            </a:extLst>
          </p:cNvPr>
          <p:cNvGrpSpPr/>
          <p:nvPr/>
        </p:nvGrpSpPr>
        <p:grpSpPr>
          <a:xfrm>
            <a:off x="203648" y="681037"/>
            <a:ext cx="4115561" cy="3218987"/>
            <a:chOff x="8318949" y="3649310"/>
            <a:chExt cx="3808510" cy="3173758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6E5DC391-D38B-B1E9-D03E-AEDB26EB2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949" y="3649310"/>
              <a:ext cx="3808510" cy="3173758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285021E7-3F73-A0A1-9A2F-D3EBA12D935A}"/>
                </a:ext>
              </a:extLst>
            </p:cNvPr>
            <p:cNvSpPr txBox="1"/>
            <p:nvPr/>
          </p:nvSpPr>
          <p:spPr>
            <a:xfrm>
              <a:off x="9773129" y="3789787"/>
              <a:ext cx="22459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aseline="30000" dirty="0"/>
                <a:t>15</a:t>
              </a:r>
              <a:r>
                <a:rPr lang="en-GB" sz="1600" dirty="0"/>
                <a:t>C + </a:t>
              </a:r>
              <a:r>
                <a:rPr lang="en-GB" sz="1600" baseline="30000" dirty="0"/>
                <a:t>208</a:t>
              </a:r>
              <a:r>
                <a:rPr lang="en-GB" sz="1600" dirty="0"/>
                <a:t>Pb @4.37 MeV/u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516111BE-EA34-C1B3-6E3E-E0E05DEC0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6" y="3904419"/>
            <a:ext cx="2464198" cy="2405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FFCCCC4-0EA6-2175-B488-6B9C5782A43C}"/>
              </a:ext>
            </a:extLst>
          </p:cNvPr>
          <p:cNvSpPr txBox="1"/>
          <p:nvPr/>
        </p:nvSpPr>
        <p:spPr>
          <a:xfrm>
            <a:off x="784439" y="6262984"/>
            <a:ext cx="353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Angular distribution on the DSSSD’s</a:t>
            </a:r>
            <a:endParaRPr lang="es-ES" dirty="0"/>
          </a:p>
        </p:txBody>
      </p:sp>
      <p:sp>
        <p:nvSpPr>
          <p:cNvPr id="47" name="TextBox 19">
            <a:extLst>
              <a:ext uri="{FF2B5EF4-FFF2-40B4-BE49-F238E27FC236}">
                <a16:creationId xmlns:a16="http://schemas.microsoft.com/office/drawing/2014/main" id="{6C93D993-DC06-A3E5-17B7-F0473906CEA2}"/>
              </a:ext>
            </a:extLst>
          </p:cNvPr>
          <p:cNvSpPr txBox="1"/>
          <p:nvPr/>
        </p:nvSpPr>
        <p:spPr>
          <a:xfrm>
            <a:off x="5439652" y="4627452"/>
            <a:ext cx="6128557" cy="158504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0432FF"/>
                </a:solidFill>
                <a:cs typeface="Times New Roman" panose="02020603050405020304" pitchFamily="18" charset="0"/>
              </a:rPr>
              <a:t>Halo effects in </a:t>
            </a:r>
            <a:r>
              <a:rPr lang="en-GB" b="1" baseline="30000" dirty="0">
                <a:solidFill>
                  <a:srgbClr val="0432FF"/>
                </a:solidFill>
                <a:cs typeface="Times New Roman" panose="02020603050405020304" pitchFamily="18" charset="0"/>
              </a:rPr>
              <a:t>15</a:t>
            </a:r>
            <a:r>
              <a:rPr lang="en-GB" b="1" dirty="0">
                <a:solidFill>
                  <a:srgbClr val="0432FF"/>
                </a:solidFill>
                <a:cs typeface="Times New Roman" panose="02020603050405020304" pitchFamily="18" charset="0"/>
              </a:rPr>
              <a:t>C are clearly demonstrated</a:t>
            </a:r>
            <a:r>
              <a:rPr lang="en-GB" dirty="0">
                <a:solidFill>
                  <a:srgbClr val="0432FF"/>
                </a:solidFill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lack of a Coulomb rainbow peak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Long-range absorption -&gt; ~50° Lab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ingle-neutron stripping and breakup can play an important role in this system – </a:t>
            </a:r>
            <a:r>
              <a:rPr lang="en-GB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Keeley, Eur. Phys. J. A 50, 145 (2014). 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CA9C5C2-4A24-0A4D-3957-386B0DFD5378}"/>
              </a:ext>
            </a:extLst>
          </p:cNvPr>
          <p:cNvSpPr txBox="1"/>
          <p:nvPr/>
        </p:nvSpPr>
        <p:spPr>
          <a:xfrm>
            <a:off x="6209488" y="2994660"/>
            <a:ext cx="1746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12C data, </a:t>
            </a:r>
            <a:r>
              <a:rPr lang="es-ES" sz="1400" dirty="0" err="1"/>
              <a:t>Santra</a:t>
            </a:r>
            <a:r>
              <a:rPr lang="es-ES" sz="1400" dirty="0"/>
              <a:t> PRC 64(2001) 024602</a:t>
            </a: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860C3F67-71E8-C607-BD42-2DEC32C1EAD2}"/>
              </a:ext>
            </a:extLst>
          </p:cNvPr>
          <p:cNvGrpSpPr/>
          <p:nvPr/>
        </p:nvGrpSpPr>
        <p:grpSpPr>
          <a:xfrm>
            <a:off x="5032766" y="166387"/>
            <a:ext cx="5969364" cy="4174687"/>
            <a:chOff x="170158" y="887105"/>
            <a:chExt cx="5207060" cy="3787188"/>
          </a:xfrm>
        </p:grpSpPr>
        <p:grpSp>
          <p:nvGrpSpPr>
            <p:cNvPr id="50" name="Group 88">
              <a:extLst>
                <a:ext uri="{FF2B5EF4-FFF2-40B4-BE49-F238E27FC236}">
                  <a16:creationId xmlns:a16="http://schemas.microsoft.com/office/drawing/2014/main" id="{D403CB02-CDB2-B9F3-E2E4-2B7399A3F481}"/>
                </a:ext>
              </a:extLst>
            </p:cNvPr>
            <p:cNvGrpSpPr/>
            <p:nvPr/>
          </p:nvGrpSpPr>
          <p:grpSpPr>
            <a:xfrm>
              <a:off x="170158" y="887105"/>
              <a:ext cx="5207060" cy="3756410"/>
              <a:chOff x="6524370" y="235591"/>
              <a:chExt cx="5309858" cy="4511221"/>
            </a:xfrm>
          </p:grpSpPr>
          <p:pic>
            <p:nvPicPr>
              <p:cNvPr id="52" name="Picture 65">
                <a:extLst>
                  <a:ext uri="{FF2B5EF4-FFF2-40B4-BE49-F238E27FC236}">
                    <a16:creationId xmlns:a16="http://schemas.microsoft.com/office/drawing/2014/main" id="{D0C3F469-9B5D-F7B5-5AC3-F17BC4521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4370" y="235591"/>
                <a:ext cx="5309858" cy="4511221"/>
              </a:xfrm>
              <a:prstGeom prst="rect">
                <a:avLst/>
              </a:prstGeom>
            </p:spPr>
          </p:pic>
          <p:grpSp>
            <p:nvGrpSpPr>
              <p:cNvPr id="53" name="Group 66">
                <a:extLst>
                  <a:ext uri="{FF2B5EF4-FFF2-40B4-BE49-F238E27FC236}">
                    <a16:creationId xmlns:a16="http://schemas.microsoft.com/office/drawing/2014/main" id="{5829D51A-D74F-25C3-99A8-A04CE9177070}"/>
                  </a:ext>
                </a:extLst>
              </p:cNvPr>
              <p:cNvGrpSpPr/>
              <p:nvPr/>
            </p:nvGrpSpPr>
            <p:grpSpPr>
              <a:xfrm>
                <a:off x="9601590" y="579109"/>
                <a:ext cx="1669993" cy="369332"/>
                <a:chOff x="9413331" y="588964"/>
                <a:chExt cx="1669993" cy="369332"/>
              </a:xfrm>
            </p:grpSpPr>
            <p:sp>
              <p:nvSpPr>
                <p:cNvPr id="65" name="TextBox 57">
                  <a:extLst>
                    <a:ext uri="{FF2B5EF4-FFF2-40B4-BE49-F238E27FC236}">
                      <a16:creationId xmlns:a16="http://schemas.microsoft.com/office/drawing/2014/main" id="{3F9656C4-0ADB-950F-C157-2924735F2AC2}"/>
                    </a:ext>
                  </a:extLst>
                </p:cNvPr>
                <p:cNvSpPr txBox="1"/>
                <p:nvPr/>
              </p:nvSpPr>
              <p:spPr>
                <a:xfrm>
                  <a:off x="9986549" y="588964"/>
                  <a:ext cx="109677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C+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208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Pb</a:t>
                  </a:r>
                  <a:endParaRPr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6" name="Straight Connector 58">
                  <a:extLst>
                    <a:ext uri="{FF2B5EF4-FFF2-40B4-BE49-F238E27FC236}">
                      <a16:creationId xmlns:a16="http://schemas.microsoft.com/office/drawing/2014/main" id="{CE7CDAAD-3082-5D30-E42E-89E064C895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13331" y="773630"/>
                  <a:ext cx="573218" cy="11557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67">
                <a:extLst>
                  <a:ext uri="{FF2B5EF4-FFF2-40B4-BE49-F238E27FC236}">
                    <a16:creationId xmlns:a16="http://schemas.microsoft.com/office/drawing/2014/main" id="{06AAD9E9-7A17-B73C-700D-F7FC399FBCE7}"/>
                  </a:ext>
                </a:extLst>
              </p:cNvPr>
              <p:cNvGrpSpPr/>
              <p:nvPr/>
            </p:nvGrpSpPr>
            <p:grpSpPr>
              <a:xfrm>
                <a:off x="7348220" y="411134"/>
                <a:ext cx="1242647" cy="679489"/>
                <a:chOff x="6961522" y="2005541"/>
                <a:chExt cx="1242647" cy="679489"/>
              </a:xfrm>
            </p:grpSpPr>
            <p:sp>
              <p:nvSpPr>
                <p:cNvPr id="63" name="TextBox 59">
                  <a:extLst>
                    <a:ext uri="{FF2B5EF4-FFF2-40B4-BE49-F238E27FC236}">
                      <a16:creationId xmlns:a16="http://schemas.microsoft.com/office/drawing/2014/main" id="{EFDA4496-2CCF-A9B8-1DBE-A55225AB4A7D}"/>
                    </a:ext>
                  </a:extLst>
                </p:cNvPr>
                <p:cNvSpPr txBox="1"/>
                <p:nvPr/>
              </p:nvSpPr>
              <p:spPr>
                <a:xfrm>
                  <a:off x="6961522" y="2005541"/>
                  <a:ext cx="1242647" cy="4435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15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C+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208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Pb</a:t>
                  </a:r>
                  <a:endParaRPr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4" name="Straight Connector 60">
                  <a:extLst>
                    <a:ext uri="{FF2B5EF4-FFF2-40B4-BE49-F238E27FC236}">
                      <a16:creationId xmlns:a16="http://schemas.microsoft.com/office/drawing/2014/main" id="{9824A18B-AFB0-98AF-7A85-B8D475E037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3738" y="2241485"/>
                  <a:ext cx="252581" cy="4435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68">
                <a:extLst>
                  <a:ext uri="{FF2B5EF4-FFF2-40B4-BE49-F238E27FC236}">
                    <a16:creationId xmlns:a16="http://schemas.microsoft.com/office/drawing/2014/main" id="{9ED7A135-5630-6B5B-B922-089CF5F1FB86}"/>
                  </a:ext>
                </a:extLst>
              </p:cNvPr>
              <p:cNvGrpSpPr/>
              <p:nvPr/>
            </p:nvGrpSpPr>
            <p:grpSpPr>
              <a:xfrm>
                <a:off x="9395828" y="1090623"/>
                <a:ext cx="1850106" cy="1672860"/>
                <a:chOff x="9276522" y="1258640"/>
                <a:chExt cx="1850106" cy="1672860"/>
              </a:xfrm>
            </p:grpSpPr>
            <p:cxnSp>
              <p:nvCxnSpPr>
                <p:cNvPr id="59" name="Straight Arrow Connector 69">
                  <a:extLst>
                    <a:ext uri="{FF2B5EF4-FFF2-40B4-BE49-F238E27FC236}">
                      <a16:creationId xmlns:a16="http://schemas.microsoft.com/office/drawing/2014/main" id="{B05EB131-976B-943C-7DB5-7DF77FC478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76522" y="1258640"/>
                  <a:ext cx="0" cy="134733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" name="Group 70">
                  <a:extLst>
                    <a:ext uri="{FF2B5EF4-FFF2-40B4-BE49-F238E27FC236}">
                      <a16:creationId xmlns:a16="http://schemas.microsoft.com/office/drawing/2014/main" id="{2C439C44-F385-7B52-98D3-676B2A7A2A89}"/>
                    </a:ext>
                  </a:extLst>
                </p:cNvPr>
                <p:cNvGrpSpPr/>
                <p:nvPr/>
              </p:nvGrpSpPr>
              <p:grpSpPr>
                <a:xfrm>
                  <a:off x="9276522" y="2285169"/>
                  <a:ext cx="1850106" cy="646331"/>
                  <a:chOff x="9276522" y="2139397"/>
                  <a:chExt cx="1850106" cy="646331"/>
                </a:xfrm>
              </p:grpSpPr>
              <p:sp>
                <p:nvSpPr>
                  <p:cNvPr id="61" name="TextBox 71">
                    <a:extLst>
                      <a:ext uri="{FF2B5EF4-FFF2-40B4-BE49-F238E27FC236}">
                        <a16:creationId xmlns:a16="http://schemas.microsoft.com/office/drawing/2014/main" id="{20CBF27E-D496-7F52-D261-12CFDA87C69D}"/>
                      </a:ext>
                    </a:extLst>
                  </p:cNvPr>
                  <p:cNvSpPr txBox="1"/>
                  <p:nvPr/>
                </p:nvSpPr>
                <p:spPr>
                  <a:xfrm>
                    <a:off x="10108401" y="2139397"/>
                    <a:ext cx="1018227" cy="6463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No</a:t>
                    </a:r>
                  </a:p>
                  <a:p>
                    <a:r>
                      <a: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Rainbow</a:t>
                    </a:r>
                    <a:endParaRPr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62" name="Straight Connector 72">
                    <a:extLst>
                      <a:ext uri="{FF2B5EF4-FFF2-40B4-BE49-F238E27FC236}">
                        <a16:creationId xmlns:a16="http://schemas.microsoft.com/office/drawing/2014/main" id="{8E500735-6253-7DE8-9686-FCD161B9CD3C}"/>
                      </a:ext>
                    </a:extLst>
                  </p:cNvPr>
                  <p:cNvCxnSpPr>
                    <a:cxnSpLocks/>
                    <a:stCxn id="61" idx="1"/>
                  </p:cNvCxnSpPr>
                  <p:nvPr/>
                </p:nvCxnSpPr>
                <p:spPr>
                  <a:xfrm flipH="1" flipV="1">
                    <a:off x="9276522" y="2398643"/>
                    <a:ext cx="831879" cy="6392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79">
                <a:extLst>
                  <a:ext uri="{FF2B5EF4-FFF2-40B4-BE49-F238E27FC236}">
                    <a16:creationId xmlns:a16="http://schemas.microsoft.com/office/drawing/2014/main" id="{25408C58-CD4B-873C-FD06-2C0A8CB56CFC}"/>
                  </a:ext>
                </a:extLst>
              </p:cNvPr>
              <p:cNvGrpSpPr/>
              <p:nvPr/>
            </p:nvGrpSpPr>
            <p:grpSpPr>
              <a:xfrm>
                <a:off x="7521693" y="1362694"/>
                <a:ext cx="1267180" cy="1269465"/>
                <a:chOff x="8258295" y="882164"/>
                <a:chExt cx="1267180" cy="1269465"/>
              </a:xfrm>
            </p:grpSpPr>
            <p:sp>
              <p:nvSpPr>
                <p:cNvPr id="57" name="TextBox 80">
                  <a:extLst>
                    <a:ext uri="{FF2B5EF4-FFF2-40B4-BE49-F238E27FC236}">
                      <a16:creationId xmlns:a16="http://schemas.microsoft.com/office/drawing/2014/main" id="{032C6608-DFEE-E08B-DAC0-0A8A7228CDAD}"/>
                    </a:ext>
                  </a:extLst>
                </p:cNvPr>
                <p:cNvSpPr txBox="1"/>
                <p:nvPr/>
              </p:nvSpPr>
              <p:spPr>
                <a:xfrm>
                  <a:off x="8258295" y="1375425"/>
                  <a:ext cx="1267180" cy="7762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Long range</a:t>
                  </a:r>
                </a:p>
                <a:p>
                  <a:r>
                    <a:rPr lang="en-US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absorption</a:t>
                  </a:r>
                  <a:endParaRPr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8" name="Straight Connector 81">
                  <a:extLst>
                    <a:ext uri="{FF2B5EF4-FFF2-40B4-BE49-F238E27FC236}">
                      <a16:creationId xmlns:a16="http://schemas.microsoft.com/office/drawing/2014/main" id="{CB6CF000-01F9-3D30-F6D2-15D491B36A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07750" y="882164"/>
                  <a:ext cx="252581" cy="630533"/>
                </a:xfrm>
                <a:prstGeom prst="line">
                  <a:avLst/>
                </a:prstGeom>
                <a:ln w="1905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CuadroTexto 50">
                  <a:extLst>
                    <a:ext uri="{FF2B5EF4-FFF2-40B4-BE49-F238E27FC236}">
                      <a16:creationId xmlns:a16="http://schemas.microsoft.com/office/drawing/2014/main" id="{6C3A0349-9B1C-9C0F-D91B-F7BE5A2A1CFA}"/>
                    </a:ext>
                  </a:extLst>
                </p:cNvPr>
                <p:cNvSpPr txBox="1"/>
                <p:nvPr/>
              </p:nvSpPr>
              <p:spPr>
                <a:xfrm>
                  <a:off x="2497539" y="4274183"/>
                  <a:ext cx="113276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s-E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es-ES" sz="2000" baseline="-25000" dirty="0"/>
                    <a:t>cm</a:t>
                  </a:r>
                  <a:r>
                    <a:rPr lang="es-ES" dirty="0"/>
                    <a:t> (</a:t>
                  </a:r>
                  <a:r>
                    <a:rPr lang="es-ES" dirty="0" err="1"/>
                    <a:t>deg</a:t>
                  </a:r>
                  <a:r>
                    <a:rPr lang="es-ES" dirty="0"/>
                    <a:t>)</a:t>
                  </a:r>
                </a:p>
              </p:txBody>
            </p:sp>
          </mc:Choice>
          <mc:Fallback xmlns=""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0BEF0AA5-1C4B-9707-8D53-1505C8188D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7539" y="4274183"/>
                  <a:ext cx="1132763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21212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CuadroTexto 66">
            <a:extLst>
              <a:ext uri="{FF2B5EF4-FFF2-40B4-BE49-F238E27FC236}">
                <a16:creationId xmlns:a16="http://schemas.microsoft.com/office/drawing/2014/main" id="{E1B021F6-7231-1E0E-5E2A-057624BD4D65}"/>
              </a:ext>
            </a:extLst>
          </p:cNvPr>
          <p:cNvSpPr txBox="1"/>
          <p:nvPr/>
        </p:nvSpPr>
        <p:spPr>
          <a:xfrm>
            <a:off x="6198268" y="2841073"/>
            <a:ext cx="2088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1400" dirty="0" err="1"/>
              <a:t>Santra</a:t>
            </a:r>
            <a:r>
              <a:rPr lang="es-ES" sz="1400" dirty="0"/>
              <a:t> PRC64(2001)024602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806ADDB-0541-D96D-33AA-25B0A5B83C78}"/>
              </a:ext>
            </a:extLst>
          </p:cNvPr>
          <p:cNvSpPr txBox="1"/>
          <p:nvPr/>
        </p:nvSpPr>
        <p:spPr>
          <a:xfrm>
            <a:off x="5439653" y="6476318"/>
            <a:ext cx="660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Contents of last 3 slides, courtesy of M.J.G. Borge and I. Martel</a:t>
            </a:r>
          </a:p>
        </p:txBody>
      </p:sp>
    </p:spTree>
    <p:extLst>
      <p:ext uri="{BB962C8B-B14F-4D97-AF65-F5344CB8AC3E}">
        <p14:creationId xmlns:p14="http://schemas.microsoft.com/office/powerpoint/2010/main" val="21957380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5882</TotalTime>
  <Words>4241</Words>
  <Application>Microsoft Office PowerPoint</Application>
  <PresentationFormat>Panorámica</PresentationFormat>
  <Paragraphs>366</Paragraphs>
  <Slides>30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26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57" baseType="lpstr">
      <vt:lpstr>Arial</vt:lpstr>
      <vt:lpstr>Arial Nova</vt:lpstr>
      <vt:lpstr>Arial Nova Light</vt:lpstr>
      <vt:lpstr>Arial Rounded MT Bold</vt:lpstr>
      <vt:lpstr>Britannic Bold</vt:lpstr>
      <vt:lpstr>C059Bold</vt:lpstr>
      <vt:lpstr>C059Roman</vt:lpstr>
      <vt:lpstr>Calibri</vt:lpstr>
      <vt:lpstr>Calibri Light</vt:lpstr>
      <vt:lpstr>Calisto MT</vt:lpstr>
      <vt:lpstr>Cambria Math</vt:lpstr>
      <vt:lpstr>Courier New</vt:lpstr>
      <vt:lpstr>DLFFL G+ Charis SIL</vt:lpstr>
      <vt:lpstr>DLFFN I+ STIX Math</vt:lpstr>
      <vt:lpstr>JKHNC F+ Gulliver</vt:lpstr>
      <vt:lpstr>Lato</vt:lpstr>
      <vt:lpstr>MTSY</vt:lpstr>
      <vt:lpstr>OpenSymbol</vt:lpstr>
      <vt:lpstr>RMTMI</vt:lpstr>
      <vt:lpstr>Symbol</vt:lpstr>
      <vt:lpstr>Times</vt:lpstr>
      <vt:lpstr>Times New Roman</vt:lpstr>
      <vt:lpstr>Times-Italic</vt:lpstr>
      <vt:lpstr>TimesNewRomanPS-BoldMT</vt:lpstr>
      <vt:lpstr>Times-Roman</vt:lpstr>
      <vt:lpstr>Wingdings</vt:lpstr>
      <vt:lpstr>Tema de Office</vt:lpstr>
      <vt:lpstr>Recent achievements regarding the dynamics of weakly bound nuclei at energies around the Coulomb barrier</vt:lpstr>
      <vt:lpstr>Outlook</vt:lpstr>
      <vt:lpstr>Presentación de PowerPoint</vt:lpstr>
      <vt:lpstr>4He produced at forward angles??? “Frame-scattering!!!</vt:lpstr>
      <vt:lpstr>6He + 208Pb @ 19 MeV (2023)</vt:lpstr>
      <vt:lpstr>11Be + 197Au (29 and 37 MeV) TRIUMF (2011-2012)</vt:lpstr>
      <vt:lpstr>The “1-neutron halo” 15C (new measurement)</vt:lpstr>
      <vt:lpstr>Presentación de PowerPoint</vt:lpstr>
      <vt:lpstr>Presentación de PowerPoint</vt:lpstr>
      <vt:lpstr>Recent results for 15C+208Pb @ 4.37 MeV/u</vt:lpstr>
      <vt:lpstr>The proton halo 8B (recent results)</vt:lpstr>
      <vt:lpstr>Presentación de PowerPoint</vt:lpstr>
      <vt:lpstr>Presentación de PowerPoint</vt:lpstr>
      <vt:lpstr>Presentación de PowerPoint</vt:lpstr>
      <vt:lpstr>Presentación de PowerPoint</vt:lpstr>
      <vt:lpstr>7Be+p as reaction products below and above de barrier: 7Be </vt:lpstr>
      <vt:lpstr>2nd measurement NDU (2022)</vt:lpstr>
      <vt:lpstr>Experimental results for 7Be and 8B on natZr at different energies </vt:lpstr>
      <vt:lpstr>Some conclusions… </vt:lpstr>
      <vt:lpstr>Thank you for your attention.</vt:lpstr>
      <vt:lpstr>Presentación de PowerPoint</vt:lpstr>
      <vt:lpstr>Presentación de PowerPoint</vt:lpstr>
      <vt:lpstr>The 11Be and 11Li, scattering and products </vt:lpstr>
      <vt:lpstr>The skin nuclei 8He</vt:lpstr>
      <vt:lpstr>8He products</vt:lpstr>
      <vt:lpstr>Recent 6He measurement (June 2023)</vt:lpstr>
      <vt:lpstr>How the spectra looks… (12 hrs, target (1.782 mg/cm²), 9x104  pps of 6He events)</vt:lpstr>
      <vt:lpstr>Many years collaborating with ND (Aguilera-Kolata)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SUGAR@LNL</dc:title>
  <dc:creator>Luis Armando Acosta Sánchez</dc:creator>
  <cp:lastModifiedBy>Luis Armando Acosta</cp:lastModifiedBy>
  <cp:revision>170</cp:revision>
  <dcterms:created xsi:type="dcterms:W3CDTF">2022-01-10T16:02:27Z</dcterms:created>
  <dcterms:modified xsi:type="dcterms:W3CDTF">2024-12-10T22:47:54Z</dcterms:modified>
</cp:coreProperties>
</file>