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4" r:id="rId2"/>
  </p:sldMasterIdLst>
  <p:notesMasterIdLst>
    <p:notesMasterId r:id="rId47"/>
  </p:notesMasterIdLst>
  <p:handoutMasterIdLst>
    <p:handoutMasterId r:id="rId48"/>
  </p:handoutMasterIdLst>
  <p:sldIdLst>
    <p:sldId id="256" r:id="rId3"/>
    <p:sldId id="258" r:id="rId4"/>
    <p:sldId id="259" r:id="rId5"/>
    <p:sldId id="361" r:id="rId6"/>
    <p:sldId id="488" r:id="rId7"/>
    <p:sldId id="260" r:id="rId8"/>
    <p:sldId id="369" r:id="rId9"/>
    <p:sldId id="370" r:id="rId10"/>
    <p:sldId id="364" r:id="rId11"/>
    <p:sldId id="365" r:id="rId12"/>
    <p:sldId id="366" r:id="rId13"/>
    <p:sldId id="367" r:id="rId14"/>
    <p:sldId id="368" r:id="rId15"/>
    <p:sldId id="371" r:id="rId16"/>
    <p:sldId id="372" r:id="rId17"/>
    <p:sldId id="344" r:id="rId18"/>
    <p:sldId id="373" r:id="rId19"/>
    <p:sldId id="374" r:id="rId20"/>
    <p:sldId id="346" r:id="rId21"/>
    <p:sldId id="480" r:id="rId22"/>
    <p:sldId id="380" r:id="rId23"/>
    <p:sldId id="481" r:id="rId24"/>
    <p:sldId id="482" r:id="rId25"/>
    <p:sldId id="477" r:id="rId26"/>
    <p:sldId id="418" r:id="rId27"/>
    <p:sldId id="424" r:id="rId28"/>
    <p:sldId id="483" r:id="rId29"/>
    <p:sldId id="381" r:id="rId30"/>
    <p:sldId id="399" r:id="rId31"/>
    <p:sldId id="484" r:id="rId32"/>
    <p:sldId id="375" r:id="rId33"/>
    <p:sldId id="376" r:id="rId34"/>
    <p:sldId id="377" r:id="rId35"/>
    <p:sldId id="485" r:id="rId36"/>
    <p:sldId id="350" r:id="rId37"/>
    <p:sldId id="351" r:id="rId38"/>
    <p:sldId id="352" r:id="rId39"/>
    <p:sldId id="486" r:id="rId40"/>
    <p:sldId id="353" r:id="rId41"/>
    <p:sldId id="378" r:id="rId42"/>
    <p:sldId id="379" r:id="rId43"/>
    <p:sldId id="356" r:id="rId44"/>
    <p:sldId id="357" r:id="rId45"/>
    <p:sldId id="487"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355"/>
    <a:srgbClr val="FFF100"/>
    <a:srgbClr val="C287BC"/>
    <a:srgbClr val="09ABB7"/>
    <a:srgbClr val="2F4D5D"/>
    <a:srgbClr val="000000"/>
    <a:srgbClr val="1D8DB0"/>
    <a:srgbClr val="DCE7F0"/>
    <a:srgbClr val="005E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78925-1875-1B4A-92ED-4E5CA177EA4E}" v="7" dt="2025-11-28T10:22:13.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19" autoAdjust="0"/>
    <p:restoredTop sz="96301"/>
  </p:normalViewPr>
  <p:slideViewPr>
    <p:cSldViewPr snapToGrid="0" snapToObjects="1">
      <p:cViewPr varScale="1">
        <p:scale>
          <a:sx n="122" d="100"/>
          <a:sy n="122" d="100"/>
        </p:scale>
        <p:origin x="544" y="200"/>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158" d="100"/>
          <a:sy n="158" d="100"/>
        </p:scale>
        <p:origin x="424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Elias Cocolios" userId="6d2733f1-7b3d-4718-9a6d-c6c1e4df313a" providerId="ADAL" clId="{0025419F-6D21-5087-A7A5-F4A542554709}"/>
    <pc:docChg chg="custSel delSld modSld sldOrd">
      <pc:chgData name="Thomas Elias Cocolios" userId="6d2733f1-7b3d-4718-9a6d-c6c1e4df313a" providerId="ADAL" clId="{0025419F-6D21-5087-A7A5-F4A542554709}" dt="2025-11-28T10:22:14.616" v="309" actId="20577"/>
      <pc:docMkLst>
        <pc:docMk/>
      </pc:docMkLst>
      <pc:sldChg chg="modSp mod">
        <pc:chgData name="Thomas Elias Cocolios" userId="6d2733f1-7b3d-4718-9a6d-c6c1e4df313a" providerId="ADAL" clId="{0025419F-6D21-5087-A7A5-F4A542554709}" dt="2025-11-25T02:41:05.905" v="57" actId="20577"/>
        <pc:sldMkLst>
          <pc:docMk/>
          <pc:sldMk cId="2360187199" sldId="256"/>
        </pc:sldMkLst>
        <pc:spChg chg="mod">
          <ac:chgData name="Thomas Elias Cocolios" userId="6d2733f1-7b3d-4718-9a6d-c6c1e4df313a" providerId="ADAL" clId="{0025419F-6D21-5087-A7A5-F4A542554709}" dt="2025-11-25T02:41:05.905" v="57" actId="20577"/>
          <ac:spMkLst>
            <pc:docMk/>
            <pc:sldMk cId="2360187199" sldId="256"/>
            <ac:spMk id="3" creationId="{4E6672A8-0152-4718-BA29-F792477300C4}"/>
          </ac:spMkLst>
        </pc:spChg>
      </pc:sldChg>
      <pc:sldChg chg="modSp mod">
        <pc:chgData name="Thomas Elias Cocolios" userId="6d2733f1-7b3d-4718-9a6d-c6c1e4df313a" providerId="ADAL" clId="{0025419F-6D21-5087-A7A5-F4A542554709}" dt="2025-11-28T10:22:14.616" v="309" actId="20577"/>
        <pc:sldMkLst>
          <pc:docMk/>
          <pc:sldMk cId="2990947381" sldId="259"/>
        </pc:sldMkLst>
        <pc:spChg chg="mod">
          <ac:chgData name="Thomas Elias Cocolios" userId="6d2733f1-7b3d-4718-9a6d-c6c1e4df313a" providerId="ADAL" clId="{0025419F-6D21-5087-A7A5-F4A542554709}" dt="2025-11-25T02:42:16.310" v="63" actId="20577"/>
          <ac:spMkLst>
            <pc:docMk/>
            <pc:sldMk cId="2990947381" sldId="259"/>
            <ac:spMk id="5" creationId="{A442015E-1AC7-8F0A-62AB-D88AF9285344}"/>
          </ac:spMkLst>
        </pc:spChg>
        <pc:spChg chg="mod">
          <ac:chgData name="Thomas Elias Cocolios" userId="6d2733f1-7b3d-4718-9a6d-c6c1e4df313a" providerId="ADAL" clId="{0025419F-6D21-5087-A7A5-F4A542554709}" dt="2025-11-28T10:22:14.616" v="309" actId="20577"/>
          <ac:spMkLst>
            <pc:docMk/>
            <pc:sldMk cId="2990947381" sldId="259"/>
            <ac:spMk id="12" creationId="{F058D7A5-B20E-95DD-0F65-25D8A21130D2}"/>
          </ac:spMkLst>
        </pc:spChg>
      </pc:sldChg>
      <pc:sldChg chg="ord">
        <pc:chgData name="Thomas Elias Cocolios" userId="6d2733f1-7b3d-4718-9a6d-c6c1e4df313a" providerId="ADAL" clId="{0025419F-6D21-5087-A7A5-F4A542554709}" dt="2025-11-25T02:48:56.358" v="206" actId="20578"/>
        <pc:sldMkLst>
          <pc:docMk/>
          <pc:sldMk cId="269212286" sldId="361"/>
        </pc:sldMkLst>
      </pc:sldChg>
      <pc:sldChg chg="delSp modSp mod delAnim">
        <pc:chgData name="Thomas Elias Cocolios" userId="6d2733f1-7b3d-4718-9a6d-c6c1e4df313a" providerId="ADAL" clId="{0025419F-6D21-5087-A7A5-F4A542554709}" dt="2025-11-25T02:47:05.184" v="200" actId="1076"/>
        <pc:sldMkLst>
          <pc:docMk/>
          <pc:sldMk cId="1638440210" sldId="399"/>
        </pc:sldMkLst>
        <pc:spChg chg="mod">
          <ac:chgData name="Thomas Elias Cocolios" userId="6d2733f1-7b3d-4718-9a6d-c6c1e4df313a" providerId="ADAL" clId="{0025419F-6D21-5087-A7A5-F4A542554709}" dt="2025-11-25T02:46:57.620" v="199" actId="20577"/>
          <ac:spMkLst>
            <pc:docMk/>
            <pc:sldMk cId="1638440210" sldId="399"/>
            <ac:spMk id="5" creationId="{C281DB8E-A862-4A87-8AFF-8F23F89BC99B}"/>
          </ac:spMkLst>
        </pc:spChg>
        <pc:spChg chg="mod">
          <ac:chgData name="Thomas Elias Cocolios" userId="6d2733f1-7b3d-4718-9a6d-c6c1e4df313a" providerId="ADAL" clId="{0025419F-6D21-5087-A7A5-F4A542554709}" dt="2025-11-25T02:47:05.184" v="200" actId="1076"/>
          <ac:spMkLst>
            <pc:docMk/>
            <pc:sldMk cId="1638440210" sldId="399"/>
            <ac:spMk id="12" creationId="{28146A26-3036-4E82-AE33-A9E83666E49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u0051261\Documents\Outreach\feedbac%20Scientist_at_Schoolk.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l-BE"/>
              <a:t>Nuclear Physics </a:t>
            </a:r>
          </a:p>
          <a:p>
            <a:pPr>
              <a:defRPr/>
            </a:pPr>
            <a:r>
              <a:rPr lang="nl-BE"/>
              <a:t>According to Belgian high-school students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B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hade val="53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504A-8843-99DF-F3C836076942}"/>
              </c:ext>
            </c:extLst>
          </c:dPt>
          <c:dPt>
            <c:idx val="1"/>
            <c:bubble3D val="0"/>
            <c:spPr>
              <a:solidFill>
                <a:schemeClr val="accent1">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504A-8843-99DF-F3C836076942}"/>
              </c:ext>
            </c:extLst>
          </c:dPt>
          <c:dPt>
            <c:idx val="2"/>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5-504A-8843-99DF-F3C836076942}"/>
              </c:ext>
            </c:extLst>
          </c:dPt>
          <c:dPt>
            <c:idx val="3"/>
            <c:bubble3D val="0"/>
            <c:explosion val="20"/>
            <c:spPr>
              <a:solidFill>
                <a:schemeClr val="accent1">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504A-8843-99DF-F3C836076942}"/>
              </c:ext>
            </c:extLst>
          </c:dPt>
          <c:dPt>
            <c:idx val="4"/>
            <c:bubble3D val="0"/>
            <c:spPr>
              <a:solidFill>
                <a:schemeClr val="accent1">
                  <a:tint val="54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504A-8843-99DF-F3C836076942}"/>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Summary!$K$2:$O$2</c:f>
              <c:strCache>
                <c:ptCount val="5"/>
                <c:pt idx="0">
                  <c:v>Weapon</c:v>
                </c:pt>
                <c:pt idx="1">
                  <c:v>Energy</c:v>
                </c:pt>
                <c:pt idx="2">
                  <c:v>Safety concerns</c:v>
                </c:pt>
                <c:pt idx="3">
                  <c:v>Medicine</c:v>
                </c:pt>
                <c:pt idx="4">
                  <c:v>Research</c:v>
                </c:pt>
              </c:strCache>
            </c:strRef>
          </c:cat>
          <c:val>
            <c:numRef>
              <c:f>Summary!$K$12:$O$12</c:f>
              <c:numCache>
                <c:formatCode>0%</c:formatCode>
                <c:ptCount val="5"/>
                <c:pt idx="0">
                  <c:v>0.21925133689839571</c:v>
                </c:pt>
                <c:pt idx="1">
                  <c:v>0.15508021390374332</c:v>
                </c:pt>
                <c:pt idx="2">
                  <c:v>0.13368983957219252</c:v>
                </c:pt>
                <c:pt idx="3">
                  <c:v>2.6737967914438502E-2</c:v>
                </c:pt>
                <c:pt idx="4">
                  <c:v>0.46524064171122997</c:v>
                </c:pt>
              </c:numCache>
            </c:numRef>
          </c:val>
          <c:extLst>
            <c:ext xmlns:c16="http://schemas.microsoft.com/office/drawing/2014/chart" uri="{C3380CC4-5D6E-409C-BE32-E72D297353CC}">
              <c16:uniqueId val="{0000000A-504A-8843-99DF-F3C836076942}"/>
            </c:ext>
          </c:extLst>
        </c:ser>
        <c:dLbls>
          <c:dLblPos val="bestFit"/>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591CCF-F6FD-734B-854A-5BC033593B1E}" type="datetimeFigureOut">
              <a:rPr lang="nl-NL" smtClean="0"/>
              <a:t>28-11-2025</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66214-DB21-4647-B5DA-0D17CA592867}" type="datetimeFigureOut">
              <a:rPr lang="nl-NL" smtClean="0"/>
              <a:t>28-11-2025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35ADD60-F966-456F-BE19-78994DBB4A01}" type="slidenum">
              <a:rPr lang="fr-FR" smtClean="0"/>
              <a:t>4</a:t>
            </a:fld>
            <a:endParaRPr lang="fr-FR"/>
          </a:p>
        </p:txBody>
      </p:sp>
    </p:spTree>
    <p:extLst>
      <p:ext uri="{BB962C8B-B14F-4D97-AF65-F5344CB8AC3E}">
        <p14:creationId xmlns:p14="http://schemas.microsoft.com/office/powerpoint/2010/main" val="3486454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Mention box on detector technology </a:t>
            </a:r>
            <a:r>
              <a:rPr lang="en-US">
                <a:sym typeface="Wingdings" panose="05000000000000000000" pitchFamily="2" charset="2"/>
              </a:rPr>
              <a:t> importance of segmentation and advanced front-end electronics</a:t>
            </a:r>
            <a:endParaRPr lang="en-BE"/>
          </a:p>
        </p:txBody>
      </p:sp>
      <p:sp>
        <p:nvSpPr>
          <p:cNvPr id="4" name="Slide Number Placeholder 3"/>
          <p:cNvSpPr>
            <a:spLocks noGrp="1"/>
          </p:cNvSpPr>
          <p:nvPr>
            <p:ph type="sldNum" sz="quarter" idx="5"/>
          </p:nvPr>
        </p:nvSpPr>
        <p:spPr/>
        <p:txBody>
          <a:bodyPr/>
          <a:lstStyle/>
          <a:p>
            <a:fld id="{135ADD60-F966-456F-BE19-78994DBB4A01}" type="slidenum">
              <a:rPr lang="fr-FR" smtClean="0"/>
              <a:t>16</a:t>
            </a:fld>
            <a:endParaRPr lang="fr-FR"/>
          </a:p>
        </p:txBody>
      </p:sp>
    </p:spTree>
    <p:extLst>
      <p:ext uri="{BB962C8B-B14F-4D97-AF65-F5344CB8AC3E}">
        <p14:creationId xmlns:p14="http://schemas.microsoft.com/office/powerpoint/2010/main" val="257462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Can comment on the economical growth of the field to several tens of billions per year.</a:t>
            </a:r>
          </a:p>
          <a:p>
            <a:endParaRPr lang="en-BE"/>
          </a:p>
          <a:p>
            <a:r>
              <a:rPr lang="en-BE"/>
              <a:t>We can here emphasize on what we recommend orally – namely the better geographical distribution and the detailed study of key isotopes.</a:t>
            </a:r>
            <a:br>
              <a:rPr lang="en-BE"/>
            </a:br>
            <a:r>
              <a:rPr lang="en-BE"/>
              <a:t>PRISMAP and the facilities could be mentioned as well. I could add a few extra slides on that eventually</a:t>
            </a:r>
          </a:p>
        </p:txBody>
      </p:sp>
      <p:sp>
        <p:nvSpPr>
          <p:cNvPr id="4" name="Slide Number Placeholder 3"/>
          <p:cNvSpPr>
            <a:spLocks noGrp="1"/>
          </p:cNvSpPr>
          <p:nvPr>
            <p:ph type="sldNum" sz="quarter" idx="5"/>
          </p:nvPr>
        </p:nvSpPr>
        <p:spPr/>
        <p:txBody>
          <a:bodyPr/>
          <a:lstStyle/>
          <a:p>
            <a:fld id="{135ADD60-F966-456F-BE19-78994DBB4A01}" type="slidenum">
              <a:rPr lang="fr-FR" smtClean="0"/>
              <a:t>19</a:t>
            </a:fld>
            <a:endParaRPr lang="fr-FR"/>
          </a:p>
        </p:txBody>
      </p:sp>
    </p:spTree>
    <p:extLst>
      <p:ext uri="{BB962C8B-B14F-4D97-AF65-F5344CB8AC3E}">
        <p14:creationId xmlns:p14="http://schemas.microsoft.com/office/powerpoint/2010/main" val="4244509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a:t>Also mention the nuclear decommissioning question in passing without spending too much time.</a:t>
            </a:r>
          </a:p>
        </p:txBody>
      </p:sp>
      <p:sp>
        <p:nvSpPr>
          <p:cNvPr id="4" name="Slide Number Placeholder 3"/>
          <p:cNvSpPr>
            <a:spLocks noGrp="1"/>
          </p:cNvSpPr>
          <p:nvPr>
            <p:ph type="sldNum" sz="quarter" idx="5"/>
          </p:nvPr>
        </p:nvSpPr>
        <p:spPr/>
        <p:txBody>
          <a:bodyPr/>
          <a:lstStyle/>
          <a:p>
            <a:fld id="{135ADD60-F966-456F-BE19-78994DBB4A01}" type="slidenum">
              <a:rPr lang="fr-FR" smtClean="0"/>
              <a:t>35</a:t>
            </a:fld>
            <a:endParaRPr lang="fr-FR"/>
          </a:p>
        </p:txBody>
      </p:sp>
    </p:spTree>
    <p:extLst>
      <p:ext uri="{BB962C8B-B14F-4D97-AF65-F5344CB8AC3E}">
        <p14:creationId xmlns:p14="http://schemas.microsoft.com/office/powerpoint/2010/main" val="3834650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10" name="Rechthoek 9"/>
          <p:cNvSpPr/>
          <p:nvPr userDrawn="1"/>
        </p:nvSpPr>
        <p:spPr>
          <a:xfrm>
            <a:off x="0" y="648000"/>
            <a:ext cx="12193200" cy="621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userDrawn="1"/>
        </p:nvSpPr>
        <p:spPr>
          <a:xfrm>
            <a:off x="0" y="647998"/>
            <a:ext cx="12193200" cy="4456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userDrawn="1"/>
        </p:nvPicPr>
        <p:blipFill>
          <a:blip r:embed="rId2"/>
          <a:stretch>
            <a:fillRect/>
          </a:stretch>
        </p:blipFill>
        <p:spPr>
          <a:xfrm>
            <a:off x="360000" y="360000"/>
            <a:ext cx="2019600" cy="1017071"/>
          </a:xfrm>
          <a:prstGeom prst="rect">
            <a:avLst/>
          </a:prstGeom>
        </p:spPr>
      </p:pic>
      <p:sp>
        <p:nvSpPr>
          <p:cNvPr id="2" name="Titel 1"/>
          <p:cNvSpPr>
            <a:spLocks noGrp="1"/>
          </p:cNvSpPr>
          <p:nvPr>
            <p:ph type="ctrTitle"/>
          </p:nvPr>
        </p:nvSpPr>
        <p:spPr>
          <a:xfrm>
            <a:off x="575999" y="1080000"/>
            <a:ext cx="6096524" cy="4024798"/>
          </a:xfrm>
        </p:spPr>
        <p:txBody>
          <a:bodyPr anchor="ctr" anchorCtr="0">
            <a:normAutofit/>
          </a:bodyPr>
          <a:lstStyle>
            <a:lvl1pPr algn="l">
              <a:defRPr sz="4000" baseline="0">
                <a:solidFill>
                  <a:schemeClr val="bg1"/>
                </a:solidFill>
              </a:defRPr>
            </a:lvl1pPr>
          </a:lstStyle>
          <a:p>
            <a:r>
              <a:rPr lang="en-US"/>
              <a:t>Click to edit Master title style</a:t>
            </a:r>
            <a:endParaRPr lang="nl-NL" dirty="0"/>
          </a:p>
        </p:txBody>
      </p:sp>
      <p:sp>
        <p:nvSpPr>
          <p:cNvPr id="3" name="Ondertitel 2"/>
          <p:cNvSpPr>
            <a:spLocks noGrp="1"/>
          </p:cNvSpPr>
          <p:nvPr>
            <p:ph type="subTitle" idx="1"/>
          </p:nvPr>
        </p:nvSpPr>
        <p:spPr>
          <a:xfrm>
            <a:off x="575999" y="5392801"/>
            <a:ext cx="6096524" cy="730188"/>
          </a:xfrm>
        </p:spPr>
        <p:txBody>
          <a:bodyPr lIns="0" tIns="0" rIns="0" bIns="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dirty="0"/>
          </a:p>
        </p:txBody>
      </p:sp>
      <p:sp>
        <p:nvSpPr>
          <p:cNvPr id="5" name="Picture Placeholder 4"/>
          <p:cNvSpPr>
            <a:spLocks noGrp="1"/>
          </p:cNvSpPr>
          <p:nvPr>
            <p:ph type="pic" sz="quarter" idx="10"/>
          </p:nvPr>
        </p:nvSpPr>
        <p:spPr>
          <a:xfrm>
            <a:off x="7248525" y="1654175"/>
            <a:ext cx="4368673" cy="4468813"/>
          </a:xfrm>
        </p:spPr>
        <p:txBody>
          <a:bodyPr/>
          <a:lstStyle/>
          <a:p>
            <a:r>
              <a:rPr lang="en-US"/>
              <a:t>Click icon to add picture</a:t>
            </a:r>
            <a:endParaRPr lang="nl-NL"/>
          </a:p>
        </p:txBody>
      </p:sp>
    </p:spTree>
    <p:extLst>
      <p:ext uri="{BB962C8B-B14F-4D97-AF65-F5344CB8AC3E}">
        <p14:creationId xmlns:p14="http://schemas.microsoft.com/office/powerpoint/2010/main" val="1128617704"/>
      </p:ext>
    </p:extLst>
  </p:cSld>
  <p:clrMapOvr>
    <a:masterClrMapping/>
  </p:clrMapOvr>
  <p:extLst>
    <p:ext uri="{DCECCB84-F9BA-43D5-87BE-67443E8EF086}">
      <p15:sldGuideLst xmlns:p15="http://schemas.microsoft.com/office/powerpoint/2012/main">
        <p15:guide id="1" orient="horz" pos="1026">
          <p15:clr>
            <a:srgbClr val="FBAE40"/>
          </p15:clr>
        </p15:guide>
        <p15:guide id="2" pos="4203">
          <p15:clr>
            <a:srgbClr val="FBAE40"/>
          </p15:clr>
        </p15:guide>
        <p15:guide id="3"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lvl1pPr>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p>
            <a:fld id="{E2D9E296-D211-6E4D-BFD3-B095558F3A13}" type="datetime1">
              <a:rPr lang="en-US" smtClean="0">
                <a:solidFill>
                  <a:prstClr val="black">
                    <a:tint val="75000"/>
                  </a:prstClr>
                </a:solidFill>
              </a:rPr>
              <a:t>11/28/25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2">
            <a:extLst>
              <a:ext uri="{FF2B5EF4-FFF2-40B4-BE49-F238E27FC236}">
                <a16:creationId xmlns:a16="http://schemas.microsoft.com/office/drawing/2014/main" id="{FD1169E2-6361-159A-6BEF-02E77EED751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418507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7" name="Rechthoek 6"/>
          <p:cNvSpPr/>
          <p:nvPr/>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8" name="Rechthoek 7"/>
          <p:cNvSpPr/>
          <p:nvPr/>
        </p:nvSpPr>
        <p:spPr>
          <a:xfrm>
            <a:off x="0" y="647998"/>
            <a:ext cx="12193200" cy="6210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00" y="360000"/>
            <a:ext cx="2018135" cy="72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791" y="1350253"/>
            <a:ext cx="4648209" cy="5507747"/>
          </a:xfrm>
          <a:prstGeom prst="rect">
            <a:avLst/>
          </a:prstGeom>
        </p:spPr>
      </p:pic>
      <p:sp>
        <p:nvSpPr>
          <p:cNvPr id="12" name="Ondertitel 2"/>
          <p:cNvSpPr>
            <a:spLocks noGrp="1"/>
          </p:cNvSpPr>
          <p:nvPr>
            <p:ph type="subTitle" idx="1"/>
          </p:nvPr>
        </p:nvSpPr>
        <p:spPr>
          <a:xfrm>
            <a:off x="576003" y="4359604"/>
            <a:ext cx="8333999" cy="1655999"/>
          </a:xfrm>
        </p:spPr>
        <p:txBody>
          <a:bodyPr lIns="0" tIns="0" rIns="0" bIns="0"/>
          <a:lstStyle>
            <a:lvl1pPr marL="0" indent="0" algn="l">
              <a:buNone/>
              <a:defRPr sz="2400" baseline="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 om de ondertitelstijl van het model te bewerken</a:t>
            </a:r>
            <a:endParaRPr lang="nl-NL" dirty="0"/>
          </a:p>
        </p:txBody>
      </p:sp>
      <p:sp>
        <p:nvSpPr>
          <p:cNvPr id="3" name="Title 2"/>
          <p:cNvSpPr>
            <a:spLocks noGrp="1"/>
          </p:cNvSpPr>
          <p:nvPr>
            <p:ph type="title"/>
          </p:nvPr>
        </p:nvSpPr>
        <p:spPr>
          <a:xfrm>
            <a:off x="576000" y="1800000"/>
            <a:ext cx="8334000" cy="2386800"/>
          </a:xfrm>
        </p:spPr>
        <p:txBody>
          <a:bodyPr>
            <a:normAutofit/>
          </a:bodyPr>
          <a:lstStyle>
            <a:lvl1pPr>
              <a:defRPr sz="4000">
                <a:solidFill>
                  <a:schemeClr val="bg1"/>
                </a:solidFill>
              </a:defRPr>
            </a:lvl1pPr>
          </a:lstStyle>
          <a:p>
            <a:r>
              <a:rPr lang="nl-NL" dirty="0"/>
              <a:t>Klik om de stijl te bewerken</a:t>
            </a:r>
          </a:p>
        </p:txBody>
      </p:sp>
    </p:spTree>
    <p:extLst>
      <p:ext uri="{BB962C8B-B14F-4D97-AF65-F5344CB8AC3E}">
        <p14:creationId xmlns:p14="http://schemas.microsoft.com/office/powerpoint/2010/main" val="3320380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ekop">
    <p:spTree>
      <p:nvGrpSpPr>
        <p:cNvPr id="1" name=""/>
        <p:cNvGrpSpPr/>
        <p:nvPr/>
      </p:nvGrpSpPr>
      <p:grpSpPr>
        <a:xfrm>
          <a:off x="0" y="0"/>
          <a:ext cx="0" cy="0"/>
          <a:chOff x="0" y="0"/>
          <a:chExt cx="0" cy="0"/>
        </a:xfrm>
      </p:grpSpPr>
      <p:sp>
        <p:nvSpPr>
          <p:cNvPr id="7" name="Rechthoek 6"/>
          <p:cNvSpPr/>
          <p:nvPr/>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4" name="Tijdelijke aanduiding voor datum 3"/>
          <p:cNvSpPr>
            <a:spLocks noGrp="1"/>
          </p:cNvSpPr>
          <p:nvPr>
            <p:ph type="dt" sz="half" idx="10"/>
          </p:nvPr>
        </p:nvSpPr>
        <p:spPr/>
        <p:txBody>
          <a:bodyPr/>
          <a:lstStyle/>
          <a:p>
            <a:fld id="{940B9AE5-C5AE-4F8B-84F3-475AF57A98BE}" type="datetime1">
              <a:rPr lang="nl-BE" smtClean="0"/>
              <a:t>28/11/2025</a:t>
            </a:fld>
            <a:endParaRPr lang="nl-NL"/>
          </a:p>
        </p:txBody>
      </p:sp>
      <p:sp>
        <p:nvSpPr>
          <p:cNvPr id="6" name="Tijdelijke aanduiding voor dianummer 5"/>
          <p:cNvSpPr>
            <a:spLocks noGrp="1"/>
          </p:cNvSpPr>
          <p:nvPr>
            <p:ph type="sldNum" sz="quarter" idx="12"/>
          </p:nvPr>
        </p:nvSpPr>
        <p:spPr/>
        <p:txBody>
          <a:bodyPr/>
          <a:lstStyle/>
          <a:p>
            <a:fld id="{CF179DAE-D0A6-40C3-B8BC-6A97C268D03A}" type="slidenum">
              <a:rPr lang="nl-NL" smtClean="0"/>
              <a:t>‹#›</a:t>
            </a:fld>
            <a:endParaRPr lang="nl-NL"/>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791" y="675126"/>
            <a:ext cx="4648209" cy="5507747"/>
          </a:xfrm>
          <a:prstGeom prst="rect">
            <a:avLst/>
          </a:prstGeom>
        </p:spPr>
      </p:pic>
      <p:sp>
        <p:nvSpPr>
          <p:cNvPr id="9" name="Titel 1"/>
          <p:cNvSpPr>
            <a:spLocks noGrp="1"/>
          </p:cNvSpPr>
          <p:nvPr>
            <p:ph type="title"/>
          </p:nvPr>
        </p:nvSpPr>
        <p:spPr>
          <a:xfrm>
            <a:off x="576003" y="1800000"/>
            <a:ext cx="8333999" cy="2386800"/>
          </a:xfrm>
        </p:spPr>
        <p:txBody>
          <a:bodyPr anchor="b">
            <a:normAutofit/>
          </a:bodyPr>
          <a:lstStyle>
            <a:lvl1pPr>
              <a:defRPr sz="4000" baseline="0">
                <a:solidFill>
                  <a:srgbClr val="1D8DB0"/>
                </a:solidFill>
              </a:defRPr>
            </a:lvl1pPr>
          </a:lstStyle>
          <a:p>
            <a:r>
              <a:rPr lang="nl-NL"/>
              <a:t>Klik om de stijl te bewerken</a:t>
            </a:r>
            <a:endParaRPr lang="nl-NL" dirty="0"/>
          </a:p>
        </p:txBody>
      </p:sp>
      <p:sp>
        <p:nvSpPr>
          <p:cNvPr id="10" name="Tijdelijke aanduiding voor tekst 2"/>
          <p:cNvSpPr>
            <a:spLocks noGrp="1"/>
          </p:cNvSpPr>
          <p:nvPr>
            <p:ph type="body" idx="1"/>
          </p:nvPr>
        </p:nvSpPr>
        <p:spPr>
          <a:xfrm>
            <a:off x="576003" y="4359600"/>
            <a:ext cx="8333999" cy="1501200"/>
          </a:xfrm>
        </p:spPr>
        <p:txBody>
          <a:bodyPr lIns="0" tIns="0" rIns="0" bIns="0"/>
          <a:lstStyle>
            <a:lvl1pPr marL="0" indent="0">
              <a:buNone/>
              <a:defRPr sz="2400" baseline="0">
                <a:solidFill>
                  <a:srgbClr val="005E77"/>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3322770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ekopWit">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677792A6-3ADA-4580-B521-18C775BD9633}" type="datetime1">
              <a:rPr lang="nl-BE" smtClean="0"/>
              <a:t>28/11/2025</a:t>
            </a:fld>
            <a:endParaRPr lang="nl-NL"/>
          </a:p>
        </p:txBody>
      </p:sp>
      <p:sp>
        <p:nvSpPr>
          <p:cNvPr id="6" name="Tijdelijke aanduiding voor dianummer 5"/>
          <p:cNvSpPr>
            <a:spLocks noGrp="1"/>
          </p:cNvSpPr>
          <p:nvPr>
            <p:ph type="sldNum" sz="quarter" idx="12"/>
          </p:nvPr>
        </p:nvSpPr>
        <p:spPr/>
        <p:txBody>
          <a:bodyPr/>
          <a:lstStyle/>
          <a:p>
            <a:fld id="{CF179DAE-D0A6-40C3-B8BC-6A97C268D03A}" type="slidenum">
              <a:rPr lang="nl-NL" smtClean="0"/>
              <a:t>‹#›</a:t>
            </a:fld>
            <a:endParaRPr lang="nl-NL"/>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791" y="675126"/>
            <a:ext cx="4648209" cy="5507747"/>
          </a:xfrm>
          <a:prstGeom prst="rect">
            <a:avLst/>
          </a:prstGeom>
        </p:spPr>
      </p:pic>
      <p:sp>
        <p:nvSpPr>
          <p:cNvPr id="8" name="Titel 1"/>
          <p:cNvSpPr>
            <a:spLocks noGrp="1"/>
          </p:cNvSpPr>
          <p:nvPr>
            <p:ph type="title"/>
          </p:nvPr>
        </p:nvSpPr>
        <p:spPr>
          <a:xfrm>
            <a:off x="576003" y="1800000"/>
            <a:ext cx="8333999" cy="2386800"/>
          </a:xfrm>
        </p:spPr>
        <p:txBody>
          <a:bodyPr anchor="b">
            <a:normAutofit/>
          </a:bodyPr>
          <a:lstStyle>
            <a:lvl1pPr>
              <a:defRPr sz="4000"/>
            </a:lvl1pPr>
          </a:lstStyle>
          <a:p>
            <a:r>
              <a:rPr lang="nl-NL" dirty="0"/>
              <a:t>Klik om de stijl te bewerken</a:t>
            </a:r>
          </a:p>
        </p:txBody>
      </p:sp>
      <p:sp>
        <p:nvSpPr>
          <p:cNvPr id="9" name="Tijdelijke aanduiding voor tekst 2"/>
          <p:cNvSpPr>
            <a:spLocks noGrp="1"/>
          </p:cNvSpPr>
          <p:nvPr>
            <p:ph type="body" idx="1"/>
          </p:nvPr>
        </p:nvSpPr>
        <p:spPr>
          <a:xfrm>
            <a:off x="576003" y="4359600"/>
            <a:ext cx="8333999" cy="1501200"/>
          </a:xfrm>
        </p:spPr>
        <p:txBody>
          <a:bodyPr lIns="0" tIns="0" rIns="0" bIns="0"/>
          <a:lstStyle>
            <a:lvl1pPr marL="0" indent="0">
              <a:buNone/>
              <a:defRPr sz="2400" baseline="0">
                <a:solidFill>
                  <a:srgbClr val="2F4D5D"/>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dirty="0"/>
              <a:t>Tekststijl van het model bewerken</a:t>
            </a:r>
          </a:p>
        </p:txBody>
      </p:sp>
    </p:spTree>
    <p:extLst>
      <p:ext uri="{BB962C8B-B14F-4D97-AF65-F5344CB8AC3E}">
        <p14:creationId xmlns:p14="http://schemas.microsoft.com/office/powerpoint/2010/main" val="3270691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BE" noProof="0" dirty="0"/>
          </a:p>
        </p:txBody>
      </p:sp>
      <p:sp>
        <p:nvSpPr>
          <p:cNvPr id="4" name="Tijdelijke aanduiding voor datum 3"/>
          <p:cNvSpPr>
            <a:spLocks noGrp="1"/>
          </p:cNvSpPr>
          <p:nvPr>
            <p:ph type="dt" sz="half" idx="10"/>
          </p:nvPr>
        </p:nvSpPr>
        <p:spPr/>
        <p:txBody>
          <a:bodyPr/>
          <a:lstStyle/>
          <a:p>
            <a:fld id="{B5FB6CE8-AA7E-4216-AAE0-22DBABD0E6A0}" type="datetime1">
              <a:rPr lang="nl-BE" smtClean="0"/>
              <a:t>28/11/2025</a:t>
            </a:fld>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2" name="Titel 1"/>
          <p:cNvSpPr>
            <a:spLocks noGrp="1"/>
          </p:cNvSpPr>
          <p:nvPr>
            <p:ph type="title" hasCustomPrompt="1"/>
          </p:nvPr>
        </p:nvSpPr>
        <p:spPr/>
        <p:txBody>
          <a:bodyPr/>
          <a:lstStyle/>
          <a:p>
            <a:r>
              <a:rPr lang="nl-BE" noProof="0" dirty="0"/>
              <a:t>Klik om de stijl te bewerken</a:t>
            </a:r>
          </a:p>
        </p:txBody>
      </p:sp>
    </p:spTree>
    <p:extLst>
      <p:ext uri="{BB962C8B-B14F-4D97-AF65-F5344CB8AC3E}">
        <p14:creationId xmlns:p14="http://schemas.microsoft.com/office/powerpoint/2010/main" val="210218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12193200" cy="6207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5999" y="1800000"/>
            <a:ext cx="6096524" cy="2386800"/>
          </a:xfrm>
        </p:spPr>
        <p:txBody>
          <a:bodyPr anchor="b"/>
          <a:lstStyle>
            <a:lvl1pPr>
              <a:defRPr sz="4000" baseline="0">
                <a:solidFill>
                  <a:schemeClr val="tx2"/>
                </a:solidFill>
              </a:defRPr>
            </a:lvl1pPr>
          </a:lstStyle>
          <a:p>
            <a:r>
              <a:rPr lang="en-US"/>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jdelijke aanduiding voor datum 3"/>
          <p:cNvSpPr>
            <a:spLocks noGrp="1"/>
          </p:cNvSpPr>
          <p:nvPr>
            <p:ph type="dt" sz="half" idx="10"/>
          </p:nvPr>
        </p:nvSpPr>
        <p:spPr/>
        <p:txBody>
          <a:bodyPr/>
          <a:lstStyle/>
          <a:p>
            <a:fld id="{6A3C7197-0C7B-441C-A77A-0C5F2E7FE8BC}" type="datetime1">
              <a:rPr lang="nl-BE" smtClean="0"/>
              <a:t>28/11/2025</a:t>
            </a:fld>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8" name="Picture Placeholder 4"/>
          <p:cNvSpPr>
            <a:spLocks noGrp="1"/>
          </p:cNvSpPr>
          <p:nvPr>
            <p:ph type="pic" sz="quarter" idx="13"/>
          </p:nvPr>
        </p:nvSpPr>
        <p:spPr>
          <a:xfrm>
            <a:off x="7248525" y="584201"/>
            <a:ext cx="4368673" cy="2376000"/>
          </a:xfrm>
        </p:spPr>
        <p:txBody>
          <a:bodyPr/>
          <a:lstStyle/>
          <a:p>
            <a:r>
              <a:rPr lang="en-US"/>
              <a:t>Click icon to add picture</a:t>
            </a:r>
            <a:endParaRPr lang="nl-NL"/>
          </a:p>
        </p:txBody>
      </p:sp>
      <p:sp>
        <p:nvSpPr>
          <p:cNvPr id="9" name="Picture Placeholder 4"/>
          <p:cNvSpPr>
            <a:spLocks noGrp="1"/>
          </p:cNvSpPr>
          <p:nvPr>
            <p:ph type="pic" sz="quarter" idx="14"/>
          </p:nvPr>
        </p:nvSpPr>
        <p:spPr>
          <a:xfrm>
            <a:off x="7248262" y="3248513"/>
            <a:ext cx="4368673" cy="2376000"/>
          </a:xfrm>
        </p:spPr>
        <p:txBody>
          <a:bodyPr/>
          <a:lstStyle/>
          <a:p>
            <a:r>
              <a:rPr lang="en-US"/>
              <a:t>Click icon to add picture</a:t>
            </a:r>
            <a:endParaRPr lang="nl-NL"/>
          </a:p>
        </p:txBody>
      </p:sp>
    </p:spTree>
    <p:extLst>
      <p:ext uri="{BB962C8B-B14F-4D97-AF65-F5344CB8AC3E}">
        <p14:creationId xmlns:p14="http://schemas.microsoft.com/office/powerpoint/2010/main" val="952148524"/>
      </p:ext>
    </p:extLst>
  </p:cSld>
  <p:clrMapOvr>
    <a:masterClrMapping/>
  </p:clrMapOvr>
  <p:extLst>
    <p:ext uri="{DCECCB84-F9BA-43D5-87BE-67443E8EF086}">
      <p15:sldGuideLst xmlns:p15="http://schemas.microsoft.com/office/powerpoint/2012/main">
        <p15:guide id="1" orient="horz" pos="3543">
          <p15:clr>
            <a:srgbClr val="FBAE40"/>
          </p15:clr>
        </p15:guide>
        <p15:guide id="2" pos="420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ekopWit">
    <p:spTree>
      <p:nvGrpSpPr>
        <p:cNvPr id="1" name=""/>
        <p:cNvGrpSpPr/>
        <p:nvPr/>
      </p:nvGrpSpPr>
      <p:grpSpPr>
        <a:xfrm>
          <a:off x="0" y="0"/>
          <a:ext cx="0" cy="0"/>
          <a:chOff x="0" y="0"/>
          <a:chExt cx="0" cy="0"/>
        </a:xfrm>
      </p:grpSpPr>
      <p:sp>
        <p:nvSpPr>
          <p:cNvPr id="2" name="Titel 1"/>
          <p:cNvSpPr>
            <a:spLocks noGrp="1"/>
          </p:cNvSpPr>
          <p:nvPr>
            <p:ph type="title"/>
          </p:nvPr>
        </p:nvSpPr>
        <p:spPr>
          <a:xfrm>
            <a:off x="575999" y="1800000"/>
            <a:ext cx="6096264" cy="2386800"/>
          </a:xfrm>
        </p:spPr>
        <p:txBody>
          <a:bodyPr anchor="b">
            <a:normAutofit/>
          </a:bodyPr>
          <a:lstStyle>
            <a:lvl1pPr>
              <a:defRPr sz="4000"/>
            </a:lvl1pPr>
          </a:lstStyle>
          <a:p>
            <a:r>
              <a:rPr lang="en-US"/>
              <a:t>Click to edit Master title style</a:t>
            </a:r>
            <a:endParaRPr lang="nl-NL" dirty="0"/>
          </a:p>
        </p:txBody>
      </p:sp>
      <p:sp>
        <p:nvSpPr>
          <p:cNvPr id="3" name="Tijdelijke aanduiding voor tekst 2"/>
          <p:cNvSpPr>
            <a:spLocks noGrp="1"/>
          </p:cNvSpPr>
          <p:nvPr>
            <p:ph type="body" idx="1"/>
          </p:nvPr>
        </p:nvSpPr>
        <p:spPr>
          <a:xfrm>
            <a:off x="575999" y="4359600"/>
            <a:ext cx="6096264" cy="1501200"/>
          </a:xfrm>
        </p:spPr>
        <p:txBody>
          <a:bodyPr lIns="0" tIns="0" rIns="0" bIns="0"/>
          <a:lstStyle>
            <a:lvl1pPr marL="0" indent="0">
              <a:buNone/>
              <a:defRPr sz="24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jdelijke aanduiding voor datum 3"/>
          <p:cNvSpPr>
            <a:spLocks noGrp="1"/>
          </p:cNvSpPr>
          <p:nvPr>
            <p:ph type="dt" sz="half" idx="10"/>
          </p:nvPr>
        </p:nvSpPr>
        <p:spPr/>
        <p:txBody>
          <a:bodyPr/>
          <a:lstStyle/>
          <a:p>
            <a:fld id="{9673BA46-C2E2-441A-8BC0-20F70AC3B5E3}" type="datetime1">
              <a:rPr lang="nl-BE" smtClean="0"/>
              <a:t>28/11/2025</a:t>
            </a:fld>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
        <p:nvSpPr>
          <p:cNvPr id="7" name="Picture Placeholder 4"/>
          <p:cNvSpPr>
            <a:spLocks noGrp="1"/>
          </p:cNvSpPr>
          <p:nvPr>
            <p:ph type="pic" sz="quarter" idx="13"/>
          </p:nvPr>
        </p:nvSpPr>
        <p:spPr>
          <a:xfrm>
            <a:off x="7248525" y="584201"/>
            <a:ext cx="4368673" cy="5040312"/>
          </a:xfrm>
        </p:spPr>
        <p:txBody>
          <a:bodyPr/>
          <a:lstStyle/>
          <a:p>
            <a:r>
              <a:rPr lang="en-US"/>
              <a:t>Click icon to add picture</a:t>
            </a:r>
            <a:endParaRPr lang="nl-NL"/>
          </a:p>
        </p:txBody>
      </p:sp>
    </p:spTree>
  </p:cSld>
  <p:clrMapOvr>
    <a:masterClrMapping/>
  </p:clrMapOvr>
  <p:extLst>
    <p:ext uri="{DCECCB84-F9BA-43D5-87BE-67443E8EF086}">
      <p15:sldGuideLst xmlns:p15="http://schemas.microsoft.com/office/powerpoint/2012/main">
        <p15:guide id="1" orient="horz" pos="3543" userDrawn="1">
          <p15:clr>
            <a:srgbClr val="FBAE40"/>
          </p15:clr>
        </p15:guide>
        <p15:guide id="2" pos="4203" userDrawn="1">
          <p15:clr>
            <a:srgbClr val="FBAE40"/>
          </p15:clr>
        </p15:guide>
        <p15:guide id="3" orient="horz" pos="3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5" name="Tijdelijke aanduiding voor datum 4"/>
          <p:cNvSpPr>
            <a:spLocks noGrp="1"/>
          </p:cNvSpPr>
          <p:nvPr>
            <p:ph type="dt" sz="half" idx="10"/>
          </p:nvPr>
        </p:nvSpPr>
        <p:spPr/>
        <p:txBody>
          <a:bodyPr/>
          <a:lstStyle/>
          <a:p>
            <a:fld id="{0A1DFEA8-B1E8-422C-A6E7-A40B9B12E6E1}" type="datetime1">
              <a:rPr lang="nl-BE" smtClean="0"/>
              <a:t>28/11/2025</a:t>
            </a:fld>
            <a:endParaRPr lang="nl-NL"/>
          </a:p>
        </p:txBody>
      </p:sp>
      <p:sp>
        <p:nvSpPr>
          <p:cNvPr id="7" name="Tijdelijke aanduiding voor dianummer 6"/>
          <p:cNvSpPr>
            <a:spLocks noGrp="1"/>
          </p:cNvSpPr>
          <p:nvPr>
            <p:ph type="sldNum" sz="quarter" idx="12"/>
          </p:nvPr>
        </p:nvSpPr>
        <p:spPr/>
        <p:txBody>
          <a:bodyPr/>
          <a:lstStyle/>
          <a:p>
            <a:fld id="{0A297500-7527-634B-90F4-69D0994C32B4}" type="slidenum">
              <a:rPr lang="nl-NL" smtClean="0"/>
              <a:t>‹#›</a:t>
            </a:fld>
            <a:endParaRPr lang="nl-NL"/>
          </a:p>
        </p:txBody>
      </p:sp>
      <p:sp>
        <p:nvSpPr>
          <p:cNvPr id="9" name="Tijdelijke aanduiding voor tekst 2"/>
          <p:cNvSpPr>
            <a:spLocks noGrp="1"/>
          </p:cNvSpPr>
          <p:nvPr>
            <p:ph idx="1"/>
          </p:nvPr>
        </p:nvSpPr>
        <p:spPr>
          <a:xfrm>
            <a:off x="576000" y="1656000"/>
            <a:ext cx="5400000" cy="44640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BE" noProof="0" dirty="0"/>
          </a:p>
        </p:txBody>
      </p:sp>
      <p:sp>
        <p:nvSpPr>
          <p:cNvPr id="12" name="Content Placeholder 11"/>
          <p:cNvSpPr>
            <a:spLocks noGrp="1"/>
          </p:cNvSpPr>
          <p:nvPr>
            <p:ph sz="quarter" idx="13"/>
          </p:nvPr>
        </p:nvSpPr>
        <p:spPr>
          <a:xfrm>
            <a:off x="6217200" y="1656000"/>
            <a:ext cx="5400000" cy="4464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BE" noProof="0" dirty="0"/>
          </a:p>
        </p:txBody>
      </p:sp>
      <p:sp>
        <p:nvSpPr>
          <p:cNvPr id="2" name="Titel 1"/>
          <p:cNvSpPr>
            <a:spLocks noGrp="1"/>
          </p:cNvSpPr>
          <p:nvPr>
            <p:ph type="title"/>
          </p:nvPr>
        </p:nvSpPr>
        <p:spPr/>
        <p:txBody>
          <a:bodyPr/>
          <a:lstStyle/>
          <a:p>
            <a:r>
              <a:rPr lang="en-US" noProof="0"/>
              <a:t>Click to edit Master title style</a:t>
            </a:r>
            <a:endParaRPr lang="nl-BE" noProof="0" dirty="0"/>
          </a:p>
        </p:txBody>
      </p:sp>
    </p:spTree>
    <p:extLst>
      <p:ext uri="{BB962C8B-B14F-4D97-AF65-F5344CB8AC3E}">
        <p14:creationId xmlns:p14="http://schemas.microsoft.com/office/powerpoint/2010/main" val="1859589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76000" y="1656000"/>
            <a:ext cx="5421575"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Tijdelijke aanduiding voor inhoud 3"/>
          <p:cNvSpPr>
            <a:spLocks noGrp="1"/>
          </p:cNvSpPr>
          <p:nvPr>
            <p:ph sz="half" idx="2"/>
          </p:nvPr>
        </p:nvSpPr>
        <p:spPr>
          <a:xfrm>
            <a:off x="576000" y="2276271"/>
            <a:ext cx="5421575" cy="383765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BE" noProof="0" dirty="0"/>
          </a:p>
        </p:txBody>
      </p:sp>
      <p:sp>
        <p:nvSpPr>
          <p:cNvPr id="5" name="Tijdelijke aanduiding voor tekst 4"/>
          <p:cNvSpPr>
            <a:spLocks noGrp="1"/>
          </p:cNvSpPr>
          <p:nvPr>
            <p:ph type="body" sz="quarter" idx="3"/>
          </p:nvPr>
        </p:nvSpPr>
        <p:spPr>
          <a:xfrm>
            <a:off x="6172200" y="1656000"/>
            <a:ext cx="5445000" cy="5400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Tijdelijke aanduiding voor inhoud 5"/>
          <p:cNvSpPr>
            <a:spLocks noGrp="1"/>
          </p:cNvSpPr>
          <p:nvPr>
            <p:ph sz="quarter" idx="4"/>
          </p:nvPr>
        </p:nvSpPr>
        <p:spPr>
          <a:xfrm>
            <a:off x="6172200" y="2276271"/>
            <a:ext cx="5445000" cy="383765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BE" noProof="0" dirty="0"/>
          </a:p>
        </p:txBody>
      </p:sp>
      <p:sp>
        <p:nvSpPr>
          <p:cNvPr id="7" name="Tijdelijke aanduiding voor datum 6"/>
          <p:cNvSpPr>
            <a:spLocks noGrp="1"/>
          </p:cNvSpPr>
          <p:nvPr>
            <p:ph type="dt" sz="half" idx="10"/>
          </p:nvPr>
        </p:nvSpPr>
        <p:spPr/>
        <p:txBody>
          <a:bodyPr/>
          <a:lstStyle/>
          <a:p>
            <a:fld id="{4806466B-DD3E-4160-B5B8-7A2F03433336}" type="datetime1">
              <a:rPr lang="nl-BE" smtClean="0"/>
              <a:t>28/11/2025</a:t>
            </a:fld>
            <a:endParaRPr lang="nl-NL"/>
          </a:p>
        </p:txBody>
      </p:sp>
      <p:sp>
        <p:nvSpPr>
          <p:cNvPr id="9" name="Tijdelijke aanduiding voor dianummer 8"/>
          <p:cNvSpPr>
            <a:spLocks noGrp="1"/>
          </p:cNvSpPr>
          <p:nvPr>
            <p:ph type="sldNum" sz="quarter" idx="12"/>
          </p:nvPr>
        </p:nvSpPr>
        <p:spPr/>
        <p:txBody>
          <a:bodyPr/>
          <a:lstStyle/>
          <a:p>
            <a:fld id="{0A297500-7527-634B-90F4-69D0994C32B4}" type="slidenum">
              <a:rPr lang="nl-NL" smtClean="0"/>
              <a:t>‹#›</a:t>
            </a:fld>
            <a:endParaRPr lang="nl-NL"/>
          </a:p>
        </p:txBody>
      </p:sp>
      <p:sp>
        <p:nvSpPr>
          <p:cNvPr id="2" name="Titel 1"/>
          <p:cNvSpPr>
            <a:spLocks noGrp="1"/>
          </p:cNvSpPr>
          <p:nvPr>
            <p:ph type="title"/>
          </p:nvPr>
        </p:nvSpPr>
        <p:spPr/>
        <p:txBody>
          <a:bodyPr/>
          <a:lstStyle/>
          <a:p>
            <a:r>
              <a:rPr lang="en-US" noProof="0"/>
              <a:t>Click to edit Master title style</a:t>
            </a:r>
            <a:endParaRPr lang="nl-BE" noProof="0" dirty="0"/>
          </a:p>
        </p:txBody>
      </p:sp>
    </p:spTree>
    <p:extLst>
      <p:ext uri="{BB962C8B-B14F-4D97-AF65-F5344CB8AC3E}">
        <p14:creationId xmlns:p14="http://schemas.microsoft.com/office/powerpoint/2010/main" val="178400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B49D114F-6D1D-4017-BE74-B3E066A8205C}" type="datetime1">
              <a:rPr lang="nl-BE" smtClean="0"/>
              <a:t>28/11/2025</a:t>
            </a:fld>
            <a:endParaRPr lang="nl-NL"/>
          </a:p>
        </p:txBody>
      </p:sp>
      <p:sp>
        <p:nvSpPr>
          <p:cNvPr id="5" name="Tijdelijke aanduiding voor dianummer 4"/>
          <p:cNvSpPr>
            <a:spLocks noGrp="1"/>
          </p:cNvSpPr>
          <p:nvPr>
            <p:ph type="sldNum" sz="quarter" idx="12"/>
          </p:nvPr>
        </p:nvSpPr>
        <p:spPr/>
        <p:txBody>
          <a:bodyPr/>
          <a:lstStyle/>
          <a:p>
            <a:fld id="{0A297500-7527-634B-90F4-69D0994C32B4}" type="slidenum">
              <a:rPr lang="nl-NL" smtClean="0"/>
              <a:t>‹#›</a:t>
            </a:fld>
            <a:endParaRPr lang="nl-NL"/>
          </a:p>
        </p:txBody>
      </p:sp>
      <p:sp>
        <p:nvSpPr>
          <p:cNvPr id="6" name="Title 5"/>
          <p:cNvSpPr>
            <a:spLocks noGrp="1"/>
          </p:cNvSpPr>
          <p:nvPr>
            <p:ph type="title"/>
          </p:nvPr>
        </p:nvSpPr>
        <p:spPr/>
        <p:txBody>
          <a:bodyPr/>
          <a:lstStyle/>
          <a:p>
            <a:r>
              <a:rPr lang="en-US" noProof="0"/>
              <a:t>Click to edit Master title style</a:t>
            </a:r>
            <a:endParaRPr lang="nl-BE" noProof="0" dirty="0"/>
          </a:p>
        </p:txBody>
      </p:sp>
    </p:spTree>
    <p:extLst>
      <p:ext uri="{BB962C8B-B14F-4D97-AF65-F5344CB8AC3E}">
        <p14:creationId xmlns:p14="http://schemas.microsoft.com/office/powerpoint/2010/main" val="54663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5D127B1-940F-4A10-97BB-1DB105E7E2F4}" type="datetime1">
              <a:rPr lang="nl-BE" smtClean="0"/>
              <a:t>28/11/2025</a:t>
            </a:fld>
            <a:endParaRPr lang="nl-NL"/>
          </a:p>
        </p:txBody>
      </p:sp>
      <p:sp>
        <p:nvSpPr>
          <p:cNvPr id="4" name="Tijdelijke aanduiding voor dianummer 3"/>
          <p:cNvSpPr>
            <a:spLocks noGrp="1"/>
          </p:cNvSpPr>
          <p:nvPr>
            <p:ph type="sldNum" sz="quarter" idx="12"/>
          </p:nvPr>
        </p:nvSpPr>
        <p:spPr/>
        <p:txBody>
          <a:bodyPr/>
          <a:lstStyle/>
          <a:p>
            <a:fld id="{0A297500-7527-634B-90F4-69D0994C32B4}" type="slidenum">
              <a:rPr lang="nl-NL" smtClean="0"/>
              <a:t>‹#›</a:t>
            </a:fld>
            <a:endParaRPr lang="nl-NL"/>
          </a:p>
        </p:txBody>
      </p:sp>
    </p:spTree>
    <p:extLst>
      <p:ext uri="{BB962C8B-B14F-4D97-AF65-F5344CB8AC3E}">
        <p14:creationId xmlns:p14="http://schemas.microsoft.com/office/powerpoint/2010/main" val="307772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Slot">
    <p:spTree>
      <p:nvGrpSpPr>
        <p:cNvPr id="1" name=""/>
        <p:cNvGrpSpPr/>
        <p:nvPr/>
      </p:nvGrpSpPr>
      <p:grpSpPr>
        <a:xfrm>
          <a:off x="0" y="0"/>
          <a:ext cx="0" cy="0"/>
          <a:chOff x="0" y="0"/>
          <a:chExt cx="0" cy="0"/>
        </a:xfrm>
      </p:grpSpPr>
      <p:sp>
        <p:nvSpPr>
          <p:cNvPr id="9" name="Rechthoek 8"/>
          <p:cNvSpPr/>
          <p:nvPr userDrawn="1"/>
        </p:nvSpPr>
        <p:spPr>
          <a:xfrm>
            <a:off x="0" y="0"/>
            <a:ext cx="12193200" cy="6209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tel 1"/>
          <p:cNvSpPr>
            <a:spLocks noGrp="1"/>
          </p:cNvSpPr>
          <p:nvPr>
            <p:ph type="title"/>
          </p:nvPr>
        </p:nvSpPr>
        <p:spPr>
          <a:xfrm>
            <a:off x="579120" y="510988"/>
            <a:ext cx="11039793" cy="5184424"/>
          </a:xfrm>
        </p:spPr>
        <p:txBody>
          <a:bodyPr anchor="ctr" anchorCtr="0">
            <a:noAutofit/>
          </a:bodyPr>
          <a:lstStyle>
            <a:lvl1pPr algn="ctr">
              <a:defRPr sz="6000" baseline="0">
                <a:solidFill>
                  <a:schemeClr val="bg1"/>
                </a:solidFill>
              </a:defRPr>
            </a:lvl1pPr>
          </a:lstStyle>
          <a:p>
            <a:r>
              <a:rPr lang="en-US"/>
              <a:t>Click to edit Master title style</a:t>
            </a:r>
            <a:endParaRPr lang="nl-NL" dirty="0"/>
          </a:p>
        </p:txBody>
      </p:sp>
      <p:sp>
        <p:nvSpPr>
          <p:cNvPr id="4" name="Tijdelijke aanduiding voor datum 3"/>
          <p:cNvSpPr>
            <a:spLocks noGrp="1"/>
          </p:cNvSpPr>
          <p:nvPr>
            <p:ph type="dt" sz="half" idx="10"/>
          </p:nvPr>
        </p:nvSpPr>
        <p:spPr/>
        <p:txBody>
          <a:bodyPr/>
          <a:lstStyle/>
          <a:p>
            <a:fld id="{BFF42761-ABCD-44C9-AA97-326303536E2B}" type="datetime1">
              <a:rPr lang="nl-BE" smtClean="0"/>
              <a:t>28/11/2025</a:t>
            </a:fld>
            <a:endParaRPr lang="nl-NL"/>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nupecc.or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hyperlink" Target="http://www.nupecc.org/" TargetMode="External"/><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userDrawn="1"/>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userDrawn="1"/>
        </p:nvPicPr>
        <p:blipFill>
          <a:blip r:embed="rId12"/>
          <a:stretch>
            <a:fillRect/>
          </a:stretch>
        </p:blipFill>
        <p:spPr>
          <a:xfrm>
            <a:off x="11109004" y="6282000"/>
            <a:ext cx="1000792" cy="503999"/>
          </a:xfrm>
          <a:prstGeom prst="rect">
            <a:avLst/>
          </a:prstGeom>
        </p:spPr>
      </p:pic>
      <p:sp>
        <p:nvSpPr>
          <p:cNvPr id="2" name="Tijdelijke aanduiding voor titel 1"/>
          <p:cNvSpPr>
            <a:spLocks noGrp="1"/>
          </p:cNvSpPr>
          <p:nvPr>
            <p:ph type="title"/>
          </p:nvPr>
        </p:nvSpPr>
        <p:spPr>
          <a:xfrm>
            <a:off x="576000" y="207036"/>
            <a:ext cx="11041200" cy="1152000"/>
          </a:xfrm>
          <a:prstGeom prst="rect">
            <a:avLst/>
          </a:prstGeom>
        </p:spPr>
        <p:txBody>
          <a:bodyPr vert="horz" lIns="0" tIns="0" rIns="0" bIns="0" rtlCol="0" anchor="ctr" anchorCtr="0">
            <a:normAutofit/>
          </a:bodyPr>
          <a:lstStyle/>
          <a:p>
            <a:r>
              <a:rPr lang="nl-BE" noProof="0"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BE" noProof="0" dirty="0"/>
              <a:t>Klik om de tekststijl van het model te bewerken</a:t>
            </a:r>
          </a:p>
          <a:p>
            <a:pPr lvl="1"/>
            <a:r>
              <a:rPr lang="nl-BE" noProof="0" dirty="0"/>
              <a:t>Tweede niveau</a:t>
            </a:r>
          </a:p>
          <a:p>
            <a:pPr lvl="2"/>
            <a:r>
              <a:rPr lang="nl-BE" noProof="0" dirty="0"/>
              <a:t>Derde niveau</a:t>
            </a:r>
          </a:p>
          <a:p>
            <a:pPr lvl="3"/>
            <a:r>
              <a:rPr lang="nl-BE" noProof="0" dirty="0"/>
              <a:t>Vierde niveau</a:t>
            </a:r>
          </a:p>
          <a:p>
            <a:pPr lvl="4"/>
            <a:r>
              <a:rPr lang="nl-BE" noProof="0"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6C607C01-A710-4033-960F-D769764BB6D0}" type="datetime1">
              <a:rPr lang="nl-BE" smtClean="0"/>
              <a:t>28/11/2025</a:t>
            </a:fld>
            <a:endParaRPr lang="nl-NL"/>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a:p>
        </p:txBody>
      </p:sp>
      <p:pic>
        <p:nvPicPr>
          <p:cNvPr id="9" name="Image 1" descr="NuPECC (Nuclear Physics European Collaboration Committee) logo">
            <a:hlinkClick r:id="rId13"/>
            <a:extLst>
              <a:ext uri="{FF2B5EF4-FFF2-40B4-BE49-F238E27FC236}">
                <a16:creationId xmlns:a16="http://schemas.microsoft.com/office/drawing/2014/main" id="{85017749-BF98-9538-64ED-E674CAB8834E}"/>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199452" y="6282000"/>
            <a:ext cx="1880167" cy="503999"/>
          </a:xfrm>
          <a:prstGeom prst="rect">
            <a:avLst/>
          </a:prstGeom>
          <a:noFill/>
          <a:ln>
            <a:noFill/>
          </a:ln>
        </p:spPr>
      </p:pic>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61" r:id="rId9"/>
    <p:sldLayoutId id="2147483698" r:id="rId10"/>
  </p:sldLayoutIdLst>
  <p:hf hd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2" userDrawn="1">
          <p15:clr>
            <a:srgbClr val="F26B43"/>
          </p15:clr>
        </p15:guide>
        <p15:guide id="2" pos="7319" userDrawn="1">
          <p15:clr>
            <a:srgbClr val="F26B43"/>
          </p15:clr>
        </p15:guide>
        <p15:guide id="3" orient="horz" pos="3857" userDrawn="1">
          <p15:clr>
            <a:srgbClr val="F26B43"/>
          </p15:clr>
        </p15:guide>
        <p15:guide id="4" pos="36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hoek 6"/>
          <p:cNvSpPr/>
          <p:nvPr/>
        </p:nvSpPr>
        <p:spPr>
          <a:xfrm>
            <a:off x="0" y="6210000"/>
            <a:ext cx="12192000"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1200" y="6353999"/>
            <a:ext cx="1008305" cy="360000"/>
          </a:xfrm>
          <a:prstGeom prst="rect">
            <a:avLst/>
          </a:prstGeom>
        </p:spPr>
      </p:pic>
      <p:sp>
        <p:nvSpPr>
          <p:cNvPr id="2" name="Tijdelijke aanduiding voor titel 1"/>
          <p:cNvSpPr>
            <a:spLocks noGrp="1"/>
          </p:cNvSpPr>
          <p:nvPr>
            <p:ph type="title"/>
          </p:nvPr>
        </p:nvSpPr>
        <p:spPr>
          <a:xfrm>
            <a:off x="576000" y="216000"/>
            <a:ext cx="11041200" cy="1152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656000"/>
            <a:ext cx="11041200" cy="4464000"/>
          </a:xfrm>
          <a:prstGeom prst="rect">
            <a:avLst/>
          </a:prstGeom>
        </p:spPr>
        <p:txBody>
          <a:bodyPr vert="horz" lIns="91440" tIns="45720" rIns="91440" bIns="4572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76935C75-3669-4E48-837B-07EF459A75F2}" type="datetime1">
              <a:rPr lang="nl-BE" smtClean="0"/>
              <a:t>28/11/2025</a:t>
            </a:fld>
            <a:endParaRPr lang="nl-NL"/>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a:p>
        </p:txBody>
      </p:sp>
      <p:pic>
        <p:nvPicPr>
          <p:cNvPr id="9" name="Image 1" descr="NuPECC (Nuclear Physics European Collaboration Committee) logo">
            <a:hlinkClick r:id="rId6"/>
            <a:extLst>
              <a:ext uri="{FF2B5EF4-FFF2-40B4-BE49-F238E27FC236}">
                <a16:creationId xmlns:a16="http://schemas.microsoft.com/office/drawing/2014/main" id="{6D806B43-0C89-FA41-4C48-746CC6D0792D}"/>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9199452" y="6282000"/>
            <a:ext cx="1880167" cy="503999"/>
          </a:xfrm>
          <a:prstGeom prst="rect">
            <a:avLst/>
          </a:prstGeom>
          <a:noFill/>
          <a:ln>
            <a:noFill/>
          </a:ln>
        </p:spPr>
      </p:pic>
    </p:spTree>
    <p:extLst>
      <p:ext uri="{BB962C8B-B14F-4D97-AF65-F5344CB8AC3E}">
        <p14:creationId xmlns:p14="http://schemas.microsoft.com/office/powerpoint/2010/main" val="173252323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hf hdr="0" dt="0"/>
  <p:txStyles>
    <p:titleStyle>
      <a:lvl1pPr algn="l" defTabSz="914400" rtl="0" eaLnBrk="1" latinLnBrk="0" hangingPunct="1">
        <a:lnSpc>
          <a:spcPct val="100000"/>
        </a:lnSpc>
        <a:spcBef>
          <a:spcPct val="0"/>
        </a:spcBef>
        <a:buNone/>
        <a:defRPr sz="4000" kern="1200" baseline="0">
          <a:solidFill>
            <a:schemeClr val="tx2"/>
          </a:solidFill>
          <a:latin typeface="Arial" charset="0"/>
          <a:ea typeface="+mj-ea"/>
          <a:cs typeface="+mj-cs"/>
        </a:defRPr>
      </a:lvl1pPr>
    </p:titleStyle>
    <p:bodyStyle>
      <a:lvl1pPr marL="228600" indent="-228600" algn="l" defTabSz="914400" rtl="0" eaLnBrk="1" latinLnBrk="0" hangingPunct="1">
        <a:lnSpc>
          <a:spcPct val="100000"/>
        </a:lnSpc>
        <a:spcBef>
          <a:spcPts val="1000"/>
        </a:spcBef>
        <a:buFont typeface="Arial"/>
        <a:buChar char="•"/>
        <a:defRPr sz="2400" kern="1200" baseline="0">
          <a:solidFill>
            <a:schemeClr val="tx1"/>
          </a:solidFill>
          <a:latin typeface="Arial" charset="0"/>
          <a:ea typeface="+mn-ea"/>
          <a:cs typeface="+mn-cs"/>
        </a:defRPr>
      </a:lvl1pPr>
      <a:lvl2pPr marL="685800" indent="-228600" algn="l" defTabSz="914400" rtl="0" eaLnBrk="1" latinLnBrk="0" hangingPunct="1">
        <a:lnSpc>
          <a:spcPct val="100000"/>
        </a:lnSpc>
        <a:spcBef>
          <a:spcPts val="500"/>
        </a:spcBef>
        <a:buFont typeface="Arial"/>
        <a:buChar char="•"/>
        <a:defRPr sz="2400" kern="1200" baseline="0">
          <a:solidFill>
            <a:schemeClr val="tx1"/>
          </a:solidFill>
          <a:latin typeface="Arial" charset="0"/>
          <a:ea typeface="+mn-ea"/>
          <a:cs typeface="+mn-cs"/>
        </a:defRPr>
      </a:lvl2pPr>
      <a:lvl3pPr marL="1143000" indent="-228600" algn="l" defTabSz="914400" rtl="0" eaLnBrk="1" latinLnBrk="0" hangingPunct="1">
        <a:lnSpc>
          <a:spcPct val="100000"/>
        </a:lnSpc>
        <a:spcBef>
          <a:spcPts val="500"/>
        </a:spcBef>
        <a:buFont typeface="Arial"/>
        <a:buChar char="•"/>
        <a:defRPr sz="2000" kern="1200" baseline="0">
          <a:solidFill>
            <a:schemeClr val="tx1"/>
          </a:solidFill>
          <a:latin typeface="Arial" charset="0"/>
          <a:ea typeface="+mn-ea"/>
          <a:cs typeface="+mn-cs"/>
        </a:defRPr>
      </a:lvl3pPr>
      <a:lvl4pPr marL="16002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4pPr>
      <a:lvl5pPr marL="2057400" indent="-228600" algn="l" defTabSz="914400" rtl="0" eaLnBrk="1" latinLnBrk="0" hangingPunct="1">
        <a:lnSpc>
          <a:spcPct val="100000"/>
        </a:lnSpc>
        <a:spcBef>
          <a:spcPts val="500"/>
        </a:spcBef>
        <a:buFont typeface="Arial"/>
        <a:buChar char="•"/>
        <a:defRPr sz="18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upecc.org/" TargetMode="Externa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7.jpg"/><Relationship Id="rId5" Type="http://schemas.openxmlformats.org/officeDocument/2006/relationships/image" Target="../media/image13.em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hyperlink" Target="https://ifmif-dones.es/fusion-energy/about-ifmif-dones/" TargetMode="External"/><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2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31.jpg"/><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op.europa.eu/en/publication-detail/-/publication/4599de47-3ac6-11ec-89db-01aa75ed71a1/language-en" TargetMode="External"/><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nucleus.iaea.org/rrdb/#/home" TargetMode="Externa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nuclearmedicineeurope.eu/security-of-suppl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nucleus.iaea.org/rrdb/#/home" TargetMode="Externa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nuclearmedicineeurope.eu/security-of-suppl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hyperlink" Target="https://nucleus.iaea.org/sites/accelerators/Pages/Cyclotron.aspx" TargetMode="External"/><Relationship Id="rId7" Type="http://schemas.openxmlformats.org/officeDocument/2006/relationships/image" Target="../media/image33.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hyperlink" Target="https://www.prismap.eu/radionuclides/user-foru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prismap.eu/radionuclides/"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hyperlink" Target="https://www.prismap.eu/radionuclides/portfolio/" TargetMode="External"/><Relationship Id="rId7" Type="http://schemas.openxmlformats.org/officeDocument/2006/relationships/image" Target="../media/image33.pn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59.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hyperlink" Target="https://arxiv.org/abs/2503.15575" TargetMode="External"/><Relationship Id="rId2" Type="http://schemas.openxmlformats.org/officeDocument/2006/relationships/image" Target="../media/image10.jpg"/><Relationship Id="rId1" Type="http://schemas.openxmlformats.org/officeDocument/2006/relationships/slideLayout" Target="../slideLayouts/slideLayout5.xml"/><Relationship Id="rId4" Type="http://schemas.openxmlformats.org/officeDocument/2006/relationships/hyperlink" Target="https://nupecc.org/pub/nupecc_lrp2024_brochure.pdf"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62.emf"/></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65.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67.jpe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3.png"/><Relationship Id="rId2"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20.png"/><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nupecc.org/pub/np_life_web.pdf"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6672A8-0152-4718-BA29-F792477300C4}"/>
              </a:ext>
            </a:extLst>
          </p:cNvPr>
          <p:cNvSpPr>
            <a:spLocks noGrp="1"/>
          </p:cNvSpPr>
          <p:nvPr>
            <p:ph type="subTitle" idx="1"/>
          </p:nvPr>
        </p:nvSpPr>
        <p:spPr>
          <a:xfrm>
            <a:off x="575999" y="5392801"/>
            <a:ext cx="9956226" cy="1304362"/>
          </a:xfrm>
        </p:spPr>
        <p:txBody>
          <a:bodyPr>
            <a:normAutofit/>
          </a:bodyPr>
          <a:lstStyle/>
          <a:p>
            <a:pPr>
              <a:spcBef>
                <a:spcPts val="0"/>
              </a:spcBef>
            </a:pPr>
            <a:r>
              <a:rPr lang="en-IE" sz="2000" dirty="0"/>
              <a:t>Prof Thomas Elias Cocolios – KU Leuven</a:t>
            </a:r>
          </a:p>
          <a:p>
            <a:pPr>
              <a:spcBef>
                <a:spcPts val="0"/>
              </a:spcBef>
            </a:pPr>
            <a:r>
              <a:rPr lang="en-IE" sz="2000" dirty="0"/>
              <a:t>Dr Charlot Vandevoorde – GSI </a:t>
            </a:r>
          </a:p>
          <a:p>
            <a:pPr>
              <a:spcBef>
                <a:spcPts val="400"/>
              </a:spcBef>
            </a:pPr>
            <a:r>
              <a:rPr lang="en-IE" sz="2000" dirty="0"/>
              <a:t>African Nuclear Physics Conference – 25 November 2025</a:t>
            </a:r>
          </a:p>
        </p:txBody>
      </p:sp>
      <p:pic>
        <p:nvPicPr>
          <p:cNvPr id="8" name="Picture Placeholder 5">
            <a:extLst>
              <a:ext uri="{FF2B5EF4-FFF2-40B4-BE49-F238E27FC236}">
                <a16:creationId xmlns:a16="http://schemas.microsoft.com/office/drawing/2014/main" id="{0B9B96C9-C112-5A45-D1B0-02478E7E05AA}"/>
              </a:ext>
            </a:extLst>
          </p:cNvPr>
          <p:cNvPicPr>
            <a:picLocks noGrp="1" noChangeAspect="1"/>
          </p:cNvPicPr>
          <p:nvPr>
            <p:ph type="pic" sz="quarter" idx="10"/>
          </p:nvPr>
        </p:nvPicPr>
        <p:blipFill>
          <a:blip r:embed="rId2"/>
          <a:srcRect l="124" r="124"/>
          <a:stretch>
            <a:fillRect/>
          </a:stretch>
        </p:blipFill>
        <p:spPr>
          <a:prstGeom prst="rect">
            <a:avLst/>
          </a:prstGeom>
        </p:spPr>
      </p:pic>
      <p:sp>
        <p:nvSpPr>
          <p:cNvPr id="2" name="Title 1">
            <a:extLst>
              <a:ext uri="{FF2B5EF4-FFF2-40B4-BE49-F238E27FC236}">
                <a16:creationId xmlns:a16="http://schemas.microsoft.com/office/drawing/2014/main" id="{13EE6B43-8519-45C4-BFB4-9F7DC824EF86}"/>
              </a:ext>
            </a:extLst>
          </p:cNvPr>
          <p:cNvSpPr>
            <a:spLocks noGrp="1"/>
          </p:cNvSpPr>
          <p:nvPr>
            <p:ph type="ctrTitle"/>
          </p:nvPr>
        </p:nvSpPr>
        <p:spPr>
          <a:xfrm>
            <a:off x="574802" y="1080000"/>
            <a:ext cx="6519681" cy="4024798"/>
          </a:xfrm>
        </p:spPr>
        <p:txBody>
          <a:bodyPr/>
          <a:lstStyle/>
          <a:p>
            <a:pPr algn="ctr"/>
            <a:r>
              <a:rPr lang="en-IE"/>
              <a:t>From </a:t>
            </a:r>
            <a:r>
              <a:rPr lang="en-IE" err="1"/>
              <a:t>uNclear</a:t>
            </a:r>
            <a:r>
              <a:rPr lang="en-IE"/>
              <a:t> to Nuclear</a:t>
            </a:r>
            <a:br>
              <a:rPr lang="en-IE"/>
            </a:br>
            <a:r>
              <a:rPr lang="en-IE"/>
              <a:t>How nuclear science contributes to our society</a:t>
            </a:r>
          </a:p>
        </p:txBody>
      </p:sp>
      <p:pic>
        <p:nvPicPr>
          <p:cNvPr id="9" name="Image 1" descr="NuPECC (Nuclear Physics European Collaboration Committee) logo">
            <a:hlinkClick r:id="rId3"/>
            <a:extLst>
              <a:ext uri="{FF2B5EF4-FFF2-40B4-BE49-F238E27FC236}">
                <a16:creationId xmlns:a16="http://schemas.microsoft.com/office/drawing/2014/main" id="{66DC4E8D-2D16-B040-DD9E-22CAE3E9769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85130" y="5948855"/>
            <a:ext cx="2393605" cy="748308"/>
          </a:xfrm>
          <a:prstGeom prst="rect">
            <a:avLst/>
          </a:prstGeom>
          <a:noFill/>
          <a:ln>
            <a:noFill/>
          </a:ln>
        </p:spPr>
      </p:pic>
    </p:spTree>
    <p:extLst>
      <p:ext uri="{BB962C8B-B14F-4D97-AF65-F5344CB8AC3E}">
        <p14:creationId xmlns:p14="http://schemas.microsoft.com/office/powerpoint/2010/main" val="2360187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8252" y="274638"/>
            <a:ext cx="11234372" cy="850106"/>
          </a:xfrm>
        </p:spPr>
        <p:txBody>
          <a:bodyPr>
            <a:normAutofit/>
          </a:bodyPr>
          <a:lstStyle/>
          <a:p>
            <a:r>
              <a:rPr lang="en-GB" sz="4600"/>
              <a:t>Nuclear fission for energy</a:t>
            </a:r>
          </a:p>
        </p:txBody>
      </p:sp>
      <p:sp>
        <p:nvSpPr>
          <p:cNvPr id="9" name="Espace réservé du contenu 2"/>
          <p:cNvSpPr txBox="1">
            <a:spLocks/>
          </p:cNvSpPr>
          <p:nvPr/>
        </p:nvSpPr>
        <p:spPr>
          <a:xfrm>
            <a:off x="479375" y="1556792"/>
            <a:ext cx="11233247" cy="28803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Fission reactors: </a:t>
            </a:r>
            <a:r>
              <a:rPr kumimoji="0" lang="en-GB" sz="2400" b="0" i="0" u="none" strike="noStrike" kern="1200" cap="none" spc="0" normalizeH="0" baseline="0" noProof="0">
                <a:ln>
                  <a:noFill/>
                </a:ln>
                <a:solidFill>
                  <a:prstClr val="black"/>
                </a:solidFill>
                <a:effectLst/>
                <a:uLnTx/>
                <a:uFillTx/>
                <a:latin typeface="Calibri"/>
                <a:ea typeface="+mn-ea"/>
                <a:cs typeface="+mn-cs"/>
              </a:rPr>
              <a:t>new reactors concepts to achieve improvements in safety, security and efficiency:</a:t>
            </a:r>
          </a:p>
          <a:p>
            <a:pPr marL="1200150" marR="0" lvl="3"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Minimize long-lived minor actinide production</a:t>
            </a:r>
          </a:p>
          <a:p>
            <a:pPr marL="1200150" marR="0" lvl="3"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More efficient use of fuel</a:t>
            </a:r>
          </a:p>
          <a:p>
            <a:pPr marL="1200150" marR="0" lvl="3"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Improved thermodynamic efficiency</a:t>
            </a:r>
          </a:p>
          <a:p>
            <a:pPr marL="1200150" marR="0" lvl="3"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Opportunity to produce hydrogen</a:t>
            </a:r>
          </a:p>
          <a:p>
            <a:pPr marL="1200150" marR="0" lvl="3"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Stronger safety features </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8"/>
          <p:cNvGrpSpPr/>
          <p:nvPr/>
        </p:nvGrpSpPr>
        <p:grpSpPr>
          <a:xfrm>
            <a:off x="8523537" y="326307"/>
            <a:ext cx="3189087" cy="954941"/>
            <a:chOff x="8523537" y="326307"/>
            <a:chExt cx="3189087" cy="954941"/>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3537" y="326307"/>
              <a:ext cx="987376" cy="954941"/>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5247" y="326307"/>
              <a:ext cx="987377" cy="954941"/>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392" y="326308"/>
              <a:ext cx="987376" cy="954940"/>
            </a:xfrm>
            <a:prstGeom prst="rect">
              <a:avLst/>
            </a:prstGeom>
          </p:spPr>
        </p:pic>
      </p:grpSp>
      <p:pic>
        <p:nvPicPr>
          <p:cNvPr id="2" name="Picture 1"/>
          <p:cNvPicPr>
            <a:picLocks noChangeAspect="1"/>
          </p:cNvPicPr>
          <p:nvPr/>
        </p:nvPicPr>
        <p:blipFill>
          <a:blip r:embed="rId5"/>
          <a:stretch>
            <a:fillRect/>
          </a:stretch>
        </p:blipFill>
        <p:spPr>
          <a:xfrm>
            <a:off x="7971618" y="2033310"/>
            <a:ext cx="2297436" cy="819626"/>
          </a:xfrm>
          <a:prstGeom prst="rect">
            <a:avLst/>
          </a:prstGeom>
        </p:spPr>
      </p:pic>
      <p:grpSp>
        <p:nvGrpSpPr>
          <p:cNvPr id="10" name="Group 9"/>
          <p:cNvGrpSpPr/>
          <p:nvPr/>
        </p:nvGrpSpPr>
        <p:grpSpPr>
          <a:xfrm>
            <a:off x="7862930" y="2924118"/>
            <a:ext cx="3777687" cy="1512993"/>
            <a:chOff x="8942386" y="3060803"/>
            <a:chExt cx="4565109" cy="1874571"/>
          </a:xfrm>
        </p:grpSpPr>
        <p:pic>
          <p:nvPicPr>
            <p:cNvPr id="5" name="Picture 4"/>
            <p:cNvPicPr>
              <a:picLocks noChangeAspect="1"/>
            </p:cNvPicPr>
            <p:nvPr/>
          </p:nvPicPr>
          <p:blipFill>
            <a:blip r:embed="rId6">
              <a:clrChange>
                <a:clrFrom>
                  <a:srgbClr val="000000"/>
                </a:clrFrom>
                <a:clrTo>
                  <a:srgbClr val="000000">
                    <a:alpha val="0"/>
                  </a:srgbClr>
                </a:clrTo>
              </a:clrChange>
            </a:blip>
            <a:stretch>
              <a:fillRect/>
            </a:stretch>
          </p:blipFill>
          <p:spPr>
            <a:xfrm>
              <a:off x="11248880" y="4141094"/>
              <a:ext cx="2258615" cy="794280"/>
            </a:xfrm>
            <a:prstGeom prst="rect">
              <a:avLst/>
            </a:prstGeom>
          </p:spPr>
        </p:pic>
        <p:pic>
          <p:nvPicPr>
            <p:cNvPr id="7" name="Picture 6"/>
            <p:cNvPicPr>
              <a:picLocks noChangeAspect="1"/>
            </p:cNvPicPr>
            <p:nvPr/>
          </p:nvPicPr>
          <p:blipFill>
            <a:blip r:embed="rId7"/>
            <a:stretch>
              <a:fillRect/>
            </a:stretch>
          </p:blipFill>
          <p:spPr>
            <a:xfrm>
              <a:off x="8942386" y="3060803"/>
              <a:ext cx="2915445" cy="1071623"/>
            </a:xfrm>
            <a:prstGeom prst="rect">
              <a:avLst/>
            </a:prstGeom>
          </p:spPr>
        </p:pic>
      </p:grpSp>
      <p:sp>
        <p:nvSpPr>
          <p:cNvPr id="11" name="Rectangle 10"/>
          <p:cNvSpPr/>
          <p:nvPr/>
        </p:nvSpPr>
        <p:spPr>
          <a:xfrm>
            <a:off x="474186" y="4521777"/>
            <a:ext cx="11238437" cy="1643527"/>
          </a:xfrm>
          <a:prstGeom prst="rect">
            <a:avLst/>
          </a:prstGeom>
        </p:spPr>
        <p:txBody>
          <a:bodyPr wrap="square">
            <a:spAutoFit/>
          </a:bodyPr>
          <a:lstStyle/>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Widespread implementation of several </a:t>
            </a:r>
            <a:r>
              <a:rPr kumimoji="0" lang="en-US" sz="2400" b="1" i="0" u="none" strike="noStrike" kern="1200" cap="none" spc="0" normalizeH="0" baseline="0" noProof="0">
                <a:ln>
                  <a:noFill/>
                </a:ln>
                <a:solidFill>
                  <a:prstClr val="black"/>
                </a:solidFill>
                <a:effectLst/>
                <a:uLnTx/>
                <a:uFillTx/>
                <a:latin typeface="Calibri"/>
                <a:ea typeface="+mn-ea"/>
                <a:cs typeface="+mn-cs"/>
              </a:rPr>
              <a:t>Small Modular Reactor (SMR) designs </a:t>
            </a:r>
            <a:r>
              <a:rPr kumimoji="0" lang="en-US" sz="2400" b="0" i="0" u="none" strike="noStrike" kern="1200" cap="none" spc="0" normalizeH="0" baseline="0" noProof="0">
                <a:ln>
                  <a:noFill/>
                </a:ln>
                <a:solidFill>
                  <a:prstClr val="black"/>
                </a:solidFill>
                <a:effectLst/>
                <a:uLnTx/>
                <a:uFillTx/>
                <a:latin typeface="Calibri"/>
                <a:ea typeface="+mn-ea"/>
                <a:cs typeface="+mn-cs"/>
              </a:rPr>
              <a:t>around the world, with a growing interest for non-electricity applications like district heating.</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Lifetime extensions and innovative fission reactor designs: need for </a:t>
            </a:r>
            <a:r>
              <a:rPr kumimoji="0" lang="en-US" sz="2400" b="1" i="0" u="none" strike="noStrike" kern="1200" cap="none" spc="0" normalizeH="0" baseline="0" noProof="0">
                <a:ln>
                  <a:noFill/>
                </a:ln>
                <a:solidFill>
                  <a:prstClr val="black"/>
                </a:solidFill>
                <a:effectLst/>
                <a:uLnTx/>
                <a:uFillTx/>
                <a:latin typeface="Calibri"/>
                <a:ea typeface="+mn-ea"/>
                <a:cs typeface="+mn-cs"/>
              </a:rPr>
              <a:t>facilities</a:t>
            </a:r>
            <a:r>
              <a:rPr kumimoji="0" lang="en-US" sz="2400" b="0" i="0" u="none" strike="noStrike" kern="1200" cap="none" spc="0" normalizeH="0" baseline="0" noProof="0">
                <a:ln>
                  <a:noFill/>
                </a:ln>
                <a:solidFill>
                  <a:prstClr val="black"/>
                </a:solidFill>
                <a:effectLst/>
                <a:uLnTx/>
                <a:uFillTx/>
                <a:latin typeface="Calibri"/>
                <a:ea typeface="+mn-ea"/>
                <a:cs typeface="+mn-cs"/>
              </a:rPr>
              <a:t> for </a:t>
            </a:r>
            <a:r>
              <a:rPr kumimoji="0" lang="en-US" sz="2400" b="1" i="0" u="none" strike="noStrike" kern="1200" cap="none" spc="0" normalizeH="0" baseline="0" noProof="0">
                <a:ln>
                  <a:noFill/>
                </a:ln>
                <a:solidFill>
                  <a:prstClr val="black"/>
                </a:solidFill>
                <a:effectLst/>
                <a:uLnTx/>
                <a:uFillTx/>
                <a:latin typeface="Calibri"/>
                <a:ea typeface="+mn-ea"/>
                <a:cs typeface="+mn-cs"/>
              </a:rPr>
              <a:t>neutron irradiations </a:t>
            </a:r>
            <a:r>
              <a:rPr kumimoji="0" lang="en-US" sz="2400" b="0" i="0" u="none" strike="noStrike" kern="1200" cap="none" spc="0" normalizeH="0" baseline="0" noProof="0">
                <a:ln>
                  <a:noFill/>
                </a:ln>
                <a:solidFill>
                  <a:prstClr val="black"/>
                </a:solidFill>
                <a:effectLst/>
                <a:uLnTx/>
                <a:uFillTx/>
                <a:latin typeface="Calibri"/>
                <a:ea typeface="+mn-ea"/>
                <a:cs typeface="+mn-cs"/>
              </a:rPr>
              <a:t>and </a:t>
            </a:r>
            <a:r>
              <a:rPr kumimoji="0" lang="en-US" sz="2400" b="1" i="0" u="none" strike="noStrike" kern="1200" cap="none" spc="0" normalizeH="0" baseline="0" noProof="0">
                <a:ln>
                  <a:noFill/>
                </a:ln>
                <a:solidFill>
                  <a:prstClr val="black"/>
                </a:solidFill>
                <a:effectLst/>
                <a:uLnTx/>
                <a:uFillTx/>
                <a:latin typeface="Calibri"/>
                <a:ea typeface="+mn-ea"/>
                <a:cs typeface="+mn-cs"/>
              </a:rPr>
              <a:t>high precision neutron data </a:t>
            </a:r>
            <a:r>
              <a:rPr kumimoji="0" lang="en-US" sz="2400" b="0" i="0" u="none" strike="noStrike" kern="1200" cap="none" spc="0" normalizeH="0" baseline="0" noProof="0">
                <a:ln>
                  <a:noFill/>
                </a:ln>
                <a:solidFill>
                  <a:prstClr val="black"/>
                </a:solidFill>
                <a:effectLst/>
                <a:uLnTx/>
                <a:uFillTx/>
                <a:latin typeface="Calibri"/>
                <a:ea typeface="+mn-ea"/>
                <a:cs typeface="+mn-cs"/>
              </a:rPr>
              <a:t>for several reactions. </a:t>
            </a:r>
          </a:p>
        </p:txBody>
      </p:sp>
      <p:sp>
        <p:nvSpPr>
          <p:cNvPr id="3" name="Slide Number Placeholder 2">
            <a:extLst>
              <a:ext uri="{FF2B5EF4-FFF2-40B4-BE49-F238E27FC236}">
                <a16:creationId xmlns:a16="http://schemas.microsoft.com/office/drawing/2014/main" id="{6675E265-535B-536B-1C48-D041D0C8DB48}"/>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10</a:t>
            </a:fld>
            <a:endParaRPr lang="nl-NL"/>
          </a:p>
        </p:txBody>
      </p:sp>
    </p:spTree>
    <p:extLst>
      <p:ext uri="{BB962C8B-B14F-4D97-AF65-F5344CB8AC3E}">
        <p14:creationId xmlns:p14="http://schemas.microsoft.com/office/powerpoint/2010/main" val="363967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8252" y="274638"/>
            <a:ext cx="11234372" cy="850106"/>
          </a:xfrm>
        </p:spPr>
        <p:txBody>
          <a:bodyPr>
            <a:normAutofit/>
          </a:bodyPr>
          <a:lstStyle/>
          <a:p>
            <a:r>
              <a:rPr lang="en-GB" sz="4600"/>
              <a:t>Next generation nuclear fission</a:t>
            </a:r>
          </a:p>
        </p:txBody>
      </p:sp>
      <p:sp>
        <p:nvSpPr>
          <p:cNvPr id="9" name="Espace réservé du contenu 2"/>
          <p:cNvSpPr txBox="1">
            <a:spLocks/>
          </p:cNvSpPr>
          <p:nvPr/>
        </p:nvSpPr>
        <p:spPr>
          <a:xfrm>
            <a:off x="479375" y="1556792"/>
            <a:ext cx="5904657" cy="46805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Accelerator Driven Systems (ADS):</a:t>
            </a:r>
          </a:p>
          <a:p>
            <a:pPr marL="742950" marR="0" lvl="2" indent="-342900" algn="just"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Subcritical fission core with better reactivity control and the possibility to load high quantities of minor actinides (MAs).</a:t>
            </a:r>
          </a:p>
          <a:p>
            <a:pPr marL="742950" marR="0" lvl="2" indent="-342900" algn="just"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Partitioning and Transmutation: need to separate MAs from spent fuel.</a:t>
            </a:r>
          </a:p>
          <a:p>
            <a:pPr marL="457200" marR="0" lvl="1" indent="-4572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MYRRHA:</a:t>
            </a:r>
            <a:r>
              <a:rPr kumimoji="0" lang="en-GB" sz="2400" b="0" i="0" u="none" strike="noStrike" kern="1200" cap="none" spc="0" normalizeH="0" baseline="0" noProof="0">
                <a:ln>
                  <a:noFill/>
                </a:ln>
                <a:solidFill>
                  <a:prstClr val="black"/>
                </a:solidFill>
                <a:effectLst/>
                <a:uLnTx/>
                <a:uFillTx/>
                <a:latin typeface="Calibri"/>
                <a:ea typeface="+mn-ea"/>
                <a:cs typeface="+mn-cs"/>
              </a:rPr>
              <a:t> European initiative to test this concept in a multipurpose facility.</a:t>
            </a:r>
          </a:p>
          <a:p>
            <a:pPr marL="457200" marR="0" lvl="1" indent="-4572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a:p>
            <a:pPr marL="457200" marR="0" lvl="1" indent="-4572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a:p>
            <a:pPr marL="742950" marR="0" lvl="2" indent="-342900" algn="just"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en-GB" sz="2200" b="0" i="0" u="none" strike="noStrike" kern="1200" cap="none" spc="0" normalizeH="0" baseline="0" noProof="0">
              <a:ln>
                <a:noFill/>
              </a:ln>
              <a:solidFill>
                <a:prstClr val="black"/>
              </a:solidFill>
              <a:effectLst/>
              <a:uLnTx/>
              <a:uFillTx/>
              <a:latin typeface="Calibri"/>
              <a:ea typeface="+mn-ea"/>
              <a:cs typeface="+mn-cs"/>
            </a:endParaRPr>
          </a:p>
          <a:p>
            <a:pPr marL="342900" marR="0" lvl="1"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a:p>
            <a:pPr marL="457200" marR="0" lvl="1"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2"/>
          <p:cNvGrpSpPr/>
          <p:nvPr/>
        </p:nvGrpSpPr>
        <p:grpSpPr>
          <a:xfrm>
            <a:off x="8523537" y="326307"/>
            <a:ext cx="3189087" cy="954941"/>
            <a:chOff x="8523537" y="326307"/>
            <a:chExt cx="3189087" cy="954941"/>
          </a:xfrm>
        </p:grpSpPr>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3537" y="326307"/>
              <a:ext cx="987376" cy="954941"/>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5247" y="326307"/>
              <a:ext cx="987377" cy="954941"/>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392" y="326308"/>
              <a:ext cx="987376" cy="954940"/>
            </a:xfrm>
            <a:prstGeom prst="rect">
              <a:avLst/>
            </a:prstGeom>
          </p:spPr>
        </p:pic>
      </p:grpSp>
      <p:pic>
        <p:nvPicPr>
          <p:cNvPr id="2" name="Picture 1"/>
          <p:cNvPicPr>
            <a:picLocks noChangeAspect="1"/>
          </p:cNvPicPr>
          <p:nvPr/>
        </p:nvPicPr>
        <p:blipFill>
          <a:blip r:embed="rId5"/>
          <a:stretch>
            <a:fillRect/>
          </a:stretch>
        </p:blipFill>
        <p:spPr>
          <a:xfrm>
            <a:off x="6744072" y="1556792"/>
            <a:ext cx="4968552" cy="2789607"/>
          </a:xfrm>
          <a:prstGeom prst="rect">
            <a:avLst/>
          </a:prstGeom>
        </p:spPr>
      </p:pic>
      <p:sp>
        <p:nvSpPr>
          <p:cNvPr id="3" name="TextBox 2"/>
          <p:cNvSpPr txBox="1"/>
          <p:nvPr/>
        </p:nvSpPr>
        <p:spPr>
          <a:xfrm>
            <a:off x="6744072" y="3789040"/>
            <a:ext cx="49685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Lay-out of the MYRRHA ADS complex in Belgium</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961" y="4656057"/>
            <a:ext cx="5599071" cy="1509247"/>
          </a:xfrm>
          <a:prstGeom prst="rect">
            <a:avLst/>
          </a:prstGeom>
        </p:spPr>
      </p:pic>
      <p:sp>
        <p:nvSpPr>
          <p:cNvPr id="10" name="TextBox 9"/>
          <p:cNvSpPr txBox="1"/>
          <p:nvPr/>
        </p:nvSpPr>
        <p:spPr>
          <a:xfrm>
            <a:off x="117650" y="6343965"/>
            <a:ext cx="59777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err="1">
                <a:ln>
                  <a:noFill/>
                </a:ln>
                <a:solidFill>
                  <a:schemeClr val="bg2"/>
                </a:solidFill>
                <a:effectLst/>
                <a:uLnTx/>
                <a:uFillTx/>
                <a:latin typeface="Calibri"/>
                <a:ea typeface="+mn-ea"/>
                <a:cs typeface="+mn-cs"/>
              </a:rPr>
              <a:t>Figure</a:t>
            </a:r>
            <a:r>
              <a:rPr kumimoji="0" lang="de-DE" sz="1600" b="0" i="1" u="none" strike="noStrike" kern="1200" cap="none" spc="0" normalizeH="0" baseline="0" noProof="0">
                <a:ln>
                  <a:noFill/>
                </a:ln>
                <a:solidFill>
                  <a:schemeClr val="bg2"/>
                </a:solidFill>
                <a:effectLst/>
                <a:uLnTx/>
                <a:uFillTx/>
                <a:latin typeface="Calibri"/>
                <a:ea typeface="+mn-ea"/>
                <a:cs typeface="+mn-cs"/>
              </a:rPr>
              <a:t> </a:t>
            </a:r>
            <a:r>
              <a:rPr kumimoji="0" lang="de-DE" sz="1600" b="0" i="1" u="none" strike="noStrike" kern="1200" cap="none" spc="0" normalizeH="0" baseline="0" noProof="0" err="1">
                <a:ln>
                  <a:noFill/>
                </a:ln>
                <a:solidFill>
                  <a:schemeClr val="bg2"/>
                </a:solidFill>
                <a:effectLst/>
                <a:uLnTx/>
                <a:uFillTx/>
                <a:latin typeface="Calibri"/>
                <a:ea typeface="+mn-ea"/>
                <a:cs typeface="+mn-cs"/>
              </a:rPr>
              <a:t>adapted</a:t>
            </a:r>
            <a:r>
              <a:rPr kumimoji="0" lang="de-DE" sz="1600" b="0" i="1" u="none" strike="noStrike" kern="1200" cap="none" spc="0" normalizeH="0" baseline="0" noProof="0">
                <a:ln>
                  <a:noFill/>
                </a:ln>
                <a:solidFill>
                  <a:schemeClr val="bg2"/>
                </a:solidFill>
                <a:effectLst/>
                <a:uLnTx/>
                <a:uFillTx/>
                <a:latin typeface="Calibri"/>
                <a:ea typeface="+mn-ea"/>
                <a:cs typeface="+mn-cs"/>
              </a:rPr>
              <a:t> Van </a:t>
            </a:r>
            <a:r>
              <a:rPr kumimoji="0" lang="de-DE" sz="1600" b="0" i="1" u="none" strike="noStrike" kern="1200" cap="none" spc="0" normalizeH="0" baseline="0" noProof="0" err="1">
                <a:ln>
                  <a:noFill/>
                </a:ln>
                <a:solidFill>
                  <a:schemeClr val="bg2"/>
                </a:solidFill>
                <a:effectLst/>
                <a:uLnTx/>
                <a:uFillTx/>
                <a:latin typeface="Calibri"/>
                <a:ea typeface="+mn-ea"/>
                <a:cs typeface="+mn-cs"/>
              </a:rPr>
              <a:t>Oost</a:t>
            </a:r>
            <a:r>
              <a:rPr kumimoji="0" lang="de-DE" sz="1600" b="0" i="1" u="none" strike="noStrike" kern="1200" cap="none" spc="0" normalizeH="0" baseline="0" noProof="0">
                <a:ln>
                  <a:noFill/>
                </a:ln>
                <a:solidFill>
                  <a:schemeClr val="bg2"/>
                </a:solidFill>
                <a:effectLst/>
                <a:uLnTx/>
                <a:uFillTx/>
                <a:latin typeface="Calibri"/>
                <a:ea typeface="+mn-ea"/>
                <a:cs typeface="+mn-cs"/>
              </a:rPr>
              <a:t> et al. – Fus Engin Des 2024</a:t>
            </a:r>
          </a:p>
        </p:txBody>
      </p:sp>
      <p:sp>
        <p:nvSpPr>
          <p:cNvPr id="11" name="Rectangle 10"/>
          <p:cNvSpPr/>
          <p:nvPr/>
        </p:nvSpPr>
        <p:spPr>
          <a:xfrm>
            <a:off x="6744071" y="4646746"/>
            <a:ext cx="4968553" cy="1446550"/>
          </a:xfrm>
          <a:prstGeom prst="rect">
            <a:avLst/>
          </a:prstGeom>
          <a:ln w="3175">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The completion of MYRRHA is crucial to realize the ambition of reducing our current </a:t>
            </a:r>
            <a:r>
              <a:rPr kumimoji="0" lang="en-US" sz="2200" b="1" i="0" u="none" strike="noStrike" kern="1200" cap="none" spc="0" normalizeH="0" baseline="0" noProof="0">
                <a:ln>
                  <a:noFill/>
                </a:ln>
                <a:solidFill>
                  <a:prstClr val="black"/>
                </a:solidFill>
                <a:effectLst/>
                <a:uLnTx/>
                <a:uFillTx/>
                <a:latin typeface="Calibri"/>
                <a:ea typeface="+mn-ea"/>
                <a:cs typeface="+mn-cs"/>
              </a:rPr>
              <a:t>nuclear waste </a:t>
            </a:r>
            <a:r>
              <a:rPr kumimoji="0" lang="en-US" sz="2200" b="0" i="0" u="none" strike="noStrike" kern="1200" cap="none" spc="0" normalizeH="0" baseline="0" noProof="0">
                <a:ln>
                  <a:noFill/>
                </a:ln>
                <a:solidFill>
                  <a:prstClr val="black"/>
                </a:solidFill>
                <a:effectLst/>
                <a:uLnTx/>
                <a:uFillTx/>
                <a:latin typeface="Calibri"/>
                <a:ea typeface="+mn-ea"/>
                <a:cs typeface="+mn-cs"/>
              </a:rPr>
              <a:t>before its long-term geological disposal.</a:t>
            </a:r>
            <a:endParaRPr kumimoji="0" lang="de-DE" sz="2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2">
            <a:extLst>
              <a:ext uri="{FF2B5EF4-FFF2-40B4-BE49-F238E27FC236}">
                <a16:creationId xmlns:a16="http://schemas.microsoft.com/office/drawing/2014/main" id="{655C328A-D22C-33E3-0B57-9CE37370B561}"/>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11</a:t>
            </a:fld>
            <a:endParaRPr lang="nl-NL"/>
          </a:p>
        </p:txBody>
      </p:sp>
    </p:spTree>
    <p:extLst>
      <p:ext uri="{BB962C8B-B14F-4D97-AF65-F5344CB8AC3E}">
        <p14:creationId xmlns:p14="http://schemas.microsoft.com/office/powerpoint/2010/main" val="104041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8252" y="274638"/>
            <a:ext cx="11234372" cy="850106"/>
          </a:xfrm>
        </p:spPr>
        <p:txBody>
          <a:bodyPr>
            <a:normAutofit/>
          </a:bodyPr>
          <a:lstStyle/>
          <a:p>
            <a:r>
              <a:rPr lang="en-GB" sz="4600"/>
              <a:t>Nuclear fusion</a:t>
            </a:r>
          </a:p>
        </p:txBody>
      </p:sp>
      <p:sp>
        <p:nvSpPr>
          <p:cNvPr id="9" name="Espace réservé du contenu 2"/>
          <p:cNvSpPr txBox="1">
            <a:spLocks/>
          </p:cNvSpPr>
          <p:nvPr/>
        </p:nvSpPr>
        <p:spPr>
          <a:xfrm>
            <a:off x="479376" y="1556792"/>
            <a:ext cx="11233248" cy="302433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Fusion reactors: </a:t>
            </a:r>
            <a:r>
              <a:rPr kumimoji="0" lang="de-DE" sz="2400" b="0" i="0" u="none" strike="noStrike" kern="1200" cap="none" spc="0" normalizeH="0" baseline="0" noProof="0">
                <a:ln>
                  <a:noFill/>
                </a:ln>
                <a:solidFill>
                  <a:prstClr val="black"/>
                </a:solidFill>
                <a:effectLst/>
                <a:uLnTx/>
                <a:uFillTx/>
                <a:latin typeface="Calibri"/>
                <a:ea typeface="+mn-ea"/>
                <a:cs typeface="+mn-cs"/>
              </a:rPr>
              <a:t>development </a:t>
            </a:r>
            <a:r>
              <a:rPr kumimoji="0" lang="de-DE" sz="2400" b="0" i="0" u="none" strike="noStrike" kern="1200" cap="none" spc="0" normalizeH="0" baseline="0" noProof="0" err="1">
                <a:ln>
                  <a:noFill/>
                </a:ln>
                <a:solidFill>
                  <a:prstClr val="black"/>
                </a:solidFill>
                <a:effectLst/>
                <a:uLnTx/>
                <a:uFillTx/>
                <a:latin typeface="Calibri"/>
                <a:ea typeface="+mn-ea"/>
                <a:cs typeface="+mn-cs"/>
              </a:rPr>
              <a:t>of</a:t>
            </a:r>
            <a:r>
              <a:rPr kumimoji="0" lang="de-DE" sz="2400" b="0" i="0" u="none" strike="noStrike" kern="1200" cap="none" spc="0" normalizeH="0" baseline="0" noProof="0">
                <a:ln>
                  <a:noFill/>
                </a:ln>
                <a:solidFill>
                  <a:prstClr val="black"/>
                </a:solidFill>
                <a:effectLst/>
                <a:uLnTx/>
                <a:uFillTx/>
                <a:latin typeface="Calibri"/>
                <a:ea typeface="+mn-ea"/>
                <a:cs typeface="+mn-cs"/>
              </a:rPr>
              <a:t> </a:t>
            </a:r>
            <a:r>
              <a:rPr kumimoji="0" lang="en-US" sz="2400" b="0" i="0" u="none" strike="noStrike" kern="1200" cap="none" spc="0" normalizeH="0" baseline="0" noProof="0">
                <a:ln>
                  <a:noFill/>
                </a:ln>
                <a:solidFill>
                  <a:prstClr val="black"/>
                </a:solidFill>
                <a:effectLst/>
                <a:uLnTx/>
                <a:uFillTx/>
                <a:latin typeface="Calibri"/>
                <a:ea typeface="+mn-ea"/>
                <a:cs typeface="+mn-cs"/>
              </a:rPr>
              <a:t>the main projects outlined in the </a:t>
            </a:r>
            <a:r>
              <a:rPr kumimoji="0" lang="en-US" sz="2400" b="1" i="0" u="none" strike="noStrike" kern="1200" cap="none" spc="0" normalizeH="0" baseline="0" noProof="0">
                <a:ln>
                  <a:noFill/>
                </a:ln>
                <a:solidFill>
                  <a:prstClr val="black"/>
                </a:solidFill>
                <a:effectLst/>
                <a:uLnTx/>
                <a:uFillTx/>
                <a:latin typeface="Calibri"/>
                <a:ea typeface="+mn-ea"/>
                <a:cs typeface="+mn-cs"/>
              </a:rPr>
              <a:t>global fusion roadmap</a:t>
            </a:r>
            <a:r>
              <a:rPr kumimoji="0" lang="en-US" sz="2400" b="0" i="0" u="none" strike="noStrike" kern="1200" cap="none" spc="0" normalizeH="0" baseline="0" noProof="0">
                <a:ln>
                  <a:noFill/>
                </a:ln>
                <a:solidFill>
                  <a:prstClr val="black"/>
                </a:solidFill>
                <a:effectLst/>
                <a:uLnTx/>
                <a:uFillTx/>
                <a:latin typeface="Calibri"/>
                <a:ea typeface="+mn-ea"/>
                <a:cs typeface="+mn-cs"/>
              </a:rPr>
              <a:t> - completion of </a:t>
            </a:r>
            <a:r>
              <a:rPr kumimoji="0" lang="en-US" sz="2400" b="1" i="0" u="none" strike="noStrike" kern="1200" cap="none" spc="0" normalizeH="0" baseline="0" noProof="0">
                <a:ln>
                  <a:noFill/>
                </a:ln>
                <a:solidFill>
                  <a:prstClr val="black"/>
                </a:solidFill>
                <a:effectLst/>
                <a:uLnTx/>
                <a:uFillTx/>
                <a:latin typeface="Calibri"/>
                <a:ea typeface="+mn-ea"/>
                <a:cs typeface="+mn-cs"/>
              </a:rPr>
              <a:t>ITER </a:t>
            </a:r>
            <a:r>
              <a:rPr kumimoji="0" lang="en-US" sz="2400" b="0" i="0" u="none" strike="noStrike" kern="1200" cap="none" spc="0" normalizeH="0" baseline="0" noProof="0">
                <a:ln>
                  <a:noFill/>
                </a:ln>
                <a:solidFill>
                  <a:prstClr val="black"/>
                </a:solidFill>
                <a:effectLst/>
                <a:uLnTx/>
                <a:uFillTx/>
                <a:latin typeface="Calibri"/>
                <a:ea typeface="+mn-ea"/>
                <a:cs typeface="+mn-cs"/>
              </a:rPr>
              <a:t>and construction of </a:t>
            </a:r>
            <a:r>
              <a:rPr kumimoji="0" lang="en-US" sz="2400" b="1" i="0" u="none" strike="noStrike" kern="1200" cap="none" spc="0" normalizeH="0" baseline="0" noProof="0">
                <a:ln>
                  <a:noFill/>
                </a:ln>
                <a:solidFill>
                  <a:prstClr val="black"/>
                </a:solidFill>
                <a:effectLst/>
                <a:uLnTx/>
                <a:uFillTx/>
                <a:latin typeface="Calibri"/>
                <a:ea typeface="+mn-ea"/>
                <a:cs typeface="+mn-cs"/>
              </a:rPr>
              <a:t>DEMO – </a:t>
            </a:r>
            <a:r>
              <a:rPr kumimoji="0" lang="en-US" sz="2400" b="0" i="0" u="none" strike="noStrike" kern="1200" cap="none" spc="0" normalizeH="0" baseline="0" noProof="0">
                <a:ln>
                  <a:noFill/>
                </a:ln>
                <a:solidFill>
                  <a:prstClr val="black"/>
                </a:solidFill>
                <a:effectLst/>
                <a:uLnTx/>
                <a:uFillTx/>
                <a:latin typeface="Calibri"/>
                <a:ea typeface="+mn-ea"/>
                <a:cs typeface="+mn-cs"/>
              </a:rPr>
              <a:t>and growing interest from private sector.</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Many plasma physics experimental machines will start operation in the coming years.</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ELI-ERIC:</a:t>
            </a:r>
            <a:r>
              <a:rPr kumimoji="0" lang="en-US" sz="2400" b="0" i="0" u="none" strike="noStrike" kern="1200" cap="none" spc="0" normalizeH="0" baseline="0" noProof="0">
                <a:ln>
                  <a:noFill/>
                </a:ln>
                <a:solidFill>
                  <a:prstClr val="black"/>
                </a:solidFill>
                <a:effectLst/>
                <a:uLnTx/>
                <a:uFillTx/>
                <a:latin typeface="Calibri"/>
                <a:ea typeface="+mn-ea"/>
                <a:cs typeface="+mn-cs"/>
              </a:rPr>
              <a:t> strengthened the European interest in the inertial fusion energy production approach.</a:t>
            </a:r>
          </a:p>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IFMIF-DONES: </a:t>
            </a:r>
            <a:r>
              <a:rPr kumimoji="0" lang="en-US" sz="2400" b="0" i="0" u="none" strike="noStrike" kern="1200" cap="none" spc="0" normalizeH="0" baseline="0" noProof="0">
                <a:ln>
                  <a:noFill/>
                </a:ln>
                <a:solidFill>
                  <a:prstClr val="black"/>
                </a:solidFill>
                <a:effectLst/>
                <a:uLnTx/>
                <a:uFillTx/>
                <a:latin typeface="Calibri"/>
                <a:ea typeface="+mn-ea"/>
                <a:cs typeface="+mn-cs"/>
              </a:rPr>
              <a:t>intense neutron source (d-Li) provides opportunities to improve cross-section data required for new fusion reactor technology.</a:t>
            </a:r>
          </a:p>
        </p:txBody>
      </p:sp>
      <p:grpSp>
        <p:nvGrpSpPr>
          <p:cNvPr id="19" name="Group 18"/>
          <p:cNvGrpSpPr/>
          <p:nvPr/>
        </p:nvGrpSpPr>
        <p:grpSpPr>
          <a:xfrm>
            <a:off x="8523537" y="326307"/>
            <a:ext cx="3189087" cy="954941"/>
            <a:chOff x="8523537" y="326307"/>
            <a:chExt cx="3189087" cy="954941"/>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3537" y="326307"/>
              <a:ext cx="987376" cy="954941"/>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5247" y="326307"/>
              <a:ext cx="987377" cy="954941"/>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392" y="326308"/>
              <a:ext cx="987376" cy="954940"/>
            </a:xfrm>
            <a:prstGeom prst="rect">
              <a:avLst/>
            </a:prstGeom>
          </p:spPr>
        </p:pic>
      </p:grpSp>
      <p:pic>
        <p:nvPicPr>
          <p:cNvPr id="11" name="Picture 10"/>
          <p:cNvPicPr>
            <a:picLocks noChangeAspect="1"/>
          </p:cNvPicPr>
          <p:nvPr/>
        </p:nvPicPr>
        <p:blipFill>
          <a:blip r:embed="rId5"/>
          <a:stretch>
            <a:fillRect/>
          </a:stretch>
        </p:blipFill>
        <p:spPr>
          <a:xfrm>
            <a:off x="3877545" y="4574782"/>
            <a:ext cx="4306687" cy="1230482"/>
          </a:xfrm>
          <a:prstGeom prst="rect">
            <a:avLst/>
          </a:prstGeom>
        </p:spPr>
      </p:pic>
      <p:pic>
        <p:nvPicPr>
          <p:cNvPr id="5" name="Picture 4"/>
          <p:cNvPicPr>
            <a:picLocks noChangeAspect="1"/>
          </p:cNvPicPr>
          <p:nvPr/>
        </p:nvPicPr>
        <p:blipFill>
          <a:blip r:embed="rId6"/>
          <a:stretch>
            <a:fillRect/>
          </a:stretch>
        </p:blipFill>
        <p:spPr>
          <a:xfrm>
            <a:off x="7450360" y="4109442"/>
            <a:ext cx="4262264" cy="2127869"/>
          </a:xfrm>
          <a:prstGeom prst="rect">
            <a:avLst/>
          </a:prstGeom>
        </p:spPr>
      </p:pic>
      <p:pic>
        <p:nvPicPr>
          <p:cNvPr id="13" name="Picture 12"/>
          <p:cNvPicPr>
            <a:picLocks noChangeAspect="1"/>
          </p:cNvPicPr>
          <p:nvPr/>
        </p:nvPicPr>
        <p:blipFill>
          <a:blip r:embed="rId7"/>
          <a:stretch>
            <a:fillRect/>
          </a:stretch>
        </p:blipFill>
        <p:spPr>
          <a:xfrm>
            <a:off x="910301" y="4544492"/>
            <a:ext cx="2881443" cy="1620812"/>
          </a:xfrm>
          <a:prstGeom prst="rect">
            <a:avLst/>
          </a:prstGeom>
        </p:spPr>
      </p:pic>
      <p:sp>
        <p:nvSpPr>
          <p:cNvPr id="23" name="TextBox 22"/>
          <p:cNvSpPr txBox="1"/>
          <p:nvPr/>
        </p:nvSpPr>
        <p:spPr>
          <a:xfrm>
            <a:off x="416450" y="6364723"/>
            <a:ext cx="67505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chemeClr val="bg2"/>
                </a:solidFill>
                <a:effectLst/>
                <a:uLnTx/>
                <a:uFillTx/>
                <a:latin typeface="Calibri"/>
                <a:ea typeface="+mn-ea"/>
                <a:cs typeface="+mn-cs"/>
              </a:rPr>
              <a:t>Figure from </a:t>
            </a:r>
            <a:r>
              <a:rPr kumimoji="0" lang="en-GB" sz="1600" b="0" i="1" u="none" strike="noStrike" kern="1200" cap="none" spc="0" normalizeH="0" baseline="0" noProof="0">
                <a:ln>
                  <a:noFill/>
                </a:ln>
                <a:solidFill>
                  <a:schemeClr val="bg2"/>
                </a:solidFill>
                <a:effectLst/>
                <a:uLnTx/>
                <a:uFillTx/>
                <a:latin typeface="Calibri"/>
                <a:ea typeface="+mn-ea"/>
                <a:cs typeface="+mn-cs"/>
                <a:hlinkClick r:id="rId8">
                  <a:extLst>
                    <a:ext uri="{A12FA001-AC4F-418D-AE19-62706E023703}">
                      <ahyp:hlinkClr xmlns:ahyp="http://schemas.microsoft.com/office/drawing/2018/hyperlinkcolor" val="tx"/>
                    </a:ext>
                  </a:extLst>
                </a:hlinkClick>
              </a:rPr>
              <a:t>https://ifmif-dones.es/fusion-energy/about-ifmif-dones/</a:t>
            </a:r>
            <a:r>
              <a:rPr kumimoji="0" lang="en-GB" sz="1600" b="0" i="1" u="none" strike="noStrike" kern="1200" cap="none" spc="0" normalizeH="0" baseline="0" noProof="0">
                <a:ln>
                  <a:noFill/>
                </a:ln>
                <a:solidFill>
                  <a:schemeClr val="bg2"/>
                </a:solidFill>
                <a:effectLst/>
                <a:uLnTx/>
                <a:uFillTx/>
                <a:latin typeface="Calibri"/>
                <a:ea typeface="+mn-ea"/>
                <a:cs typeface="+mn-cs"/>
              </a:rPr>
              <a:t> </a:t>
            </a:r>
          </a:p>
        </p:txBody>
      </p:sp>
      <p:sp>
        <p:nvSpPr>
          <p:cNvPr id="2" name="Slide Number Placeholder 2">
            <a:extLst>
              <a:ext uri="{FF2B5EF4-FFF2-40B4-BE49-F238E27FC236}">
                <a16:creationId xmlns:a16="http://schemas.microsoft.com/office/drawing/2014/main" id="{30362512-3442-1B95-52B9-E8ED5041D630}"/>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12</a:t>
            </a:fld>
            <a:endParaRPr lang="nl-NL"/>
          </a:p>
        </p:txBody>
      </p:sp>
    </p:spTree>
    <p:extLst>
      <p:ext uri="{BB962C8B-B14F-4D97-AF65-F5344CB8AC3E}">
        <p14:creationId xmlns:p14="http://schemas.microsoft.com/office/powerpoint/2010/main" val="35925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8252" y="274638"/>
            <a:ext cx="11234372" cy="850106"/>
          </a:xfrm>
        </p:spPr>
        <p:txBody>
          <a:bodyPr>
            <a:normAutofit/>
          </a:bodyPr>
          <a:lstStyle/>
          <a:p>
            <a:r>
              <a:rPr lang="en-GB" sz="4600"/>
              <a:t>Addressing the concerns</a:t>
            </a:r>
          </a:p>
        </p:txBody>
      </p:sp>
      <p:sp>
        <p:nvSpPr>
          <p:cNvPr id="9" name="Espace réservé du contenu 2"/>
          <p:cNvSpPr txBox="1">
            <a:spLocks/>
          </p:cNvSpPr>
          <p:nvPr/>
        </p:nvSpPr>
        <p:spPr>
          <a:xfrm>
            <a:off x="479376" y="1556792"/>
            <a:ext cx="11233248" cy="46805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Waste:</a:t>
            </a:r>
          </a:p>
          <a:p>
            <a:pPr marL="800100" marR="0" lvl="2" indent="-4000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Reduce the waste to be disposed in geological repositories: transmutation with ADS.</a:t>
            </a:r>
          </a:p>
          <a:p>
            <a:pPr marL="800100" marR="0" lvl="2" indent="-4000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Increase our knowledge of MAs: systematic radiochemical investigations to predict their behaviour on the long term.</a:t>
            </a:r>
          </a:p>
          <a:p>
            <a:pPr marL="4572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Security and safeguards:</a:t>
            </a:r>
          </a:p>
          <a:p>
            <a:pPr marL="857250" marR="0" lvl="2" indent="-457200" algn="just"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New technologies to investigate nuclear materials in repositories or container transport.</a:t>
            </a:r>
          </a:p>
          <a:p>
            <a:pPr marL="1314450" marR="0" lvl="3" indent="-45720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High-brilliance </a:t>
            </a:r>
            <a:r>
              <a:rPr kumimoji="0" lang="en-GB" sz="2200" b="0" i="0" u="none" strike="noStrike" kern="1200" cap="none" spc="0" normalizeH="0" baseline="0" noProof="0" err="1">
                <a:ln>
                  <a:noFill/>
                </a:ln>
                <a:solidFill>
                  <a:prstClr val="black"/>
                </a:solidFill>
                <a:effectLst/>
                <a:uLnTx/>
                <a:uFillTx/>
                <a:latin typeface="Calibri"/>
                <a:ea typeface="+mn-ea"/>
                <a:cs typeface="+mn-cs"/>
              </a:rPr>
              <a:t>γ</a:t>
            </a:r>
            <a:r>
              <a:rPr kumimoji="0" lang="en-GB" sz="2200" b="0" i="0" u="none" strike="noStrike" kern="1200" cap="none" spc="0" normalizeH="0" baseline="0" noProof="0">
                <a:ln>
                  <a:noFill/>
                </a:ln>
                <a:solidFill>
                  <a:prstClr val="black"/>
                </a:solidFill>
                <a:effectLst/>
                <a:uLnTx/>
                <a:uFillTx/>
                <a:latin typeface="Calibri"/>
                <a:ea typeface="+mn-ea"/>
                <a:cs typeface="+mn-cs"/>
              </a:rPr>
              <a:t>-ray source (ELI-NP): implement active interrogations based on nuclear resonance fluorescence.</a:t>
            </a:r>
          </a:p>
          <a:p>
            <a:pPr marL="1314450" marR="0" lvl="3" indent="-45720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Detector developments in other fields of nuclear physics applications may be utilized for security applications (e.g., radioactive waste management, nuclear installation decommissioning, heritage or material science).</a:t>
            </a:r>
          </a:p>
          <a:p>
            <a:pPr marL="1314450" marR="0" lvl="3" indent="-45720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Adequate support for</a:t>
            </a:r>
            <a:r>
              <a:rPr kumimoji="0" lang="en-GB" sz="2200" b="1" i="0" u="none" strike="noStrike" kern="1200" cap="none" spc="0" normalizeH="0" baseline="0" noProof="0">
                <a:ln>
                  <a:noFill/>
                </a:ln>
                <a:solidFill>
                  <a:prstClr val="black"/>
                </a:solidFill>
                <a:effectLst/>
                <a:uLnTx/>
                <a:uFillTx/>
                <a:latin typeface="Calibri"/>
                <a:ea typeface="+mn-ea"/>
                <a:cs typeface="+mn-cs"/>
              </a:rPr>
              <a:t> translation of technology </a:t>
            </a:r>
            <a:r>
              <a:rPr kumimoji="0" lang="en-GB" sz="2200" b="0" i="0" u="none" strike="noStrike" kern="1200" cap="none" spc="0" normalizeH="0" baseline="0" noProof="0">
                <a:ln>
                  <a:noFill/>
                </a:ln>
                <a:solidFill>
                  <a:prstClr val="black"/>
                </a:solidFill>
                <a:effectLst/>
                <a:uLnTx/>
                <a:uFillTx/>
                <a:latin typeface="Calibri"/>
                <a:ea typeface="+mn-ea"/>
                <a:cs typeface="+mn-cs"/>
              </a:rPr>
              <a:t>to this sector is key.</a:t>
            </a:r>
          </a:p>
          <a:p>
            <a:pPr marL="342900" marR="0" lvl="1"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457200" marR="0" lvl="1"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8523537" y="326307"/>
            <a:ext cx="3189087" cy="954941"/>
            <a:chOff x="8523537" y="326307"/>
            <a:chExt cx="3189087" cy="954941"/>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3537" y="326307"/>
              <a:ext cx="987376" cy="95494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5247" y="326307"/>
              <a:ext cx="987377" cy="95494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392" y="326308"/>
              <a:ext cx="987376" cy="954940"/>
            </a:xfrm>
            <a:prstGeom prst="rect">
              <a:avLst/>
            </a:prstGeom>
          </p:spPr>
        </p:pic>
      </p:grpSp>
      <p:sp>
        <p:nvSpPr>
          <p:cNvPr id="2" name="Slide Number Placeholder 2">
            <a:extLst>
              <a:ext uri="{FF2B5EF4-FFF2-40B4-BE49-F238E27FC236}">
                <a16:creationId xmlns:a16="http://schemas.microsoft.com/office/drawing/2014/main" id="{60CB108F-3061-AF40-2E14-638CB277294F}"/>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13</a:t>
            </a:fld>
            <a:endParaRPr lang="nl-NL"/>
          </a:p>
        </p:txBody>
      </p:sp>
    </p:spTree>
    <p:extLst>
      <p:ext uri="{BB962C8B-B14F-4D97-AF65-F5344CB8AC3E}">
        <p14:creationId xmlns:p14="http://schemas.microsoft.com/office/powerpoint/2010/main" val="2177662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4F1B-C412-39AA-2232-F90A15CACD9F}"/>
              </a:ext>
            </a:extLst>
          </p:cNvPr>
          <p:cNvSpPr>
            <a:spLocks noGrp="1"/>
          </p:cNvSpPr>
          <p:nvPr>
            <p:ph type="title"/>
          </p:nvPr>
        </p:nvSpPr>
        <p:spPr/>
        <p:txBody>
          <a:bodyPr/>
          <a:lstStyle/>
          <a:p>
            <a:r>
              <a:rPr lang="en-BE"/>
              <a:t>Health</a:t>
            </a:r>
          </a:p>
        </p:txBody>
      </p:sp>
      <p:sp>
        <p:nvSpPr>
          <p:cNvPr id="3" name="Text Placeholder 2">
            <a:extLst>
              <a:ext uri="{FF2B5EF4-FFF2-40B4-BE49-F238E27FC236}">
                <a16:creationId xmlns:a16="http://schemas.microsoft.com/office/drawing/2014/main" id="{58BAC1C6-89FE-DEA1-2701-F74D007EF0C6}"/>
              </a:ext>
            </a:extLst>
          </p:cNvPr>
          <p:cNvSpPr>
            <a:spLocks noGrp="1"/>
          </p:cNvSpPr>
          <p:nvPr>
            <p:ph type="body" idx="1"/>
          </p:nvPr>
        </p:nvSpPr>
        <p:spPr/>
        <p:txBody>
          <a:bodyPr/>
          <a:lstStyle/>
          <a:p>
            <a:r>
              <a:rPr lang="en-BE"/>
              <a:t>Beyond just protecting ourselves from radiation, how can we harness its power to treat patients with cancer?</a:t>
            </a:r>
          </a:p>
        </p:txBody>
      </p:sp>
      <p:sp>
        <p:nvSpPr>
          <p:cNvPr id="4" name="Slide Number Placeholder 3">
            <a:extLst>
              <a:ext uri="{FF2B5EF4-FFF2-40B4-BE49-F238E27FC236}">
                <a16:creationId xmlns:a16="http://schemas.microsoft.com/office/drawing/2014/main" id="{BB39A7E2-11D1-D9EF-1DD8-6319E6B792FE}"/>
              </a:ext>
            </a:extLst>
          </p:cNvPr>
          <p:cNvSpPr>
            <a:spLocks noGrp="1"/>
          </p:cNvSpPr>
          <p:nvPr>
            <p:ph type="sldNum" sz="quarter" idx="12"/>
          </p:nvPr>
        </p:nvSpPr>
        <p:spPr/>
        <p:txBody>
          <a:bodyPr/>
          <a:lstStyle/>
          <a:p>
            <a:fld id="{0A297500-7527-634B-90F4-69D0994C32B4}" type="slidenum">
              <a:rPr lang="nl-NL" smtClean="0"/>
              <a:t>14</a:t>
            </a:fld>
            <a:endParaRPr lang="nl-NL"/>
          </a:p>
        </p:txBody>
      </p:sp>
      <p:pic>
        <p:nvPicPr>
          <p:cNvPr id="8" name="pasted-image.pdf">
            <a:extLst>
              <a:ext uri="{FF2B5EF4-FFF2-40B4-BE49-F238E27FC236}">
                <a16:creationId xmlns:a16="http://schemas.microsoft.com/office/drawing/2014/main" id="{088B30BE-46A7-CDAD-D765-E1BE014A5354}"/>
              </a:ext>
            </a:extLst>
          </p:cNvPr>
          <p:cNvPicPr>
            <a:picLocks noGrp="1" noChangeAspect="1"/>
          </p:cNvPicPr>
          <p:nvPr>
            <p:ph type="pic" sz="quarter" idx="14"/>
          </p:nvPr>
        </p:nvPicPr>
        <p:blipFill rotWithShape="1">
          <a:blip r:embed="rId2"/>
          <a:srcRect l="-7" r="-21"/>
          <a:stretch/>
        </p:blipFill>
        <p:spPr>
          <a:xfrm>
            <a:off x="7248262" y="3248513"/>
            <a:ext cx="4368673" cy="2376000"/>
          </a:xfrm>
          <a:prstGeom prst="rect">
            <a:avLst/>
          </a:prstGeom>
          <a:ln w="12700">
            <a:miter lim="400000"/>
          </a:ln>
        </p:spPr>
      </p:pic>
      <p:pic>
        <p:nvPicPr>
          <p:cNvPr id="16" name="Picture Placeholder 15" descr="A person lying on a bed in a medical room&#10;&#10;Description automatically generated">
            <a:extLst>
              <a:ext uri="{FF2B5EF4-FFF2-40B4-BE49-F238E27FC236}">
                <a16:creationId xmlns:a16="http://schemas.microsoft.com/office/drawing/2014/main" id="{A86FF280-C307-4203-7090-CDF81EEE4DD2}"/>
              </a:ext>
            </a:extLst>
          </p:cNvPr>
          <p:cNvPicPr>
            <a:picLocks noGrp="1" noChangeAspect="1"/>
          </p:cNvPicPr>
          <p:nvPr>
            <p:ph type="pic" sz="quarter" idx="13"/>
          </p:nvPr>
        </p:nvPicPr>
        <p:blipFill>
          <a:blip r:embed="rId3"/>
          <a:srcRect t="9217" b="92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78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sz="4600"/>
              <a:t>Health</a:t>
            </a:r>
          </a:p>
        </p:txBody>
      </p:sp>
      <p:sp>
        <p:nvSpPr>
          <p:cNvPr id="9" name="Espace réservé du contenu 2"/>
          <p:cNvSpPr txBox="1">
            <a:spLocks/>
          </p:cNvSpPr>
          <p:nvPr/>
        </p:nvSpPr>
        <p:spPr>
          <a:xfrm>
            <a:off x="479376" y="1556792"/>
            <a:ext cx="11233248" cy="46805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The nuclear physics community plays a central role in the radiation oncology field, from the </a:t>
            </a:r>
            <a:r>
              <a:rPr kumimoji="0" lang="en-US" sz="2400" b="1" i="0" u="none" strike="noStrike" kern="1200" cap="none" spc="0" normalizeH="0" baseline="0" noProof="0">
                <a:ln>
                  <a:noFill/>
                </a:ln>
                <a:solidFill>
                  <a:prstClr val="black"/>
                </a:solidFill>
                <a:effectLst/>
                <a:uLnTx/>
                <a:uFillTx/>
                <a:latin typeface="Calibri"/>
                <a:ea typeface="+mn-ea"/>
                <a:cs typeface="+mn-cs"/>
              </a:rPr>
              <a:t>production of medical radioisotopes </a:t>
            </a:r>
            <a:r>
              <a:rPr kumimoji="0" lang="en-US" sz="2400" b="0" i="0" u="none" strike="noStrike" kern="1200" cap="none" spc="0" normalizeH="0" baseline="0" noProof="0">
                <a:ln>
                  <a:noFill/>
                </a:ln>
                <a:solidFill>
                  <a:prstClr val="black"/>
                </a:solidFill>
                <a:effectLst/>
                <a:uLnTx/>
                <a:uFillTx/>
                <a:latin typeface="Calibri"/>
                <a:ea typeface="+mn-ea"/>
                <a:cs typeface="+mn-cs"/>
              </a:rPr>
              <a:t>up to the development of </a:t>
            </a:r>
            <a:r>
              <a:rPr kumimoji="0" lang="en-US" sz="2400" b="1" i="0" u="none" strike="noStrike" kern="1200" cap="none" spc="0" normalizeH="0" baseline="0" noProof="0">
                <a:ln>
                  <a:noFill/>
                </a:ln>
                <a:solidFill>
                  <a:prstClr val="black"/>
                </a:solidFill>
                <a:effectLst/>
                <a:uLnTx/>
                <a:uFillTx/>
                <a:latin typeface="Calibri"/>
                <a:ea typeface="+mn-ea"/>
                <a:cs typeface="+mn-cs"/>
              </a:rPr>
              <a:t>new diagnostic and therapeutic techniques </a:t>
            </a:r>
            <a:r>
              <a:rPr kumimoji="0" lang="en-US" sz="2400" b="0" i="0" u="none" strike="noStrike" kern="1200" cap="none" spc="0" normalizeH="0" baseline="0" noProof="0">
                <a:ln>
                  <a:noFill/>
                </a:ln>
                <a:solidFill>
                  <a:prstClr val="black"/>
                </a:solidFill>
                <a:effectLst/>
                <a:uLnTx/>
                <a:uFillTx/>
                <a:latin typeface="Calibri"/>
                <a:ea typeface="+mn-ea"/>
                <a:cs typeface="+mn-cs"/>
              </a:rPr>
              <a:t>that make use of particle beams</a:t>
            </a:r>
          </a:p>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These applications are essential to meet </a:t>
            </a:r>
            <a:r>
              <a:rPr kumimoji="0" lang="en-US" sz="2400" b="1" i="0" u="none" strike="noStrike" kern="1200" cap="none" spc="0" normalizeH="0" baseline="0" noProof="0">
                <a:ln>
                  <a:noFill/>
                </a:ln>
                <a:solidFill>
                  <a:prstClr val="black"/>
                </a:solidFill>
                <a:effectLst/>
                <a:uLnTx/>
                <a:uFillTx/>
                <a:latin typeface="Calibri"/>
                <a:ea typeface="+mn-ea"/>
                <a:cs typeface="+mn-cs"/>
              </a:rPr>
              <a:t>Europe’s Beating Cancer Plan</a:t>
            </a:r>
            <a:r>
              <a:rPr kumimoji="0" lang="en-US" sz="2400" b="0" i="0" u="none" strike="noStrike" kern="1200" cap="none" spc="0" normalizeH="0" baseline="0" noProof="0">
                <a:ln>
                  <a:noFill/>
                </a:ln>
                <a:solidFill>
                  <a:prstClr val="black"/>
                </a:solidFill>
                <a:effectLst/>
                <a:uLnTx/>
                <a:uFillTx/>
                <a:latin typeface="Calibri"/>
                <a:ea typeface="+mn-ea"/>
                <a:cs typeface="+mn-cs"/>
              </a:rPr>
              <a:t>,</a:t>
            </a:r>
            <a:r>
              <a:rPr kumimoji="0" lang="en-US" sz="2400" b="1" i="0" u="none" strike="noStrike" kern="1200" cap="none" spc="0" normalizeH="0" baseline="0" noProof="0">
                <a:ln>
                  <a:noFill/>
                </a:ln>
                <a:solidFill>
                  <a:prstClr val="black"/>
                </a:solidFill>
                <a:effectLst/>
                <a:uLnTx/>
                <a:uFillTx/>
                <a:latin typeface="Calibri"/>
                <a:ea typeface="+mn-ea"/>
                <a:cs typeface="+mn-cs"/>
              </a:rPr>
              <a:t> </a:t>
            </a:r>
            <a:r>
              <a:rPr kumimoji="0" lang="en-US" sz="2400" b="0" i="0" u="none" strike="noStrike" kern="1200" cap="none" spc="0" normalizeH="0" baseline="0" noProof="0">
                <a:ln>
                  <a:noFill/>
                </a:ln>
                <a:solidFill>
                  <a:prstClr val="black"/>
                </a:solidFill>
                <a:effectLst/>
                <a:uLnTx/>
                <a:uFillTx/>
                <a:latin typeface="Calibri"/>
                <a:ea typeface="+mn-ea"/>
                <a:cs typeface="+mn-cs"/>
              </a:rPr>
              <a:t>enshrined in </a:t>
            </a:r>
            <a:r>
              <a:rPr kumimoji="0" lang="en-US" sz="2400" b="1" i="0" u="none" strike="noStrike" kern="1200" cap="none" spc="0" normalizeH="0" baseline="0" noProof="0">
                <a:ln>
                  <a:noFill/>
                </a:ln>
                <a:solidFill>
                  <a:prstClr val="black"/>
                </a:solidFill>
                <a:effectLst/>
                <a:uLnTx/>
                <a:uFillTx/>
                <a:latin typeface="Calibri"/>
                <a:ea typeface="+mn-ea"/>
                <a:cs typeface="+mn-cs"/>
              </a:rPr>
              <a:t>Strategic Agenda for Medical Ionizing Radiation Applications (SAMIRA) action plan </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p:cNvGrpSpPr/>
          <p:nvPr/>
        </p:nvGrpSpPr>
        <p:grpSpPr>
          <a:xfrm>
            <a:off x="9630668" y="304664"/>
            <a:ext cx="2081956" cy="939119"/>
            <a:chOff x="9624392" y="346900"/>
            <a:chExt cx="2081956" cy="93911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pic>
        <p:nvPicPr>
          <p:cNvPr id="11" name="Picture 10"/>
          <p:cNvPicPr>
            <a:picLocks noChangeAspect="1"/>
          </p:cNvPicPr>
          <p:nvPr/>
        </p:nvPicPr>
        <p:blipFill>
          <a:blip r:embed="rId4"/>
          <a:stretch>
            <a:fillRect/>
          </a:stretch>
        </p:blipFill>
        <p:spPr>
          <a:xfrm>
            <a:off x="1343472" y="3595579"/>
            <a:ext cx="4462143" cy="2508715"/>
          </a:xfrm>
          <a:prstGeom prst="rect">
            <a:avLst/>
          </a:prstGeom>
        </p:spPr>
      </p:pic>
      <p:pic>
        <p:nvPicPr>
          <p:cNvPr id="12" name="Picture 11"/>
          <p:cNvPicPr>
            <a:picLocks noChangeAspect="1"/>
          </p:cNvPicPr>
          <p:nvPr/>
        </p:nvPicPr>
        <p:blipFill>
          <a:blip r:embed="rId5"/>
          <a:stretch>
            <a:fillRect/>
          </a:stretch>
        </p:blipFill>
        <p:spPr>
          <a:xfrm>
            <a:off x="6384032" y="3735609"/>
            <a:ext cx="4215695" cy="2368685"/>
          </a:xfrm>
          <a:prstGeom prst="rect">
            <a:avLst/>
          </a:prstGeom>
        </p:spPr>
      </p:pic>
      <p:sp>
        <p:nvSpPr>
          <p:cNvPr id="3" name="Slide Number Placeholder 2">
            <a:extLst>
              <a:ext uri="{FF2B5EF4-FFF2-40B4-BE49-F238E27FC236}">
                <a16:creationId xmlns:a16="http://schemas.microsoft.com/office/drawing/2014/main" id="{351CF151-7C1E-696B-5F5F-DB6530954EA1}"/>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15</a:t>
            </a:fld>
            <a:endParaRPr lang="nl-NL"/>
          </a:p>
        </p:txBody>
      </p:sp>
    </p:spTree>
    <p:extLst>
      <p:ext uri="{BB962C8B-B14F-4D97-AF65-F5344CB8AC3E}">
        <p14:creationId xmlns:p14="http://schemas.microsoft.com/office/powerpoint/2010/main" val="862954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sz="4600"/>
              <a:t>Medical imaging</a:t>
            </a:r>
          </a:p>
        </p:txBody>
      </p:sp>
      <p:sp>
        <p:nvSpPr>
          <p:cNvPr id="9" name="Espace réservé du contenu 2"/>
          <p:cNvSpPr txBox="1">
            <a:spLocks/>
          </p:cNvSpPr>
          <p:nvPr/>
        </p:nvSpPr>
        <p:spPr>
          <a:xfrm>
            <a:off x="479376" y="1556792"/>
            <a:ext cx="8258224" cy="468052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1" indent="-342900" fontAlgn="auto">
              <a:lnSpc>
                <a:spcPct val="100000"/>
              </a:lnSpc>
              <a:spcAft>
                <a:spcPts val="0"/>
              </a:spcAft>
              <a:buClrTx/>
              <a:buSzTx/>
              <a:buFont typeface="Arial" panose="020B0604020202020204" pitchFamily="34" charset="0"/>
              <a:buChar char="•"/>
              <a:tabLst/>
              <a:defRPr/>
            </a:pPr>
            <a:r>
              <a:rPr lang="en-US" sz="2400" b="1"/>
              <a:t>Medical imaging </a:t>
            </a:r>
            <a:r>
              <a:rPr lang="en-US" sz="2400"/>
              <a:t>is in constant evolution to provide </a:t>
            </a:r>
            <a:r>
              <a:rPr lang="en-US" sz="2400" b="1"/>
              <a:t>higher accuracy</a:t>
            </a:r>
            <a:r>
              <a:rPr lang="en-US" sz="2400"/>
              <a:t>, use </a:t>
            </a:r>
            <a:r>
              <a:rPr lang="en-US" sz="2400" b="1"/>
              <a:t>less radiation</a:t>
            </a:r>
            <a:r>
              <a:rPr lang="en-US" sz="2400"/>
              <a:t>, and achieve </a:t>
            </a:r>
            <a:r>
              <a:rPr lang="en-US" sz="2400" b="1"/>
              <a:t>earlier detection </a:t>
            </a:r>
            <a:r>
              <a:rPr lang="en-US" sz="2400"/>
              <a:t>of possible conditions.</a:t>
            </a:r>
          </a:p>
          <a:p>
            <a:pPr marL="342900" marR="0" lvl="1" indent="-342900" fontAlgn="auto">
              <a:lnSpc>
                <a:spcPct val="100000"/>
              </a:lnSpc>
              <a:spcAft>
                <a:spcPts val="0"/>
              </a:spcAft>
              <a:buClrTx/>
              <a:buSzTx/>
              <a:buFont typeface="Arial" panose="020B0604020202020204" pitchFamily="34" charset="0"/>
              <a:buChar char="•"/>
              <a:tabLst/>
              <a:defRPr/>
            </a:pPr>
            <a:r>
              <a:rPr lang="en-US" sz="2400" b="1"/>
              <a:t>Range inaccuracies </a:t>
            </a:r>
            <a:r>
              <a:rPr lang="en-US" sz="2400"/>
              <a:t>in hadron therapy are still arising from the challenging translation of photon absorption data to charge particle stopping powers. Need for hadron imaging.</a:t>
            </a:r>
          </a:p>
          <a:p>
            <a:pPr marL="342900" marR="0" lvl="1" indent="-342900" fontAlgn="auto">
              <a:lnSpc>
                <a:spcPct val="100000"/>
              </a:lnSpc>
              <a:spcAft>
                <a:spcPts val="0"/>
              </a:spcAft>
              <a:buClrTx/>
              <a:buSzTx/>
              <a:buFont typeface="Arial" panose="020B0604020202020204" pitchFamily="34" charset="0"/>
              <a:buChar char="•"/>
              <a:tabLst/>
              <a:defRPr/>
            </a:pPr>
            <a:r>
              <a:rPr lang="en-US" sz="2400" b="1"/>
              <a:t>Quantitative imaging </a:t>
            </a:r>
            <a:r>
              <a:rPr lang="en-US" sz="2400"/>
              <a:t>offers additional information on how to adapt treatments to each patient towards personalized medicine.</a:t>
            </a:r>
          </a:p>
          <a:p>
            <a:pPr marL="342900" marR="0" lvl="1" indent="-342900" fontAlgn="auto">
              <a:lnSpc>
                <a:spcPct val="100000"/>
              </a:lnSpc>
              <a:spcAft>
                <a:spcPts val="0"/>
              </a:spcAft>
              <a:buClrTx/>
              <a:buSzTx/>
              <a:buFont typeface="Arial" panose="020B0604020202020204" pitchFamily="34" charset="0"/>
              <a:buChar char="•"/>
              <a:tabLst/>
              <a:defRPr/>
            </a:pPr>
            <a:r>
              <a:rPr lang="en-US" sz="2400" b="1"/>
              <a:t>Detector developments </a:t>
            </a:r>
            <a:r>
              <a:rPr lang="en-US" sz="2400"/>
              <a:t>are key to improving the imaging setups, as evidenced with many new devices coming recently on the market</a:t>
            </a:r>
          </a:p>
        </p:txBody>
      </p:sp>
      <p:grpSp>
        <p:nvGrpSpPr>
          <p:cNvPr id="8" name="Group 7"/>
          <p:cNvGrpSpPr/>
          <p:nvPr/>
        </p:nvGrpSpPr>
        <p:grpSpPr>
          <a:xfrm>
            <a:off x="9630668" y="304664"/>
            <a:ext cx="2081956" cy="939119"/>
            <a:chOff x="9624392" y="346900"/>
            <a:chExt cx="2081956" cy="939119"/>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pic>
        <p:nvPicPr>
          <p:cNvPr id="11" name="Picture 10">
            <a:extLst>
              <a:ext uri="{FF2B5EF4-FFF2-40B4-BE49-F238E27FC236}">
                <a16:creationId xmlns:a16="http://schemas.microsoft.com/office/drawing/2014/main" id="{1435338F-EEAA-43DB-7DC9-18827023CE55}"/>
              </a:ext>
            </a:extLst>
          </p:cNvPr>
          <p:cNvPicPr>
            <a:picLocks noChangeAspect="1"/>
          </p:cNvPicPr>
          <p:nvPr/>
        </p:nvPicPr>
        <p:blipFill>
          <a:blip r:embed="rId5"/>
          <a:stretch>
            <a:fillRect/>
          </a:stretch>
        </p:blipFill>
        <p:spPr>
          <a:xfrm>
            <a:off x="8904312" y="1437753"/>
            <a:ext cx="2808312" cy="2106234"/>
          </a:xfrm>
          <a:prstGeom prst="rect">
            <a:avLst/>
          </a:prstGeom>
        </p:spPr>
      </p:pic>
      <p:pic>
        <p:nvPicPr>
          <p:cNvPr id="13" name="Picture 12">
            <a:extLst>
              <a:ext uri="{FF2B5EF4-FFF2-40B4-BE49-F238E27FC236}">
                <a16:creationId xmlns:a16="http://schemas.microsoft.com/office/drawing/2014/main" id="{64A5B229-FA4E-688C-5C32-25E84A75AE02}"/>
              </a:ext>
            </a:extLst>
          </p:cNvPr>
          <p:cNvPicPr>
            <a:picLocks noChangeAspect="1"/>
          </p:cNvPicPr>
          <p:nvPr/>
        </p:nvPicPr>
        <p:blipFill>
          <a:blip r:embed="rId6"/>
          <a:stretch>
            <a:fillRect/>
          </a:stretch>
        </p:blipFill>
        <p:spPr>
          <a:xfrm>
            <a:off x="8904312" y="3725718"/>
            <a:ext cx="2808312" cy="2106234"/>
          </a:xfrm>
          <a:prstGeom prst="rect">
            <a:avLst/>
          </a:prstGeom>
        </p:spPr>
      </p:pic>
      <p:sp>
        <p:nvSpPr>
          <p:cNvPr id="14" name="TextBox 13">
            <a:extLst>
              <a:ext uri="{FF2B5EF4-FFF2-40B4-BE49-F238E27FC236}">
                <a16:creationId xmlns:a16="http://schemas.microsoft.com/office/drawing/2014/main" id="{E6869FEC-D82D-5D3F-226C-3B679558FB28}"/>
              </a:ext>
            </a:extLst>
          </p:cNvPr>
          <p:cNvSpPr txBox="1"/>
          <p:nvPr/>
        </p:nvSpPr>
        <p:spPr>
          <a:xfrm>
            <a:off x="10160000" y="3490434"/>
            <a:ext cx="1554336" cy="369332"/>
          </a:xfrm>
          <a:prstGeom prst="rect">
            <a:avLst/>
          </a:prstGeom>
          <a:noFill/>
        </p:spPr>
        <p:txBody>
          <a:bodyPr wrap="none" rtlCol="0">
            <a:spAutoFit/>
          </a:bodyPr>
          <a:lstStyle/>
          <a:p>
            <a:r>
              <a:rPr lang="en-US"/>
              <a:t>Total body PET</a:t>
            </a:r>
            <a:endParaRPr lang="en-BE"/>
          </a:p>
        </p:txBody>
      </p:sp>
      <p:sp>
        <p:nvSpPr>
          <p:cNvPr id="15" name="TextBox 14">
            <a:extLst>
              <a:ext uri="{FF2B5EF4-FFF2-40B4-BE49-F238E27FC236}">
                <a16:creationId xmlns:a16="http://schemas.microsoft.com/office/drawing/2014/main" id="{2DC6195F-D825-770E-25B9-2F23A75E89DA}"/>
              </a:ext>
            </a:extLst>
          </p:cNvPr>
          <p:cNvSpPr txBox="1"/>
          <p:nvPr/>
        </p:nvSpPr>
        <p:spPr>
          <a:xfrm>
            <a:off x="10160000" y="3794139"/>
            <a:ext cx="1465851" cy="369332"/>
          </a:xfrm>
          <a:prstGeom prst="rect">
            <a:avLst/>
          </a:prstGeom>
          <a:noFill/>
        </p:spPr>
        <p:txBody>
          <a:bodyPr wrap="none" rtlCol="0">
            <a:spAutoFit/>
          </a:bodyPr>
          <a:lstStyle/>
          <a:p>
            <a:r>
              <a:rPr lang="en-US"/>
              <a:t>CZT SPECT/CT</a:t>
            </a:r>
            <a:endParaRPr lang="en-BE"/>
          </a:p>
        </p:txBody>
      </p:sp>
      <p:sp>
        <p:nvSpPr>
          <p:cNvPr id="2" name="Slide Number Placeholder 2">
            <a:extLst>
              <a:ext uri="{FF2B5EF4-FFF2-40B4-BE49-F238E27FC236}">
                <a16:creationId xmlns:a16="http://schemas.microsoft.com/office/drawing/2014/main" id="{F0470F10-08C0-DF1B-0FF3-80FFD07AA3AA}"/>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16</a:t>
            </a:fld>
            <a:endParaRPr lang="nl-NL"/>
          </a:p>
        </p:txBody>
      </p:sp>
    </p:spTree>
    <p:extLst>
      <p:ext uri="{BB962C8B-B14F-4D97-AF65-F5344CB8AC3E}">
        <p14:creationId xmlns:p14="http://schemas.microsoft.com/office/powerpoint/2010/main" val="4024346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sz="4600"/>
              <a:t>Particle therapy</a:t>
            </a:r>
          </a:p>
        </p:txBody>
      </p:sp>
      <p:sp>
        <p:nvSpPr>
          <p:cNvPr id="9" name="Espace réservé du contenu 2"/>
          <p:cNvSpPr txBox="1">
            <a:spLocks/>
          </p:cNvSpPr>
          <p:nvPr/>
        </p:nvSpPr>
        <p:spPr>
          <a:xfrm>
            <a:off x="479376" y="1556792"/>
            <a:ext cx="7488832" cy="46805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Particle Therapy:</a:t>
            </a:r>
          </a:p>
          <a:p>
            <a:pPr marL="742950" marR="0" lvl="2"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Radiobiological properties of ion beam and combination treatments</a:t>
            </a:r>
          </a:p>
          <a:p>
            <a:pPr marL="742950" marR="0" lvl="2"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Technological advances: </a:t>
            </a:r>
          </a:p>
          <a:p>
            <a:pPr marL="1200150" marR="0" lvl="3"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b="0" i="0" u="none" strike="noStrike" kern="1200" cap="none" spc="0" normalizeH="0" baseline="0" noProof="0">
                <a:ln>
                  <a:noFill/>
                </a:ln>
                <a:solidFill>
                  <a:prstClr val="black"/>
                </a:solidFill>
                <a:effectLst/>
                <a:uLnTx/>
                <a:uFillTx/>
                <a:latin typeface="Calibri"/>
                <a:ea typeface="+mn-ea"/>
                <a:cs typeface="+mn-cs"/>
              </a:rPr>
              <a:t>Up-right beam delivery systems </a:t>
            </a:r>
          </a:p>
          <a:p>
            <a:pPr marL="1200150" marR="0" lvl="3"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b="0" i="0" u="none" strike="noStrike" kern="1200" cap="none" spc="0" normalizeH="0" baseline="0" noProof="0">
                <a:ln>
                  <a:noFill/>
                </a:ln>
                <a:solidFill>
                  <a:prstClr val="black"/>
                </a:solidFill>
                <a:effectLst/>
                <a:uLnTx/>
                <a:uFillTx/>
                <a:latin typeface="Calibri"/>
                <a:ea typeface="+mn-ea"/>
                <a:cs typeface="+mn-cs"/>
              </a:rPr>
              <a:t>Novel accelerator concepts for particle therapy</a:t>
            </a:r>
          </a:p>
          <a:p>
            <a:pPr marL="742950" marR="0" lvl="2"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“Novel” ions for treatment (</a:t>
            </a:r>
            <a:r>
              <a:rPr kumimoji="0" lang="en-US" sz="2000" b="0" i="0" u="none" strike="noStrike" kern="1200" cap="none" spc="0" normalizeH="0" baseline="30000" noProof="0">
                <a:ln>
                  <a:noFill/>
                </a:ln>
                <a:solidFill>
                  <a:prstClr val="black"/>
                </a:solidFill>
                <a:effectLst/>
                <a:uLnTx/>
                <a:uFillTx/>
                <a:latin typeface="Calibri"/>
                <a:ea typeface="+mn-ea"/>
                <a:cs typeface="+mn-cs"/>
              </a:rPr>
              <a:t>4</a:t>
            </a:r>
            <a:r>
              <a:rPr kumimoji="0" lang="en-US" sz="2000" b="0" i="0" u="none" strike="noStrike" kern="1200" cap="none" spc="0" normalizeH="0" baseline="0" noProof="0">
                <a:ln>
                  <a:noFill/>
                </a:ln>
                <a:solidFill>
                  <a:prstClr val="black"/>
                </a:solidFill>
                <a:effectLst/>
                <a:uLnTx/>
                <a:uFillTx/>
                <a:latin typeface="Calibri"/>
                <a:ea typeface="+mn-ea"/>
                <a:cs typeface="+mn-cs"/>
              </a:rPr>
              <a:t>He, </a:t>
            </a:r>
            <a:r>
              <a:rPr kumimoji="0" lang="en-US" sz="2000" b="0" i="0" u="none" strike="noStrike" kern="1200" cap="none" spc="0" normalizeH="0" baseline="30000" noProof="0">
                <a:ln>
                  <a:noFill/>
                </a:ln>
                <a:solidFill>
                  <a:prstClr val="black"/>
                </a:solidFill>
                <a:effectLst/>
                <a:uLnTx/>
                <a:uFillTx/>
                <a:latin typeface="Calibri"/>
                <a:ea typeface="+mn-ea"/>
                <a:cs typeface="+mn-cs"/>
              </a:rPr>
              <a:t>16</a:t>
            </a:r>
            <a:r>
              <a:rPr kumimoji="0" lang="en-US" sz="2000" b="0" i="0" u="none" strike="noStrike" kern="1200" cap="none" spc="0" normalizeH="0" baseline="0" noProof="0">
                <a:ln>
                  <a:noFill/>
                </a:ln>
                <a:solidFill>
                  <a:prstClr val="black"/>
                </a:solidFill>
                <a:effectLst/>
                <a:uLnTx/>
                <a:uFillTx/>
                <a:latin typeface="Calibri"/>
                <a:ea typeface="+mn-ea"/>
                <a:cs typeface="+mn-cs"/>
              </a:rPr>
              <a:t>O and </a:t>
            </a:r>
            <a:r>
              <a:rPr kumimoji="0" lang="en-US" sz="2000" b="0" i="0" u="none" strike="noStrike" kern="1200" cap="none" spc="0" normalizeH="0" baseline="30000" noProof="0">
                <a:ln>
                  <a:noFill/>
                </a:ln>
                <a:solidFill>
                  <a:prstClr val="black"/>
                </a:solidFill>
                <a:effectLst/>
                <a:uLnTx/>
                <a:uFillTx/>
                <a:latin typeface="Calibri"/>
                <a:ea typeface="+mn-ea"/>
                <a:cs typeface="+mn-cs"/>
              </a:rPr>
              <a:t>20</a:t>
            </a:r>
            <a:r>
              <a:rPr kumimoji="0" lang="en-US" sz="2000" b="0" i="0" u="none" strike="noStrike" kern="1200" cap="none" spc="0" normalizeH="0" baseline="0" noProof="0">
                <a:ln>
                  <a:noFill/>
                </a:ln>
                <a:solidFill>
                  <a:prstClr val="black"/>
                </a:solidFill>
                <a:effectLst/>
                <a:uLnTx/>
                <a:uFillTx/>
                <a:latin typeface="Calibri"/>
                <a:ea typeface="+mn-ea"/>
                <a:cs typeface="+mn-cs"/>
              </a:rPr>
              <a:t>Ne)</a:t>
            </a:r>
          </a:p>
          <a:p>
            <a:pPr marL="742950" marR="0" lvl="2"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Spatially fractionated radiotherapy (SFRT)</a:t>
            </a:r>
          </a:p>
          <a:p>
            <a:pPr marL="40005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p:cNvGrpSpPr/>
          <p:nvPr/>
        </p:nvGrpSpPr>
        <p:grpSpPr>
          <a:xfrm>
            <a:off x="9630668" y="304664"/>
            <a:ext cx="2081956" cy="939119"/>
            <a:chOff x="9624392" y="346900"/>
            <a:chExt cx="2081956" cy="93911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5378"/>
          <a:stretch/>
        </p:blipFill>
        <p:spPr>
          <a:xfrm>
            <a:off x="8035822" y="1484784"/>
            <a:ext cx="4036842" cy="2653696"/>
          </a:xfrm>
          <a:prstGeom prst="rect">
            <a:avLst/>
          </a:prstGeom>
        </p:spPr>
      </p:pic>
      <p:pic>
        <p:nvPicPr>
          <p:cNvPr id="10" name="Picture 9"/>
          <p:cNvPicPr>
            <a:picLocks noChangeAspect="1"/>
          </p:cNvPicPr>
          <p:nvPr/>
        </p:nvPicPr>
        <p:blipFill>
          <a:blip r:embed="rId5"/>
          <a:stretch>
            <a:fillRect/>
          </a:stretch>
        </p:blipFill>
        <p:spPr>
          <a:xfrm>
            <a:off x="6888088" y="3888439"/>
            <a:ext cx="4896544" cy="2316596"/>
          </a:xfrm>
          <a:prstGeom prst="rect">
            <a:avLst/>
          </a:prstGeom>
        </p:spPr>
      </p:pic>
      <p:sp>
        <p:nvSpPr>
          <p:cNvPr id="11" name="TextBox 10"/>
          <p:cNvSpPr txBox="1"/>
          <p:nvPr/>
        </p:nvSpPr>
        <p:spPr>
          <a:xfrm>
            <a:off x="6028353" y="6330806"/>
            <a:ext cx="451903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chemeClr val="bg2"/>
                </a:solidFill>
                <a:effectLst/>
                <a:uLnTx/>
                <a:uFillTx/>
                <a:latin typeface="Calibri"/>
                <a:ea typeface="+mn-ea"/>
                <a:cs typeface="+mn-cs"/>
              </a:rPr>
              <a:t>Figure from </a:t>
            </a:r>
            <a:r>
              <a:rPr kumimoji="0" lang="en-GB" sz="1600" b="0" i="1" u="none" strike="noStrike" kern="1200" cap="none" spc="0" normalizeH="0" baseline="0" noProof="0" err="1">
                <a:ln>
                  <a:noFill/>
                </a:ln>
                <a:solidFill>
                  <a:schemeClr val="bg2"/>
                </a:solidFill>
                <a:effectLst/>
                <a:uLnTx/>
                <a:uFillTx/>
                <a:latin typeface="Calibri"/>
                <a:ea typeface="+mn-ea"/>
                <a:cs typeface="+mn-cs"/>
              </a:rPr>
              <a:t>Bertho</a:t>
            </a:r>
            <a:r>
              <a:rPr kumimoji="0" lang="en-GB" sz="1600" b="0" i="1" u="none" strike="noStrike" kern="1200" cap="none" spc="0" normalizeH="0" baseline="0" noProof="0">
                <a:ln>
                  <a:noFill/>
                </a:ln>
                <a:solidFill>
                  <a:schemeClr val="bg2"/>
                </a:solidFill>
                <a:effectLst/>
                <a:uLnTx/>
                <a:uFillTx/>
                <a:latin typeface="Calibri"/>
                <a:ea typeface="+mn-ea"/>
                <a:cs typeface="+mn-cs"/>
              </a:rPr>
              <a:t> et al. – Rad </a:t>
            </a:r>
            <a:r>
              <a:rPr kumimoji="0" lang="en-GB" sz="1600" b="0" i="1" u="none" strike="noStrike" kern="1200" cap="none" spc="0" normalizeH="0" baseline="0" noProof="0" err="1">
                <a:ln>
                  <a:noFill/>
                </a:ln>
                <a:solidFill>
                  <a:schemeClr val="bg2"/>
                </a:solidFill>
                <a:effectLst/>
                <a:uLnTx/>
                <a:uFillTx/>
                <a:latin typeface="Calibri"/>
                <a:ea typeface="+mn-ea"/>
                <a:cs typeface="+mn-cs"/>
              </a:rPr>
              <a:t>Oncol</a:t>
            </a:r>
            <a:r>
              <a:rPr kumimoji="0" lang="en-GB" sz="1600" b="0" i="1" u="none" strike="noStrike" kern="1200" cap="none" spc="0" normalizeH="0" baseline="0" noProof="0">
                <a:ln>
                  <a:noFill/>
                </a:ln>
                <a:solidFill>
                  <a:schemeClr val="bg2"/>
                </a:solidFill>
                <a:effectLst/>
                <a:uLnTx/>
                <a:uFillTx/>
                <a:latin typeface="Calibri"/>
                <a:ea typeface="+mn-ea"/>
                <a:cs typeface="+mn-cs"/>
              </a:rPr>
              <a:t> </a:t>
            </a:r>
            <a:r>
              <a:rPr kumimoji="0" lang="en-GB" sz="1600" b="0" i="1" u="none" strike="noStrike" kern="1200" cap="none" spc="0" normalizeH="0" baseline="0" noProof="0" err="1">
                <a:ln>
                  <a:noFill/>
                </a:ln>
                <a:solidFill>
                  <a:schemeClr val="bg2"/>
                </a:solidFill>
                <a:effectLst/>
                <a:uLnTx/>
                <a:uFillTx/>
                <a:latin typeface="Calibri"/>
                <a:ea typeface="+mn-ea"/>
                <a:cs typeface="+mn-cs"/>
              </a:rPr>
              <a:t>Biol</a:t>
            </a:r>
            <a:r>
              <a:rPr kumimoji="0" lang="en-GB" sz="1600" b="0" i="1" u="none" strike="noStrike" kern="1200" cap="none" spc="0" normalizeH="0" baseline="0" noProof="0">
                <a:ln>
                  <a:noFill/>
                </a:ln>
                <a:solidFill>
                  <a:schemeClr val="bg2"/>
                </a:solidFill>
                <a:effectLst/>
                <a:uLnTx/>
                <a:uFillTx/>
                <a:latin typeface="Calibri"/>
                <a:ea typeface="+mn-ea"/>
                <a:cs typeface="+mn-cs"/>
              </a:rPr>
              <a:t> </a:t>
            </a:r>
            <a:r>
              <a:rPr kumimoji="0" lang="en-GB" sz="1600" b="0" i="1" u="none" strike="noStrike" kern="1200" cap="none" spc="0" normalizeH="0" baseline="0" noProof="0" err="1">
                <a:ln>
                  <a:noFill/>
                </a:ln>
                <a:solidFill>
                  <a:schemeClr val="bg2"/>
                </a:solidFill>
                <a:effectLst/>
                <a:uLnTx/>
                <a:uFillTx/>
                <a:latin typeface="Calibri"/>
                <a:ea typeface="+mn-ea"/>
                <a:cs typeface="+mn-cs"/>
              </a:rPr>
              <a:t>Phys</a:t>
            </a:r>
            <a:r>
              <a:rPr kumimoji="0" lang="en-GB" sz="1600" b="0" i="1" u="none" strike="noStrike" kern="1200" cap="none" spc="0" normalizeH="0" baseline="0" noProof="0">
                <a:ln>
                  <a:noFill/>
                </a:ln>
                <a:solidFill>
                  <a:schemeClr val="bg2"/>
                </a:solidFill>
                <a:effectLst/>
                <a:uLnTx/>
                <a:uFillTx/>
                <a:latin typeface="Calibri"/>
                <a:ea typeface="+mn-ea"/>
                <a:cs typeface="+mn-cs"/>
              </a:rPr>
              <a:t> 2022</a:t>
            </a:r>
          </a:p>
        </p:txBody>
      </p:sp>
      <p:sp>
        <p:nvSpPr>
          <p:cNvPr id="2" name="Slide Number Placeholder 2">
            <a:extLst>
              <a:ext uri="{FF2B5EF4-FFF2-40B4-BE49-F238E27FC236}">
                <a16:creationId xmlns:a16="http://schemas.microsoft.com/office/drawing/2014/main" id="{58D0D3BD-5B52-9744-461A-B203EE341400}"/>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17</a:t>
            </a:fld>
            <a:endParaRPr lang="nl-NL"/>
          </a:p>
        </p:txBody>
      </p:sp>
      <p:pic>
        <p:nvPicPr>
          <p:cNvPr id="14" name="Picture 13" descr="A person lying on a bed in a medical room&#10;&#10;Description automatically generated">
            <a:extLst>
              <a:ext uri="{FF2B5EF4-FFF2-40B4-BE49-F238E27FC236}">
                <a16:creationId xmlns:a16="http://schemas.microsoft.com/office/drawing/2014/main" id="{779A4A91-9D50-6C7B-6841-4129C92B77F2}"/>
              </a:ext>
            </a:extLst>
          </p:cNvPr>
          <p:cNvPicPr>
            <a:picLocks noChangeAspect="1"/>
          </p:cNvPicPr>
          <p:nvPr/>
        </p:nvPicPr>
        <p:blipFill rotWithShape="1">
          <a:blip r:embed="rId6"/>
          <a:srcRect t="13616" b="22010"/>
          <a:stretch/>
        </p:blipFill>
        <p:spPr>
          <a:xfrm>
            <a:off x="1438257" y="4655410"/>
            <a:ext cx="4375839" cy="1878590"/>
          </a:xfrm>
          <a:prstGeom prst="rect">
            <a:avLst/>
          </a:prstGeom>
        </p:spPr>
      </p:pic>
    </p:spTree>
    <p:extLst>
      <p:ext uri="{BB962C8B-B14F-4D97-AF65-F5344CB8AC3E}">
        <p14:creationId xmlns:p14="http://schemas.microsoft.com/office/powerpoint/2010/main" val="67593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sz="4600"/>
              <a:t>Progress in particle therapy</a:t>
            </a:r>
          </a:p>
        </p:txBody>
      </p:sp>
      <p:sp>
        <p:nvSpPr>
          <p:cNvPr id="9" name="Espace réservé du contenu 2"/>
          <p:cNvSpPr txBox="1">
            <a:spLocks/>
          </p:cNvSpPr>
          <p:nvPr/>
        </p:nvSpPr>
        <p:spPr>
          <a:xfrm>
            <a:off x="6240016" y="2420888"/>
            <a:ext cx="5472608" cy="3672407"/>
          </a:xfrm>
          <a:prstGeom prst="rect">
            <a:avLst/>
          </a:prstGeom>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none" strike="noStrike" kern="1200" cap="none" spc="0" normalizeH="0" baseline="30000" noProof="0">
                <a:ln>
                  <a:noFill/>
                </a:ln>
                <a:solidFill>
                  <a:prstClr val="black"/>
                </a:solidFill>
                <a:effectLst/>
                <a:uLnTx/>
                <a:uFillTx/>
                <a:latin typeface="Calibri"/>
                <a:ea typeface="+mn-ea"/>
                <a:cs typeface="+mn-cs"/>
              </a:rPr>
              <a:t>11</a:t>
            </a:r>
            <a:r>
              <a:rPr kumimoji="0" lang="en-US" sz="2800" b="1" i="0" u="none" strike="noStrike" kern="1200" cap="none" spc="0" normalizeH="0" baseline="0" noProof="0">
                <a:ln>
                  <a:noFill/>
                </a:ln>
                <a:solidFill>
                  <a:prstClr val="black"/>
                </a:solidFill>
                <a:effectLst/>
                <a:uLnTx/>
                <a:uFillTx/>
                <a:latin typeface="Calibri"/>
                <a:ea typeface="+mn-ea"/>
                <a:cs typeface="+mn-cs"/>
              </a:rPr>
              <a:t>C hadron therapy</a:t>
            </a:r>
          </a:p>
          <a:p>
            <a:pPr marL="4572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Overcome uncertainty in particle range</a:t>
            </a:r>
          </a:p>
          <a:p>
            <a:pPr marL="4572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RIB beam for treatment and online PET imaging, allows on-line correction to obtain image-guided particle therapy.</a:t>
            </a:r>
          </a:p>
          <a:p>
            <a:pPr marL="40005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200" b="1"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p:cNvGrpSpPr/>
          <p:nvPr/>
        </p:nvGrpSpPr>
        <p:grpSpPr>
          <a:xfrm>
            <a:off x="9630668" y="304664"/>
            <a:ext cx="2081956" cy="939119"/>
            <a:chOff x="9624392" y="346900"/>
            <a:chExt cx="2081956" cy="93911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sp>
        <p:nvSpPr>
          <p:cNvPr id="12" name="Espace réservé du contenu 2"/>
          <p:cNvSpPr txBox="1">
            <a:spLocks/>
          </p:cNvSpPr>
          <p:nvPr/>
        </p:nvSpPr>
        <p:spPr>
          <a:xfrm>
            <a:off x="479376" y="2420888"/>
            <a:ext cx="5472608" cy="3672407"/>
          </a:xfrm>
          <a:prstGeom prst="rect">
            <a:avLst/>
          </a:prstGeom>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1"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FLASH Radiotherapy</a:t>
            </a:r>
          </a:p>
          <a:p>
            <a:pPr marL="4572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Ultra-high dose rates: &gt; 40 </a:t>
            </a:r>
            <a:r>
              <a:rPr kumimoji="0" lang="en-GB" sz="2200" b="0" i="0" u="none" strike="noStrike" kern="1200" cap="none" spc="0" normalizeH="0" baseline="0" noProof="0" err="1">
                <a:ln>
                  <a:noFill/>
                </a:ln>
                <a:solidFill>
                  <a:prstClr val="black"/>
                </a:solidFill>
                <a:effectLst/>
                <a:uLnTx/>
                <a:uFillTx/>
                <a:latin typeface="Calibri"/>
                <a:ea typeface="+mn-ea"/>
                <a:cs typeface="+mn-cs"/>
              </a:rPr>
              <a:t>Gy</a:t>
            </a:r>
            <a:r>
              <a:rPr kumimoji="0" lang="en-GB" sz="2200" b="0" i="0" u="none" strike="noStrike" kern="1200" cap="none" spc="0" normalizeH="0" baseline="0" noProof="0">
                <a:ln>
                  <a:noFill/>
                </a:ln>
                <a:solidFill>
                  <a:prstClr val="black"/>
                </a:solidFill>
                <a:effectLst/>
                <a:uLnTx/>
                <a:uFillTx/>
                <a:latin typeface="Calibri"/>
                <a:ea typeface="+mn-ea"/>
                <a:cs typeface="+mn-cs"/>
              </a:rPr>
              <a:t>/sec</a:t>
            </a:r>
          </a:p>
          <a:p>
            <a:pPr marL="4572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Very short delivery times: &lt; 1 sec</a:t>
            </a:r>
          </a:p>
          <a:p>
            <a:pPr marL="4572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Calibri"/>
                <a:ea typeface="+mn-ea"/>
                <a:cs typeface="+mn-cs"/>
              </a:rPr>
              <a:t>Spare normal tissue, while still enabling tumour control.</a:t>
            </a:r>
          </a:p>
          <a:p>
            <a:pPr marL="4572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Calibri"/>
              <a:ea typeface="+mn-ea"/>
              <a:cs typeface="+mn-cs"/>
            </a:endParaRPr>
          </a:p>
          <a:p>
            <a:pPr marL="400050" marR="0" lvl="2"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Calibri"/>
              <a:ea typeface="+mn-ea"/>
              <a:cs typeface="+mn-cs"/>
            </a:endParaRPr>
          </a:p>
        </p:txBody>
      </p:sp>
      <p:sp>
        <p:nvSpPr>
          <p:cNvPr id="13" name="Espace réservé du contenu 2"/>
          <p:cNvSpPr txBox="1">
            <a:spLocks/>
          </p:cNvSpPr>
          <p:nvPr/>
        </p:nvSpPr>
        <p:spPr>
          <a:xfrm>
            <a:off x="479376" y="1556792"/>
            <a:ext cx="11233248" cy="10551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1"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Normal tissue toxicity </a:t>
            </a:r>
            <a:r>
              <a:rPr kumimoji="0" lang="en-GB" sz="2400" b="0" i="0" u="none" strike="noStrike" kern="1200" cap="none" spc="0" normalizeH="0" baseline="0" noProof="0">
                <a:ln>
                  <a:noFill/>
                </a:ln>
                <a:solidFill>
                  <a:prstClr val="black"/>
                </a:solidFill>
                <a:effectLst/>
                <a:uLnTx/>
                <a:uFillTx/>
                <a:latin typeface="Calibri"/>
                <a:ea typeface="+mn-ea"/>
                <a:cs typeface="+mn-cs"/>
              </a:rPr>
              <a:t>remains a limiting factor for the efficient treatment of </a:t>
            </a:r>
            <a:r>
              <a:rPr kumimoji="0" lang="en-GB" sz="2400" b="0" i="0" u="none" strike="noStrike" kern="1200" cap="none" spc="0" normalizeH="0" baseline="0" noProof="0" err="1">
                <a:ln>
                  <a:noFill/>
                </a:ln>
                <a:solidFill>
                  <a:prstClr val="black"/>
                </a:solidFill>
                <a:effectLst/>
                <a:uLnTx/>
                <a:uFillTx/>
                <a:latin typeface="Calibri"/>
                <a:ea typeface="+mn-ea"/>
                <a:cs typeface="+mn-cs"/>
              </a:rPr>
              <a:t>radioresistant</a:t>
            </a:r>
            <a:r>
              <a:rPr kumimoji="0" lang="en-GB" sz="2400" b="0" i="0" u="none" strike="noStrike" kern="1200" cap="none" spc="0" normalizeH="0" baseline="0" noProof="0">
                <a:ln>
                  <a:noFill/>
                </a:ln>
                <a:solidFill>
                  <a:prstClr val="black"/>
                </a:solidFill>
                <a:effectLst/>
                <a:uLnTx/>
                <a:uFillTx/>
                <a:latin typeface="Calibri"/>
                <a:ea typeface="+mn-ea"/>
                <a:cs typeface="+mn-cs"/>
              </a:rPr>
              <a:t> tumours and lesions near radiosensitive structures </a:t>
            </a:r>
          </a:p>
        </p:txBody>
      </p:sp>
      <p:pic>
        <p:nvPicPr>
          <p:cNvPr id="2" name="Picture 1"/>
          <p:cNvPicPr>
            <a:picLocks noChangeAspect="1"/>
          </p:cNvPicPr>
          <p:nvPr/>
        </p:nvPicPr>
        <p:blipFill>
          <a:blip r:embed="rId4"/>
          <a:stretch>
            <a:fillRect/>
          </a:stretch>
        </p:blipFill>
        <p:spPr>
          <a:xfrm>
            <a:off x="3479948" y="4221088"/>
            <a:ext cx="2327042" cy="1746368"/>
          </a:xfrm>
          <a:prstGeom prst="rect">
            <a:avLst/>
          </a:prstGeom>
        </p:spPr>
      </p:pic>
      <p:sp>
        <p:nvSpPr>
          <p:cNvPr id="14" name="TextBox 13"/>
          <p:cNvSpPr txBox="1"/>
          <p:nvPr/>
        </p:nvSpPr>
        <p:spPr>
          <a:xfrm>
            <a:off x="983432" y="4797152"/>
            <a:ext cx="242450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err="1">
                <a:ln>
                  <a:noFill/>
                </a:ln>
                <a:solidFill>
                  <a:prstClr val="black"/>
                </a:solidFill>
                <a:effectLst/>
                <a:uLnTx/>
                <a:uFillTx/>
                <a:latin typeface="Calibri"/>
                <a:ea typeface="+mn-ea"/>
                <a:cs typeface="+mn-cs"/>
              </a:rPr>
              <a:t>Fig</a:t>
            </a:r>
            <a:r>
              <a:rPr kumimoji="0" lang="de-DE" sz="1200" b="0" i="0" u="none" strike="noStrike" kern="1200" cap="none" spc="0" normalizeH="0" baseline="0" noProof="0">
                <a:ln>
                  <a:noFill/>
                </a:ln>
                <a:solidFill>
                  <a:prstClr val="black"/>
                </a:solidFill>
                <a:effectLst/>
                <a:uLnTx/>
                <a:uFillTx/>
                <a:latin typeface="Calibri"/>
                <a:ea typeface="+mn-ea"/>
                <a:cs typeface="+mn-cs"/>
              </a:rPr>
              <a:t>: Compact Linear </a:t>
            </a:r>
            <a:r>
              <a:rPr kumimoji="0" lang="de-DE" sz="1200" b="0" i="0" u="none" strike="noStrike" kern="1200" cap="none" spc="0" normalizeH="0" baseline="0" noProof="0" err="1">
                <a:ln>
                  <a:noFill/>
                </a:ln>
                <a:solidFill>
                  <a:prstClr val="black"/>
                </a:solidFill>
                <a:effectLst/>
                <a:uLnTx/>
                <a:uFillTx/>
                <a:latin typeface="Calibri"/>
                <a:ea typeface="+mn-ea"/>
                <a:cs typeface="+mn-cs"/>
              </a:rPr>
              <a:t>Collider</a:t>
            </a:r>
            <a:r>
              <a:rPr kumimoji="0" lang="de-DE" sz="1200" b="0" i="0" u="none" strike="noStrike" kern="1200" cap="none" spc="0" normalizeH="0" baseline="0" noProof="0">
                <a:ln>
                  <a:noFill/>
                </a:ln>
                <a:solidFill>
                  <a:prstClr val="black"/>
                </a:solidFill>
                <a:effectLst/>
                <a:uLnTx/>
                <a:uFillTx/>
                <a:latin typeface="Calibri"/>
                <a:ea typeface="+mn-ea"/>
                <a:cs typeface="+mn-cs"/>
              </a:rPr>
              <a:t> (CLIC) </a:t>
            </a:r>
            <a:r>
              <a:rPr kumimoji="0" lang="de-DE" sz="1200" b="0" i="0" u="none" strike="noStrike" kern="1200" cap="none" spc="0" normalizeH="0" baseline="0" noProof="0" err="1">
                <a:ln>
                  <a:noFill/>
                </a:ln>
                <a:solidFill>
                  <a:prstClr val="black"/>
                </a:solidFill>
                <a:effectLst/>
                <a:uLnTx/>
                <a:uFillTx/>
                <a:latin typeface="Calibri"/>
                <a:ea typeface="+mn-ea"/>
                <a:cs typeface="+mn-cs"/>
              </a:rPr>
              <a:t>accelerator</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component</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as</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part</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of</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the</a:t>
            </a:r>
            <a:r>
              <a:rPr kumimoji="0" lang="de-DE" sz="1200" b="0" i="0" u="none" strike="noStrike" kern="1200" cap="none" spc="0" normalizeH="0" baseline="0" noProof="0">
                <a:ln>
                  <a:noFill/>
                </a:ln>
                <a:solidFill>
                  <a:prstClr val="black"/>
                </a:solidFill>
                <a:effectLst/>
                <a:uLnTx/>
                <a:uFillTx/>
                <a:latin typeface="Calibri"/>
                <a:ea typeface="+mn-ea"/>
                <a:cs typeface="+mn-cs"/>
              </a:rPr>
              <a:t> CERN-CHUV laser-</a:t>
            </a:r>
            <a:r>
              <a:rPr kumimoji="0" lang="de-DE" sz="1200" b="0" i="0" u="none" strike="noStrike" kern="1200" cap="none" spc="0" normalizeH="0" baseline="0" noProof="0" err="1">
                <a:ln>
                  <a:noFill/>
                </a:ln>
                <a:solidFill>
                  <a:prstClr val="black"/>
                </a:solidFill>
                <a:effectLst/>
                <a:uLnTx/>
                <a:uFillTx/>
                <a:latin typeface="Calibri"/>
                <a:ea typeface="+mn-ea"/>
                <a:cs typeface="+mn-cs"/>
              </a:rPr>
              <a:t>driven</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accelerator</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project</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aiming</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to</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use</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very</a:t>
            </a:r>
            <a:r>
              <a:rPr kumimoji="0" lang="de-DE" sz="1200" b="0" i="0" u="none" strike="noStrike" kern="1200" cap="none" spc="0" normalizeH="0" baseline="0" noProof="0">
                <a:ln>
                  <a:noFill/>
                </a:ln>
                <a:solidFill>
                  <a:prstClr val="black"/>
                </a:solidFill>
                <a:effectLst/>
                <a:uLnTx/>
                <a:uFillTx/>
                <a:latin typeface="Calibri"/>
                <a:ea typeface="+mn-ea"/>
                <a:cs typeface="+mn-cs"/>
              </a:rPr>
              <a:t> high </a:t>
            </a:r>
            <a:r>
              <a:rPr kumimoji="0" lang="de-DE" sz="1200" b="0" i="0" u="none" strike="noStrike" kern="1200" cap="none" spc="0" normalizeH="0" baseline="0" noProof="0" err="1">
                <a:ln>
                  <a:noFill/>
                </a:ln>
                <a:solidFill>
                  <a:prstClr val="black"/>
                </a:solidFill>
                <a:effectLst/>
                <a:uLnTx/>
                <a:uFillTx/>
                <a:latin typeface="Calibri"/>
                <a:ea typeface="+mn-ea"/>
                <a:cs typeface="+mn-cs"/>
              </a:rPr>
              <a:t>energy</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electrons</a:t>
            </a:r>
            <a:r>
              <a:rPr kumimoji="0" lang="de-DE" sz="1200" b="0" i="0" u="none" strike="noStrike" kern="1200" cap="none" spc="0" normalizeH="0" baseline="0" noProof="0">
                <a:ln>
                  <a:noFill/>
                </a:ln>
                <a:solidFill>
                  <a:prstClr val="black"/>
                </a:solidFill>
                <a:effectLst/>
                <a:uLnTx/>
                <a:uFillTx/>
                <a:latin typeface="Calibri"/>
                <a:ea typeface="+mn-ea"/>
                <a:cs typeface="+mn-cs"/>
              </a:rPr>
              <a:t> (100 – 200 </a:t>
            </a:r>
            <a:r>
              <a:rPr kumimoji="0" lang="de-DE" sz="1200" b="0" i="0" u="none" strike="noStrike" kern="1200" cap="none" spc="0" normalizeH="0" baseline="0" noProof="0" err="1">
                <a:ln>
                  <a:noFill/>
                </a:ln>
                <a:solidFill>
                  <a:prstClr val="black"/>
                </a:solidFill>
                <a:effectLst/>
                <a:uLnTx/>
                <a:uFillTx/>
                <a:latin typeface="Calibri"/>
                <a:ea typeface="+mn-ea"/>
                <a:cs typeface="+mn-cs"/>
              </a:rPr>
              <a:t>MeV</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for</a:t>
            </a:r>
            <a:r>
              <a:rPr kumimoji="0" lang="de-DE" sz="1200" b="0" i="0" u="none" strike="noStrike" kern="1200" cap="none" spc="0" normalizeH="0" baseline="0" noProof="0">
                <a:ln>
                  <a:noFill/>
                </a:ln>
                <a:solidFill>
                  <a:prstClr val="black"/>
                </a:solidFill>
                <a:effectLst/>
                <a:uLnTx/>
                <a:uFillTx/>
                <a:latin typeface="Calibri"/>
                <a:ea typeface="+mn-ea"/>
                <a:cs typeface="+mn-cs"/>
              </a:rPr>
              <a:t> FLASH </a:t>
            </a:r>
            <a:r>
              <a:rPr kumimoji="0" lang="de-DE" sz="1200" b="0" i="0" u="none" strike="noStrike" kern="1200" cap="none" spc="0" normalizeH="0" baseline="0" noProof="0" err="1">
                <a:ln>
                  <a:noFill/>
                </a:ln>
                <a:solidFill>
                  <a:prstClr val="black"/>
                </a:solidFill>
                <a:effectLst/>
                <a:uLnTx/>
                <a:uFillTx/>
                <a:latin typeface="Calibri"/>
                <a:ea typeface="+mn-ea"/>
                <a:cs typeface="+mn-cs"/>
              </a:rPr>
              <a:t>radiotherapy</a:t>
            </a:r>
            <a:r>
              <a:rPr kumimoji="0" lang="de-DE" sz="1200" b="0" i="0" u="none" strike="noStrike" kern="1200" cap="none" spc="0" normalizeH="0" baseline="0" noProof="0">
                <a:ln>
                  <a:noFill/>
                </a:ln>
                <a:solidFill>
                  <a:prstClr val="black"/>
                </a:solidFill>
                <a:effectLst/>
                <a:uLnTx/>
                <a:uFillTx/>
                <a:latin typeface="Calibri"/>
                <a:ea typeface="+mn-ea"/>
                <a:cs typeface="+mn-cs"/>
              </a:rPr>
              <a:t>.</a:t>
            </a:r>
          </a:p>
        </p:txBody>
      </p:sp>
      <p:pic>
        <p:nvPicPr>
          <p:cNvPr id="15" name="Picture 14"/>
          <p:cNvPicPr>
            <a:picLocks noChangeAspect="1"/>
          </p:cNvPicPr>
          <p:nvPr/>
        </p:nvPicPr>
        <p:blipFill>
          <a:blip r:embed="rId5"/>
          <a:stretch>
            <a:fillRect/>
          </a:stretch>
        </p:blipFill>
        <p:spPr>
          <a:xfrm>
            <a:off x="6312023" y="4365104"/>
            <a:ext cx="3722693" cy="1656184"/>
          </a:xfrm>
          <a:prstGeom prst="rect">
            <a:avLst/>
          </a:prstGeom>
        </p:spPr>
      </p:pic>
      <p:sp>
        <p:nvSpPr>
          <p:cNvPr id="16" name="TextBox 15"/>
          <p:cNvSpPr txBox="1"/>
          <p:nvPr/>
        </p:nvSpPr>
        <p:spPr>
          <a:xfrm>
            <a:off x="10080697" y="4748951"/>
            <a:ext cx="15017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err="1">
                <a:ln>
                  <a:noFill/>
                </a:ln>
                <a:solidFill>
                  <a:prstClr val="black"/>
                </a:solidFill>
                <a:effectLst/>
                <a:uLnTx/>
                <a:uFillTx/>
                <a:latin typeface="Calibri"/>
                <a:ea typeface="+mn-ea"/>
                <a:cs typeface="+mn-cs"/>
              </a:rPr>
              <a:t>Fig</a:t>
            </a:r>
            <a:r>
              <a:rPr kumimoji="0" lang="de-DE" sz="1200" b="0" i="0" u="none" strike="noStrike" kern="1200" cap="none" spc="0" normalizeH="0" baseline="0" noProof="0">
                <a:ln>
                  <a:noFill/>
                </a:ln>
                <a:solidFill>
                  <a:prstClr val="black"/>
                </a:solidFill>
                <a:effectLst/>
                <a:uLnTx/>
                <a:uFillTx/>
                <a:latin typeface="Calibri"/>
                <a:ea typeface="+mn-ea"/>
                <a:cs typeface="+mn-cs"/>
              </a:rPr>
              <a:t>: Experiment at GSI/FAIR in </a:t>
            </a:r>
            <a:r>
              <a:rPr kumimoji="0" lang="de-DE" sz="1200" b="0" i="0" u="none" strike="noStrike" kern="1200" cap="none" spc="0" normalizeH="0" baseline="0" noProof="0" err="1">
                <a:ln>
                  <a:noFill/>
                </a:ln>
                <a:solidFill>
                  <a:prstClr val="black"/>
                </a:solidFill>
                <a:effectLst/>
                <a:uLnTx/>
                <a:uFillTx/>
                <a:latin typeface="Calibri"/>
                <a:ea typeface="+mn-ea"/>
                <a:cs typeface="+mn-cs"/>
              </a:rPr>
              <a:t>February</a:t>
            </a:r>
            <a:r>
              <a:rPr kumimoji="0" lang="de-DE" sz="1200" b="0" i="0" u="none" strike="noStrike" kern="1200" cap="none" spc="0" normalizeH="0" baseline="0" noProof="0">
                <a:ln>
                  <a:noFill/>
                </a:ln>
                <a:solidFill>
                  <a:prstClr val="black"/>
                </a:solidFill>
                <a:effectLst/>
                <a:uLnTx/>
                <a:uFillTx/>
                <a:latin typeface="Calibri"/>
                <a:ea typeface="+mn-ea"/>
                <a:cs typeface="+mn-cs"/>
              </a:rPr>
              <a:t> 2024, </a:t>
            </a:r>
            <a:r>
              <a:rPr kumimoji="0" lang="de-DE" sz="1200" b="0" i="0" u="none" strike="noStrike" kern="1200" cap="none" spc="0" normalizeH="0" baseline="0" noProof="0" err="1">
                <a:ln>
                  <a:noFill/>
                </a:ln>
                <a:solidFill>
                  <a:prstClr val="black"/>
                </a:solidFill>
                <a:effectLst/>
                <a:uLnTx/>
                <a:uFillTx/>
                <a:latin typeface="Calibri"/>
                <a:ea typeface="+mn-ea"/>
                <a:cs typeface="+mn-cs"/>
              </a:rPr>
              <a:t>where</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mice</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were</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imaged</a:t>
            </a:r>
            <a:r>
              <a:rPr kumimoji="0" lang="de-DE" sz="1200" b="0" i="0" u="none" strike="noStrike" kern="1200" cap="none" spc="0" normalizeH="0" baseline="0" noProof="0">
                <a:ln>
                  <a:noFill/>
                </a:ln>
                <a:solidFill>
                  <a:prstClr val="black"/>
                </a:solidFill>
                <a:effectLst/>
                <a:uLnTx/>
                <a:uFillTx/>
                <a:latin typeface="Calibri"/>
                <a:ea typeface="+mn-ea"/>
                <a:cs typeface="+mn-cs"/>
              </a:rPr>
              <a:t> and </a:t>
            </a:r>
            <a:r>
              <a:rPr kumimoji="0" lang="de-DE" sz="1200" b="0" i="0" u="none" strike="noStrike" kern="1200" cap="none" spc="0" normalizeH="0" baseline="0" noProof="0" err="1">
                <a:ln>
                  <a:noFill/>
                </a:ln>
                <a:solidFill>
                  <a:prstClr val="black"/>
                </a:solidFill>
                <a:effectLst/>
                <a:uLnTx/>
                <a:uFillTx/>
                <a:latin typeface="Calibri"/>
                <a:ea typeface="+mn-ea"/>
                <a:cs typeface="+mn-cs"/>
              </a:rPr>
              <a:t>treated</a:t>
            </a:r>
            <a:r>
              <a:rPr kumimoji="0" lang="de-DE" sz="1200" b="0" i="0" u="none" strike="noStrike" kern="1200" cap="none" spc="0" normalizeH="0" baseline="0" noProof="0">
                <a:ln>
                  <a:noFill/>
                </a:ln>
                <a:solidFill>
                  <a:prstClr val="black"/>
                </a:solidFill>
                <a:effectLst/>
                <a:uLnTx/>
                <a:uFillTx/>
                <a:latin typeface="Calibri"/>
                <a:ea typeface="+mn-ea"/>
                <a:cs typeface="+mn-cs"/>
              </a:rPr>
              <a:t> </a:t>
            </a:r>
            <a:r>
              <a:rPr kumimoji="0" lang="de-DE" sz="1200" b="0" i="0" u="none" strike="noStrike" kern="1200" cap="none" spc="0" normalizeH="0" baseline="0" noProof="0" err="1">
                <a:ln>
                  <a:noFill/>
                </a:ln>
                <a:solidFill>
                  <a:prstClr val="black"/>
                </a:solidFill>
                <a:effectLst/>
                <a:uLnTx/>
                <a:uFillTx/>
                <a:latin typeface="Calibri"/>
                <a:ea typeface="+mn-ea"/>
                <a:cs typeface="+mn-cs"/>
              </a:rPr>
              <a:t>with</a:t>
            </a:r>
            <a:r>
              <a:rPr kumimoji="0" lang="de-DE" sz="1200" b="0" i="0" u="none" strike="noStrike" kern="1200" cap="none" spc="0" normalizeH="0" baseline="0" noProof="0">
                <a:ln>
                  <a:noFill/>
                </a:ln>
                <a:solidFill>
                  <a:prstClr val="black"/>
                </a:solidFill>
                <a:effectLst/>
                <a:uLnTx/>
                <a:uFillTx/>
                <a:latin typeface="Calibri"/>
                <a:ea typeface="+mn-ea"/>
                <a:cs typeface="+mn-cs"/>
              </a:rPr>
              <a:t> a </a:t>
            </a:r>
            <a:r>
              <a:rPr kumimoji="0" lang="de-DE" sz="1200" b="0" i="0" u="none" strike="noStrike" kern="1200" cap="none" spc="0" normalizeH="0" baseline="30000" noProof="0">
                <a:ln>
                  <a:noFill/>
                </a:ln>
                <a:solidFill>
                  <a:prstClr val="black"/>
                </a:solidFill>
                <a:effectLst/>
                <a:uLnTx/>
                <a:uFillTx/>
                <a:latin typeface="Calibri"/>
                <a:ea typeface="+mn-ea"/>
                <a:cs typeface="+mn-cs"/>
              </a:rPr>
              <a:t>11</a:t>
            </a:r>
            <a:r>
              <a:rPr kumimoji="0" lang="de-DE" sz="1200" b="0" i="0" u="none" strike="noStrike" kern="1200" cap="none" spc="0" normalizeH="0" baseline="0" noProof="0">
                <a:ln>
                  <a:noFill/>
                </a:ln>
                <a:solidFill>
                  <a:prstClr val="black"/>
                </a:solidFill>
                <a:effectLst/>
                <a:uLnTx/>
                <a:uFillTx/>
                <a:latin typeface="Calibri"/>
                <a:ea typeface="+mn-ea"/>
                <a:cs typeface="+mn-cs"/>
              </a:rPr>
              <a:t>C </a:t>
            </a:r>
            <a:r>
              <a:rPr kumimoji="0" lang="de-DE" sz="1200" b="0" i="0" u="none" strike="noStrike" kern="1200" cap="none" spc="0" normalizeH="0" baseline="0" noProof="0" err="1">
                <a:ln>
                  <a:noFill/>
                </a:ln>
                <a:solidFill>
                  <a:prstClr val="black"/>
                </a:solidFill>
                <a:effectLst/>
                <a:uLnTx/>
                <a:uFillTx/>
                <a:latin typeface="Calibri"/>
                <a:ea typeface="+mn-ea"/>
                <a:cs typeface="+mn-cs"/>
              </a:rPr>
              <a:t>ion</a:t>
            </a:r>
            <a:r>
              <a:rPr kumimoji="0" lang="de-DE" sz="1200" b="0" i="0" u="none" strike="noStrike" kern="1200" cap="none" spc="0" normalizeH="0" baseline="0" noProof="0">
                <a:ln>
                  <a:noFill/>
                </a:ln>
                <a:solidFill>
                  <a:prstClr val="black"/>
                </a:solidFill>
                <a:effectLst/>
                <a:uLnTx/>
                <a:uFillTx/>
                <a:latin typeface="Calibri"/>
                <a:ea typeface="+mn-ea"/>
                <a:cs typeface="+mn-cs"/>
              </a:rPr>
              <a:t> beam.</a:t>
            </a:r>
          </a:p>
        </p:txBody>
      </p:sp>
      <p:sp>
        <p:nvSpPr>
          <p:cNvPr id="3" name="Slide Number Placeholder 2">
            <a:extLst>
              <a:ext uri="{FF2B5EF4-FFF2-40B4-BE49-F238E27FC236}">
                <a16:creationId xmlns:a16="http://schemas.microsoft.com/office/drawing/2014/main" id="{7630EC89-1B49-2A9C-B3E0-EFC53DED5C0F}"/>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18</a:t>
            </a:fld>
            <a:endParaRPr lang="nl-NL"/>
          </a:p>
        </p:txBody>
      </p:sp>
      <p:grpSp>
        <p:nvGrpSpPr>
          <p:cNvPr id="11" name="Group 10">
            <a:extLst>
              <a:ext uri="{FF2B5EF4-FFF2-40B4-BE49-F238E27FC236}">
                <a16:creationId xmlns:a16="http://schemas.microsoft.com/office/drawing/2014/main" id="{3EC9AFFF-548E-A17E-D870-B0CBDAF0BFC0}"/>
              </a:ext>
            </a:extLst>
          </p:cNvPr>
          <p:cNvGrpSpPr/>
          <p:nvPr/>
        </p:nvGrpSpPr>
        <p:grpSpPr>
          <a:xfrm>
            <a:off x="44021" y="2084363"/>
            <a:ext cx="720000" cy="720000"/>
            <a:chOff x="44021" y="2084363"/>
            <a:chExt cx="720000" cy="720000"/>
          </a:xfrm>
        </p:grpSpPr>
        <p:sp>
          <p:nvSpPr>
            <p:cNvPr id="10" name="Rectangle 9">
              <a:extLst>
                <a:ext uri="{FF2B5EF4-FFF2-40B4-BE49-F238E27FC236}">
                  <a16:creationId xmlns:a16="http://schemas.microsoft.com/office/drawing/2014/main" id="{C3BB7D3D-7827-A91E-9E85-FFBA1195F706}"/>
                </a:ext>
              </a:extLst>
            </p:cNvPr>
            <p:cNvSpPr/>
            <p:nvPr/>
          </p:nvSpPr>
          <p:spPr>
            <a:xfrm>
              <a:off x="44021" y="2084363"/>
              <a:ext cx="720000" cy="72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8194" name="Picture 2">
              <a:extLst>
                <a:ext uri="{FF2B5EF4-FFF2-40B4-BE49-F238E27FC236}">
                  <a16:creationId xmlns:a16="http://schemas.microsoft.com/office/drawing/2014/main" id="{5798755D-8C70-570D-17E7-564A795642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21" y="2161936"/>
              <a:ext cx="720000" cy="6090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70AAEAE3-6DD2-E5D6-D02B-246CE4A1DA79}"/>
              </a:ext>
            </a:extLst>
          </p:cNvPr>
          <p:cNvGrpSpPr/>
          <p:nvPr/>
        </p:nvGrpSpPr>
        <p:grpSpPr>
          <a:xfrm>
            <a:off x="11128917" y="2246281"/>
            <a:ext cx="813483" cy="365654"/>
            <a:chOff x="11128917" y="2246281"/>
            <a:chExt cx="813483" cy="365654"/>
          </a:xfrm>
        </p:grpSpPr>
        <p:sp>
          <p:nvSpPr>
            <p:cNvPr id="17" name="Rectangle 16">
              <a:extLst>
                <a:ext uri="{FF2B5EF4-FFF2-40B4-BE49-F238E27FC236}">
                  <a16:creationId xmlns:a16="http://schemas.microsoft.com/office/drawing/2014/main" id="{792957C1-2C44-AE60-2639-47CE66988F4C}"/>
                </a:ext>
              </a:extLst>
            </p:cNvPr>
            <p:cNvSpPr/>
            <p:nvPr/>
          </p:nvSpPr>
          <p:spPr>
            <a:xfrm>
              <a:off x="11128917" y="2246281"/>
              <a:ext cx="813483" cy="3656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8196" name="Picture 4">
              <a:extLst>
                <a:ext uri="{FF2B5EF4-FFF2-40B4-BE49-F238E27FC236}">
                  <a16:creationId xmlns:a16="http://schemas.microsoft.com/office/drawing/2014/main" id="{F5CA00A0-38F6-731F-AD0A-9F0F8E0D68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22400" y="2246281"/>
              <a:ext cx="720000" cy="22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20500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argeted-therapy.pdf">
            <a:extLst>
              <a:ext uri="{FF2B5EF4-FFF2-40B4-BE49-F238E27FC236}">
                <a16:creationId xmlns:a16="http://schemas.microsoft.com/office/drawing/2014/main" id="{70A37904-B3EF-2197-B711-E1A2F4564FF7}"/>
              </a:ext>
            </a:extLst>
          </p:cNvPr>
          <p:cNvPicPr>
            <a:picLocks noChangeAspect="1"/>
          </p:cNvPicPr>
          <p:nvPr/>
        </p:nvPicPr>
        <p:blipFill>
          <a:blip r:embed="rId3"/>
          <a:srcRect l="27351" t="5349" r="20670" b="31722"/>
          <a:stretch>
            <a:fillRect/>
          </a:stretch>
        </p:blipFill>
        <p:spPr>
          <a:xfrm>
            <a:off x="6388139" y="4353865"/>
            <a:ext cx="2757885" cy="2504135"/>
          </a:xfrm>
          <a:custGeom>
            <a:avLst/>
            <a:gdLst/>
            <a:ahLst/>
            <a:cxnLst>
              <a:cxn ang="0">
                <a:pos x="wd2" y="hd2"/>
              </a:cxn>
              <a:cxn ang="5400000">
                <a:pos x="wd2" y="hd2"/>
              </a:cxn>
              <a:cxn ang="10800000">
                <a:pos x="wd2" y="hd2"/>
              </a:cxn>
              <a:cxn ang="16200000">
                <a:pos x="wd2" y="hd2"/>
              </a:cxn>
            </a:cxnLst>
            <a:rect l="0" t="0" r="r" b="b"/>
            <a:pathLst>
              <a:path w="21600" h="21596" extrusionOk="0">
                <a:moveTo>
                  <a:pt x="16807" y="2"/>
                </a:moveTo>
                <a:cubicBezTo>
                  <a:pt x="15972" y="101"/>
                  <a:pt x="15810" y="127"/>
                  <a:pt x="15762" y="180"/>
                </a:cubicBezTo>
                <a:cubicBezTo>
                  <a:pt x="15748" y="196"/>
                  <a:pt x="15710" y="200"/>
                  <a:pt x="15679" y="186"/>
                </a:cubicBezTo>
                <a:cubicBezTo>
                  <a:pt x="15581" y="145"/>
                  <a:pt x="14998" y="362"/>
                  <a:pt x="14659" y="566"/>
                </a:cubicBezTo>
                <a:cubicBezTo>
                  <a:pt x="14480" y="674"/>
                  <a:pt x="14299" y="771"/>
                  <a:pt x="14252" y="779"/>
                </a:cubicBezTo>
                <a:cubicBezTo>
                  <a:pt x="14125" y="800"/>
                  <a:pt x="13842" y="993"/>
                  <a:pt x="13612" y="1217"/>
                </a:cubicBezTo>
                <a:cubicBezTo>
                  <a:pt x="13499" y="1326"/>
                  <a:pt x="13398" y="1406"/>
                  <a:pt x="13388" y="1398"/>
                </a:cubicBezTo>
                <a:cubicBezTo>
                  <a:pt x="13361" y="1377"/>
                  <a:pt x="13059" y="1785"/>
                  <a:pt x="12987" y="1939"/>
                </a:cubicBezTo>
                <a:cubicBezTo>
                  <a:pt x="12952" y="2012"/>
                  <a:pt x="12917" y="2122"/>
                  <a:pt x="12909" y="2182"/>
                </a:cubicBezTo>
                <a:cubicBezTo>
                  <a:pt x="12896" y="2280"/>
                  <a:pt x="12869" y="2292"/>
                  <a:pt x="12651" y="2305"/>
                </a:cubicBezTo>
                <a:lnTo>
                  <a:pt x="12405" y="2322"/>
                </a:lnTo>
                <a:lnTo>
                  <a:pt x="12405" y="2863"/>
                </a:lnTo>
                <a:cubicBezTo>
                  <a:pt x="12405" y="3390"/>
                  <a:pt x="12407" y="3409"/>
                  <a:pt x="12502" y="3424"/>
                </a:cubicBezTo>
                <a:cubicBezTo>
                  <a:pt x="12563" y="3435"/>
                  <a:pt x="12594" y="3466"/>
                  <a:pt x="12583" y="3510"/>
                </a:cubicBezTo>
                <a:cubicBezTo>
                  <a:pt x="12545" y="3658"/>
                  <a:pt x="12547" y="4051"/>
                  <a:pt x="12586" y="4195"/>
                </a:cubicBezTo>
                <a:cubicBezTo>
                  <a:pt x="12608" y="4277"/>
                  <a:pt x="12673" y="4546"/>
                  <a:pt x="12732" y="4794"/>
                </a:cubicBezTo>
                <a:cubicBezTo>
                  <a:pt x="12791" y="5041"/>
                  <a:pt x="12862" y="5276"/>
                  <a:pt x="12890" y="5314"/>
                </a:cubicBezTo>
                <a:cubicBezTo>
                  <a:pt x="12969" y="5418"/>
                  <a:pt x="13044" y="5559"/>
                  <a:pt x="13164" y="5848"/>
                </a:cubicBezTo>
                <a:cubicBezTo>
                  <a:pt x="13224" y="5992"/>
                  <a:pt x="13300" y="6170"/>
                  <a:pt x="13335" y="6241"/>
                </a:cubicBezTo>
                <a:cubicBezTo>
                  <a:pt x="13369" y="6313"/>
                  <a:pt x="13384" y="6383"/>
                  <a:pt x="13366" y="6395"/>
                </a:cubicBezTo>
                <a:cubicBezTo>
                  <a:pt x="13348" y="6408"/>
                  <a:pt x="13166" y="6463"/>
                  <a:pt x="12965" y="6519"/>
                </a:cubicBezTo>
                <a:cubicBezTo>
                  <a:pt x="12764" y="6575"/>
                  <a:pt x="12133" y="6770"/>
                  <a:pt x="11560" y="6953"/>
                </a:cubicBezTo>
                <a:cubicBezTo>
                  <a:pt x="10987" y="7137"/>
                  <a:pt x="10317" y="7351"/>
                  <a:pt x="10071" y="7429"/>
                </a:cubicBezTo>
                <a:lnTo>
                  <a:pt x="9623" y="7569"/>
                </a:lnTo>
                <a:lnTo>
                  <a:pt x="9421" y="7453"/>
                </a:lnTo>
                <a:cubicBezTo>
                  <a:pt x="9103" y="7270"/>
                  <a:pt x="8563" y="6994"/>
                  <a:pt x="8526" y="6994"/>
                </a:cubicBezTo>
                <a:cubicBezTo>
                  <a:pt x="8508" y="6994"/>
                  <a:pt x="8382" y="6924"/>
                  <a:pt x="8246" y="6837"/>
                </a:cubicBezTo>
                <a:cubicBezTo>
                  <a:pt x="7893" y="6609"/>
                  <a:pt x="7854" y="6597"/>
                  <a:pt x="7106" y="6567"/>
                </a:cubicBezTo>
                <a:lnTo>
                  <a:pt x="6428" y="6539"/>
                </a:lnTo>
                <a:lnTo>
                  <a:pt x="6559" y="6803"/>
                </a:lnTo>
                <a:cubicBezTo>
                  <a:pt x="6631" y="6947"/>
                  <a:pt x="6743" y="7175"/>
                  <a:pt x="6810" y="7306"/>
                </a:cubicBezTo>
                <a:cubicBezTo>
                  <a:pt x="6877" y="7437"/>
                  <a:pt x="6931" y="7564"/>
                  <a:pt x="6929" y="7590"/>
                </a:cubicBezTo>
                <a:cubicBezTo>
                  <a:pt x="6923" y="7652"/>
                  <a:pt x="7234" y="7888"/>
                  <a:pt x="7373" y="7925"/>
                </a:cubicBezTo>
                <a:cubicBezTo>
                  <a:pt x="7550" y="7974"/>
                  <a:pt x="8806" y="8669"/>
                  <a:pt x="8806" y="8719"/>
                </a:cubicBezTo>
                <a:cubicBezTo>
                  <a:pt x="8806" y="8792"/>
                  <a:pt x="8699" y="9002"/>
                  <a:pt x="8461" y="9397"/>
                </a:cubicBezTo>
                <a:cubicBezTo>
                  <a:pt x="8340" y="9598"/>
                  <a:pt x="8240" y="9776"/>
                  <a:pt x="8240" y="9794"/>
                </a:cubicBezTo>
                <a:cubicBezTo>
                  <a:pt x="8240" y="9873"/>
                  <a:pt x="7916" y="10337"/>
                  <a:pt x="7842" y="10362"/>
                </a:cubicBezTo>
                <a:cubicBezTo>
                  <a:pt x="7798" y="10378"/>
                  <a:pt x="7773" y="10410"/>
                  <a:pt x="7786" y="10434"/>
                </a:cubicBezTo>
                <a:cubicBezTo>
                  <a:pt x="7800" y="10459"/>
                  <a:pt x="7777" y="10492"/>
                  <a:pt x="7734" y="10510"/>
                </a:cubicBezTo>
                <a:cubicBezTo>
                  <a:pt x="7690" y="10527"/>
                  <a:pt x="7593" y="10599"/>
                  <a:pt x="7516" y="10667"/>
                </a:cubicBezTo>
                <a:cubicBezTo>
                  <a:pt x="7439" y="10735"/>
                  <a:pt x="7318" y="10839"/>
                  <a:pt x="7246" y="10900"/>
                </a:cubicBezTo>
                <a:cubicBezTo>
                  <a:pt x="7173" y="10961"/>
                  <a:pt x="7112" y="11043"/>
                  <a:pt x="7112" y="11081"/>
                </a:cubicBezTo>
                <a:cubicBezTo>
                  <a:pt x="7112" y="11119"/>
                  <a:pt x="7067" y="11172"/>
                  <a:pt x="7009" y="11201"/>
                </a:cubicBezTo>
                <a:cubicBezTo>
                  <a:pt x="6952" y="11230"/>
                  <a:pt x="6894" y="11296"/>
                  <a:pt x="6882" y="11348"/>
                </a:cubicBezTo>
                <a:cubicBezTo>
                  <a:pt x="6870" y="11400"/>
                  <a:pt x="6839" y="11429"/>
                  <a:pt x="6817" y="11413"/>
                </a:cubicBezTo>
                <a:cubicBezTo>
                  <a:pt x="6794" y="11398"/>
                  <a:pt x="6730" y="11438"/>
                  <a:pt x="6674" y="11499"/>
                </a:cubicBezTo>
                <a:cubicBezTo>
                  <a:pt x="6617" y="11560"/>
                  <a:pt x="6537" y="11622"/>
                  <a:pt x="6493" y="11639"/>
                </a:cubicBezTo>
                <a:cubicBezTo>
                  <a:pt x="6450" y="11657"/>
                  <a:pt x="6419" y="11709"/>
                  <a:pt x="6425" y="11755"/>
                </a:cubicBezTo>
                <a:cubicBezTo>
                  <a:pt x="6431" y="11802"/>
                  <a:pt x="6422" y="11887"/>
                  <a:pt x="6403" y="11947"/>
                </a:cubicBezTo>
                <a:cubicBezTo>
                  <a:pt x="6383" y="12012"/>
                  <a:pt x="6388" y="12085"/>
                  <a:pt x="6416" y="12122"/>
                </a:cubicBezTo>
                <a:cubicBezTo>
                  <a:pt x="6451" y="12168"/>
                  <a:pt x="6440" y="12215"/>
                  <a:pt x="6375" y="12307"/>
                </a:cubicBezTo>
                <a:cubicBezTo>
                  <a:pt x="6308" y="12401"/>
                  <a:pt x="6282" y="12517"/>
                  <a:pt x="6270" y="12813"/>
                </a:cubicBezTo>
                <a:cubicBezTo>
                  <a:pt x="6261" y="13025"/>
                  <a:pt x="6231" y="13229"/>
                  <a:pt x="6204" y="13265"/>
                </a:cubicBezTo>
                <a:cubicBezTo>
                  <a:pt x="6177" y="13301"/>
                  <a:pt x="6151" y="13427"/>
                  <a:pt x="6142" y="13546"/>
                </a:cubicBezTo>
                <a:cubicBezTo>
                  <a:pt x="6134" y="13664"/>
                  <a:pt x="6114" y="13780"/>
                  <a:pt x="6102" y="13802"/>
                </a:cubicBezTo>
                <a:cubicBezTo>
                  <a:pt x="6089" y="13825"/>
                  <a:pt x="6068" y="13985"/>
                  <a:pt x="6052" y="14155"/>
                </a:cubicBezTo>
                <a:cubicBezTo>
                  <a:pt x="6036" y="14325"/>
                  <a:pt x="6006" y="14484"/>
                  <a:pt x="5987" y="14511"/>
                </a:cubicBezTo>
                <a:cubicBezTo>
                  <a:pt x="5968" y="14537"/>
                  <a:pt x="5953" y="14591"/>
                  <a:pt x="5953" y="14631"/>
                </a:cubicBezTo>
                <a:cubicBezTo>
                  <a:pt x="5952" y="14670"/>
                  <a:pt x="5937" y="14800"/>
                  <a:pt x="5921" y="14918"/>
                </a:cubicBezTo>
                <a:cubicBezTo>
                  <a:pt x="5906" y="15036"/>
                  <a:pt x="5883" y="15229"/>
                  <a:pt x="5872" y="15346"/>
                </a:cubicBezTo>
                <a:cubicBezTo>
                  <a:pt x="5860" y="15463"/>
                  <a:pt x="5822" y="15595"/>
                  <a:pt x="5785" y="15640"/>
                </a:cubicBezTo>
                <a:cubicBezTo>
                  <a:pt x="5725" y="15713"/>
                  <a:pt x="5698" y="15714"/>
                  <a:pt x="5527" y="15657"/>
                </a:cubicBezTo>
                <a:cubicBezTo>
                  <a:pt x="5421" y="15623"/>
                  <a:pt x="5334" y="15606"/>
                  <a:pt x="5334" y="15620"/>
                </a:cubicBezTo>
                <a:cubicBezTo>
                  <a:pt x="5334" y="15634"/>
                  <a:pt x="5311" y="15625"/>
                  <a:pt x="5281" y="15599"/>
                </a:cubicBezTo>
                <a:cubicBezTo>
                  <a:pt x="5251" y="15574"/>
                  <a:pt x="5156" y="15553"/>
                  <a:pt x="5073" y="15551"/>
                </a:cubicBezTo>
                <a:cubicBezTo>
                  <a:pt x="4989" y="15549"/>
                  <a:pt x="4865" y="15522"/>
                  <a:pt x="4793" y="15490"/>
                </a:cubicBezTo>
                <a:cubicBezTo>
                  <a:pt x="4722" y="15458"/>
                  <a:pt x="4622" y="15425"/>
                  <a:pt x="4572" y="15418"/>
                </a:cubicBezTo>
                <a:cubicBezTo>
                  <a:pt x="4523" y="15411"/>
                  <a:pt x="4251" y="15358"/>
                  <a:pt x="3966" y="15305"/>
                </a:cubicBezTo>
                <a:cubicBezTo>
                  <a:pt x="3447" y="15207"/>
                  <a:pt x="3306" y="15188"/>
                  <a:pt x="2580" y="15106"/>
                </a:cubicBezTo>
                <a:cubicBezTo>
                  <a:pt x="2205" y="15065"/>
                  <a:pt x="595" y="15079"/>
                  <a:pt x="323" y="15127"/>
                </a:cubicBezTo>
                <a:cubicBezTo>
                  <a:pt x="252" y="15140"/>
                  <a:pt x="107" y="15161"/>
                  <a:pt x="0" y="15175"/>
                </a:cubicBezTo>
                <a:lnTo>
                  <a:pt x="0" y="21596"/>
                </a:lnTo>
                <a:lnTo>
                  <a:pt x="11457" y="21596"/>
                </a:lnTo>
                <a:cubicBezTo>
                  <a:pt x="11445" y="21509"/>
                  <a:pt x="11433" y="21415"/>
                  <a:pt x="11423" y="21397"/>
                </a:cubicBezTo>
                <a:cubicBezTo>
                  <a:pt x="11411" y="21376"/>
                  <a:pt x="11391" y="21302"/>
                  <a:pt x="11380" y="21230"/>
                </a:cubicBezTo>
                <a:cubicBezTo>
                  <a:pt x="11339" y="20980"/>
                  <a:pt x="11219" y="20619"/>
                  <a:pt x="11032" y="20179"/>
                </a:cubicBezTo>
                <a:cubicBezTo>
                  <a:pt x="10928" y="19935"/>
                  <a:pt x="10842" y="19722"/>
                  <a:pt x="10842" y="19707"/>
                </a:cubicBezTo>
                <a:cubicBezTo>
                  <a:pt x="10842" y="19691"/>
                  <a:pt x="10777" y="19578"/>
                  <a:pt x="10696" y="19457"/>
                </a:cubicBezTo>
                <a:cubicBezTo>
                  <a:pt x="10615" y="19335"/>
                  <a:pt x="10502" y="19155"/>
                  <a:pt x="10441" y="19056"/>
                </a:cubicBezTo>
                <a:cubicBezTo>
                  <a:pt x="10270" y="18777"/>
                  <a:pt x="9680" y="18099"/>
                  <a:pt x="9369" y="17824"/>
                </a:cubicBezTo>
                <a:cubicBezTo>
                  <a:pt x="9214" y="17688"/>
                  <a:pt x="9066" y="17549"/>
                  <a:pt x="9042" y="17516"/>
                </a:cubicBezTo>
                <a:cubicBezTo>
                  <a:pt x="9018" y="17483"/>
                  <a:pt x="8899" y="17398"/>
                  <a:pt x="8775" y="17328"/>
                </a:cubicBezTo>
                <a:cubicBezTo>
                  <a:pt x="8651" y="17258"/>
                  <a:pt x="8523" y="17167"/>
                  <a:pt x="8492" y="17126"/>
                </a:cubicBezTo>
                <a:cubicBezTo>
                  <a:pt x="8414" y="17023"/>
                  <a:pt x="8107" y="16814"/>
                  <a:pt x="8079" y="16845"/>
                </a:cubicBezTo>
                <a:cubicBezTo>
                  <a:pt x="8054" y="16873"/>
                  <a:pt x="7721" y="16697"/>
                  <a:pt x="7721" y="16657"/>
                </a:cubicBezTo>
                <a:cubicBezTo>
                  <a:pt x="7721" y="16643"/>
                  <a:pt x="7760" y="16548"/>
                  <a:pt x="7808" y="16445"/>
                </a:cubicBezTo>
                <a:cubicBezTo>
                  <a:pt x="7856" y="16342"/>
                  <a:pt x="7892" y="16216"/>
                  <a:pt x="7892" y="16164"/>
                </a:cubicBezTo>
                <a:cubicBezTo>
                  <a:pt x="7892" y="16112"/>
                  <a:pt x="7915" y="16054"/>
                  <a:pt x="7939" y="16037"/>
                </a:cubicBezTo>
                <a:cubicBezTo>
                  <a:pt x="7963" y="16021"/>
                  <a:pt x="7971" y="15990"/>
                  <a:pt x="7957" y="15966"/>
                </a:cubicBezTo>
                <a:cubicBezTo>
                  <a:pt x="7944" y="15941"/>
                  <a:pt x="7977" y="15849"/>
                  <a:pt x="8032" y="15764"/>
                </a:cubicBezTo>
                <a:cubicBezTo>
                  <a:pt x="8087" y="15678"/>
                  <a:pt x="8133" y="15599"/>
                  <a:pt x="8135" y="15586"/>
                </a:cubicBezTo>
                <a:cubicBezTo>
                  <a:pt x="8137" y="15556"/>
                  <a:pt x="8316" y="15111"/>
                  <a:pt x="8365" y="15014"/>
                </a:cubicBezTo>
                <a:cubicBezTo>
                  <a:pt x="8444" y="14856"/>
                  <a:pt x="8480" y="14964"/>
                  <a:pt x="8492" y="15408"/>
                </a:cubicBezTo>
                <a:cubicBezTo>
                  <a:pt x="8504" y="15867"/>
                  <a:pt x="8505" y="15873"/>
                  <a:pt x="8610" y="15873"/>
                </a:cubicBezTo>
                <a:cubicBezTo>
                  <a:pt x="8703" y="15873"/>
                  <a:pt x="8719" y="15852"/>
                  <a:pt x="8719" y="15709"/>
                </a:cubicBezTo>
                <a:cubicBezTo>
                  <a:pt x="8719" y="15618"/>
                  <a:pt x="8738" y="15530"/>
                  <a:pt x="8762" y="15514"/>
                </a:cubicBezTo>
                <a:cubicBezTo>
                  <a:pt x="8808" y="15483"/>
                  <a:pt x="8823" y="15516"/>
                  <a:pt x="8868" y="15743"/>
                </a:cubicBezTo>
                <a:cubicBezTo>
                  <a:pt x="8890" y="15855"/>
                  <a:pt x="8915" y="15875"/>
                  <a:pt x="9011" y="15863"/>
                </a:cubicBezTo>
                <a:cubicBezTo>
                  <a:pt x="9109" y="15850"/>
                  <a:pt x="9133" y="15815"/>
                  <a:pt x="9173" y="15634"/>
                </a:cubicBezTo>
                <a:cubicBezTo>
                  <a:pt x="9232" y="15364"/>
                  <a:pt x="9298" y="15376"/>
                  <a:pt x="9316" y="15657"/>
                </a:cubicBezTo>
                <a:cubicBezTo>
                  <a:pt x="9327" y="15834"/>
                  <a:pt x="9346" y="15873"/>
                  <a:pt x="9415" y="15873"/>
                </a:cubicBezTo>
                <a:cubicBezTo>
                  <a:pt x="9494" y="15873"/>
                  <a:pt x="9499" y="15834"/>
                  <a:pt x="9499" y="15322"/>
                </a:cubicBezTo>
                <a:lnTo>
                  <a:pt x="9499" y="14774"/>
                </a:lnTo>
                <a:lnTo>
                  <a:pt x="9350" y="14774"/>
                </a:lnTo>
                <a:cubicBezTo>
                  <a:pt x="9204" y="14774"/>
                  <a:pt x="9200" y="14779"/>
                  <a:pt x="9148" y="15048"/>
                </a:cubicBezTo>
                <a:cubicBezTo>
                  <a:pt x="9087" y="15360"/>
                  <a:pt x="9028" y="15512"/>
                  <a:pt x="8986" y="15466"/>
                </a:cubicBezTo>
                <a:cubicBezTo>
                  <a:pt x="8971" y="15448"/>
                  <a:pt x="8926" y="15292"/>
                  <a:pt x="8890" y="15117"/>
                </a:cubicBezTo>
                <a:cubicBezTo>
                  <a:pt x="8828" y="14817"/>
                  <a:pt x="8819" y="14798"/>
                  <a:pt x="8697" y="14785"/>
                </a:cubicBezTo>
                <a:cubicBezTo>
                  <a:pt x="8481" y="14761"/>
                  <a:pt x="8439" y="14737"/>
                  <a:pt x="8498" y="14658"/>
                </a:cubicBezTo>
                <a:cubicBezTo>
                  <a:pt x="8527" y="14620"/>
                  <a:pt x="8539" y="14566"/>
                  <a:pt x="8523" y="14538"/>
                </a:cubicBezTo>
                <a:cubicBezTo>
                  <a:pt x="8508" y="14511"/>
                  <a:pt x="8526" y="14475"/>
                  <a:pt x="8564" y="14459"/>
                </a:cubicBezTo>
                <a:cubicBezTo>
                  <a:pt x="8601" y="14444"/>
                  <a:pt x="8631" y="14393"/>
                  <a:pt x="8632" y="14350"/>
                </a:cubicBezTo>
                <a:cubicBezTo>
                  <a:pt x="8633" y="14307"/>
                  <a:pt x="8662" y="14230"/>
                  <a:pt x="8697" y="14179"/>
                </a:cubicBezTo>
                <a:cubicBezTo>
                  <a:pt x="8732" y="14128"/>
                  <a:pt x="8762" y="14039"/>
                  <a:pt x="8762" y="13980"/>
                </a:cubicBezTo>
                <a:cubicBezTo>
                  <a:pt x="8762" y="13921"/>
                  <a:pt x="8782" y="13860"/>
                  <a:pt x="8806" y="13843"/>
                </a:cubicBezTo>
                <a:cubicBezTo>
                  <a:pt x="8830" y="13827"/>
                  <a:pt x="8840" y="13796"/>
                  <a:pt x="8828" y="13775"/>
                </a:cubicBezTo>
                <a:cubicBezTo>
                  <a:pt x="8816" y="13754"/>
                  <a:pt x="8844" y="13698"/>
                  <a:pt x="8890" y="13652"/>
                </a:cubicBezTo>
                <a:cubicBezTo>
                  <a:pt x="8936" y="13606"/>
                  <a:pt x="8997" y="13490"/>
                  <a:pt x="9024" y="13395"/>
                </a:cubicBezTo>
                <a:cubicBezTo>
                  <a:pt x="9050" y="13300"/>
                  <a:pt x="9119" y="13121"/>
                  <a:pt x="9179" y="12995"/>
                </a:cubicBezTo>
                <a:cubicBezTo>
                  <a:pt x="9244" y="12858"/>
                  <a:pt x="9277" y="12731"/>
                  <a:pt x="9260" y="12683"/>
                </a:cubicBezTo>
                <a:cubicBezTo>
                  <a:pt x="9244" y="12638"/>
                  <a:pt x="9223" y="12490"/>
                  <a:pt x="9213" y="12351"/>
                </a:cubicBezTo>
                <a:cubicBezTo>
                  <a:pt x="9204" y="12212"/>
                  <a:pt x="9179" y="12061"/>
                  <a:pt x="9157" y="12016"/>
                </a:cubicBezTo>
                <a:cubicBezTo>
                  <a:pt x="9135" y="11970"/>
                  <a:pt x="9126" y="11875"/>
                  <a:pt x="9139" y="11803"/>
                </a:cubicBezTo>
                <a:cubicBezTo>
                  <a:pt x="9152" y="11723"/>
                  <a:pt x="9134" y="11623"/>
                  <a:pt x="9089" y="11547"/>
                </a:cubicBezTo>
                <a:cubicBezTo>
                  <a:pt x="8980" y="11365"/>
                  <a:pt x="8968" y="10930"/>
                  <a:pt x="9070" y="10828"/>
                </a:cubicBezTo>
                <a:cubicBezTo>
                  <a:pt x="9114" y="10784"/>
                  <a:pt x="9151" y="10712"/>
                  <a:pt x="9151" y="10667"/>
                </a:cubicBezTo>
                <a:cubicBezTo>
                  <a:pt x="9151" y="10622"/>
                  <a:pt x="9187" y="10535"/>
                  <a:pt x="9232" y="10472"/>
                </a:cubicBezTo>
                <a:cubicBezTo>
                  <a:pt x="9277" y="10409"/>
                  <a:pt x="9317" y="10342"/>
                  <a:pt x="9319" y="10321"/>
                </a:cubicBezTo>
                <a:cubicBezTo>
                  <a:pt x="9326" y="10245"/>
                  <a:pt x="9598" y="9649"/>
                  <a:pt x="9788" y="9295"/>
                </a:cubicBezTo>
                <a:cubicBezTo>
                  <a:pt x="9897" y="9092"/>
                  <a:pt x="9981" y="8917"/>
                  <a:pt x="9972" y="8904"/>
                </a:cubicBezTo>
                <a:cubicBezTo>
                  <a:pt x="9963" y="8891"/>
                  <a:pt x="10071" y="8851"/>
                  <a:pt x="10214" y="8815"/>
                </a:cubicBezTo>
                <a:cubicBezTo>
                  <a:pt x="10357" y="8779"/>
                  <a:pt x="10508" y="8729"/>
                  <a:pt x="10550" y="8706"/>
                </a:cubicBezTo>
                <a:cubicBezTo>
                  <a:pt x="10591" y="8683"/>
                  <a:pt x="10679" y="8665"/>
                  <a:pt x="10746" y="8665"/>
                </a:cubicBezTo>
                <a:cubicBezTo>
                  <a:pt x="10813" y="8665"/>
                  <a:pt x="11297" y="8517"/>
                  <a:pt x="11821" y="8336"/>
                </a:cubicBezTo>
                <a:cubicBezTo>
                  <a:pt x="12345" y="8155"/>
                  <a:pt x="12841" y="7991"/>
                  <a:pt x="12925" y="7973"/>
                </a:cubicBezTo>
                <a:cubicBezTo>
                  <a:pt x="13008" y="7955"/>
                  <a:pt x="13220" y="7889"/>
                  <a:pt x="13394" y="7823"/>
                </a:cubicBezTo>
                <a:cubicBezTo>
                  <a:pt x="13568" y="7757"/>
                  <a:pt x="13736" y="7714"/>
                  <a:pt x="13767" y="7727"/>
                </a:cubicBezTo>
                <a:cubicBezTo>
                  <a:pt x="13798" y="7740"/>
                  <a:pt x="13841" y="7832"/>
                  <a:pt x="13860" y="7932"/>
                </a:cubicBezTo>
                <a:cubicBezTo>
                  <a:pt x="13879" y="8033"/>
                  <a:pt x="13897" y="8128"/>
                  <a:pt x="13901" y="8141"/>
                </a:cubicBezTo>
                <a:cubicBezTo>
                  <a:pt x="13904" y="8154"/>
                  <a:pt x="13922" y="8237"/>
                  <a:pt x="13941" y="8329"/>
                </a:cubicBezTo>
                <a:cubicBezTo>
                  <a:pt x="13960" y="8421"/>
                  <a:pt x="13989" y="8519"/>
                  <a:pt x="14006" y="8545"/>
                </a:cubicBezTo>
                <a:cubicBezTo>
                  <a:pt x="14023" y="8571"/>
                  <a:pt x="14063" y="8690"/>
                  <a:pt x="14093" y="8808"/>
                </a:cubicBezTo>
                <a:cubicBezTo>
                  <a:pt x="14155" y="9051"/>
                  <a:pt x="14672" y="10213"/>
                  <a:pt x="14783" y="10359"/>
                </a:cubicBezTo>
                <a:cubicBezTo>
                  <a:pt x="14823" y="10412"/>
                  <a:pt x="14933" y="10510"/>
                  <a:pt x="15029" y="10578"/>
                </a:cubicBezTo>
                <a:cubicBezTo>
                  <a:pt x="15124" y="10646"/>
                  <a:pt x="15309" y="10802"/>
                  <a:pt x="15439" y="10924"/>
                </a:cubicBezTo>
                <a:cubicBezTo>
                  <a:pt x="15569" y="11046"/>
                  <a:pt x="15698" y="11146"/>
                  <a:pt x="15725" y="11146"/>
                </a:cubicBezTo>
                <a:cubicBezTo>
                  <a:pt x="15752" y="11146"/>
                  <a:pt x="15882" y="11211"/>
                  <a:pt x="16014" y="11290"/>
                </a:cubicBezTo>
                <a:cubicBezTo>
                  <a:pt x="16245" y="11428"/>
                  <a:pt x="16502" y="11512"/>
                  <a:pt x="16829" y="11557"/>
                </a:cubicBezTo>
                <a:cubicBezTo>
                  <a:pt x="17142" y="11600"/>
                  <a:pt x="17548" y="11605"/>
                  <a:pt x="17643" y="11567"/>
                </a:cubicBezTo>
                <a:cubicBezTo>
                  <a:pt x="17697" y="11546"/>
                  <a:pt x="17786" y="11521"/>
                  <a:pt x="17839" y="11509"/>
                </a:cubicBezTo>
                <a:cubicBezTo>
                  <a:pt x="17951" y="11483"/>
                  <a:pt x="18607" y="11224"/>
                  <a:pt x="19259" y="10948"/>
                </a:cubicBezTo>
                <a:cubicBezTo>
                  <a:pt x="19688" y="10766"/>
                  <a:pt x="20105" y="10497"/>
                  <a:pt x="20183" y="10352"/>
                </a:cubicBezTo>
                <a:cubicBezTo>
                  <a:pt x="20202" y="10317"/>
                  <a:pt x="20241" y="10288"/>
                  <a:pt x="20270" y="10287"/>
                </a:cubicBezTo>
                <a:cubicBezTo>
                  <a:pt x="20330" y="10286"/>
                  <a:pt x="20555" y="9996"/>
                  <a:pt x="20658" y="9787"/>
                </a:cubicBezTo>
                <a:cubicBezTo>
                  <a:pt x="20812" y="9475"/>
                  <a:pt x="21074" y="8824"/>
                  <a:pt x="21100" y="8689"/>
                </a:cubicBezTo>
                <a:cubicBezTo>
                  <a:pt x="21114" y="8610"/>
                  <a:pt x="21135" y="8491"/>
                  <a:pt x="21149" y="8425"/>
                </a:cubicBezTo>
                <a:cubicBezTo>
                  <a:pt x="21212" y="8130"/>
                  <a:pt x="21197" y="7699"/>
                  <a:pt x="21103" y="7183"/>
                </a:cubicBezTo>
                <a:cubicBezTo>
                  <a:pt x="21048" y="6881"/>
                  <a:pt x="20990" y="6541"/>
                  <a:pt x="20975" y="6423"/>
                </a:cubicBezTo>
                <a:cubicBezTo>
                  <a:pt x="20938" y="6119"/>
                  <a:pt x="20867" y="5894"/>
                  <a:pt x="20755" y="5728"/>
                </a:cubicBezTo>
                <a:cubicBezTo>
                  <a:pt x="20563" y="5445"/>
                  <a:pt x="20340" y="4816"/>
                  <a:pt x="20235" y="4273"/>
                </a:cubicBezTo>
                <a:cubicBezTo>
                  <a:pt x="20228" y="4234"/>
                  <a:pt x="20170" y="4053"/>
                  <a:pt x="20108" y="3873"/>
                </a:cubicBezTo>
                <a:cubicBezTo>
                  <a:pt x="20046" y="3693"/>
                  <a:pt x="20007" y="3530"/>
                  <a:pt x="20018" y="3510"/>
                </a:cubicBezTo>
                <a:cubicBezTo>
                  <a:pt x="20047" y="3459"/>
                  <a:pt x="20298" y="3400"/>
                  <a:pt x="20441" y="3411"/>
                </a:cubicBezTo>
                <a:lnTo>
                  <a:pt x="20559" y="3421"/>
                </a:lnTo>
                <a:lnTo>
                  <a:pt x="20559" y="2870"/>
                </a:lnTo>
                <a:lnTo>
                  <a:pt x="20559" y="2315"/>
                </a:lnTo>
                <a:lnTo>
                  <a:pt x="20453" y="2315"/>
                </a:lnTo>
                <a:cubicBezTo>
                  <a:pt x="20370" y="2315"/>
                  <a:pt x="20346" y="2346"/>
                  <a:pt x="20335" y="2449"/>
                </a:cubicBezTo>
                <a:cubicBezTo>
                  <a:pt x="20323" y="2563"/>
                  <a:pt x="20303" y="2580"/>
                  <a:pt x="20170" y="2582"/>
                </a:cubicBezTo>
                <a:cubicBezTo>
                  <a:pt x="20087" y="2584"/>
                  <a:pt x="19990" y="2595"/>
                  <a:pt x="19956" y="2606"/>
                </a:cubicBezTo>
                <a:cubicBezTo>
                  <a:pt x="19917" y="2620"/>
                  <a:pt x="19856" y="2547"/>
                  <a:pt x="19791" y="2415"/>
                </a:cubicBezTo>
                <a:cubicBezTo>
                  <a:pt x="19734" y="2299"/>
                  <a:pt x="19605" y="2097"/>
                  <a:pt x="19505" y="1966"/>
                </a:cubicBezTo>
                <a:cubicBezTo>
                  <a:pt x="19338" y="1748"/>
                  <a:pt x="19245" y="1588"/>
                  <a:pt x="19135" y="1337"/>
                </a:cubicBezTo>
                <a:cubicBezTo>
                  <a:pt x="19047" y="1134"/>
                  <a:pt x="18214" y="316"/>
                  <a:pt x="18072" y="293"/>
                </a:cubicBezTo>
                <a:cubicBezTo>
                  <a:pt x="18044" y="288"/>
                  <a:pt x="17998" y="267"/>
                  <a:pt x="17969" y="248"/>
                </a:cubicBezTo>
                <a:cubicBezTo>
                  <a:pt x="17941" y="229"/>
                  <a:pt x="17820" y="205"/>
                  <a:pt x="17699" y="193"/>
                </a:cubicBezTo>
                <a:cubicBezTo>
                  <a:pt x="17578" y="182"/>
                  <a:pt x="17455" y="156"/>
                  <a:pt x="17425" y="135"/>
                </a:cubicBezTo>
                <a:cubicBezTo>
                  <a:pt x="17353" y="85"/>
                  <a:pt x="17269" y="63"/>
                  <a:pt x="17108" y="50"/>
                </a:cubicBezTo>
                <a:cubicBezTo>
                  <a:pt x="17035" y="44"/>
                  <a:pt x="16956" y="29"/>
                  <a:pt x="16934" y="15"/>
                </a:cubicBezTo>
                <a:cubicBezTo>
                  <a:pt x="16913" y="2"/>
                  <a:pt x="16855" y="-4"/>
                  <a:pt x="16807" y="2"/>
                </a:cubicBezTo>
                <a:close/>
                <a:moveTo>
                  <a:pt x="21044" y="2562"/>
                </a:moveTo>
                <a:cubicBezTo>
                  <a:pt x="20891" y="2560"/>
                  <a:pt x="20772" y="2667"/>
                  <a:pt x="20733" y="2860"/>
                </a:cubicBezTo>
                <a:cubicBezTo>
                  <a:pt x="20686" y="3089"/>
                  <a:pt x="20752" y="3338"/>
                  <a:pt x="20876" y="3404"/>
                </a:cubicBezTo>
                <a:cubicBezTo>
                  <a:pt x="21013" y="3477"/>
                  <a:pt x="21108" y="3474"/>
                  <a:pt x="21255" y="3390"/>
                </a:cubicBezTo>
                <a:cubicBezTo>
                  <a:pt x="21369" y="3325"/>
                  <a:pt x="21383" y="3291"/>
                  <a:pt x="21382" y="3089"/>
                </a:cubicBezTo>
                <a:cubicBezTo>
                  <a:pt x="21382" y="2761"/>
                  <a:pt x="21349" y="2663"/>
                  <a:pt x="21208" y="2600"/>
                </a:cubicBezTo>
                <a:cubicBezTo>
                  <a:pt x="21152" y="2574"/>
                  <a:pt x="21094" y="2562"/>
                  <a:pt x="21044" y="2562"/>
                </a:cubicBezTo>
                <a:close/>
                <a:moveTo>
                  <a:pt x="8846" y="5132"/>
                </a:moveTo>
                <a:cubicBezTo>
                  <a:pt x="8789" y="5132"/>
                  <a:pt x="8762" y="5165"/>
                  <a:pt x="8762" y="5228"/>
                </a:cubicBezTo>
                <a:cubicBezTo>
                  <a:pt x="8762" y="5292"/>
                  <a:pt x="8789" y="5324"/>
                  <a:pt x="8846" y="5324"/>
                </a:cubicBezTo>
                <a:cubicBezTo>
                  <a:pt x="8904" y="5324"/>
                  <a:pt x="8933" y="5292"/>
                  <a:pt x="8933" y="5228"/>
                </a:cubicBezTo>
                <a:cubicBezTo>
                  <a:pt x="8933" y="5165"/>
                  <a:pt x="8904" y="5132"/>
                  <a:pt x="8846" y="5132"/>
                </a:cubicBezTo>
                <a:close/>
                <a:moveTo>
                  <a:pt x="6782" y="5180"/>
                </a:moveTo>
                <a:cubicBezTo>
                  <a:pt x="6647" y="5180"/>
                  <a:pt x="6644" y="5189"/>
                  <a:pt x="6468" y="5707"/>
                </a:cubicBezTo>
                <a:cubicBezTo>
                  <a:pt x="6370" y="5997"/>
                  <a:pt x="6288" y="6243"/>
                  <a:pt x="6288" y="6255"/>
                </a:cubicBezTo>
                <a:cubicBezTo>
                  <a:pt x="6288" y="6267"/>
                  <a:pt x="6337" y="6279"/>
                  <a:pt x="6397" y="6279"/>
                </a:cubicBezTo>
                <a:cubicBezTo>
                  <a:pt x="6474" y="6279"/>
                  <a:pt x="6520" y="6243"/>
                  <a:pt x="6549" y="6159"/>
                </a:cubicBezTo>
                <a:cubicBezTo>
                  <a:pt x="6584" y="6059"/>
                  <a:pt x="6619" y="6039"/>
                  <a:pt x="6767" y="6039"/>
                </a:cubicBezTo>
                <a:cubicBezTo>
                  <a:pt x="6914" y="6039"/>
                  <a:pt x="6947" y="6059"/>
                  <a:pt x="6981" y="6159"/>
                </a:cubicBezTo>
                <a:cubicBezTo>
                  <a:pt x="7013" y="6250"/>
                  <a:pt x="7056" y="6279"/>
                  <a:pt x="7155" y="6279"/>
                </a:cubicBezTo>
                <a:lnTo>
                  <a:pt x="7286" y="6279"/>
                </a:lnTo>
                <a:lnTo>
                  <a:pt x="7193" y="6026"/>
                </a:lnTo>
                <a:cubicBezTo>
                  <a:pt x="7142" y="5888"/>
                  <a:pt x="7062" y="5642"/>
                  <a:pt x="7012" y="5478"/>
                </a:cubicBezTo>
                <a:cubicBezTo>
                  <a:pt x="6927" y="5196"/>
                  <a:pt x="6913" y="5180"/>
                  <a:pt x="6782" y="5180"/>
                </a:cubicBezTo>
                <a:close/>
                <a:moveTo>
                  <a:pt x="8371" y="5180"/>
                </a:moveTo>
                <a:cubicBezTo>
                  <a:pt x="8308" y="5180"/>
                  <a:pt x="8284" y="5211"/>
                  <a:pt x="8284" y="5293"/>
                </a:cubicBezTo>
                <a:cubicBezTo>
                  <a:pt x="8284" y="5359"/>
                  <a:pt x="8244" y="5437"/>
                  <a:pt x="8187" y="5478"/>
                </a:cubicBezTo>
                <a:cubicBezTo>
                  <a:pt x="8103" y="5539"/>
                  <a:pt x="8076" y="5539"/>
                  <a:pt x="7998" y="5482"/>
                </a:cubicBezTo>
                <a:cubicBezTo>
                  <a:pt x="7932" y="5434"/>
                  <a:pt x="7839" y="5424"/>
                  <a:pt x="7662" y="5447"/>
                </a:cubicBezTo>
                <a:lnTo>
                  <a:pt x="7417" y="5478"/>
                </a:lnTo>
                <a:lnTo>
                  <a:pt x="7417" y="5879"/>
                </a:lnTo>
                <a:cubicBezTo>
                  <a:pt x="7417" y="6243"/>
                  <a:pt x="7423" y="6279"/>
                  <a:pt x="7500" y="6279"/>
                </a:cubicBezTo>
                <a:cubicBezTo>
                  <a:pt x="7574" y="6279"/>
                  <a:pt x="7589" y="6239"/>
                  <a:pt x="7600" y="5985"/>
                </a:cubicBezTo>
                <a:cubicBezTo>
                  <a:pt x="7614" y="5676"/>
                  <a:pt x="7683" y="5566"/>
                  <a:pt x="7824" y="5625"/>
                </a:cubicBezTo>
                <a:cubicBezTo>
                  <a:pt x="7879" y="5649"/>
                  <a:pt x="7892" y="5723"/>
                  <a:pt x="7892" y="5968"/>
                </a:cubicBezTo>
                <a:cubicBezTo>
                  <a:pt x="7892" y="6267"/>
                  <a:pt x="7899" y="6279"/>
                  <a:pt x="8001" y="6279"/>
                </a:cubicBezTo>
                <a:cubicBezTo>
                  <a:pt x="8102" y="6279"/>
                  <a:pt x="8107" y="6264"/>
                  <a:pt x="8119" y="5957"/>
                </a:cubicBezTo>
                <a:cubicBezTo>
                  <a:pt x="8129" y="5709"/>
                  <a:pt x="8147" y="5632"/>
                  <a:pt x="8197" y="5632"/>
                </a:cubicBezTo>
                <a:cubicBezTo>
                  <a:pt x="8246" y="5632"/>
                  <a:pt x="8268" y="5711"/>
                  <a:pt x="8284" y="5940"/>
                </a:cubicBezTo>
                <a:cubicBezTo>
                  <a:pt x="8301" y="6189"/>
                  <a:pt x="8322" y="6252"/>
                  <a:pt x="8393" y="6282"/>
                </a:cubicBezTo>
                <a:cubicBezTo>
                  <a:pt x="8440" y="6303"/>
                  <a:pt x="8503" y="6322"/>
                  <a:pt x="8532" y="6324"/>
                </a:cubicBezTo>
                <a:cubicBezTo>
                  <a:pt x="8609" y="6328"/>
                  <a:pt x="8602" y="6151"/>
                  <a:pt x="8523" y="6118"/>
                </a:cubicBezTo>
                <a:cubicBezTo>
                  <a:pt x="8478" y="6099"/>
                  <a:pt x="8458" y="6021"/>
                  <a:pt x="8458" y="5872"/>
                </a:cubicBezTo>
                <a:cubicBezTo>
                  <a:pt x="8458" y="5722"/>
                  <a:pt x="8478" y="5648"/>
                  <a:pt x="8523" y="5629"/>
                </a:cubicBezTo>
                <a:cubicBezTo>
                  <a:pt x="8559" y="5614"/>
                  <a:pt x="8588" y="5573"/>
                  <a:pt x="8588" y="5540"/>
                </a:cubicBezTo>
                <a:cubicBezTo>
                  <a:pt x="8588" y="5506"/>
                  <a:pt x="8559" y="5466"/>
                  <a:pt x="8523" y="5451"/>
                </a:cubicBezTo>
                <a:cubicBezTo>
                  <a:pt x="8487" y="5436"/>
                  <a:pt x="8458" y="5367"/>
                  <a:pt x="8458" y="5300"/>
                </a:cubicBezTo>
                <a:cubicBezTo>
                  <a:pt x="8458" y="5211"/>
                  <a:pt x="8435" y="5180"/>
                  <a:pt x="8371" y="5180"/>
                </a:cubicBezTo>
                <a:close/>
                <a:moveTo>
                  <a:pt x="9151" y="5180"/>
                </a:moveTo>
                <a:lnTo>
                  <a:pt x="9151" y="5725"/>
                </a:lnTo>
                <a:lnTo>
                  <a:pt x="9151" y="6272"/>
                </a:lnTo>
                <a:lnTo>
                  <a:pt x="9313" y="6289"/>
                </a:lnTo>
                <a:cubicBezTo>
                  <a:pt x="9402" y="6300"/>
                  <a:pt x="9497" y="6313"/>
                  <a:pt x="9521" y="6317"/>
                </a:cubicBezTo>
                <a:cubicBezTo>
                  <a:pt x="9834" y="6370"/>
                  <a:pt x="10022" y="5800"/>
                  <a:pt x="9779" y="5533"/>
                </a:cubicBezTo>
                <a:cubicBezTo>
                  <a:pt x="9693" y="5438"/>
                  <a:pt x="9635" y="5415"/>
                  <a:pt x="9508" y="5427"/>
                </a:cubicBezTo>
                <a:cubicBezTo>
                  <a:pt x="9355" y="5441"/>
                  <a:pt x="9346" y="5435"/>
                  <a:pt x="9359" y="5310"/>
                </a:cubicBezTo>
                <a:cubicBezTo>
                  <a:pt x="9371" y="5197"/>
                  <a:pt x="9359" y="5180"/>
                  <a:pt x="9263" y="5180"/>
                </a:cubicBezTo>
                <a:lnTo>
                  <a:pt x="9151" y="5180"/>
                </a:lnTo>
                <a:close/>
                <a:moveTo>
                  <a:pt x="11520" y="5180"/>
                </a:moveTo>
                <a:cubicBezTo>
                  <a:pt x="11437" y="5180"/>
                  <a:pt x="11409" y="5207"/>
                  <a:pt x="11398" y="5310"/>
                </a:cubicBezTo>
                <a:cubicBezTo>
                  <a:pt x="11386" y="5427"/>
                  <a:pt x="11371" y="5440"/>
                  <a:pt x="11246" y="5427"/>
                </a:cubicBezTo>
                <a:cubicBezTo>
                  <a:pt x="11034" y="5404"/>
                  <a:pt x="10885" y="5587"/>
                  <a:pt x="10885" y="5872"/>
                </a:cubicBezTo>
                <a:cubicBezTo>
                  <a:pt x="10885" y="6043"/>
                  <a:pt x="10911" y="6118"/>
                  <a:pt x="10997" y="6214"/>
                </a:cubicBezTo>
                <a:cubicBezTo>
                  <a:pt x="11084" y="6309"/>
                  <a:pt x="11134" y="6327"/>
                  <a:pt x="11224" y="6303"/>
                </a:cubicBezTo>
                <a:cubicBezTo>
                  <a:pt x="11288" y="6286"/>
                  <a:pt x="11405" y="6273"/>
                  <a:pt x="11482" y="6276"/>
                </a:cubicBezTo>
                <a:lnTo>
                  <a:pt x="11625" y="6282"/>
                </a:lnTo>
                <a:lnTo>
                  <a:pt x="11625" y="5731"/>
                </a:lnTo>
                <a:lnTo>
                  <a:pt x="11625" y="5180"/>
                </a:lnTo>
                <a:lnTo>
                  <a:pt x="11520" y="5180"/>
                </a:lnTo>
                <a:close/>
                <a:moveTo>
                  <a:pt x="10450" y="5420"/>
                </a:moveTo>
                <a:cubicBezTo>
                  <a:pt x="10240" y="5374"/>
                  <a:pt x="10018" y="5552"/>
                  <a:pt x="10018" y="5848"/>
                </a:cubicBezTo>
                <a:cubicBezTo>
                  <a:pt x="10018" y="6083"/>
                  <a:pt x="10077" y="6219"/>
                  <a:pt x="10205" y="6279"/>
                </a:cubicBezTo>
                <a:cubicBezTo>
                  <a:pt x="10352" y="6348"/>
                  <a:pt x="10592" y="6295"/>
                  <a:pt x="10677" y="6173"/>
                </a:cubicBezTo>
                <a:cubicBezTo>
                  <a:pt x="10792" y="6008"/>
                  <a:pt x="10779" y="5701"/>
                  <a:pt x="10649" y="5547"/>
                </a:cubicBezTo>
                <a:cubicBezTo>
                  <a:pt x="10590" y="5476"/>
                  <a:pt x="10521" y="5435"/>
                  <a:pt x="10450" y="5420"/>
                </a:cubicBezTo>
                <a:close/>
                <a:moveTo>
                  <a:pt x="11852" y="5420"/>
                </a:moveTo>
                <a:cubicBezTo>
                  <a:pt x="11735" y="5420"/>
                  <a:pt x="11739" y="5403"/>
                  <a:pt x="11824" y="5663"/>
                </a:cubicBezTo>
                <a:cubicBezTo>
                  <a:pt x="11862" y="5778"/>
                  <a:pt x="11920" y="5991"/>
                  <a:pt x="11955" y="6135"/>
                </a:cubicBezTo>
                <a:cubicBezTo>
                  <a:pt x="12011" y="6369"/>
                  <a:pt x="12012" y="6402"/>
                  <a:pt x="11952" y="6450"/>
                </a:cubicBezTo>
                <a:cubicBezTo>
                  <a:pt x="11915" y="6480"/>
                  <a:pt x="11883" y="6526"/>
                  <a:pt x="11883" y="6556"/>
                </a:cubicBezTo>
                <a:cubicBezTo>
                  <a:pt x="11883" y="6630"/>
                  <a:pt x="12079" y="6628"/>
                  <a:pt x="12132" y="6553"/>
                </a:cubicBezTo>
                <a:cubicBezTo>
                  <a:pt x="12155" y="6520"/>
                  <a:pt x="12253" y="6262"/>
                  <a:pt x="12350" y="5978"/>
                </a:cubicBezTo>
                <a:cubicBezTo>
                  <a:pt x="12486" y="5576"/>
                  <a:pt x="12514" y="5453"/>
                  <a:pt x="12468" y="5434"/>
                </a:cubicBezTo>
                <a:cubicBezTo>
                  <a:pt x="12359" y="5388"/>
                  <a:pt x="12303" y="5447"/>
                  <a:pt x="12235" y="5677"/>
                </a:cubicBezTo>
                <a:cubicBezTo>
                  <a:pt x="12197" y="5802"/>
                  <a:pt x="12146" y="5906"/>
                  <a:pt x="12123" y="5906"/>
                </a:cubicBezTo>
                <a:cubicBezTo>
                  <a:pt x="12099" y="5906"/>
                  <a:pt x="12049" y="5796"/>
                  <a:pt x="12014" y="5663"/>
                </a:cubicBezTo>
                <a:cubicBezTo>
                  <a:pt x="11961" y="5464"/>
                  <a:pt x="11933" y="5420"/>
                  <a:pt x="11852" y="5420"/>
                </a:cubicBezTo>
                <a:close/>
                <a:moveTo>
                  <a:pt x="8846" y="5468"/>
                </a:moveTo>
                <a:cubicBezTo>
                  <a:pt x="8766" y="5468"/>
                  <a:pt x="8762" y="5498"/>
                  <a:pt x="8762" y="5872"/>
                </a:cubicBezTo>
                <a:cubicBezTo>
                  <a:pt x="8762" y="6246"/>
                  <a:pt x="8766" y="6279"/>
                  <a:pt x="8846" y="6279"/>
                </a:cubicBezTo>
                <a:cubicBezTo>
                  <a:pt x="8926" y="6279"/>
                  <a:pt x="8933" y="6246"/>
                  <a:pt x="8933" y="5872"/>
                </a:cubicBezTo>
                <a:cubicBezTo>
                  <a:pt x="8933" y="5498"/>
                  <a:pt x="8926" y="5468"/>
                  <a:pt x="8846" y="5468"/>
                </a:cubicBezTo>
                <a:close/>
                <a:moveTo>
                  <a:pt x="16157" y="11892"/>
                </a:moveTo>
                <a:cubicBezTo>
                  <a:pt x="16061" y="11911"/>
                  <a:pt x="15972" y="11960"/>
                  <a:pt x="15902" y="12036"/>
                </a:cubicBezTo>
                <a:cubicBezTo>
                  <a:pt x="15682" y="12278"/>
                  <a:pt x="15722" y="12795"/>
                  <a:pt x="15974" y="12964"/>
                </a:cubicBezTo>
                <a:cubicBezTo>
                  <a:pt x="16050" y="13015"/>
                  <a:pt x="16173" y="13056"/>
                  <a:pt x="16244" y="13056"/>
                </a:cubicBezTo>
                <a:cubicBezTo>
                  <a:pt x="16410" y="13056"/>
                  <a:pt x="16636" y="12906"/>
                  <a:pt x="16667" y="12775"/>
                </a:cubicBezTo>
                <a:cubicBezTo>
                  <a:pt x="16687" y="12692"/>
                  <a:pt x="16673" y="12673"/>
                  <a:pt x="16577" y="12673"/>
                </a:cubicBezTo>
                <a:cubicBezTo>
                  <a:pt x="16508" y="12673"/>
                  <a:pt x="16438" y="12712"/>
                  <a:pt x="16406" y="12769"/>
                </a:cubicBezTo>
                <a:cubicBezTo>
                  <a:pt x="16333" y="12896"/>
                  <a:pt x="16158" y="12891"/>
                  <a:pt x="16073" y="12758"/>
                </a:cubicBezTo>
                <a:cubicBezTo>
                  <a:pt x="15984" y="12618"/>
                  <a:pt x="15985" y="12301"/>
                  <a:pt x="16076" y="12190"/>
                </a:cubicBezTo>
                <a:cubicBezTo>
                  <a:pt x="16163" y="12084"/>
                  <a:pt x="16390" y="12073"/>
                  <a:pt x="16425" y="12173"/>
                </a:cubicBezTo>
                <a:cubicBezTo>
                  <a:pt x="16448" y="12239"/>
                  <a:pt x="16698" y="12280"/>
                  <a:pt x="16698" y="12218"/>
                </a:cubicBezTo>
                <a:cubicBezTo>
                  <a:pt x="16698" y="12124"/>
                  <a:pt x="16585" y="11989"/>
                  <a:pt x="16456" y="11930"/>
                </a:cubicBezTo>
                <a:cubicBezTo>
                  <a:pt x="16360" y="11886"/>
                  <a:pt x="16254" y="11874"/>
                  <a:pt x="16157" y="11892"/>
                </a:cubicBezTo>
                <a:close/>
                <a:moveTo>
                  <a:pt x="16956" y="11910"/>
                </a:moveTo>
                <a:cubicBezTo>
                  <a:pt x="16878" y="11910"/>
                  <a:pt x="16872" y="11950"/>
                  <a:pt x="16872" y="12461"/>
                </a:cubicBezTo>
                <a:cubicBezTo>
                  <a:pt x="16872" y="12978"/>
                  <a:pt x="16877" y="13008"/>
                  <a:pt x="16959" y="13008"/>
                </a:cubicBezTo>
                <a:cubicBezTo>
                  <a:pt x="17036" y="13008"/>
                  <a:pt x="17046" y="12976"/>
                  <a:pt x="17046" y="12728"/>
                </a:cubicBezTo>
                <a:cubicBezTo>
                  <a:pt x="17046" y="12414"/>
                  <a:pt x="17123" y="12281"/>
                  <a:pt x="17255" y="12372"/>
                </a:cubicBezTo>
                <a:cubicBezTo>
                  <a:pt x="17306" y="12407"/>
                  <a:pt x="17332" y="12503"/>
                  <a:pt x="17342" y="12714"/>
                </a:cubicBezTo>
                <a:cubicBezTo>
                  <a:pt x="17353" y="12985"/>
                  <a:pt x="17363" y="13008"/>
                  <a:pt x="17457" y="13008"/>
                </a:cubicBezTo>
                <a:cubicBezTo>
                  <a:pt x="17525" y="13008"/>
                  <a:pt x="17564" y="12973"/>
                  <a:pt x="17581" y="12902"/>
                </a:cubicBezTo>
                <a:lnTo>
                  <a:pt x="17606" y="12796"/>
                </a:lnTo>
                <a:lnTo>
                  <a:pt x="17705" y="12895"/>
                </a:lnTo>
                <a:cubicBezTo>
                  <a:pt x="17760" y="12950"/>
                  <a:pt x="17834" y="13008"/>
                  <a:pt x="17870" y="13022"/>
                </a:cubicBezTo>
                <a:cubicBezTo>
                  <a:pt x="17986" y="13069"/>
                  <a:pt x="18088" y="13059"/>
                  <a:pt x="18218" y="12984"/>
                </a:cubicBezTo>
                <a:cubicBezTo>
                  <a:pt x="18413" y="12874"/>
                  <a:pt x="18375" y="12812"/>
                  <a:pt x="18119" y="12827"/>
                </a:cubicBezTo>
                <a:cubicBezTo>
                  <a:pt x="17940" y="12837"/>
                  <a:pt x="17892" y="12825"/>
                  <a:pt x="17892" y="12769"/>
                </a:cubicBezTo>
                <a:cubicBezTo>
                  <a:pt x="17892" y="12716"/>
                  <a:pt x="17951" y="12694"/>
                  <a:pt x="18119" y="12683"/>
                </a:cubicBezTo>
                <a:cubicBezTo>
                  <a:pt x="18334" y="12669"/>
                  <a:pt x="18349" y="12663"/>
                  <a:pt x="18349" y="12539"/>
                </a:cubicBezTo>
                <a:cubicBezTo>
                  <a:pt x="18349" y="12311"/>
                  <a:pt x="18239" y="12197"/>
                  <a:pt x="18019" y="12197"/>
                </a:cubicBezTo>
                <a:cubicBezTo>
                  <a:pt x="17866" y="12197"/>
                  <a:pt x="17802" y="12224"/>
                  <a:pt x="17721" y="12320"/>
                </a:cubicBezTo>
                <a:lnTo>
                  <a:pt x="17615" y="12443"/>
                </a:lnTo>
                <a:lnTo>
                  <a:pt x="17544" y="12324"/>
                </a:lnTo>
                <a:cubicBezTo>
                  <a:pt x="17487" y="12228"/>
                  <a:pt x="17431" y="12198"/>
                  <a:pt x="17270" y="12187"/>
                </a:cubicBezTo>
                <a:cubicBezTo>
                  <a:pt x="17085" y="12174"/>
                  <a:pt x="17068" y="12163"/>
                  <a:pt x="17056" y="12043"/>
                </a:cubicBezTo>
                <a:cubicBezTo>
                  <a:pt x="17046" y="11950"/>
                  <a:pt x="17015" y="11910"/>
                  <a:pt x="16956" y="11910"/>
                </a:cubicBezTo>
                <a:close/>
                <a:moveTo>
                  <a:pt x="18563" y="11910"/>
                </a:moveTo>
                <a:lnTo>
                  <a:pt x="18563" y="12461"/>
                </a:lnTo>
                <a:lnTo>
                  <a:pt x="18563" y="13008"/>
                </a:lnTo>
                <a:lnTo>
                  <a:pt x="18672" y="13008"/>
                </a:lnTo>
                <a:lnTo>
                  <a:pt x="18781" y="13008"/>
                </a:lnTo>
                <a:lnTo>
                  <a:pt x="18781" y="12461"/>
                </a:lnTo>
                <a:lnTo>
                  <a:pt x="18781" y="11910"/>
                </a:lnTo>
                <a:lnTo>
                  <a:pt x="18672" y="11910"/>
                </a:lnTo>
                <a:lnTo>
                  <a:pt x="18563" y="11910"/>
                </a:lnTo>
                <a:close/>
                <a:moveTo>
                  <a:pt x="19909" y="11957"/>
                </a:moveTo>
                <a:cubicBezTo>
                  <a:pt x="19851" y="11957"/>
                  <a:pt x="19822" y="11992"/>
                  <a:pt x="19822" y="12057"/>
                </a:cubicBezTo>
                <a:cubicBezTo>
                  <a:pt x="19822" y="12110"/>
                  <a:pt x="19793" y="12165"/>
                  <a:pt x="19757" y="12180"/>
                </a:cubicBezTo>
                <a:cubicBezTo>
                  <a:pt x="19721" y="12195"/>
                  <a:pt x="19691" y="12235"/>
                  <a:pt x="19691" y="12269"/>
                </a:cubicBezTo>
                <a:cubicBezTo>
                  <a:pt x="19691" y="12303"/>
                  <a:pt x="19721" y="12343"/>
                  <a:pt x="19757" y="12358"/>
                </a:cubicBezTo>
                <a:cubicBezTo>
                  <a:pt x="19805" y="12378"/>
                  <a:pt x="19822" y="12463"/>
                  <a:pt x="19822" y="12693"/>
                </a:cubicBezTo>
                <a:cubicBezTo>
                  <a:pt x="19822" y="12947"/>
                  <a:pt x="19837" y="13004"/>
                  <a:pt x="19900" y="13022"/>
                </a:cubicBezTo>
                <a:cubicBezTo>
                  <a:pt x="20065" y="13070"/>
                  <a:pt x="20127" y="13057"/>
                  <a:pt x="20127" y="12967"/>
                </a:cubicBezTo>
                <a:cubicBezTo>
                  <a:pt x="20127" y="12917"/>
                  <a:pt x="20097" y="12862"/>
                  <a:pt x="20061" y="12847"/>
                </a:cubicBezTo>
                <a:cubicBezTo>
                  <a:pt x="20017" y="12828"/>
                  <a:pt x="19996" y="12750"/>
                  <a:pt x="19996" y="12601"/>
                </a:cubicBezTo>
                <a:cubicBezTo>
                  <a:pt x="19996" y="12451"/>
                  <a:pt x="20017" y="12377"/>
                  <a:pt x="20061" y="12358"/>
                </a:cubicBezTo>
                <a:cubicBezTo>
                  <a:pt x="20097" y="12343"/>
                  <a:pt x="20127" y="12303"/>
                  <a:pt x="20127" y="12269"/>
                </a:cubicBezTo>
                <a:cubicBezTo>
                  <a:pt x="20127" y="12235"/>
                  <a:pt x="20097" y="12195"/>
                  <a:pt x="20061" y="12180"/>
                </a:cubicBezTo>
                <a:cubicBezTo>
                  <a:pt x="20026" y="12165"/>
                  <a:pt x="19996" y="12110"/>
                  <a:pt x="19996" y="12057"/>
                </a:cubicBezTo>
                <a:cubicBezTo>
                  <a:pt x="19996" y="11992"/>
                  <a:pt x="19967" y="11957"/>
                  <a:pt x="19909" y="11957"/>
                </a:cubicBezTo>
                <a:close/>
                <a:moveTo>
                  <a:pt x="19284" y="12197"/>
                </a:moveTo>
                <a:cubicBezTo>
                  <a:pt x="19087" y="12197"/>
                  <a:pt x="19034" y="12214"/>
                  <a:pt x="18977" y="12303"/>
                </a:cubicBezTo>
                <a:cubicBezTo>
                  <a:pt x="18911" y="12406"/>
                  <a:pt x="18913" y="12414"/>
                  <a:pt x="19026" y="12437"/>
                </a:cubicBezTo>
                <a:cubicBezTo>
                  <a:pt x="19167" y="12465"/>
                  <a:pt x="19169" y="12523"/>
                  <a:pt x="19032" y="12597"/>
                </a:cubicBezTo>
                <a:cubicBezTo>
                  <a:pt x="18901" y="12669"/>
                  <a:pt x="18872" y="12907"/>
                  <a:pt x="18983" y="12998"/>
                </a:cubicBezTo>
                <a:cubicBezTo>
                  <a:pt x="19031" y="13038"/>
                  <a:pt x="19115" y="13049"/>
                  <a:pt x="19194" y="13032"/>
                </a:cubicBezTo>
                <a:cubicBezTo>
                  <a:pt x="19266" y="13017"/>
                  <a:pt x="19383" y="13007"/>
                  <a:pt x="19455" y="13008"/>
                </a:cubicBezTo>
                <a:lnTo>
                  <a:pt x="19586" y="13008"/>
                </a:lnTo>
                <a:lnTo>
                  <a:pt x="19570" y="12663"/>
                </a:lnTo>
                <a:cubicBezTo>
                  <a:pt x="19562" y="12472"/>
                  <a:pt x="19549" y="12288"/>
                  <a:pt x="19539" y="12255"/>
                </a:cubicBezTo>
                <a:cubicBezTo>
                  <a:pt x="19528" y="12217"/>
                  <a:pt x="19436" y="12197"/>
                  <a:pt x="19284" y="12197"/>
                </a:cubicBezTo>
                <a:close/>
                <a:moveTo>
                  <a:pt x="20596" y="12197"/>
                </a:moveTo>
                <a:cubicBezTo>
                  <a:pt x="20428" y="12196"/>
                  <a:pt x="20378" y="12220"/>
                  <a:pt x="20304" y="12324"/>
                </a:cubicBezTo>
                <a:cubicBezTo>
                  <a:pt x="20146" y="12545"/>
                  <a:pt x="20193" y="12863"/>
                  <a:pt x="20406" y="12998"/>
                </a:cubicBezTo>
                <a:cubicBezTo>
                  <a:pt x="20579" y="13107"/>
                  <a:pt x="20905" y="13016"/>
                  <a:pt x="20966" y="12841"/>
                </a:cubicBezTo>
                <a:cubicBezTo>
                  <a:pt x="21033" y="12647"/>
                  <a:pt x="20969" y="12326"/>
                  <a:pt x="20845" y="12235"/>
                </a:cubicBezTo>
                <a:cubicBezTo>
                  <a:pt x="20818" y="12215"/>
                  <a:pt x="20708" y="12197"/>
                  <a:pt x="20596" y="12197"/>
                </a:cubicBezTo>
                <a:close/>
                <a:moveTo>
                  <a:pt x="21168" y="12204"/>
                </a:moveTo>
                <a:lnTo>
                  <a:pt x="21168" y="12604"/>
                </a:lnTo>
                <a:cubicBezTo>
                  <a:pt x="21168" y="12976"/>
                  <a:pt x="21175" y="13008"/>
                  <a:pt x="21255" y="13008"/>
                </a:cubicBezTo>
                <a:cubicBezTo>
                  <a:pt x="21331" y="13008"/>
                  <a:pt x="21342" y="12976"/>
                  <a:pt x="21342" y="12755"/>
                </a:cubicBezTo>
                <a:cubicBezTo>
                  <a:pt x="21342" y="12490"/>
                  <a:pt x="21391" y="12389"/>
                  <a:pt x="21522" y="12389"/>
                </a:cubicBezTo>
                <a:cubicBezTo>
                  <a:pt x="21570" y="12389"/>
                  <a:pt x="21600" y="12352"/>
                  <a:pt x="21600" y="12296"/>
                </a:cubicBezTo>
                <a:cubicBezTo>
                  <a:pt x="21600" y="12219"/>
                  <a:pt x="21566" y="12205"/>
                  <a:pt x="21382" y="12204"/>
                </a:cubicBezTo>
                <a:lnTo>
                  <a:pt x="21168" y="12204"/>
                </a:lnTo>
                <a:close/>
                <a:moveTo>
                  <a:pt x="11190" y="14774"/>
                </a:moveTo>
                <a:cubicBezTo>
                  <a:pt x="11108" y="14774"/>
                  <a:pt x="11103" y="14805"/>
                  <a:pt x="11103" y="15322"/>
                </a:cubicBezTo>
                <a:cubicBezTo>
                  <a:pt x="11103" y="15839"/>
                  <a:pt x="11108" y="15873"/>
                  <a:pt x="11190" y="15873"/>
                </a:cubicBezTo>
                <a:cubicBezTo>
                  <a:pt x="11253" y="15873"/>
                  <a:pt x="11277" y="15841"/>
                  <a:pt x="11277" y="15757"/>
                </a:cubicBezTo>
                <a:cubicBezTo>
                  <a:pt x="11277" y="15579"/>
                  <a:pt x="11350" y="15565"/>
                  <a:pt x="11457" y="15726"/>
                </a:cubicBezTo>
                <a:cubicBezTo>
                  <a:pt x="11527" y="15830"/>
                  <a:pt x="11590" y="15873"/>
                  <a:pt x="11681" y="15873"/>
                </a:cubicBezTo>
                <a:cubicBezTo>
                  <a:pt x="11805" y="15873"/>
                  <a:pt x="11805" y="15868"/>
                  <a:pt x="11737" y="15764"/>
                </a:cubicBezTo>
                <a:cubicBezTo>
                  <a:pt x="11699" y="15705"/>
                  <a:pt x="11638" y="15596"/>
                  <a:pt x="11600" y="15521"/>
                </a:cubicBezTo>
                <a:cubicBezTo>
                  <a:pt x="11533" y="15387"/>
                  <a:pt x="11533" y="15380"/>
                  <a:pt x="11672" y="15223"/>
                </a:cubicBezTo>
                <a:lnTo>
                  <a:pt x="11815" y="15062"/>
                </a:lnTo>
                <a:lnTo>
                  <a:pt x="11659" y="15062"/>
                </a:lnTo>
                <a:cubicBezTo>
                  <a:pt x="11541" y="15062"/>
                  <a:pt x="11487" y="15090"/>
                  <a:pt x="11433" y="15182"/>
                </a:cubicBezTo>
                <a:cubicBezTo>
                  <a:pt x="11333" y="15349"/>
                  <a:pt x="11277" y="15289"/>
                  <a:pt x="11277" y="15011"/>
                </a:cubicBezTo>
                <a:cubicBezTo>
                  <a:pt x="11277" y="14807"/>
                  <a:pt x="11265" y="14774"/>
                  <a:pt x="11190" y="14774"/>
                </a:cubicBezTo>
                <a:close/>
                <a:moveTo>
                  <a:pt x="10603" y="15014"/>
                </a:moveTo>
                <a:cubicBezTo>
                  <a:pt x="10553" y="15014"/>
                  <a:pt x="10540" y="15100"/>
                  <a:pt x="10540" y="15442"/>
                </a:cubicBezTo>
                <a:cubicBezTo>
                  <a:pt x="10540" y="15840"/>
                  <a:pt x="10547" y="15873"/>
                  <a:pt x="10627" y="15873"/>
                </a:cubicBezTo>
                <a:cubicBezTo>
                  <a:pt x="10703" y="15873"/>
                  <a:pt x="10715" y="15841"/>
                  <a:pt x="10715" y="15620"/>
                </a:cubicBezTo>
                <a:cubicBezTo>
                  <a:pt x="10715" y="15355"/>
                  <a:pt x="10764" y="15250"/>
                  <a:pt x="10895" y="15250"/>
                </a:cubicBezTo>
                <a:cubicBezTo>
                  <a:pt x="10949" y="15250"/>
                  <a:pt x="10973" y="15217"/>
                  <a:pt x="10973" y="15134"/>
                </a:cubicBezTo>
                <a:cubicBezTo>
                  <a:pt x="10973" y="15005"/>
                  <a:pt x="10927" y="14986"/>
                  <a:pt x="10798" y="15062"/>
                </a:cubicBezTo>
                <a:cubicBezTo>
                  <a:pt x="10744" y="15094"/>
                  <a:pt x="10711" y="15094"/>
                  <a:pt x="10693" y="15062"/>
                </a:cubicBezTo>
                <a:cubicBezTo>
                  <a:pt x="10678" y="15036"/>
                  <a:pt x="10637" y="15014"/>
                  <a:pt x="10603" y="15014"/>
                </a:cubicBezTo>
                <a:close/>
                <a:moveTo>
                  <a:pt x="12788" y="15014"/>
                </a:moveTo>
                <a:cubicBezTo>
                  <a:pt x="12718" y="15014"/>
                  <a:pt x="12707" y="15060"/>
                  <a:pt x="12707" y="15442"/>
                </a:cubicBezTo>
                <a:cubicBezTo>
                  <a:pt x="12707" y="15868"/>
                  <a:pt x="12708" y="15873"/>
                  <a:pt x="12816" y="15873"/>
                </a:cubicBezTo>
                <a:cubicBezTo>
                  <a:pt x="12918" y="15873"/>
                  <a:pt x="12925" y="15858"/>
                  <a:pt x="12925" y="15620"/>
                </a:cubicBezTo>
                <a:cubicBezTo>
                  <a:pt x="12925" y="15355"/>
                  <a:pt x="12977" y="15250"/>
                  <a:pt x="13108" y="15250"/>
                </a:cubicBezTo>
                <a:cubicBezTo>
                  <a:pt x="13162" y="15250"/>
                  <a:pt x="13186" y="15217"/>
                  <a:pt x="13186" y="15134"/>
                </a:cubicBezTo>
                <a:cubicBezTo>
                  <a:pt x="13186" y="15047"/>
                  <a:pt x="13163" y="15014"/>
                  <a:pt x="13102" y="15014"/>
                </a:cubicBezTo>
                <a:cubicBezTo>
                  <a:pt x="13055" y="15014"/>
                  <a:pt x="13003" y="15037"/>
                  <a:pt x="12987" y="15065"/>
                </a:cubicBezTo>
                <a:cubicBezTo>
                  <a:pt x="12966" y="15103"/>
                  <a:pt x="12946" y="15103"/>
                  <a:pt x="12912" y="15065"/>
                </a:cubicBezTo>
                <a:cubicBezTo>
                  <a:pt x="12886" y="15037"/>
                  <a:pt x="12831" y="15014"/>
                  <a:pt x="12788" y="15014"/>
                </a:cubicBezTo>
                <a:close/>
                <a:moveTo>
                  <a:pt x="12269" y="15031"/>
                </a:moveTo>
                <a:cubicBezTo>
                  <a:pt x="11984" y="14980"/>
                  <a:pt x="11796" y="15290"/>
                  <a:pt x="11889" y="15661"/>
                </a:cubicBezTo>
                <a:cubicBezTo>
                  <a:pt x="11910" y="15743"/>
                  <a:pt x="11973" y="15833"/>
                  <a:pt x="12026" y="15863"/>
                </a:cubicBezTo>
                <a:cubicBezTo>
                  <a:pt x="12197" y="15957"/>
                  <a:pt x="12536" y="15859"/>
                  <a:pt x="12536" y="15716"/>
                </a:cubicBezTo>
                <a:cubicBezTo>
                  <a:pt x="12536" y="15686"/>
                  <a:pt x="12465" y="15683"/>
                  <a:pt x="12356" y="15702"/>
                </a:cubicBezTo>
                <a:cubicBezTo>
                  <a:pt x="12245" y="15722"/>
                  <a:pt x="12157" y="15712"/>
                  <a:pt x="12119" y="15678"/>
                </a:cubicBezTo>
                <a:cubicBezTo>
                  <a:pt x="12022" y="15589"/>
                  <a:pt x="12094" y="15538"/>
                  <a:pt x="12322" y="15538"/>
                </a:cubicBezTo>
                <a:lnTo>
                  <a:pt x="12536" y="15538"/>
                </a:lnTo>
                <a:lnTo>
                  <a:pt x="12536" y="15353"/>
                </a:lnTo>
                <a:cubicBezTo>
                  <a:pt x="12536" y="15141"/>
                  <a:pt x="12474" y="15068"/>
                  <a:pt x="12269" y="15031"/>
                </a:cubicBezTo>
                <a:close/>
                <a:moveTo>
                  <a:pt x="10099" y="15041"/>
                </a:moveTo>
                <a:cubicBezTo>
                  <a:pt x="9908" y="14989"/>
                  <a:pt x="9690" y="15072"/>
                  <a:pt x="9658" y="15209"/>
                </a:cubicBezTo>
                <a:cubicBezTo>
                  <a:pt x="9641" y="15280"/>
                  <a:pt x="9659" y="15298"/>
                  <a:pt x="9738" y="15298"/>
                </a:cubicBezTo>
                <a:cubicBezTo>
                  <a:pt x="9890" y="15298"/>
                  <a:pt x="9906" y="15380"/>
                  <a:pt x="9770" y="15452"/>
                </a:cubicBezTo>
                <a:cubicBezTo>
                  <a:pt x="9620" y="15531"/>
                  <a:pt x="9582" y="15763"/>
                  <a:pt x="9701" y="15859"/>
                </a:cubicBezTo>
                <a:cubicBezTo>
                  <a:pt x="9757" y="15905"/>
                  <a:pt x="9853" y="15913"/>
                  <a:pt x="10040" y="15890"/>
                </a:cubicBezTo>
                <a:cubicBezTo>
                  <a:pt x="10184" y="15873"/>
                  <a:pt x="10303" y="15856"/>
                  <a:pt x="10304" y="15853"/>
                </a:cubicBezTo>
                <a:cubicBezTo>
                  <a:pt x="10305" y="15849"/>
                  <a:pt x="10295" y="15676"/>
                  <a:pt x="10282" y="15466"/>
                </a:cubicBezTo>
                <a:lnTo>
                  <a:pt x="10258" y="15086"/>
                </a:lnTo>
                <a:lnTo>
                  <a:pt x="10099" y="15041"/>
                </a:lnTo>
                <a:close/>
              </a:path>
            </a:pathLst>
          </a:custGeom>
          <a:ln w="12700">
            <a:miter lim="400000"/>
          </a:ln>
        </p:spPr>
      </p:pic>
      <p:sp>
        <p:nvSpPr>
          <p:cNvPr id="6" name="Titre 1"/>
          <p:cNvSpPr>
            <a:spLocks noGrp="1"/>
          </p:cNvSpPr>
          <p:nvPr>
            <p:ph type="title"/>
          </p:nvPr>
        </p:nvSpPr>
        <p:spPr/>
        <p:txBody>
          <a:bodyPr>
            <a:normAutofit/>
          </a:bodyPr>
          <a:lstStyle/>
          <a:p>
            <a:r>
              <a:rPr lang="en-GB" sz="4600"/>
              <a:t>Targeted radionuclide therapy</a:t>
            </a:r>
          </a:p>
        </p:txBody>
      </p:sp>
      <p:grpSp>
        <p:nvGrpSpPr>
          <p:cNvPr id="8" name="Group 7"/>
          <p:cNvGrpSpPr/>
          <p:nvPr/>
        </p:nvGrpSpPr>
        <p:grpSpPr>
          <a:xfrm>
            <a:off x="9630668" y="304664"/>
            <a:ext cx="2081956" cy="939119"/>
            <a:chOff x="9624392" y="346900"/>
            <a:chExt cx="2081956" cy="939119"/>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pic>
        <p:nvPicPr>
          <p:cNvPr id="10" name="pasted-image.pdf">
            <a:extLst>
              <a:ext uri="{FF2B5EF4-FFF2-40B4-BE49-F238E27FC236}">
                <a16:creationId xmlns:a16="http://schemas.microsoft.com/office/drawing/2014/main" id="{7E330929-D07E-25AF-504C-CCCC56574AE5}"/>
              </a:ext>
            </a:extLst>
          </p:cNvPr>
          <p:cNvPicPr>
            <a:picLocks noGrp="1" noChangeAspect="1"/>
          </p:cNvPicPr>
          <p:nvPr>
            <p:ph sz="quarter" idx="13"/>
          </p:nvPr>
        </p:nvPicPr>
        <p:blipFill>
          <a:blip r:embed="rId6"/>
          <a:stretch>
            <a:fillRect/>
          </a:stretch>
        </p:blipFill>
        <p:spPr>
          <a:xfrm>
            <a:off x="6388139" y="1656000"/>
            <a:ext cx="5080000" cy="2463800"/>
          </a:xfrm>
          <a:prstGeom prst="rect">
            <a:avLst/>
          </a:prstGeom>
          <a:ln w="12700">
            <a:miter lim="400000"/>
          </a:ln>
        </p:spPr>
      </p:pic>
      <p:sp>
        <p:nvSpPr>
          <p:cNvPr id="2" name="Content Placeholder 1">
            <a:extLst>
              <a:ext uri="{FF2B5EF4-FFF2-40B4-BE49-F238E27FC236}">
                <a16:creationId xmlns:a16="http://schemas.microsoft.com/office/drawing/2014/main" id="{7BF000E4-E1DD-391A-3D73-734F1FE6EEF3}"/>
              </a:ext>
            </a:extLst>
          </p:cNvPr>
          <p:cNvSpPr>
            <a:spLocks noGrp="1"/>
          </p:cNvSpPr>
          <p:nvPr>
            <p:ph idx="1"/>
          </p:nvPr>
        </p:nvSpPr>
        <p:spPr/>
        <p:txBody>
          <a:bodyPr>
            <a:normAutofit fontScale="85000" lnSpcReduction="20000"/>
          </a:bodyPr>
          <a:lstStyle/>
          <a:p>
            <a:pPr marL="342900" marR="0" lvl="1" indent="-342900" fontAlgn="auto">
              <a:lnSpc>
                <a:spcPct val="100000"/>
              </a:lnSpc>
              <a:spcAft>
                <a:spcPts val="0"/>
              </a:spcAft>
              <a:buClrTx/>
              <a:buSzTx/>
              <a:buFont typeface="Arial" panose="020B0604020202020204" pitchFamily="34" charset="0"/>
              <a:buChar char="•"/>
              <a:tabLst/>
              <a:defRPr/>
            </a:pPr>
            <a:r>
              <a:rPr lang="en-US" sz="2400" b="1"/>
              <a:t>Targeted Radionuclide Therapy</a:t>
            </a:r>
            <a:r>
              <a:rPr lang="en-US" sz="2400"/>
              <a:t> (TRNT) uses a type of radiopharmaceuticals to selectively destroy cells in a patient, mostly against metastatic cancers. TRNT has seen a pronounced growth in the recent years and many new treatments are on the horizon, in particular with the use of </a:t>
            </a:r>
            <a:r>
              <a:rPr lang="en-US" sz="2400" baseline="30000"/>
              <a:t>177</a:t>
            </a:r>
            <a:r>
              <a:rPr lang="en-US" sz="2400"/>
              <a:t>Lu against cancers of the endocrine system and prostate cancer.</a:t>
            </a:r>
          </a:p>
          <a:p>
            <a:pPr marL="342900" marR="0" lvl="1" indent="-342900" fontAlgn="auto">
              <a:lnSpc>
                <a:spcPct val="100000"/>
              </a:lnSpc>
              <a:spcAft>
                <a:spcPts val="0"/>
              </a:spcAft>
              <a:buClrTx/>
              <a:buSzTx/>
              <a:buFont typeface="Arial" panose="020B0604020202020204" pitchFamily="34" charset="0"/>
              <a:buChar char="•"/>
              <a:tabLst/>
              <a:defRPr/>
            </a:pPr>
            <a:r>
              <a:rPr lang="en-US" sz="2400" b="1"/>
              <a:t>Targeted Alpha Therapy</a:t>
            </a:r>
            <a:r>
              <a:rPr lang="en-US" sz="2400"/>
              <a:t> (TAT) is the use of alpha emitters for therapy. Only </a:t>
            </a:r>
            <a:r>
              <a:rPr lang="en-US" sz="2400" baseline="30000"/>
              <a:t>223</a:t>
            </a:r>
            <a:r>
              <a:rPr lang="en-US" sz="2400"/>
              <a:t>Ra is currently clinically available but a lot of efforts is invested to develop new radiopharmaceuticals using </a:t>
            </a:r>
            <a:r>
              <a:rPr lang="en-US" sz="2400" baseline="30000"/>
              <a:t>211</a:t>
            </a:r>
            <a:r>
              <a:rPr lang="en-US" sz="2400"/>
              <a:t>At, </a:t>
            </a:r>
            <a:r>
              <a:rPr lang="en-US" sz="2400" baseline="30000"/>
              <a:t>212</a:t>
            </a:r>
            <a:r>
              <a:rPr lang="en-US" sz="2400"/>
              <a:t>Pb, </a:t>
            </a:r>
            <a:r>
              <a:rPr lang="en-US" sz="2400" baseline="30000"/>
              <a:t>213</a:t>
            </a:r>
            <a:r>
              <a:rPr lang="en-US" sz="2400"/>
              <a:t>Bi, or </a:t>
            </a:r>
            <a:r>
              <a:rPr lang="en-US" sz="2400" baseline="30000"/>
              <a:t>225</a:t>
            </a:r>
            <a:r>
              <a:rPr lang="en-US" sz="2400"/>
              <a:t>Ac.</a:t>
            </a:r>
          </a:p>
          <a:p>
            <a:pPr marL="342900" marR="0" lvl="1" indent="-342900" fontAlgn="auto">
              <a:lnSpc>
                <a:spcPct val="100000"/>
              </a:lnSpc>
              <a:spcAft>
                <a:spcPts val="0"/>
              </a:spcAft>
              <a:buClrTx/>
              <a:buSzTx/>
              <a:buFont typeface="Arial" panose="020B0604020202020204" pitchFamily="34" charset="0"/>
              <a:buChar char="•"/>
              <a:tabLst/>
              <a:defRPr/>
            </a:pPr>
            <a:r>
              <a:rPr lang="en-US" sz="2400" b="1"/>
              <a:t>Auger electron therapy</a:t>
            </a:r>
            <a:r>
              <a:rPr lang="en-US" sz="2400"/>
              <a:t> is the next development on the horizon.</a:t>
            </a:r>
          </a:p>
          <a:p>
            <a:endParaRPr lang="en-BE"/>
          </a:p>
        </p:txBody>
      </p:sp>
      <p:sp>
        <p:nvSpPr>
          <p:cNvPr id="14" name="Slide Number Placeholder 2">
            <a:extLst>
              <a:ext uri="{FF2B5EF4-FFF2-40B4-BE49-F238E27FC236}">
                <a16:creationId xmlns:a16="http://schemas.microsoft.com/office/drawing/2014/main" id="{95202C66-75E7-850D-AB34-5B69D42D36C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19</a:t>
            </a:fld>
            <a:endParaRPr lang="nl-NL"/>
          </a:p>
        </p:txBody>
      </p:sp>
    </p:spTree>
    <p:extLst>
      <p:ext uri="{BB962C8B-B14F-4D97-AF65-F5344CB8AC3E}">
        <p14:creationId xmlns:p14="http://schemas.microsoft.com/office/powerpoint/2010/main" val="599178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33B736-9953-6E47-4061-8F3C3F5FC07C}"/>
              </a:ext>
            </a:extLst>
          </p:cNvPr>
          <p:cNvSpPr>
            <a:spLocks noGrp="1"/>
          </p:cNvSpPr>
          <p:nvPr>
            <p:ph type="sldNum" sz="quarter" idx="12"/>
          </p:nvPr>
        </p:nvSpPr>
        <p:spPr/>
        <p:txBody>
          <a:bodyPr/>
          <a:lstStyle/>
          <a:p>
            <a:fld id="{0A297500-7527-634B-90F4-69D0994C32B4}" type="slidenum">
              <a:rPr lang="nl-NL" smtClean="0"/>
              <a:t>2</a:t>
            </a:fld>
            <a:endParaRPr lang="nl-NL"/>
          </a:p>
        </p:txBody>
      </p:sp>
      <p:sp>
        <p:nvSpPr>
          <p:cNvPr id="4" name="Title 3">
            <a:extLst>
              <a:ext uri="{FF2B5EF4-FFF2-40B4-BE49-F238E27FC236}">
                <a16:creationId xmlns:a16="http://schemas.microsoft.com/office/drawing/2014/main" id="{3552EE1A-341A-B13C-1E45-C6ED2BB83E0F}"/>
              </a:ext>
            </a:extLst>
          </p:cNvPr>
          <p:cNvSpPr>
            <a:spLocks noGrp="1"/>
          </p:cNvSpPr>
          <p:nvPr>
            <p:ph type="title"/>
          </p:nvPr>
        </p:nvSpPr>
        <p:spPr/>
        <p:txBody>
          <a:bodyPr/>
          <a:lstStyle/>
          <a:p>
            <a:r>
              <a:rPr lang="en-BE"/>
              <a:t>Children and fools tell the truth…</a:t>
            </a:r>
          </a:p>
        </p:txBody>
      </p:sp>
      <p:pic>
        <p:nvPicPr>
          <p:cNvPr id="11" name="Content Placeholder 10">
            <a:extLst>
              <a:ext uri="{FF2B5EF4-FFF2-40B4-BE49-F238E27FC236}">
                <a16:creationId xmlns:a16="http://schemas.microsoft.com/office/drawing/2014/main" id="{FDB6B327-9A75-E90D-3CC5-94179C0EDDD7}"/>
              </a:ext>
            </a:extLst>
          </p:cNvPr>
          <p:cNvPicPr>
            <a:picLocks noGrp="1" noChangeAspect="1"/>
          </p:cNvPicPr>
          <p:nvPr>
            <p:ph idx="1"/>
          </p:nvPr>
        </p:nvPicPr>
        <p:blipFill>
          <a:blip r:embed="rId2"/>
          <a:stretch>
            <a:fillRect/>
          </a:stretch>
        </p:blipFill>
        <p:spPr>
          <a:xfrm>
            <a:off x="1066006" y="1728788"/>
            <a:ext cx="4419600" cy="4318000"/>
          </a:xfrm>
          <a:prstGeom prst="rect">
            <a:avLst/>
          </a:prstGeom>
        </p:spPr>
      </p:pic>
      <p:graphicFrame>
        <p:nvGraphicFramePr>
          <p:cNvPr id="12" name="Content Placeholder 11">
            <a:extLst>
              <a:ext uri="{FF2B5EF4-FFF2-40B4-BE49-F238E27FC236}">
                <a16:creationId xmlns:a16="http://schemas.microsoft.com/office/drawing/2014/main" id="{0A82AA68-C568-743A-AF7A-5FB708B87C3C}"/>
              </a:ext>
            </a:extLst>
          </p:cNvPr>
          <p:cNvGraphicFramePr>
            <a:graphicFrameLocks noGrp="1"/>
          </p:cNvGraphicFramePr>
          <p:nvPr>
            <p:ph sz="quarter" idx="13"/>
            <p:extLst>
              <p:ext uri="{D42A27DB-BD31-4B8C-83A1-F6EECF244321}">
                <p14:modId xmlns:p14="http://schemas.microsoft.com/office/powerpoint/2010/main" val="151504651"/>
              </p:ext>
            </p:extLst>
          </p:nvPr>
        </p:nvGraphicFramePr>
        <p:xfrm>
          <a:off x="6216650" y="1655763"/>
          <a:ext cx="5400675" cy="4464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397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diagram of a variety of molecules&#10;&#10;Description automatically generated with medium confidence">
            <a:extLst>
              <a:ext uri="{FF2B5EF4-FFF2-40B4-BE49-F238E27FC236}">
                <a16:creationId xmlns:a16="http://schemas.microsoft.com/office/drawing/2014/main" id="{A50B891F-736A-6AD4-8907-AF72466EEAB9}"/>
              </a:ext>
            </a:extLst>
          </p:cNvPr>
          <p:cNvPicPr>
            <a:picLocks noGrp="1" noChangeAspect="1"/>
          </p:cNvPicPr>
          <p:nvPr>
            <p:ph idx="1"/>
          </p:nvPr>
        </p:nvPicPr>
        <p:blipFill>
          <a:blip r:embed="rId2"/>
          <a:stretch>
            <a:fillRect/>
          </a:stretch>
        </p:blipFill>
        <p:spPr>
          <a:xfrm>
            <a:off x="932938" y="872360"/>
            <a:ext cx="9902386" cy="5242904"/>
          </a:xfrm>
        </p:spPr>
      </p:pic>
      <p:sp>
        <p:nvSpPr>
          <p:cNvPr id="3" name="Slide Number Placeholder 2">
            <a:extLst>
              <a:ext uri="{FF2B5EF4-FFF2-40B4-BE49-F238E27FC236}">
                <a16:creationId xmlns:a16="http://schemas.microsoft.com/office/drawing/2014/main" id="{E8A6DF2D-13DE-326C-42A6-D1C96B92C5AF}"/>
              </a:ext>
            </a:extLst>
          </p:cNvPr>
          <p:cNvSpPr>
            <a:spLocks noGrp="1"/>
          </p:cNvSpPr>
          <p:nvPr>
            <p:ph type="sldNum" sz="quarter" idx="12"/>
          </p:nvPr>
        </p:nvSpPr>
        <p:spPr>
          <a:xfrm>
            <a:off x="576000" y="6198849"/>
            <a:ext cx="648000" cy="648000"/>
          </a:xfrm>
        </p:spPr>
        <p:txBody>
          <a:bodyPr/>
          <a:lstStyle/>
          <a:p>
            <a:fld id="{0A297500-7527-634B-90F4-69D0994C32B4}" type="slidenum">
              <a:rPr lang="nl-NL" smtClean="0"/>
              <a:t>20</a:t>
            </a:fld>
            <a:endParaRPr lang="nl-NL"/>
          </a:p>
        </p:txBody>
      </p:sp>
      <p:sp>
        <p:nvSpPr>
          <p:cNvPr id="4" name="Title 3">
            <a:extLst>
              <a:ext uri="{FF2B5EF4-FFF2-40B4-BE49-F238E27FC236}">
                <a16:creationId xmlns:a16="http://schemas.microsoft.com/office/drawing/2014/main" id="{0A4CD88B-70A4-97BF-634B-F921139C0259}"/>
              </a:ext>
            </a:extLst>
          </p:cNvPr>
          <p:cNvSpPr>
            <a:spLocks noGrp="1"/>
          </p:cNvSpPr>
          <p:nvPr>
            <p:ph type="title"/>
          </p:nvPr>
        </p:nvSpPr>
        <p:spPr/>
        <p:txBody>
          <a:bodyPr/>
          <a:lstStyle/>
          <a:p>
            <a:r>
              <a:rPr lang="en-BE"/>
              <a:t>Where are the radionuclides from?</a:t>
            </a:r>
          </a:p>
        </p:txBody>
      </p:sp>
      <p:sp>
        <p:nvSpPr>
          <p:cNvPr id="10" name="TextBox 9">
            <a:extLst>
              <a:ext uri="{FF2B5EF4-FFF2-40B4-BE49-F238E27FC236}">
                <a16:creationId xmlns:a16="http://schemas.microsoft.com/office/drawing/2014/main" id="{69EDFA84-948A-156D-DAEC-E1518BB081CA}"/>
              </a:ext>
            </a:extLst>
          </p:cNvPr>
          <p:cNvSpPr txBox="1"/>
          <p:nvPr/>
        </p:nvSpPr>
        <p:spPr>
          <a:xfrm>
            <a:off x="900000" y="6307140"/>
            <a:ext cx="7806118" cy="461665"/>
          </a:xfrm>
          <a:prstGeom prst="rect">
            <a:avLst/>
          </a:prstGeom>
          <a:noFill/>
        </p:spPr>
        <p:txBody>
          <a:bodyPr wrap="square" anchor="ctr">
            <a:spAutoFit/>
          </a:bodyPr>
          <a:lstStyle/>
          <a:p>
            <a:r>
              <a:rPr lang="en-US" sz="1200" i="1">
                <a:solidFill>
                  <a:schemeClr val="bg2"/>
                </a:solidFill>
                <a:hlinkClick r:id="rId3">
                  <a:extLst>
                    <a:ext uri="{A12FA001-AC4F-418D-AE19-62706E023703}">
                      <ahyp:hlinkClr xmlns:ahyp="http://schemas.microsoft.com/office/drawing/2018/hyperlinkcolor" val="tx"/>
                    </a:ext>
                  </a:extLst>
                </a:hlinkClick>
              </a:rPr>
              <a:t>https://op.europa.eu/en/publication-detail/-/publication/4599de47-3ac6-11ec-89db-01aa75ed71a1/language-en</a:t>
            </a:r>
            <a:r>
              <a:rPr lang="en-US" sz="1200" i="1">
                <a:solidFill>
                  <a:schemeClr val="bg2"/>
                </a:solidFill>
              </a:rPr>
              <a:t> </a:t>
            </a:r>
          </a:p>
          <a:p>
            <a:r>
              <a:rPr lang="en-US" sz="1200" i="1">
                <a:solidFill>
                  <a:schemeClr val="bg2"/>
                </a:solidFill>
              </a:rPr>
              <a:t>Courtesy Michiel Van de </a:t>
            </a:r>
            <a:r>
              <a:rPr lang="en-US" sz="1200" i="1" err="1">
                <a:solidFill>
                  <a:schemeClr val="bg2"/>
                </a:solidFill>
              </a:rPr>
              <a:t>Voorde</a:t>
            </a:r>
            <a:r>
              <a:rPr lang="en-US" sz="1200" i="1">
                <a:solidFill>
                  <a:schemeClr val="bg2"/>
                </a:solidFill>
              </a:rPr>
              <a:t> (SCK CEN)</a:t>
            </a:r>
            <a:endParaRPr lang="en-BE" sz="1200" i="1">
              <a:solidFill>
                <a:schemeClr val="bg2"/>
              </a:solidFill>
            </a:endParaRPr>
          </a:p>
        </p:txBody>
      </p:sp>
      <p:grpSp>
        <p:nvGrpSpPr>
          <p:cNvPr id="5" name="Group 4">
            <a:extLst>
              <a:ext uri="{FF2B5EF4-FFF2-40B4-BE49-F238E27FC236}">
                <a16:creationId xmlns:a16="http://schemas.microsoft.com/office/drawing/2014/main" id="{6DB251C3-09D8-543F-655D-B6F81A1BA836}"/>
              </a:ext>
            </a:extLst>
          </p:cNvPr>
          <p:cNvGrpSpPr/>
          <p:nvPr/>
        </p:nvGrpSpPr>
        <p:grpSpPr>
          <a:xfrm>
            <a:off x="9630668" y="304664"/>
            <a:ext cx="2081956" cy="939119"/>
            <a:chOff x="9624392" y="346900"/>
            <a:chExt cx="2081956" cy="939119"/>
          </a:xfrm>
        </p:grpSpPr>
        <p:pic>
          <p:nvPicPr>
            <p:cNvPr id="6" name="Picture 5">
              <a:extLst>
                <a:ext uri="{FF2B5EF4-FFF2-40B4-BE49-F238E27FC236}">
                  <a16:creationId xmlns:a16="http://schemas.microsoft.com/office/drawing/2014/main" id="{58646D68-0A54-2253-FAD7-7275AAAC38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7" name="Picture 6">
              <a:extLst>
                <a:ext uri="{FF2B5EF4-FFF2-40B4-BE49-F238E27FC236}">
                  <a16:creationId xmlns:a16="http://schemas.microsoft.com/office/drawing/2014/main" id="{77E9688D-0114-1EE4-6043-A30CD9241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spTree>
    <p:extLst>
      <p:ext uri="{BB962C8B-B14F-4D97-AF65-F5344CB8AC3E}">
        <p14:creationId xmlns:p14="http://schemas.microsoft.com/office/powerpoint/2010/main" val="3449399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4551C3-F773-46F3-AE7A-83E731F6DEA8}"/>
              </a:ext>
            </a:extLst>
          </p:cNvPr>
          <p:cNvSpPr>
            <a:spLocks noGrp="1"/>
          </p:cNvSpPr>
          <p:nvPr>
            <p:ph type="body" idx="1"/>
          </p:nvPr>
        </p:nvSpPr>
        <p:spPr/>
        <p:txBody>
          <a:bodyPr/>
          <a:lstStyle/>
          <a:p>
            <a:r>
              <a:rPr lang="en-BE"/>
              <a:t>In nuclear reactors</a:t>
            </a:r>
          </a:p>
        </p:txBody>
      </p:sp>
      <p:sp>
        <p:nvSpPr>
          <p:cNvPr id="3" name="Content Placeholder 2">
            <a:extLst>
              <a:ext uri="{FF2B5EF4-FFF2-40B4-BE49-F238E27FC236}">
                <a16:creationId xmlns:a16="http://schemas.microsoft.com/office/drawing/2014/main" id="{92703DF2-2364-5842-F9B1-35FBABB128EF}"/>
              </a:ext>
            </a:extLst>
          </p:cNvPr>
          <p:cNvSpPr>
            <a:spLocks noGrp="1"/>
          </p:cNvSpPr>
          <p:nvPr>
            <p:ph sz="half" idx="2"/>
          </p:nvPr>
        </p:nvSpPr>
        <p:spPr/>
        <p:txBody>
          <a:bodyPr/>
          <a:lstStyle/>
          <a:p>
            <a:r>
              <a:rPr lang="en-BE"/>
              <a:t>Medical radionuclides are produced in nuclear reactors either from neutron capture or from fission of </a:t>
            </a:r>
            <a:r>
              <a:rPr lang="en-BE" baseline="30000"/>
              <a:t>235</a:t>
            </a:r>
            <a:r>
              <a:rPr lang="en-BE"/>
              <a:t>U.</a:t>
            </a:r>
          </a:p>
          <a:p>
            <a:r>
              <a:rPr lang="en-BE"/>
              <a:t>The irradiated material always requires heavy radiochemical post-processing in hot cells.</a:t>
            </a:r>
          </a:p>
          <a:p>
            <a:r>
              <a:rPr lang="en-BE"/>
              <a:t>Well established pipeline but limited (and ageing) infrastructure.</a:t>
            </a:r>
          </a:p>
        </p:txBody>
      </p:sp>
      <p:sp>
        <p:nvSpPr>
          <p:cNvPr id="4" name="Text Placeholder 3">
            <a:extLst>
              <a:ext uri="{FF2B5EF4-FFF2-40B4-BE49-F238E27FC236}">
                <a16:creationId xmlns:a16="http://schemas.microsoft.com/office/drawing/2014/main" id="{0FAD990C-525E-2C26-5362-C2348AF01F7D}"/>
              </a:ext>
            </a:extLst>
          </p:cNvPr>
          <p:cNvSpPr>
            <a:spLocks noGrp="1"/>
          </p:cNvSpPr>
          <p:nvPr>
            <p:ph type="body" sz="quarter" idx="3"/>
          </p:nvPr>
        </p:nvSpPr>
        <p:spPr/>
        <p:txBody>
          <a:bodyPr/>
          <a:lstStyle/>
          <a:p>
            <a:r>
              <a:rPr lang="en-BE"/>
              <a:t>At particle accelerator</a:t>
            </a:r>
          </a:p>
        </p:txBody>
      </p:sp>
      <p:sp>
        <p:nvSpPr>
          <p:cNvPr id="5" name="Content Placeholder 4">
            <a:extLst>
              <a:ext uri="{FF2B5EF4-FFF2-40B4-BE49-F238E27FC236}">
                <a16:creationId xmlns:a16="http://schemas.microsoft.com/office/drawing/2014/main" id="{8F8A8061-717A-B0B4-777B-55EF3D0D31B4}"/>
              </a:ext>
            </a:extLst>
          </p:cNvPr>
          <p:cNvSpPr>
            <a:spLocks noGrp="1"/>
          </p:cNvSpPr>
          <p:nvPr>
            <p:ph sz="quarter" idx="4"/>
          </p:nvPr>
        </p:nvSpPr>
        <p:spPr/>
        <p:txBody>
          <a:bodyPr/>
          <a:lstStyle/>
          <a:p>
            <a:r>
              <a:rPr lang="en-BE"/>
              <a:t>Accelerators are very modular and depending on their energy and particles accelerated, different reactions are possible.</a:t>
            </a:r>
          </a:p>
          <a:p>
            <a:r>
              <a:rPr lang="en-BE"/>
              <a:t>Many hospitals have their own accelerator and are thus independent.</a:t>
            </a:r>
          </a:p>
          <a:p>
            <a:r>
              <a:rPr lang="en-BE"/>
              <a:t>Innovative radionuclides require exotic accelerators.</a:t>
            </a:r>
          </a:p>
        </p:txBody>
      </p:sp>
      <p:sp>
        <p:nvSpPr>
          <p:cNvPr id="6" name="Slide Number Placeholder 5">
            <a:extLst>
              <a:ext uri="{FF2B5EF4-FFF2-40B4-BE49-F238E27FC236}">
                <a16:creationId xmlns:a16="http://schemas.microsoft.com/office/drawing/2014/main" id="{42C4494C-C904-277A-A1E5-072A752EBD18}"/>
              </a:ext>
            </a:extLst>
          </p:cNvPr>
          <p:cNvSpPr>
            <a:spLocks noGrp="1"/>
          </p:cNvSpPr>
          <p:nvPr>
            <p:ph type="sldNum" sz="quarter" idx="12"/>
          </p:nvPr>
        </p:nvSpPr>
        <p:spPr/>
        <p:txBody>
          <a:bodyPr/>
          <a:lstStyle/>
          <a:p>
            <a:fld id="{0A297500-7527-634B-90F4-69D0994C32B4}" type="slidenum">
              <a:rPr lang="nl-NL" smtClean="0"/>
              <a:t>21</a:t>
            </a:fld>
            <a:endParaRPr lang="nl-NL"/>
          </a:p>
        </p:txBody>
      </p:sp>
      <p:sp>
        <p:nvSpPr>
          <p:cNvPr id="7" name="Title 6">
            <a:extLst>
              <a:ext uri="{FF2B5EF4-FFF2-40B4-BE49-F238E27FC236}">
                <a16:creationId xmlns:a16="http://schemas.microsoft.com/office/drawing/2014/main" id="{E9FB4DD5-C1DD-DFCE-7634-2BB6BB7AC213}"/>
              </a:ext>
            </a:extLst>
          </p:cNvPr>
          <p:cNvSpPr>
            <a:spLocks noGrp="1"/>
          </p:cNvSpPr>
          <p:nvPr>
            <p:ph type="title"/>
          </p:nvPr>
        </p:nvSpPr>
        <p:spPr/>
        <p:txBody>
          <a:bodyPr/>
          <a:lstStyle/>
          <a:p>
            <a:r>
              <a:rPr lang="en-BE"/>
              <a:t>Medical radionuclide supply</a:t>
            </a:r>
          </a:p>
        </p:txBody>
      </p:sp>
      <p:grpSp>
        <p:nvGrpSpPr>
          <p:cNvPr id="8" name="Group 7">
            <a:extLst>
              <a:ext uri="{FF2B5EF4-FFF2-40B4-BE49-F238E27FC236}">
                <a16:creationId xmlns:a16="http://schemas.microsoft.com/office/drawing/2014/main" id="{EACEB122-158C-DC36-BFC7-E2FC4076D4D8}"/>
              </a:ext>
            </a:extLst>
          </p:cNvPr>
          <p:cNvGrpSpPr/>
          <p:nvPr/>
        </p:nvGrpSpPr>
        <p:grpSpPr>
          <a:xfrm>
            <a:off x="9630668" y="304664"/>
            <a:ext cx="2081956" cy="939119"/>
            <a:chOff x="9624392" y="346900"/>
            <a:chExt cx="2081956" cy="939119"/>
          </a:xfrm>
        </p:grpSpPr>
        <p:pic>
          <p:nvPicPr>
            <p:cNvPr id="9" name="Picture 8">
              <a:extLst>
                <a:ext uri="{FF2B5EF4-FFF2-40B4-BE49-F238E27FC236}">
                  <a16:creationId xmlns:a16="http://schemas.microsoft.com/office/drawing/2014/main" id="{8EA6FA96-C62F-C5BD-93E1-FD0522D98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10" name="Picture 9">
              <a:extLst>
                <a:ext uri="{FF2B5EF4-FFF2-40B4-BE49-F238E27FC236}">
                  <a16:creationId xmlns:a16="http://schemas.microsoft.com/office/drawing/2014/main" id="{BD677F19-72A5-6B7E-F8F9-DA6E6ECAF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spTree>
    <p:extLst>
      <p:ext uri="{BB962C8B-B14F-4D97-AF65-F5344CB8AC3E}">
        <p14:creationId xmlns:p14="http://schemas.microsoft.com/office/powerpoint/2010/main" val="3241962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map&#10;&#10;Description automatically generated">
            <a:extLst>
              <a:ext uri="{FF2B5EF4-FFF2-40B4-BE49-F238E27FC236}">
                <a16:creationId xmlns:a16="http://schemas.microsoft.com/office/drawing/2014/main" id="{5A3F2588-8663-7C58-DF6D-1A5527DBB47D}"/>
              </a:ext>
            </a:extLst>
          </p:cNvPr>
          <p:cNvPicPr>
            <a:picLocks noGrp="1" noChangeAspect="1"/>
          </p:cNvPicPr>
          <p:nvPr>
            <p:ph idx="1"/>
          </p:nvPr>
        </p:nvPicPr>
        <p:blipFill>
          <a:blip r:embed="rId2"/>
          <a:stretch>
            <a:fillRect/>
          </a:stretch>
        </p:blipFill>
        <p:spPr>
          <a:xfrm>
            <a:off x="610643" y="1655763"/>
            <a:ext cx="10972302" cy="4464050"/>
          </a:xfrm>
        </p:spPr>
      </p:pic>
      <p:sp>
        <p:nvSpPr>
          <p:cNvPr id="4" name="Slide Number Placeholder 3">
            <a:extLst>
              <a:ext uri="{FF2B5EF4-FFF2-40B4-BE49-F238E27FC236}">
                <a16:creationId xmlns:a16="http://schemas.microsoft.com/office/drawing/2014/main" id="{81B60964-6F80-F7F2-3A76-0666C8B6BE6A}"/>
              </a:ext>
            </a:extLst>
          </p:cNvPr>
          <p:cNvSpPr>
            <a:spLocks noGrp="1"/>
          </p:cNvSpPr>
          <p:nvPr>
            <p:ph type="sldNum" sz="quarter" idx="12"/>
          </p:nvPr>
        </p:nvSpPr>
        <p:spPr/>
        <p:txBody>
          <a:bodyPr/>
          <a:lstStyle/>
          <a:p>
            <a:fld id="{0A297500-7527-634B-90F4-69D0994C32B4}" type="slidenum">
              <a:rPr lang="nl-NL" smtClean="0"/>
              <a:t>22</a:t>
            </a:fld>
            <a:endParaRPr lang="nl-NL"/>
          </a:p>
        </p:txBody>
      </p:sp>
      <p:sp>
        <p:nvSpPr>
          <p:cNvPr id="5" name="Title 4">
            <a:extLst>
              <a:ext uri="{FF2B5EF4-FFF2-40B4-BE49-F238E27FC236}">
                <a16:creationId xmlns:a16="http://schemas.microsoft.com/office/drawing/2014/main" id="{1316AF58-05B8-B90F-8407-60AFA5DE383A}"/>
              </a:ext>
            </a:extLst>
          </p:cNvPr>
          <p:cNvSpPr>
            <a:spLocks noGrp="1"/>
          </p:cNvSpPr>
          <p:nvPr>
            <p:ph type="title"/>
          </p:nvPr>
        </p:nvSpPr>
        <p:spPr/>
        <p:txBody>
          <a:bodyPr/>
          <a:lstStyle/>
          <a:p>
            <a:r>
              <a:rPr lang="en-BE"/>
              <a:t>Research reactors worldwide</a:t>
            </a:r>
          </a:p>
        </p:txBody>
      </p:sp>
      <p:sp>
        <p:nvSpPr>
          <p:cNvPr id="8" name="TextBox 7">
            <a:extLst>
              <a:ext uri="{FF2B5EF4-FFF2-40B4-BE49-F238E27FC236}">
                <a16:creationId xmlns:a16="http://schemas.microsoft.com/office/drawing/2014/main" id="{1DEC82DA-27C8-73A3-35B2-49DB4B3193E9}"/>
              </a:ext>
            </a:extLst>
          </p:cNvPr>
          <p:cNvSpPr txBox="1"/>
          <p:nvPr/>
        </p:nvSpPr>
        <p:spPr>
          <a:xfrm>
            <a:off x="900000" y="6303167"/>
            <a:ext cx="6098344" cy="461665"/>
          </a:xfrm>
          <a:prstGeom prst="rect">
            <a:avLst/>
          </a:prstGeom>
          <a:noFill/>
        </p:spPr>
        <p:txBody>
          <a:bodyPr wrap="square" anchor="ctr">
            <a:spAutoFit/>
          </a:bodyPr>
          <a:lstStyle/>
          <a:p>
            <a:r>
              <a:rPr lang="en-BE" sz="1200" i="1">
                <a:solidFill>
                  <a:schemeClr val="bg2"/>
                </a:solidFill>
                <a:hlinkClick r:id="rId3">
                  <a:extLst>
                    <a:ext uri="{A12FA001-AC4F-418D-AE19-62706E023703}">
                      <ahyp:hlinkClr xmlns:ahyp="http://schemas.microsoft.com/office/drawing/2018/hyperlinkcolor" val="tx"/>
                    </a:ext>
                  </a:extLst>
                </a:hlinkClick>
              </a:rPr>
              <a:t>https://nucleus.iaea.org/rrdb/#/home</a:t>
            </a:r>
            <a:endParaRPr lang="en-BE" sz="1200" i="1">
              <a:solidFill>
                <a:schemeClr val="bg2"/>
              </a:solidFill>
            </a:endParaRPr>
          </a:p>
          <a:p>
            <a:r>
              <a:rPr lang="en-GB" sz="1200" i="1">
                <a:solidFill>
                  <a:schemeClr val="bg2"/>
                </a:solidFill>
                <a:hlinkClick r:id="rId4">
                  <a:extLst>
                    <a:ext uri="{A12FA001-AC4F-418D-AE19-62706E023703}">
                      <ahyp:hlinkClr xmlns:ahyp="http://schemas.microsoft.com/office/drawing/2018/hyperlinkcolor" val="tx"/>
                    </a:ext>
                  </a:extLst>
                </a:hlinkClick>
              </a:rPr>
              <a:t>https://nuclearmedicineeurope.eu/security-of-supply/</a:t>
            </a:r>
            <a:r>
              <a:rPr lang="en-BE" sz="1200" i="1">
                <a:solidFill>
                  <a:schemeClr val="bg2"/>
                </a:solidFill>
              </a:rPr>
              <a:t> </a:t>
            </a:r>
          </a:p>
        </p:txBody>
      </p:sp>
      <p:grpSp>
        <p:nvGrpSpPr>
          <p:cNvPr id="2" name="Group 1">
            <a:extLst>
              <a:ext uri="{FF2B5EF4-FFF2-40B4-BE49-F238E27FC236}">
                <a16:creationId xmlns:a16="http://schemas.microsoft.com/office/drawing/2014/main" id="{79D118B5-1039-C204-41F3-979BE046BDAD}"/>
              </a:ext>
            </a:extLst>
          </p:cNvPr>
          <p:cNvGrpSpPr/>
          <p:nvPr/>
        </p:nvGrpSpPr>
        <p:grpSpPr>
          <a:xfrm>
            <a:off x="9630668" y="304664"/>
            <a:ext cx="2081956" cy="939119"/>
            <a:chOff x="9624392" y="346900"/>
            <a:chExt cx="2081956" cy="939119"/>
          </a:xfrm>
        </p:grpSpPr>
        <p:pic>
          <p:nvPicPr>
            <p:cNvPr id="6" name="Picture 5">
              <a:extLst>
                <a:ext uri="{FF2B5EF4-FFF2-40B4-BE49-F238E27FC236}">
                  <a16:creationId xmlns:a16="http://schemas.microsoft.com/office/drawing/2014/main" id="{8F9185C9-7E8E-616B-5628-E8A3BFB800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9" name="Picture 8">
              <a:extLst>
                <a:ext uri="{FF2B5EF4-FFF2-40B4-BE49-F238E27FC236}">
                  <a16:creationId xmlns:a16="http://schemas.microsoft.com/office/drawing/2014/main" id="{9FBB2D7A-2B40-18EC-9AF4-C7419BF5D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spTree>
    <p:extLst>
      <p:ext uri="{BB962C8B-B14F-4D97-AF65-F5344CB8AC3E}">
        <p14:creationId xmlns:p14="http://schemas.microsoft.com/office/powerpoint/2010/main" val="1931678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ap of the world with purple labels&#10;&#10;Description automatically generated">
            <a:extLst>
              <a:ext uri="{FF2B5EF4-FFF2-40B4-BE49-F238E27FC236}">
                <a16:creationId xmlns:a16="http://schemas.microsoft.com/office/drawing/2014/main" id="{6B2746EC-6484-C722-B997-94A603DC28A0}"/>
              </a:ext>
            </a:extLst>
          </p:cNvPr>
          <p:cNvPicPr>
            <a:picLocks noGrp="1" noChangeAspect="1"/>
          </p:cNvPicPr>
          <p:nvPr>
            <p:ph idx="1"/>
          </p:nvPr>
        </p:nvPicPr>
        <p:blipFill>
          <a:blip r:embed="rId2"/>
          <a:stretch>
            <a:fillRect/>
          </a:stretch>
        </p:blipFill>
        <p:spPr>
          <a:xfrm>
            <a:off x="642663" y="1655763"/>
            <a:ext cx="10908262" cy="4464050"/>
          </a:xfrm>
        </p:spPr>
      </p:pic>
      <p:sp>
        <p:nvSpPr>
          <p:cNvPr id="4" name="Slide Number Placeholder 3">
            <a:extLst>
              <a:ext uri="{FF2B5EF4-FFF2-40B4-BE49-F238E27FC236}">
                <a16:creationId xmlns:a16="http://schemas.microsoft.com/office/drawing/2014/main" id="{29E5AB54-6DE9-1857-D4D2-2AC9143107CC}"/>
              </a:ext>
            </a:extLst>
          </p:cNvPr>
          <p:cNvSpPr>
            <a:spLocks noGrp="1"/>
          </p:cNvSpPr>
          <p:nvPr>
            <p:ph type="sldNum" sz="quarter" idx="12"/>
          </p:nvPr>
        </p:nvSpPr>
        <p:spPr/>
        <p:txBody>
          <a:bodyPr/>
          <a:lstStyle/>
          <a:p>
            <a:fld id="{0A297500-7527-634B-90F4-69D0994C32B4}" type="slidenum">
              <a:rPr lang="nl-NL" smtClean="0"/>
              <a:t>23</a:t>
            </a:fld>
            <a:endParaRPr lang="nl-NL"/>
          </a:p>
        </p:txBody>
      </p:sp>
      <p:sp>
        <p:nvSpPr>
          <p:cNvPr id="5" name="Title 4">
            <a:extLst>
              <a:ext uri="{FF2B5EF4-FFF2-40B4-BE49-F238E27FC236}">
                <a16:creationId xmlns:a16="http://schemas.microsoft.com/office/drawing/2014/main" id="{CD79E94F-49BF-4726-17C0-3EF6BE565234}"/>
              </a:ext>
            </a:extLst>
          </p:cNvPr>
          <p:cNvSpPr>
            <a:spLocks noGrp="1"/>
          </p:cNvSpPr>
          <p:nvPr>
            <p:ph type="title"/>
          </p:nvPr>
        </p:nvSpPr>
        <p:spPr/>
        <p:txBody>
          <a:bodyPr/>
          <a:lstStyle/>
          <a:p>
            <a:r>
              <a:rPr lang="en-BE"/>
              <a:t>Research reactors worldwide</a:t>
            </a:r>
          </a:p>
        </p:txBody>
      </p:sp>
      <p:sp>
        <p:nvSpPr>
          <p:cNvPr id="6" name="TextBox 5">
            <a:extLst>
              <a:ext uri="{FF2B5EF4-FFF2-40B4-BE49-F238E27FC236}">
                <a16:creationId xmlns:a16="http://schemas.microsoft.com/office/drawing/2014/main" id="{97E32828-4786-360A-1249-DD83C0EDD1F8}"/>
              </a:ext>
            </a:extLst>
          </p:cNvPr>
          <p:cNvSpPr txBox="1"/>
          <p:nvPr/>
        </p:nvSpPr>
        <p:spPr>
          <a:xfrm>
            <a:off x="900000" y="6303167"/>
            <a:ext cx="6098344" cy="461665"/>
          </a:xfrm>
          <a:prstGeom prst="rect">
            <a:avLst/>
          </a:prstGeom>
          <a:noFill/>
        </p:spPr>
        <p:txBody>
          <a:bodyPr wrap="square" anchor="ctr">
            <a:spAutoFit/>
          </a:bodyPr>
          <a:lstStyle/>
          <a:p>
            <a:r>
              <a:rPr lang="en-BE" sz="1200" i="1">
                <a:solidFill>
                  <a:schemeClr val="bg2"/>
                </a:solidFill>
                <a:hlinkClick r:id="rId3">
                  <a:extLst>
                    <a:ext uri="{A12FA001-AC4F-418D-AE19-62706E023703}">
                      <ahyp:hlinkClr xmlns:ahyp="http://schemas.microsoft.com/office/drawing/2018/hyperlinkcolor" val="tx"/>
                    </a:ext>
                  </a:extLst>
                </a:hlinkClick>
              </a:rPr>
              <a:t>https://nucleus.iaea.org/rrdb/#/home</a:t>
            </a:r>
            <a:endParaRPr lang="en-BE" sz="1200" i="1">
              <a:solidFill>
                <a:schemeClr val="bg2"/>
              </a:solidFill>
            </a:endParaRPr>
          </a:p>
          <a:p>
            <a:r>
              <a:rPr lang="en-GB" sz="1200" i="1">
                <a:solidFill>
                  <a:schemeClr val="bg2"/>
                </a:solidFill>
                <a:hlinkClick r:id="rId4">
                  <a:extLst>
                    <a:ext uri="{A12FA001-AC4F-418D-AE19-62706E023703}">
                      <ahyp:hlinkClr xmlns:ahyp="http://schemas.microsoft.com/office/drawing/2018/hyperlinkcolor" val="tx"/>
                    </a:ext>
                  </a:extLst>
                </a:hlinkClick>
              </a:rPr>
              <a:t>https://nuclearmedicineeurope.eu/security-of-supply/</a:t>
            </a:r>
            <a:r>
              <a:rPr lang="en-BE" sz="1200" i="1">
                <a:solidFill>
                  <a:schemeClr val="bg2"/>
                </a:solidFill>
              </a:rPr>
              <a:t> </a:t>
            </a:r>
          </a:p>
        </p:txBody>
      </p:sp>
      <p:grpSp>
        <p:nvGrpSpPr>
          <p:cNvPr id="2" name="Group 1">
            <a:extLst>
              <a:ext uri="{FF2B5EF4-FFF2-40B4-BE49-F238E27FC236}">
                <a16:creationId xmlns:a16="http://schemas.microsoft.com/office/drawing/2014/main" id="{6D4562AF-639F-DA76-BC43-78C39D9505B7}"/>
              </a:ext>
            </a:extLst>
          </p:cNvPr>
          <p:cNvGrpSpPr/>
          <p:nvPr/>
        </p:nvGrpSpPr>
        <p:grpSpPr>
          <a:xfrm>
            <a:off x="9630668" y="304664"/>
            <a:ext cx="2081956" cy="939119"/>
            <a:chOff x="9624392" y="346900"/>
            <a:chExt cx="2081956" cy="939119"/>
          </a:xfrm>
        </p:grpSpPr>
        <p:pic>
          <p:nvPicPr>
            <p:cNvPr id="7" name="Picture 6">
              <a:extLst>
                <a:ext uri="{FF2B5EF4-FFF2-40B4-BE49-F238E27FC236}">
                  <a16:creationId xmlns:a16="http://schemas.microsoft.com/office/drawing/2014/main" id="{752616C5-DE1B-8654-AACA-0457F09056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9" name="Picture 8">
              <a:extLst>
                <a:ext uri="{FF2B5EF4-FFF2-40B4-BE49-F238E27FC236}">
                  <a16:creationId xmlns:a16="http://schemas.microsoft.com/office/drawing/2014/main" id="{5DFCA2D1-A4B6-3509-A535-889690D65E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spTree>
    <p:extLst>
      <p:ext uri="{BB962C8B-B14F-4D97-AF65-F5344CB8AC3E}">
        <p14:creationId xmlns:p14="http://schemas.microsoft.com/office/powerpoint/2010/main" val="1392663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5C1BE1-9984-7228-F24E-9FCD70BC1542}"/>
              </a:ext>
            </a:extLst>
          </p:cNvPr>
          <p:cNvSpPr>
            <a:spLocks noGrp="1"/>
          </p:cNvSpPr>
          <p:nvPr>
            <p:ph type="sldNum" sz="quarter" idx="12"/>
          </p:nvPr>
        </p:nvSpPr>
        <p:spPr/>
        <p:txBody>
          <a:bodyPr/>
          <a:lstStyle/>
          <a:p>
            <a:fld id="{0A297500-7527-634B-90F4-69D0994C32B4}" type="slidenum">
              <a:rPr lang="nl-NL" smtClean="0"/>
              <a:t>24</a:t>
            </a:fld>
            <a:endParaRPr lang="nl-NL"/>
          </a:p>
        </p:txBody>
      </p:sp>
      <p:sp>
        <p:nvSpPr>
          <p:cNvPr id="4" name="Content Placeholder 3">
            <a:extLst>
              <a:ext uri="{FF2B5EF4-FFF2-40B4-BE49-F238E27FC236}">
                <a16:creationId xmlns:a16="http://schemas.microsoft.com/office/drawing/2014/main" id="{5AD670CF-55ED-E255-4A60-E0CBA7AEC63A}"/>
              </a:ext>
            </a:extLst>
          </p:cNvPr>
          <p:cNvSpPr>
            <a:spLocks noGrp="1"/>
          </p:cNvSpPr>
          <p:nvPr>
            <p:ph idx="1"/>
          </p:nvPr>
        </p:nvSpPr>
        <p:spPr/>
        <p:txBody>
          <a:bodyPr/>
          <a:lstStyle/>
          <a:p>
            <a:r>
              <a:rPr lang="en-BE"/>
              <a:t>Those can be found in many hospitals around the world, coupled with the local radiopharmacy.</a:t>
            </a:r>
          </a:p>
          <a:p>
            <a:r>
              <a:rPr lang="en-BE"/>
              <a:t>They consist of typically low-energy machines, up to 11 or 18 MeV, with built-in target systems that may even already process the radiochemistry part of the preparation and can be integrated with automated synthesis of the radiopharmaceuticals.</a:t>
            </a:r>
          </a:p>
          <a:p>
            <a:r>
              <a:rPr lang="en-BE"/>
              <a:t>Ideal for PET isotopes </a:t>
            </a:r>
            <a:r>
              <a:rPr lang="en-BE" baseline="30000"/>
              <a:t>11</a:t>
            </a:r>
            <a:r>
              <a:rPr lang="en-BE"/>
              <a:t>C and </a:t>
            </a:r>
            <a:r>
              <a:rPr lang="en-BE" baseline="30000"/>
              <a:t>18</a:t>
            </a:r>
            <a:r>
              <a:rPr lang="en-BE"/>
              <a:t>F.</a:t>
            </a:r>
          </a:p>
        </p:txBody>
      </p:sp>
      <p:pic>
        <p:nvPicPr>
          <p:cNvPr id="8" name="Content Placeholder 7" descr="A white machine with grey metal tubes&#10;&#10;Description automatically generated with medium confidence">
            <a:extLst>
              <a:ext uri="{FF2B5EF4-FFF2-40B4-BE49-F238E27FC236}">
                <a16:creationId xmlns:a16="http://schemas.microsoft.com/office/drawing/2014/main" id="{AA5B5F7D-C156-7CE3-3DE7-670BD6FB42C8}"/>
              </a:ext>
            </a:extLst>
          </p:cNvPr>
          <p:cNvPicPr>
            <a:picLocks noGrp="1" noChangeAspect="1"/>
          </p:cNvPicPr>
          <p:nvPr>
            <p:ph sz="quarter" idx="13"/>
          </p:nvPr>
        </p:nvPicPr>
        <p:blipFill>
          <a:blip r:embed="rId2"/>
          <a:stretch>
            <a:fillRect/>
          </a:stretch>
        </p:blipFill>
        <p:spPr>
          <a:xfrm>
            <a:off x="6696527" y="1655763"/>
            <a:ext cx="4440920" cy="4464050"/>
          </a:xfrm>
        </p:spPr>
      </p:pic>
      <p:sp>
        <p:nvSpPr>
          <p:cNvPr id="6" name="Title 5">
            <a:extLst>
              <a:ext uri="{FF2B5EF4-FFF2-40B4-BE49-F238E27FC236}">
                <a16:creationId xmlns:a16="http://schemas.microsoft.com/office/drawing/2014/main" id="{6FD32215-DE20-D01F-599B-5C8F49710ADF}"/>
              </a:ext>
            </a:extLst>
          </p:cNvPr>
          <p:cNvSpPr>
            <a:spLocks noGrp="1"/>
          </p:cNvSpPr>
          <p:nvPr>
            <p:ph type="title"/>
          </p:nvPr>
        </p:nvSpPr>
        <p:spPr/>
        <p:txBody>
          <a:bodyPr/>
          <a:lstStyle/>
          <a:p>
            <a:r>
              <a:rPr lang="en-BE"/>
              <a:t>Medical cyclotrons</a:t>
            </a:r>
          </a:p>
        </p:txBody>
      </p:sp>
      <p:pic>
        <p:nvPicPr>
          <p:cNvPr id="10" name="Picture 9" descr="A blue and white plan of a building&#10;&#10;Description automatically generated with medium confidence">
            <a:extLst>
              <a:ext uri="{FF2B5EF4-FFF2-40B4-BE49-F238E27FC236}">
                <a16:creationId xmlns:a16="http://schemas.microsoft.com/office/drawing/2014/main" id="{E2309C72-D3CB-0E24-3F90-7CB0AD3E497D}"/>
              </a:ext>
            </a:extLst>
          </p:cNvPr>
          <p:cNvPicPr>
            <a:picLocks noChangeAspect="1"/>
          </p:cNvPicPr>
          <p:nvPr/>
        </p:nvPicPr>
        <p:blipFill>
          <a:blip r:embed="rId3"/>
          <a:stretch>
            <a:fillRect/>
          </a:stretch>
        </p:blipFill>
        <p:spPr>
          <a:xfrm>
            <a:off x="9620519" y="90152"/>
            <a:ext cx="2519052" cy="2028134"/>
          </a:xfrm>
          <a:prstGeom prst="rect">
            <a:avLst/>
          </a:prstGeom>
        </p:spPr>
      </p:pic>
      <p:pic>
        <p:nvPicPr>
          <p:cNvPr id="12" name="Picture 11" descr="A green logo with a white background&#10;&#10;Description automatically generated">
            <a:extLst>
              <a:ext uri="{FF2B5EF4-FFF2-40B4-BE49-F238E27FC236}">
                <a16:creationId xmlns:a16="http://schemas.microsoft.com/office/drawing/2014/main" id="{8C0E6077-236F-C753-E6FF-C2974F291AC4}"/>
              </a:ext>
            </a:extLst>
          </p:cNvPr>
          <p:cNvPicPr>
            <a:picLocks noChangeAspect="1"/>
          </p:cNvPicPr>
          <p:nvPr/>
        </p:nvPicPr>
        <p:blipFill>
          <a:blip r:embed="rId4"/>
          <a:stretch>
            <a:fillRect/>
          </a:stretch>
        </p:blipFill>
        <p:spPr>
          <a:xfrm>
            <a:off x="8370887" y="182218"/>
            <a:ext cx="1092200" cy="825500"/>
          </a:xfrm>
          <a:prstGeom prst="rect">
            <a:avLst/>
          </a:prstGeom>
        </p:spPr>
      </p:pic>
    </p:spTree>
    <p:extLst>
      <p:ext uri="{BB962C8B-B14F-4D97-AF65-F5344CB8AC3E}">
        <p14:creationId xmlns:p14="http://schemas.microsoft.com/office/powerpoint/2010/main" val="3132265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434B482-0C9E-6DCD-6116-88391DEAD812}"/>
              </a:ext>
            </a:extLst>
          </p:cNvPr>
          <p:cNvPicPr>
            <a:picLocks noGrp="1" noChangeAspect="1"/>
          </p:cNvPicPr>
          <p:nvPr>
            <p:ph idx="1"/>
          </p:nvPr>
        </p:nvPicPr>
        <p:blipFill>
          <a:blip r:embed="rId2"/>
          <a:stretch>
            <a:fillRect/>
          </a:stretch>
        </p:blipFill>
        <p:spPr>
          <a:xfrm>
            <a:off x="576000" y="1446213"/>
            <a:ext cx="5958254" cy="4464050"/>
          </a:xfrm>
        </p:spPr>
      </p:pic>
      <p:sp>
        <p:nvSpPr>
          <p:cNvPr id="4" name="Slide Number Placeholder 3">
            <a:extLst>
              <a:ext uri="{FF2B5EF4-FFF2-40B4-BE49-F238E27FC236}">
                <a16:creationId xmlns:a16="http://schemas.microsoft.com/office/drawing/2014/main" id="{4D63C7CF-2515-1F70-4356-C65522559B8E}"/>
              </a:ext>
            </a:extLst>
          </p:cNvPr>
          <p:cNvSpPr>
            <a:spLocks noGrp="1"/>
          </p:cNvSpPr>
          <p:nvPr>
            <p:ph type="sldNum" sz="quarter" idx="12"/>
          </p:nvPr>
        </p:nvSpPr>
        <p:spPr/>
        <p:txBody>
          <a:bodyPr/>
          <a:lstStyle/>
          <a:p>
            <a:fld id="{0A297500-7527-634B-90F4-69D0994C32B4}" type="slidenum">
              <a:rPr lang="nl-NL" smtClean="0"/>
              <a:t>25</a:t>
            </a:fld>
            <a:endParaRPr lang="nl-NL"/>
          </a:p>
        </p:txBody>
      </p:sp>
      <p:sp>
        <p:nvSpPr>
          <p:cNvPr id="5" name="Title 4">
            <a:extLst>
              <a:ext uri="{FF2B5EF4-FFF2-40B4-BE49-F238E27FC236}">
                <a16:creationId xmlns:a16="http://schemas.microsoft.com/office/drawing/2014/main" id="{4DD3010E-66A5-6239-FAFA-DA2A8FA995DD}"/>
              </a:ext>
            </a:extLst>
          </p:cNvPr>
          <p:cNvSpPr>
            <a:spLocks noGrp="1"/>
          </p:cNvSpPr>
          <p:nvPr>
            <p:ph type="title"/>
          </p:nvPr>
        </p:nvSpPr>
        <p:spPr/>
        <p:txBody>
          <a:bodyPr/>
          <a:lstStyle/>
          <a:p>
            <a:r>
              <a:rPr lang="en-US"/>
              <a:t>From standard to advanced cyclotrons</a:t>
            </a:r>
            <a:endParaRPr lang="en-BE"/>
          </a:p>
        </p:txBody>
      </p:sp>
      <p:sp>
        <p:nvSpPr>
          <p:cNvPr id="9" name="TextBox 8">
            <a:extLst>
              <a:ext uri="{FF2B5EF4-FFF2-40B4-BE49-F238E27FC236}">
                <a16:creationId xmlns:a16="http://schemas.microsoft.com/office/drawing/2014/main" id="{F3020EFD-74CE-AB22-9C9E-7BA0BA44E4A1}"/>
              </a:ext>
            </a:extLst>
          </p:cNvPr>
          <p:cNvSpPr txBox="1"/>
          <p:nvPr/>
        </p:nvSpPr>
        <p:spPr>
          <a:xfrm>
            <a:off x="576000" y="5645318"/>
            <a:ext cx="4533900" cy="276999"/>
          </a:xfrm>
          <a:prstGeom prst="rect">
            <a:avLst/>
          </a:prstGeom>
          <a:noFill/>
        </p:spPr>
        <p:txBody>
          <a:bodyPr wrap="square">
            <a:spAutoFit/>
          </a:bodyPr>
          <a:lstStyle/>
          <a:p>
            <a:r>
              <a:rPr lang="en-BE" sz="1200" i="1">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https://nucleus.iaea.org/sites/accelerators/Pages/Cyclotron.</a:t>
            </a:r>
            <a:r>
              <a:rPr lang="en-BE" sz="1200" i="1">
                <a:solidFill>
                  <a:srgbClr val="466E87"/>
                </a:solidFill>
                <a:effectLst>
                  <a:outerShdw blurRad="38100" dist="38100" dir="2700000" algn="tl">
                    <a:srgbClr val="000000">
                      <a:alpha val="43137"/>
                    </a:srgbClr>
                  </a:outerShdw>
                </a:effectLst>
                <a:hlinkClick r:id="rId3">
                  <a:extLst>
                    <a:ext uri="{A12FA001-AC4F-418D-AE19-62706E023703}">
                      <ahyp:hlinkClr xmlns:ahyp="http://schemas.microsoft.com/office/drawing/2018/hyperlinkcolor" val="tx"/>
                    </a:ext>
                  </a:extLst>
                </a:hlinkClick>
              </a:rPr>
              <a:t>aspx</a:t>
            </a:r>
            <a:r>
              <a:rPr lang="en-US" sz="1200" i="1">
                <a:effectLst>
                  <a:outerShdw blurRad="38100" dist="38100" dir="2700000" algn="tl">
                    <a:srgbClr val="000000">
                      <a:alpha val="43137"/>
                    </a:srgbClr>
                  </a:outerShdw>
                </a:effectLst>
              </a:rPr>
              <a:t> </a:t>
            </a:r>
            <a:endParaRPr lang="en-BE" sz="1200" i="1">
              <a:effectLst>
                <a:outerShdw blurRad="38100" dist="38100" dir="2700000" algn="tl">
                  <a:srgbClr val="000000">
                    <a:alpha val="43137"/>
                  </a:srgbClr>
                </a:outerShdw>
              </a:effectLst>
            </a:endParaRPr>
          </a:p>
        </p:txBody>
      </p:sp>
      <p:grpSp>
        <p:nvGrpSpPr>
          <p:cNvPr id="13" name="Group 12">
            <a:extLst>
              <a:ext uri="{FF2B5EF4-FFF2-40B4-BE49-F238E27FC236}">
                <a16:creationId xmlns:a16="http://schemas.microsoft.com/office/drawing/2014/main" id="{5D8BA18E-4371-CFBB-74B1-DD490BAAA2AB}"/>
              </a:ext>
            </a:extLst>
          </p:cNvPr>
          <p:cNvGrpSpPr/>
          <p:nvPr/>
        </p:nvGrpSpPr>
        <p:grpSpPr>
          <a:xfrm>
            <a:off x="3394740" y="1962151"/>
            <a:ext cx="4573752" cy="4035290"/>
            <a:chOff x="3394740" y="1962151"/>
            <a:chExt cx="4573752" cy="4035290"/>
          </a:xfrm>
        </p:grpSpPr>
        <p:pic>
          <p:nvPicPr>
            <p:cNvPr id="11" name="Picture 10" descr="A map of europe with different colored countries/regions&#10;&#10;Description automatically generated">
              <a:extLst>
                <a:ext uri="{FF2B5EF4-FFF2-40B4-BE49-F238E27FC236}">
                  <a16:creationId xmlns:a16="http://schemas.microsoft.com/office/drawing/2014/main" id="{22275A0E-8336-0724-BB1B-483EE737B94B}"/>
                </a:ext>
              </a:extLst>
            </p:cNvPr>
            <p:cNvPicPr>
              <a:picLocks noChangeAspect="1"/>
            </p:cNvPicPr>
            <p:nvPr/>
          </p:nvPicPr>
          <p:blipFill rotWithShape="1">
            <a:blip r:embed="rId4"/>
            <a:srcRect l="12687" t="11528" r="17520"/>
            <a:stretch/>
          </p:blipFill>
          <p:spPr>
            <a:xfrm>
              <a:off x="3394740" y="1962151"/>
              <a:ext cx="4573752" cy="4035290"/>
            </a:xfrm>
            <a:prstGeom prst="rect">
              <a:avLst/>
            </a:prstGeom>
          </p:spPr>
        </p:pic>
        <p:sp>
          <p:nvSpPr>
            <p:cNvPr id="12" name="TextBox 11">
              <a:extLst>
                <a:ext uri="{FF2B5EF4-FFF2-40B4-BE49-F238E27FC236}">
                  <a16:creationId xmlns:a16="http://schemas.microsoft.com/office/drawing/2014/main" id="{C4DB315A-516D-40B8-D018-1FA9205F8CD0}"/>
                </a:ext>
              </a:extLst>
            </p:cNvPr>
            <p:cNvSpPr txBox="1"/>
            <p:nvPr/>
          </p:nvSpPr>
          <p:spPr>
            <a:xfrm>
              <a:off x="3437340" y="2758171"/>
              <a:ext cx="1601385" cy="523220"/>
            </a:xfrm>
            <a:prstGeom prst="rect">
              <a:avLst/>
            </a:prstGeom>
            <a:noFill/>
          </p:spPr>
          <p:txBody>
            <a:bodyPr wrap="square" rtlCol="0">
              <a:spAutoFit/>
            </a:bodyPr>
            <a:lstStyle/>
            <a:p>
              <a:r>
                <a:rPr lang="en-US" sz="1400">
                  <a:solidFill>
                    <a:srgbClr val="C00000"/>
                  </a:solidFill>
                  <a:effectLst>
                    <a:outerShdw blurRad="38100" dist="38100" dir="2700000" algn="tl">
                      <a:srgbClr val="000000">
                        <a:alpha val="43137"/>
                      </a:srgbClr>
                    </a:outerShdw>
                  </a:effectLst>
                </a:rPr>
                <a:t>10(+1) medium energy cyclotrons</a:t>
              </a:r>
              <a:endParaRPr lang="en-BE" sz="1400">
                <a:solidFill>
                  <a:srgbClr val="C00000"/>
                </a:solidFill>
                <a:effectLst>
                  <a:outerShdw blurRad="38100" dist="38100" dir="2700000" algn="tl">
                    <a:srgbClr val="000000">
                      <a:alpha val="43137"/>
                    </a:srgbClr>
                  </a:outerShdw>
                </a:effectLst>
              </a:endParaRPr>
            </a:p>
          </p:txBody>
        </p:sp>
      </p:grpSp>
      <p:grpSp>
        <p:nvGrpSpPr>
          <p:cNvPr id="17" name="Group 16">
            <a:extLst>
              <a:ext uri="{FF2B5EF4-FFF2-40B4-BE49-F238E27FC236}">
                <a16:creationId xmlns:a16="http://schemas.microsoft.com/office/drawing/2014/main" id="{F0746D9E-1587-F2F1-D197-3B80636AAB3B}"/>
              </a:ext>
            </a:extLst>
          </p:cNvPr>
          <p:cNvGrpSpPr/>
          <p:nvPr/>
        </p:nvGrpSpPr>
        <p:grpSpPr>
          <a:xfrm>
            <a:off x="6576854" y="1929785"/>
            <a:ext cx="4870648" cy="4100022"/>
            <a:chOff x="6576854" y="1929785"/>
            <a:chExt cx="4870648" cy="4100022"/>
          </a:xfrm>
        </p:grpSpPr>
        <p:pic>
          <p:nvPicPr>
            <p:cNvPr id="15" name="Picture 14" descr="A map of europe with different colored countries/regions&#10;&#10;Description automatically generated">
              <a:extLst>
                <a:ext uri="{FF2B5EF4-FFF2-40B4-BE49-F238E27FC236}">
                  <a16:creationId xmlns:a16="http://schemas.microsoft.com/office/drawing/2014/main" id="{A81512F2-8C33-BA02-ECAB-F9141AA92A9E}"/>
                </a:ext>
              </a:extLst>
            </p:cNvPr>
            <p:cNvPicPr>
              <a:picLocks noChangeAspect="1"/>
            </p:cNvPicPr>
            <p:nvPr/>
          </p:nvPicPr>
          <p:blipFill rotWithShape="1">
            <a:blip r:embed="rId5"/>
            <a:srcRect l="12011" t="12548" r="15684"/>
            <a:stretch/>
          </p:blipFill>
          <p:spPr>
            <a:xfrm>
              <a:off x="6576854" y="1929785"/>
              <a:ext cx="4870648" cy="4100022"/>
            </a:xfrm>
            <a:prstGeom prst="rect">
              <a:avLst/>
            </a:prstGeom>
          </p:spPr>
        </p:pic>
        <p:sp>
          <p:nvSpPr>
            <p:cNvPr id="16" name="TextBox 15">
              <a:extLst>
                <a:ext uri="{FF2B5EF4-FFF2-40B4-BE49-F238E27FC236}">
                  <a16:creationId xmlns:a16="http://schemas.microsoft.com/office/drawing/2014/main" id="{B19ABCEB-A66C-5EC4-FEB9-2E1517C6E1A3}"/>
                </a:ext>
              </a:extLst>
            </p:cNvPr>
            <p:cNvSpPr txBox="1"/>
            <p:nvPr/>
          </p:nvSpPr>
          <p:spPr>
            <a:xfrm>
              <a:off x="6672373" y="2758171"/>
              <a:ext cx="1776302" cy="523220"/>
            </a:xfrm>
            <a:prstGeom prst="rect">
              <a:avLst/>
            </a:prstGeom>
            <a:noFill/>
          </p:spPr>
          <p:txBody>
            <a:bodyPr wrap="square" rtlCol="0">
              <a:spAutoFit/>
            </a:bodyPr>
            <a:lstStyle/>
            <a:p>
              <a:r>
                <a:rPr lang="en-US" sz="1400">
                  <a:solidFill>
                    <a:srgbClr val="00B050"/>
                  </a:solidFill>
                  <a:effectLst>
                    <a:outerShdw blurRad="38100" dist="38100" dir="2700000" algn="tl">
                      <a:srgbClr val="000000">
                        <a:alpha val="43137"/>
                      </a:srgbClr>
                    </a:outerShdw>
                  </a:effectLst>
                </a:rPr>
                <a:t>2(+2) medium-high energy accelerators</a:t>
              </a:r>
              <a:endParaRPr lang="en-BE" sz="1400">
                <a:solidFill>
                  <a:srgbClr val="00B050"/>
                </a:solidFill>
                <a:effectLst>
                  <a:outerShdw blurRad="38100" dist="38100" dir="2700000" algn="tl">
                    <a:srgbClr val="000000">
                      <a:alpha val="43137"/>
                    </a:srgbClr>
                  </a:outerShdw>
                </a:effectLst>
              </a:endParaRPr>
            </a:p>
          </p:txBody>
        </p:sp>
      </p:grpSp>
      <p:grpSp>
        <p:nvGrpSpPr>
          <p:cNvPr id="2" name="Group 1">
            <a:extLst>
              <a:ext uri="{FF2B5EF4-FFF2-40B4-BE49-F238E27FC236}">
                <a16:creationId xmlns:a16="http://schemas.microsoft.com/office/drawing/2014/main" id="{B6D0AB78-1BE9-DD54-301E-4D832E7BE1C1}"/>
              </a:ext>
            </a:extLst>
          </p:cNvPr>
          <p:cNvGrpSpPr/>
          <p:nvPr/>
        </p:nvGrpSpPr>
        <p:grpSpPr>
          <a:xfrm>
            <a:off x="9630668" y="304664"/>
            <a:ext cx="2081956" cy="939119"/>
            <a:chOff x="9624392" y="346900"/>
            <a:chExt cx="2081956" cy="939119"/>
          </a:xfrm>
        </p:grpSpPr>
        <p:pic>
          <p:nvPicPr>
            <p:cNvPr id="6" name="Picture 5">
              <a:extLst>
                <a:ext uri="{FF2B5EF4-FFF2-40B4-BE49-F238E27FC236}">
                  <a16:creationId xmlns:a16="http://schemas.microsoft.com/office/drawing/2014/main" id="{6113FD0C-8BDF-CC70-7996-45FAA1F9C5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8" name="Picture 7">
              <a:extLst>
                <a:ext uri="{FF2B5EF4-FFF2-40B4-BE49-F238E27FC236}">
                  <a16:creationId xmlns:a16="http://schemas.microsoft.com/office/drawing/2014/main" id="{6461316E-6F53-AD20-1DFC-8AC7AF7A5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spTree>
    <p:extLst>
      <p:ext uri="{BB962C8B-B14F-4D97-AF65-F5344CB8AC3E}">
        <p14:creationId xmlns:p14="http://schemas.microsoft.com/office/powerpoint/2010/main" val="292504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CD5636-0AAF-DC7A-99D2-EA933792A6CC}"/>
              </a:ext>
            </a:extLst>
          </p:cNvPr>
          <p:cNvSpPr>
            <a:spLocks noGrp="1"/>
          </p:cNvSpPr>
          <p:nvPr>
            <p:ph type="sldNum" sz="quarter" idx="12"/>
          </p:nvPr>
        </p:nvSpPr>
        <p:spPr/>
        <p:txBody>
          <a:bodyPr/>
          <a:lstStyle/>
          <a:p>
            <a:fld id="{0A297500-7527-634B-90F4-69D0994C32B4}" type="slidenum">
              <a:rPr lang="nl-NL" smtClean="0"/>
              <a:t>26</a:t>
            </a:fld>
            <a:endParaRPr lang="nl-NL"/>
          </a:p>
        </p:txBody>
      </p:sp>
      <p:sp>
        <p:nvSpPr>
          <p:cNvPr id="5" name="Title 4">
            <a:extLst>
              <a:ext uri="{FF2B5EF4-FFF2-40B4-BE49-F238E27FC236}">
                <a16:creationId xmlns:a16="http://schemas.microsoft.com/office/drawing/2014/main" id="{E12501B1-510F-BDE4-B605-08356C753FC3}"/>
              </a:ext>
            </a:extLst>
          </p:cNvPr>
          <p:cNvSpPr>
            <a:spLocks noGrp="1"/>
          </p:cNvSpPr>
          <p:nvPr>
            <p:ph type="title"/>
          </p:nvPr>
        </p:nvSpPr>
        <p:spPr/>
        <p:txBody>
          <a:bodyPr/>
          <a:lstStyle/>
          <a:p>
            <a:r>
              <a:rPr lang="en-US"/>
              <a:t>Drug development pipeline</a:t>
            </a:r>
            <a:endParaRPr lang="en-BE"/>
          </a:p>
        </p:txBody>
      </p:sp>
      <p:pic>
        <p:nvPicPr>
          <p:cNvPr id="6" name="Picture 5">
            <a:extLst>
              <a:ext uri="{FF2B5EF4-FFF2-40B4-BE49-F238E27FC236}">
                <a16:creationId xmlns:a16="http://schemas.microsoft.com/office/drawing/2014/main" id="{61C0D7E1-81A5-94B8-2E2A-54A27131E0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8207" y="1390707"/>
            <a:ext cx="9868593" cy="4479845"/>
          </a:xfrm>
          <a:prstGeom prst="rect">
            <a:avLst/>
          </a:prstGeom>
          <a:noFill/>
          <a:ln>
            <a:noFill/>
          </a:ln>
          <a:effectLst/>
          <a:extLst>
            <a:ext uri="{909E8E84-426E-40dd-AFC4-6F175D3DCCD1}">
              <a14:hiddenFill xmlns:a14="http://schemas.microsoft.com/office/drawing/2010/main" xmlns="">
                <a:solidFill>
                  <a:schemeClr val="accent1">
                    <a:alpha val="59999"/>
                  </a:schemeClr>
                </a:solidFill>
              </a14:hiddenFill>
            </a:ext>
            <a:ext uri="{91240B29-F687-4f45-9708-019B960494DF}">
              <a14:hiddenLine xmlns:a14="http://schemas.microsoft.com/office/drawing/2010/main" xmlns="" w="12700"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hteck 5">
            <a:extLst>
              <a:ext uri="{FF2B5EF4-FFF2-40B4-BE49-F238E27FC236}">
                <a16:creationId xmlns:a16="http://schemas.microsoft.com/office/drawing/2014/main" id="{FF3D4F6E-0184-93F0-5F7E-D5F0A61CF1E9}"/>
              </a:ext>
            </a:extLst>
          </p:cNvPr>
          <p:cNvSpPr/>
          <p:nvPr/>
        </p:nvSpPr>
        <p:spPr>
          <a:xfrm>
            <a:off x="1158207" y="5870552"/>
            <a:ext cx="9048750" cy="307777"/>
          </a:xfrm>
          <a:prstGeom prst="rect">
            <a:avLst/>
          </a:prstGeom>
        </p:spPr>
        <p:txBody>
          <a:bodyPr wrap="square">
            <a:spAutoFit/>
          </a:bodyPr>
          <a:lstStyle/>
          <a:p>
            <a:r>
              <a:rPr lang="en-US" sz="1400">
                <a:solidFill>
                  <a:srgbClr val="004595"/>
                </a:solidFill>
              </a:rPr>
              <a:t>Copyright © 2007 by the Pharmaceutical Research and Manufacturers of America</a:t>
            </a:r>
          </a:p>
        </p:txBody>
      </p:sp>
      <p:grpSp>
        <p:nvGrpSpPr>
          <p:cNvPr id="2" name="Group 1">
            <a:extLst>
              <a:ext uri="{FF2B5EF4-FFF2-40B4-BE49-F238E27FC236}">
                <a16:creationId xmlns:a16="http://schemas.microsoft.com/office/drawing/2014/main" id="{2E902538-B5C5-5BC2-C264-E9E424C6ED52}"/>
              </a:ext>
            </a:extLst>
          </p:cNvPr>
          <p:cNvGrpSpPr/>
          <p:nvPr/>
        </p:nvGrpSpPr>
        <p:grpSpPr>
          <a:xfrm>
            <a:off x="9630668" y="304664"/>
            <a:ext cx="2081956" cy="939119"/>
            <a:chOff x="9624392" y="346900"/>
            <a:chExt cx="2081956" cy="939119"/>
          </a:xfrm>
        </p:grpSpPr>
        <p:pic>
          <p:nvPicPr>
            <p:cNvPr id="7" name="Picture 6">
              <a:extLst>
                <a:ext uri="{FF2B5EF4-FFF2-40B4-BE49-F238E27FC236}">
                  <a16:creationId xmlns:a16="http://schemas.microsoft.com/office/drawing/2014/main" id="{6917C1EE-27FD-497A-800A-D1F0DB78C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9" name="Picture 8">
              <a:extLst>
                <a:ext uri="{FF2B5EF4-FFF2-40B4-BE49-F238E27FC236}">
                  <a16:creationId xmlns:a16="http://schemas.microsoft.com/office/drawing/2014/main" id="{E5D50384-6FBE-EAD3-DFE4-78E7BE587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spTree>
    <p:extLst>
      <p:ext uri="{BB962C8B-B14F-4D97-AF65-F5344CB8AC3E}">
        <p14:creationId xmlns:p14="http://schemas.microsoft.com/office/powerpoint/2010/main" val="3514607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4AACCA-72B5-47F7-B461-16D19ABD0AFA}"/>
              </a:ext>
            </a:extLst>
          </p:cNvPr>
          <p:cNvSpPr>
            <a:spLocks noGrp="1"/>
          </p:cNvSpPr>
          <p:nvPr>
            <p:ph type="sldNum" sz="quarter" idx="12"/>
          </p:nvPr>
        </p:nvSpPr>
        <p:spPr/>
        <p:txBody>
          <a:bodyPr/>
          <a:lstStyle/>
          <a:p>
            <a:fld id="{0A297500-7527-634B-90F4-69D0994C32B4}" type="slidenum">
              <a:rPr lang="nl-NL" smtClean="0"/>
              <a:t>27</a:t>
            </a:fld>
            <a:endParaRPr lang="nl-NL"/>
          </a:p>
        </p:txBody>
      </p:sp>
      <p:pic>
        <p:nvPicPr>
          <p:cNvPr id="7" name="Content Placeholder 6" descr="PRISMAP conceptual map">
            <a:extLst>
              <a:ext uri="{FF2B5EF4-FFF2-40B4-BE49-F238E27FC236}">
                <a16:creationId xmlns:a16="http://schemas.microsoft.com/office/drawing/2014/main" id="{D563A0EA-5F1B-47C5-9065-D172513E25B1}"/>
              </a:ext>
            </a:extLst>
          </p:cNvPr>
          <p:cNvPicPr>
            <a:picLocks noGrp="1" noChangeAspect="1"/>
          </p:cNvPicPr>
          <p:nvPr>
            <p:ph idx="1"/>
          </p:nvPr>
        </p:nvPicPr>
        <p:blipFill>
          <a:blip r:embed="rId2"/>
          <a:stretch>
            <a:fillRect/>
          </a:stretch>
        </p:blipFill>
        <p:spPr>
          <a:xfrm>
            <a:off x="576263" y="1934562"/>
            <a:ext cx="5399087" cy="3906452"/>
          </a:xfrm>
        </p:spPr>
      </p:pic>
      <p:sp>
        <p:nvSpPr>
          <p:cNvPr id="8" name="Content Placeholder 7">
            <a:extLst>
              <a:ext uri="{FF2B5EF4-FFF2-40B4-BE49-F238E27FC236}">
                <a16:creationId xmlns:a16="http://schemas.microsoft.com/office/drawing/2014/main" id="{B68970DA-60C7-4792-B361-4B67B5A2077A}"/>
              </a:ext>
            </a:extLst>
          </p:cNvPr>
          <p:cNvSpPr>
            <a:spLocks noGrp="1"/>
          </p:cNvSpPr>
          <p:nvPr>
            <p:ph sz="quarter" idx="13"/>
          </p:nvPr>
        </p:nvSpPr>
        <p:spPr>
          <a:xfrm>
            <a:off x="6217200" y="479834"/>
            <a:ext cx="5400000" cy="5640166"/>
          </a:xfrm>
        </p:spPr>
        <p:txBody>
          <a:bodyPr/>
          <a:lstStyle/>
          <a:p>
            <a:r>
              <a:rPr lang="en-IE"/>
              <a:t>European infrastructure programme</a:t>
            </a:r>
          </a:p>
          <a:p>
            <a:r>
              <a:rPr lang="en-IE"/>
              <a:t>Provides transnational </a:t>
            </a:r>
            <a:r>
              <a:rPr lang="en-IE" b="1"/>
              <a:t>access to novel radioisotopes </a:t>
            </a:r>
            <a:r>
              <a:rPr lang="en-IE"/>
              <a:t>for medical research, as well as </a:t>
            </a:r>
            <a:r>
              <a:rPr lang="en-IE" b="1"/>
              <a:t>access to facilities for biological research </a:t>
            </a:r>
            <a:r>
              <a:rPr lang="en-IE"/>
              <a:t>with those isotopes.</a:t>
            </a:r>
          </a:p>
          <a:p>
            <a:r>
              <a:rPr lang="en-IE"/>
              <a:t>Excellence-based selection by a User Selection Panel. Two calls for project per year.</a:t>
            </a:r>
          </a:p>
          <a:p>
            <a:r>
              <a:rPr lang="en-IE" b="1"/>
              <a:t>PRISMAP Community </a:t>
            </a:r>
            <a:r>
              <a:rPr lang="en-IE"/>
              <a:t>to stay informed about our programme and to contribute to its future.</a:t>
            </a:r>
          </a:p>
        </p:txBody>
      </p:sp>
      <p:sp>
        <p:nvSpPr>
          <p:cNvPr id="5" name="Title 4">
            <a:extLst>
              <a:ext uri="{FF2B5EF4-FFF2-40B4-BE49-F238E27FC236}">
                <a16:creationId xmlns:a16="http://schemas.microsoft.com/office/drawing/2014/main" id="{3F72DEC8-9A65-4CDB-9CE1-32B472F5416B}"/>
              </a:ext>
            </a:extLst>
          </p:cNvPr>
          <p:cNvSpPr>
            <a:spLocks noGrp="1"/>
          </p:cNvSpPr>
          <p:nvPr>
            <p:ph type="title"/>
          </p:nvPr>
        </p:nvSpPr>
        <p:spPr/>
        <p:txBody>
          <a:bodyPr/>
          <a:lstStyle/>
          <a:p>
            <a:r>
              <a:rPr lang="nl-BE"/>
              <a:t>PRISMAP</a:t>
            </a:r>
          </a:p>
        </p:txBody>
      </p:sp>
      <p:pic>
        <p:nvPicPr>
          <p:cNvPr id="11" name="Picture 10">
            <a:extLst>
              <a:ext uri="{FF2B5EF4-FFF2-40B4-BE49-F238E27FC236}">
                <a16:creationId xmlns:a16="http://schemas.microsoft.com/office/drawing/2014/main" id="{65B1937C-EEC1-CE3D-CD5B-11A47CAB6689}"/>
              </a:ext>
            </a:extLst>
          </p:cNvPr>
          <p:cNvPicPr>
            <a:picLocks noChangeAspect="1"/>
          </p:cNvPicPr>
          <p:nvPr/>
        </p:nvPicPr>
        <p:blipFill>
          <a:blip r:embed="rId3"/>
          <a:stretch>
            <a:fillRect/>
          </a:stretch>
        </p:blipFill>
        <p:spPr>
          <a:xfrm>
            <a:off x="7546164" y="6153015"/>
            <a:ext cx="1560478" cy="641293"/>
          </a:xfrm>
          <a:prstGeom prst="rect">
            <a:avLst/>
          </a:prstGeom>
        </p:spPr>
      </p:pic>
      <p:sp>
        <p:nvSpPr>
          <p:cNvPr id="10" name="TextBox 9">
            <a:extLst>
              <a:ext uri="{FF2B5EF4-FFF2-40B4-BE49-F238E27FC236}">
                <a16:creationId xmlns:a16="http://schemas.microsoft.com/office/drawing/2014/main" id="{CBEA28B7-F208-44FA-8987-72A15D666390}"/>
              </a:ext>
            </a:extLst>
          </p:cNvPr>
          <p:cNvSpPr txBox="1"/>
          <p:nvPr/>
        </p:nvSpPr>
        <p:spPr>
          <a:xfrm>
            <a:off x="2366248" y="5689644"/>
            <a:ext cx="7460055" cy="461665"/>
          </a:xfrm>
          <a:prstGeom prst="rect">
            <a:avLst/>
          </a:prstGeom>
          <a:solidFill>
            <a:srgbClr val="E95355"/>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nl-BE" sz="2400">
                <a:solidFill>
                  <a:srgbClr val="DCE7F0"/>
                </a:solidFill>
                <a:hlinkClick r:id="rId4">
                  <a:extLst>
                    <a:ext uri="{A12FA001-AC4F-418D-AE19-62706E023703}">
                      <ahyp:hlinkClr xmlns:ahyp="http://schemas.microsoft.com/office/drawing/2018/hyperlinkcolor" val="tx"/>
                    </a:ext>
                  </a:extLst>
                </a:hlinkClick>
              </a:rPr>
              <a:t>https://www.prismap.eu/radionuclides/user-forum/</a:t>
            </a:r>
            <a:r>
              <a:rPr lang="nl-BE" sz="2400">
                <a:solidFill>
                  <a:srgbClr val="DCE7F0"/>
                </a:solidFill>
              </a:rPr>
              <a:t> </a:t>
            </a:r>
          </a:p>
        </p:txBody>
      </p:sp>
    </p:spTree>
    <p:extLst>
      <p:ext uri="{BB962C8B-B14F-4D97-AF65-F5344CB8AC3E}">
        <p14:creationId xmlns:p14="http://schemas.microsoft.com/office/powerpoint/2010/main" val="2973658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DA27A49-EE45-4A4F-B2FD-DD9E67BB89A4}"/>
              </a:ext>
            </a:extLst>
          </p:cNvPr>
          <p:cNvPicPr>
            <a:picLocks noGrp="1" noChangeAspect="1"/>
          </p:cNvPicPr>
          <p:nvPr>
            <p:ph idx="1"/>
          </p:nvPr>
        </p:nvPicPr>
        <p:blipFill>
          <a:blip r:embed="rId2"/>
          <a:srcRect/>
          <a:stretch/>
        </p:blipFill>
        <p:spPr>
          <a:xfrm>
            <a:off x="3036611" y="439654"/>
            <a:ext cx="8769108" cy="5770346"/>
          </a:xfrm>
        </p:spPr>
      </p:pic>
      <p:sp>
        <p:nvSpPr>
          <p:cNvPr id="4" name="Slide Number Placeholder 3">
            <a:extLst>
              <a:ext uri="{FF2B5EF4-FFF2-40B4-BE49-F238E27FC236}">
                <a16:creationId xmlns:a16="http://schemas.microsoft.com/office/drawing/2014/main" id="{363C2ADD-8D77-4F07-9545-69D653979A73}"/>
              </a:ext>
            </a:extLst>
          </p:cNvPr>
          <p:cNvSpPr>
            <a:spLocks noGrp="1"/>
          </p:cNvSpPr>
          <p:nvPr>
            <p:ph type="sldNum" sz="quarter" idx="12"/>
          </p:nvPr>
        </p:nvSpPr>
        <p:spPr/>
        <p:txBody>
          <a:bodyPr/>
          <a:lstStyle/>
          <a:p>
            <a:fld id="{0A297500-7527-634B-90F4-69D0994C32B4}" type="slidenum">
              <a:rPr lang="nl-NL" smtClean="0"/>
              <a:t>28</a:t>
            </a:fld>
            <a:endParaRPr lang="nl-NL"/>
          </a:p>
        </p:txBody>
      </p:sp>
      <p:sp>
        <p:nvSpPr>
          <p:cNvPr id="5" name="Title 4">
            <a:extLst>
              <a:ext uri="{FF2B5EF4-FFF2-40B4-BE49-F238E27FC236}">
                <a16:creationId xmlns:a16="http://schemas.microsoft.com/office/drawing/2014/main" id="{50C52145-98E1-44FC-AA55-E4543A74B099}"/>
              </a:ext>
            </a:extLst>
          </p:cNvPr>
          <p:cNvSpPr>
            <a:spLocks noGrp="1"/>
          </p:cNvSpPr>
          <p:nvPr>
            <p:ph type="title"/>
          </p:nvPr>
        </p:nvSpPr>
        <p:spPr/>
        <p:txBody>
          <a:bodyPr/>
          <a:lstStyle/>
          <a:p>
            <a:r>
              <a:rPr lang="nl-BE"/>
              <a:t>PRISMAP</a:t>
            </a:r>
          </a:p>
        </p:txBody>
      </p:sp>
      <p:sp>
        <p:nvSpPr>
          <p:cNvPr id="10" name="TextBox 9">
            <a:extLst>
              <a:ext uri="{FF2B5EF4-FFF2-40B4-BE49-F238E27FC236}">
                <a16:creationId xmlns:a16="http://schemas.microsoft.com/office/drawing/2014/main" id="{9DA1BD3C-F032-4836-DCC0-BE03BF52DD14}"/>
              </a:ext>
            </a:extLst>
          </p:cNvPr>
          <p:cNvSpPr txBox="1"/>
          <p:nvPr/>
        </p:nvSpPr>
        <p:spPr>
          <a:xfrm>
            <a:off x="900000" y="6349334"/>
            <a:ext cx="6097604" cy="276999"/>
          </a:xfrm>
          <a:prstGeom prst="rect">
            <a:avLst/>
          </a:prstGeom>
          <a:noFill/>
        </p:spPr>
        <p:txBody>
          <a:bodyPr wrap="square">
            <a:spAutoFit/>
          </a:bodyPr>
          <a:lstStyle/>
          <a:p>
            <a:r>
              <a:rPr lang="en-BE" sz="1200" i="1">
                <a:solidFill>
                  <a:srgbClr val="DCE7F0"/>
                </a:solidFill>
                <a:hlinkClick r:id="rId3">
                  <a:extLst>
                    <a:ext uri="{A12FA001-AC4F-418D-AE19-62706E023703}">
                      <ahyp:hlinkClr xmlns:ahyp="http://schemas.microsoft.com/office/drawing/2018/hyperlinkcolor" val="tx"/>
                    </a:ext>
                  </a:extLst>
                </a:hlinkClick>
              </a:rPr>
              <a:t>https://www.prismap.eu/radionuclides/</a:t>
            </a:r>
            <a:r>
              <a:rPr lang="en-US" sz="1200" i="1">
                <a:solidFill>
                  <a:srgbClr val="DCE7F0"/>
                </a:solidFill>
              </a:rPr>
              <a:t> </a:t>
            </a:r>
            <a:endParaRPr lang="en-BE" sz="1200" i="1">
              <a:solidFill>
                <a:srgbClr val="DCE7F0"/>
              </a:solidFill>
            </a:endParaRPr>
          </a:p>
        </p:txBody>
      </p:sp>
      <p:pic>
        <p:nvPicPr>
          <p:cNvPr id="11" name="Picture 10">
            <a:extLst>
              <a:ext uri="{FF2B5EF4-FFF2-40B4-BE49-F238E27FC236}">
                <a16:creationId xmlns:a16="http://schemas.microsoft.com/office/drawing/2014/main" id="{EB58F927-C59F-58A0-8570-BDA9FE71C975}"/>
              </a:ext>
            </a:extLst>
          </p:cNvPr>
          <p:cNvPicPr>
            <a:picLocks noChangeAspect="1"/>
          </p:cNvPicPr>
          <p:nvPr/>
        </p:nvPicPr>
        <p:blipFill>
          <a:blip r:embed="rId4"/>
          <a:stretch>
            <a:fillRect/>
          </a:stretch>
        </p:blipFill>
        <p:spPr>
          <a:xfrm>
            <a:off x="7546164" y="6153015"/>
            <a:ext cx="1560478" cy="641293"/>
          </a:xfrm>
          <a:prstGeom prst="rect">
            <a:avLst/>
          </a:prstGeom>
        </p:spPr>
      </p:pic>
    </p:spTree>
    <p:extLst>
      <p:ext uri="{BB962C8B-B14F-4D97-AF65-F5344CB8AC3E}">
        <p14:creationId xmlns:p14="http://schemas.microsoft.com/office/powerpoint/2010/main" val="2195173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2B41CC-37F7-4EBD-AFDE-E69724682E5E}"/>
              </a:ext>
            </a:extLst>
          </p:cNvPr>
          <p:cNvSpPr>
            <a:spLocks noGrp="1"/>
          </p:cNvSpPr>
          <p:nvPr>
            <p:ph type="sldNum" sz="quarter" idx="12"/>
          </p:nvPr>
        </p:nvSpPr>
        <p:spPr/>
        <p:txBody>
          <a:bodyPr/>
          <a:lstStyle/>
          <a:p>
            <a:fld id="{0A297500-7527-634B-90F4-69D0994C32B4}" type="slidenum">
              <a:rPr lang="nl-NL" smtClean="0"/>
              <a:t>29</a:t>
            </a:fld>
            <a:endParaRPr lang="nl-NL"/>
          </a:p>
        </p:txBody>
      </p:sp>
      <p:pic>
        <p:nvPicPr>
          <p:cNvPr id="8" name="Content Placeholder 7">
            <a:extLst>
              <a:ext uri="{FF2B5EF4-FFF2-40B4-BE49-F238E27FC236}">
                <a16:creationId xmlns:a16="http://schemas.microsoft.com/office/drawing/2014/main" id="{232F3F71-D000-4671-B6CD-CEA76637458C}"/>
              </a:ext>
            </a:extLst>
          </p:cNvPr>
          <p:cNvPicPr>
            <a:picLocks noGrp="1" noChangeAspect="1"/>
          </p:cNvPicPr>
          <p:nvPr>
            <p:ph idx="1"/>
          </p:nvPr>
        </p:nvPicPr>
        <p:blipFill>
          <a:blip r:embed="rId2"/>
          <a:srcRect/>
          <a:stretch/>
        </p:blipFill>
        <p:spPr>
          <a:xfrm>
            <a:off x="83844" y="1449036"/>
            <a:ext cx="6916026" cy="4055471"/>
          </a:xfrm>
        </p:spPr>
      </p:pic>
      <p:sp>
        <p:nvSpPr>
          <p:cNvPr id="5" name="Content Placeholder 4">
            <a:extLst>
              <a:ext uri="{FF2B5EF4-FFF2-40B4-BE49-F238E27FC236}">
                <a16:creationId xmlns:a16="http://schemas.microsoft.com/office/drawing/2014/main" id="{C281DB8E-A862-4A87-8AFF-8F23F89BC99B}"/>
              </a:ext>
            </a:extLst>
          </p:cNvPr>
          <p:cNvSpPr>
            <a:spLocks noGrp="1"/>
          </p:cNvSpPr>
          <p:nvPr>
            <p:ph sz="quarter" idx="13"/>
          </p:nvPr>
        </p:nvSpPr>
        <p:spPr>
          <a:xfrm>
            <a:off x="7137589" y="1449036"/>
            <a:ext cx="4931677" cy="4670964"/>
          </a:xfrm>
        </p:spPr>
        <p:txBody>
          <a:bodyPr>
            <a:normAutofit/>
          </a:bodyPr>
          <a:lstStyle/>
          <a:p>
            <a:r>
              <a:rPr lang="en-IE" sz="2000" dirty="0"/>
              <a:t>PRISMAP has served 17 different radionuclides for 47 projects with 167 deliveries (last one last week!)</a:t>
            </a:r>
          </a:p>
          <a:p>
            <a:r>
              <a:rPr lang="en-IE" sz="2000" dirty="0"/>
              <a:t>Many isotopes require high-energy projectiles and/or mass separation to reach the necessary quality</a:t>
            </a:r>
          </a:p>
          <a:p>
            <a:pPr lvl="1">
              <a:buFont typeface="Wingdings" panose="05000000000000000000" pitchFamily="2" charset="2"/>
              <a:buChar char="Ø"/>
            </a:pPr>
            <a:r>
              <a:rPr lang="en-IE" sz="2000" dirty="0"/>
              <a:t>Mass separation currently only available at CERN MEDICIS</a:t>
            </a:r>
          </a:p>
          <a:p>
            <a:r>
              <a:rPr lang="en-IE" sz="2000" dirty="0"/>
              <a:t>PRISMAP only offers transnational access for research purpose towards first-in-human trials</a:t>
            </a:r>
          </a:p>
        </p:txBody>
      </p:sp>
      <p:sp>
        <p:nvSpPr>
          <p:cNvPr id="6" name="Title 5">
            <a:extLst>
              <a:ext uri="{FF2B5EF4-FFF2-40B4-BE49-F238E27FC236}">
                <a16:creationId xmlns:a16="http://schemas.microsoft.com/office/drawing/2014/main" id="{C95EB0C7-D541-4E09-A1D8-DF1002E33032}"/>
              </a:ext>
            </a:extLst>
          </p:cNvPr>
          <p:cNvSpPr>
            <a:spLocks noGrp="1"/>
          </p:cNvSpPr>
          <p:nvPr>
            <p:ph type="title"/>
          </p:nvPr>
        </p:nvSpPr>
        <p:spPr/>
        <p:txBody>
          <a:bodyPr/>
          <a:lstStyle/>
          <a:p>
            <a:r>
              <a:rPr lang="nl-BE"/>
              <a:t>PRISMAP portfolio</a:t>
            </a:r>
          </a:p>
        </p:txBody>
      </p:sp>
      <p:sp>
        <p:nvSpPr>
          <p:cNvPr id="9" name="TextBox 8">
            <a:extLst>
              <a:ext uri="{FF2B5EF4-FFF2-40B4-BE49-F238E27FC236}">
                <a16:creationId xmlns:a16="http://schemas.microsoft.com/office/drawing/2014/main" id="{08F47796-8CD4-41F7-9F6B-DD83FA5517CC}"/>
              </a:ext>
            </a:extLst>
          </p:cNvPr>
          <p:cNvSpPr txBox="1"/>
          <p:nvPr/>
        </p:nvSpPr>
        <p:spPr>
          <a:xfrm>
            <a:off x="900000" y="6393310"/>
            <a:ext cx="6096000" cy="276999"/>
          </a:xfrm>
          <a:prstGeom prst="rect">
            <a:avLst/>
          </a:prstGeom>
          <a:noFill/>
        </p:spPr>
        <p:txBody>
          <a:bodyPr wrap="square">
            <a:spAutoFit/>
          </a:bodyPr>
          <a:lstStyle/>
          <a:p>
            <a:r>
              <a:rPr lang="nl-BE" sz="1200" i="1">
                <a:solidFill>
                  <a:srgbClr val="DCE7F0"/>
                </a:solidFill>
                <a:hlinkClick r:id="rId3">
                  <a:extLst>
                    <a:ext uri="{A12FA001-AC4F-418D-AE19-62706E023703}">
                      <ahyp:hlinkClr xmlns:ahyp="http://schemas.microsoft.com/office/drawing/2018/hyperlinkcolor" val="tx"/>
                    </a:ext>
                  </a:extLst>
                </a:hlinkClick>
              </a:rPr>
              <a:t>https://www.prismap.eu/radionuclides/portfolio/</a:t>
            </a:r>
            <a:r>
              <a:rPr lang="nl-BE" sz="1200" i="1">
                <a:solidFill>
                  <a:srgbClr val="DCE7F0"/>
                </a:solidFill>
              </a:rPr>
              <a:t> </a:t>
            </a:r>
          </a:p>
        </p:txBody>
      </p:sp>
      <p:pic>
        <p:nvPicPr>
          <p:cNvPr id="10" name="Picture 9">
            <a:extLst>
              <a:ext uri="{FF2B5EF4-FFF2-40B4-BE49-F238E27FC236}">
                <a16:creationId xmlns:a16="http://schemas.microsoft.com/office/drawing/2014/main" id="{74C35811-6DE8-4401-9C69-12F859BF15AE}"/>
              </a:ext>
            </a:extLst>
          </p:cNvPr>
          <p:cNvPicPr>
            <a:picLocks noChangeAspect="1"/>
          </p:cNvPicPr>
          <p:nvPr/>
        </p:nvPicPr>
        <p:blipFill>
          <a:blip r:embed="rId4"/>
          <a:stretch>
            <a:fillRect/>
          </a:stretch>
        </p:blipFill>
        <p:spPr>
          <a:xfrm>
            <a:off x="7546164" y="6153015"/>
            <a:ext cx="1560478" cy="641293"/>
          </a:xfrm>
          <a:prstGeom prst="rect">
            <a:avLst/>
          </a:prstGeom>
        </p:spPr>
      </p:pic>
      <p:sp>
        <p:nvSpPr>
          <p:cNvPr id="12" name="Shape 258">
            <a:extLst>
              <a:ext uri="{FF2B5EF4-FFF2-40B4-BE49-F238E27FC236}">
                <a16:creationId xmlns:a16="http://schemas.microsoft.com/office/drawing/2014/main" id="{28146A26-3036-4E82-AE33-A9E83666E49C}"/>
              </a:ext>
            </a:extLst>
          </p:cNvPr>
          <p:cNvSpPr txBox="1"/>
          <p:nvPr/>
        </p:nvSpPr>
        <p:spPr>
          <a:xfrm>
            <a:off x="7361531" y="5150842"/>
            <a:ext cx="4538274" cy="1015663"/>
          </a:xfrm>
          <a:prstGeom prst="rect">
            <a:avLst/>
          </a:prstGeom>
          <a:gradFill>
            <a:gsLst>
              <a:gs pos="0">
                <a:srgbClr val="EBB958"/>
              </a:gs>
              <a:gs pos="50000">
                <a:srgbClr val="F0B32E"/>
              </a:gs>
              <a:gs pos="100000">
                <a:srgbClr val="DEA21F"/>
              </a:gs>
            </a:gsLst>
            <a:lin ang="5400000"/>
          </a:gradFill>
          <a:ln w="6350">
            <a:solidFill>
              <a:schemeClr val="accent5"/>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FFFFFF"/>
                </a:solidFill>
              </a:defRPr>
            </a:pPr>
            <a:r>
              <a:rPr lang="en-US" sz="2000" dirty="0"/>
              <a:t>New facilities will be needed across Europe to supply medical institutions for patient care</a:t>
            </a:r>
            <a:endParaRPr sz="2000" dirty="0"/>
          </a:p>
        </p:txBody>
      </p:sp>
      <p:pic>
        <p:nvPicPr>
          <p:cNvPr id="4" name="Picture 3">
            <a:extLst>
              <a:ext uri="{FF2B5EF4-FFF2-40B4-BE49-F238E27FC236}">
                <a16:creationId xmlns:a16="http://schemas.microsoft.com/office/drawing/2014/main" id="{5757C6D5-FEEC-AD37-8F47-B46F4226958E}"/>
              </a:ext>
            </a:extLst>
          </p:cNvPr>
          <p:cNvPicPr>
            <a:picLocks noChangeAspect="1"/>
          </p:cNvPicPr>
          <p:nvPr/>
        </p:nvPicPr>
        <p:blipFill>
          <a:blip r:embed="rId5"/>
          <a:stretch>
            <a:fillRect/>
          </a:stretch>
        </p:blipFill>
        <p:spPr>
          <a:xfrm>
            <a:off x="6201040" y="4630088"/>
            <a:ext cx="936549" cy="883249"/>
          </a:xfrm>
          <a:prstGeom prst="rect">
            <a:avLst/>
          </a:prstGeom>
        </p:spPr>
      </p:pic>
      <p:grpSp>
        <p:nvGrpSpPr>
          <p:cNvPr id="7" name="Group 6">
            <a:extLst>
              <a:ext uri="{FF2B5EF4-FFF2-40B4-BE49-F238E27FC236}">
                <a16:creationId xmlns:a16="http://schemas.microsoft.com/office/drawing/2014/main" id="{DA31C130-DB48-C377-7C4B-40E09B252640}"/>
              </a:ext>
            </a:extLst>
          </p:cNvPr>
          <p:cNvGrpSpPr/>
          <p:nvPr/>
        </p:nvGrpSpPr>
        <p:grpSpPr>
          <a:xfrm>
            <a:off x="9630668" y="304664"/>
            <a:ext cx="2081956" cy="939119"/>
            <a:chOff x="9624392" y="346900"/>
            <a:chExt cx="2081956" cy="939119"/>
          </a:xfrm>
        </p:grpSpPr>
        <p:pic>
          <p:nvPicPr>
            <p:cNvPr id="11" name="Picture 10">
              <a:extLst>
                <a:ext uri="{FF2B5EF4-FFF2-40B4-BE49-F238E27FC236}">
                  <a16:creationId xmlns:a16="http://schemas.microsoft.com/office/drawing/2014/main" id="{5EDBA42D-9A33-3D57-1DC3-8638945B13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14" name="Picture 13">
              <a:extLst>
                <a:ext uri="{FF2B5EF4-FFF2-40B4-BE49-F238E27FC236}">
                  <a16:creationId xmlns:a16="http://schemas.microsoft.com/office/drawing/2014/main" id="{4DFFFC6C-27F0-706F-90AB-5C15110F83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spTree>
    <p:extLst>
      <p:ext uri="{BB962C8B-B14F-4D97-AF65-F5344CB8AC3E}">
        <p14:creationId xmlns:p14="http://schemas.microsoft.com/office/powerpoint/2010/main" val="163844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DBED35-DD76-25BF-EFA3-04E34DE82F1C}"/>
              </a:ext>
            </a:extLst>
          </p:cNvPr>
          <p:cNvSpPr>
            <a:spLocks noGrp="1"/>
          </p:cNvSpPr>
          <p:nvPr>
            <p:ph type="sldNum" sz="quarter" idx="12"/>
          </p:nvPr>
        </p:nvSpPr>
        <p:spPr/>
        <p:txBody>
          <a:bodyPr/>
          <a:lstStyle/>
          <a:p>
            <a:fld id="{0A297500-7527-634B-90F4-69D0994C32B4}" type="slidenum">
              <a:rPr lang="nl-NL" smtClean="0"/>
              <a:t>3</a:t>
            </a:fld>
            <a:endParaRPr lang="nl-NL"/>
          </a:p>
        </p:txBody>
      </p:sp>
      <p:sp>
        <p:nvSpPr>
          <p:cNvPr id="5" name="Content Placeholder 4">
            <a:extLst>
              <a:ext uri="{FF2B5EF4-FFF2-40B4-BE49-F238E27FC236}">
                <a16:creationId xmlns:a16="http://schemas.microsoft.com/office/drawing/2014/main" id="{A442015E-1AC7-8F0A-62AB-D88AF9285344}"/>
              </a:ext>
            </a:extLst>
          </p:cNvPr>
          <p:cNvSpPr>
            <a:spLocks noGrp="1"/>
          </p:cNvSpPr>
          <p:nvPr>
            <p:ph idx="1"/>
          </p:nvPr>
        </p:nvSpPr>
        <p:spPr>
          <a:xfrm>
            <a:off x="576000" y="1535216"/>
            <a:ext cx="6024092" cy="4464000"/>
          </a:xfrm>
        </p:spPr>
        <p:txBody>
          <a:bodyPr/>
          <a:lstStyle/>
          <a:p>
            <a:r>
              <a:rPr lang="en-BE" dirty="0"/>
              <a:t>For over a year, the nuclear science community across Europe has been busy with answering that s</a:t>
            </a:r>
            <a:r>
              <a:rPr lang="en-GB" dirty="0"/>
              <a:t>am</a:t>
            </a:r>
            <a:r>
              <a:rPr lang="en-BE" dirty="0"/>
              <a:t>e question: what does nuclear science stand for and where do we go as nuclear scientists?</a:t>
            </a:r>
          </a:p>
          <a:p>
            <a:r>
              <a:rPr lang="en-BE" dirty="0"/>
              <a:t>And while we were at it, we reflected on what we – nuclear scientists – also bring to society.</a:t>
            </a:r>
          </a:p>
        </p:txBody>
      </p:sp>
      <p:pic>
        <p:nvPicPr>
          <p:cNvPr id="10" name="Content Placeholder 9" descr="A group of people posing for a photo&#10;&#10;Description automatically generated">
            <a:extLst>
              <a:ext uri="{FF2B5EF4-FFF2-40B4-BE49-F238E27FC236}">
                <a16:creationId xmlns:a16="http://schemas.microsoft.com/office/drawing/2014/main" id="{1A080E76-592E-9490-5F4C-C1CEAEA4099C}"/>
              </a:ext>
            </a:extLst>
          </p:cNvPr>
          <p:cNvPicPr>
            <a:picLocks noGrp="1" noChangeAspect="1"/>
          </p:cNvPicPr>
          <p:nvPr>
            <p:ph sz="quarter" idx="13"/>
          </p:nvPr>
        </p:nvPicPr>
        <p:blipFill rotWithShape="1">
          <a:blip r:embed="rId2"/>
          <a:srcRect l="17003" r="11830"/>
          <a:stretch/>
        </p:blipFill>
        <p:spPr>
          <a:xfrm rot="5400000">
            <a:off x="7059771" y="1353783"/>
            <a:ext cx="4580217" cy="4826867"/>
          </a:xfrm>
        </p:spPr>
      </p:pic>
      <p:sp>
        <p:nvSpPr>
          <p:cNvPr id="4" name="Title 3">
            <a:extLst>
              <a:ext uri="{FF2B5EF4-FFF2-40B4-BE49-F238E27FC236}">
                <a16:creationId xmlns:a16="http://schemas.microsoft.com/office/drawing/2014/main" id="{4F2CCF23-564A-CB98-A5B4-C0C23AD58C24}"/>
              </a:ext>
            </a:extLst>
          </p:cNvPr>
          <p:cNvSpPr>
            <a:spLocks noGrp="1"/>
          </p:cNvSpPr>
          <p:nvPr>
            <p:ph type="title"/>
          </p:nvPr>
        </p:nvSpPr>
        <p:spPr/>
        <p:txBody>
          <a:bodyPr/>
          <a:lstStyle/>
          <a:p>
            <a:r>
              <a:rPr lang="en-BE"/>
              <a:t>NuPECC Long Range Plan 2024</a:t>
            </a:r>
          </a:p>
        </p:txBody>
      </p:sp>
      <p:sp>
        <p:nvSpPr>
          <p:cNvPr id="12" name="TextBox 11">
            <a:extLst>
              <a:ext uri="{FF2B5EF4-FFF2-40B4-BE49-F238E27FC236}">
                <a16:creationId xmlns:a16="http://schemas.microsoft.com/office/drawing/2014/main" id="{F058D7A5-B20E-95DD-0F65-25D8A21130D2}"/>
              </a:ext>
            </a:extLst>
          </p:cNvPr>
          <p:cNvSpPr txBox="1"/>
          <p:nvPr/>
        </p:nvSpPr>
        <p:spPr>
          <a:xfrm>
            <a:off x="738576" y="5144009"/>
            <a:ext cx="8195217" cy="646331"/>
          </a:xfrm>
          <a:prstGeom prst="rect">
            <a:avLst/>
          </a:prstGeom>
          <a:solidFill>
            <a:schemeClr val="tx1">
              <a:lumMod val="20000"/>
              <a:lumOff val="80000"/>
            </a:schemeClr>
          </a:solidFill>
        </p:spPr>
        <p:txBody>
          <a:bodyPr wrap="square">
            <a:spAutoFit/>
          </a:bodyPr>
          <a:lstStyle/>
          <a:p>
            <a:pPr marL="285750" indent="-285750">
              <a:buFont typeface="Wingdings" pitchFamily="2" charset="2"/>
              <a:buChar char="Ø"/>
            </a:pPr>
            <a:r>
              <a:rPr lang="en-BE" i="1" dirty="0">
                <a:solidFill>
                  <a:srgbClr val="E95355"/>
                </a:solidFill>
              </a:rPr>
              <a:t>Full Long Range Plan: </a:t>
            </a:r>
            <a:r>
              <a:rPr lang="en-GB" i="1" dirty="0">
                <a:solidFill>
                  <a:srgbClr val="E95355"/>
                </a:solidFill>
                <a:hlinkClick r:id="rId3">
                  <a:extLst>
                    <a:ext uri="{A12FA001-AC4F-418D-AE19-62706E023703}">
                      <ahyp:hlinkClr xmlns:ahyp="http://schemas.microsoft.com/office/drawing/2018/hyperlinkcolor" val="tx"/>
                    </a:ext>
                  </a:extLst>
                </a:hlinkClick>
              </a:rPr>
              <a:t>https://arxiv.org/abs/2503.15575</a:t>
            </a:r>
            <a:r>
              <a:rPr lang="en-GB" i="1" dirty="0">
                <a:solidFill>
                  <a:srgbClr val="E95355"/>
                </a:solidFill>
              </a:rPr>
              <a:t> </a:t>
            </a:r>
            <a:r>
              <a:rPr lang="en-BE" i="1" dirty="0">
                <a:solidFill>
                  <a:srgbClr val="E95355"/>
                </a:solidFill>
              </a:rPr>
              <a:t> </a:t>
            </a:r>
          </a:p>
          <a:p>
            <a:pPr marL="285750" indent="-285750">
              <a:buFont typeface="Wingdings" pitchFamily="2" charset="2"/>
              <a:buChar char="Ø"/>
            </a:pPr>
            <a:r>
              <a:rPr lang="en-US" i="1" dirty="0">
                <a:solidFill>
                  <a:srgbClr val="E95355"/>
                </a:solidFill>
              </a:rPr>
              <a:t>Executive summary: </a:t>
            </a:r>
            <a:r>
              <a:rPr lang="en-US" i="1" dirty="0">
                <a:solidFill>
                  <a:srgbClr val="E95355"/>
                </a:solidFill>
                <a:hlinkClick r:id="rId4">
                  <a:extLst>
                    <a:ext uri="{A12FA001-AC4F-418D-AE19-62706E023703}">
                      <ahyp:hlinkClr xmlns:ahyp="http://schemas.microsoft.com/office/drawing/2018/hyperlinkcolor" val="tx"/>
                    </a:ext>
                  </a:extLst>
                </a:hlinkClick>
              </a:rPr>
              <a:t>https://nupecc.org/pub/nupecc_lrp2024_brochure.pdf</a:t>
            </a:r>
            <a:r>
              <a:rPr lang="en-US" i="1" dirty="0">
                <a:solidFill>
                  <a:srgbClr val="E95355"/>
                </a:solidFill>
              </a:rPr>
              <a:t> </a:t>
            </a:r>
            <a:endParaRPr lang="en-BE" i="1" dirty="0">
              <a:solidFill>
                <a:srgbClr val="E95355"/>
              </a:solidFill>
            </a:endParaRPr>
          </a:p>
        </p:txBody>
      </p:sp>
    </p:spTree>
    <p:extLst>
      <p:ext uri="{BB962C8B-B14F-4D97-AF65-F5344CB8AC3E}">
        <p14:creationId xmlns:p14="http://schemas.microsoft.com/office/powerpoint/2010/main" val="2990947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01A32-0292-D02A-1E85-054D5C198954}"/>
              </a:ext>
            </a:extLst>
          </p:cNvPr>
          <p:cNvSpPr>
            <a:spLocks noGrp="1"/>
          </p:cNvSpPr>
          <p:nvPr>
            <p:ph type="title"/>
          </p:nvPr>
        </p:nvSpPr>
        <p:spPr/>
        <p:txBody>
          <a:bodyPr/>
          <a:lstStyle/>
          <a:p>
            <a:r>
              <a:rPr lang="en-BE"/>
              <a:t>Space</a:t>
            </a:r>
          </a:p>
        </p:txBody>
      </p:sp>
      <p:sp>
        <p:nvSpPr>
          <p:cNvPr id="3" name="Text Placeholder 2">
            <a:extLst>
              <a:ext uri="{FF2B5EF4-FFF2-40B4-BE49-F238E27FC236}">
                <a16:creationId xmlns:a16="http://schemas.microsoft.com/office/drawing/2014/main" id="{6B48EE6B-B2CF-28C6-12B6-6AB0D1362D3F}"/>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5E47BFD4-C483-CB32-07F1-6659141D8A61}"/>
              </a:ext>
            </a:extLst>
          </p:cNvPr>
          <p:cNvSpPr>
            <a:spLocks noGrp="1"/>
          </p:cNvSpPr>
          <p:nvPr>
            <p:ph type="sldNum" sz="quarter" idx="12"/>
          </p:nvPr>
        </p:nvSpPr>
        <p:spPr/>
        <p:txBody>
          <a:bodyPr/>
          <a:lstStyle/>
          <a:p>
            <a:fld id="{0A297500-7527-634B-90F4-69D0994C32B4}" type="slidenum">
              <a:rPr lang="nl-NL" smtClean="0"/>
              <a:t>30</a:t>
            </a:fld>
            <a:endParaRPr lang="nl-NL"/>
          </a:p>
        </p:txBody>
      </p:sp>
      <p:pic>
        <p:nvPicPr>
          <p:cNvPr id="8" name="Picture Placeholder 7" descr="A futuristic building on a red planet&#10;&#10;Description automatically generated">
            <a:extLst>
              <a:ext uri="{FF2B5EF4-FFF2-40B4-BE49-F238E27FC236}">
                <a16:creationId xmlns:a16="http://schemas.microsoft.com/office/drawing/2014/main" id="{E6340D3A-2869-42E8-2310-D06DA2993F7F}"/>
              </a:ext>
            </a:extLst>
          </p:cNvPr>
          <p:cNvPicPr>
            <a:picLocks noGrp="1" noChangeAspect="1"/>
          </p:cNvPicPr>
          <p:nvPr>
            <p:ph type="pic" sz="quarter" idx="13"/>
          </p:nvPr>
        </p:nvPicPr>
        <p:blipFill rotWithShape="1">
          <a:blip r:embed="rId2"/>
          <a:srcRect l="6" t="82" r="-6" b="-313"/>
          <a:stretch/>
        </p:blipFill>
        <p:spPr>
          <a:xfrm>
            <a:off x="7248525" y="584201"/>
            <a:ext cx="4368673" cy="4378092"/>
          </a:xfrm>
        </p:spPr>
      </p:pic>
      <p:sp>
        <p:nvSpPr>
          <p:cNvPr id="6" name="Picture Placeholder 5">
            <a:extLst>
              <a:ext uri="{FF2B5EF4-FFF2-40B4-BE49-F238E27FC236}">
                <a16:creationId xmlns:a16="http://schemas.microsoft.com/office/drawing/2014/main" id="{78FEB00F-777C-029C-0FE2-CC1FF15BC348}"/>
              </a:ext>
            </a:extLst>
          </p:cNvPr>
          <p:cNvSpPr>
            <a:spLocks noGrp="1"/>
          </p:cNvSpPr>
          <p:nvPr>
            <p:ph type="pic" sz="quarter" idx="14"/>
          </p:nvPr>
        </p:nvSpPr>
        <p:spPr>
          <a:xfrm>
            <a:off x="7248262" y="4962293"/>
            <a:ext cx="4368673" cy="662220"/>
          </a:xfrm>
        </p:spPr>
        <p:txBody>
          <a:bodyPr>
            <a:normAutofit/>
          </a:bodyPr>
          <a:lstStyle/>
          <a:p>
            <a:pPr marL="0" indent="0">
              <a:buNone/>
            </a:pPr>
            <a:r>
              <a:rPr lang="en-BE" sz="1600" i="1"/>
              <a:t>AI-generated image ©Bing ©Dall-E</a:t>
            </a:r>
          </a:p>
        </p:txBody>
      </p:sp>
    </p:spTree>
    <p:extLst>
      <p:ext uri="{BB962C8B-B14F-4D97-AF65-F5344CB8AC3E}">
        <p14:creationId xmlns:p14="http://schemas.microsoft.com/office/powerpoint/2010/main" val="591960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90638" cy="850106"/>
          </a:xfrm>
        </p:spPr>
        <p:txBody>
          <a:bodyPr>
            <a:normAutofit/>
          </a:bodyPr>
          <a:lstStyle/>
          <a:p>
            <a:r>
              <a:rPr lang="en-GB" sz="4600"/>
              <a:t>Space habitat power</a:t>
            </a:r>
          </a:p>
        </p:txBody>
      </p:sp>
      <p:sp>
        <p:nvSpPr>
          <p:cNvPr id="9" name="Espace réservé du contenu 2"/>
          <p:cNvSpPr txBox="1">
            <a:spLocks/>
          </p:cNvSpPr>
          <p:nvPr/>
        </p:nvSpPr>
        <p:spPr>
          <a:xfrm>
            <a:off x="479377" y="3572728"/>
            <a:ext cx="8424936" cy="259257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Energy in space: </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Limits to the use of solar panels</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Current solution for ongoing missions (e.g., Curiosity, </a:t>
            </a:r>
            <a:r>
              <a:rPr kumimoji="0" lang="en-US" sz="2200" b="0" i="0" u="none" strike="noStrike" kern="1200" cap="none" spc="0" normalizeH="0" baseline="0" noProof="0" err="1">
                <a:ln>
                  <a:noFill/>
                </a:ln>
                <a:solidFill>
                  <a:prstClr val="black"/>
                </a:solidFill>
                <a:effectLst/>
                <a:uLnTx/>
                <a:uFillTx/>
                <a:latin typeface="Calibri"/>
                <a:ea typeface="+mn-ea"/>
                <a:cs typeface="+mn-cs"/>
              </a:rPr>
              <a:t>Perserverance</a:t>
            </a:r>
            <a:r>
              <a:rPr kumimoji="0" lang="en-US" sz="2200" b="0" i="0" u="none" strike="noStrike" kern="1200" cap="none" spc="0" normalizeH="0" baseline="0" noProof="0">
                <a:ln>
                  <a:noFill/>
                </a:ln>
                <a:solidFill>
                  <a:prstClr val="black"/>
                </a:solidFill>
                <a:effectLst/>
                <a:uLnTx/>
                <a:uFillTx/>
                <a:latin typeface="Calibri"/>
                <a:ea typeface="+mn-ea"/>
                <a:cs typeface="+mn-cs"/>
              </a:rPr>
              <a:t>…): Radioisotope Thermal Generators (RTG)</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Establishment of habitats and mining systems to extract raw materials for establishing a complete base on an external planet: rely on </a:t>
            </a:r>
            <a:r>
              <a:rPr kumimoji="0" lang="en-US" sz="2200" b="1" i="0" u="none" strike="noStrike" kern="1200" cap="none" spc="0" normalizeH="0" baseline="0" noProof="0">
                <a:ln>
                  <a:noFill/>
                </a:ln>
                <a:solidFill>
                  <a:prstClr val="black"/>
                </a:solidFill>
                <a:effectLst/>
                <a:uLnTx/>
                <a:uFillTx/>
                <a:latin typeface="Calibri"/>
                <a:ea typeface="+mn-ea"/>
                <a:cs typeface="+mn-cs"/>
              </a:rPr>
              <a:t>nuclear power generation </a:t>
            </a:r>
            <a:r>
              <a:rPr kumimoji="0" lang="en-US" sz="2200" b="0" i="0" u="none" strike="noStrike" kern="1200" cap="none" spc="0" normalizeH="0" baseline="0" noProof="0">
                <a:ln>
                  <a:noFill/>
                </a:ln>
                <a:solidFill>
                  <a:prstClr val="black"/>
                </a:solidFill>
                <a:effectLst/>
                <a:uLnTx/>
                <a:uFillTx/>
                <a:latin typeface="Calibri"/>
                <a:ea typeface="+mn-ea"/>
                <a:cs typeface="+mn-cs"/>
              </a:rPr>
              <a:t>with SMR-type reactors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479376" y="1556792"/>
            <a:ext cx="11228999" cy="201593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The planned human exploratory missions to the Moon and Mars require a substantial reduction of the existing uncertainties on </a:t>
            </a:r>
            <a:r>
              <a:rPr kumimoji="0" lang="en-US" sz="2400" b="1" i="0" u="none" strike="noStrike" kern="1200" cap="none" spc="0" normalizeH="0" baseline="0" noProof="0">
                <a:ln>
                  <a:noFill/>
                </a:ln>
                <a:solidFill>
                  <a:prstClr val="black"/>
                </a:solidFill>
                <a:effectLst/>
                <a:uLnTx/>
                <a:uFillTx/>
                <a:latin typeface="Calibri"/>
                <a:ea typeface="+mn-ea"/>
                <a:cs typeface="+mn-cs"/>
              </a:rPr>
              <a:t>space radiation health risks</a:t>
            </a:r>
            <a:r>
              <a:rPr kumimoji="0" lang="en-US" sz="2400" b="0" i="0" u="none" strike="noStrike" kern="1200" cap="none" spc="0" normalizeH="0" baseline="0" noProof="0">
                <a:ln>
                  <a:noFill/>
                </a:ln>
                <a:solidFill>
                  <a:prstClr val="black"/>
                </a:solidFill>
                <a:effectLst/>
                <a:uLnTx/>
                <a:uFillTx/>
                <a:latin typeface="Calibri"/>
                <a:ea typeface="+mn-ea"/>
                <a:cs typeface="+mn-cs"/>
              </a:rPr>
              <a:t>, ensure </a:t>
            </a:r>
            <a:r>
              <a:rPr kumimoji="0" lang="en-US" sz="2400" b="1" i="0" u="none" strike="noStrike" kern="1200" cap="none" spc="0" normalizeH="0" baseline="0" noProof="0">
                <a:ln>
                  <a:noFill/>
                </a:ln>
                <a:solidFill>
                  <a:prstClr val="black"/>
                </a:solidFill>
                <a:effectLst/>
                <a:uLnTx/>
                <a:uFillTx/>
                <a:latin typeface="Calibri"/>
                <a:ea typeface="+mn-ea"/>
                <a:cs typeface="+mn-cs"/>
              </a:rPr>
              <a:t>reliable equipment and safe habitats in space</a:t>
            </a:r>
            <a:r>
              <a:rPr kumimoji="0" lang="en-US" sz="2400" b="0" i="0" u="none" strike="noStrike" kern="1200" cap="none" spc="0" normalizeH="0" baseline="0" noProof="0">
                <a:ln>
                  <a:noFill/>
                </a:ln>
                <a:solidFill>
                  <a:prstClr val="black"/>
                </a:solidFill>
                <a:effectLst/>
                <a:uLnTx/>
                <a:uFillTx/>
                <a:latin typeface="Calibri"/>
                <a:ea typeface="+mn-ea"/>
                <a:cs typeface="+mn-cs"/>
              </a:rPr>
              <a:t>, as well as </a:t>
            </a:r>
            <a:r>
              <a:rPr kumimoji="0" lang="en-US" sz="2400" b="1" i="0" u="none" strike="noStrike" kern="1200" cap="none" spc="0" normalizeH="0" baseline="0" noProof="0">
                <a:ln>
                  <a:noFill/>
                </a:ln>
                <a:solidFill>
                  <a:prstClr val="black"/>
                </a:solidFill>
                <a:effectLst/>
                <a:uLnTx/>
                <a:uFillTx/>
                <a:latin typeface="Calibri"/>
                <a:ea typeface="+mn-ea"/>
                <a:cs typeface="+mn-cs"/>
              </a:rPr>
              <a:t>develop effective countermeasures</a:t>
            </a:r>
            <a:r>
              <a:rPr kumimoji="0" lang="en-US" sz="2400" b="0" i="0" u="none" strike="noStrike" kern="1200" cap="none" spc="0" normalizeH="0" baseline="0" noProof="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Ground-based research programs </a:t>
            </a:r>
            <a:r>
              <a:rPr kumimoji="0" lang="en-US" sz="2400" b="0" i="0" u="none" strike="noStrike" kern="1200" cap="none" spc="0" normalizeH="0" baseline="0" noProof="0">
                <a:ln>
                  <a:noFill/>
                </a:ln>
                <a:solidFill>
                  <a:prstClr val="black"/>
                </a:solidFill>
                <a:effectLst/>
                <a:uLnTx/>
                <a:uFillTx/>
                <a:latin typeface="Calibri"/>
                <a:ea typeface="+mn-ea"/>
                <a:cs typeface="+mn-cs"/>
              </a:rPr>
              <a:t>and </a:t>
            </a:r>
            <a:r>
              <a:rPr kumimoji="0" lang="en-US" sz="2400" b="1" i="0" u="none" strike="noStrike" kern="1200" cap="none" spc="0" normalizeH="0" baseline="0" noProof="0">
                <a:ln>
                  <a:noFill/>
                </a:ln>
                <a:solidFill>
                  <a:prstClr val="black"/>
                </a:solidFill>
                <a:effectLst/>
                <a:uLnTx/>
                <a:uFillTx/>
                <a:latin typeface="Calibri"/>
                <a:ea typeface="+mn-ea"/>
                <a:cs typeface="+mn-cs"/>
              </a:rPr>
              <a:t>Monte Carlo-based approaches </a:t>
            </a:r>
            <a:r>
              <a:rPr kumimoji="0" lang="en-US" sz="2400" b="0" i="0" u="none" strike="noStrike" kern="1200" cap="none" spc="0" normalizeH="0" baseline="0" noProof="0">
                <a:ln>
                  <a:noFill/>
                </a:ln>
                <a:solidFill>
                  <a:prstClr val="black"/>
                </a:solidFill>
                <a:effectLst/>
                <a:uLnTx/>
                <a:uFillTx/>
                <a:latin typeface="Calibri"/>
                <a:ea typeface="+mn-ea"/>
                <a:cs typeface="+mn-cs"/>
              </a:rPr>
              <a:t>will be decisive to achieve these goals. </a:t>
            </a:r>
          </a:p>
        </p:txBody>
      </p:sp>
      <p:grpSp>
        <p:nvGrpSpPr>
          <p:cNvPr id="10" name="Group 9"/>
          <p:cNvGrpSpPr/>
          <p:nvPr/>
        </p:nvGrpSpPr>
        <p:grpSpPr>
          <a:xfrm>
            <a:off x="9630668" y="304664"/>
            <a:ext cx="2081956" cy="939119"/>
            <a:chOff x="9624392" y="346900"/>
            <a:chExt cx="2081956" cy="93911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pic>
        <p:nvPicPr>
          <p:cNvPr id="5" name="Picture 4"/>
          <p:cNvPicPr>
            <a:picLocks noChangeAspect="1"/>
          </p:cNvPicPr>
          <p:nvPr/>
        </p:nvPicPr>
        <p:blipFill>
          <a:blip r:embed="rId4"/>
          <a:stretch>
            <a:fillRect/>
          </a:stretch>
        </p:blipFill>
        <p:spPr>
          <a:xfrm>
            <a:off x="8904314" y="3306985"/>
            <a:ext cx="2804062" cy="2804062"/>
          </a:xfrm>
          <a:prstGeom prst="rect">
            <a:avLst/>
          </a:prstGeom>
        </p:spPr>
      </p:pic>
      <p:sp>
        <p:nvSpPr>
          <p:cNvPr id="3" name="Slide Number Placeholder 2">
            <a:extLst>
              <a:ext uri="{FF2B5EF4-FFF2-40B4-BE49-F238E27FC236}">
                <a16:creationId xmlns:a16="http://schemas.microsoft.com/office/drawing/2014/main" id="{DFFF8B92-B6BC-8884-6629-5EFE7027E13C}"/>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31</a:t>
            </a:fld>
            <a:endParaRPr lang="nl-NL"/>
          </a:p>
        </p:txBody>
      </p:sp>
    </p:spTree>
    <p:extLst>
      <p:ext uri="{BB962C8B-B14F-4D97-AF65-F5344CB8AC3E}">
        <p14:creationId xmlns:p14="http://schemas.microsoft.com/office/powerpoint/2010/main" val="987356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90638" cy="850106"/>
          </a:xfrm>
        </p:spPr>
        <p:txBody>
          <a:bodyPr>
            <a:normAutofit/>
          </a:bodyPr>
          <a:lstStyle/>
          <a:p>
            <a:r>
              <a:rPr lang="en-GB" sz="4600"/>
              <a:t>Space exploration: people</a:t>
            </a:r>
          </a:p>
        </p:txBody>
      </p:sp>
      <p:sp>
        <p:nvSpPr>
          <p:cNvPr id="2" name="TextBox 1"/>
          <p:cNvSpPr txBox="1"/>
          <p:nvPr/>
        </p:nvSpPr>
        <p:spPr>
          <a:xfrm>
            <a:off x="479377" y="1556792"/>
            <a:ext cx="6552727" cy="435503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Health of astronauts:</a:t>
            </a: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200" b="1" i="0" u="none" strike="noStrike" kern="1200" cap="none" spc="0" normalizeH="0" baseline="0" noProof="0">
                <a:ln>
                  <a:noFill/>
                </a:ln>
                <a:solidFill>
                  <a:prstClr val="black"/>
                </a:solidFill>
                <a:effectLst/>
                <a:uLnTx/>
                <a:uFillTx/>
                <a:latin typeface="Calibri"/>
                <a:ea typeface="+mn-ea"/>
                <a:cs typeface="+mn-cs"/>
              </a:rPr>
              <a:t>Solar particle events (SPEs)</a:t>
            </a:r>
            <a:r>
              <a:rPr kumimoji="0" lang="en-US" sz="2200" b="0" i="0" u="none" strike="noStrike" kern="1200" cap="none" spc="0" normalizeH="0" baseline="0" noProof="0">
                <a:ln>
                  <a:noFill/>
                </a:ln>
                <a:solidFill>
                  <a:prstClr val="black"/>
                </a:solidFill>
                <a:effectLst/>
                <a:uLnTx/>
                <a:uFillTx/>
                <a:latin typeface="Calibri"/>
                <a:ea typeface="+mn-ea"/>
                <a:cs typeface="+mn-cs"/>
              </a:rPr>
              <a:t>: sporadic, intense storms of solar particles such as high energy protons and some heavy ions.</a:t>
            </a:r>
          </a:p>
          <a:p>
            <a:pPr marL="1257300" marR="0" lvl="2"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	</a:t>
            </a:r>
            <a:r>
              <a:rPr kumimoji="0" lang="en-US" sz="2400" b="0" i="0" u="none" strike="noStrike" kern="1200" cap="none" spc="0" normalizeH="0" baseline="0" noProof="0">
                <a:ln>
                  <a:noFill/>
                </a:ln>
                <a:solidFill>
                  <a:srgbClr val="C0504D"/>
                </a:solidFill>
                <a:effectLst/>
                <a:uLnTx/>
                <a:uFillTx/>
                <a:latin typeface="Calibri"/>
                <a:ea typeface="+mn-ea"/>
                <a:cs typeface="+mn-cs"/>
              </a:rPr>
              <a:t>Shielding is generally effective</a:t>
            </a:r>
            <a:r>
              <a:rPr kumimoji="0" lang="en-US" sz="2400" b="0" i="0" u="none" strike="noStrike" kern="1200" cap="none" spc="0" normalizeH="0" baseline="0" noProof="0">
                <a:ln>
                  <a:noFill/>
                </a:ln>
                <a:solidFill>
                  <a:prstClr val="black"/>
                </a:solidFill>
                <a:effectLst/>
                <a:uLnTx/>
                <a:uFillTx/>
                <a:latin typeface="Calibri"/>
                <a:ea typeface="+mn-ea"/>
                <a:cs typeface="+mn-cs"/>
              </a:rPr>
              <a:t> </a:t>
            </a: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200" b="1" i="0" u="none" strike="noStrike" kern="1200" cap="none" spc="0" normalizeH="0" baseline="0" noProof="0">
                <a:ln>
                  <a:noFill/>
                </a:ln>
                <a:solidFill>
                  <a:prstClr val="black"/>
                </a:solidFill>
                <a:effectLst/>
                <a:uLnTx/>
                <a:uFillTx/>
                <a:latin typeface="Calibri"/>
                <a:ea typeface="+mn-ea"/>
                <a:cs typeface="+mn-cs"/>
              </a:rPr>
              <a:t>Galactic cosmic radiation (GCR)</a:t>
            </a:r>
            <a:r>
              <a:rPr kumimoji="0" lang="en-US" sz="2200" b="0" i="0" u="none" strike="noStrike" kern="1200" cap="none" spc="0" normalizeH="0" baseline="0" noProof="0">
                <a:ln>
                  <a:noFill/>
                </a:ln>
                <a:solidFill>
                  <a:prstClr val="black"/>
                </a:solidFill>
                <a:effectLst/>
                <a:uLnTx/>
                <a:uFillTx/>
                <a:latin typeface="Calibri"/>
                <a:ea typeface="+mn-ea"/>
                <a:cs typeface="+mn-cs"/>
              </a:rPr>
              <a:t>: originate from outside our solar system, mostly protons but also </a:t>
            </a:r>
            <a:r>
              <a:rPr kumimoji="0" lang="en-US" sz="2200" b="1" i="0" u="none" strike="noStrike" kern="1200" cap="none" spc="0" normalizeH="0" baseline="0" noProof="0">
                <a:ln>
                  <a:noFill/>
                </a:ln>
                <a:solidFill>
                  <a:prstClr val="black"/>
                </a:solidFill>
                <a:effectLst/>
                <a:uLnTx/>
                <a:uFillTx/>
                <a:latin typeface="Calibri"/>
                <a:ea typeface="+mn-ea"/>
                <a:cs typeface="+mn-cs"/>
              </a:rPr>
              <a:t>high charge and energy (HZE) ions</a:t>
            </a:r>
            <a:r>
              <a:rPr kumimoji="0" lang="en-US" sz="2200" b="0" i="0" u="none" strike="noStrike" kern="1200" cap="none" spc="0" normalizeH="0" baseline="0" noProof="0">
                <a:ln>
                  <a:noFill/>
                </a:ln>
                <a:solidFill>
                  <a:prstClr val="black"/>
                </a:solidFill>
                <a:effectLst/>
                <a:uLnTx/>
                <a:uFillTx/>
                <a:latin typeface="Calibri"/>
                <a:ea typeface="+mn-ea"/>
                <a:cs typeface="+mn-cs"/>
              </a:rPr>
              <a:t>.</a:t>
            </a:r>
          </a:p>
          <a:p>
            <a:pPr marL="1257300" marR="0" lvl="2"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	</a:t>
            </a:r>
            <a:r>
              <a:rPr kumimoji="0" lang="en-US" sz="2400" b="0" i="0" u="none" strike="noStrike" kern="1200" cap="none" spc="0" normalizeH="0" baseline="0" noProof="0">
                <a:ln>
                  <a:noFill/>
                </a:ln>
                <a:solidFill>
                  <a:srgbClr val="C0504D"/>
                </a:solidFill>
                <a:effectLst/>
                <a:uLnTx/>
                <a:uFillTx/>
                <a:latin typeface="Calibri"/>
                <a:ea typeface="+mn-ea"/>
                <a:cs typeface="+mn-cs"/>
              </a:rPr>
              <a:t>Protection with shielding is difficult</a:t>
            </a: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Secondary radiation field inside spacecraft and habitats, including high energy neutrons.</a:t>
            </a:r>
          </a:p>
        </p:txBody>
      </p:sp>
      <p:grpSp>
        <p:nvGrpSpPr>
          <p:cNvPr id="10" name="Group 9"/>
          <p:cNvGrpSpPr/>
          <p:nvPr/>
        </p:nvGrpSpPr>
        <p:grpSpPr>
          <a:xfrm>
            <a:off x="9630668" y="304664"/>
            <a:ext cx="2081956" cy="939119"/>
            <a:chOff x="9624392" y="346900"/>
            <a:chExt cx="2081956" cy="93911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pic>
        <p:nvPicPr>
          <p:cNvPr id="3" name="Picture 2"/>
          <p:cNvPicPr>
            <a:picLocks noChangeAspect="1"/>
          </p:cNvPicPr>
          <p:nvPr/>
        </p:nvPicPr>
        <p:blipFill>
          <a:blip r:embed="rId4"/>
          <a:stretch>
            <a:fillRect/>
          </a:stretch>
        </p:blipFill>
        <p:spPr>
          <a:xfrm>
            <a:off x="7145193" y="1556792"/>
            <a:ext cx="4567431" cy="4567431"/>
          </a:xfrm>
          <a:prstGeom prst="rect">
            <a:avLst/>
          </a:prstGeom>
        </p:spPr>
      </p:pic>
      <p:sp>
        <p:nvSpPr>
          <p:cNvPr id="5" name="Slide Number Placeholder 2">
            <a:extLst>
              <a:ext uri="{FF2B5EF4-FFF2-40B4-BE49-F238E27FC236}">
                <a16:creationId xmlns:a16="http://schemas.microsoft.com/office/drawing/2014/main" id="{E10BA1DC-410C-6E32-90CB-4E482F7D2EA8}"/>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32</a:t>
            </a:fld>
            <a:endParaRPr lang="nl-NL"/>
          </a:p>
        </p:txBody>
      </p:sp>
    </p:spTree>
    <p:extLst>
      <p:ext uri="{BB962C8B-B14F-4D97-AF65-F5344CB8AC3E}">
        <p14:creationId xmlns:p14="http://schemas.microsoft.com/office/powerpoint/2010/main" val="2699241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90638" cy="850106"/>
          </a:xfrm>
        </p:spPr>
        <p:txBody>
          <a:bodyPr>
            <a:normAutofit/>
          </a:bodyPr>
          <a:lstStyle/>
          <a:p>
            <a:r>
              <a:rPr lang="en-GB" sz="4600"/>
              <a:t>Space exploration: equipment</a:t>
            </a:r>
          </a:p>
        </p:txBody>
      </p:sp>
      <p:sp>
        <p:nvSpPr>
          <p:cNvPr id="2" name="TextBox 1"/>
          <p:cNvSpPr txBox="1"/>
          <p:nvPr/>
        </p:nvSpPr>
        <p:spPr>
          <a:xfrm>
            <a:off x="479377" y="1556792"/>
            <a:ext cx="11233247" cy="467820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Radiation hardness testing:</a:t>
            </a: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Critical role in the development and selection of detectors and materials for space missions.</a:t>
            </a: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Modern </a:t>
            </a:r>
            <a:r>
              <a:rPr kumimoji="0" lang="en-US" sz="2200" b="1" i="0" u="none" strike="noStrike" kern="1200" cap="none" spc="0" normalizeH="0" baseline="0" noProof="0">
                <a:ln>
                  <a:noFill/>
                </a:ln>
                <a:solidFill>
                  <a:prstClr val="black"/>
                </a:solidFill>
                <a:effectLst/>
                <a:uLnTx/>
                <a:uFillTx/>
                <a:latin typeface="Calibri"/>
                <a:ea typeface="+mn-ea"/>
                <a:cs typeface="+mn-cs"/>
              </a:rPr>
              <a:t>ASICs</a:t>
            </a:r>
            <a:r>
              <a:rPr kumimoji="0" lang="en-US" sz="2200" b="0" i="0" u="none" strike="noStrike" kern="1200" cap="none" spc="0" normalizeH="0" baseline="0" noProof="0">
                <a:ln>
                  <a:noFill/>
                </a:ln>
                <a:solidFill>
                  <a:prstClr val="black"/>
                </a:solidFill>
                <a:effectLst/>
                <a:uLnTx/>
                <a:uFillTx/>
                <a:latin typeface="Calibri"/>
                <a:ea typeface="+mn-ea"/>
                <a:cs typeface="+mn-cs"/>
              </a:rPr>
              <a:t> (Application-Specific Integrated Circuits) or </a:t>
            </a:r>
            <a:r>
              <a:rPr kumimoji="0" lang="en-US" sz="2200" b="1" i="0" u="none" strike="noStrike" kern="1200" cap="none" spc="0" normalizeH="0" baseline="0" noProof="0">
                <a:ln>
                  <a:noFill/>
                </a:ln>
                <a:solidFill>
                  <a:prstClr val="black"/>
                </a:solidFill>
                <a:effectLst/>
                <a:uLnTx/>
                <a:uFillTx/>
                <a:latin typeface="Calibri"/>
                <a:ea typeface="+mn-ea"/>
                <a:cs typeface="+mn-cs"/>
              </a:rPr>
              <a:t>FPGAs</a:t>
            </a:r>
            <a:r>
              <a:rPr kumimoji="0" lang="en-US" sz="2200" b="0" i="0" u="none" strike="noStrike" kern="1200" cap="none" spc="0" normalizeH="0" baseline="0" noProof="0">
                <a:ln>
                  <a:noFill/>
                </a:ln>
                <a:solidFill>
                  <a:prstClr val="black"/>
                </a:solidFill>
                <a:effectLst/>
                <a:uLnTx/>
                <a:uFillTx/>
                <a:latin typeface="Calibri"/>
                <a:ea typeface="+mn-ea"/>
                <a:cs typeface="+mn-cs"/>
              </a:rPr>
              <a:t> (Field-Programmable Gate Arrays) contain millions of transistors, making it difficult to identify all the potential disturbances that a </a:t>
            </a:r>
            <a:r>
              <a:rPr kumimoji="0" lang="en-US" sz="2200" b="1" i="0" u="none" strike="noStrike" kern="1200" cap="none" spc="0" normalizeH="0" baseline="0" noProof="0">
                <a:ln>
                  <a:noFill/>
                </a:ln>
                <a:solidFill>
                  <a:prstClr val="black"/>
                </a:solidFill>
                <a:effectLst/>
                <a:uLnTx/>
                <a:uFillTx/>
                <a:latin typeface="Calibri"/>
                <a:ea typeface="+mn-ea"/>
                <a:cs typeface="+mn-cs"/>
              </a:rPr>
              <a:t>single-event effect (SEE) </a:t>
            </a:r>
            <a:r>
              <a:rPr kumimoji="0" lang="en-US" sz="2200" b="0" i="0" u="none" strike="noStrike" kern="1200" cap="none" spc="0" normalizeH="0" baseline="0" noProof="0">
                <a:ln>
                  <a:noFill/>
                </a:ln>
                <a:solidFill>
                  <a:prstClr val="black"/>
                </a:solidFill>
                <a:effectLst/>
                <a:uLnTx/>
                <a:uFillTx/>
                <a:latin typeface="Calibri"/>
                <a:ea typeface="+mn-ea"/>
                <a:cs typeface="+mn-cs"/>
              </a:rPr>
              <a:t>might trigger.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In order to improve the existing health risk estimations for deep space missions and to conduct thorough testing of materials before they are sent to space, </a:t>
            </a:r>
            <a:r>
              <a:rPr kumimoji="0" lang="en-US" sz="2400" b="1" i="0" u="none" strike="noStrike" kern="1200" cap="none" spc="0" normalizeH="0" baseline="0" noProof="0">
                <a:ln>
                  <a:noFill/>
                </a:ln>
                <a:solidFill>
                  <a:prstClr val="black"/>
                </a:solidFill>
                <a:effectLst/>
                <a:uLnTx/>
                <a:uFillTx/>
                <a:latin typeface="Calibri"/>
                <a:ea typeface="+mn-ea"/>
                <a:cs typeface="+mn-cs"/>
              </a:rPr>
              <a:t>ground-based experiments at high-energy heavy ion accelerator facilities</a:t>
            </a:r>
            <a:r>
              <a:rPr kumimoji="0" lang="en-US" sz="2400" b="0" i="0" u="none" strike="noStrike" kern="1200" cap="none" spc="0" normalizeH="0" baseline="0" noProof="0">
                <a:ln>
                  <a:noFill/>
                </a:ln>
                <a:solidFill>
                  <a:prstClr val="black"/>
                </a:solidFill>
                <a:effectLst/>
                <a:uLnTx/>
                <a:uFillTx/>
                <a:latin typeface="Calibri"/>
                <a:ea typeface="+mn-ea"/>
                <a:cs typeface="+mn-cs"/>
              </a:rPr>
              <a:t> and </a:t>
            </a:r>
            <a:r>
              <a:rPr kumimoji="0" lang="en-US" sz="2400" b="1" i="0" u="none" strike="noStrike" kern="1200" cap="none" spc="0" normalizeH="0" baseline="0" noProof="0">
                <a:ln>
                  <a:noFill/>
                </a:ln>
                <a:solidFill>
                  <a:prstClr val="black"/>
                </a:solidFill>
                <a:effectLst/>
                <a:uLnTx/>
                <a:uFillTx/>
                <a:latin typeface="Calibri"/>
                <a:ea typeface="+mn-ea"/>
                <a:cs typeface="+mn-cs"/>
              </a:rPr>
              <a:t>high-energy neutrons </a:t>
            </a:r>
            <a:r>
              <a:rPr kumimoji="0" lang="en-US" sz="2400" b="0" i="0" u="none" strike="noStrike" kern="1200" cap="none" spc="0" normalizeH="0" baseline="0" noProof="0">
                <a:ln>
                  <a:noFill/>
                </a:ln>
                <a:solidFill>
                  <a:prstClr val="black"/>
                </a:solidFill>
                <a:effectLst/>
                <a:uLnTx/>
                <a:uFillTx/>
                <a:latin typeface="Calibri"/>
                <a:ea typeface="+mn-ea"/>
                <a:cs typeface="+mn-cs"/>
              </a:rPr>
              <a:t>sources are warranted.</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ESA and GSI/FAIR are building the </a:t>
            </a:r>
            <a:r>
              <a:rPr kumimoji="0" lang="en-US" sz="2400" b="1" i="0" u="none" strike="noStrike" kern="1200" cap="none" spc="0" normalizeH="0" baseline="0" noProof="0">
                <a:ln>
                  <a:noFill/>
                </a:ln>
                <a:solidFill>
                  <a:prstClr val="black"/>
                </a:solidFill>
                <a:effectLst/>
                <a:uLnTx/>
                <a:uFillTx/>
                <a:latin typeface="Calibri"/>
                <a:ea typeface="+mn-ea"/>
                <a:cs typeface="+mn-cs"/>
              </a:rPr>
              <a:t>first GCR simulator in Europe</a:t>
            </a:r>
            <a:r>
              <a:rPr kumimoji="0" lang="en-US" sz="2400" b="0" i="0" u="none" strike="noStrike" kern="1200" cap="none" spc="0" normalizeH="0" baseline="0" noProof="0">
                <a:ln>
                  <a:noFill/>
                </a:ln>
                <a:solidFill>
                  <a:prstClr val="black"/>
                </a:solidFill>
                <a:effectLst/>
                <a:uLnTx/>
                <a:uFillTx/>
                <a:latin typeface="Calibri"/>
                <a:ea typeface="+mn-ea"/>
                <a:cs typeface="+mn-cs"/>
              </a:rPr>
              <a:t>, exploiting fast energy switching of mono-energetic </a:t>
            </a:r>
            <a:r>
              <a:rPr kumimoji="0" lang="en-US" sz="2400" b="0" i="0" u="none" strike="noStrike" kern="1200" cap="none" spc="0" normalizeH="0" baseline="30000" noProof="0">
                <a:ln>
                  <a:noFill/>
                </a:ln>
                <a:solidFill>
                  <a:prstClr val="black"/>
                </a:solidFill>
                <a:effectLst/>
                <a:uLnTx/>
                <a:uFillTx/>
                <a:latin typeface="Calibri"/>
                <a:ea typeface="+mn-ea"/>
                <a:cs typeface="+mn-cs"/>
              </a:rPr>
              <a:t>56</a:t>
            </a:r>
            <a:r>
              <a:rPr kumimoji="0" lang="en-US" sz="2400" b="0" i="0" u="none" strike="noStrike" kern="1200" cap="none" spc="0" normalizeH="0" baseline="0" noProof="0">
                <a:ln>
                  <a:noFill/>
                </a:ln>
                <a:solidFill>
                  <a:prstClr val="black"/>
                </a:solidFill>
                <a:effectLst/>
                <a:uLnTx/>
                <a:uFillTx/>
                <a:latin typeface="Calibri"/>
                <a:ea typeface="+mn-ea"/>
                <a:cs typeface="+mn-cs"/>
              </a:rPr>
              <a:t>Fe beams on specially designed beam modulators.</a:t>
            </a:r>
            <a:endParaRPr kumimoji="0" lang="en-US" sz="2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9"/>
          <p:cNvGrpSpPr/>
          <p:nvPr/>
        </p:nvGrpSpPr>
        <p:grpSpPr>
          <a:xfrm>
            <a:off x="9630668" y="304664"/>
            <a:ext cx="2081956" cy="939119"/>
            <a:chOff x="9624392" y="346900"/>
            <a:chExt cx="2081956" cy="93911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4392" y="346900"/>
              <a:ext cx="968640" cy="93911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709" y="346900"/>
              <a:ext cx="968639" cy="939119"/>
            </a:xfrm>
            <a:prstGeom prst="rect">
              <a:avLst/>
            </a:prstGeom>
          </p:spPr>
        </p:pic>
      </p:grpSp>
      <p:sp>
        <p:nvSpPr>
          <p:cNvPr id="3" name="Slide Number Placeholder 2">
            <a:extLst>
              <a:ext uri="{FF2B5EF4-FFF2-40B4-BE49-F238E27FC236}">
                <a16:creationId xmlns:a16="http://schemas.microsoft.com/office/drawing/2014/main" id="{C08C783A-F3BC-06F0-D8F9-BB26AE7009B9}"/>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33</a:t>
            </a:fld>
            <a:endParaRPr lang="nl-NL"/>
          </a:p>
        </p:txBody>
      </p:sp>
    </p:spTree>
    <p:extLst>
      <p:ext uri="{BB962C8B-B14F-4D97-AF65-F5344CB8AC3E}">
        <p14:creationId xmlns:p14="http://schemas.microsoft.com/office/powerpoint/2010/main" val="847525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75A6F-187B-5CA5-0A7F-2D2FD40971B9}"/>
              </a:ext>
            </a:extLst>
          </p:cNvPr>
          <p:cNvSpPr>
            <a:spLocks noGrp="1"/>
          </p:cNvSpPr>
          <p:nvPr>
            <p:ph type="title"/>
          </p:nvPr>
        </p:nvSpPr>
        <p:spPr/>
        <p:txBody>
          <a:bodyPr/>
          <a:lstStyle/>
          <a:p>
            <a:r>
              <a:rPr lang="en-BE"/>
              <a:t>Climate and our planet</a:t>
            </a:r>
          </a:p>
        </p:txBody>
      </p:sp>
      <p:sp>
        <p:nvSpPr>
          <p:cNvPr id="3" name="Text Placeholder 2">
            <a:extLst>
              <a:ext uri="{FF2B5EF4-FFF2-40B4-BE49-F238E27FC236}">
                <a16:creationId xmlns:a16="http://schemas.microsoft.com/office/drawing/2014/main" id="{8D47EE0B-60A1-ECFE-42F5-E3A9ED015415}"/>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2011B0AD-7B8C-CFA7-B7B3-7D9E36DCF5E7}"/>
              </a:ext>
            </a:extLst>
          </p:cNvPr>
          <p:cNvSpPr>
            <a:spLocks noGrp="1"/>
          </p:cNvSpPr>
          <p:nvPr>
            <p:ph type="sldNum" sz="quarter" idx="12"/>
          </p:nvPr>
        </p:nvSpPr>
        <p:spPr/>
        <p:txBody>
          <a:bodyPr/>
          <a:lstStyle/>
          <a:p>
            <a:fld id="{0A297500-7527-634B-90F4-69D0994C32B4}" type="slidenum">
              <a:rPr lang="nl-NL" smtClean="0"/>
              <a:t>34</a:t>
            </a:fld>
            <a:endParaRPr lang="nl-NL"/>
          </a:p>
        </p:txBody>
      </p:sp>
      <p:pic>
        <p:nvPicPr>
          <p:cNvPr id="6146" name="Picture 2" descr="The Best Coral Reefs in The World | Jacada Travel">
            <a:extLst>
              <a:ext uri="{FF2B5EF4-FFF2-40B4-BE49-F238E27FC236}">
                <a16:creationId xmlns:a16="http://schemas.microsoft.com/office/drawing/2014/main" id="{0DC3DD85-BE05-5872-AF6B-2235D351FE7B}"/>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t="1647" b="164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B56811D-7E04-0F77-683B-A1DAD9BA5A5E}"/>
              </a:ext>
            </a:extLst>
          </p:cNvPr>
          <p:cNvPicPr>
            <a:picLocks noGrp="1" noChangeAspect="1" noChangeArrowheads="1"/>
          </p:cNvPicPr>
          <p:nvPr>
            <p:ph type="pic" sz="quarter" idx="13"/>
          </p:nvPr>
        </p:nvPicPr>
        <p:blipFill>
          <a:blip r:embed="rId3"/>
          <a:srcRect t="13742" b="1374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603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a:t>Survey &amp; monitoring</a:t>
            </a:r>
          </a:p>
        </p:txBody>
      </p:sp>
      <p:sp>
        <p:nvSpPr>
          <p:cNvPr id="9" name="Espace réservé du contenu 2"/>
          <p:cNvSpPr txBox="1">
            <a:spLocks/>
          </p:cNvSpPr>
          <p:nvPr/>
        </p:nvSpPr>
        <p:spPr>
          <a:xfrm>
            <a:off x="479376" y="1556792"/>
            <a:ext cx="7359931" cy="453650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2400"/>
              <a:t>Various techniques that were developed by the nuclear physics community are now routinely used for the measurement of </a:t>
            </a:r>
            <a:r>
              <a:rPr lang="en-US" sz="2400" b="1"/>
              <a:t>elemental composition </a:t>
            </a:r>
            <a:r>
              <a:rPr lang="en-US" sz="2400"/>
              <a:t>as well </a:t>
            </a:r>
            <a:r>
              <a:rPr lang="en-US" sz="2400" b="1"/>
              <a:t>as high-sensitivity isotopic ratio spectrometry</a:t>
            </a:r>
            <a:r>
              <a:rPr lang="en-US" sz="2400"/>
              <a:t> for a </a:t>
            </a:r>
            <a:r>
              <a:rPr lang="en-US" sz="2400" b="1"/>
              <a:t>variety of environmental monitoring </a:t>
            </a:r>
            <a:r>
              <a:rPr lang="en-US" sz="2400"/>
              <a:t>applications</a:t>
            </a:r>
          </a:p>
          <a:p>
            <a:pPr algn="just"/>
            <a:r>
              <a:rPr lang="en-US" sz="2400" b="1"/>
              <a:t>Aerial monitoring</a:t>
            </a:r>
            <a:r>
              <a:rPr lang="en-US" sz="2400"/>
              <a:t> is critical to identify potential environmental releases, either from operating nuclear facilities or storage facilities. New concepts are under development combining novel technologies (e.g., drones) with detector innovation. It requires </a:t>
            </a:r>
            <a:r>
              <a:rPr lang="en-US" sz="2400" b="1"/>
              <a:t>fast sampling </a:t>
            </a:r>
            <a:r>
              <a:rPr lang="en-US" sz="2400"/>
              <a:t>combined with </a:t>
            </a:r>
            <a:r>
              <a:rPr lang="en-US" sz="2400" b="1"/>
              <a:t>sensitive detection techniques</a:t>
            </a:r>
            <a:r>
              <a:rPr lang="en-US" sz="2400"/>
              <a:t>.</a:t>
            </a:r>
            <a:endParaRPr lang="en-US" sz="2400" b="1"/>
          </a:p>
          <a:p>
            <a:pPr algn="just"/>
            <a:endParaRPr lang="en-GB" sz="24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4491" y="331149"/>
            <a:ext cx="971018" cy="93911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8577" y="332374"/>
            <a:ext cx="968639" cy="939119"/>
          </a:xfrm>
          <a:prstGeom prst="rect">
            <a:avLst/>
          </a:prstGeom>
        </p:spPr>
      </p:pic>
      <p:pic>
        <p:nvPicPr>
          <p:cNvPr id="2" name="Picture 1" descr="A group of people flying in the air&#10;&#10;Description automatically generated">
            <a:extLst>
              <a:ext uri="{FF2B5EF4-FFF2-40B4-BE49-F238E27FC236}">
                <a16:creationId xmlns:a16="http://schemas.microsoft.com/office/drawing/2014/main" id="{B43D4DF9-7344-D696-3B30-3F9108ED1B7F}"/>
              </a:ext>
            </a:extLst>
          </p:cNvPr>
          <p:cNvPicPr>
            <a:picLocks noChangeAspect="1"/>
          </p:cNvPicPr>
          <p:nvPr/>
        </p:nvPicPr>
        <p:blipFill rotWithShape="1">
          <a:blip r:embed="rId5">
            <a:extLst>
              <a:ext uri="{28A0092B-C50C-407E-A947-70E740481C1C}">
                <a14:useLocalDpi xmlns:a14="http://schemas.microsoft.com/office/drawing/2010/main" val="0"/>
              </a:ext>
            </a:extLst>
          </a:blip>
          <a:srcRect l="22461" r="22460"/>
          <a:stretch/>
        </p:blipFill>
        <p:spPr>
          <a:xfrm>
            <a:off x="7887796" y="1700808"/>
            <a:ext cx="3856380" cy="3952860"/>
          </a:xfrm>
          <a:prstGeom prst="rect">
            <a:avLst/>
          </a:prstGeom>
        </p:spPr>
      </p:pic>
      <p:sp>
        <p:nvSpPr>
          <p:cNvPr id="5" name="Slide Number Placeholder 2">
            <a:extLst>
              <a:ext uri="{FF2B5EF4-FFF2-40B4-BE49-F238E27FC236}">
                <a16:creationId xmlns:a16="http://schemas.microsoft.com/office/drawing/2014/main" id="{A96AD99D-63CB-EF70-68B5-3C571CE07CF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35</a:t>
            </a:fld>
            <a:endParaRPr lang="nl-NL"/>
          </a:p>
        </p:txBody>
      </p:sp>
    </p:spTree>
    <p:extLst>
      <p:ext uri="{BB962C8B-B14F-4D97-AF65-F5344CB8AC3E}">
        <p14:creationId xmlns:p14="http://schemas.microsoft.com/office/powerpoint/2010/main" val="861757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a:t>Safety &amp; security</a:t>
            </a:r>
          </a:p>
        </p:txBody>
      </p:sp>
      <p:sp>
        <p:nvSpPr>
          <p:cNvPr id="9" name="Espace réservé du contenu 2"/>
          <p:cNvSpPr txBox="1">
            <a:spLocks/>
          </p:cNvSpPr>
          <p:nvPr/>
        </p:nvSpPr>
        <p:spPr>
          <a:xfrm>
            <a:off x="479376" y="1556792"/>
            <a:ext cx="7984937" cy="45365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2400" b="1"/>
              <a:t>Muon tomography</a:t>
            </a:r>
            <a:r>
              <a:rPr lang="en-US" sz="2400"/>
              <a:t> – inspired from the study of hidden chambers in pyramids – is now being considered for large scale deployment. Cosmic muons are tracked through a cargo container to determine the density of its content by comparing the incoming and exiting muons.</a:t>
            </a:r>
            <a:endParaRPr lang="en-US" sz="2400" b="1"/>
          </a:p>
          <a:p>
            <a:pPr algn="just"/>
            <a:endParaRPr lang="en-GB" sz="240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4491" y="331149"/>
            <a:ext cx="971018" cy="93911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577" y="332374"/>
            <a:ext cx="968639" cy="939119"/>
          </a:xfrm>
          <a:prstGeom prst="rect">
            <a:avLst/>
          </a:prstGeom>
        </p:spPr>
      </p:pic>
      <p:pic>
        <p:nvPicPr>
          <p:cNvPr id="2" name="Picture 1">
            <a:extLst>
              <a:ext uri="{FF2B5EF4-FFF2-40B4-BE49-F238E27FC236}">
                <a16:creationId xmlns:a16="http://schemas.microsoft.com/office/drawing/2014/main" id="{9BC2CD00-C28C-6BAA-B2DA-AB30F8D55E1F}"/>
              </a:ext>
            </a:extLst>
          </p:cNvPr>
          <p:cNvPicPr>
            <a:picLocks noChangeAspect="1"/>
          </p:cNvPicPr>
          <p:nvPr/>
        </p:nvPicPr>
        <p:blipFill>
          <a:blip r:embed="rId4"/>
          <a:stretch>
            <a:fillRect/>
          </a:stretch>
        </p:blipFill>
        <p:spPr>
          <a:xfrm>
            <a:off x="8464313" y="1601526"/>
            <a:ext cx="3391373" cy="4410691"/>
          </a:xfrm>
          <a:prstGeom prst="rect">
            <a:avLst/>
          </a:prstGeom>
        </p:spPr>
      </p:pic>
      <p:pic>
        <p:nvPicPr>
          <p:cNvPr id="3" name="Picture 2" descr="A truck carrying boxes under a roof&#10;&#10;Description automatically generated">
            <a:extLst>
              <a:ext uri="{FF2B5EF4-FFF2-40B4-BE49-F238E27FC236}">
                <a16:creationId xmlns:a16="http://schemas.microsoft.com/office/drawing/2014/main" id="{47C0EA4C-5383-0631-3927-ED52247BB9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9936" y="3812624"/>
            <a:ext cx="2712720" cy="2712720"/>
          </a:xfrm>
          <a:prstGeom prst="rect">
            <a:avLst/>
          </a:prstGeom>
        </p:spPr>
      </p:pic>
      <p:sp>
        <p:nvSpPr>
          <p:cNvPr id="5" name="Slide Number Placeholder 2">
            <a:extLst>
              <a:ext uri="{FF2B5EF4-FFF2-40B4-BE49-F238E27FC236}">
                <a16:creationId xmlns:a16="http://schemas.microsoft.com/office/drawing/2014/main" id="{E5FDABCF-AB49-12B4-E3FD-B90E6345EBB0}"/>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36</a:t>
            </a:fld>
            <a:endParaRPr lang="nl-NL"/>
          </a:p>
        </p:txBody>
      </p:sp>
    </p:spTree>
    <p:extLst>
      <p:ext uri="{BB962C8B-B14F-4D97-AF65-F5344CB8AC3E}">
        <p14:creationId xmlns:p14="http://schemas.microsoft.com/office/powerpoint/2010/main" val="4154908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a:t>Trace analysis</a:t>
            </a:r>
          </a:p>
        </p:txBody>
      </p:sp>
      <p:sp>
        <p:nvSpPr>
          <p:cNvPr id="9" name="Espace réservé du contenu 2"/>
          <p:cNvSpPr txBox="1">
            <a:spLocks/>
          </p:cNvSpPr>
          <p:nvPr/>
        </p:nvSpPr>
        <p:spPr>
          <a:xfrm>
            <a:off x="479376" y="1556792"/>
            <a:ext cx="4122910" cy="45365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2400" b="1"/>
              <a:t>ICP-MS-CRIS</a:t>
            </a:r>
            <a:r>
              <a:rPr lang="en-US" sz="2400"/>
              <a:t> is a new approach in trace analysis that is under development, based on the laser spectroscopy developments of the next decades. This illustrates once more how the work carried out within the NuPECC community can be translated beyond the RIB laboratories.</a:t>
            </a:r>
            <a:endParaRPr lang="en-US" sz="2400" b="1"/>
          </a:p>
          <a:p>
            <a:pPr algn="just"/>
            <a:endParaRPr lang="en-GB" sz="2400"/>
          </a:p>
        </p:txBody>
      </p:sp>
      <p:grpSp>
        <p:nvGrpSpPr>
          <p:cNvPr id="2" name="Group 1"/>
          <p:cNvGrpSpPr/>
          <p:nvPr/>
        </p:nvGrpSpPr>
        <p:grpSpPr>
          <a:xfrm>
            <a:off x="9674491" y="331149"/>
            <a:ext cx="2032725" cy="940344"/>
            <a:chOff x="9674491" y="331149"/>
            <a:chExt cx="2032725" cy="940344"/>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4491" y="331149"/>
              <a:ext cx="971018" cy="93911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577" y="332374"/>
              <a:ext cx="968639" cy="939119"/>
            </a:xfrm>
            <a:prstGeom prst="rect">
              <a:avLst/>
            </a:prstGeom>
          </p:spPr>
        </p:pic>
      </p:grpSp>
      <p:pic>
        <p:nvPicPr>
          <p:cNvPr id="3" name="Picture 2" descr="A diagram of a commercial quadruple&#10;&#10;Description automatically generated">
            <a:extLst>
              <a:ext uri="{FF2B5EF4-FFF2-40B4-BE49-F238E27FC236}">
                <a16:creationId xmlns:a16="http://schemas.microsoft.com/office/drawing/2014/main" id="{47CBD525-D073-8900-3F1F-4D08E38DD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286" y="1872208"/>
            <a:ext cx="7504156" cy="4221088"/>
          </a:xfrm>
          <a:prstGeom prst="rect">
            <a:avLst/>
          </a:prstGeom>
        </p:spPr>
      </p:pic>
      <p:sp>
        <p:nvSpPr>
          <p:cNvPr id="5" name="Slide Number Placeholder 2">
            <a:extLst>
              <a:ext uri="{FF2B5EF4-FFF2-40B4-BE49-F238E27FC236}">
                <a16:creationId xmlns:a16="http://schemas.microsoft.com/office/drawing/2014/main" id="{3E240E97-2924-5C27-F5C9-A05CDA2EEAD1}"/>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37</a:t>
            </a:fld>
            <a:endParaRPr lang="nl-NL" dirty="0"/>
          </a:p>
        </p:txBody>
      </p:sp>
    </p:spTree>
    <p:extLst>
      <p:ext uri="{BB962C8B-B14F-4D97-AF65-F5344CB8AC3E}">
        <p14:creationId xmlns:p14="http://schemas.microsoft.com/office/powerpoint/2010/main" val="4145231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3C96-45F4-379E-3CEF-BC95A419E210}"/>
              </a:ext>
            </a:extLst>
          </p:cNvPr>
          <p:cNvSpPr>
            <a:spLocks noGrp="1"/>
          </p:cNvSpPr>
          <p:nvPr>
            <p:ph type="title"/>
          </p:nvPr>
        </p:nvSpPr>
        <p:spPr/>
        <p:txBody>
          <a:bodyPr/>
          <a:lstStyle/>
          <a:p>
            <a:r>
              <a:rPr lang="en-BE"/>
              <a:t>Further applications</a:t>
            </a:r>
          </a:p>
        </p:txBody>
      </p:sp>
      <p:sp>
        <p:nvSpPr>
          <p:cNvPr id="3" name="Text Placeholder 2">
            <a:extLst>
              <a:ext uri="{FF2B5EF4-FFF2-40B4-BE49-F238E27FC236}">
                <a16:creationId xmlns:a16="http://schemas.microsoft.com/office/drawing/2014/main" id="{988AF9D1-9A16-A9EE-2B0E-A0DB42EE3E14}"/>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83C301D4-922B-8913-42C6-F32BA2591D9D}"/>
              </a:ext>
            </a:extLst>
          </p:cNvPr>
          <p:cNvSpPr>
            <a:spLocks noGrp="1"/>
          </p:cNvSpPr>
          <p:nvPr>
            <p:ph type="sldNum" sz="quarter" idx="12"/>
          </p:nvPr>
        </p:nvSpPr>
        <p:spPr/>
        <p:txBody>
          <a:bodyPr/>
          <a:lstStyle/>
          <a:p>
            <a:fld id="{0A297500-7527-634B-90F4-69D0994C32B4}" type="slidenum">
              <a:rPr lang="nl-NL" smtClean="0"/>
              <a:t>38</a:t>
            </a:fld>
            <a:endParaRPr lang="nl-NL"/>
          </a:p>
        </p:txBody>
      </p:sp>
      <p:pic>
        <p:nvPicPr>
          <p:cNvPr id="7" name="Picture Placeholder 6" descr="A close-up of a machine&#10;&#10;Description automatically generated">
            <a:extLst>
              <a:ext uri="{FF2B5EF4-FFF2-40B4-BE49-F238E27FC236}">
                <a16:creationId xmlns:a16="http://schemas.microsoft.com/office/drawing/2014/main" id="{5EFD986F-D9DD-2D84-E6DF-A369E716920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607" b="1607"/>
          <a:stretch>
            <a:fillRect/>
          </a:stretch>
        </p:blipFill>
        <p:spPr>
          <a:prstGeom prst="rect">
            <a:avLst/>
          </a:prstGeom>
        </p:spPr>
      </p:pic>
      <p:pic>
        <p:nvPicPr>
          <p:cNvPr id="8" name="Picture Placeholder 7">
            <a:extLst>
              <a:ext uri="{FF2B5EF4-FFF2-40B4-BE49-F238E27FC236}">
                <a16:creationId xmlns:a16="http://schemas.microsoft.com/office/drawing/2014/main" id="{34A962C0-7860-5D32-965F-EE127F4FD4A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22802" b="22802"/>
          <a:stretch/>
        </p:blipFill>
        <p:spPr bwMode="auto">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3199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a:t>Heritage science</a:t>
            </a:r>
          </a:p>
        </p:txBody>
      </p:sp>
      <p:sp>
        <p:nvSpPr>
          <p:cNvPr id="5" name="Espace réservé du contenu 2"/>
          <p:cNvSpPr txBox="1">
            <a:spLocks/>
          </p:cNvSpPr>
          <p:nvPr/>
        </p:nvSpPr>
        <p:spPr>
          <a:xfrm>
            <a:off x="479376" y="1193278"/>
            <a:ext cx="11233248" cy="49720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GB" sz="2400" b="1"/>
              <a:t>Heritage science</a:t>
            </a:r>
            <a:r>
              <a:rPr lang="en-GB" sz="2400"/>
              <a:t> covers both natural heritage – relating to landscape, the biosphere, … – and cultural heritage – artefacts from our civilization, …</a:t>
            </a:r>
          </a:p>
          <a:p>
            <a:pPr algn="just"/>
            <a:r>
              <a:rPr lang="en-GB" sz="2400" b="1"/>
              <a:t>Nuclear analytical techniques </a:t>
            </a:r>
            <a:r>
              <a:rPr lang="en-GB" sz="2400"/>
              <a:t>are used extremely useful to study our heritage while ensuring minimal impact on the artefact through mostly non-destructive techniques.</a:t>
            </a:r>
          </a:p>
          <a:p>
            <a:pPr algn="just"/>
            <a:r>
              <a:rPr lang="en-GB" sz="2400" b="1"/>
              <a:t>Nuclear irradiation techniques </a:t>
            </a:r>
            <a:r>
              <a:rPr lang="en-GB" sz="2400"/>
              <a:t>can be used for the preservation of heritage.</a:t>
            </a:r>
          </a:p>
        </p:txBody>
      </p:sp>
      <p:grpSp>
        <p:nvGrpSpPr>
          <p:cNvPr id="8" name="Group 7"/>
          <p:cNvGrpSpPr/>
          <p:nvPr/>
        </p:nvGrpSpPr>
        <p:grpSpPr>
          <a:xfrm>
            <a:off x="9674491" y="331149"/>
            <a:ext cx="2032725" cy="940344"/>
            <a:chOff x="9674491" y="331149"/>
            <a:chExt cx="2032725" cy="940344"/>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4491" y="331149"/>
              <a:ext cx="971018" cy="93911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577" y="332374"/>
              <a:ext cx="968639" cy="939119"/>
            </a:xfrm>
            <a:prstGeom prst="rect">
              <a:avLst/>
            </a:prstGeom>
          </p:spPr>
        </p:pic>
      </p:grpSp>
      <p:pic>
        <p:nvPicPr>
          <p:cNvPr id="2" name="Picture 1" descr="A close-up of a machine&#10;&#10;Description automatically generated">
            <a:extLst>
              <a:ext uri="{FF2B5EF4-FFF2-40B4-BE49-F238E27FC236}">
                <a16:creationId xmlns:a16="http://schemas.microsoft.com/office/drawing/2014/main" id="{DD550D86-35D4-7A8C-4C9E-71697AB7A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2064" y="3713558"/>
            <a:ext cx="5375920" cy="3023955"/>
          </a:xfrm>
          <a:prstGeom prst="rect">
            <a:avLst/>
          </a:prstGeom>
        </p:spPr>
      </p:pic>
      <p:sp>
        <p:nvSpPr>
          <p:cNvPr id="3" name="Espace réservé du contenu 2">
            <a:extLst>
              <a:ext uri="{FF2B5EF4-FFF2-40B4-BE49-F238E27FC236}">
                <a16:creationId xmlns:a16="http://schemas.microsoft.com/office/drawing/2014/main" id="{ACBC4CC9-9A9D-A00E-BD42-03AD6FC0B244}"/>
              </a:ext>
            </a:extLst>
          </p:cNvPr>
          <p:cNvSpPr txBox="1">
            <a:spLocks/>
          </p:cNvSpPr>
          <p:nvPr/>
        </p:nvSpPr>
        <p:spPr>
          <a:xfrm>
            <a:off x="479376" y="3645024"/>
            <a:ext cx="6192688" cy="25202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GB" sz="2400" b="1"/>
              <a:t>Access </a:t>
            </a:r>
            <a:r>
              <a:rPr lang="en-GB" sz="2400"/>
              <a:t>to infrastructures and techniques remain a big challenge. New access models have to be considered for that community. New developments are constantly ongoing (e.g., MACHINA from INFN &amp; CERN or MIXE at PSI).</a:t>
            </a:r>
          </a:p>
        </p:txBody>
      </p:sp>
      <p:sp>
        <p:nvSpPr>
          <p:cNvPr id="7" name="Slide Number Placeholder 2">
            <a:extLst>
              <a:ext uri="{FF2B5EF4-FFF2-40B4-BE49-F238E27FC236}">
                <a16:creationId xmlns:a16="http://schemas.microsoft.com/office/drawing/2014/main" id="{63EFD29D-EB6C-1253-227C-6F28D1A71B99}"/>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39</a:t>
            </a:fld>
            <a:endParaRPr lang="nl-NL" dirty="0"/>
          </a:p>
        </p:txBody>
      </p:sp>
    </p:spTree>
    <p:extLst>
      <p:ext uri="{BB962C8B-B14F-4D97-AF65-F5344CB8AC3E}">
        <p14:creationId xmlns:p14="http://schemas.microsoft.com/office/powerpoint/2010/main" val="2433353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12054DB-2542-DCB8-6AB8-E0740967A16A}"/>
              </a:ext>
            </a:extLst>
          </p:cNvPr>
          <p:cNvGraphicFramePr>
            <a:graphicFrameLocks noGrp="1"/>
          </p:cNvGraphicFramePr>
          <p:nvPr/>
        </p:nvGraphicFramePr>
        <p:xfrm>
          <a:off x="6192319" y="1479260"/>
          <a:ext cx="5448299" cy="4525961"/>
        </p:xfrm>
        <a:graphic>
          <a:graphicData uri="http://schemas.openxmlformats.org/drawingml/2006/table">
            <a:tbl>
              <a:tblPr bandRow="1">
                <a:tableStyleId>{5C22544A-7EE6-4342-B048-85BDC9FD1C3A}</a:tableStyleId>
              </a:tblPr>
              <a:tblGrid>
                <a:gridCol w="1176652">
                  <a:extLst>
                    <a:ext uri="{9D8B030D-6E8A-4147-A177-3AD203B41FA5}">
                      <a16:colId xmlns:a16="http://schemas.microsoft.com/office/drawing/2014/main" val="1838946279"/>
                    </a:ext>
                  </a:extLst>
                </a:gridCol>
                <a:gridCol w="2322221">
                  <a:extLst>
                    <a:ext uri="{9D8B030D-6E8A-4147-A177-3AD203B41FA5}">
                      <a16:colId xmlns:a16="http://schemas.microsoft.com/office/drawing/2014/main" val="3978174417"/>
                    </a:ext>
                  </a:extLst>
                </a:gridCol>
                <a:gridCol w="1949426">
                  <a:extLst>
                    <a:ext uri="{9D8B030D-6E8A-4147-A177-3AD203B41FA5}">
                      <a16:colId xmlns:a16="http://schemas.microsoft.com/office/drawing/2014/main" val="543809062"/>
                    </a:ext>
                  </a:extLst>
                </a:gridCol>
              </a:tblGrid>
              <a:tr h="266233">
                <a:tc>
                  <a:txBody>
                    <a:bodyPr/>
                    <a:lstStyle/>
                    <a:p>
                      <a:pPr algn="l" fontAlgn="b"/>
                      <a:r>
                        <a:rPr lang="en-GB" sz="1300" u="none" strike="noStrike">
                          <a:effectLst/>
                        </a:rPr>
                        <a:t>Zsolt</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Ksztovszky</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Budapest</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2937094009"/>
                  </a:ext>
                </a:extLst>
              </a:tr>
              <a:tr h="266233">
                <a:tc>
                  <a:txBody>
                    <a:bodyPr/>
                    <a:lstStyle/>
                    <a:p>
                      <a:pPr algn="l" fontAlgn="b"/>
                      <a:r>
                        <a:rPr lang="en-GB" sz="1300" u="none" strike="noStrike">
                          <a:effectLst/>
                        </a:rPr>
                        <a:t>Armandina</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Lima Lopes</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Porto</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1309639378"/>
                  </a:ext>
                </a:extLst>
              </a:tr>
              <a:tr h="266233">
                <a:tc>
                  <a:txBody>
                    <a:bodyPr/>
                    <a:lstStyle/>
                    <a:p>
                      <a:pPr algn="l" fontAlgn="b"/>
                      <a:r>
                        <a:rPr lang="en-GB" sz="1300" u="none" strike="noStrike">
                          <a:effectLst/>
                        </a:rPr>
                        <a:t>Renata</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Mikołajczak</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POLATOM</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1914246729"/>
                  </a:ext>
                </a:extLst>
              </a:tr>
              <a:tr h="266233">
                <a:tc>
                  <a:txBody>
                    <a:bodyPr/>
                    <a:lstStyle/>
                    <a:p>
                      <a:pPr algn="l" fontAlgn="b"/>
                      <a:r>
                        <a:rPr lang="en-GB" sz="1300" u="none" strike="noStrike">
                          <a:effectLst/>
                        </a:rPr>
                        <a:t>Enrique</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err="1">
                          <a:effectLst/>
                        </a:rPr>
                        <a:t>Nacher</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CSIC</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2667569158"/>
                  </a:ext>
                </a:extLst>
              </a:tr>
              <a:tr h="266233">
                <a:tc>
                  <a:txBody>
                    <a:bodyPr/>
                    <a:lstStyle/>
                    <a:p>
                      <a:pPr algn="l" fontAlgn="b"/>
                      <a:r>
                        <a:rPr lang="en-GB" sz="1300" u="none" strike="noStrike">
                          <a:effectLst/>
                        </a:rPr>
                        <a:t>Katia</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Parodi</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GSI</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3114794733"/>
                  </a:ext>
                </a:extLst>
              </a:tr>
              <a:tr h="266233">
                <a:tc>
                  <a:txBody>
                    <a:bodyPr/>
                    <a:lstStyle/>
                    <a:p>
                      <a:pPr algn="l" fontAlgn="b"/>
                      <a:r>
                        <a:rPr lang="en-GB" sz="1300" u="none" strike="noStrike">
                          <a:effectLst/>
                        </a:rPr>
                        <a:t>Vincenzo</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Patera</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Rome</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838963766"/>
                  </a:ext>
                </a:extLst>
              </a:tr>
              <a:tr h="266233">
                <a:tc>
                  <a:txBody>
                    <a:bodyPr/>
                    <a:lstStyle/>
                    <a:p>
                      <a:pPr algn="l" fontAlgn="b"/>
                      <a:r>
                        <a:rPr lang="en-GB" sz="1300" u="none" strike="noStrike">
                          <a:effectLst/>
                        </a:rPr>
                        <a:t>Nikolas</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Patronis</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University of Ioannina</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2278516975"/>
                  </a:ext>
                </a:extLst>
              </a:tr>
              <a:tr h="266233">
                <a:tc>
                  <a:txBody>
                    <a:bodyPr/>
                    <a:lstStyle/>
                    <a:p>
                      <a:pPr algn="l" fontAlgn="b"/>
                      <a:r>
                        <a:rPr lang="en-GB" sz="1300" u="none" strike="noStrike">
                          <a:effectLst/>
                        </a:rPr>
                        <a:t>Lino Miguel</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Pereira Da Costa</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KU Leuven</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2453281952"/>
                  </a:ext>
                </a:extLst>
              </a:tr>
              <a:tr h="266233">
                <a:tc>
                  <a:txBody>
                    <a:bodyPr/>
                    <a:lstStyle/>
                    <a:p>
                      <a:pPr algn="l" fontAlgn="b"/>
                      <a:r>
                        <a:rPr lang="en-GB" sz="1300" u="none" strike="noStrike">
                          <a:effectLst/>
                        </a:rPr>
                        <a:t>Arjan</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Plompen</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JRC Geel</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1643457476"/>
                  </a:ext>
                </a:extLst>
              </a:tr>
              <a:tr h="266233">
                <a:tc>
                  <a:txBody>
                    <a:bodyPr/>
                    <a:lstStyle/>
                    <a:p>
                      <a:pPr algn="l" fontAlgn="b"/>
                      <a:r>
                        <a:rPr lang="en-GB" sz="1300" u="none" strike="noStrike">
                          <a:effectLst/>
                        </a:rPr>
                        <a:t>Lucia</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Popescu</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SCK CEN</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1519971590"/>
                  </a:ext>
                </a:extLst>
              </a:tr>
              <a:tr h="266233">
                <a:tc>
                  <a:txBody>
                    <a:bodyPr/>
                    <a:lstStyle/>
                    <a:p>
                      <a:pPr algn="l" fontAlgn="b"/>
                      <a:r>
                        <a:rPr lang="en-GB" sz="1300" u="none" strike="noStrike">
                          <a:effectLst/>
                        </a:rPr>
                        <a:t>Marco</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Ripani</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INFN Genova</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3244529144"/>
                  </a:ext>
                </a:extLst>
              </a:tr>
              <a:tr h="266233">
                <a:tc>
                  <a:txBody>
                    <a:bodyPr/>
                    <a:lstStyle/>
                    <a:p>
                      <a:pPr algn="l" fontAlgn="b"/>
                      <a:r>
                        <a:rPr lang="en-GB" sz="1300" u="none" strike="noStrike">
                          <a:effectLst/>
                        </a:rPr>
                        <a:t>Zeynep</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Talip</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PSI</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3589596993"/>
                  </a:ext>
                </a:extLst>
              </a:tr>
              <a:tr h="266233">
                <a:tc>
                  <a:txBody>
                    <a:bodyPr/>
                    <a:lstStyle/>
                    <a:p>
                      <a:pPr algn="l" fontAlgn="b"/>
                      <a:r>
                        <a:rPr lang="en-GB" sz="1300" u="none" strike="noStrike">
                          <a:effectLst/>
                        </a:rPr>
                        <a:t>Eugenia</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Toimil-Molares</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GSI</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3756803477"/>
                  </a:ext>
                </a:extLst>
              </a:tr>
              <a:tr h="266233">
                <a:tc>
                  <a:txBody>
                    <a:bodyPr/>
                    <a:lstStyle/>
                    <a:p>
                      <a:pPr algn="l" fontAlgn="b"/>
                      <a:r>
                        <a:rPr lang="en-GB" sz="1300" u="none" strike="noStrike">
                          <a:effectLst/>
                        </a:rPr>
                        <a:t>Charlot</a:t>
                      </a:r>
                      <a:endParaRPr lang="en-GB" sz="1300" b="1"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Vandevoorde</a:t>
                      </a:r>
                      <a:endParaRPr lang="en-GB" sz="1300" b="1"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GSI</a:t>
                      </a:r>
                      <a:endParaRPr lang="en-GB" sz="1300" b="1"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4111987732"/>
                  </a:ext>
                </a:extLst>
              </a:tr>
              <a:tr h="266233">
                <a:tc>
                  <a:txBody>
                    <a:bodyPr/>
                    <a:lstStyle/>
                    <a:p>
                      <a:pPr algn="l" fontAlgn="b"/>
                      <a:r>
                        <a:rPr lang="en-GB" sz="1300" u="none" strike="noStrike">
                          <a:effectLst/>
                        </a:rPr>
                        <a:t>Ana</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Vaniqui</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SCK</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2331678840"/>
                  </a:ext>
                </a:extLst>
              </a:tr>
              <a:tr h="266233">
                <a:tc>
                  <a:txBody>
                    <a:bodyPr/>
                    <a:lstStyle/>
                    <a:p>
                      <a:pPr algn="l" fontAlgn="b"/>
                      <a:r>
                        <a:rPr lang="en-GB" sz="1300" u="none" strike="noStrike">
                          <a:effectLst/>
                        </a:rPr>
                        <a:t>Vladimir</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Wagner</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Prague</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2946634076"/>
                  </a:ext>
                </a:extLst>
              </a:tr>
              <a:tr h="266233">
                <a:tc>
                  <a:txBody>
                    <a:bodyPr/>
                    <a:lstStyle/>
                    <a:p>
                      <a:pPr algn="l" fontAlgn="b"/>
                      <a:r>
                        <a:rPr lang="en-GB" sz="1300" u="none" strike="noStrike">
                          <a:effectLst/>
                        </a:rPr>
                        <a:t>Clemens</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Walter</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Hannover</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3199503863"/>
                  </a:ext>
                </a:extLst>
              </a:tr>
            </a:tbl>
          </a:graphicData>
        </a:graphic>
      </p:graphicFrame>
      <p:graphicFrame>
        <p:nvGraphicFramePr>
          <p:cNvPr id="7" name="Table 6">
            <a:extLst>
              <a:ext uri="{FF2B5EF4-FFF2-40B4-BE49-F238E27FC236}">
                <a16:creationId xmlns:a16="http://schemas.microsoft.com/office/drawing/2014/main" id="{9301900A-4699-710D-B2C6-52F8540C7616}"/>
              </a:ext>
            </a:extLst>
          </p:cNvPr>
          <p:cNvGraphicFramePr>
            <a:graphicFrameLocks noGrp="1"/>
          </p:cNvGraphicFramePr>
          <p:nvPr/>
        </p:nvGraphicFramePr>
        <p:xfrm>
          <a:off x="551384" y="1477567"/>
          <a:ext cx="5448299" cy="4525961"/>
        </p:xfrm>
        <a:graphic>
          <a:graphicData uri="http://schemas.openxmlformats.org/drawingml/2006/table">
            <a:tbl>
              <a:tblPr bandRow="1">
                <a:tableStyleId>{5C22544A-7EE6-4342-B048-85BDC9FD1C3A}</a:tableStyleId>
              </a:tblPr>
              <a:tblGrid>
                <a:gridCol w="1176652">
                  <a:extLst>
                    <a:ext uri="{9D8B030D-6E8A-4147-A177-3AD203B41FA5}">
                      <a16:colId xmlns:a16="http://schemas.microsoft.com/office/drawing/2014/main" val="3352176424"/>
                    </a:ext>
                  </a:extLst>
                </a:gridCol>
                <a:gridCol w="2322221">
                  <a:extLst>
                    <a:ext uri="{9D8B030D-6E8A-4147-A177-3AD203B41FA5}">
                      <a16:colId xmlns:a16="http://schemas.microsoft.com/office/drawing/2014/main" val="786085081"/>
                    </a:ext>
                  </a:extLst>
                </a:gridCol>
                <a:gridCol w="1949426">
                  <a:extLst>
                    <a:ext uri="{9D8B030D-6E8A-4147-A177-3AD203B41FA5}">
                      <a16:colId xmlns:a16="http://schemas.microsoft.com/office/drawing/2014/main" val="2922965131"/>
                    </a:ext>
                  </a:extLst>
                </a:gridCol>
              </a:tblGrid>
              <a:tr h="266233">
                <a:tc>
                  <a:txBody>
                    <a:bodyPr/>
                    <a:lstStyle/>
                    <a:p>
                      <a:pPr algn="l" fontAlgn="b"/>
                      <a:r>
                        <a:rPr lang="en-GB" sz="1300" u="none" strike="noStrike">
                          <a:effectLst/>
                        </a:rPr>
                        <a:t>Hamid</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err="1">
                          <a:effectLst/>
                        </a:rPr>
                        <a:t>Abderrahim</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SCK CEN</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1291408000"/>
                  </a:ext>
                </a:extLst>
              </a:tr>
              <a:tr h="266233">
                <a:tc>
                  <a:txBody>
                    <a:bodyPr/>
                    <a:lstStyle/>
                    <a:p>
                      <a:pPr algn="l" fontAlgn="b"/>
                      <a:r>
                        <a:rPr lang="en-GB" sz="1300" u="none" strike="noStrike">
                          <a:effectLst/>
                        </a:rPr>
                        <a:t>Michail</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Athanasakis-Kaklamanakis</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CERN/KU Leuven</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3191243634"/>
                  </a:ext>
                </a:extLst>
              </a:tr>
              <a:tr h="266233">
                <a:tc>
                  <a:txBody>
                    <a:bodyPr/>
                    <a:lstStyle/>
                    <a:p>
                      <a:pPr algn="l" fontAlgn="b"/>
                      <a:r>
                        <a:rPr lang="en-GB" sz="1300" u="none" strike="noStrike">
                          <a:effectLst/>
                        </a:rPr>
                        <a:t>Claude</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Bailat</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CHUV</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449256748"/>
                  </a:ext>
                </a:extLst>
              </a:tr>
              <a:tr h="266233">
                <a:tc>
                  <a:txBody>
                    <a:bodyPr/>
                    <a:lstStyle/>
                    <a:p>
                      <a:pPr algn="l" fontAlgn="b"/>
                      <a:r>
                        <a:rPr lang="en-GB" sz="1300" u="none" strike="noStrike">
                          <a:effectLst/>
                        </a:rPr>
                        <a:t>Sayana</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Biswas</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PSI</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4135407514"/>
                  </a:ext>
                </a:extLst>
              </a:tr>
              <a:tr h="266233">
                <a:tc>
                  <a:txBody>
                    <a:bodyPr/>
                    <a:lstStyle/>
                    <a:p>
                      <a:pPr algn="l" fontAlgn="b"/>
                      <a:r>
                        <a:rPr lang="en-GB" sz="1300" u="none" strike="noStrike">
                          <a:effectLst/>
                        </a:rPr>
                        <a:t>Iva</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Bogdanovic Radovic</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Zagreb</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1003940761"/>
                  </a:ext>
                </a:extLst>
              </a:tr>
              <a:tr h="266233">
                <a:tc>
                  <a:txBody>
                    <a:bodyPr/>
                    <a:lstStyle/>
                    <a:p>
                      <a:pPr algn="l" fontAlgn="b"/>
                      <a:r>
                        <a:rPr lang="en-GB" sz="1300" u="none" strike="noStrike">
                          <a:effectLst/>
                        </a:rPr>
                        <a:t>Daniel</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Cano-Ott</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CIEMAT</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3895279370"/>
                  </a:ext>
                </a:extLst>
              </a:tr>
              <a:tr h="266233">
                <a:tc>
                  <a:txBody>
                    <a:bodyPr/>
                    <a:lstStyle/>
                    <a:p>
                      <a:pPr algn="l" fontAlgn="b"/>
                      <a:r>
                        <a:rPr lang="en-GB" sz="1300" u="none" strike="noStrike">
                          <a:effectLst/>
                        </a:rPr>
                        <a:t>Thomas Elias</a:t>
                      </a:r>
                      <a:endParaRPr lang="en-GB" sz="1300" b="1"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Cocolios</a:t>
                      </a:r>
                      <a:endParaRPr lang="en-GB" sz="1300" b="1"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KU Leuven</a:t>
                      </a:r>
                      <a:endParaRPr lang="en-GB" sz="1300" b="1"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1298172526"/>
                  </a:ext>
                </a:extLst>
              </a:tr>
              <a:tr h="266233">
                <a:tc>
                  <a:txBody>
                    <a:bodyPr/>
                    <a:lstStyle/>
                    <a:p>
                      <a:pPr algn="l" fontAlgn="b"/>
                      <a:r>
                        <a:rPr lang="en-GB" sz="1300" u="none" strike="noStrike">
                          <a:effectLst/>
                        </a:rPr>
                        <a:t>Seán</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Collins</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NPL</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1018174833"/>
                  </a:ext>
                </a:extLst>
              </a:tr>
              <a:tr h="266233">
                <a:tc>
                  <a:txBody>
                    <a:bodyPr/>
                    <a:lstStyle/>
                    <a:p>
                      <a:pPr algn="l" fontAlgn="b"/>
                      <a:r>
                        <a:rPr lang="en-GB" sz="1300" u="none" strike="noStrike">
                          <a:effectLst/>
                        </a:rPr>
                        <a:t>Charlotte</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Duchemin</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CERN</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2369182704"/>
                  </a:ext>
                </a:extLst>
              </a:tr>
              <a:tr h="266233">
                <a:tc>
                  <a:txBody>
                    <a:bodyPr/>
                    <a:lstStyle/>
                    <a:p>
                      <a:pPr algn="l" fontAlgn="b"/>
                      <a:r>
                        <a:rPr lang="en-GB" sz="1300" u="none" strike="noStrike">
                          <a:effectLst/>
                        </a:rPr>
                        <a:t>Marco</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Durante</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GSI</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2327226146"/>
                  </a:ext>
                </a:extLst>
              </a:tr>
              <a:tr h="266233">
                <a:tc>
                  <a:txBody>
                    <a:bodyPr/>
                    <a:lstStyle/>
                    <a:p>
                      <a:pPr algn="l" fontAlgn="b"/>
                      <a:r>
                        <a:rPr lang="en-GB" sz="1300" u="none" strike="noStrike">
                          <a:effectLst/>
                        </a:rPr>
                        <a:t>Giles</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Edwards</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Manchester</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1997667605"/>
                  </a:ext>
                </a:extLst>
              </a:tr>
              <a:tr h="266233">
                <a:tc>
                  <a:txBody>
                    <a:bodyPr/>
                    <a:lstStyle/>
                    <a:p>
                      <a:pPr algn="l" fontAlgn="b"/>
                      <a:r>
                        <a:rPr lang="en-GB" sz="1300" u="none" strike="noStrike">
                          <a:effectLst/>
                        </a:rPr>
                        <a:t>Peik</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Ekkehard</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PTB</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2354011821"/>
                  </a:ext>
                </a:extLst>
              </a:tr>
              <a:tr h="266233">
                <a:tc>
                  <a:txBody>
                    <a:bodyPr/>
                    <a:lstStyle/>
                    <a:p>
                      <a:pPr algn="l" fontAlgn="b"/>
                      <a:r>
                        <a:rPr lang="en-GB" sz="1300" u="none" strike="noStrike">
                          <a:effectLst/>
                        </a:rPr>
                        <a:t>Muriel</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Fallot</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Subatech Nantes</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865929850"/>
                  </a:ext>
                </a:extLst>
              </a:tr>
              <a:tr h="266233">
                <a:tc>
                  <a:txBody>
                    <a:bodyPr/>
                    <a:lstStyle/>
                    <a:p>
                      <a:pPr algn="l" fontAlgn="b"/>
                      <a:r>
                        <a:rPr lang="en-GB" sz="1300" u="none" strike="noStrike">
                          <a:effectLst/>
                        </a:rPr>
                        <a:t>Anne-Marie</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Frelin</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GANIL</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3515630995"/>
                  </a:ext>
                </a:extLst>
              </a:tr>
              <a:tr h="266233">
                <a:tc>
                  <a:txBody>
                    <a:bodyPr/>
                    <a:lstStyle/>
                    <a:p>
                      <a:pPr algn="l" fontAlgn="b"/>
                      <a:r>
                        <a:rPr lang="en-GB" sz="1300" u="none" strike="noStrike">
                          <a:effectLst/>
                        </a:rPr>
                        <a:t>Robin</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Golser</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Vienna</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576656343"/>
                  </a:ext>
                </a:extLst>
              </a:tr>
              <a:tr h="266233">
                <a:tc>
                  <a:txBody>
                    <a:bodyPr/>
                    <a:lstStyle/>
                    <a:p>
                      <a:pPr algn="l" fontAlgn="b"/>
                      <a:r>
                        <a:rPr lang="en-GB" sz="1300" u="none" strike="noStrike">
                          <a:effectLst/>
                        </a:rPr>
                        <a:t>Angel</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Ibarra</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CIEMAT</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423609696"/>
                  </a:ext>
                </a:extLst>
              </a:tr>
              <a:tr h="266233">
                <a:tc>
                  <a:txBody>
                    <a:bodyPr/>
                    <a:lstStyle/>
                    <a:p>
                      <a:pPr algn="l" fontAlgn="b"/>
                      <a:r>
                        <a:rPr lang="en-GB" sz="1300" u="none" strike="noStrike">
                          <a:effectLst/>
                        </a:rPr>
                        <a:t>Ulli</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err="1">
                          <a:effectLst/>
                        </a:rPr>
                        <a:t>Köster</a:t>
                      </a:r>
                      <a:endParaRPr lang="en-GB" sz="1300" b="0" i="0" u="none" strike="noStrike">
                        <a:solidFill>
                          <a:srgbClr val="000000"/>
                        </a:solidFill>
                        <a:effectLst/>
                        <a:latin typeface="Calibri" panose="020F0502020204030204" pitchFamily="34" charset="0"/>
                      </a:endParaRPr>
                    </a:p>
                  </a:txBody>
                  <a:tcPr marL="11658" marR="11658" marT="11658" marB="0" anchor="b"/>
                </a:tc>
                <a:tc>
                  <a:txBody>
                    <a:bodyPr/>
                    <a:lstStyle/>
                    <a:p>
                      <a:pPr algn="l" fontAlgn="b"/>
                      <a:r>
                        <a:rPr lang="en-GB" sz="1300" u="none" strike="noStrike">
                          <a:effectLst/>
                        </a:rPr>
                        <a:t>ILL</a:t>
                      </a:r>
                      <a:endParaRPr lang="en-GB" sz="1300" b="0" i="0" u="none" strike="noStrike">
                        <a:solidFill>
                          <a:srgbClr val="000000"/>
                        </a:solidFill>
                        <a:effectLst/>
                        <a:latin typeface="Calibri" panose="020F0502020204030204" pitchFamily="34" charset="0"/>
                      </a:endParaRPr>
                    </a:p>
                  </a:txBody>
                  <a:tcPr marL="11658" marR="11658" marT="11658" marB="0" anchor="b"/>
                </a:tc>
                <a:extLst>
                  <a:ext uri="{0D108BD9-81ED-4DB2-BD59-A6C34878D82A}">
                    <a16:rowId xmlns:a16="http://schemas.microsoft.com/office/drawing/2014/main" val="2293709486"/>
                  </a:ext>
                </a:extLst>
              </a:tr>
            </a:tbl>
          </a:graphicData>
        </a:graphic>
      </p:graphicFrame>
      <p:sp>
        <p:nvSpPr>
          <p:cNvPr id="6" name="Titre 1"/>
          <p:cNvSpPr>
            <a:spLocks noGrp="1"/>
          </p:cNvSpPr>
          <p:nvPr>
            <p:ph type="title"/>
          </p:nvPr>
        </p:nvSpPr>
        <p:spPr>
          <a:xfrm>
            <a:off x="3887755" y="274638"/>
            <a:ext cx="7694645" cy="850106"/>
          </a:xfrm>
        </p:spPr>
        <p:txBody>
          <a:bodyPr anchor="ctr">
            <a:normAutofit/>
          </a:bodyPr>
          <a:lstStyle/>
          <a:p>
            <a:r>
              <a:rPr lang="en-GB"/>
              <a:t>Acknowledgement</a:t>
            </a:r>
          </a:p>
        </p:txBody>
      </p:sp>
      <p:sp>
        <p:nvSpPr>
          <p:cNvPr id="2" name="Slide Number Placeholder 2">
            <a:extLst>
              <a:ext uri="{FF2B5EF4-FFF2-40B4-BE49-F238E27FC236}">
                <a16:creationId xmlns:a16="http://schemas.microsoft.com/office/drawing/2014/main" id="{D0E44E4F-2277-5F8C-29EB-887294BE376E}"/>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4</a:t>
            </a:fld>
            <a:endParaRPr lang="nl-NL" dirty="0"/>
          </a:p>
        </p:txBody>
      </p:sp>
    </p:spTree>
    <p:extLst>
      <p:ext uri="{BB962C8B-B14F-4D97-AF65-F5344CB8AC3E}">
        <p14:creationId xmlns:p14="http://schemas.microsoft.com/office/powerpoint/2010/main" val="269212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a:t>Material research</a:t>
            </a:r>
          </a:p>
        </p:txBody>
      </p:sp>
      <p:sp>
        <p:nvSpPr>
          <p:cNvPr id="5" name="Espace réservé du contenu 2"/>
          <p:cNvSpPr txBox="1">
            <a:spLocks/>
          </p:cNvSpPr>
          <p:nvPr/>
        </p:nvSpPr>
        <p:spPr>
          <a:xfrm>
            <a:off x="479376" y="1556793"/>
            <a:ext cx="11233248" cy="479833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GB" sz="2600">
                <a:solidFill>
                  <a:prstClr val="black"/>
                </a:solidFill>
                <a:latin typeface="Calibri"/>
              </a:rPr>
              <a:t>N</a:t>
            </a:r>
            <a:r>
              <a:rPr kumimoji="0" lang="en-GB" sz="2600" i="0" u="none" strike="noStrike" kern="1200" cap="none" spc="0" normalizeH="0" baseline="0" noProof="0" err="1">
                <a:ln>
                  <a:noFill/>
                </a:ln>
                <a:solidFill>
                  <a:prstClr val="black"/>
                </a:solidFill>
                <a:effectLst/>
                <a:uLnTx/>
                <a:uFillTx/>
                <a:latin typeface="Calibri"/>
              </a:rPr>
              <a:t>u</a:t>
            </a:r>
            <a:r>
              <a:rPr kumimoji="0" lang="en-GB" sz="2600" b="0" i="0" u="none" strike="noStrike" kern="1200" cap="none" spc="0" normalizeH="0" baseline="0" noProof="0" err="1">
                <a:ln>
                  <a:noFill/>
                </a:ln>
                <a:solidFill>
                  <a:prstClr val="black"/>
                </a:solidFill>
                <a:effectLst/>
                <a:uLnTx/>
                <a:uFillTx/>
                <a:latin typeface="Calibri"/>
              </a:rPr>
              <a:t>clear</a:t>
            </a:r>
            <a:r>
              <a:rPr kumimoji="0" lang="en-GB" sz="2600" b="0" i="0" u="none" strike="noStrike" kern="1200" cap="none" spc="0" normalizeH="0" baseline="0" noProof="0">
                <a:ln>
                  <a:noFill/>
                </a:ln>
                <a:solidFill>
                  <a:prstClr val="black"/>
                </a:solidFill>
                <a:effectLst/>
                <a:uLnTx/>
                <a:uFillTx/>
                <a:latin typeface="Calibri"/>
              </a:rPr>
              <a:t> techniques provide unique tools for </a:t>
            </a:r>
            <a:r>
              <a:rPr kumimoji="0" lang="en-GB" sz="2600" b="1" i="0" u="none" strike="noStrike" kern="1200" cap="none" spc="0" normalizeH="0" baseline="0" noProof="0">
                <a:ln>
                  <a:noFill/>
                </a:ln>
                <a:solidFill>
                  <a:prstClr val="black"/>
                </a:solidFill>
                <a:effectLst/>
                <a:uLnTx/>
                <a:uFillTx/>
                <a:latin typeface="Calibri"/>
              </a:rPr>
              <a:t>materials research</a:t>
            </a:r>
            <a:r>
              <a:rPr kumimoji="0" lang="en-GB" sz="2600" b="0" i="0" u="none" strike="noStrike" kern="1200" cap="none" spc="0" normalizeH="0" baseline="0" noProof="0">
                <a:ln>
                  <a:noFill/>
                </a:ln>
                <a:solidFill>
                  <a:prstClr val="black"/>
                </a:solidFill>
                <a:effectLst/>
                <a:uLnTx/>
                <a:uFillTx/>
                <a:latin typeface="Calibri"/>
              </a:rPr>
              <a:t>, including the synthesis, modification and characterisation of materials.</a:t>
            </a:r>
            <a:r>
              <a:rPr kumimoji="0" lang="en-US" sz="2600" b="0" i="0" u="none" strike="noStrike" kern="1200" cap="none" spc="0" normalizeH="0" baseline="0" noProof="0">
                <a:ln>
                  <a:noFill/>
                </a:ln>
                <a:solidFill>
                  <a:prstClr val="black"/>
                </a:solidFill>
                <a:effectLst/>
                <a:uLnTx/>
                <a:uFillTx/>
                <a:latin typeface="Calibri"/>
              </a:rPr>
              <a:t> </a:t>
            </a:r>
          </a:p>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600" b="1" i="0" u="none" strike="noStrike" kern="1200" cap="none" spc="0" normalizeH="0" baseline="0" noProof="0">
                <a:ln>
                  <a:noFill/>
                </a:ln>
                <a:solidFill>
                  <a:prstClr val="black"/>
                </a:solidFill>
                <a:effectLst/>
                <a:uLnTx/>
                <a:uFillTx/>
                <a:latin typeface="Calibri"/>
                <a:ea typeface="+mn-ea"/>
                <a:cs typeface="+mn-cs"/>
              </a:rPr>
              <a:t>Swift Heavy Ions – SHIs (MeV-GeV range):</a:t>
            </a:r>
            <a:r>
              <a:rPr kumimoji="0" lang="en-GB" sz="2400" b="1" i="0" u="none" strike="noStrike" kern="1200" cap="none" spc="0" normalizeH="0" baseline="0" noProof="0">
                <a:ln>
                  <a:noFill/>
                </a:ln>
                <a:solidFill>
                  <a:prstClr val="black"/>
                </a:solidFill>
                <a:effectLst/>
                <a:uLnTx/>
                <a:uFillTx/>
                <a:latin typeface="Calibri"/>
                <a:ea typeface="+mn-ea"/>
                <a:cs typeface="+mn-cs"/>
              </a:rPr>
              <a:t> </a:t>
            </a:r>
            <a:r>
              <a:rPr kumimoji="0" lang="en-GB" sz="2400" b="0" i="0" u="none" strike="noStrike" kern="1200" cap="none" spc="0" normalizeH="0" baseline="0" noProof="0">
                <a:ln>
                  <a:noFill/>
                </a:ln>
                <a:solidFill>
                  <a:prstClr val="black"/>
                </a:solidFill>
                <a:effectLst/>
                <a:uLnTx/>
                <a:uFillTx/>
                <a:latin typeface="Calibri"/>
                <a:ea typeface="+mn-ea"/>
                <a:cs typeface="+mn-cs"/>
              </a:rPr>
              <a:t>important facilities are the future linear accelerator HELIAC at GSI and the online Electron Paramagnetic Resonance (EPR) at GANIL. SHIs are used to perform radiation hardness tests, ion-track technology, </a:t>
            </a:r>
            <a:r>
              <a:rPr kumimoji="0" lang="en-GB" sz="2400" b="0" i="0" u="none" strike="noStrike" kern="1200" cap="none" spc="0" normalizeH="0" baseline="0" noProof="0" err="1">
                <a:ln>
                  <a:noFill/>
                </a:ln>
                <a:solidFill>
                  <a:prstClr val="black"/>
                </a:solidFill>
                <a:effectLst/>
                <a:uLnTx/>
                <a:uFillTx/>
                <a:latin typeface="Calibri"/>
                <a:ea typeface="+mn-ea"/>
                <a:cs typeface="+mn-cs"/>
              </a:rPr>
              <a:t>astrochemistry</a:t>
            </a:r>
            <a:r>
              <a:rPr lang="en-GB" sz="2400">
                <a:solidFill>
                  <a:prstClr val="black"/>
                </a:solidFill>
                <a:latin typeface="Calibri"/>
              </a:rPr>
              <a:t>, etc…</a:t>
            </a:r>
            <a:endParaRPr kumimoji="0" lang="en-GB" sz="24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600" b="1" i="0" u="none" strike="noStrike" kern="1200" cap="none" spc="0" normalizeH="0" baseline="0" noProof="0">
                <a:ln>
                  <a:noFill/>
                </a:ln>
                <a:solidFill>
                  <a:prstClr val="black"/>
                </a:solidFill>
                <a:effectLst/>
                <a:uLnTx/>
                <a:uFillTx/>
                <a:latin typeface="Calibri"/>
                <a:ea typeface="+mn-ea"/>
                <a:cs typeface="+mn-cs"/>
              </a:rPr>
              <a:t>Radioactive ion beams: </a:t>
            </a:r>
            <a:r>
              <a:rPr kumimoji="0" lang="en-GB" sz="2400" b="0" i="0" u="none" strike="noStrike" kern="1200" cap="none" spc="0" normalizeH="0" baseline="0" noProof="0">
                <a:ln>
                  <a:noFill/>
                </a:ln>
                <a:solidFill>
                  <a:prstClr val="black"/>
                </a:solidFill>
                <a:effectLst/>
                <a:uLnTx/>
                <a:uFillTx/>
                <a:latin typeface="Calibri"/>
                <a:ea typeface="+mn-ea"/>
                <a:cs typeface="+mn-cs"/>
              </a:rPr>
              <a:t>applied to probe local environments for materials, using techniques like emission channelling, perturbed angular correlation spectroscopy, and </a:t>
            </a:r>
            <a:r>
              <a:rPr kumimoji="0" lang="en-GB" sz="2400" b="0" i="0" u="none" strike="noStrike" kern="1200" cap="none" spc="0" normalizeH="0" baseline="0" noProof="0" err="1">
                <a:ln>
                  <a:noFill/>
                </a:ln>
                <a:solidFill>
                  <a:prstClr val="black"/>
                </a:solidFill>
                <a:effectLst/>
                <a:uLnTx/>
                <a:uFillTx/>
                <a:latin typeface="Calibri"/>
                <a:ea typeface="+mn-ea"/>
                <a:cs typeface="+mn-cs"/>
              </a:rPr>
              <a:t>Mössbauer</a:t>
            </a:r>
            <a:r>
              <a:rPr kumimoji="0" lang="en-GB" sz="2400" b="0" i="0" u="none" strike="noStrike" kern="1200" cap="none" spc="0" normalizeH="0" baseline="0" noProof="0">
                <a:ln>
                  <a:noFill/>
                </a:ln>
                <a:solidFill>
                  <a:prstClr val="black"/>
                </a:solidFill>
                <a:effectLst/>
                <a:uLnTx/>
                <a:uFillTx/>
                <a:latin typeface="Calibri"/>
                <a:ea typeface="+mn-ea"/>
                <a:cs typeface="+mn-cs"/>
              </a:rPr>
              <a:t> spectroscopy. Renewed interest due to the role of individual distortions and defects in nanoscale devices.</a:t>
            </a:r>
          </a:p>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600" b="1" i="0" u="none" strike="noStrike" kern="1200" cap="none" spc="0" normalizeH="0" baseline="0" noProof="0">
                <a:ln>
                  <a:noFill/>
                </a:ln>
                <a:solidFill>
                  <a:prstClr val="black"/>
                </a:solidFill>
                <a:effectLst/>
                <a:uLnTx/>
                <a:uFillTx/>
                <a:latin typeface="Calibri"/>
                <a:ea typeface="+mn-ea"/>
                <a:cs typeface="+mn-cs"/>
              </a:rPr>
              <a:t>Neutron beams:</a:t>
            </a:r>
            <a:r>
              <a:rPr kumimoji="0" lang="en-GB" sz="2800" b="1" i="0" u="none" strike="noStrike" kern="1200" cap="none" spc="0" normalizeH="0" baseline="0" noProof="0">
                <a:ln>
                  <a:noFill/>
                </a:ln>
                <a:solidFill>
                  <a:prstClr val="black"/>
                </a:solidFill>
                <a:effectLst/>
                <a:uLnTx/>
                <a:uFillTx/>
                <a:latin typeface="Calibri"/>
                <a:ea typeface="+mn-ea"/>
                <a:cs typeface="+mn-cs"/>
              </a:rPr>
              <a:t> </a:t>
            </a:r>
            <a:r>
              <a:rPr kumimoji="0" lang="en-US" sz="2400" b="0" i="0" u="none" strike="noStrike" kern="1200" cap="none" spc="0" normalizeH="0" baseline="0" noProof="0">
                <a:ln>
                  <a:noFill/>
                </a:ln>
                <a:solidFill>
                  <a:prstClr val="black"/>
                </a:solidFill>
                <a:effectLst/>
                <a:uLnTx/>
                <a:uFillTx/>
                <a:latin typeface="Calibri"/>
                <a:ea typeface="+mn-ea"/>
                <a:cs typeface="+mn-cs"/>
              </a:rPr>
              <a:t>activities spanning from investigations of atom arrangement in crystals to </a:t>
            </a:r>
            <a:r>
              <a:rPr kumimoji="0" lang="en-US" sz="2400" b="0" i="0" u="none" strike="noStrike" kern="1200" cap="none" spc="0" normalizeH="0" baseline="0" noProof="0" err="1">
                <a:ln>
                  <a:noFill/>
                </a:ln>
                <a:solidFill>
                  <a:prstClr val="black"/>
                </a:solidFill>
                <a:effectLst/>
                <a:uLnTx/>
                <a:uFillTx/>
                <a:latin typeface="Calibri"/>
                <a:ea typeface="+mn-ea"/>
                <a:cs typeface="+mn-cs"/>
              </a:rPr>
              <a:t>nano</a:t>
            </a:r>
            <a:r>
              <a:rPr kumimoji="0" lang="en-US" sz="2400" b="0" i="0" u="none" strike="noStrike" kern="1200" cap="none" spc="0" normalizeH="0" baseline="0" noProof="0">
                <a:ln>
                  <a:noFill/>
                </a:ln>
                <a:solidFill>
                  <a:prstClr val="black"/>
                </a:solidFill>
                <a:effectLst/>
                <a:uLnTx/>
                <a:uFillTx/>
                <a:latin typeface="Calibri"/>
                <a:ea typeface="+mn-ea"/>
                <a:cs typeface="+mn-cs"/>
              </a:rPr>
              <a:t>- and microscale heterogeneities, allowing bulk and in situ analysis. </a:t>
            </a:r>
            <a:r>
              <a:rPr kumimoji="0" lang="en-GB" sz="2400" b="0" i="0" u="none" strike="noStrike" kern="1200" cap="none" spc="0" normalizeH="0" baseline="0" noProof="0">
                <a:ln>
                  <a:noFill/>
                </a:ln>
                <a:solidFill>
                  <a:prstClr val="black"/>
                </a:solidFill>
                <a:effectLst/>
                <a:uLnTx/>
                <a:uFillTx/>
                <a:latin typeface="Calibri"/>
                <a:ea typeface="+mn-ea"/>
                <a:cs typeface="+mn-cs"/>
              </a:rPr>
              <a:t>Importance of small-scale and diversification of facilities in Europe.</a:t>
            </a:r>
          </a:p>
          <a:p>
            <a:pPr marL="342900" marR="0" lvl="0" indent="-342900" algn="just"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600" b="1" i="0" u="none" strike="noStrike" kern="1200" cap="none" spc="0" normalizeH="0" baseline="0" noProof="0">
                <a:ln>
                  <a:noFill/>
                </a:ln>
                <a:solidFill>
                  <a:prstClr val="black"/>
                </a:solidFill>
                <a:effectLst/>
                <a:uLnTx/>
                <a:uFillTx/>
                <a:latin typeface="Calibri"/>
                <a:ea typeface="+mn-ea"/>
                <a:cs typeface="+mn-cs"/>
              </a:rPr>
              <a:t>Muons: </a:t>
            </a:r>
            <a:r>
              <a:rPr kumimoji="0" lang="en-GB" sz="2400" b="0" i="0" u="none" strike="noStrike" kern="1200" cap="none" spc="0" normalizeH="0" baseline="0" noProof="0">
                <a:ln>
                  <a:noFill/>
                </a:ln>
                <a:solidFill>
                  <a:prstClr val="black"/>
                </a:solidFill>
                <a:effectLst/>
                <a:uLnTx/>
                <a:uFillTx/>
                <a:latin typeface="Calibri"/>
                <a:ea typeface="+mn-ea"/>
                <a:cs typeface="+mn-cs"/>
              </a:rPr>
              <a:t>muon spin rotation, relaxation and resonance (</a:t>
            </a:r>
            <a:r>
              <a:rPr kumimoji="0" lang="en-GB" sz="2400" b="0" i="0" u="none" strike="noStrike" kern="1200" cap="none" spc="0" normalizeH="0" baseline="0" noProof="0" err="1">
                <a:ln>
                  <a:noFill/>
                </a:ln>
                <a:solidFill>
                  <a:prstClr val="black"/>
                </a:solidFill>
                <a:effectLst/>
                <a:uLnTx/>
                <a:uFillTx/>
                <a:latin typeface="Calibri"/>
                <a:ea typeface="+mn-ea"/>
                <a:cs typeface="+mn-cs"/>
              </a:rPr>
              <a:t>μSR</a:t>
            </a:r>
            <a:r>
              <a:rPr kumimoji="0" lang="en-GB" sz="2400" b="0" i="0" u="none" strike="noStrike" kern="1200" cap="none" spc="0" normalizeH="0" baseline="0" noProof="0">
                <a:ln>
                  <a:noFill/>
                </a:ln>
                <a:solidFill>
                  <a:prstClr val="black"/>
                </a:solidFill>
                <a:effectLst/>
                <a:uLnTx/>
                <a:uFillTx/>
                <a:latin typeface="Calibri"/>
                <a:ea typeface="+mn-ea"/>
                <a:cs typeface="+mn-cs"/>
              </a:rPr>
              <a:t>) properties to study magnetism and the characterization of semiconductor detectors. MIXE for non-destructive analysis and operando studies.</a:t>
            </a:r>
          </a:p>
        </p:txBody>
      </p:sp>
      <p:grpSp>
        <p:nvGrpSpPr>
          <p:cNvPr id="8" name="Group 7"/>
          <p:cNvGrpSpPr/>
          <p:nvPr/>
        </p:nvGrpSpPr>
        <p:grpSpPr>
          <a:xfrm>
            <a:off x="9674491" y="331149"/>
            <a:ext cx="2032725" cy="940344"/>
            <a:chOff x="9674491" y="331149"/>
            <a:chExt cx="2032725" cy="940344"/>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4491" y="331149"/>
              <a:ext cx="971018" cy="93911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577" y="332374"/>
              <a:ext cx="968639" cy="939119"/>
            </a:xfrm>
            <a:prstGeom prst="rect">
              <a:avLst/>
            </a:prstGeom>
          </p:spPr>
        </p:pic>
      </p:grpSp>
      <p:sp>
        <p:nvSpPr>
          <p:cNvPr id="2" name="Slide Number Placeholder 2">
            <a:extLst>
              <a:ext uri="{FF2B5EF4-FFF2-40B4-BE49-F238E27FC236}">
                <a16:creationId xmlns:a16="http://schemas.microsoft.com/office/drawing/2014/main" id="{2F31A2FC-C898-722E-006A-59283067ABE0}"/>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40</a:t>
            </a:fld>
            <a:endParaRPr lang="nl-NL" dirty="0"/>
          </a:p>
        </p:txBody>
      </p:sp>
    </p:spTree>
    <p:extLst>
      <p:ext uri="{BB962C8B-B14F-4D97-AF65-F5344CB8AC3E}">
        <p14:creationId xmlns:p14="http://schemas.microsoft.com/office/powerpoint/2010/main" val="200845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a:t>Forensics</a:t>
            </a:r>
          </a:p>
        </p:txBody>
      </p:sp>
      <p:sp>
        <p:nvSpPr>
          <p:cNvPr id="5" name="Espace réservé du contenu 2"/>
          <p:cNvSpPr txBox="1">
            <a:spLocks/>
          </p:cNvSpPr>
          <p:nvPr/>
        </p:nvSpPr>
        <p:spPr>
          <a:xfrm>
            <a:off x="479376" y="3565916"/>
            <a:ext cx="6590704" cy="27904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kumimoji="0" lang="en-US" sz="2200" b="1" i="0" u="none" strike="noStrike" kern="1200" cap="none" spc="0" normalizeH="0" baseline="0" noProof="0" dirty="0">
                <a:ln>
                  <a:noFill/>
                </a:ln>
                <a:solidFill>
                  <a:prstClr val="black"/>
                </a:solidFill>
                <a:effectLst/>
                <a:uLnTx/>
                <a:uFillTx/>
                <a:latin typeface="Calibri"/>
                <a:ea typeface="+mn-ea"/>
                <a:cs typeface="+mn-cs"/>
              </a:rPr>
              <a:t>Obstacle:</a:t>
            </a:r>
            <a:r>
              <a:rPr kumimoji="0" lang="en-US" sz="2200" b="0" i="0" u="none" strike="noStrike" kern="1200" cap="none" spc="0" normalizeH="0" baseline="0" noProof="0" dirty="0">
                <a:ln>
                  <a:noFill/>
                </a:ln>
                <a:solidFill>
                  <a:prstClr val="black"/>
                </a:solidFill>
                <a:effectLst/>
                <a:uLnTx/>
                <a:uFillTx/>
                <a:latin typeface="Calibri"/>
                <a:ea typeface="+mn-ea"/>
                <a:cs typeface="+mn-cs"/>
              </a:rPr>
              <a:t> need to go outside forensic laboratories to accelerator or reactor institutes.</a:t>
            </a:r>
          </a:p>
          <a:p>
            <a:r>
              <a:rPr kumimoji="0" lang="de-DE" sz="2200" b="1" i="0" u="none" strike="noStrike" kern="1200" cap="none" spc="0" normalizeH="0" baseline="0" noProof="0" dirty="0">
                <a:ln>
                  <a:noFill/>
                </a:ln>
                <a:solidFill>
                  <a:prstClr val="black"/>
                </a:solidFill>
                <a:effectLst/>
                <a:uLnTx/>
                <a:uFillTx/>
                <a:latin typeface="Calibri"/>
                <a:ea typeface="+mn-ea"/>
                <a:cs typeface="+mn-cs"/>
              </a:rPr>
              <a:t>CERIC-ERIC: </a:t>
            </a:r>
            <a:r>
              <a:rPr kumimoji="0" lang="en-US" sz="2200" b="0" i="0" u="none" strike="noStrike" kern="1200" cap="none" spc="0" normalizeH="0" baseline="0" noProof="0" dirty="0">
                <a:ln>
                  <a:noFill/>
                </a:ln>
                <a:solidFill>
                  <a:prstClr val="black"/>
                </a:solidFill>
                <a:effectLst/>
                <a:uLnTx/>
                <a:uFillTx/>
                <a:latin typeface="Calibri"/>
                <a:ea typeface="+mn-ea"/>
                <a:cs typeface="+mn-cs"/>
              </a:rPr>
              <a:t>integrating and providing open access to some of the most advanced analytical facilities in 8 European countries through a single-entry point. This </a:t>
            </a:r>
            <a:r>
              <a:rPr kumimoji="0" lang="en-US" sz="2200" b="1" i="0" u="none" strike="noStrike" kern="1200" cap="none" spc="0" normalizeH="0" baseline="0" noProof="0" dirty="0">
                <a:ln>
                  <a:noFill/>
                </a:ln>
                <a:solidFill>
                  <a:prstClr val="black"/>
                </a:solidFill>
                <a:effectLst/>
                <a:uLnTx/>
                <a:uFillTx/>
                <a:latin typeface="Calibri"/>
                <a:ea typeface="+mn-ea"/>
                <a:cs typeface="+mn-cs"/>
              </a:rPr>
              <a:t>new model may be relevant to many other distributed infrastructures</a:t>
            </a:r>
            <a:r>
              <a:rPr kumimoji="0" lang="en-US" sz="2200" b="0" i="0" u="none" strike="noStrike" kern="1200" cap="none" spc="0" normalizeH="0" baseline="0" noProof="0" dirty="0">
                <a:ln>
                  <a:noFill/>
                </a:ln>
                <a:solidFill>
                  <a:prstClr val="black"/>
                </a:solidFill>
                <a:effectLst/>
                <a:uLnTx/>
                <a:uFillTx/>
                <a:latin typeface="Calibri"/>
                <a:ea typeface="+mn-ea"/>
                <a:cs typeface="+mn-cs"/>
              </a:rPr>
              <a:t>.</a:t>
            </a:r>
          </a:p>
        </p:txBody>
      </p:sp>
      <p:grpSp>
        <p:nvGrpSpPr>
          <p:cNvPr id="8" name="Group 7"/>
          <p:cNvGrpSpPr/>
          <p:nvPr/>
        </p:nvGrpSpPr>
        <p:grpSpPr>
          <a:xfrm>
            <a:off x="9674491" y="331149"/>
            <a:ext cx="2032725" cy="940344"/>
            <a:chOff x="9674491" y="331149"/>
            <a:chExt cx="2032725" cy="940344"/>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4491" y="331149"/>
              <a:ext cx="971018" cy="93911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8577" y="332374"/>
              <a:ext cx="968639" cy="939119"/>
            </a:xfrm>
            <a:prstGeom prst="rect">
              <a:avLst/>
            </a:prstGeom>
          </p:spPr>
        </p:pic>
      </p:grpSp>
      <p:pic>
        <p:nvPicPr>
          <p:cNvPr id="2" name="Picture 1"/>
          <p:cNvPicPr>
            <a:picLocks noChangeAspect="1"/>
          </p:cNvPicPr>
          <p:nvPr/>
        </p:nvPicPr>
        <p:blipFill>
          <a:blip r:embed="rId4"/>
          <a:stretch>
            <a:fillRect/>
          </a:stretch>
        </p:blipFill>
        <p:spPr>
          <a:xfrm>
            <a:off x="7320136" y="3688670"/>
            <a:ext cx="4387080" cy="2476634"/>
          </a:xfrm>
          <a:prstGeom prst="rect">
            <a:avLst/>
          </a:prstGeom>
        </p:spPr>
      </p:pic>
      <p:sp>
        <p:nvSpPr>
          <p:cNvPr id="11" name="Espace réservé du contenu 2"/>
          <p:cNvSpPr txBox="1">
            <a:spLocks/>
          </p:cNvSpPr>
          <p:nvPr/>
        </p:nvSpPr>
        <p:spPr>
          <a:xfrm>
            <a:off x="479376" y="1556792"/>
            <a:ext cx="11233248" cy="221203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prstClr val="black"/>
                </a:solidFill>
                <a:effectLst/>
                <a:uLnTx/>
                <a:uFillTx/>
                <a:latin typeface="Calibri"/>
              </a:rPr>
              <a:t>Forensics: </a:t>
            </a:r>
            <a:r>
              <a:rPr kumimoji="0" lang="en-US" sz="2200" b="0" i="0" u="none" strike="noStrike" kern="1200" cap="none" spc="0" normalizeH="0" baseline="0" noProof="0">
                <a:ln>
                  <a:noFill/>
                </a:ln>
                <a:solidFill>
                  <a:prstClr val="black"/>
                </a:solidFill>
                <a:effectLst/>
                <a:uLnTx/>
                <a:uFillTx/>
                <a:latin typeface="Calibri"/>
              </a:rPr>
              <a:t>in daily forensic work, commercially available, high-throughput, table-top instruments dominate, but </a:t>
            </a:r>
            <a:r>
              <a:rPr kumimoji="0" lang="en-GB" sz="2200" b="1" i="0" u="none" strike="noStrike" kern="1200" cap="none" spc="0" normalizeH="0" baseline="0" noProof="0">
                <a:ln>
                  <a:noFill/>
                </a:ln>
                <a:solidFill>
                  <a:prstClr val="black"/>
                </a:solidFill>
                <a:effectLst/>
                <a:uLnTx/>
                <a:uFillTx/>
                <a:latin typeface="Calibri"/>
              </a:rPr>
              <a:t>nuclear analytical techniques (NAT)</a:t>
            </a:r>
            <a:r>
              <a:rPr kumimoji="0" lang="en-GB" sz="2200" b="1" i="0" u="none" strike="noStrike" kern="1200" cap="none" spc="0" normalizeH="0" noProof="0">
                <a:ln>
                  <a:noFill/>
                </a:ln>
                <a:solidFill>
                  <a:prstClr val="black"/>
                </a:solidFill>
                <a:effectLst/>
                <a:uLnTx/>
                <a:uFillTx/>
                <a:latin typeface="Calibri"/>
              </a:rPr>
              <a:t> </a:t>
            </a:r>
            <a:r>
              <a:rPr kumimoji="0" lang="en-US" sz="2200" b="0" i="0" u="none" strike="noStrike" kern="1200" cap="none" spc="0" normalizeH="0" baseline="0" noProof="0">
                <a:ln>
                  <a:noFill/>
                </a:ln>
                <a:solidFill>
                  <a:prstClr val="black"/>
                </a:solidFill>
                <a:effectLst/>
                <a:uLnTx/>
                <a:uFillTx/>
                <a:latin typeface="Calibri"/>
              </a:rPr>
              <a:t>have some unique features that are making them increasingly attractive when standard forensic techniques fail.</a:t>
            </a:r>
          </a:p>
          <a:p>
            <a:pPr algn="just"/>
            <a:r>
              <a:rPr kumimoji="0" lang="en-US" sz="2400" b="1" i="0" u="none" strike="noStrike" kern="1200" cap="none" spc="0" normalizeH="0" baseline="0" noProof="0">
                <a:ln>
                  <a:noFill/>
                </a:ln>
                <a:solidFill>
                  <a:prstClr val="black"/>
                </a:solidFill>
                <a:effectLst/>
                <a:uLnTx/>
                <a:uFillTx/>
                <a:latin typeface="Calibri"/>
              </a:rPr>
              <a:t>Examples: </a:t>
            </a:r>
            <a:r>
              <a:rPr lang="en-US" sz="2200">
                <a:solidFill>
                  <a:prstClr val="black"/>
                </a:solidFill>
                <a:latin typeface="Calibri"/>
              </a:rPr>
              <a:t>NAT</a:t>
            </a:r>
            <a:r>
              <a:rPr kumimoji="0" lang="en-US" sz="2200" b="0" i="0" u="none" strike="noStrike" kern="1200" cap="none" spc="0" normalizeH="0" baseline="0" noProof="0">
                <a:ln>
                  <a:noFill/>
                </a:ln>
                <a:solidFill>
                  <a:prstClr val="black"/>
                </a:solidFill>
                <a:effectLst/>
                <a:uLnTx/>
                <a:uFillTx/>
                <a:latin typeface="Calibri"/>
              </a:rPr>
              <a:t> applied to heritage to identify archeological objects from forgeries; NAT and IBA are applied in bulk analysis of food, drugs, …; </a:t>
            </a:r>
            <a:r>
              <a:rPr kumimoji="0" lang="en-US" sz="2200" b="0" i="0" u="none" strike="noStrike" kern="1200" cap="none" spc="0" normalizeH="0" baseline="30000" noProof="0">
                <a:ln>
                  <a:noFill/>
                </a:ln>
                <a:solidFill>
                  <a:prstClr val="black"/>
                </a:solidFill>
                <a:effectLst/>
                <a:uLnTx/>
                <a:uFillTx/>
                <a:latin typeface="Calibri"/>
              </a:rPr>
              <a:t>14</a:t>
            </a:r>
            <a:r>
              <a:rPr kumimoji="0" lang="en-US" sz="2200" b="0" i="0" u="none" strike="noStrike" kern="1200" cap="none" spc="0" normalizeH="0" baseline="0" noProof="0">
                <a:ln>
                  <a:noFill/>
                </a:ln>
                <a:solidFill>
                  <a:prstClr val="black"/>
                </a:solidFill>
                <a:effectLst/>
                <a:uLnTx/>
                <a:uFillTx/>
                <a:latin typeface="Calibri"/>
              </a:rPr>
              <a:t>C AMS is used to solve criminal cases.</a:t>
            </a:r>
          </a:p>
        </p:txBody>
      </p:sp>
      <p:sp>
        <p:nvSpPr>
          <p:cNvPr id="3" name="Slide Number Placeholder 2">
            <a:extLst>
              <a:ext uri="{FF2B5EF4-FFF2-40B4-BE49-F238E27FC236}">
                <a16:creationId xmlns:a16="http://schemas.microsoft.com/office/drawing/2014/main" id="{1BCFC80D-0963-9AEE-3FEE-CF86DE76F4D3}"/>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41</a:t>
            </a:fld>
            <a:endParaRPr lang="nl-NL" dirty="0"/>
          </a:p>
        </p:txBody>
      </p:sp>
    </p:spTree>
    <p:extLst>
      <p:ext uri="{BB962C8B-B14F-4D97-AF65-F5344CB8AC3E}">
        <p14:creationId xmlns:p14="http://schemas.microsoft.com/office/powerpoint/2010/main" val="16193778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a:t>Metrology</a:t>
            </a:r>
          </a:p>
        </p:txBody>
      </p:sp>
      <p:sp>
        <p:nvSpPr>
          <p:cNvPr id="5" name="Espace réservé du contenu 2"/>
          <p:cNvSpPr txBox="1">
            <a:spLocks/>
          </p:cNvSpPr>
          <p:nvPr/>
        </p:nvSpPr>
        <p:spPr>
          <a:xfrm>
            <a:off x="479376" y="1556792"/>
            <a:ext cx="11227840" cy="4608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GB" sz="2200" dirty="0"/>
              <a:t>The </a:t>
            </a:r>
            <a:r>
              <a:rPr lang="en-GB" sz="2200" b="1" dirty="0"/>
              <a:t>second quantum revolution</a:t>
            </a:r>
            <a:r>
              <a:rPr lang="en-GB" sz="2200" dirty="0"/>
              <a:t> has brought quantum physics from being a subject of research to being an engineering tool. There as well, the nuclear science community can bring forth its contribution.</a:t>
            </a:r>
          </a:p>
          <a:p>
            <a:pPr algn="just"/>
            <a:r>
              <a:rPr lang="en-GB" sz="2200" dirty="0"/>
              <a:t>In the search for optimal </a:t>
            </a:r>
            <a:r>
              <a:rPr lang="en-GB" sz="2200" dirty="0" err="1"/>
              <a:t>qbits</a:t>
            </a:r>
            <a:r>
              <a:rPr lang="en-GB" sz="2200" dirty="0"/>
              <a:t>, many elements are being considered. However, the use of </a:t>
            </a:r>
            <a:r>
              <a:rPr lang="en-GB" sz="2200" b="1" dirty="0"/>
              <a:t>(long-lived) radioactive isotopes </a:t>
            </a:r>
            <a:r>
              <a:rPr lang="en-GB" sz="2200" dirty="0"/>
              <a:t>opens the door to extra degrees of freedom, such as the nuclear spin (e.g., </a:t>
            </a:r>
            <a:r>
              <a:rPr lang="en-GB" sz="2200" baseline="30000" dirty="0"/>
              <a:t>133</a:t>
            </a:r>
            <a:r>
              <a:rPr lang="en-GB" sz="2200" dirty="0"/>
              <a:t>Ba</a:t>
            </a:r>
            <a:r>
              <a:rPr lang="en-GB" sz="2200" baseline="30000" dirty="0"/>
              <a:t>+</a:t>
            </a:r>
            <a:r>
              <a:rPr lang="en-GB" sz="2200" dirty="0"/>
              <a:t> vs </a:t>
            </a:r>
            <a:r>
              <a:rPr lang="en-GB" sz="2200" baseline="30000" dirty="0"/>
              <a:t>135,137</a:t>
            </a:r>
            <a:r>
              <a:rPr lang="en-GB" sz="2200" dirty="0"/>
              <a:t>Ba</a:t>
            </a:r>
            <a:r>
              <a:rPr lang="en-GB" sz="2200" baseline="30000" dirty="0"/>
              <a:t>+</a:t>
            </a:r>
            <a:r>
              <a:rPr lang="en-GB" sz="2200" dirty="0"/>
              <a:t>).</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8577" y="332656"/>
            <a:ext cx="968639" cy="939119"/>
          </a:xfrm>
          <a:prstGeom prst="rect">
            <a:avLst/>
          </a:prstGeom>
        </p:spPr>
      </p:pic>
      <p:pic>
        <p:nvPicPr>
          <p:cNvPr id="2" name="Picture 1">
            <a:extLst>
              <a:ext uri="{FF2B5EF4-FFF2-40B4-BE49-F238E27FC236}">
                <a16:creationId xmlns:a16="http://schemas.microsoft.com/office/drawing/2014/main" id="{8858DB9E-CC7A-F175-E52D-B33E28AF0297}"/>
              </a:ext>
            </a:extLst>
          </p:cNvPr>
          <p:cNvPicPr>
            <a:picLocks noChangeAspect="1"/>
          </p:cNvPicPr>
          <p:nvPr/>
        </p:nvPicPr>
        <p:blipFill rotWithShape="1">
          <a:blip r:embed="rId3">
            <a:extLst>
              <a:ext uri="{28A0092B-C50C-407E-A947-70E740481C1C}">
                <a14:useLocalDpi xmlns:a14="http://schemas.microsoft.com/office/drawing/2010/main" val="0"/>
              </a:ext>
            </a:extLst>
          </a:blip>
          <a:srcRect t="-1553" b="-409"/>
          <a:stretch/>
        </p:blipFill>
        <p:spPr bwMode="auto">
          <a:xfrm>
            <a:off x="9064200" y="3444879"/>
            <a:ext cx="2640330" cy="2691130"/>
          </a:xfrm>
          <a:prstGeom prst="rect">
            <a:avLst/>
          </a:prstGeom>
          <a:noFill/>
          <a:ln>
            <a:noFill/>
          </a:ln>
          <a:extLst>
            <a:ext uri="{53640926-AAD7-44D8-BBD7-CCE9431645EC}">
              <a14:shadowObscured xmlns:a14="http://schemas.microsoft.com/office/drawing/2010/main"/>
            </a:ext>
          </a:extLst>
        </p:spPr>
      </p:pic>
      <p:sp>
        <p:nvSpPr>
          <p:cNvPr id="3" name="Espace réservé du contenu 2">
            <a:extLst>
              <a:ext uri="{FF2B5EF4-FFF2-40B4-BE49-F238E27FC236}">
                <a16:creationId xmlns:a16="http://schemas.microsoft.com/office/drawing/2014/main" id="{366A88B2-66BC-CAAA-BBEB-35919317C40A}"/>
              </a:ext>
            </a:extLst>
          </p:cNvPr>
          <p:cNvSpPr txBox="1">
            <a:spLocks/>
          </p:cNvSpPr>
          <p:nvPr/>
        </p:nvSpPr>
        <p:spPr>
          <a:xfrm>
            <a:off x="479376" y="3861048"/>
            <a:ext cx="8352928" cy="2236076"/>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GB" sz="2400"/>
              <a:t>The development of a </a:t>
            </a:r>
            <a:r>
              <a:rPr lang="en-GB" sz="2400" b="1"/>
              <a:t>nuclear clock </a:t>
            </a:r>
            <a:r>
              <a:rPr lang="en-GB" sz="2400"/>
              <a:t>based on </a:t>
            </a:r>
            <a:r>
              <a:rPr lang="en-GB" sz="2400" baseline="30000"/>
              <a:t>229</a:t>
            </a:r>
            <a:r>
              <a:rPr lang="en-GB" sz="2400"/>
              <a:t>Th has just seen a dramatic progress in the last years and will now become a metrology tool to provide ever increasing precision on time measurements.</a:t>
            </a:r>
          </a:p>
          <a:p>
            <a:pPr algn="just"/>
            <a:r>
              <a:rPr lang="en-GB" sz="2400"/>
              <a:t>The advanced studies with radioactive atoms and molecules is providing a unique testing ground for </a:t>
            </a:r>
            <a:r>
              <a:rPr lang="en-GB" sz="2400" b="1"/>
              <a:t>quantum chemistry </a:t>
            </a:r>
            <a:r>
              <a:rPr lang="en-GB" sz="2400"/>
              <a:t>calculations.</a:t>
            </a:r>
          </a:p>
        </p:txBody>
      </p:sp>
      <p:sp>
        <p:nvSpPr>
          <p:cNvPr id="7" name="Slide Number Placeholder 2">
            <a:extLst>
              <a:ext uri="{FF2B5EF4-FFF2-40B4-BE49-F238E27FC236}">
                <a16:creationId xmlns:a16="http://schemas.microsoft.com/office/drawing/2014/main" id="{451B6EB9-7EC5-FCB2-EE85-19858B92F6EC}"/>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42</a:t>
            </a:fld>
            <a:endParaRPr lang="nl-NL" dirty="0"/>
          </a:p>
        </p:txBody>
      </p:sp>
    </p:spTree>
    <p:extLst>
      <p:ext uri="{BB962C8B-B14F-4D97-AF65-F5344CB8AC3E}">
        <p14:creationId xmlns:p14="http://schemas.microsoft.com/office/powerpoint/2010/main" val="3977329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9376" y="274638"/>
            <a:ext cx="11233248" cy="850106"/>
          </a:xfrm>
        </p:spPr>
        <p:txBody>
          <a:bodyPr>
            <a:normAutofit/>
          </a:bodyPr>
          <a:lstStyle/>
          <a:p>
            <a:r>
              <a:rPr lang="en-GB"/>
              <a:t>Nuclear data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762" b="4696"/>
          <a:stretch/>
        </p:blipFill>
        <p:spPr>
          <a:xfrm>
            <a:off x="2433879" y="1412776"/>
            <a:ext cx="7324242" cy="474457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363" y="1484784"/>
            <a:ext cx="624245" cy="67807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363" y="2236482"/>
            <a:ext cx="624245" cy="67807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3362" y="2966947"/>
            <a:ext cx="624245" cy="67807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575" y="1772816"/>
            <a:ext cx="638873" cy="67807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9576" y="2534899"/>
            <a:ext cx="638872" cy="678077"/>
          </a:xfrm>
          <a:prstGeom prst="rect">
            <a:avLst/>
          </a:prstGeom>
        </p:spPr>
      </p:pic>
      <p:grpSp>
        <p:nvGrpSpPr>
          <p:cNvPr id="17" name="Group 16"/>
          <p:cNvGrpSpPr/>
          <p:nvPr/>
        </p:nvGrpSpPr>
        <p:grpSpPr>
          <a:xfrm>
            <a:off x="1928735" y="4581128"/>
            <a:ext cx="638873" cy="1440160"/>
            <a:chOff x="1928735" y="4509120"/>
            <a:chExt cx="638873" cy="1440160"/>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3363" y="5271203"/>
              <a:ext cx="624245" cy="67807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8735" y="4509120"/>
              <a:ext cx="638872" cy="678077"/>
            </a:xfrm>
            <a:prstGeom prst="rect">
              <a:avLst/>
            </a:prstGeom>
          </p:spPr>
        </p:pic>
      </p:gr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376" y="4653136"/>
            <a:ext cx="638873" cy="67807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0377" y="5415219"/>
            <a:ext cx="638872" cy="678077"/>
          </a:xfrm>
          <a:prstGeom prst="rect">
            <a:avLst/>
          </a:prstGeom>
        </p:spPr>
      </p:pic>
      <p:sp>
        <p:nvSpPr>
          <p:cNvPr id="3" name="Slide Number Placeholder 2">
            <a:extLst>
              <a:ext uri="{FF2B5EF4-FFF2-40B4-BE49-F238E27FC236}">
                <a16:creationId xmlns:a16="http://schemas.microsoft.com/office/drawing/2014/main" id="{69A90F0A-C2AF-6F98-A63A-240BEE964998}"/>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43</a:t>
            </a:fld>
            <a:endParaRPr lang="nl-NL" dirty="0"/>
          </a:p>
        </p:txBody>
      </p:sp>
    </p:spTree>
    <p:extLst>
      <p:ext uri="{BB962C8B-B14F-4D97-AF65-F5344CB8AC3E}">
        <p14:creationId xmlns:p14="http://schemas.microsoft.com/office/powerpoint/2010/main" val="460884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22AEA6-F8A4-542D-DE5D-28D7D5C39204}"/>
              </a:ext>
            </a:extLst>
          </p:cNvPr>
          <p:cNvSpPr>
            <a:spLocks noGrp="1"/>
          </p:cNvSpPr>
          <p:nvPr>
            <p:ph type="sldNum" sz="quarter" idx="12"/>
          </p:nvPr>
        </p:nvSpPr>
        <p:spPr/>
        <p:txBody>
          <a:bodyPr/>
          <a:lstStyle/>
          <a:p>
            <a:fld id="{0A297500-7527-634B-90F4-69D0994C32B4}" type="slidenum">
              <a:rPr lang="nl-NL" smtClean="0"/>
              <a:t>44</a:t>
            </a:fld>
            <a:endParaRPr lang="nl-NL"/>
          </a:p>
        </p:txBody>
      </p:sp>
      <p:sp>
        <p:nvSpPr>
          <p:cNvPr id="6" name="TextBox 5">
            <a:extLst>
              <a:ext uri="{FF2B5EF4-FFF2-40B4-BE49-F238E27FC236}">
                <a16:creationId xmlns:a16="http://schemas.microsoft.com/office/drawing/2014/main" id="{2FA309B1-1627-17AF-4F6B-E68BC5B85816}"/>
              </a:ext>
            </a:extLst>
          </p:cNvPr>
          <p:cNvSpPr txBox="1"/>
          <p:nvPr/>
        </p:nvSpPr>
        <p:spPr>
          <a:xfrm>
            <a:off x="479376" y="274402"/>
            <a:ext cx="11233247"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2"/>
                </a:solidFill>
                <a:effectLst/>
                <a:uLnTx/>
                <a:uFillTx/>
                <a:latin typeface="Calibri"/>
                <a:ea typeface="+mn-ea"/>
                <a:cs typeface="+mn-cs"/>
              </a:rPr>
              <a:t>Nuclear science has more to offer society than crazy scientists!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2000" dirty="0">
              <a:solidFill>
                <a:schemeClr val="bg2"/>
              </a:solidFill>
              <a:latin typeface="Calibri"/>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100"/>
                </a:solidFill>
                <a:effectLst/>
                <a:uLnTx/>
                <a:uFillTx/>
                <a:latin typeface="Calibri"/>
                <a:ea typeface="+mn-ea"/>
                <a:cs typeface="+mn-cs"/>
              </a:rPr>
              <a:t>Nuclear energy </a:t>
            </a:r>
            <a:r>
              <a:rPr kumimoji="0" lang="en-US" sz="2000" i="0" u="none" strike="noStrike" kern="1200" cap="none" spc="0" normalizeH="0" baseline="0" noProof="0" dirty="0">
                <a:ln>
                  <a:noFill/>
                </a:ln>
                <a:solidFill>
                  <a:schemeClr val="bg2"/>
                </a:solidFill>
                <a:effectLst/>
                <a:uLnTx/>
                <a:uFillTx/>
                <a:latin typeface="Calibri"/>
                <a:ea typeface="+mn-ea"/>
                <a:cs typeface="+mn-cs"/>
              </a:rPr>
              <a:t>is going through a revival with new opportunities arising to replace the ageing park of nuclear fission reactors. </a:t>
            </a:r>
            <a:r>
              <a:rPr kumimoji="0" lang="en-US" sz="2000" b="1" i="0" u="none" strike="noStrike" kern="1200" cap="none" spc="0" normalizeH="0" baseline="0" noProof="0" dirty="0">
                <a:ln>
                  <a:noFill/>
                </a:ln>
                <a:solidFill>
                  <a:schemeClr val="bg2"/>
                </a:solidFill>
                <a:effectLst/>
                <a:uLnTx/>
                <a:uFillTx/>
                <a:latin typeface="Calibri"/>
                <a:ea typeface="+mn-ea"/>
                <a:cs typeface="+mn-cs"/>
              </a:rPr>
              <a:t>Small Medium Reactors</a:t>
            </a:r>
            <a:r>
              <a:rPr kumimoji="0" lang="en-US" sz="2000" i="0" u="none" strike="noStrike" kern="1200" cap="none" spc="0" normalizeH="0" baseline="0" noProof="0" dirty="0">
                <a:ln>
                  <a:noFill/>
                </a:ln>
                <a:solidFill>
                  <a:schemeClr val="bg2"/>
                </a:solidFill>
                <a:effectLst/>
                <a:uLnTx/>
                <a:uFillTx/>
                <a:latin typeface="Calibri"/>
                <a:ea typeface="+mn-ea"/>
                <a:cs typeface="+mn-cs"/>
              </a:rPr>
              <a:t> are getting ready for deployment, while the </a:t>
            </a:r>
            <a:r>
              <a:rPr kumimoji="0" lang="en-US" sz="2000" b="1" i="0" u="none" strike="noStrike" kern="1200" cap="none" spc="0" normalizeH="0" baseline="0" noProof="0" dirty="0">
                <a:ln>
                  <a:noFill/>
                </a:ln>
                <a:solidFill>
                  <a:schemeClr val="bg2"/>
                </a:solidFill>
                <a:effectLst/>
                <a:uLnTx/>
                <a:uFillTx/>
                <a:latin typeface="Calibri"/>
                <a:ea typeface="+mn-ea"/>
                <a:cs typeface="+mn-cs"/>
              </a:rPr>
              <a:t>Thorium cycle</a:t>
            </a:r>
            <a:r>
              <a:rPr kumimoji="0" lang="en-US" sz="2000" i="0" u="none" strike="noStrike" kern="1200" cap="none" spc="0" normalizeH="0" baseline="0" noProof="0" dirty="0">
                <a:ln>
                  <a:noFill/>
                </a:ln>
                <a:solidFill>
                  <a:schemeClr val="bg2"/>
                </a:solidFill>
                <a:effectLst/>
                <a:uLnTx/>
                <a:uFillTx/>
                <a:latin typeface="Calibri"/>
                <a:ea typeface="+mn-ea"/>
                <a:cs typeface="+mn-cs"/>
              </a:rPr>
              <a:t> is being investigated and we develop an </a:t>
            </a:r>
            <a:r>
              <a:rPr kumimoji="0" lang="en-US" sz="2000" b="1" i="0" u="none" strike="noStrike" kern="1200" cap="none" spc="0" normalizeH="0" baseline="0" noProof="0" dirty="0">
                <a:ln>
                  <a:noFill/>
                </a:ln>
                <a:solidFill>
                  <a:schemeClr val="bg2"/>
                </a:solidFill>
                <a:effectLst/>
                <a:uLnTx/>
                <a:uFillTx/>
                <a:latin typeface="Calibri"/>
                <a:ea typeface="+mn-ea"/>
                <a:cs typeface="+mn-cs"/>
              </a:rPr>
              <a:t>Accelerator Driven System </a:t>
            </a:r>
            <a:r>
              <a:rPr kumimoji="0" lang="en-US" sz="2000" i="0" u="none" strike="noStrike" kern="1200" cap="none" spc="0" normalizeH="0" baseline="0" noProof="0" dirty="0">
                <a:ln>
                  <a:noFill/>
                </a:ln>
                <a:solidFill>
                  <a:schemeClr val="bg2"/>
                </a:solidFill>
                <a:effectLst/>
                <a:uLnTx/>
                <a:uFillTx/>
                <a:latin typeface="Calibri"/>
                <a:ea typeface="+mn-ea"/>
                <a:cs typeface="+mn-cs"/>
              </a:rPr>
              <a:t>to manage the accumulated nuclear waste. </a:t>
            </a:r>
            <a:r>
              <a:rPr kumimoji="0" lang="en-US" sz="2000" b="1" i="0" u="none" strike="noStrike" kern="1200" cap="none" spc="0" normalizeH="0" baseline="0" noProof="0" dirty="0">
                <a:ln>
                  <a:noFill/>
                </a:ln>
                <a:solidFill>
                  <a:srgbClr val="E95355"/>
                </a:solidFill>
                <a:effectLst/>
                <a:uLnTx/>
                <a:uFillTx/>
                <a:latin typeface="Calibri"/>
                <a:ea typeface="+mn-ea"/>
                <a:cs typeface="+mn-cs"/>
              </a:rPr>
              <a:t>Partitioning</a:t>
            </a:r>
            <a:r>
              <a:rPr kumimoji="0" lang="en-US" sz="2000" i="0" u="none" strike="noStrike" kern="1200" cap="none" spc="0" normalizeH="0" baseline="0" noProof="0" dirty="0">
                <a:ln>
                  <a:noFill/>
                </a:ln>
                <a:solidFill>
                  <a:schemeClr val="bg2"/>
                </a:solidFill>
                <a:effectLst/>
                <a:uLnTx/>
                <a:uFillTx/>
                <a:latin typeface="Calibri"/>
                <a:ea typeface="+mn-ea"/>
                <a:cs typeface="+mn-cs"/>
              </a:rPr>
              <a:t> and understanding of the </a:t>
            </a:r>
            <a:r>
              <a:rPr kumimoji="0" lang="en-US" sz="2000" b="1" i="0" u="none" strike="noStrike" kern="1200" cap="none" spc="0" normalizeH="0" baseline="0" noProof="0" dirty="0">
                <a:ln>
                  <a:noFill/>
                </a:ln>
                <a:solidFill>
                  <a:srgbClr val="E95355"/>
                </a:solidFill>
                <a:effectLst/>
                <a:uLnTx/>
                <a:uFillTx/>
                <a:latin typeface="Calibri"/>
                <a:ea typeface="+mn-ea"/>
                <a:cs typeface="+mn-cs"/>
              </a:rPr>
              <a:t>chemistry of MA </a:t>
            </a:r>
            <a:r>
              <a:rPr kumimoji="0" lang="en-US" sz="2000" i="0" u="none" strike="noStrike" kern="1200" cap="none" spc="0" normalizeH="0" baseline="0" noProof="0" dirty="0">
                <a:ln>
                  <a:noFill/>
                </a:ln>
                <a:solidFill>
                  <a:schemeClr val="bg2"/>
                </a:solidFill>
                <a:effectLst/>
                <a:uLnTx/>
                <a:uFillTx/>
                <a:latin typeface="Calibri"/>
                <a:ea typeface="+mn-ea"/>
                <a:cs typeface="+mn-cs"/>
              </a:rPr>
              <a:t>remain active challenges.</a:t>
            </a:r>
            <a:endParaRPr kumimoji="0" lang="en-US" sz="2000" b="1" i="0" u="none" strike="noStrike" kern="1200" cap="none" spc="0" normalizeH="0" baseline="0" noProof="0" dirty="0">
              <a:ln>
                <a:noFill/>
              </a:ln>
              <a:solidFill>
                <a:schemeClr val="bg2"/>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1" dirty="0">
                <a:solidFill>
                  <a:schemeClr val="bg2"/>
                </a:solidFill>
                <a:latin typeface="Calibri"/>
              </a:rPr>
              <a:t>Nuclear fusion</a:t>
            </a:r>
            <a:r>
              <a:rPr lang="en-US" sz="2000" dirty="0">
                <a:solidFill>
                  <a:schemeClr val="bg2"/>
                </a:solidFill>
                <a:latin typeface="Calibri"/>
              </a:rPr>
              <a:t> is being seriously explored and gets ever closer.</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F10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100"/>
                </a:solidFill>
                <a:effectLst/>
                <a:uLnTx/>
                <a:uFillTx/>
                <a:latin typeface="Calibri"/>
                <a:ea typeface="+mn-ea"/>
                <a:cs typeface="+mn-cs"/>
              </a:rPr>
              <a:t>Particle therapy </a:t>
            </a:r>
            <a:r>
              <a:rPr kumimoji="0" lang="en-US" sz="2000" i="0" u="none" strike="noStrike" kern="1200" cap="none" spc="0" normalizeH="0" baseline="0" noProof="0" dirty="0">
                <a:ln>
                  <a:noFill/>
                </a:ln>
                <a:solidFill>
                  <a:schemeClr val="bg2"/>
                </a:solidFill>
                <a:effectLst/>
                <a:uLnTx/>
                <a:uFillTx/>
                <a:latin typeface="Calibri"/>
                <a:ea typeface="+mn-ea"/>
                <a:cs typeface="+mn-cs"/>
              </a:rPr>
              <a:t>and </a:t>
            </a:r>
            <a:r>
              <a:rPr kumimoji="0" lang="en-US" sz="2000" b="1" i="0" u="none" strike="noStrike" kern="1200" cap="none" spc="0" normalizeH="0" baseline="0" noProof="0" dirty="0">
                <a:ln>
                  <a:noFill/>
                </a:ln>
                <a:solidFill>
                  <a:srgbClr val="FFF100"/>
                </a:solidFill>
                <a:effectLst/>
                <a:uLnTx/>
                <a:uFillTx/>
                <a:latin typeface="Calibri"/>
                <a:ea typeface="+mn-ea"/>
                <a:cs typeface="+mn-cs"/>
              </a:rPr>
              <a:t>Targeted Radionuclide </a:t>
            </a:r>
            <a:r>
              <a:rPr lang="en-US" sz="2000" b="1" dirty="0">
                <a:solidFill>
                  <a:srgbClr val="FFF100"/>
                </a:solidFill>
                <a:latin typeface="Calibri"/>
              </a:rPr>
              <a:t>Therapy</a:t>
            </a:r>
            <a:r>
              <a:rPr lang="en-US" sz="2000" dirty="0">
                <a:solidFill>
                  <a:srgbClr val="FFF100"/>
                </a:solidFill>
                <a:latin typeface="Calibri"/>
              </a:rPr>
              <a:t> </a:t>
            </a:r>
            <a:r>
              <a:rPr lang="en-US" sz="2000" dirty="0">
                <a:solidFill>
                  <a:schemeClr val="bg2"/>
                </a:solidFill>
                <a:latin typeface="Calibri"/>
              </a:rPr>
              <a:t>are promising treatment modalities for cancers that are up to now difficult to treat, with much work left to scientists to develop the facilities and collect the necessary data, but also better understand the </a:t>
            </a:r>
            <a:r>
              <a:rPr lang="en-US" sz="2000" b="1" dirty="0">
                <a:solidFill>
                  <a:srgbClr val="E95355"/>
                </a:solidFill>
                <a:latin typeface="Calibri"/>
              </a:rPr>
              <a:t>biological effects of radiation</a:t>
            </a:r>
            <a:r>
              <a:rPr lang="en-US" sz="2000" dirty="0">
                <a:solidFill>
                  <a:schemeClr val="bg2"/>
                </a:solidFill>
                <a:latin typeface="Calibri"/>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2000" dirty="0">
              <a:solidFill>
                <a:schemeClr val="bg2"/>
              </a:solidFill>
              <a:latin typeface="Calibri"/>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schemeClr val="bg2"/>
                </a:solidFill>
                <a:latin typeface="Calibri"/>
              </a:rPr>
              <a:t>Nuclear research is enabling </a:t>
            </a:r>
            <a:r>
              <a:rPr lang="en-US" sz="2000" dirty="0">
                <a:solidFill>
                  <a:srgbClr val="FFF100"/>
                </a:solidFill>
                <a:latin typeface="Calibri"/>
              </a:rPr>
              <a:t>future </a:t>
            </a:r>
            <a:r>
              <a:rPr lang="en-US" sz="2000" b="1" dirty="0">
                <a:solidFill>
                  <a:srgbClr val="FFF100"/>
                </a:solidFill>
                <a:latin typeface="Calibri"/>
              </a:rPr>
              <a:t>space missions </a:t>
            </a:r>
            <a:r>
              <a:rPr lang="en-US" sz="2000" dirty="0">
                <a:solidFill>
                  <a:schemeClr val="bg2"/>
                </a:solidFill>
                <a:latin typeface="Calibri"/>
              </a:rPr>
              <a:t>through investigations of space radiation and power solutions.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chemeClr val="bg2"/>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2"/>
                </a:solidFill>
                <a:effectLst/>
                <a:uLnTx/>
                <a:uFillTx/>
                <a:latin typeface="Calibri"/>
                <a:ea typeface="+mn-ea"/>
                <a:cs typeface="+mn-cs"/>
              </a:rPr>
              <a:t>Nuclear technologies are also providing solutions for forensics analysis, heritage science, material science, trace analysis, … However, many applications are limited by </a:t>
            </a:r>
            <a:r>
              <a:rPr kumimoji="0" lang="en-US" sz="2000" b="1" i="0" u="none" strike="noStrike" kern="1200" cap="none" spc="0" normalizeH="0" baseline="0" noProof="0" dirty="0">
                <a:ln>
                  <a:noFill/>
                </a:ln>
                <a:solidFill>
                  <a:schemeClr val="bg2"/>
                </a:solidFill>
                <a:effectLst/>
                <a:uLnTx/>
                <a:uFillTx/>
                <a:latin typeface="Calibri"/>
                <a:ea typeface="+mn-ea"/>
                <a:cs typeface="+mn-cs"/>
              </a:rPr>
              <a:t>access</a:t>
            </a:r>
            <a:r>
              <a:rPr kumimoji="0" lang="en-US" sz="2000" i="0" u="none" strike="noStrike" kern="1200" cap="none" spc="0" normalizeH="0" baseline="0" noProof="0" dirty="0">
                <a:ln>
                  <a:noFill/>
                </a:ln>
                <a:solidFill>
                  <a:schemeClr val="bg2"/>
                </a:solidFill>
                <a:effectLst/>
                <a:uLnTx/>
                <a:uFillTx/>
                <a:latin typeface="Calibri"/>
                <a:ea typeface="+mn-ea"/>
                <a:cs typeface="+mn-cs"/>
              </a:rPr>
              <a:t>, </a:t>
            </a:r>
            <a:r>
              <a:rPr kumimoji="0" lang="en-US" sz="2000" b="1" i="0" u="none" strike="noStrike" kern="1200" cap="none" spc="0" normalizeH="0" baseline="0" noProof="0" dirty="0">
                <a:ln>
                  <a:noFill/>
                </a:ln>
                <a:solidFill>
                  <a:schemeClr val="bg2"/>
                </a:solidFill>
                <a:effectLst/>
                <a:uLnTx/>
                <a:uFillTx/>
                <a:latin typeface="Calibri"/>
                <a:ea typeface="+mn-ea"/>
                <a:cs typeface="+mn-cs"/>
              </a:rPr>
              <a:t>visibility</a:t>
            </a:r>
            <a:r>
              <a:rPr kumimoji="0" lang="en-US" sz="2000" i="0" u="none" strike="noStrike" kern="1200" cap="none" spc="0" normalizeH="0" baseline="0" noProof="0" dirty="0">
                <a:ln>
                  <a:noFill/>
                </a:ln>
                <a:solidFill>
                  <a:schemeClr val="bg2"/>
                </a:solidFill>
                <a:effectLst/>
                <a:uLnTx/>
                <a:uFillTx/>
                <a:latin typeface="Calibri"/>
                <a:ea typeface="+mn-ea"/>
                <a:cs typeface="+mn-cs"/>
              </a:rPr>
              <a:t>, and </a:t>
            </a:r>
            <a:r>
              <a:rPr kumimoji="0" lang="en-US" sz="2000" b="1" i="0" u="none" strike="noStrike" kern="1200" cap="none" spc="0" normalizeH="0" baseline="0" noProof="0" dirty="0">
                <a:ln>
                  <a:noFill/>
                </a:ln>
                <a:solidFill>
                  <a:srgbClr val="E95355"/>
                </a:solidFill>
                <a:effectLst/>
                <a:uLnTx/>
                <a:uFillTx/>
                <a:latin typeface="Calibri"/>
                <a:ea typeface="+mn-ea"/>
                <a:cs typeface="+mn-cs"/>
              </a:rPr>
              <a:t>nuclear data</a:t>
            </a:r>
            <a:r>
              <a:rPr kumimoji="0" lang="en-US" sz="2000" i="0" u="none" strike="noStrike" kern="1200" cap="none" spc="0" normalizeH="0" baseline="0" noProof="0" dirty="0">
                <a:ln>
                  <a:noFill/>
                </a:ln>
                <a:solidFill>
                  <a:schemeClr val="bg2"/>
                </a:solidFill>
                <a:effectLst/>
                <a:uLnTx/>
                <a:uFillTx/>
                <a:latin typeface="Calibri"/>
                <a:ea typeface="+mn-ea"/>
                <a:cs typeface="+mn-cs"/>
              </a:rPr>
              <a:t>.</a:t>
            </a:r>
          </a:p>
        </p:txBody>
      </p:sp>
    </p:spTree>
    <p:extLst>
      <p:ext uri="{BB962C8B-B14F-4D97-AF65-F5344CB8AC3E}">
        <p14:creationId xmlns:p14="http://schemas.microsoft.com/office/powerpoint/2010/main" val="3285654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1BA3A3-18F2-E0F6-ACB4-E93C8C88E266}"/>
              </a:ext>
            </a:extLst>
          </p:cNvPr>
          <p:cNvSpPr>
            <a:spLocks noGrp="1"/>
          </p:cNvSpPr>
          <p:nvPr>
            <p:ph type="title"/>
          </p:nvPr>
        </p:nvSpPr>
        <p:spPr>
          <a:xfrm>
            <a:off x="575999" y="1800000"/>
            <a:ext cx="6096264" cy="2386800"/>
          </a:xfrm>
        </p:spPr>
        <p:txBody>
          <a:bodyPr vert="horz" lIns="0" tIns="0" rIns="0" bIns="0" rtlCol="0" anchor="b" anchorCtr="0">
            <a:normAutofit/>
          </a:bodyPr>
          <a:lstStyle/>
          <a:p>
            <a:r>
              <a:rPr lang="en-BE" dirty="0"/>
              <a:t>NuPECC’s Nuclear Physics in Everyday Life</a:t>
            </a:r>
          </a:p>
        </p:txBody>
      </p:sp>
      <p:sp>
        <p:nvSpPr>
          <p:cNvPr id="5" name="TextBox 4">
            <a:extLst>
              <a:ext uri="{FF2B5EF4-FFF2-40B4-BE49-F238E27FC236}">
                <a16:creationId xmlns:a16="http://schemas.microsoft.com/office/drawing/2014/main" id="{994FC214-7098-7F1C-2DC3-251D8E516364}"/>
              </a:ext>
            </a:extLst>
          </p:cNvPr>
          <p:cNvSpPr txBox="1"/>
          <p:nvPr/>
        </p:nvSpPr>
        <p:spPr>
          <a:xfrm>
            <a:off x="575999" y="4359600"/>
            <a:ext cx="6096264" cy="1501200"/>
          </a:xfrm>
          <a:prstGeom prst="rect">
            <a:avLst/>
          </a:prstGeom>
        </p:spPr>
        <p:txBody>
          <a:bodyPr vert="horz" lIns="0" tIns="0" rIns="0" bIns="0" rtlCol="0">
            <a:normAutofit/>
          </a:bodyPr>
          <a:lstStyle/>
          <a:p>
            <a:pPr>
              <a:spcBef>
                <a:spcPts val="1000"/>
              </a:spcBef>
            </a:pPr>
            <a:r>
              <a:rPr lang="en-US" sz="2400" i="1" kern="1200" baseline="0" dirty="0">
                <a:solidFill>
                  <a:srgbClr val="C00000"/>
                </a:solidFill>
                <a:latin typeface="Arial" charset="0"/>
                <a:ea typeface="+mn-ea"/>
                <a:cs typeface="+mn-cs"/>
                <a:hlinkClick r:id="rId2">
                  <a:extLst>
                    <a:ext uri="{A12FA001-AC4F-418D-AE19-62706E023703}">
                      <ahyp:hlinkClr xmlns:ahyp="http://schemas.microsoft.com/office/drawing/2018/hyperlinkcolor" val="tx"/>
                    </a:ext>
                  </a:extLst>
                </a:hlinkClick>
              </a:rPr>
              <a:t>https://www.nupecc.org/pub/np_life_web.pdf</a:t>
            </a:r>
            <a:endParaRPr lang="en-US" sz="2400" i="1" kern="1200" baseline="0" dirty="0">
              <a:solidFill>
                <a:srgbClr val="C00000"/>
              </a:solidFill>
              <a:latin typeface="Arial" charset="0"/>
              <a:ea typeface="+mn-ea"/>
              <a:cs typeface="+mn-cs"/>
            </a:endParaRPr>
          </a:p>
          <a:p>
            <a:pPr>
              <a:spcBef>
                <a:spcPts val="1000"/>
              </a:spcBef>
            </a:pPr>
            <a:r>
              <a:rPr lang="en-US" sz="2400" i="1" dirty="0">
                <a:solidFill>
                  <a:srgbClr val="C00000"/>
                </a:solidFill>
                <a:latin typeface="Arial" charset="0"/>
              </a:rPr>
              <a:t>(2022)</a:t>
            </a:r>
            <a:r>
              <a:rPr lang="en-US" sz="2400" i="1" kern="1200" baseline="0" dirty="0">
                <a:solidFill>
                  <a:srgbClr val="C00000"/>
                </a:solidFill>
                <a:latin typeface="Arial" charset="0"/>
                <a:ea typeface="+mn-ea"/>
                <a:cs typeface="+mn-cs"/>
              </a:rPr>
              <a:t> </a:t>
            </a:r>
          </a:p>
        </p:txBody>
      </p:sp>
      <p:sp>
        <p:nvSpPr>
          <p:cNvPr id="2" name="Slide Number Placeholder 1">
            <a:extLst>
              <a:ext uri="{FF2B5EF4-FFF2-40B4-BE49-F238E27FC236}">
                <a16:creationId xmlns:a16="http://schemas.microsoft.com/office/drawing/2014/main" id="{9455F3AB-0830-582E-F502-D4BBFE301057}"/>
              </a:ext>
            </a:extLst>
          </p:cNvPr>
          <p:cNvSpPr>
            <a:spLocks noGrp="1"/>
          </p:cNvSpPr>
          <p:nvPr>
            <p:ph type="sldNum" sz="quarter" idx="12"/>
          </p:nvPr>
        </p:nvSpPr>
        <p:spPr>
          <a:xfrm>
            <a:off x="576000" y="6210000"/>
            <a:ext cx="648000" cy="648000"/>
          </a:xfrm>
        </p:spPr>
        <p:txBody>
          <a:bodyPr vert="horz" lIns="0" tIns="0" rIns="0" bIns="0" rtlCol="0" anchor="ctr">
            <a:normAutofit/>
          </a:bodyPr>
          <a:lstStyle/>
          <a:p>
            <a:pPr>
              <a:spcAft>
                <a:spcPts val="600"/>
              </a:spcAft>
            </a:pPr>
            <a:fld id="{0A297500-7527-634B-90F4-69D0994C32B4}" type="slidenum">
              <a:rPr lang="nl-NL" smtClean="0"/>
              <a:pPr>
                <a:spcAft>
                  <a:spcPts val="600"/>
                </a:spcAft>
              </a:pPr>
              <a:t>5</a:t>
            </a:fld>
            <a:endParaRPr lang="nl-NL"/>
          </a:p>
        </p:txBody>
      </p:sp>
      <p:pic>
        <p:nvPicPr>
          <p:cNvPr id="9218" name="Picture 2">
            <a:extLst>
              <a:ext uri="{FF2B5EF4-FFF2-40B4-BE49-F238E27FC236}">
                <a16:creationId xmlns:a16="http://schemas.microsoft.com/office/drawing/2014/main" id="{E49018FE-34F2-697D-5601-CD31B68164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32952" y="584201"/>
            <a:ext cx="3999818" cy="5040312"/>
          </a:xfrm>
          <a:prstGeom prst="rect">
            <a:avLst/>
          </a:prstGeom>
          <a:solidFill>
            <a:srgbClr val="FFFFFF"/>
          </a:solidFill>
        </p:spPr>
      </p:pic>
    </p:spTree>
    <p:extLst>
      <p:ext uri="{BB962C8B-B14F-4D97-AF65-F5344CB8AC3E}">
        <p14:creationId xmlns:p14="http://schemas.microsoft.com/office/powerpoint/2010/main" val="683384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F4590EA-1D96-387D-127F-E87CA656E861}"/>
              </a:ext>
            </a:extLst>
          </p:cNvPr>
          <p:cNvPicPr>
            <a:picLocks noGrp="1" noChangeAspect="1"/>
          </p:cNvPicPr>
          <p:nvPr>
            <p:ph idx="1"/>
          </p:nvPr>
        </p:nvPicPr>
        <p:blipFill>
          <a:blip r:embed="rId2"/>
          <a:stretch>
            <a:fillRect/>
          </a:stretch>
        </p:blipFill>
        <p:spPr>
          <a:xfrm>
            <a:off x="2069138" y="1359036"/>
            <a:ext cx="8053723" cy="4824811"/>
          </a:xfrm>
        </p:spPr>
      </p:pic>
      <p:sp>
        <p:nvSpPr>
          <p:cNvPr id="3" name="Slide Number Placeholder 2">
            <a:extLst>
              <a:ext uri="{FF2B5EF4-FFF2-40B4-BE49-F238E27FC236}">
                <a16:creationId xmlns:a16="http://schemas.microsoft.com/office/drawing/2014/main" id="{140F34F9-A6FC-9DD6-2073-300E8782AA4F}"/>
              </a:ext>
            </a:extLst>
          </p:cNvPr>
          <p:cNvSpPr>
            <a:spLocks noGrp="1"/>
          </p:cNvSpPr>
          <p:nvPr>
            <p:ph type="sldNum" sz="quarter" idx="12"/>
          </p:nvPr>
        </p:nvSpPr>
        <p:spPr/>
        <p:txBody>
          <a:bodyPr/>
          <a:lstStyle/>
          <a:p>
            <a:fld id="{0A297500-7527-634B-90F4-69D0994C32B4}" type="slidenum">
              <a:rPr lang="nl-NL" smtClean="0"/>
              <a:t>6</a:t>
            </a:fld>
            <a:endParaRPr lang="nl-NL"/>
          </a:p>
        </p:txBody>
      </p:sp>
      <p:sp>
        <p:nvSpPr>
          <p:cNvPr id="4" name="Title 3">
            <a:extLst>
              <a:ext uri="{FF2B5EF4-FFF2-40B4-BE49-F238E27FC236}">
                <a16:creationId xmlns:a16="http://schemas.microsoft.com/office/drawing/2014/main" id="{AC8FC8FC-EA65-E288-6722-C386F6EFAA99}"/>
              </a:ext>
            </a:extLst>
          </p:cNvPr>
          <p:cNvSpPr>
            <a:spLocks noGrp="1"/>
          </p:cNvSpPr>
          <p:nvPr>
            <p:ph type="title"/>
          </p:nvPr>
        </p:nvSpPr>
        <p:spPr/>
        <p:txBody>
          <a:bodyPr/>
          <a:lstStyle/>
          <a:p>
            <a:r>
              <a:rPr lang="en-BE"/>
              <a:t>What is societal benefit?</a:t>
            </a:r>
          </a:p>
        </p:txBody>
      </p:sp>
      <p:sp>
        <p:nvSpPr>
          <p:cNvPr id="8" name="TextBox 7">
            <a:extLst>
              <a:ext uri="{FF2B5EF4-FFF2-40B4-BE49-F238E27FC236}">
                <a16:creationId xmlns:a16="http://schemas.microsoft.com/office/drawing/2014/main" id="{2BFFF408-46BD-C292-D103-611BD24C93F6}"/>
              </a:ext>
            </a:extLst>
          </p:cNvPr>
          <p:cNvSpPr txBox="1"/>
          <p:nvPr/>
        </p:nvSpPr>
        <p:spPr>
          <a:xfrm>
            <a:off x="900000" y="6349334"/>
            <a:ext cx="6096000" cy="369332"/>
          </a:xfrm>
          <a:prstGeom prst="rect">
            <a:avLst/>
          </a:prstGeom>
          <a:noFill/>
        </p:spPr>
        <p:txBody>
          <a:bodyPr wrap="square">
            <a:spAutoFit/>
          </a:bodyPr>
          <a:lstStyle/>
          <a:p>
            <a:r>
              <a:rPr lang="en-BE" i="1">
                <a:solidFill>
                  <a:schemeClr val="bg2"/>
                </a:solidFill>
                <a:hlinkClick r:id="rId3">
                  <a:extLst>
                    <a:ext uri="{A12FA001-AC4F-418D-AE19-62706E023703}">
                      <ahyp:hlinkClr xmlns:ahyp="http://schemas.microsoft.com/office/drawing/2018/hyperlinkcolor" val="tx"/>
                    </a:ext>
                  </a:extLst>
                </a:hlinkClick>
              </a:rPr>
              <a:t>https://sdgs.un.org/goals</a:t>
            </a:r>
            <a:r>
              <a:rPr lang="en-BE" i="1">
                <a:solidFill>
                  <a:schemeClr val="bg2"/>
                </a:solidFill>
              </a:rPr>
              <a:t> </a:t>
            </a:r>
          </a:p>
        </p:txBody>
      </p:sp>
    </p:spTree>
    <p:extLst>
      <p:ext uri="{BB962C8B-B14F-4D97-AF65-F5344CB8AC3E}">
        <p14:creationId xmlns:p14="http://schemas.microsoft.com/office/powerpoint/2010/main" val="1333978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B6ED69-E787-99CB-7910-321D8CB571AA}"/>
              </a:ext>
            </a:extLst>
          </p:cNvPr>
          <p:cNvSpPr>
            <a:spLocks noGrp="1"/>
          </p:cNvSpPr>
          <p:nvPr>
            <p:ph type="title"/>
          </p:nvPr>
        </p:nvSpPr>
        <p:spPr/>
        <p:txBody>
          <a:bodyPr/>
          <a:lstStyle/>
          <a:p>
            <a:r>
              <a:rPr lang="en-BE"/>
              <a:t>Energy</a:t>
            </a:r>
          </a:p>
        </p:txBody>
      </p:sp>
      <p:sp>
        <p:nvSpPr>
          <p:cNvPr id="6" name="Text Placeholder 5">
            <a:extLst>
              <a:ext uri="{FF2B5EF4-FFF2-40B4-BE49-F238E27FC236}">
                <a16:creationId xmlns:a16="http://schemas.microsoft.com/office/drawing/2014/main" id="{BE26E666-4825-6553-EEA2-DDC6B49FBA30}"/>
              </a:ext>
            </a:extLst>
          </p:cNvPr>
          <p:cNvSpPr>
            <a:spLocks noGrp="1"/>
          </p:cNvSpPr>
          <p:nvPr>
            <p:ph type="body" idx="1"/>
          </p:nvPr>
        </p:nvSpPr>
        <p:spPr/>
        <p:txBody>
          <a:bodyPr/>
          <a:lstStyle/>
          <a:p>
            <a:r>
              <a:rPr lang="en-BE"/>
              <a:t>Towards carbon-free, sustainable energy supply</a:t>
            </a:r>
          </a:p>
        </p:txBody>
      </p:sp>
      <p:sp>
        <p:nvSpPr>
          <p:cNvPr id="3" name="Slide Number Placeholder 2">
            <a:extLst>
              <a:ext uri="{FF2B5EF4-FFF2-40B4-BE49-F238E27FC236}">
                <a16:creationId xmlns:a16="http://schemas.microsoft.com/office/drawing/2014/main" id="{27138FC6-A5D9-2453-1DBA-9DB12766CE8B}"/>
              </a:ext>
            </a:extLst>
          </p:cNvPr>
          <p:cNvSpPr>
            <a:spLocks noGrp="1"/>
          </p:cNvSpPr>
          <p:nvPr>
            <p:ph type="sldNum" sz="quarter" idx="12"/>
          </p:nvPr>
        </p:nvSpPr>
        <p:spPr/>
        <p:txBody>
          <a:bodyPr/>
          <a:lstStyle/>
          <a:p>
            <a:fld id="{0A297500-7527-634B-90F4-69D0994C32B4}" type="slidenum">
              <a:rPr lang="nl-NL" smtClean="0"/>
              <a:t>7</a:t>
            </a:fld>
            <a:endParaRPr lang="nl-NL"/>
          </a:p>
        </p:txBody>
      </p:sp>
      <p:pic>
        <p:nvPicPr>
          <p:cNvPr id="9" name="Picture Placeholder 8">
            <a:extLst>
              <a:ext uri="{FF2B5EF4-FFF2-40B4-BE49-F238E27FC236}">
                <a16:creationId xmlns:a16="http://schemas.microsoft.com/office/drawing/2014/main" id="{AC9E940F-22D6-5A9D-CE41-184CDC8FB051}"/>
              </a:ext>
            </a:extLst>
          </p:cNvPr>
          <p:cNvPicPr>
            <a:picLocks noGrp="1" noChangeAspect="1"/>
          </p:cNvPicPr>
          <p:nvPr>
            <p:ph type="pic" sz="quarter" idx="13"/>
          </p:nvPr>
        </p:nvPicPr>
        <p:blipFill>
          <a:blip r:embed="rId2"/>
          <a:srcRect t="1621" b="1621"/>
          <a:stretch>
            <a:fillRect/>
          </a:stretch>
        </p:blipFill>
        <p:spPr>
          <a:prstGeom prst="rect">
            <a:avLst/>
          </a:prstGeom>
        </p:spPr>
      </p:pic>
      <p:pic>
        <p:nvPicPr>
          <p:cNvPr id="10" name="Picture Placeholder 9">
            <a:extLst>
              <a:ext uri="{FF2B5EF4-FFF2-40B4-BE49-F238E27FC236}">
                <a16:creationId xmlns:a16="http://schemas.microsoft.com/office/drawing/2014/main" id="{9B000C30-C17B-AB2C-C424-06FF6613F2EF}"/>
              </a:ext>
            </a:extLst>
          </p:cNvPr>
          <p:cNvPicPr>
            <a:picLocks noGrp="1" noChangeAspect="1"/>
          </p:cNvPicPr>
          <p:nvPr>
            <p:ph type="pic" sz="quarter" idx="14"/>
          </p:nvPr>
        </p:nvPicPr>
        <p:blipFill rotWithShape="1">
          <a:blip r:embed="rId3"/>
          <a:srcRect l="1796" t="-2497" r="4292"/>
          <a:stretch/>
        </p:blipFill>
        <p:spPr>
          <a:xfrm>
            <a:off x="7248262" y="3248513"/>
            <a:ext cx="4368673" cy="2376000"/>
          </a:xfrm>
          <a:prstGeom prst="rect">
            <a:avLst/>
          </a:prstGeom>
        </p:spPr>
      </p:pic>
    </p:spTree>
    <p:extLst>
      <p:ext uri="{BB962C8B-B14F-4D97-AF65-F5344CB8AC3E}">
        <p14:creationId xmlns:p14="http://schemas.microsoft.com/office/powerpoint/2010/main" val="123781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E135B28-6611-C209-0D9C-D86F75704AFA}"/>
              </a:ext>
            </a:extLst>
          </p:cNvPr>
          <p:cNvGrpSpPr/>
          <p:nvPr/>
        </p:nvGrpSpPr>
        <p:grpSpPr>
          <a:xfrm>
            <a:off x="3515051" y="1300276"/>
            <a:ext cx="1397000" cy="1181972"/>
            <a:chOff x="3480327" y="3949700"/>
            <a:chExt cx="1397000" cy="1181972"/>
          </a:xfrm>
        </p:grpSpPr>
        <p:pic>
          <p:nvPicPr>
            <p:cNvPr id="9" name="bDF_180Tl_theory.png" descr="bDF_180Tl_theory.png">
              <a:extLst>
                <a:ext uri="{FF2B5EF4-FFF2-40B4-BE49-F238E27FC236}">
                  <a16:creationId xmlns:a16="http://schemas.microsoft.com/office/drawing/2014/main" id="{991B4A85-6CEA-A10C-782A-308EF4B4ADEC}"/>
                </a:ext>
              </a:extLst>
            </p:cNvPr>
            <p:cNvPicPr>
              <a:picLocks noChangeAspect="1"/>
            </p:cNvPicPr>
            <p:nvPr/>
          </p:nvPicPr>
          <p:blipFill rotWithShape="1">
            <a:blip r:embed="rId2"/>
            <a:srcRect l="69111" t="17834" r="14058" b="62890"/>
            <a:stretch/>
          </p:blipFill>
          <p:spPr>
            <a:xfrm>
              <a:off x="3480327" y="3949700"/>
              <a:ext cx="1397000" cy="1181972"/>
            </a:xfrm>
            <a:prstGeom prst="rect">
              <a:avLst/>
            </a:prstGeom>
            <a:ln w="12700">
              <a:miter lim="400000"/>
            </a:ln>
          </p:spPr>
        </p:pic>
        <p:cxnSp>
          <p:nvCxnSpPr>
            <p:cNvPr id="10" name="Straight Connector 9">
              <a:extLst>
                <a:ext uri="{FF2B5EF4-FFF2-40B4-BE49-F238E27FC236}">
                  <a16:creationId xmlns:a16="http://schemas.microsoft.com/office/drawing/2014/main" id="{735F30D6-F86C-B203-B027-D8C4FDD5A26F}"/>
                </a:ext>
              </a:extLst>
            </p:cNvPr>
            <p:cNvCxnSpPr/>
            <p:nvPr/>
          </p:nvCxnSpPr>
          <p:spPr>
            <a:xfrm flipV="1">
              <a:off x="3832698" y="4695217"/>
              <a:ext cx="149157" cy="436455"/>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 Placeholder 1">
            <a:extLst>
              <a:ext uri="{FF2B5EF4-FFF2-40B4-BE49-F238E27FC236}">
                <a16:creationId xmlns:a16="http://schemas.microsoft.com/office/drawing/2014/main" id="{3600FC78-E52D-32AE-0514-98CA986BC480}"/>
              </a:ext>
            </a:extLst>
          </p:cNvPr>
          <p:cNvSpPr>
            <a:spLocks noGrp="1"/>
          </p:cNvSpPr>
          <p:nvPr>
            <p:ph type="body" idx="1"/>
          </p:nvPr>
        </p:nvSpPr>
        <p:spPr/>
        <p:txBody>
          <a:bodyPr/>
          <a:lstStyle/>
          <a:p>
            <a:r>
              <a:rPr lang="en-BE"/>
              <a:t>Nuclear fission</a:t>
            </a:r>
          </a:p>
        </p:txBody>
      </p:sp>
      <p:sp>
        <p:nvSpPr>
          <p:cNvPr id="3" name="Content Placeholder 2">
            <a:extLst>
              <a:ext uri="{FF2B5EF4-FFF2-40B4-BE49-F238E27FC236}">
                <a16:creationId xmlns:a16="http://schemas.microsoft.com/office/drawing/2014/main" id="{88598EA5-24D8-66F0-9EAD-D59148F37F87}"/>
              </a:ext>
            </a:extLst>
          </p:cNvPr>
          <p:cNvSpPr>
            <a:spLocks noGrp="1"/>
          </p:cNvSpPr>
          <p:nvPr>
            <p:ph sz="half" idx="2"/>
          </p:nvPr>
        </p:nvSpPr>
        <p:spPr/>
        <p:txBody>
          <a:bodyPr/>
          <a:lstStyle/>
          <a:p>
            <a:r>
              <a:rPr lang="en-US"/>
              <a:t>U-Pu are well established.</a:t>
            </a:r>
          </a:p>
          <a:p>
            <a:r>
              <a:rPr lang="en-US"/>
              <a:t>Th is on the horizon.</a:t>
            </a:r>
            <a:endParaRPr lang="en-BE"/>
          </a:p>
          <a:p>
            <a:r>
              <a:rPr lang="en-BE"/>
              <a:t>Established technology with much improvement possible.</a:t>
            </a:r>
          </a:p>
          <a:p>
            <a:r>
              <a:rPr lang="en-BE"/>
              <a:t>Concerns with very long-lived waste and safety.</a:t>
            </a:r>
          </a:p>
        </p:txBody>
      </p:sp>
      <p:sp>
        <p:nvSpPr>
          <p:cNvPr id="4" name="Text Placeholder 3">
            <a:extLst>
              <a:ext uri="{FF2B5EF4-FFF2-40B4-BE49-F238E27FC236}">
                <a16:creationId xmlns:a16="http://schemas.microsoft.com/office/drawing/2014/main" id="{C2BFDBBC-E61D-E8C5-D289-6996B6F4C119}"/>
              </a:ext>
            </a:extLst>
          </p:cNvPr>
          <p:cNvSpPr>
            <a:spLocks noGrp="1"/>
          </p:cNvSpPr>
          <p:nvPr>
            <p:ph type="body" sz="quarter" idx="3"/>
          </p:nvPr>
        </p:nvSpPr>
        <p:spPr/>
        <p:txBody>
          <a:bodyPr/>
          <a:lstStyle/>
          <a:p>
            <a:r>
              <a:rPr lang="en-BE"/>
              <a:t>Nuclear fusion</a:t>
            </a:r>
          </a:p>
        </p:txBody>
      </p:sp>
      <p:sp>
        <p:nvSpPr>
          <p:cNvPr id="5" name="Content Placeholder 4">
            <a:extLst>
              <a:ext uri="{FF2B5EF4-FFF2-40B4-BE49-F238E27FC236}">
                <a16:creationId xmlns:a16="http://schemas.microsoft.com/office/drawing/2014/main" id="{F8F67948-16D6-387C-9C06-0232CF176F9D}"/>
              </a:ext>
            </a:extLst>
          </p:cNvPr>
          <p:cNvSpPr>
            <a:spLocks noGrp="1"/>
          </p:cNvSpPr>
          <p:nvPr>
            <p:ph sz="quarter" idx="4"/>
          </p:nvPr>
        </p:nvSpPr>
        <p:spPr/>
        <p:txBody>
          <a:bodyPr/>
          <a:lstStyle/>
          <a:p>
            <a:r>
              <a:rPr lang="en-BE"/>
              <a:t>Promises to supply clean energy for all.</a:t>
            </a:r>
          </a:p>
          <a:p>
            <a:r>
              <a:rPr lang="en-BE"/>
              <a:t>It is so close!</a:t>
            </a:r>
          </a:p>
          <a:p>
            <a:r>
              <a:rPr lang="en-BE"/>
              <a:t>But it always seems to be 30 years away…</a:t>
            </a:r>
          </a:p>
        </p:txBody>
      </p:sp>
      <p:sp>
        <p:nvSpPr>
          <p:cNvPr id="6" name="Slide Number Placeholder 5">
            <a:extLst>
              <a:ext uri="{FF2B5EF4-FFF2-40B4-BE49-F238E27FC236}">
                <a16:creationId xmlns:a16="http://schemas.microsoft.com/office/drawing/2014/main" id="{7771753E-A712-BF2D-0BF8-C813A8F3BB50}"/>
              </a:ext>
            </a:extLst>
          </p:cNvPr>
          <p:cNvSpPr>
            <a:spLocks noGrp="1"/>
          </p:cNvSpPr>
          <p:nvPr>
            <p:ph type="sldNum" sz="quarter" idx="12"/>
          </p:nvPr>
        </p:nvSpPr>
        <p:spPr/>
        <p:txBody>
          <a:bodyPr/>
          <a:lstStyle/>
          <a:p>
            <a:fld id="{0A297500-7527-634B-90F4-69D0994C32B4}" type="slidenum">
              <a:rPr lang="nl-NL" smtClean="0"/>
              <a:t>8</a:t>
            </a:fld>
            <a:endParaRPr lang="nl-NL"/>
          </a:p>
        </p:txBody>
      </p:sp>
      <p:sp>
        <p:nvSpPr>
          <p:cNvPr id="7" name="Title 6">
            <a:extLst>
              <a:ext uri="{FF2B5EF4-FFF2-40B4-BE49-F238E27FC236}">
                <a16:creationId xmlns:a16="http://schemas.microsoft.com/office/drawing/2014/main" id="{69EFB390-5725-A455-FE9C-A924A893BD91}"/>
              </a:ext>
            </a:extLst>
          </p:cNvPr>
          <p:cNvSpPr>
            <a:spLocks noGrp="1"/>
          </p:cNvSpPr>
          <p:nvPr>
            <p:ph type="title"/>
          </p:nvPr>
        </p:nvSpPr>
        <p:spPr/>
        <p:txBody>
          <a:bodyPr/>
          <a:lstStyle/>
          <a:p>
            <a:r>
              <a:rPr lang="en-BE"/>
              <a:t>Nuclear power for civil applications</a:t>
            </a:r>
          </a:p>
        </p:txBody>
      </p:sp>
      <p:grpSp>
        <p:nvGrpSpPr>
          <p:cNvPr id="18" name="Group 17">
            <a:extLst>
              <a:ext uri="{FF2B5EF4-FFF2-40B4-BE49-F238E27FC236}">
                <a16:creationId xmlns:a16="http://schemas.microsoft.com/office/drawing/2014/main" id="{0C01765D-15CE-2956-75E0-FB45DF7EDAFB}"/>
              </a:ext>
            </a:extLst>
          </p:cNvPr>
          <p:cNvGrpSpPr>
            <a:grpSpLocks noChangeAspect="1"/>
          </p:cNvGrpSpPr>
          <p:nvPr/>
        </p:nvGrpSpPr>
        <p:grpSpPr>
          <a:xfrm>
            <a:off x="8728772" y="1586777"/>
            <a:ext cx="1484485" cy="677243"/>
            <a:chOff x="8769198" y="1123858"/>
            <a:chExt cx="2370034" cy="1081243"/>
          </a:xfrm>
        </p:grpSpPr>
        <p:grpSp>
          <p:nvGrpSpPr>
            <p:cNvPr id="17" name="Group 16">
              <a:extLst>
                <a:ext uri="{FF2B5EF4-FFF2-40B4-BE49-F238E27FC236}">
                  <a16:creationId xmlns:a16="http://schemas.microsoft.com/office/drawing/2014/main" id="{380E6996-0F56-68A3-F164-2B36BC9A24BE}"/>
                </a:ext>
              </a:extLst>
            </p:cNvPr>
            <p:cNvGrpSpPr/>
            <p:nvPr/>
          </p:nvGrpSpPr>
          <p:grpSpPr>
            <a:xfrm>
              <a:off x="8769198" y="1123858"/>
              <a:ext cx="1130065" cy="1057881"/>
              <a:chOff x="8769198" y="1123858"/>
              <a:chExt cx="1130065" cy="1057881"/>
            </a:xfrm>
          </p:grpSpPr>
          <p:pic>
            <p:nvPicPr>
              <p:cNvPr id="13" name="1n.png" descr="1n.png">
                <a:extLst>
                  <a:ext uri="{FF2B5EF4-FFF2-40B4-BE49-F238E27FC236}">
                    <a16:creationId xmlns:a16="http://schemas.microsoft.com/office/drawing/2014/main" id="{1B0DCAF8-C0BD-2377-9DF0-811CBA9EB482}"/>
                  </a:ext>
                </a:extLst>
              </p:cNvPr>
              <p:cNvPicPr>
                <a:picLocks noChangeAspect="1"/>
              </p:cNvPicPr>
              <p:nvPr/>
            </p:nvPicPr>
            <p:blipFill>
              <a:blip r:embed="rId3"/>
              <a:stretch>
                <a:fillRect/>
              </a:stretch>
            </p:blipFill>
            <p:spPr>
              <a:xfrm>
                <a:off x="8888919" y="1123858"/>
                <a:ext cx="787401" cy="723901"/>
              </a:xfrm>
              <a:prstGeom prst="rect">
                <a:avLst/>
              </a:prstGeom>
              <a:ln w="12700">
                <a:miter lim="400000"/>
              </a:ln>
            </p:spPr>
          </p:pic>
          <p:pic>
            <p:nvPicPr>
              <p:cNvPr id="14" name="1n.png" descr="1n.png">
                <a:extLst>
                  <a:ext uri="{FF2B5EF4-FFF2-40B4-BE49-F238E27FC236}">
                    <a16:creationId xmlns:a16="http://schemas.microsoft.com/office/drawing/2014/main" id="{20526005-F3E2-75BF-A6C5-4D3A694FDA16}"/>
                  </a:ext>
                </a:extLst>
              </p:cNvPr>
              <p:cNvPicPr>
                <a:picLocks noChangeAspect="1"/>
              </p:cNvPicPr>
              <p:nvPr/>
            </p:nvPicPr>
            <p:blipFill>
              <a:blip r:embed="rId3"/>
              <a:stretch>
                <a:fillRect/>
              </a:stretch>
            </p:blipFill>
            <p:spPr>
              <a:xfrm>
                <a:off x="8769198" y="1457838"/>
                <a:ext cx="787401" cy="723901"/>
              </a:xfrm>
              <a:prstGeom prst="rect">
                <a:avLst/>
              </a:prstGeom>
              <a:ln w="12700">
                <a:miter lim="400000"/>
              </a:ln>
            </p:spPr>
          </p:pic>
          <p:pic>
            <p:nvPicPr>
              <p:cNvPr id="12" name="1H.png" descr="1H.png">
                <a:extLst>
                  <a:ext uri="{FF2B5EF4-FFF2-40B4-BE49-F238E27FC236}">
                    <a16:creationId xmlns:a16="http://schemas.microsoft.com/office/drawing/2014/main" id="{87E1B86A-90F8-18DC-6A80-B7F956566AB4}"/>
                  </a:ext>
                </a:extLst>
              </p:cNvPr>
              <p:cNvPicPr>
                <a:picLocks noChangeAspect="1"/>
              </p:cNvPicPr>
              <p:nvPr/>
            </p:nvPicPr>
            <p:blipFill>
              <a:blip r:embed="rId4"/>
              <a:stretch>
                <a:fillRect/>
              </a:stretch>
            </p:blipFill>
            <p:spPr>
              <a:xfrm>
                <a:off x="9137262" y="1359036"/>
                <a:ext cx="762001" cy="723581"/>
              </a:xfrm>
              <a:prstGeom prst="rect">
                <a:avLst/>
              </a:prstGeom>
              <a:ln w="12700">
                <a:miter lim="400000"/>
              </a:ln>
            </p:spPr>
          </p:pic>
        </p:grpSp>
        <p:grpSp>
          <p:nvGrpSpPr>
            <p:cNvPr id="16" name="Group 15">
              <a:extLst>
                <a:ext uri="{FF2B5EF4-FFF2-40B4-BE49-F238E27FC236}">
                  <a16:creationId xmlns:a16="http://schemas.microsoft.com/office/drawing/2014/main" id="{833CC52A-A399-271C-8256-66B67B72109F}"/>
                </a:ext>
              </a:extLst>
            </p:cNvPr>
            <p:cNvGrpSpPr/>
            <p:nvPr/>
          </p:nvGrpSpPr>
          <p:grpSpPr>
            <a:xfrm>
              <a:off x="10154288" y="1279571"/>
              <a:ext cx="984944" cy="925530"/>
              <a:chOff x="10154288" y="1279571"/>
              <a:chExt cx="984944" cy="925530"/>
            </a:xfrm>
          </p:grpSpPr>
          <p:pic>
            <p:nvPicPr>
              <p:cNvPr id="11" name="1H.png" descr="1H.png">
                <a:extLst>
                  <a:ext uri="{FF2B5EF4-FFF2-40B4-BE49-F238E27FC236}">
                    <a16:creationId xmlns:a16="http://schemas.microsoft.com/office/drawing/2014/main" id="{82447F02-BD39-8CD6-6626-984DB289F705}"/>
                  </a:ext>
                </a:extLst>
              </p:cNvPr>
              <p:cNvPicPr>
                <a:picLocks noChangeAspect="1"/>
              </p:cNvPicPr>
              <p:nvPr/>
            </p:nvPicPr>
            <p:blipFill>
              <a:blip r:embed="rId4"/>
              <a:stretch>
                <a:fillRect/>
              </a:stretch>
            </p:blipFill>
            <p:spPr>
              <a:xfrm>
                <a:off x="10377231" y="1481520"/>
                <a:ext cx="762001" cy="723581"/>
              </a:xfrm>
              <a:prstGeom prst="rect">
                <a:avLst/>
              </a:prstGeom>
              <a:ln w="12700">
                <a:miter lim="400000"/>
              </a:ln>
            </p:spPr>
          </p:pic>
          <p:pic>
            <p:nvPicPr>
              <p:cNvPr id="15" name="1n.png" descr="1n.png">
                <a:extLst>
                  <a:ext uri="{FF2B5EF4-FFF2-40B4-BE49-F238E27FC236}">
                    <a16:creationId xmlns:a16="http://schemas.microsoft.com/office/drawing/2014/main" id="{33CB963B-1A67-80E7-6347-360B621B3DF9}"/>
                  </a:ext>
                </a:extLst>
              </p:cNvPr>
              <p:cNvPicPr>
                <a:picLocks noChangeAspect="1"/>
              </p:cNvPicPr>
              <p:nvPr/>
            </p:nvPicPr>
            <p:blipFill>
              <a:blip r:embed="rId3"/>
              <a:stretch>
                <a:fillRect/>
              </a:stretch>
            </p:blipFill>
            <p:spPr>
              <a:xfrm>
                <a:off x="10154288" y="1279571"/>
                <a:ext cx="787401" cy="723901"/>
              </a:xfrm>
              <a:prstGeom prst="rect">
                <a:avLst/>
              </a:prstGeom>
              <a:ln w="12700">
                <a:miter lim="400000"/>
              </a:ln>
            </p:spPr>
          </p:pic>
        </p:grpSp>
      </p:grpSp>
      <p:grpSp>
        <p:nvGrpSpPr>
          <p:cNvPr id="19" name="Group 18">
            <a:extLst>
              <a:ext uri="{FF2B5EF4-FFF2-40B4-BE49-F238E27FC236}">
                <a16:creationId xmlns:a16="http://schemas.microsoft.com/office/drawing/2014/main" id="{D2AE46FA-6877-A357-EC79-36179F00B31B}"/>
              </a:ext>
            </a:extLst>
          </p:cNvPr>
          <p:cNvGrpSpPr/>
          <p:nvPr/>
        </p:nvGrpSpPr>
        <p:grpSpPr>
          <a:xfrm>
            <a:off x="8523537" y="326307"/>
            <a:ext cx="3189087" cy="954941"/>
            <a:chOff x="8523537" y="326307"/>
            <a:chExt cx="3189087" cy="954941"/>
          </a:xfrm>
        </p:grpSpPr>
        <p:pic>
          <p:nvPicPr>
            <p:cNvPr id="20" name="Picture 19">
              <a:extLst>
                <a:ext uri="{FF2B5EF4-FFF2-40B4-BE49-F238E27FC236}">
                  <a16:creationId xmlns:a16="http://schemas.microsoft.com/office/drawing/2014/main" id="{5A9CA9EB-96D6-9C1C-1AA4-8B5771B1D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3537" y="326307"/>
              <a:ext cx="987376" cy="954941"/>
            </a:xfrm>
            <a:prstGeom prst="rect">
              <a:avLst/>
            </a:prstGeom>
          </p:spPr>
        </p:pic>
        <p:pic>
          <p:nvPicPr>
            <p:cNvPr id="21" name="Picture 20">
              <a:extLst>
                <a:ext uri="{FF2B5EF4-FFF2-40B4-BE49-F238E27FC236}">
                  <a16:creationId xmlns:a16="http://schemas.microsoft.com/office/drawing/2014/main" id="{5AE71308-C6AF-9652-FF1C-0B1D7A9CE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5247" y="326307"/>
              <a:ext cx="987377" cy="954941"/>
            </a:xfrm>
            <a:prstGeom prst="rect">
              <a:avLst/>
            </a:prstGeom>
          </p:spPr>
        </p:pic>
        <p:pic>
          <p:nvPicPr>
            <p:cNvPr id="22" name="Picture 21">
              <a:extLst>
                <a:ext uri="{FF2B5EF4-FFF2-40B4-BE49-F238E27FC236}">
                  <a16:creationId xmlns:a16="http://schemas.microsoft.com/office/drawing/2014/main" id="{9550B7E1-6053-8F15-7CC1-D2EB61F431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4392" y="326308"/>
              <a:ext cx="987376" cy="954940"/>
            </a:xfrm>
            <a:prstGeom prst="rect">
              <a:avLst/>
            </a:prstGeom>
          </p:spPr>
        </p:pic>
      </p:grpSp>
    </p:spTree>
    <p:extLst>
      <p:ext uri="{BB962C8B-B14F-4D97-AF65-F5344CB8AC3E}">
        <p14:creationId xmlns:p14="http://schemas.microsoft.com/office/powerpoint/2010/main" val="3076661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478252" y="274638"/>
            <a:ext cx="11234372" cy="850106"/>
          </a:xfrm>
        </p:spPr>
        <p:txBody>
          <a:bodyPr>
            <a:normAutofit/>
          </a:bodyPr>
          <a:lstStyle/>
          <a:p>
            <a:r>
              <a:rPr lang="en-GB" sz="4600"/>
              <a:t>Shifting world view</a:t>
            </a:r>
          </a:p>
        </p:txBody>
      </p:sp>
      <p:sp>
        <p:nvSpPr>
          <p:cNvPr id="9" name="Espace réservé du contenu 2"/>
          <p:cNvSpPr txBox="1">
            <a:spLocks/>
          </p:cNvSpPr>
          <p:nvPr/>
        </p:nvSpPr>
        <p:spPr>
          <a:xfrm>
            <a:off x="479376" y="1556792"/>
            <a:ext cx="8928992" cy="46805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Decarbonisation goals </a:t>
            </a:r>
            <a:r>
              <a:rPr kumimoji="0" lang="en-US" sz="2400" b="0" i="0" u="none" strike="noStrike" kern="1200" cap="none" spc="0" normalizeH="0" baseline="0" noProof="0">
                <a:ln>
                  <a:noFill/>
                </a:ln>
                <a:solidFill>
                  <a:prstClr val="black"/>
                </a:solidFill>
                <a:effectLst/>
                <a:uLnTx/>
                <a:uFillTx/>
                <a:latin typeface="Calibri"/>
                <a:ea typeface="+mn-ea"/>
                <a:cs typeface="+mn-cs"/>
              </a:rPr>
              <a:t>and </a:t>
            </a:r>
            <a:r>
              <a:rPr kumimoji="0" lang="en-US" sz="2400" b="1" i="0" u="none" strike="noStrike" kern="1200" cap="none" spc="0" normalizeH="0" baseline="0" noProof="0">
                <a:ln>
                  <a:noFill/>
                </a:ln>
                <a:solidFill>
                  <a:prstClr val="black"/>
                </a:solidFill>
                <a:effectLst/>
                <a:uLnTx/>
                <a:uFillTx/>
                <a:latin typeface="Calibri"/>
                <a:ea typeface="+mn-ea"/>
                <a:cs typeface="+mn-cs"/>
              </a:rPr>
              <a:t>security of supply </a:t>
            </a:r>
            <a:r>
              <a:rPr kumimoji="0" lang="en-US" sz="2400" b="0" i="0" u="none" strike="noStrike" kern="1200" cap="none" spc="0" normalizeH="0" baseline="0" noProof="0">
                <a:ln>
                  <a:noFill/>
                </a:ln>
                <a:solidFill>
                  <a:prstClr val="black"/>
                </a:solidFill>
                <a:effectLst/>
                <a:uLnTx/>
                <a:uFillTx/>
                <a:latin typeface="Calibri"/>
                <a:ea typeface="+mn-ea"/>
                <a:cs typeface="+mn-cs"/>
              </a:rPr>
              <a:t>represent critical global challenges. </a:t>
            </a:r>
            <a:r>
              <a:rPr kumimoji="0" lang="en-US" sz="2400" b="1" i="0" u="none" strike="noStrike" kern="1200" cap="none" spc="0" normalizeH="0" baseline="0" noProof="0">
                <a:ln>
                  <a:noFill/>
                </a:ln>
                <a:solidFill>
                  <a:prstClr val="black"/>
                </a:solidFill>
                <a:effectLst/>
                <a:uLnTx/>
                <a:uFillTx/>
                <a:latin typeface="Calibri"/>
                <a:ea typeface="+mn-ea"/>
                <a:cs typeface="+mn-cs"/>
              </a:rPr>
              <a:t>Nuclear energy </a:t>
            </a:r>
            <a:r>
              <a:rPr kumimoji="0" lang="en-US" sz="2400" b="0" i="0" u="none" strike="noStrike" kern="1200" cap="none" spc="0" normalizeH="0" baseline="0" noProof="0">
                <a:ln>
                  <a:noFill/>
                </a:ln>
                <a:solidFill>
                  <a:prstClr val="black"/>
                </a:solidFill>
                <a:effectLst/>
                <a:uLnTx/>
                <a:uFillTx/>
                <a:latin typeface="Calibri"/>
                <a:ea typeface="+mn-ea"/>
                <a:cs typeface="+mn-cs"/>
              </a:rPr>
              <a:t>will continue to provide a significant contribution to </a:t>
            </a:r>
            <a:r>
              <a:rPr kumimoji="0" lang="en-US" sz="2400" b="1" i="0" u="none" strike="noStrike" kern="1200" cap="none" spc="0" normalizeH="0" baseline="0" noProof="0">
                <a:ln>
                  <a:noFill/>
                </a:ln>
                <a:solidFill>
                  <a:prstClr val="black"/>
                </a:solidFill>
                <a:effectLst/>
                <a:uLnTx/>
                <a:uFillTx/>
                <a:latin typeface="Calibri"/>
                <a:ea typeface="+mn-ea"/>
                <a:cs typeface="+mn-cs"/>
              </a:rPr>
              <a:t>energy production for decades to come</a:t>
            </a:r>
            <a:r>
              <a:rPr kumimoji="0" lang="en-US" sz="2400" b="0" i="0" u="none" strike="noStrike" kern="1200" cap="none" spc="0" normalizeH="0" baseline="0" noProof="0">
                <a:ln>
                  <a:noFill/>
                </a:ln>
                <a:solidFill>
                  <a:prstClr val="black"/>
                </a:solidFill>
                <a:effectLst/>
                <a:uLnTx/>
                <a:uFillTx/>
                <a:latin typeface="Calibri"/>
                <a:ea typeface="+mn-ea"/>
                <a:cs typeface="+mn-cs"/>
              </a:rPr>
              <a:t>.</a:t>
            </a:r>
          </a:p>
          <a:p>
            <a:pPr marL="342900" marR="0" lvl="1"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Several </a:t>
            </a:r>
            <a:r>
              <a:rPr kumimoji="0" lang="en-US" sz="2400" b="1" i="0" u="none" strike="noStrike" kern="1200" cap="none" spc="0" normalizeH="0" baseline="0" noProof="0">
                <a:ln>
                  <a:noFill/>
                </a:ln>
                <a:solidFill>
                  <a:prstClr val="black"/>
                </a:solidFill>
                <a:effectLst/>
                <a:uLnTx/>
                <a:uFillTx/>
                <a:latin typeface="Calibri"/>
                <a:ea typeface="+mn-ea"/>
                <a:cs typeface="+mn-cs"/>
              </a:rPr>
              <a:t>national and international initiatives</a:t>
            </a:r>
            <a:r>
              <a:rPr kumimoji="0" lang="en-US" sz="2400" b="0" i="0" u="none" strike="noStrike" kern="1200" cap="none" spc="0" normalizeH="0" baseline="0" noProof="0">
                <a:ln>
                  <a:noFill/>
                </a:ln>
                <a:solidFill>
                  <a:prstClr val="black"/>
                </a:solidFill>
                <a:effectLst/>
                <a:uLnTx/>
                <a:uFillTx/>
                <a:latin typeface="Calibri"/>
                <a:ea typeface="+mn-ea"/>
                <a:cs typeface="+mn-cs"/>
              </a:rPr>
              <a:t>: COP28 tripling nuclear energy by 2050, EU Complementary Climate Delegated Act 2022, UK Nuclear Power Roadmap.</a:t>
            </a:r>
          </a:p>
          <a:p>
            <a:pPr marL="342900" marR="0" lvl="1" indent="-34290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a:p>
            <a:pPr marL="457200" marR="0" lvl="1" indent="0" algn="just"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p:cNvPicPr>
            <a:picLocks noChangeAspect="1"/>
          </p:cNvPicPr>
          <p:nvPr/>
        </p:nvPicPr>
        <p:blipFill rotWithShape="1">
          <a:blip r:embed="rId2"/>
          <a:srcRect b="19326"/>
          <a:stretch/>
        </p:blipFill>
        <p:spPr>
          <a:xfrm>
            <a:off x="2495600" y="3906541"/>
            <a:ext cx="4356079" cy="2258763"/>
          </a:xfrm>
          <a:prstGeom prst="rect">
            <a:avLst/>
          </a:prstGeom>
        </p:spPr>
      </p:pic>
      <p:pic>
        <p:nvPicPr>
          <p:cNvPr id="3" name="Picture 2"/>
          <p:cNvPicPr>
            <a:picLocks noChangeAspect="1"/>
          </p:cNvPicPr>
          <p:nvPr/>
        </p:nvPicPr>
        <p:blipFill rotWithShape="1">
          <a:blip r:embed="rId3"/>
          <a:srcRect l="2564" r="5128"/>
          <a:stretch/>
        </p:blipFill>
        <p:spPr>
          <a:xfrm>
            <a:off x="7113491" y="3914564"/>
            <a:ext cx="4914508" cy="2178732"/>
          </a:xfrm>
          <a:prstGeom prst="rect">
            <a:avLst/>
          </a:prstGeom>
        </p:spPr>
      </p:pic>
      <p:pic>
        <p:nvPicPr>
          <p:cNvPr id="5" name="Picture 4"/>
          <p:cNvPicPr>
            <a:picLocks noChangeAspect="1"/>
          </p:cNvPicPr>
          <p:nvPr/>
        </p:nvPicPr>
        <p:blipFill>
          <a:blip r:embed="rId4"/>
          <a:stretch>
            <a:fillRect/>
          </a:stretch>
        </p:blipFill>
        <p:spPr>
          <a:xfrm>
            <a:off x="9412551" y="2132856"/>
            <a:ext cx="2588105" cy="1590661"/>
          </a:xfrm>
          <a:prstGeom prst="rect">
            <a:avLst/>
          </a:prstGeom>
        </p:spPr>
      </p:pic>
      <p:grpSp>
        <p:nvGrpSpPr>
          <p:cNvPr id="15" name="Group 14"/>
          <p:cNvGrpSpPr/>
          <p:nvPr/>
        </p:nvGrpSpPr>
        <p:grpSpPr>
          <a:xfrm>
            <a:off x="8523537" y="326307"/>
            <a:ext cx="3189087" cy="954941"/>
            <a:chOff x="8523537" y="326307"/>
            <a:chExt cx="3189087" cy="954941"/>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3537" y="326307"/>
              <a:ext cx="987376" cy="954941"/>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5247" y="326307"/>
              <a:ext cx="987377" cy="954941"/>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4392" y="326308"/>
              <a:ext cx="987376" cy="954940"/>
            </a:xfrm>
            <a:prstGeom prst="rect">
              <a:avLst/>
            </a:prstGeom>
          </p:spPr>
        </p:pic>
      </p:grpSp>
      <p:sp>
        <p:nvSpPr>
          <p:cNvPr id="11" name="Slide Number Placeholder 2">
            <a:extLst>
              <a:ext uri="{FF2B5EF4-FFF2-40B4-BE49-F238E27FC236}">
                <a16:creationId xmlns:a16="http://schemas.microsoft.com/office/drawing/2014/main" id="{70401352-DEB1-6CF1-BCD1-5512EEDBBEAC}"/>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9</a:t>
            </a:fld>
            <a:endParaRPr lang="nl-NL"/>
          </a:p>
        </p:txBody>
      </p:sp>
    </p:spTree>
    <p:extLst>
      <p:ext uri="{BB962C8B-B14F-4D97-AF65-F5344CB8AC3E}">
        <p14:creationId xmlns:p14="http://schemas.microsoft.com/office/powerpoint/2010/main" val="14736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U Leuven">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 Leuven - IOG.potx" id="{5C9BAEA9-5A0C-4D3E-97D2-CB0F1C33D364}" vid="{6A39C168-4907-4307-8101-53D46AEDB3F1}"/>
    </a:ext>
  </a:extLst>
</a:theme>
</file>

<file path=ppt/theme/theme2.xml><?xml version="1.0" encoding="utf-8"?>
<a:theme xmlns:a="http://schemas.openxmlformats.org/drawingml/2006/main" name="KU Leuven Sedes">
  <a:themeElements>
    <a:clrScheme name="Custom 14">
      <a:dk1>
        <a:srgbClr val="2F4D5D"/>
      </a:dk1>
      <a:lt1>
        <a:srgbClr val="FFFFFF"/>
      </a:lt1>
      <a:dk2>
        <a:srgbClr val="1D8DB0"/>
      </a:dk2>
      <a:lt2>
        <a:srgbClr val="DCE7F0"/>
      </a:lt2>
      <a:accent1>
        <a:srgbClr val="1D8DB0"/>
      </a:accent1>
      <a:accent2>
        <a:srgbClr val="2F4D5D"/>
      </a:accent2>
      <a:accent3>
        <a:srgbClr val="52BDEC"/>
      </a:accent3>
      <a:accent4>
        <a:srgbClr val="466E87"/>
      </a:accent4>
      <a:accent5>
        <a:srgbClr val="E7B037"/>
      </a:accent5>
      <a:accent6>
        <a:srgbClr val="D4D842"/>
      </a:accent6>
      <a:hlink>
        <a:srgbClr val="466E87"/>
      </a:hlink>
      <a:folHlink>
        <a:srgbClr val="1D8D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 Leuven - IOG.potx" id="{5C9BAEA9-5A0C-4D3E-97D2-CB0F1C33D364}" vid="{CD001E6F-F947-473C-A5C7-221962D122AC}"/>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KU Leuven - IOG</Template>
  <TotalTime>2712</TotalTime>
  <Words>3125</Words>
  <Application>Microsoft Macintosh PowerPoint</Application>
  <PresentationFormat>Widescreen</PresentationFormat>
  <Paragraphs>365</Paragraphs>
  <Slides>44</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Courier New</vt:lpstr>
      <vt:lpstr>Wingdings</vt:lpstr>
      <vt:lpstr>KU Leuven</vt:lpstr>
      <vt:lpstr>KU Leuven Sedes</vt:lpstr>
      <vt:lpstr>From uNclear to Nuclear How nuclear science contributes to our society</vt:lpstr>
      <vt:lpstr>Children and fools tell the truth…</vt:lpstr>
      <vt:lpstr>NuPECC Long Range Plan 2024</vt:lpstr>
      <vt:lpstr>Acknowledgement</vt:lpstr>
      <vt:lpstr>NuPECC’s Nuclear Physics in Everyday Life</vt:lpstr>
      <vt:lpstr>What is societal benefit?</vt:lpstr>
      <vt:lpstr>Energy</vt:lpstr>
      <vt:lpstr>Nuclear power for civil applications</vt:lpstr>
      <vt:lpstr>Shifting world view</vt:lpstr>
      <vt:lpstr>Nuclear fission for energy</vt:lpstr>
      <vt:lpstr>Next generation nuclear fission</vt:lpstr>
      <vt:lpstr>Nuclear fusion</vt:lpstr>
      <vt:lpstr>Addressing the concerns</vt:lpstr>
      <vt:lpstr>Health</vt:lpstr>
      <vt:lpstr>Health</vt:lpstr>
      <vt:lpstr>Medical imaging</vt:lpstr>
      <vt:lpstr>Particle therapy</vt:lpstr>
      <vt:lpstr>Progress in particle therapy</vt:lpstr>
      <vt:lpstr>Targeted radionuclide therapy</vt:lpstr>
      <vt:lpstr>Where are the radionuclides from?</vt:lpstr>
      <vt:lpstr>Medical radionuclide supply</vt:lpstr>
      <vt:lpstr>Research reactors worldwide</vt:lpstr>
      <vt:lpstr>Research reactors worldwide</vt:lpstr>
      <vt:lpstr>Medical cyclotrons</vt:lpstr>
      <vt:lpstr>From standard to advanced cyclotrons</vt:lpstr>
      <vt:lpstr>Drug development pipeline</vt:lpstr>
      <vt:lpstr>PRISMAP</vt:lpstr>
      <vt:lpstr>PRISMAP</vt:lpstr>
      <vt:lpstr>PRISMAP portfolio</vt:lpstr>
      <vt:lpstr>Space</vt:lpstr>
      <vt:lpstr>Space habitat power</vt:lpstr>
      <vt:lpstr>Space exploration: people</vt:lpstr>
      <vt:lpstr>Space exploration: equipment</vt:lpstr>
      <vt:lpstr>Climate and our planet</vt:lpstr>
      <vt:lpstr>Survey &amp; monitoring</vt:lpstr>
      <vt:lpstr>Safety &amp; security</vt:lpstr>
      <vt:lpstr>Trace analysis</vt:lpstr>
      <vt:lpstr>Further applications</vt:lpstr>
      <vt:lpstr>Heritage science</vt:lpstr>
      <vt:lpstr>Material research</vt:lpstr>
      <vt:lpstr>Forensics</vt:lpstr>
      <vt:lpstr>Metrology</vt:lpstr>
      <vt:lpstr>Nuclear data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Novel radionuclides for medical applications: From the nuclear lab to patients</dc:title>
  <dc:creator>Thomas Elias Cocolios</dc:creator>
  <cp:lastModifiedBy>Thomas Elias Cocolios</cp:lastModifiedBy>
  <cp:revision>1</cp:revision>
  <dcterms:created xsi:type="dcterms:W3CDTF">2023-11-15T14:26:53Z</dcterms:created>
  <dcterms:modified xsi:type="dcterms:W3CDTF">2025-11-28T10:22:17Z</dcterms:modified>
</cp:coreProperties>
</file>