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685C1-241E-8A13-1A37-411D09455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091A1-64E8-0DE1-AA4E-237EC3D06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EB62F-D953-2124-27CC-D825D6642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8594-D3C5-F942-D76F-4287800A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C8AD4-55EC-3F73-8E6B-21C2A589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D4DB-7C90-F8D7-5633-68BF79B5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765CE-B8B2-AB63-9B31-2640FB542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FF0F-5269-3B1C-4C30-D5C5AAB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64FC8-B160-08E0-BC7F-2147DC06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AF00B-81C3-9529-91F6-7605772F5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4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4ADF6-39EE-D7C5-4979-3101B90D1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3A36D7-4443-0AC4-AF65-ACFBCF091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8A3A3-796F-6652-7DE8-6738D8FC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B852B-640F-D814-77D4-960EFA7F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9D630-EA49-D206-DF01-7D45E5AE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448E-B02F-0DFE-C2E1-27141B462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C96AB-F7CF-13F5-EFA4-C3E8088E8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50C25-3CE1-892E-63B3-2FF565C8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2481D-5BB7-E5EE-816F-933D6AB9C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6646B-5184-4572-A070-CBF5A454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4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043F-8B66-9759-CA7C-67906D49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301A9-31FF-85D4-5C11-8FF8909C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687BF-5607-69F2-E669-67F38B43B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30FDC-93D0-8E1F-C256-30D096CF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05F22-746A-A290-5729-A8CBA768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4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EC1F9-B17F-89EF-2CC3-AC5657011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CB882-E1F5-F4BF-5B12-6382B5266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40DA-7047-92E7-576A-081328FB8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2C582-45B8-899D-3044-21FAED5B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ECBCA-FB73-5247-37D6-F7A07818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88B6B-E731-BB60-A034-A72872F9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0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53125-ACB1-C905-3B41-71EC310B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D8366-AD0C-E25F-C453-FFCD040C5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FE7F8-2BA4-4097-5238-F538AD3E6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9F96D7-9424-3D2D-91FD-1A28B28E5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CA742-5FFC-458C-7983-E97A5FBD8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26D43F-E366-88C9-852A-5176EE431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A3CDD-28AA-5074-789A-BE0511B4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42861-BBCF-C43B-CE70-A4DCFB24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3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A548C-90AD-B694-2896-5B6E026E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A895D-86EC-206D-E3B3-A553C00E0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1F9FB-D9A7-5516-359F-153A2F81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93027-F454-4618-424A-8C4D370B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4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7187C9-BC95-E05A-5985-72B69F2D1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DAF10-9799-B560-BACB-886F0AF3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21EF0-D1F8-81D3-3599-7F4BEF030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D8111-7DE4-943B-3157-551F70FD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F917C-678B-D50C-DD51-4B4C06992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24BA8-5F83-028D-96CF-FA1E7E6AE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73FA1-9D20-DE17-282D-1A73B5F25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90568-80D5-2456-3E62-738DD17E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5273A-FE7E-0A99-C93D-6BE7F385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3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29120-100B-36AF-B9B1-605182A1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668365-A0CB-BC34-E715-CF84DCADE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80B4E-176B-3802-3233-9F023D24D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75221-C68F-7AF6-F3C7-77464BE3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69CB9-4395-04A2-8E4B-2B301ED4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0BD8E-189E-4482-D92C-EFCB7BBE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7FDDD-7F16-5C88-B475-23FDE472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2450A-C708-CCA9-9E5D-D915E6506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9517E-4EAB-E00C-26DC-00CD3BCCB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0C24A5-40A8-43DE-9368-E905EC18366C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73652-188F-EDBC-1C6A-CAC18C51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C9D4E-148F-7049-158E-21E545A3E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905D7-F051-4914-9BD0-E204BEB68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4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ag with a green red blue and black triangle&#10;&#10;AI-generated content may be incorrect.">
            <a:extLst>
              <a:ext uri="{FF2B5EF4-FFF2-40B4-BE49-F238E27FC236}">
                <a16:creationId xmlns:a16="http://schemas.microsoft.com/office/drawing/2014/main" id="{9E8FAEA4-E815-84B6-591E-A5A0DB85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26646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0BAE1-3763-9C73-6DFF-7572B7DDD2E7}"/>
              </a:ext>
            </a:extLst>
          </p:cNvPr>
          <p:cNvSpPr txBox="1"/>
          <p:nvPr/>
        </p:nvSpPr>
        <p:spPr>
          <a:xfrm>
            <a:off x="3748095" y="554317"/>
            <a:ext cx="6471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nuclear astrophysics program at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n_TOF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A1CF09CF-5F73-971A-8684-F95E9DE58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064" y="0"/>
            <a:ext cx="1920936" cy="1658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6A573-7A90-1F5E-2731-890A03C2B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989" y="2279879"/>
            <a:ext cx="1925637" cy="13451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EBDE36-9964-84AC-4B96-1C562D26EF00}"/>
              </a:ext>
            </a:extLst>
          </p:cNvPr>
          <p:cNvSpPr txBox="1"/>
          <p:nvPr/>
        </p:nvSpPr>
        <p:spPr>
          <a:xfrm>
            <a:off x="5426769" y="5493026"/>
            <a:ext cx="48303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Paolo Maria MILAZZO</a:t>
            </a:r>
          </a:p>
          <a:p>
            <a:r>
              <a:rPr lang="en-US" sz="2400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behalf of the </a:t>
            </a:r>
            <a:r>
              <a:rPr lang="en-US" sz="2400" i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n_TOF</a:t>
            </a:r>
            <a:r>
              <a:rPr lang="en-US" sz="2400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Collaboration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D15BB-52BC-339D-DC71-7871B08B3E26}"/>
              </a:ext>
            </a:extLst>
          </p:cNvPr>
          <p:cNvSpPr txBox="1"/>
          <p:nvPr/>
        </p:nvSpPr>
        <p:spPr>
          <a:xfrm>
            <a:off x="6155636" y="3026322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6DB033-18D3-AE96-A8DF-A2301568F082}"/>
              </a:ext>
            </a:extLst>
          </p:cNvPr>
          <p:cNvSpPr txBox="1"/>
          <p:nvPr/>
        </p:nvSpPr>
        <p:spPr>
          <a:xfrm rot="2076613">
            <a:off x="2521600" y="1725689"/>
            <a:ext cx="1390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</a:t>
            </a:r>
            <a:endParaRPr lang="en-US" sz="3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34B6D-E4BA-077E-A5CE-437DF2052D67}"/>
              </a:ext>
            </a:extLst>
          </p:cNvPr>
          <p:cNvSpPr txBox="1"/>
          <p:nvPr/>
        </p:nvSpPr>
        <p:spPr>
          <a:xfrm rot="19583181">
            <a:off x="1739688" y="4488762"/>
            <a:ext cx="2413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</a:t>
            </a:r>
            <a:endParaRPr lang="en-US" sz="3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125837-F70A-0930-6EC5-E2ED8CAA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988" y="4109264"/>
            <a:ext cx="1916904" cy="864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CEE699-8423-B9B9-4744-B0A821387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989" y="6076122"/>
            <a:ext cx="1926962" cy="7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8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263A8-7831-3867-5415-E2C5C8DD1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>
            <a:extLst>
              <a:ext uri="{FF2B5EF4-FFF2-40B4-BE49-F238E27FC236}">
                <a16:creationId xmlns:a16="http://schemas.microsoft.com/office/drawing/2014/main" id="{C12D2DAB-8793-EEA5-AD5E-D23A86BDA507}"/>
              </a:ext>
            </a:extLst>
          </p:cNvPr>
          <p:cNvSpPr txBox="1"/>
          <p:nvPr/>
        </p:nvSpPr>
        <p:spPr>
          <a:xfrm>
            <a:off x="54592" y="884537"/>
            <a:ext cx="12050972" cy="33913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 marR="17780">
              <a:lnSpc>
                <a:spcPct val="100000"/>
              </a:lnSpc>
              <a:spcBef>
                <a:spcPts val="105"/>
              </a:spcBef>
              <a:tabLst>
                <a:tab pos="1030605" algn="l"/>
              </a:tabLst>
            </a:pPr>
            <a:r>
              <a:rPr sz="1700" b="1" dirty="0">
                <a:solidFill>
                  <a:schemeClr val="bg2"/>
                </a:solidFill>
                <a:latin typeface="Calibri"/>
                <a:cs typeface="Calibri"/>
              </a:rPr>
              <a:t>Big</a:t>
            </a:r>
            <a:r>
              <a:rPr sz="1700" b="1" spc="32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chemeClr val="bg2"/>
                </a:solidFill>
                <a:latin typeface="Calibri"/>
                <a:cs typeface="Calibri"/>
              </a:rPr>
              <a:t>Bang</a:t>
            </a:r>
            <a:r>
              <a:rPr sz="1700" b="1" spc="-4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chemeClr val="bg2"/>
                </a:solidFill>
                <a:latin typeface="Calibri"/>
                <a:cs typeface="Calibri"/>
              </a:rPr>
              <a:t>Nucleosynthesis</a:t>
            </a:r>
            <a:r>
              <a:rPr sz="1700" b="1" spc="3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chemeClr val="bg2"/>
                </a:solidFill>
                <a:latin typeface="Calibri"/>
                <a:cs typeface="Calibri"/>
              </a:rPr>
              <a:t>(BBN)</a:t>
            </a:r>
            <a:r>
              <a:rPr lang="en-US" sz="1700" dirty="0">
                <a:solidFill>
                  <a:schemeClr val="bg2"/>
                </a:solidFill>
                <a:latin typeface="Calibri"/>
                <a:cs typeface="Calibri"/>
              </a:rPr>
              <a:t>,</a:t>
            </a:r>
            <a:r>
              <a:rPr lang="en-US" sz="1700" spc="-5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1700" dirty="0">
                <a:solidFill>
                  <a:schemeClr val="bg2"/>
                </a:solidFill>
                <a:latin typeface="Calibri"/>
                <a:cs typeface="Calibri"/>
              </a:rPr>
              <a:t>together</a:t>
            </a:r>
            <a:r>
              <a:rPr lang="en-US" sz="1700" spc="-5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1700" dirty="0">
                <a:solidFill>
                  <a:schemeClr val="bg2"/>
                </a:solidFill>
                <a:latin typeface="Calibri"/>
                <a:cs typeface="Calibri"/>
              </a:rPr>
              <a:t>with</a:t>
            </a:r>
            <a:r>
              <a:rPr lang="en-US" sz="1700" spc="-4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Cosmic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Microwave</a:t>
            </a:r>
            <a:r>
              <a:rPr sz="1700" spc="-3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Background Radiation</a:t>
            </a:r>
            <a:r>
              <a:rPr lang="en-US" sz="1700" spc="-10" dirty="0">
                <a:solidFill>
                  <a:schemeClr val="bg2"/>
                </a:solidFill>
                <a:latin typeface="Calibri"/>
                <a:cs typeface="Calibri"/>
              </a:rPr>
              <a:t>, </a:t>
            </a:r>
          </a:p>
          <a:p>
            <a:pPr marL="50800" marR="17780">
              <a:lnSpc>
                <a:spcPct val="100000"/>
              </a:lnSpc>
              <a:spcBef>
                <a:spcPts val="105"/>
              </a:spcBef>
              <a:tabLst>
                <a:tab pos="1030605" algn="l"/>
              </a:tabLst>
            </a:pP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is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one</a:t>
            </a:r>
            <a:r>
              <a:rPr sz="1700" spc="-1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of</a:t>
            </a:r>
            <a:r>
              <a:rPr sz="1700" spc="-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the</a:t>
            </a:r>
            <a:r>
              <a:rPr sz="1700" spc="-1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cornerstones</a:t>
            </a:r>
            <a:r>
              <a:rPr sz="1700" spc="-5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for</a:t>
            </a:r>
            <a:r>
              <a:rPr sz="1700" spc="38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Big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Bang</a:t>
            </a:r>
            <a:r>
              <a:rPr sz="1700" spc="36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Theory.</a:t>
            </a:r>
            <a:endParaRPr sz="1700" dirty="0">
              <a:solidFill>
                <a:schemeClr val="bg2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89"/>
              </a:spcBef>
            </a:pPr>
            <a:endParaRPr sz="1700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50800" marR="4478655" algn="just">
              <a:lnSpc>
                <a:spcPct val="100000"/>
              </a:lnSpc>
            </a:pP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BBN</a:t>
            </a:r>
            <a:r>
              <a:rPr sz="1700" spc="229" dirty="0">
                <a:solidFill>
                  <a:schemeClr val="bg2"/>
                </a:solidFill>
                <a:latin typeface="Calibri"/>
                <a:cs typeface="Calibri"/>
              </a:rPr>
              <a:t> 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gives</a:t>
            </a:r>
            <a:r>
              <a:rPr sz="1700" spc="235" dirty="0">
                <a:solidFill>
                  <a:schemeClr val="bg2"/>
                </a:solidFill>
                <a:latin typeface="Calibri"/>
                <a:cs typeface="Calibri"/>
              </a:rPr>
              <a:t> 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the</a:t>
            </a:r>
            <a:r>
              <a:rPr sz="1700" spc="225" dirty="0">
                <a:solidFill>
                  <a:schemeClr val="bg2"/>
                </a:solidFill>
                <a:latin typeface="Calibri"/>
                <a:cs typeface="Calibri"/>
              </a:rPr>
              <a:t> 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sequence</a:t>
            </a:r>
            <a:r>
              <a:rPr sz="1700" spc="229" dirty="0">
                <a:solidFill>
                  <a:schemeClr val="bg2"/>
                </a:solidFill>
                <a:latin typeface="Calibri"/>
                <a:cs typeface="Calibri"/>
              </a:rPr>
              <a:t> 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of</a:t>
            </a:r>
            <a:r>
              <a:rPr sz="1700" spc="240" dirty="0">
                <a:solidFill>
                  <a:schemeClr val="bg2"/>
                </a:solidFill>
                <a:latin typeface="Calibri"/>
                <a:cs typeface="Calibri"/>
              </a:rPr>
              <a:t> 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nuclear</a:t>
            </a:r>
            <a:r>
              <a:rPr sz="1700" spc="229" dirty="0">
                <a:solidFill>
                  <a:schemeClr val="bg2"/>
                </a:solidFill>
                <a:latin typeface="Calibri"/>
                <a:cs typeface="Calibri"/>
              </a:rPr>
              <a:t>  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reactions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leading</a:t>
            </a:r>
            <a:r>
              <a:rPr sz="1700" spc="36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to</a:t>
            </a:r>
            <a:r>
              <a:rPr sz="1700" spc="35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the</a:t>
            </a:r>
            <a:r>
              <a:rPr sz="1700" spc="36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endParaRPr lang="en-US" sz="1700" spc="360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50800" marR="4478655" algn="just">
              <a:lnSpc>
                <a:spcPct val="100000"/>
              </a:lnSpc>
            </a:pP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synthesis</a:t>
            </a:r>
            <a:r>
              <a:rPr sz="1700" spc="36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of</a:t>
            </a:r>
            <a:r>
              <a:rPr sz="1700" spc="35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light</a:t>
            </a:r>
            <a:r>
              <a:rPr sz="1700" spc="35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elements</a:t>
            </a:r>
            <a:r>
              <a:rPr sz="1700" spc="36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in</a:t>
            </a:r>
            <a:r>
              <a:rPr sz="1700" spc="36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chemeClr val="bg2"/>
                </a:solidFill>
                <a:latin typeface="Calibri"/>
                <a:cs typeface="Calibri"/>
              </a:rPr>
              <a:t>the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early</a:t>
            </a:r>
            <a:r>
              <a:rPr sz="1700" spc="-4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stage</a:t>
            </a:r>
            <a:r>
              <a:rPr sz="1700" spc="-3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of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Universe</a:t>
            </a:r>
            <a:r>
              <a:rPr sz="1700" spc="-4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(0.01-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1000</a:t>
            </a:r>
            <a:r>
              <a:rPr sz="1700" spc="-3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sec)</a:t>
            </a:r>
            <a:endParaRPr sz="1700" dirty="0">
              <a:solidFill>
                <a:schemeClr val="bg2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 dirty="0">
              <a:solidFill>
                <a:schemeClr val="bg2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50800" marR="4629785" algn="just">
              <a:lnSpc>
                <a:spcPct val="100000"/>
              </a:lnSpc>
            </a:pP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BBN</a:t>
            </a:r>
            <a:r>
              <a:rPr sz="1700" spc="8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is</a:t>
            </a:r>
            <a:r>
              <a:rPr sz="1700" spc="9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a</a:t>
            </a:r>
            <a:r>
              <a:rPr sz="1700" spc="8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parameter</a:t>
            </a:r>
            <a:r>
              <a:rPr sz="1700" spc="9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free</a:t>
            </a:r>
            <a:r>
              <a:rPr sz="1700" spc="8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theory,</a:t>
            </a:r>
            <a:r>
              <a:rPr sz="1700" spc="80" dirty="0">
                <a:solidFill>
                  <a:schemeClr val="bg2"/>
                </a:solidFill>
                <a:latin typeface="Calibri"/>
                <a:cs typeface="Calibri"/>
              </a:rPr>
              <a:t>  </a:t>
            </a:r>
            <a:endParaRPr lang="en-US" sz="1700" spc="80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50800" marR="4629785" algn="just">
              <a:lnSpc>
                <a:spcPct val="100000"/>
              </a:lnSpc>
            </a:pP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being</a:t>
            </a:r>
            <a:r>
              <a:rPr sz="1700" spc="8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the</a:t>
            </a:r>
            <a:r>
              <a:rPr sz="1700" spc="9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chemeClr val="bg2"/>
                </a:solidFill>
                <a:latin typeface="Calibri"/>
                <a:cs typeface="Calibri"/>
              </a:rPr>
              <a:t>cross-</a:t>
            </a:r>
            <a:r>
              <a:rPr sz="1700" b="1" dirty="0">
                <a:solidFill>
                  <a:schemeClr val="bg2"/>
                </a:solidFill>
                <a:latin typeface="Calibri"/>
                <a:cs typeface="Calibri"/>
              </a:rPr>
              <a:t>sections</a:t>
            </a:r>
            <a:r>
              <a:rPr sz="1700" b="1" spc="19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of</a:t>
            </a:r>
            <a:r>
              <a:rPr sz="1700" spc="17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reactions</a:t>
            </a:r>
            <a:r>
              <a:rPr sz="1700" spc="19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involved</a:t>
            </a:r>
            <a:r>
              <a:rPr sz="1700" spc="185" dirty="0">
                <a:solidFill>
                  <a:schemeClr val="bg2"/>
                </a:solidFill>
                <a:latin typeface="Calibri"/>
                <a:cs typeface="Calibri"/>
              </a:rPr>
              <a:t> 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the</a:t>
            </a:r>
            <a:r>
              <a:rPr sz="1700" spc="19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only</a:t>
            </a:r>
            <a:r>
              <a:rPr sz="1700" spc="17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input</a:t>
            </a:r>
            <a:r>
              <a:rPr sz="1700" spc="19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chemeClr val="bg2"/>
                </a:solidFill>
                <a:latin typeface="Calibri"/>
                <a:cs typeface="Calibri"/>
              </a:rPr>
              <a:t>to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the 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theory.</a:t>
            </a:r>
            <a:endParaRPr sz="1700" dirty="0">
              <a:solidFill>
                <a:schemeClr val="bg2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05"/>
              </a:spcBef>
            </a:pPr>
            <a:endParaRPr sz="1700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50800" algn="just">
              <a:lnSpc>
                <a:spcPct val="100000"/>
              </a:lnSpc>
            </a:pP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BBN</a:t>
            </a:r>
            <a:r>
              <a:rPr sz="1700" spc="-2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successfully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predicts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the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abundancies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of</a:t>
            </a:r>
            <a:r>
              <a:rPr sz="1700" spc="-3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light</a:t>
            </a:r>
            <a:r>
              <a:rPr lang="en-US" sz="1700" spc="-1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elements,</a:t>
            </a:r>
            <a:r>
              <a:rPr sz="1700" spc="-4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i.e.</a:t>
            </a:r>
            <a:r>
              <a:rPr sz="1700" spc="-4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D</a:t>
            </a:r>
            <a:r>
              <a:rPr sz="1700" spc="-1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bg2"/>
                </a:solidFill>
                <a:latin typeface="Calibri"/>
                <a:cs typeface="Calibri"/>
              </a:rPr>
              <a:t>and</a:t>
            </a:r>
            <a:r>
              <a:rPr sz="1700" spc="-3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z="1650" spc="-30" baseline="25252" dirty="0">
                <a:solidFill>
                  <a:schemeClr val="bg2"/>
                </a:solidFill>
                <a:latin typeface="Calibri"/>
                <a:cs typeface="Calibri"/>
              </a:rPr>
              <a:t>3</a:t>
            </a:r>
            <a:r>
              <a:rPr sz="1700" spc="-20" dirty="0">
                <a:solidFill>
                  <a:schemeClr val="bg2"/>
                </a:solidFill>
                <a:latin typeface="Calibri"/>
                <a:cs typeface="Calibri"/>
              </a:rPr>
              <a:t>He.</a:t>
            </a:r>
            <a:endParaRPr sz="1700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64BDF63-E69C-35C5-23B9-187CCE38F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63" y="1282085"/>
            <a:ext cx="48006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22">
            <a:extLst>
              <a:ext uri="{FF2B5EF4-FFF2-40B4-BE49-F238E27FC236}">
                <a16:creationId xmlns:a16="http://schemas.microsoft.com/office/drawing/2014/main" id="{6A2C9128-B463-E73F-766A-26DB8790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4876" y="1317010"/>
            <a:ext cx="4222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/>
              <a:t>*</a:t>
            </a:r>
          </a:p>
        </p:txBody>
      </p:sp>
      <p:sp>
        <p:nvSpPr>
          <p:cNvPr id="5" name="Ovale 5">
            <a:extLst>
              <a:ext uri="{FF2B5EF4-FFF2-40B4-BE49-F238E27FC236}">
                <a16:creationId xmlns:a16="http://schemas.microsoft.com/office/drawing/2014/main" id="{0CBDEE64-DA59-E2C4-277A-C0BE3AD566DF}"/>
              </a:ext>
            </a:extLst>
          </p:cNvPr>
          <p:cNvSpPr/>
          <p:nvPr/>
        </p:nvSpPr>
        <p:spPr>
          <a:xfrm>
            <a:off x="10888763" y="539688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Ovale 9">
            <a:extLst>
              <a:ext uri="{FF2B5EF4-FFF2-40B4-BE49-F238E27FC236}">
                <a16:creationId xmlns:a16="http://schemas.microsoft.com/office/drawing/2014/main" id="{5D7B440C-5524-73EA-E6E9-52020096919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0934504" y="2054251"/>
            <a:ext cx="66675" cy="66675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Ovale 10">
            <a:extLst>
              <a:ext uri="{FF2B5EF4-FFF2-40B4-BE49-F238E27FC236}">
                <a16:creationId xmlns:a16="http://schemas.microsoft.com/office/drawing/2014/main" id="{489FB848-28A9-6C03-202F-FA80805120EE}"/>
              </a:ext>
            </a:extLst>
          </p:cNvPr>
          <p:cNvSpPr>
            <a:spLocks/>
          </p:cNvSpPr>
          <p:nvPr/>
        </p:nvSpPr>
        <p:spPr bwMode="auto">
          <a:xfrm>
            <a:off x="10915750" y="3918276"/>
            <a:ext cx="100012" cy="98425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11">
            <a:extLst>
              <a:ext uri="{FF2B5EF4-FFF2-40B4-BE49-F238E27FC236}">
                <a16:creationId xmlns:a16="http://schemas.microsoft.com/office/drawing/2014/main" id="{A353B6C2-5856-93EC-6305-E0A2BF8D7C48}"/>
              </a:ext>
            </a:extLst>
          </p:cNvPr>
          <p:cNvSpPr/>
          <p:nvPr/>
        </p:nvSpPr>
        <p:spPr bwMode="auto">
          <a:xfrm>
            <a:off x="10881768" y="4112595"/>
            <a:ext cx="168275" cy="166687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1CD5D75E-9DEE-4435-AE52-98E5198657C2}"/>
              </a:ext>
            </a:extLst>
          </p:cNvPr>
          <p:cNvSpPr txBox="1"/>
          <p:nvPr/>
        </p:nvSpPr>
        <p:spPr>
          <a:xfrm>
            <a:off x="64701" y="4932790"/>
            <a:ext cx="6841064" cy="1347805"/>
          </a:xfrm>
          <a:prstGeom prst="rect">
            <a:avLst/>
          </a:prstGeom>
          <a:ln w="12192">
            <a:solidFill>
              <a:srgbClr val="C0504D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 marR="810260">
              <a:lnSpc>
                <a:spcPct val="100000"/>
              </a:lnSpc>
              <a:spcBef>
                <a:spcPts val="250"/>
              </a:spcBef>
              <a:tabLst>
                <a:tab pos="3749675" algn="l"/>
              </a:tabLst>
            </a:pP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A</a:t>
            </a:r>
            <a:r>
              <a:rPr sz="1800" spc="-4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pc="-40" dirty="0">
                <a:solidFill>
                  <a:schemeClr val="bg2"/>
                </a:solidFill>
                <a:latin typeface="Calibri"/>
                <a:cs typeface="Calibri"/>
              </a:rPr>
              <a:t>large</a:t>
            </a:r>
            <a:r>
              <a:rPr sz="1800" spc="-7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discrepancy</a:t>
            </a:r>
            <a:r>
              <a:rPr sz="1800" spc="32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between</a:t>
            </a:r>
            <a:r>
              <a:rPr sz="1800" spc="-4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the</a:t>
            </a:r>
            <a:r>
              <a:rPr sz="1800" spc="-1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chemeClr val="bg2"/>
                </a:solidFill>
                <a:latin typeface="Calibri"/>
                <a:cs typeface="Calibri"/>
              </a:rPr>
              <a:t>predicted</a:t>
            </a:r>
            <a:r>
              <a:rPr sz="1800" spc="-1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abundance</a:t>
            </a:r>
            <a:r>
              <a:rPr sz="1800" spc="-1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of</a:t>
            </a:r>
            <a:r>
              <a:rPr sz="1800" spc="37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baseline="25462" dirty="0">
                <a:solidFill>
                  <a:schemeClr val="bg2"/>
                </a:solidFill>
                <a:latin typeface="Calibri"/>
                <a:cs typeface="Calibri"/>
              </a:rPr>
              <a:t>7</a:t>
            </a: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Li</a:t>
            </a:r>
            <a:r>
              <a:rPr sz="1800" spc="-3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endParaRPr lang="en-US" sz="1800" spc="-35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91440" marR="810260">
              <a:lnSpc>
                <a:spcPct val="100000"/>
              </a:lnSpc>
              <a:spcBef>
                <a:spcPts val="250"/>
              </a:spcBef>
              <a:tabLst>
                <a:tab pos="3749675" algn="l"/>
              </a:tabLst>
            </a:pP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and</a:t>
            </a:r>
            <a:r>
              <a:rPr sz="1800" spc="-2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chemeClr val="bg2"/>
                </a:solidFill>
                <a:latin typeface="Calibri"/>
                <a:cs typeface="Calibri"/>
              </a:rPr>
              <a:t>value</a:t>
            </a:r>
            <a:r>
              <a:rPr sz="1800" spc="-3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chemeClr val="bg2"/>
                </a:solidFill>
                <a:latin typeface="Calibri"/>
                <a:cs typeface="Calibri"/>
              </a:rPr>
              <a:t>inferred</a:t>
            </a:r>
            <a:r>
              <a:rPr sz="1800" spc="-20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chemeClr val="bg2"/>
                </a:solidFill>
                <a:latin typeface="Calibri"/>
                <a:cs typeface="Calibri"/>
              </a:rPr>
              <a:t>by </a:t>
            </a:r>
            <a:r>
              <a:rPr sz="1800" spc="-10" dirty="0">
                <a:solidFill>
                  <a:schemeClr val="bg2"/>
                </a:solidFill>
                <a:latin typeface="Calibri"/>
                <a:cs typeface="Calibri"/>
              </a:rPr>
              <a:t>measurements</a:t>
            </a:r>
            <a:r>
              <a:rPr sz="1800" spc="-45" dirty="0">
                <a:solidFill>
                  <a:schemeClr val="bg2"/>
                </a:solidFill>
                <a:latin typeface="Calibri"/>
                <a:cs typeface="Calibri"/>
              </a:rPr>
              <a:t> </a:t>
            </a:r>
            <a:r>
              <a:rPr lang="en-US" spc="-45" dirty="0">
                <a:solidFill>
                  <a:schemeClr val="bg2"/>
                </a:solidFill>
                <a:latin typeface="Calibri"/>
                <a:cs typeface="Calibri"/>
              </a:rPr>
              <a:t>is present.</a:t>
            </a:r>
            <a:endParaRPr lang="en-US" sz="1800" dirty="0">
              <a:solidFill>
                <a:schemeClr val="bg2"/>
              </a:solidFill>
              <a:latin typeface="Calibri"/>
              <a:cs typeface="Calibri"/>
            </a:endParaRPr>
          </a:p>
          <a:p>
            <a:pPr marL="91440" marR="810260">
              <a:lnSpc>
                <a:spcPct val="100000"/>
              </a:lnSpc>
              <a:spcBef>
                <a:spcPts val="250"/>
              </a:spcBef>
              <a:tabLst>
                <a:tab pos="3749675" algn="l"/>
              </a:tabLst>
            </a:pPr>
            <a:endParaRPr lang="en-IE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91440" marR="810260">
              <a:lnSpc>
                <a:spcPct val="100000"/>
              </a:lnSpc>
              <a:spcBef>
                <a:spcPts val="250"/>
              </a:spcBef>
              <a:tabLst>
                <a:tab pos="3749675" algn="l"/>
              </a:tabLst>
            </a:pP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Cosmological</a:t>
            </a:r>
            <a:r>
              <a:rPr sz="2400" b="1" spc="36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Lithium</a:t>
            </a:r>
            <a:r>
              <a:rPr sz="2400" b="1" spc="-7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C000"/>
                </a:solidFill>
                <a:latin typeface="Calibri"/>
                <a:cs typeface="Calibri"/>
              </a:rPr>
              <a:t>problem</a:t>
            </a:r>
            <a:r>
              <a:rPr sz="2400" b="1" spc="-35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C000"/>
                </a:solidFill>
                <a:latin typeface="Calibri"/>
                <a:cs typeface="Calibri"/>
              </a:rPr>
              <a:t>(CLiP)</a:t>
            </a:r>
            <a:endParaRPr sz="2400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CBA7A-91CC-1991-A623-E9CE13D24F59}"/>
              </a:ext>
            </a:extLst>
          </p:cNvPr>
          <p:cNvSpPr txBox="1"/>
          <p:nvPr/>
        </p:nvSpPr>
        <p:spPr>
          <a:xfrm>
            <a:off x="57390" y="50254"/>
            <a:ext cx="4995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Primordial nucleosynthesis</a:t>
            </a:r>
          </a:p>
        </p:txBody>
      </p:sp>
    </p:spTree>
    <p:extLst>
      <p:ext uri="{BB962C8B-B14F-4D97-AF65-F5344CB8AC3E}">
        <p14:creationId xmlns:p14="http://schemas.microsoft.com/office/powerpoint/2010/main" val="362016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23A615-4090-04A5-9661-DFB2DA1CC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25C0D-61E8-0A9D-841B-199AB3201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584" y="3067265"/>
            <a:ext cx="4807381" cy="3316468"/>
          </a:xfrm>
          <a:prstGeom prst="rect">
            <a:avLst/>
          </a:prstGeom>
        </p:spPr>
      </p:pic>
      <p:sp>
        <p:nvSpPr>
          <p:cNvPr id="3" name="Parallelogramma 4">
            <a:extLst>
              <a:ext uri="{FF2B5EF4-FFF2-40B4-BE49-F238E27FC236}">
                <a16:creationId xmlns:a16="http://schemas.microsoft.com/office/drawing/2014/main" id="{1A28431D-07D4-A0C5-0AC1-F737EA4C76DE}"/>
              </a:ext>
            </a:extLst>
          </p:cNvPr>
          <p:cNvSpPr>
            <a:spLocks noChangeArrowheads="1"/>
          </p:cNvSpPr>
          <p:nvPr/>
        </p:nvSpPr>
        <p:spPr bwMode="auto">
          <a:xfrm rot="16037329">
            <a:off x="7765929" y="1407967"/>
            <a:ext cx="1389063" cy="885825"/>
          </a:xfrm>
          <a:prstGeom prst="parallelogram">
            <a:avLst>
              <a:gd name="adj" fmla="val 40364"/>
            </a:avLst>
          </a:prstGeom>
          <a:solidFill>
            <a:srgbClr val="558ED5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arallelogramma 5">
            <a:extLst>
              <a:ext uri="{FF2B5EF4-FFF2-40B4-BE49-F238E27FC236}">
                <a16:creationId xmlns:a16="http://schemas.microsoft.com/office/drawing/2014/main" id="{DEC6FCD4-9A86-7B3F-26D5-9AD8CD3A8C9F}"/>
              </a:ext>
            </a:extLst>
          </p:cNvPr>
          <p:cNvSpPr>
            <a:spLocks noChangeArrowheads="1"/>
          </p:cNvSpPr>
          <p:nvPr/>
        </p:nvSpPr>
        <p:spPr bwMode="auto">
          <a:xfrm rot="16037329">
            <a:off x="7874674" y="1551635"/>
            <a:ext cx="1136650" cy="708025"/>
          </a:xfrm>
          <a:prstGeom prst="parallelogram">
            <a:avLst>
              <a:gd name="adj" fmla="val 40476"/>
            </a:avLst>
          </a:prstGeom>
          <a:solidFill>
            <a:srgbClr val="FF0000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Parallelogramma 6">
            <a:extLst>
              <a:ext uri="{FF2B5EF4-FFF2-40B4-BE49-F238E27FC236}">
                <a16:creationId xmlns:a16="http://schemas.microsoft.com/office/drawing/2014/main" id="{39B198A1-3540-A907-1A44-79A55C61F4CC}"/>
              </a:ext>
            </a:extLst>
          </p:cNvPr>
          <p:cNvSpPr>
            <a:spLocks noChangeArrowheads="1"/>
          </p:cNvSpPr>
          <p:nvPr/>
        </p:nvSpPr>
        <p:spPr bwMode="auto">
          <a:xfrm rot="16037329">
            <a:off x="7580986" y="1484960"/>
            <a:ext cx="1390650" cy="885825"/>
          </a:xfrm>
          <a:prstGeom prst="parallelogram">
            <a:avLst>
              <a:gd name="adj" fmla="val 40410"/>
            </a:avLst>
          </a:prstGeom>
          <a:solidFill>
            <a:srgbClr val="558ED5">
              <a:alpha val="75000"/>
            </a:srgbClr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" name="Connettore 2 7">
            <a:extLst>
              <a:ext uri="{FF2B5EF4-FFF2-40B4-BE49-F238E27FC236}">
                <a16:creationId xmlns:a16="http://schemas.microsoft.com/office/drawing/2014/main" id="{96CEC549-7C89-93C9-B979-B8EE4450B7F3}"/>
              </a:ext>
            </a:extLst>
          </p:cNvPr>
          <p:cNvCxnSpPr/>
          <p:nvPr/>
        </p:nvCxnSpPr>
        <p:spPr>
          <a:xfrm flipV="1">
            <a:off x="7299998" y="1994548"/>
            <a:ext cx="1143000" cy="6096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5A226978-BA52-4167-0D2A-69074C7B4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598" y="2146948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dirty="0" err="1">
                <a:solidFill>
                  <a:schemeClr val="bg1">
                    <a:lumMod val="75000"/>
                  </a:schemeClr>
                </a:solidFill>
              </a:rPr>
              <a:t>neutrons</a:t>
            </a:r>
            <a:endParaRPr lang="it-IT" altLang="it-IT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D2FD7DB0-F5A4-A1D6-DA97-4BDEAA16964C}"/>
              </a:ext>
            </a:extLst>
          </p:cNvPr>
          <p:cNvSpPr txBox="1"/>
          <p:nvPr/>
        </p:nvSpPr>
        <p:spPr>
          <a:xfrm>
            <a:off x="6766598" y="1586561"/>
            <a:ext cx="10668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Silicon</a:t>
            </a:r>
            <a:r>
              <a:rPr lang="it-I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 1</a:t>
            </a:r>
          </a:p>
        </p:txBody>
      </p:sp>
      <p:sp>
        <p:nvSpPr>
          <p:cNvPr id="9" name="CasellaDiTesto 10">
            <a:extLst>
              <a:ext uri="{FF2B5EF4-FFF2-40B4-BE49-F238E27FC236}">
                <a16:creationId xmlns:a16="http://schemas.microsoft.com/office/drawing/2014/main" id="{0C1C5286-7A43-9249-69E7-D3E4E2E31324}"/>
              </a:ext>
            </a:extLst>
          </p:cNvPr>
          <p:cNvSpPr txBox="1"/>
          <p:nvPr/>
        </p:nvSpPr>
        <p:spPr>
          <a:xfrm>
            <a:off x="8976398" y="2196161"/>
            <a:ext cx="1066800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Silicon</a:t>
            </a:r>
            <a:r>
              <a:rPr lang="it-IT" sz="1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  <a:cs typeface="Arial" charset="0"/>
              </a:rPr>
              <a:t> 2</a:t>
            </a:r>
          </a:p>
        </p:txBody>
      </p:sp>
      <p:sp>
        <p:nvSpPr>
          <p:cNvPr id="10" name="CasellaDiTesto 28">
            <a:extLst>
              <a:ext uri="{FF2B5EF4-FFF2-40B4-BE49-F238E27FC236}">
                <a16:creationId xmlns:a16="http://schemas.microsoft.com/office/drawing/2014/main" id="{DFED4F5C-90CC-25E5-202E-A54FEF69B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030" y="1728134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dirty="0">
                <a:solidFill>
                  <a:srgbClr val="FF0000"/>
                </a:solidFill>
              </a:rPr>
              <a:t>sample</a:t>
            </a:r>
          </a:p>
        </p:txBody>
      </p:sp>
      <p:sp>
        <p:nvSpPr>
          <p:cNvPr id="11" name="CasellaDiTesto 29">
            <a:extLst>
              <a:ext uri="{FF2B5EF4-FFF2-40B4-BE49-F238E27FC236}">
                <a16:creationId xmlns:a16="http://schemas.microsoft.com/office/drawing/2014/main" id="{588BA380-61E9-AD48-6B3C-60CF85BD9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93" y="3081852"/>
            <a:ext cx="690204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sz="2000" dirty="0">
                <a:solidFill>
                  <a:srgbClr val="FFFF00"/>
                </a:solidFill>
                <a:latin typeface="+mn-lt"/>
              </a:rPr>
              <a:t>Sandwich of silicon  detectors  </a:t>
            </a:r>
          </a:p>
          <a:p>
            <a:pPr eaLnBrk="1" hangingPunct="1"/>
            <a:r>
              <a:rPr lang="en-US" altLang="it-IT" sz="2000" b="1" u="sng" dirty="0">
                <a:solidFill>
                  <a:srgbClr val="FFFF00"/>
                </a:solidFill>
                <a:latin typeface="+mn-lt"/>
              </a:rPr>
              <a:t>directly inserted in the beam</a:t>
            </a:r>
            <a:endParaRPr lang="en-US" altLang="it-IT" sz="2000" b="1" dirty="0">
              <a:solidFill>
                <a:srgbClr val="FFFF00"/>
              </a:solidFill>
              <a:latin typeface="+mn-lt"/>
            </a:endParaRPr>
          </a:p>
          <a:p>
            <a:pPr eaLnBrk="1" hangingPunct="1"/>
            <a:endParaRPr lang="it-IT" altLang="it-IT" sz="2000" b="1" dirty="0">
              <a:solidFill>
                <a:srgbClr val="FFFF00"/>
              </a:solidFill>
              <a:latin typeface="+mn-lt"/>
            </a:endParaRPr>
          </a:p>
          <a:p>
            <a:pPr eaLnBrk="1" hangingPunct="1"/>
            <a:r>
              <a:rPr lang="en-US" altLang="it-IT" sz="2000" dirty="0">
                <a:solidFill>
                  <a:srgbClr val="FFFF00"/>
                </a:solidFill>
                <a:latin typeface="+mn-lt"/>
              </a:rPr>
              <a:t>Detection of both </a:t>
            </a:r>
            <a:r>
              <a:rPr lang="el-GR" altLang="it-IT" sz="2000" dirty="0">
                <a:solidFill>
                  <a:srgbClr val="FFFF00"/>
                </a:solidFill>
                <a:latin typeface="+mn-lt"/>
              </a:rPr>
              <a:t>α</a:t>
            </a:r>
            <a:r>
              <a:rPr lang="en-US" altLang="it-IT" sz="2000" dirty="0">
                <a:solidFill>
                  <a:srgbClr val="FFFF00"/>
                </a:solidFill>
                <a:latin typeface="+mn-lt"/>
              </a:rPr>
              <a:t> particles  (E</a:t>
            </a:r>
            <a:r>
              <a:rPr lang="en-US" altLang="it-IT" sz="2000" b="1" dirty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≈</a:t>
            </a:r>
            <a:r>
              <a:rPr lang="en-US" altLang="it-IT" sz="2000" dirty="0">
                <a:solidFill>
                  <a:srgbClr val="FFFF00"/>
                </a:solidFill>
                <a:latin typeface="+mn-lt"/>
              </a:rPr>
              <a:t>9 MeV)</a:t>
            </a:r>
          </a:p>
          <a:p>
            <a:pPr eaLnBrk="1" hangingPunct="1"/>
            <a:r>
              <a:rPr lang="en-US" altLang="it-IT" sz="1800" dirty="0">
                <a:solidFill>
                  <a:srgbClr val="FFFF00"/>
                </a:solidFill>
                <a:latin typeface="+mn-lt"/>
                <a:sym typeface="Wingdings" panose="05000000000000000000" pitchFamily="2" charset="2"/>
              </a:rPr>
              <a:t>[Coincidence technique allows a strong rejection of background] </a:t>
            </a:r>
            <a:endParaRPr lang="en-US" altLang="it-IT" sz="1800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12" name="Group 28">
            <a:extLst>
              <a:ext uri="{FF2B5EF4-FFF2-40B4-BE49-F238E27FC236}">
                <a16:creationId xmlns:a16="http://schemas.microsoft.com/office/drawing/2014/main" id="{93FA3CFA-8F08-FE6B-99E7-32C3D29FE0BD}"/>
              </a:ext>
            </a:extLst>
          </p:cNvPr>
          <p:cNvGrpSpPr>
            <a:grpSpLocks/>
          </p:cNvGrpSpPr>
          <p:nvPr/>
        </p:nvGrpSpPr>
        <p:grpSpPr bwMode="auto">
          <a:xfrm rot="1494655">
            <a:off x="8138198" y="1765948"/>
            <a:ext cx="533400" cy="457200"/>
            <a:chOff x="4704" y="2064"/>
            <a:chExt cx="432" cy="336"/>
          </a:xfrm>
        </p:grpSpPr>
        <p:sp>
          <p:nvSpPr>
            <p:cNvPr id="13" name="Line 26">
              <a:extLst>
                <a:ext uri="{FF2B5EF4-FFF2-40B4-BE49-F238E27FC236}">
                  <a16:creationId xmlns:a16="http://schemas.microsoft.com/office/drawing/2014/main" id="{6FA0B6B5-7510-09D6-8770-650B512C85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4" y="2064"/>
              <a:ext cx="192" cy="14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Line 27">
              <a:extLst>
                <a:ext uri="{FF2B5EF4-FFF2-40B4-BE49-F238E27FC236}">
                  <a16:creationId xmlns:a16="http://schemas.microsoft.com/office/drawing/2014/main" id="{72C81696-6942-BDA1-FBB9-E576F6B220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4" y="2256"/>
              <a:ext cx="192" cy="14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5" name="Immagine 22">
            <a:extLst>
              <a:ext uri="{FF2B5EF4-FFF2-40B4-BE49-F238E27FC236}">
                <a16:creationId xmlns:a16="http://schemas.microsoft.com/office/drawing/2014/main" id="{63B6972B-7D7A-CE1F-0609-086CB6ADA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605" y="98524"/>
            <a:ext cx="1858953" cy="24786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90CBF2-9BE9-5D77-37F9-5BDBA486D76C}"/>
              </a:ext>
            </a:extLst>
          </p:cNvPr>
          <p:cNvSpPr txBox="1"/>
          <p:nvPr/>
        </p:nvSpPr>
        <p:spPr>
          <a:xfrm>
            <a:off x="60543" y="678628"/>
            <a:ext cx="9634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The abundance of </a:t>
            </a:r>
            <a:r>
              <a:rPr lang="en-US" baseline="30000" dirty="0">
                <a:solidFill>
                  <a:schemeClr val="bg2"/>
                </a:solidFill>
              </a:rPr>
              <a:t>7</a:t>
            </a:r>
            <a:r>
              <a:rPr lang="en-US" dirty="0">
                <a:solidFill>
                  <a:schemeClr val="bg2"/>
                </a:solidFill>
              </a:rPr>
              <a:t>Li is essentially determined by the production and destruction of </a:t>
            </a:r>
            <a:r>
              <a:rPr lang="en-US" baseline="30000" dirty="0">
                <a:solidFill>
                  <a:schemeClr val="bg2"/>
                </a:solidFill>
              </a:rPr>
              <a:t>7</a:t>
            </a:r>
            <a:r>
              <a:rPr lang="en-US" dirty="0">
                <a:solidFill>
                  <a:schemeClr val="bg2"/>
                </a:solidFill>
              </a:rPr>
              <a:t>Be.</a:t>
            </a:r>
          </a:p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(≈95%</a:t>
            </a:r>
            <a:r>
              <a:rPr lang="en-US" spc="-2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pc="-3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primordial</a:t>
            </a:r>
            <a:r>
              <a:rPr lang="en-US" spc="29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baseline="2645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7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Li</a:t>
            </a:r>
            <a:r>
              <a:rPr lang="en-US" spc="-4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is</a:t>
            </a:r>
            <a:r>
              <a:rPr lang="en-US" spc="-5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pc="-1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produced</a:t>
            </a:r>
            <a:r>
              <a:rPr lang="en-US" spc="-2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from</a:t>
            </a:r>
            <a:r>
              <a:rPr lang="en-US" spc="-2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the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electron</a:t>
            </a:r>
            <a:r>
              <a:rPr lang="en-US" spc="-5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capture</a:t>
            </a:r>
            <a:r>
              <a:rPr lang="en-US" spc="-3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decay</a:t>
            </a:r>
            <a:r>
              <a:rPr lang="en-US" spc="-3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pc="27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baseline="2645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7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Be)</a:t>
            </a:r>
            <a:r>
              <a:rPr lang="en-US" spc="-55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object 19">
            <a:extLst>
              <a:ext uri="{FF2B5EF4-FFF2-40B4-BE49-F238E27FC236}">
                <a16:creationId xmlns:a16="http://schemas.microsoft.com/office/drawing/2014/main" id="{5D119393-B8E5-F522-3A5C-17E0837E1928}"/>
              </a:ext>
            </a:extLst>
          </p:cNvPr>
          <p:cNvSpPr txBox="1"/>
          <p:nvPr/>
        </p:nvSpPr>
        <p:spPr>
          <a:xfrm>
            <a:off x="8577309" y="3317069"/>
            <a:ext cx="1465889" cy="463587"/>
          </a:xfrm>
          <a:prstGeom prst="rect">
            <a:avLst/>
          </a:prstGeom>
          <a:ln w="9144">
            <a:solidFill>
              <a:srgbClr val="7C5F9F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4"/>
              </a:spcBef>
            </a:pPr>
            <a:r>
              <a:rPr sz="2400" b="1" spc="-15" baseline="25641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Be(n,</a:t>
            </a:r>
            <a:r>
              <a:rPr sz="2800" b="1" spc="-10" dirty="0">
                <a:solidFill>
                  <a:srgbClr val="FF0000"/>
                </a:solidFill>
                <a:latin typeface="Symbol"/>
                <a:cs typeface="Symbol"/>
              </a:rPr>
              <a:t>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8" name="object 20">
            <a:extLst>
              <a:ext uri="{FF2B5EF4-FFF2-40B4-BE49-F238E27FC236}">
                <a16:creationId xmlns:a16="http://schemas.microsoft.com/office/drawing/2014/main" id="{EF970EE8-C294-7993-0E44-A2C1385490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8981" y="1309060"/>
            <a:ext cx="97535" cy="975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3F1387-2747-8333-4992-9AE61556DC31}"/>
              </a:ext>
            </a:extLst>
          </p:cNvPr>
          <p:cNvSpPr txBox="1"/>
          <p:nvPr/>
        </p:nvSpPr>
        <p:spPr>
          <a:xfrm>
            <a:off x="223393" y="5041526"/>
            <a:ext cx="64756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Before the measurement at EAR2 </a:t>
            </a:r>
            <a:r>
              <a:rPr lang="en-US" sz="2000" dirty="0" err="1">
                <a:solidFill>
                  <a:schemeClr val="bg2"/>
                </a:solidFill>
              </a:rPr>
              <a:t>n_TOF</a:t>
            </a:r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Only an experimental point was available in the literature </a:t>
            </a:r>
          </a:p>
          <a:p>
            <a:r>
              <a:rPr lang="en-US" sz="2000" dirty="0">
                <a:solidFill>
                  <a:schemeClr val="bg2"/>
                </a:solidFill>
              </a:rPr>
              <a:t>@ 25 </a:t>
            </a:r>
            <a:r>
              <a:rPr lang="en-US" sz="2000" dirty="0" err="1">
                <a:solidFill>
                  <a:schemeClr val="bg2"/>
                </a:solidFill>
              </a:rPr>
              <a:t>meV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</a:p>
          <a:p>
            <a:r>
              <a:rPr lang="en-US" sz="2000" dirty="0">
                <a:solidFill>
                  <a:schemeClr val="bg2"/>
                </a:solidFill>
              </a:rPr>
              <a:t>(P. Bassi et al., Il Nuovo Cimento XXVIII, 1049 (1963))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036D5-F673-B54D-1F29-CA6FB87538F4}"/>
              </a:ext>
            </a:extLst>
          </p:cNvPr>
          <p:cNvSpPr txBox="1"/>
          <p:nvPr/>
        </p:nvSpPr>
        <p:spPr>
          <a:xfrm>
            <a:off x="57390" y="50254"/>
            <a:ext cx="4995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Primordial nucleosynthesis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03CE5-DE1C-9857-1D9C-4C32FDAFA5C1}"/>
              </a:ext>
            </a:extLst>
          </p:cNvPr>
          <p:cNvSpPr txBox="1"/>
          <p:nvPr/>
        </p:nvSpPr>
        <p:spPr>
          <a:xfrm>
            <a:off x="7198333" y="6383733"/>
            <a:ext cx="485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L. Damone et al., Physical Review Letters </a:t>
            </a: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121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042701 (2018) </a:t>
            </a:r>
          </a:p>
        </p:txBody>
      </p:sp>
    </p:spTree>
    <p:extLst>
      <p:ext uri="{BB962C8B-B14F-4D97-AF65-F5344CB8AC3E}">
        <p14:creationId xmlns:p14="http://schemas.microsoft.com/office/powerpoint/2010/main" val="114311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BD3EA-1001-4AF2-39CB-7D6F7F599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FC43CC-EB7B-5EB4-9E10-43A273976679}"/>
              </a:ext>
            </a:extLst>
          </p:cNvPr>
          <p:cNvSpPr txBox="1"/>
          <p:nvPr/>
        </p:nvSpPr>
        <p:spPr>
          <a:xfrm>
            <a:off x="83973" y="80542"/>
            <a:ext cx="5437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With a look towards the future</a:t>
            </a:r>
            <a:endParaRPr lang="en-US" sz="4000" i="1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1709-91EE-72CB-FB6A-57BDC1D1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114" y="117987"/>
            <a:ext cx="2361235" cy="3571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98A9D-62DA-676A-14E5-ADDA2B544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726" y="940558"/>
            <a:ext cx="4009869" cy="1723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9A4B53-311C-2404-8FCE-E9E1BE83A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" y="2741289"/>
            <a:ext cx="8566567" cy="4116711"/>
          </a:xfrm>
          <a:prstGeom prst="rect">
            <a:avLst/>
          </a:prstGeom>
        </p:spPr>
      </p:pic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E23F1012-4327-C113-ED56-5750289F9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47" y="3844413"/>
            <a:ext cx="5402945" cy="2596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51C03-678A-2F00-C41B-5A41610F7962}"/>
              </a:ext>
            </a:extLst>
          </p:cNvPr>
          <p:cNvSpPr txBox="1"/>
          <p:nvPr/>
        </p:nvSpPr>
        <p:spPr>
          <a:xfrm>
            <a:off x="137651" y="702762"/>
            <a:ext cx="4951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10000"/>
                    <a:lumOff val="90000"/>
                  </a:schemeClr>
                </a:solidFill>
              </a:rPr>
              <a:t>A transmission station is operative</a:t>
            </a:r>
          </a:p>
        </p:txBody>
      </p:sp>
    </p:spTree>
    <p:extLst>
      <p:ext uri="{BB962C8B-B14F-4D97-AF65-F5344CB8AC3E}">
        <p14:creationId xmlns:p14="http://schemas.microsoft.com/office/powerpoint/2010/main" val="4121996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CD70F7-F0AF-B25B-ABDA-1939E9758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1495D3EB-49A6-4610-8C1B-1B3448B38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2443" y="857250"/>
            <a:ext cx="6858000" cy="51435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DB9BE0F-6704-1A2B-1DD2-ED12256D5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6" t="-609" r="-1034" b="21662"/>
          <a:stretch/>
        </p:blipFill>
        <p:spPr bwMode="auto">
          <a:xfrm rot="5400000">
            <a:off x="3903569" y="3829248"/>
            <a:ext cx="3708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3" descr="Immagine che contiene schizzo, disegno, diagramma, bianco&#10;&#10;Descrizione generata automaticamente">
            <a:extLst>
              <a:ext uri="{FF2B5EF4-FFF2-40B4-BE49-F238E27FC236}">
                <a16:creationId xmlns:a16="http://schemas.microsoft.com/office/drawing/2014/main" id="{892F8780-118D-8D5E-279E-5C565A28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733" y="987287"/>
            <a:ext cx="2155498" cy="12374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CB4F09-87D1-1318-9308-CDFB3CFDA15B}"/>
              </a:ext>
            </a:extLst>
          </p:cNvPr>
          <p:cNvSpPr txBox="1"/>
          <p:nvPr/>
        </p:nvSpPr>
        <p:spPr>
          <a:xfrm>
            <a:off x="72624" y="634946"/>
            <a:ext cx="420403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First measurement on a gas target</a:t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performed at n_TOF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200 bar Argon gas-cell developed</a:t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by the n_TOF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full operation watched over by CERN</a:t>
            </a:r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safety authorities (including RP)  </a:t>
            </a:r>
          </a:p>
        </p:txBody>
      </p:sp>
      <p:pic>
        <p:nvPicPr>
          <p:cNvPr id="8" name="Picture 2" descr="Compressed Gas Sign - Hazard Signs - Safe Industrial">
            <a:extLst>
              <a:ext uri="{FF2B5EF4-FFF2-40B4-BE49-F238E27FC236}">
                <a16:creationId xmlns:a16="http://schemas.microsoft.com/office/drawing/2014/main" id="{08B93122-E4A6-6ABA-49A3-8053CF29A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5765" r="22747" b="4286"/>
          <a:stretch/>
        </p:blipFill>
        <p:spPr bwMode="auto">
          <a:xfrm>
            <a:off x="6989692" y="4909248"/>
            <a:ext cx="1489166" cy="18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321E636-1EFB-9BC3-CC99-B1A9C8E30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" y="3321810"/>
            <a:ext cx="4558919" cy="341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E745FD-8363-C27F-3481-0392B10ED7C9}"/>
              </a:ext>
            </a:extLst>
          </p:cNvPr>
          <p:cNvSpPr txBox="1"/>
          <p:nvPr/>
        </p:nvSpPr>
        <p:spPr>
          <a:xfrm>
            <a:off x="83973" y="80542"/>
            <a:ext cx="5437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With a look towards the future</a:t>
            </a:r>
            <a:endParaRPr lang="en-US" sz="4000" i="1" dirty="0">
              <a:solidFill>
                <a:srgbClr val="00B0F0"/>
              </a:solidFill>
            </a:endParaRPr>
          </a:p>
        </p:txBody>
      </p:sp>
      <p:pic>
        <p:nvPicPr>
          <p:cNvPr id="11" name="Immagine 4" descr="Immagine che contiene arte&#10;&#10;Descrizione generata automaticamente con attendibilità bassa">
            <a:extLst>
              <a:ext uri="{FF2B5EF4-FFF2-40B4-BE49-F238E27FC236}">
                <a16:creationId xmlns:a16="http://schemas.microsoft.com/office/drawing/2014/main" id="{0F3D0A6B-3C28-156C-586D-B49C4F20F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399" y="2216003"/>
            <a:ext cx="2160000" cy="112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0D5FA4-0841-F2D8-2083-EA6DA372E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64EE84-FFF0-D161-5326-44FCBD96D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7" y="2849218"/>
            <a:ext cx="5661184" cy="3924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F18824-CC7F-EF5B-D0C5-AF1874D85184}"/>
              </a:ext>
            </a:extLst>
          </p:cNvPr>
          <p:cNvSpPr txBox="1"/>
          <p:nvPr/>
        </p:nvSpPr>
        <p:spPr>
          <a:xfrm>
            <a:off x="153897" y="556587"/>
            <a:ext cx="11857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high instantaneous neutron flux and excellent neutron energy resolution make the </a:t>
            </a:r>
            <a:r>
              <a:rPr lang="en-US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n_TOF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facility well suited for measuring radioactive isotopes to suppress backgrounds from radioactivity and sample impurities. </a:t>
            </a: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 the past years, a collaboration with several laboratories (CERN-Isolde, ILL, Joint Research Center (JRC) Geel, </a:t>
            </a: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Los Alamos National Laboratory (LANL), PSI) that are able to isolate desired isotopes has been fruitfully established. </a:t>
            </a:r>
          </a:p>
          <a:p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Isotopes with half-lives higher than about a hundred of days available in a sufficient amount can be measured</a:t>
            </a: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using the time-of-flight technique, </a:t>
            </a: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while the activation technique can be applied even in more challenging physics cases.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D1AD26-4E2F-EB27-5FB2-569C0BCB893E}"/>
              </a:ext>
            </a:extLst>
          </p:cNvPr>
          <p:cNvSpPr txBox="1"/>
          <p:nvPr/>
        </p:nvSpPr>
        <p:spPr>
          <a:xfrm>
            <a:off x="83973" y="80542"/>
            <a:ext cx="5437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With a look towards the future</a:t>
            </a:r>
            <a:endParaRPr lang="en-US" sz="4000" i="1" dirty="0">
              <a:solidFill>
                <a:srgbClr val="00B0F0"/>
              </a:solidFill>
            </a:endParaRP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B3E95B9E-54CA-3800-F53D-A7F015832F4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7594" y="2969668"/>
            <a:ext cx="2873574" cy="1674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10322-8A0C-BEF5-4F67-BB7E765D3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67" y="2957948"/>
            <a:ext cx="3129221" cy="1682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0ED0FF-42FB-2018-68AE-7123E265A60A}"/>
              </a:ext>
            </a:extLst>
          </p:cNvPr>
          <p:cNvSpPr txBox="1"/>
          <p:nvPr/>
        </p:nvSpPr>
        <p:spPr>
          <a:xfrm>
            <a:off x="6042992" y="4705758"/>
            <a:ext cx="294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Filtering at the NEAR station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42CD1A-4BA6-91EA-6A5C-F862DF157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7729" y="5089693"/>
            <a:ext cx="2874636" cy="818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EB762D-5379-D29C-3A0D-C09D0B6A7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595" y="5086676"/>
            <a:ext cx="3326146" cy="16873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1F0F5A-11C4-DE4F-5A2E-8378BF903D43}"/>
              </a:ext>
            </a:extLst>
          </p:cNvPr>
          <p:cNvSpPr txBox="1"/>
          <p:nvPr/>
        </p:nvSpPr>
        <p:spPr>
          <a:xfrm>
            <a:off x="9352881" y="6185309"/>
            <a:ext cx="28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n_ACT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initiative @ BDF</a:t>
            </a:r>
          </a:p>
        </p:txBody>
      </p:sp>
    </p:spTree>
    <p:extLst>
      <p:ext uri="{BB962C8B-B14F-4D97-AF65-F5344CB8AC3E}">
        <p14:creationId xmlns:p14="http://schemas.microsoft.com/office/powerpoint/2010/main" val="256333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E69C5F-75C3-C03B-A870-07702901C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CF06C-EF9B-5BDE-9AB0-BCD99345B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6"/>
            <a:ext cx="4336308" cy="2785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549AE-ADCA-0E1D-06D3-107D4C17E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9534"/>
            <a:ext cx="4336308" cy="3909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C4EF3-4397-1D09-5208-ABB8CED8C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242" y="3005784"/>
            <a:ext cx="7116033" cy="981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3D1297-6246-7B30-EE3A-D93F22663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242" y="3974316"/>
            <a:ext cx="7116033" cy="2484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28CB63-3062-D600-7587-2FC08D76118C}"/>
              </a:ext>
            </a:extLst>
          </p:cNvPr>
          <p:cNvSpPr txBox="1"/>
          <p:nvPr/>
        </p:nvSpPr>
        <p:spPr>
          <a:xfrm>
            <a:off x="10210624" y="6450914"/>
            <a:ext cx="198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Universe </a:t>
            </a: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11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329 (2025)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EEFAE4-55D1-B094-ACBD-87A6940520B8}"/>
              </a:ext>
            </a:extLst>
          </p:cNvPr>
          <p:cNvSpPr txBox="1"/>
          <p:nvPr/>
        </p:nvSpPr>
        <p:spPr>
          <a:xfrm>
            <a:off x="4399722" y="218541"/>
            <a:ext cx="762855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FFC000"/>
                </a:solidFill>
              </a:rPr>
              <a:t>n_TOF</a:t>
            </a:r>
            <a:endParaRPr lang="en-US" sz="2400" u="sng" dirty="0">
              <a:solidFill>
                <a:srgbClr val="FFC000"/>
              </a:solidFill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Along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25</a:t>
            </a:r>
            <a:r>
              <a:rPr lang="en-US" dirty="0">
                <a:solidFill>
                  <a:srgbClr val="FFC000"/>
                </a:solidFill>
              </a:rPr>
              <a:t> years of activity has delivered key-data for nuclear astrophysics,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C000"/>
                </a:solidFill>
              </a:rPr>
              <a:t>Planned </a:t>
            </a:r>
            <a:r>
              <a:rPr lang="en-US" dirty="0">
                <a:solidFill>
                  <a:srgbClr val="FFC000"/>
                </a:solidFill>
              </a:rPr>
              <a:t>upgrades will further enhance the capabilities of the facility, enabling a wider area of research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C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C000"/>
              </a:solidFill>
            </a:endParaRPr>
          </a:p>
          <a:p>
            <a:r>
              <a:rPr lang="en-US" sz="1800" b="0" i="1" u="none" strike="noStrik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RWPalladioL-Roma"/>
              </a:rPr>
              <a:t>A bright future promising even more accurate results from </a:t>
            </a:r>
            <a:r>
              <a:rPr lang="en-US" sz="1800" b="0" i="1" u="none" strike="noStrike" baseline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URWPalladioL-Roma"/>
              </a:rPr>
              <a:t>n_TOF</a:t>
            </a:r>
            <a:r>
              <a:rPr lang="en-US" sz="1800" b="0" i="1" u="none" strike="noStrik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RWPalladioL-Roma"/>
              </a:rPr>
              <a:t> is envisaged.</a:t>
            </a:r>
            <a:endParaRPr lang="en-US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222E8F-005C-024F-A437-7D2F58E9B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D48DF-1CD6-22CB-4063-AC0B8930C2E0}"/>
              </a:ext>
            </a:extLst>
          </p:cNvPr>
          <p:cNvSpPr txBox="1"/>
          <p:nvPr/>
        </p:nvSpPr>
        <p:spPr>
          <a:xfrm>
            <a:off x="638881" y="4501453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dirty="0">
                <a:latin typeface="+mj-lt"/>
                <a:ea typeface="+mj-ea"/>
                <a:cs typeface="+mj-cs"/>
              </a:rPr>
              <a:t>The CERN </a:t>
            </a:r>
            <a:r>
              <a:rPr lang="en-US" sz="51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n</a:t>
            </a:r>
            <a:r>
              <a:rPr lang="en-US" sz="5100" dirty="0">
                <a:latin typeface="+mj-lt"/>
                <a:ea typeface="+mj-ea"/>
                <a:cs typeface="+mj-cs"/>
              </a:rPr>
              <a:t>eutron </a:t>
            </a:r>
            <a:r>
              <a:rPr lang="en-US" sz="51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5100" dirty="0">
                <a:latin typeface="+mj-lt"/>
                <a:ea typeface="+mj-ea"/>
                <a:cs typeface="+mj-cs"/>
              </a:rPr>
              <a:t>ime </a:t>
            </a:r>
            <a:r>
              <a:rPr lang="en-US" sz="51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5100" dirty="0">
                <a:latin typeface="+mj-lt"/>
                <a:ea typeface="+mj-ea"/>
                <a:cs typeface="+mj-cs"/>
              </a:rPr>
              <a:t>f </a:t>
            </a:r>
            <a:r>
              <a:rPr lang="en-US" sz="5100" b="1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5100" dirty="0">
                <a:latin typeface="+mj-lt"/>
                <a:ea typeface="+mj-ea"/>
                <a:cs typeface="+mj-cs"/>
              </a:rPr>
              <a:t>light facility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58930-2158-348E-E117-1F5A6D84B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554909"/>
            <a:ext cx="5614416" cy="3425606"/>
          </a:xfrm>
          <a:prstGeom prst="rect">
            <a:avLst/>
          </a:prstGeom>
        </p:spPr>
      </p:pic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7C85A63A-0345-A6AE-D3E1-10ABF7AEA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800946"/>
            <a:ext cx="5614416" cy="2933532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78EA4-FD7B-1B3D-EBAD-F148CFC321CE}"/>
              </a:ext>
            </a:extLst>
          </p:cNvPr>
          <p:cNvSpPr txBox="1"/>
          <p:nvPr/>
        </p:nvSpPr>
        <p:spPr>
          <a:xfrm>
            <a:off x="106618" y="6334264"/>
            <a:ext cx="10244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For details and a complete description please follow the Jorge </a:t>
            </a:r>
            <a:r>
              <a:rPr lang="en-US" sz="2000" i="1" dirty="0" err="1"/>
              <a:t>Lerendegui</a:t>
            </a:r>
            <a:r>
              <a:rPr lang="en-US" sz="2000" i="1" dirty="0"/>
              <a:t>-Marco invited talk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BE7849-1010-5A9A-DFE5-2BDBC7E9D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5681" y="5558175"/>
            <a:ext cx="1821721" cy="12725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94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D31153-F8D2-4252-8783-C9CF652EB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7C83B8-5EB7-BD1F-6E56-C4C7E6E0EB9B}"/>
              </a:ext>
            </a:extLst>
          </p:cNvPr>
          <p:cNvSpPr txBox="1"/>
          <p:nvPr/>
        </p:nvSpPr>
        <p:spPr>
          <a:xfrm>
            <a:off x="35051" y="172729"/>
            <a:ext cx="120841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Neutron-induced reaction provide data of paramount importance for Nuclear Astrophysics</a:t>
            </a: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Stellar nucleosynthesis</a:t>
            </a:r>
          </a:p>
          <a:p>
            <a:pPr algn="ctr"/>
            <a:r>
              <a:rPr lang="en-US" sz="2400" dirty="0" err="1">
                <a:solidFill>
                  <a:srgbClr val="FFC000"/>
                </a:solidFill>
              </a:rPr>
              <a:t>Cosmocronology</a:t>
            </a:r>
            <a:endParaRPr lang="en-US" sz="2400" dirty="0">
              <a:solidFill>
                <a:srgbClr val="FFC000"/>
              </a:solidFill>
            </a:endParaRP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Investigation of stellar environments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Primordial nucleosynthesis</a:t>
            </a:r>
          </a:p>
          <a:p>
            <a:pPr algn="ctr"/>
            <a:endParaRPr lang="en-US" sz="2400" dirty="0">
              <a:solidFill>
                <a:srgbClr val="FFC000"/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(more than 60 isotopes investigated)</a:t>
            </a:r>
          </a:p>
        </p:txBody>
      </p:sp>
      <p:pic>
        <p:nvPicPr>
          <p:cNvPr id="3" name="Immagine 14">
            <a:extLst>
              <a:ext uri="{FF2B5EF4-FFF2-40B4-BE49-F238E27FC236}">
                <a16:creationId xmlns:a16="http://schemas.microsoft.com/office/drawing/2014/main" id="{7B802F64-4716-E221-AA04-0395F4836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85" y="3410907"/>
            <a:ext cx="3488639" cy="3332250"/>
          </a:xfrm>
          <a:prstGeom prst="rect">
            <a:avLst/>
          </a:prstGeom>
        </p:spPr>
      </p:pic>
      <p:pic>
        <p:nvPicPr>
          <p:cNvPr id="4" name="Picture 2" descr="crab_vlt_big">
            <a:extLst>
              <a:ext uri="{FF2B5EF4-FFF2-40B4-BE49-F238E27FC236}">
                <a16:creationId xmlns:a16="http://schemas.microsoft.com/office/drawing/2014/main" id="{92EE2EB2-97C6-1DE6-0646-E2586472F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1696"/>
          <a:stretch>
            <a:fillRect/>
          </a:stretch>
        </p:blipFill>
        <p:spPr bwMode="auto">
          <a:xfrm>
            <a:off x="88145" y="3393525"/>
            <a:ext cx="3394465" cy="334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6" descr="NSynt">
            <a:extLst>
              <a:ext uri="{FF2B5EF4-FFF2-40B4-BE49-F238E27FC236}">
                <a16:creationId xmlns:a16="http://schemas.microsoft.com/office/drawing/2014/main" id="{1720CEB9-4245-7750-D04E-530C0237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3801" b="2625"/>
          <a:stretch>
            <a:fillRect/>
          </a:stretch>
        </p:blipFill>
        <p:spPr bwMode="auto">
          <a:xfrm>
            <a:off x="3468218" y="3399762"/>
            <a:ext cx="5124807" cy="33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213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9B8BD4-C551-9733-3AE8-EF2A52DB6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ABD23-C7B1-F9B6-C277-B2E0EADA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0" y="730686"/>
            <a:ext cx="8149544" cy="308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2F89B-FEAF-35D3-93A2-123D4F976DEC}"/>
              </a:ext>
            </a:extLst>
          </p:cNvPr>
          <p:cNvSpPr txBox="1"/>
          <p:nvPr/>
        </p:nvSpPr>
        <p:spPr>
          <a:xfrm>
            <a:off x="0" y="93752"/>
            <a:ext cx="1201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Experimental set-up – Neutron Capture measurements</a:t>
            </a:r>
          </a:p>
        </p:txBody>
      </p:sp>
      <p:pic>
        <p:nvPicPr>
          <p:cNvPr id="4" name="Picture 3" descr="A machine with many metal objects&#10;&#10;AI-generated content may be incorrect.">
            <a:extLst>
              <a:ext uri="{FF2B5EF4-FFF2-40B4-BE49-F238E27FC236}">
                <a16:creationId xmlns:a16="http://schemas.microsoft.com/office/drawing/2014/main" id="{C24AF76F-F588-8D3F-AF4C-E35111CC6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779" y="703109"/>
            <a:ext cx="4293221" cy="4362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AEE41-3C60-E584-045F-4335A0B4EC4F}"/>
              </a:ext>
            </a:extLst>
          </p:cNvPr>
          <p:cNvSpPr txBox="1"/>
          <p:nvPr/>
        </p:nvSpPr>
        <p:spPr>
          <a:xfrm>
            <a:off x="121000" y="3895973"/>
            <a:ext cx="27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</a:t>
            </a:r>
            <a:r>
              <a:rPr lang="en-US" baseline="-25000" dirty="0">
                <a:solidFill>
                  <a:srgbClr val="FFC000"/>
                </a:solidFill>
              </a:rPr>
              <a:t>6</a:t>
            </a:r>
            <a:r>
              <a:rPr lang="en-US" dirty="0">
                <a:solidFill>
                  <a:srgbClr val="FFC000"/>
                </a:solidFill>
              </a:rPr>
              <a:t>D</a:t>
            </a:r>
            <a:r>
              <a:rPr lang="en-US" baseline="-25000" dirty="0">
                <a:solidFill>
                  <a:srgbClr val="FFC000"/>
                </a:solidFill>
              </a:rPr>
              <a:t>6</a:t>
            </a:r>
            <a:r>
              <a:rPr lang="en-US" dirty="0">
                <a:solidFill>
                  <a:srgbClr val="FFC000"/>
                </a:solidFill>
              </a:rPr>
              <a:t> and their upgrading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E17C4-F0F4-F076-E25F-E45FB0490728}"/>
              </a:ext>
            </a:extLst>
          </p:cNvPr>
          <p:cNvSpPr txBox="1"/>
          <p:nvPr/>
        </p:nvSpPr>
        <p:spPr>
          <a:xfrm>
            <a:off x="43031" y="4843955"/>
            <a:ext cx="3447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The Total Absorption Calorimeter</a:t>
            </a:r>
          </a:p>
          <a:p>
            <a:r>
              <a:rPr lang="en-US" dirty="0">
                <a:solidFill>
                  <a:srgbClr val="FFC000"/>
                </a:solidFill>
              </a:rPr>
              <a:t>Made of 40 BaF2 crystals</a:t>
            </a:r>
          </a:p>
          <a:p>
            <a:r>
              <a:rPr lang="en-US" dirty="0">
                <a:solidFill>
                  <a:srgbClr val="FFC000"/>
                </a:solidFill>
              </a:rPr>
              <a:t>4π geometry</a:t>
            </a:r>
          </a:p>
        </p:txBody>
      </p:sp>
      <p:sp>
        <p:nvSpPr>
          <p:cNvPr id="7" name="Arrow: Bent-Up 6">
            <a:extLst>
              <a:ext uri="{FF2B5EF4-FFF2-40B4-BE49-F238E27FC236}">
                <a16:creationId xmlns:a16="http://schemas.microsoft.com/office/drawing/2014/main" id="{D00C6849-9E61-64AE-011C-360E34E6723E}"/>
              </a:ext>
            </a:extLst>
          </p:cNvPr>
          <p:cNvSpPr/>
          <p:nvPr/>
        </p:nvSpPr>
        <p:spPr>
          <a:xfrm>
            <a:off x="2435479" y="3868246"/>
            <a:ext cx="536713" cy="52449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485C6317-0C68-1A1A-A1C2-C21548DA3D55}"/>
              </a:ext>
            </a:extLst>
          </p:cNvPr>
          <p:cNvSpPr/>
          <p:nvPr/>
        </p:nvSpPr>
        <p:spPr>
          <a:xfrm rot="5400000">
            <a:off x="2828834" y="5236684"/>
            <a:ext cx="536713" cy="52449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D2705-657B-BF44-F831-3D0F4352198A}"/>
              </a:ext>
            </a:extLst>
          </p:cNvPr>
          <p:cNvSpPr txBox="1"/>
          <p:nvPr/>
        </p:nvSpPr>
        <p:spPr>
          <a:xfrm>
            <a:off x="8239097" y="5187961"/>
            <a:ext cx="356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Segmented Total Energy Detectors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0A1D6B3F-78D2-1E29-A4B1-2D66CF235EED}"/>
              </a:ext>
            </a:extLst>
          </p:cNvPr>
          <p:cNvSpPr/>
          <p:nvPr/>
        </p:nvSpPr>
        <p:spPr>
          <a:xfrm>
            <a:off x="11475011" y="5187961"/>
            <a:ext cx="536713" cy="52449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machine with many wires&#10;&#10;Description automatically generated">
            <a:extLst>
              <a:ext uri="{FF2B5EF4-FFF2-40B4-BE49-F238E27FC236}">
                <a16:creationId xmlns:a16="http://schemas.microsoft.com/office/drawing/2014/main" id="{664C1DD6-0554-3DD8-5D69-6D6B4191E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64" y="3578698"/>
            <a:ext cx="4765270" cy="31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9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EBBFB5-7B9C-536F-7D2F-6E1E377C4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5E6DE-3FC0-FAE0-52FF-46AA47088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803" y="616304"/>
            <a:ext cx="6401723" cy="5075899"/>
          </a:xfrm>
          <a:prstGeom prst="rect">
            <a:avLst/>
          </a:prstGeom>
        </p:spPr>
      </p:pic>
      <p:sp>
        <p:nvSpPr>
          <p:cNvPr id="3" name="object 29">
            <a:extLst>
              <a:ext uri="{FF2B5EF4-FFF2-40B4-BE49-F238E27FC236}">
                <a16:creationId xmlns:a16="http://schemas.microsoft.com/office/drawing/2014/main" id="{11C75150-C73D-CB85-39CD-2E8B6AB8C937}"/>
              </a:ext>
            </a:extLst>
          </p:cNvPr>
          <p:cNvSpPr txBox="1"/>
          <p:nvPr/>
        </p:nvSpPr>
        <p:spPr>
          <a:xfrm>
            <a:off x="6437402" y="5636795"/>
            <a:ext cx="3835706" cy="115865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75"/>
              </a:spcBef>
            </a:pPr>
            <a:r>
              <a:rPr sz="1050" b="1" spc="-10" dirty="0">
                <a:solidFill>
                  <a:srgbClr val="FFC000"/>
                </a:solidFill>
                <a:latin typeface="Arial"/>
                <a:cs typeface="Arial"/>
              </a:rPr>
              <a:t>151</a:t>
            </a:r>
            <a:r>
              <a:rPr sz="2400" b="1" spc="-15" baseline="-17361" dirty="0">
                <a:solidFill>
                  <a:srgbClr val="FFC000"/>
                </a:solidFill>
                <a:latin typeface="Arial"/>
                <a:cs typeface="Arial"/>
              </a:rPr>
              <a:t>Sm</a:t>
            </a:r>
            <a:endParaRPr sz="2400" baseline="-17361" dirty="0">
              <a:solidFill>
                <a:srgbClr val="FFC000"/>
              </a:solidFill>
              <a:latin typeface="Arial"/>
              <a:cs typeface="Arial"/>
            </a:endParaRPr>
          </a:p>
          <a:p>
            <a:pPr marL="38100" marR="276225">
              <a:lnSpc>
                <a:spcPct val="100000"/>
              </a:lnSpc>
              <a:spcBef>
                <a:spcPts val="480"/>
              </a:spcBef>
            </a:pPr>
            <a:r>
              <a:rPr lang="en-US" sz="1400" dirty="0">
                <a:solidFill>
                  <a:srgbClr val="FFFF00"/>
                </a:solidFill>
                <a:latin typeface="Arial"/>
                <a:cs typeface="Arial"/>
              </a:rPr>
              <a:t>Mass</a:t>
            </a:r>
            <a:r>
              <a:rPr sz="14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400" spc="-10" dirty="0">
                <a:solidFill>
                  <a:srgbClr val="FFFF00"/>
                </a:solidFill>
                <a:latin typeface="Arial"/>
                <a:cs typeface="Arial"/>
              </a:rPr>
              <a:t>m 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200</a:t>
            </a:r>
            <a:r>
              <a:rPr sz="14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00"/>
                </a:solidFill>
                <a:latin typeface="Arial"/>
                <a:cs typeface="Arial"/>
              </a:rPr>
              <a:t>mg</a:t>
            </a:r>
            <a:endParaRPr lang="en-US" sz="1400" spc="-25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8100" marR="276225">
              <a:lnSpc>
                <a:spcPct val="100000"/>
              </a:lnSpc>
              <a:spcBef>
                <a:spcPts val="480"/>
              </a:spcBef>
            </a:pPr>
            <a:r>
              <a:rPr lang="en-US" sz="1400" dirty="0">
                <a:solidFill>
                  <a:srgbClr val="FFFF00"/>
                </a:solidFill>
                <a:latin typeface="Arial"/>
                <a:cs typeface="Arial"/>
              </a:rPr>
              <a:t>Enrichment factor f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 =</a:t>
            </a:r>
            <a:r>
              <a:rPr sz="14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00"/>
                </a:solidFill>
                <a:latin typeface="Arial"/>
                <a:cs typeface="Arial"/>
              </a:rPr>
              <a:t>0.9</a:t>
            </a:r>
            <a:endParaRPr lang="en-US" sz="1400" spc="-25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8100" marR="276225">
              <a:lnSpc>
                <a:spcPct val="100000"/>
              </a:lnSpc>
              <a:spcBef>
                <a:spcPts val="480"/>
              </a:spcBef>
            </a:pPr>
            <a:r>
              <a:rPr lang="en-IE" sz="1400" spc="-25" dirty="0">
                <a:solidFill>
                  <a:srgbClr val="FFFF00"/>
                </a:solidFill>
                <a:latin typeface="Arial"/>
                <a:cs typeface="Arial"/>
              </a:rPr>
              <a:t>Capture cross section at 30 keV, </a:t>
            </a:r>
            <a:r>
              <a:rPr sz="1400" dirty="0">
                <a:solidFill>
                  <a:srgbClr val="FFFF00"/>
                </a:solidFill>
                <a:latin typeface="Symbol"/>
                <a:cs typeface="Symbol"/>
              </a:rPr>
              <a:t>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=3b</a:t>
            </a:r>
            <a:r>
              <a:rPr sz="1400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sz="1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30">
            <a:extLst>
              <a:ext uri="{FF2B5EF4-FFF2-40B4-BE49-F238E27FC236}">
                <a16:creationId xmlns:a16="http://schemas.microsoft.com/office/drawing/2014/main" id="{9DEC3070-486D-F364-E410-600D81DA9A0E}"/>
              </a:ext>
            </a:extLst>
          </p:cNvPr>
          <p:cNvSpPr txBox="1"/>
          <p:nvPr/>
        </p:nvSpPr>
        <p:spPr>
          <a:xfrm>
            <a:off x="10223795" y="5577803"/>
            <a:ext cx="1630045" cy="121764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75"/>
              </a:spcBef>
            </a:pPr>
            <a:r>
              <a:rPr sz="1050" b="1" spc="-20" dirty="0">
                <a:solidFill>
                  <a:srgbClr val="FFC000"/>
                </a:solidFill>
                <a:latin typeface="Arial"/>
                <a:cs typeface="Arial"/>
              </a:rPr>
              <a:t>79</a:t>
            </a:r>
            <a:r>
              <a:rPr sz="2400" b="1" spc="-30" baseline="-17361" dirty="0">
                <a:solidFill>
                  <a:srgbClr val="FFC000"/>
                </a:solidFill>
                <a:latin typeface="Arial"/>
                <a:cs typeface="Arial"/>
              </a:rPr>
              <a:t>Se</a:t>
            </a:r>
            <a:endParaRPr lang="en-US" sz="1400" dirty="0">
              <a:solidFill>
                <a:schemeClr val="tx1">
                  <a:lumMod val="85000"/>
                </a:schemeClr>
              </a:solidFill>
              <a:latin typeface="Arial"/>
              <a:cs typeface="Arial"/>
            </a:endParaRPr>
          </a:p>
          <a:p>
            <a:pPr marL="38100" marR="558800">
              <a:lnSpc>
                <a:spcPct val="100000"/>
              </a:lnSpc>
              <a:spcBef>
                <a:spcPts val="480"/>
              </a:spcBef>
            </a:pP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m</a:t>
            </a:r>
            <a:r>
              <a:rPr sz="1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4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2.7</a:t>
            </a:r>
            <a:r>
              <a:rPr sz="14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00"/>
                </a:solidFill>
                <a:latin typeface="Arial"/>
                <a:cs typeface="Arial"/>
              </a:rPr>
              <a:t>mg</a:t>
            </a:r>
            <a:endParaRPr lang="en-US" sz="1400" spc="15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8100" marR="558800">
              <a:lnSpc>
                <a:spcPct val="100000"/>
              </a:lnSpc>
              <a:spcBef>
                <a:spcPts val="480"/>
              </a:spcBef>
            </a:pPr>
            <a:r>
              <a:rPr lang="en-US" sz="1400" spc="15" dirty="0">
                <a:solidFill>
                  <a:srgbClr val="FFFF00"/>
                </a:solidFill>
                <a:latin typeface="Arial"/>
                <a:cs typeface="Arial"/>
              </a:rPr>
              <a:t>f 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1400" spc="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00"/>
                </a:solidFill>
                <a:latin typeface="Arial"/>
                <a:cs typeface="Arial"/>
              </a:rPr>
              <a:t>7x10</a:t>
            </a:r>
            <a:r>
              <a:rPr sz="1400" spc="-15" baseline="26455" dirty="0">
                <a:solidFill>
                  <a:srgbClr val="FFFF00"/>
                </a:solidFill>
                <a:latin typeface="Arial"/>
                <a:cs typeface="Arial"/>
              </a:rPr>
              <a:t>-</a:t>
            </a:r>
            <a:r>
              <a:rPr sz="1400" spc="-75" baseline="26455" dirty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400" baseline="26455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solidFill>
                  <a:srgbClr val="FFFF00"/>
                </a:solidFill>
                <a:latin typeface="Symbol"/>
                <a:cs typeface="Symbol"/>
              </a:rPr>
              <a:t></a:t>
            </a:r>
            <a:r>
              <a:rPr lang="en-US" sz="1400" dirty="0">
                <a:solidFill>
                  <a:srgbClr val="FFFF00"/>
                </a:solidFill>
                <a:latin typeface="Symbol"/>
                <a:cs typeface="Symbol"/>
              </a:rPr>
              <a:t> 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lang="en-US" sz="1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0.2</a:t>
            </a:r>
            <a:r>
              <a:rPr sz="1400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00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83A3F-A002-6206-4E6F-D5BB9C1B763A}"/>
              </a:ext>
            </a:extLst>
          </p:cNvPr>
          <p:cNvSpPr txBox="1"/>
          <p:nvPr/>
        </p:nvSpPr>
        <p:spPr>
          <a:xfrm>
            <a:off x="0" y="42922"/>
            <a:ext cx="4860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</a:rPr>
              <a:t>Increasing performances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549797-922E-E2F6-1818-43880848F500}"/>
                  </a:ext>
                </a:extLst>
              </p:cNvPr>
              <p:cNvSpPr txBox="1"/>
              <p:nvPr/>
            </p:nvSpPr>
            <p:spPr>
              <a:xfrm>
                <a:off x="98492" y="2517720"/>
                <a:ext cx="3452099" cy="181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C000"/>
                    </a:solidFill>
                  </a:rPr>
                  <a:t>FOM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28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·</m:t>
                        </m:r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·</m:t>
                        </m:r>
                        <m:r>
                          <m:rPr>
                            <m:sty m:val="p"/>
                          </m:rPr>
                          <a:rPr lang="el-GR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C000"/>
                    </a:solidFill>
                  </a:rPr>
                  <a:t> </a:t>
                </a:r>
              </a:p>
              <a:p>
                <a:endParaRPr lang="en-US" sz="2800" b="1" dirty="0">
                  <a:solidFill>
                    <a:srgbClr val="FFC000"/>
                  </a:solidFill>
                </a:endParaRPr>
              </a:p>
              <a:p>
                <a:r>
                  <a:rPr lang="en-US" sz="1400" b="1" dirty="0">
                    <a:solidFill>
                      <a:srgbClr val="FFFF00"/>
                    </a:solidFill>
                  </a:rPr>
                  <a:t>Cesar Domingo-Pardo et al.</a:t>
                </a:r>
              </a:p>
              <a:p>
                <a:r>
                  <a:rPr lang="en-US" sz="1400" i="1" dirty="0">
                    <a:solidFill>
                      <a:srgbClr val="FFC000"/>
                    </a:solidFill>
                  </a:rPr>
                  <a:t>Eur. Phys. J. A (2025) 61:105</a:t>
                </a:r>
                <a:endParaRPr lang="en-US" sz="1200" i="1" dirty="0">
                  <a:solidFill>
                    <a:srgbClr val="FFC000"/>
                  </a:solidFill>
                </a:endParaRPr>
              </a:p>
              <a:p>
                <a:r>
                  <a:rPr lang="en-US" sz="1200" i="1" dirty="0">
                    <a:solidFill>
                      <a:srgbClr val="FFC000"/>
                    </a:solidFill>
                  </a:rPr>
                  <a:t>https://doi.org/10.1140/epja/s10050-025-01563-z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549797-922E-E2F6-1818-43880848F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2" y="2517720"/>
                <a:ext cx="3452099" cy="1816331"/>
              </a:xfrm>
              <a:prstGeom prst="rect">
                <a:avLst/>
              </a:prstGeom>
              <a:blipFill>
                <a:blip r:embed="rId3"/>
                <a:stretch>
                  <a:fillRect l="-3534" b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120C5BD-E417-4926-BFB6-AD32E4CA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77" y="4334050"/>
            <a:ext cx="4860625" cy="133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5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EA273-425D-90E0-972E-9EF1A2C72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1E006AF-A9E2-14C8-0B5E-F0A3E78BF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676"/>
          <a:stretch/>
        </p:blipFill>
        <p:spPr bwMode="auto">
          <a:xfrm>
            <a:off x="57390" y="793213"/>
            <a:ext cx="8531281" cy="4271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3E7E6C-A3B4-18C9-0672-848B6C8C3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/>
          <a:stretch/>
        </p:blipFill>
        <p:spPr bwMode="auto">
          <a:xfrm>
            <a:off x="3585966" y="1580366"/>
            <a:ext cx="8449253" cy="5178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0E2B8899-FF97-830A-BDA9-A8E0E468B333}"/>
              </a:ext>
            </a:extLst>
          </p:cNvPr>
          <p:cNvSpPr/>
          <p:nvPr/>
        </p:nvSpPr>
        <p:spPr>
          <a:xfrm>
            <a:off x="4114799" y="1961318"/>
            <a:ext cx="384313" cy="119269"/>
          </a:xfrm>
          <a:prstGeom prst="leftArrow">
            <a:avLst>
              <a:gd name="adj1" fmla="val 6379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43E8DE57-17AA-FF5D-B7A7-C3A4234F957C}"/>
              </a:ext>
            </a:extLst>
          </p:cNvPr>
          <p:cNvSpPr/>
          <p:nvPr/>
        </p:nvSpPr>
        <p:spPr>
          <a:xfrm>
            <a:off x="4114799" y="2140222"/>
            <a:ext cx="384313" cy="119269"/>
          </a:xfrm>
          <a:prstGeom prst="leftArrow">
            <a:avLst>
              <a:gd name="adj1" fmla="val 6379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297821CA-C568-F61E-4CD0-A2C68B0EB100}"/>
              </a:ext>
            </a:extLst>
          </p:cNvPr>
          <p:cNvSpPr/>
          <p:nvPr/>
        </p:nvSpPr>
        <p:spPr>
          <a:xfrm>
            <a:off x="4130873" y="5825498"/>
            <a:ext cx="384313" cy="119269"/>
          </a:xfrm>
          <a:prstGeom prst="leftArrow">
            <a:avLst>
              <a:gd name="adj1" fmla="val 6379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87139B50-D46B-DCC9-9556-86B4FBE494CF}"/>
              </a:ext>
            </a:extLst>
          </p:cNvPr>
          <p:cNvSpPr/>
          <p:nvPr/>
        </p:nvSpPr>
        <p:spPr>
          <a:xfrm>
            <a:off x="4130873" y="4023756"/>
            <a:ext cx="384313" cy="119269"/>
          </a:xfrm>
          <a:prstGeom prst="leftArrow">
            <a:avLst>
              <a:gd name="adj1" fmla="val 6379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18E13CA-DF21-E506-3287-708E4B2894E4}"/>
              </a:ext>
            </a:extLst>
          </p:cNvPr>
          <p:cNvSpPr/>
          <p:nvPr/>
        </p:nvSpPr>
        <p:spPr>
          <a:xfrm>
            <a:off x="4137499" y="6467146"/>
            <a:ext cx="384313" cy="119269"/>
          </a:xfrm>
          <a:prstGeom prst="leftArrow">
            <a:avLst>
              <a:gd name="adj1" fmla="val 6379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108B56-58BA-8BA8-4DB0-3B7B505C36DB}"/>
              </a:ext>
            </a:extLst>
          </p:cNvPr>
          <p:cNvSpPr txBox="1"/>
          <p:nvPr/>
        </p:nvSpPr>
        <p:spPr>
          <a:xfrm>
            <a:off x="57390" y="66284"/>
            <a:ext cx="437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Stellar Nucleosynthesis</a:t>
            </a:r>
          </a:p>
        </p:txBody>
      </p:sp>
    </p:spTree>
    <p:extLst>
      <p:ext uri="{BB962C8B-B14F-4D97-AF65-F5344CB8AC3E}">
        <p14:creationId xmlns:p14="http://schemas.microsoft.com/office/powerpoint/2010/main" val="257628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05671-001E-044B-9C3C-A2C4F1B23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Z1.jpg">
            <a:extLst>
              <a:ext uri="{FF2B5EF4-FFF2-40B4-BE49-F238E27FC236}">
                <a16:creationId xmlns:a16="http://schemas.microsoft.com/office/drawing/2014/main" id="{4DAB2735-9BD7-EA1E-E688-4C4C54BF3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83" y="3403934"/>
            <a:ext cx="5035980" cy="337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D407E-DE67-8F35-350C-A52A801E4CF4}"/>
              </a:ext>
            </a:extLst>
          </p:cNvPr>
          <p:cNvSpPr txBox="1"/>
          <p:nvPr/>
        </p:nvSpPr>
        <p:spPr>
          <a:xfrm>
            <a:off x="99237" y="663959"/>
            <a:ext cx="11993526" cy="2616101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Stable isotopes (</a:t>
            </a:r>
            <a:r>
              <a:rPr lang="en-US" sz="2400" baseline="30000" dirty="0">
                <a:solidFill>
                  <a:schemeClr val="bg1">
                    <a:lumMod val="95000"/>
                  </a:schemeClr>
                </a:solidFill>
              </a:rPr>
              <a:t>170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Er, </a:t>
            </a:r>
            <a:r>
              <a:rPr lang="en-US" sz="2400" baseline="30000" dirty="0">
                <a:solidFill>
                  <a:schemeClr val="bg1">
                    <a:lumMod val="95000"/>
                  </a:schemeClr>
                </a:solidFill>
              </a:rPr>
              <a:t>203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Tl) irradiated at the high-flux reactor at ILL, Grenoble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(60 days at 1.5x10</a:t>
            </a:r>
            <a:r>
              <a:rPr lang="en-US" sz="2000" baseline="30000" dirty="0">
                <a:solidFill>
                  <a:schemeClr val="bg1">
                    <a:lumMod val="95000"/>
                  </a:schemeClr>
                </a:solidFill>
              </a:rPr>
              <a:t>15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 n/cm</a:t>
            </a:r>
            <a:r>
              <a:rPr lang="en-US" sz="2000" baseline="30000" dirty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/s)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Preparation of samples at the </a:t>
            </a:r>
            <a:r>
              <a:rPr lang="de-DE" sz="2400" dirty="0">
                <a:solidFill>
                  <a:schemeClr val="bg1">
                    <a:lumMod val="95000"/>
                  </a:schemeClr>
                </a:solidFill>
              </a:rPr>
              <a:t>Paul Scherrer Institute 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[with an enrichment of 1.8% (</a:t>
            </a:r>
            <a:r>
              <a:rPr lang="en-US" sz="2000" baseline="30000" dirty="0">
                <a:solidFill>
                  <a:schemeClr val="bg1">
                    <a:lumMod val="95000"/>
                  </a:schemeClr>
                </a:solidFill>
              </a:rPr>
              <a:t>171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Tm) and 5.3% (</a:t>
            </a:r>
            <a:r>
              <a:rPr lang="en-US" sz="2000" baseline="30000" dirty="0">
                <a:solidFill>
                  <a:schemeClr val="bg1">
                    <a:lumMod val="95000"/>
                  </a:schemeClr>
                </a:solidFill>
              </a:rPr>
              <a:t>204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Tl)]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and measurements at CERN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n_TOF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A2F86-6544-9519-812A-EDA74F62CA1F}"/>
              </a:ext>
            </a:extLst>
          </p:cNvPr>
          <p:cNvSpPr txBox="1"/>
          <p:nvPr/>
        </p:nvSpPr>
        <p:spPr>
          <a:xfrm>
            <a:off x="113532" y="3433600"/>
            <a:ext cx="3014608" cy="1754326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171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Tm</a:t>
            </a:r>
          </a:p>
          <a:p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3600" baseline="-25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½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= 1.92 years</a:t>
            </a:r>
          </a:p>
          <a:p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 ≈ 3.6 mg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FA4BE-FFC0-BAB5-1FF3-701B728177FC}"/>
              </a:ext>
            </a:extLst>
          </p:cNvPr>
          <p:cNvSpPr txBox="1"/>
          <p:nvPr/>
        </p:nvSpPr>
        <p:spPr>
          <a:xfrm>
            <a:off x="3260924" y="3433600"/>
            <a:ext cx="3014608" cy="1754326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aseline="30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204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Tl</a:t>
            </a:r>
          </a:p>
          <a:p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3600" baseline="-25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½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= 3.78 years</a:t>
            </a:r>
          </a:p>
          <a:p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 ≈ 11 mg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3A9F8-1C58-916F-2E3E-AFAB8333EF5C}"/>
              </a:ext>
            </a:extLst>
          </p:cNvPr>
          <p:cNvSpPr txBox="1"/>
          <p:nvPr/>
        </p:nvSpPr>
        <p:spPr>
          <a:xfrm>
            <a:off x="57390" y="66284"/>
            <a:ext cx="5339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Stellar Nucleosynthesis (</a:t>
            </a:r>
            <a:r>
              <a:rPr lang="en-US" sz="3200" i="1" dirty="0">
                <a:solidFill>
                  <a:srgbClr val="FFC000"/>
                </a:solidFill>
              </a:rPr>
              <a:t>e.g.</a:t>
            </a:r>
            <a:r>
              <a:rPr lang="en-US" sz="3200" dirty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7" name="Picture 5" descr="204Tl.jpg">
            <a:extLst>
              <a:ext uri="{FF2B5EF4-FFF2-40B4-BE49-F238E27FC236}">
                <a16:creationId xmlns:a16="http://schemas.microsoft.com/office/drawing/2014/main" id="{B1D05211-1A3E-8432-CE5F-B690EF70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3063" y="4251100"/>
            <a:ext cx="1044533" cy="36921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90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74FD71-4D14-354B-D1AD-E0E447122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0ECBF8-327E-66CB-C4E2-57649C45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9" y="2618743"/>
            <a:ext cx="4809921" cy="3558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57331-9285-29C4-A882-1F147A3AF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449" y="2619673"/>
            <a:ext cx="7285463" cy="3539613"/>
          </a:xfrm>
          <a:prstGeom prst="rect">
            <a:avLst/>
          </a:prstGeom>
        </p:spPr>
      </p:pic>
      <p:sp>
        <p:nvSpPr>
          <p:cNvPr id="8" name="object 19">
            <a:extLst>
              <a:ext uri="{FF2B5EF4-FFF2-40B4-BE49-F238E27FC236}">
                <a16:creationId xmlns:a16="http://schemas.microsoft.com/office/drawing/2014/main" id="{346F49FE-7076-3B46-C167-AFB79A596862}"/>
              </a:ext>
            </a:extLst>
          </p:cNvPr>
          <p:cNvSpPr txBox="1"/>
          <p:nvPr/>
        </p:nvSpPr>
        <p:spPr>
          <a:xfrm>
            <a:off x="5975877" y="4752470"/>
            <a:ext cx="1465889" cy="4635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144">
            <a:solidFill>
              <a:srgbClr val="7C5F9F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4"/>
              </a:spcBef>
            </a:pPr>
            <a:r>
              <a:rPr lang="en-US" sz="2400" b="1" spc="-15" baseline="25641" dirty="0">
                <a:solidFill>
                  <a:srgbClr val="FF0000"/>
                </a:solidFill>
                <a:latin typeface="Calibri"/>
                <a:cs typeface="Calibri"/>
              </a:rPr>
              <a:t>204</a:t>
            </a:r>
            <a:r>
              <a:rPr lang="en-US" sz="2800" b="1" spc="-10" dirty="0">
                <a:solidFill>
                  <a:srgbClr val="FF0000"/>
                </a:solidFill>
                <a:latin typeface="Calibri"/>
                <a:cs typeface="Calibri"/>
              </a:rPr>
              <a:t>Tl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(n,</a:t>
            </a:r>
            <a:r>
              <a:rPr lang="el-GR" sz="2800" b="1" spc="-10" dirty="0">
                <a:solidFill>
                  <a:srgbClr val="FF0000"/>
                </a:solidFill>
                <a:latin typeface="Calibri"/>
                <a:cs typeface="Calibri"/>
              </a:rPr>
              <a:t>γ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568C7C39-ABFF-A930-4AA5-6F358F17D37D}"/>
              </a:ext>
            </a:extLst>
          </p:cNvPr>
          <p:cNvSpPr txBox="1"/>
          <p:nvPr/>
        </p:nvSpPr>
        <p:spPr>
          <a:xfrm>
            <a:off x="2818264" y="2980536"/>
            <a:ext cx="1514088" cy="4635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144">
            <a:solidFill>
              <a:srgbClr val="7C5F9F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4"/>
              </a:spcBef>
            </a:pPr>
            <a:r>
              <a:rPr lang="en-US" sz="2400" b="1" spc="-15" baseline="25641" dirty="0">
                <a:solidFill>
                  <a:srgbClr val="FF0000"/>
                </a:solidFill>
                <a:latin typeface="Calibri"/>
                <a:cs typeface="Calibri"/>
              </a:rPr>
              <a:t>171</a:t>
            </a:r>
            <a:r>
              <a:rPr lang="en-US" sz="2800" b="1" spc="-10" dirty="0">
                <a:solidFill>
                  <a:srgbClr val="FF0000"/>
                </a:solidFill>
                <a:latin typeface="Calibri"/>
                <a:cs typeface="Calibri"/>
              </a:rPr>
              <a:t>Tm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(n,</a:t>
            </a:r>
            <a:r>
              <a:rPr lang="el-GR" sz="2800" b="1" spc="-10" dirty="0">
                <a:solidFill>
                  <a:srgbClr val="FF0000"/>
                </a:solidFill>
                <a:latin typeface="Calibri"/>
                <a:cs typeface="Calibri"/>
              </a:rPr>
              <a:t>γ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45CAE-C716-4853-D406-462235A10F04}"/>
              </a:ext>
            </a:extLst>
          </p:cNvPr>
          <p:cNvSpPr txBox="1"/>
          <p:nvPr/>
        </p:nvSpPr>
        <p:spPr>
          <a:xfrm>
            <a:off x="42731" y="6224425"/>
            <a:ext cx="4907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C.Guerrero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et al., Physical Review Letters </a:t>
            </a: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125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142701 (2020)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0453D-E085-ECA6-AB24-408451A60CC8}"/>
              </a:ext>
            </a:extLst>
          </p:cNvPr>
          <p:cNvSpPr txBox="1"/>
          <p:nvPr/>
        </p:nvSpPr>
        <p:spPr>
          <a:xfrm>
            <a:off x="6566531" y="6231249"/>
            <a:ext cx="5553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A.Casanovas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-Hoste et al., Physical Review Letters </a:t>
            </a: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133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052702 (2024)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445E54-F561-2840-DBB4-776EA3CABB0F}"/>
              </a:ext>
            </a:extLst>
          </p:cNvPr>
          <p:cNvSpPr txBox="1"/>
          <p:nvPr/>
        </p:nvSpPr>
        <p:spPr>
          <a:xfrm>
            <a:off x="0" y="1228972"/>
            <a:ext cx="543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result of experiment at EAR1 </a:t>
            </a:r>
            <a:r>
              <a:rPr lang="en-US" dirty="0" err="1">
                <a:solidFill>
                  <a:srgbClr val="FFFF00"/>
                </a:solidFill>
              </a:rPr>
              <a:t>n_TOF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r>
              <a:rPr lang="en-US" dirty="0">
                <a:solidFill>
                  <a:srgbClr val="FFFF00"/>
                </a:solidFill>
              </a:rPr>
              <a:t>provided the first ever set of resonance parameters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0BE40B-A1E3-75D7-BECE-1147CA6ED703}"/>
              </a:ext>
            </a:extLst>
          </p:cNvPr>
          <p:cNvSpPr txBox="1"/>
          <p:nvPr/>
        </p:nvSpPr>
        <p:spPr>
          <a:xfrm>
            <a:off x="5711256" y="435863"/>
            <a:ext cx="62189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Extracted MACS at the s-process temperatures </a:t>
            </a:r>
          </a:p>
          <a:p>
            <a:r>
              <a:rPr lang="en-US" dirty="0">
                <a:solidFill>
                  <a:srgbClr val="FFFF00"/>
                </a:solidFill>
              </a:rPr>
              <a:t>of </a:t>
            </a:r>
            <a:r>
              <a:rPr lang="en-US" dirty="0" err="1">
                <a:solidFill>
                  <a:srgbClr val="FFFF00"/>
                </a:solidFill>
              </a:rPr>
              <a:t>kT</a:t>
            </a:r>
            <a:r>
              <a:rPr lang="en-US" dirty="0">
                <a:solidFill>
                  <a:srgbClr val="FFFF00"/>
                </a:solidFill>
              </a:rPr>
              <a:t> ≈ 8 keV and </a:t>
            </a:r>
            <a:r>
              <a:rPr lang="en-US" dirty="0" err="1">
                <a:solidFill>
                  <a:srgbClr val="FFFF00"/>
                </a:solidFill>
              </a:rPr>
              <a:t>kT</a:t>
            </a:r>
            <a:r>
              <a:rPr lang="en-US" dirty="0">
                <a:solidFill>
                  <a:srgbClr val="FFFF00"/>
                </a:solidFill>
              </a:rPr>
              <a:t> ≈ 30 keV , </a:t>
            </a:r>
          </a:p>
          <a:p>
            <a:r>
              <a:rPr lang="en-US" dirty="0">
                <a:solidFill>
                  <a:srgbClr val="FFFF00"/>
                </a:solidFill>
              </a:rPr>
              <a:t>are about 3% lower and 20% higher, respectively, </a:t>
            </a:r>
          </a:p>
          <a:p>
            <a:r>
              <a:rPr lang="en-US" dirty="0">
                <a:solidFill>
                  <a:srgbClr val="FFFF00"/>
                </a:solidFill>
              </a:rPr>
              <a:t>than the corresponding theoretical values </a:t>
            </a:r>
          </a:p>
          <a:p>
            <a:r>
              <a:rPr lang="en-US" dirty="0">
                <a:solidFill>
                  <a:srgbClr val="FFFF00"/>
                </a:solidFill>
              </a:rPr>
              <a:t>widely used in nucleosynthesis simulations. </a:t>
            </a:r>
          </a:p>
          <a:p>
            <a:r>
              <a:rPr lang="en-US" dirty="0">
                <a:solidFill>
                  <a:srgbClr val="FFFF00"/>
                </a:solidFill>
              </a:rPr>
              <a:t>New data report to the agreement with the </a:t>
            </a:r>
            <a:r>
              <a:rPr lang="en-US" baseline="30000" dirty="0">
                <a:solidFill>
                  <a:srgbClr val="FFFF00"/>
                </a:solidFill>
              </a:rPr>
              <a:t>204</a:t>
            </a:r>
            <a:r>
              <a:rPr lang="en-US" dirty="0">
                <a:solidFill>
                  <a:srgbClr val="FFFF00"/>
                </a:solidFill>
              </a:rPr>
              <a:t>Pb abundance </a:t>
            </a:r>
          </a:p>
          <a:p>
            <a:r>
              <a:rPr lang="en-US" dirty="0">
                <a:solidFill>
                  <a:srgbClr val="FFFF00"/>
                </a:solidFill>
              </a:rPr>
              <a:t>measured in the solar system.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2D632-4F97-37D2-5CE4-1A3A5C8CAF08}"/>
              </a:ext>
            </a:extLst>
          </p:cNvPr>
          <p:cNvSpPr txBox="1"/>
          <p:nvPr/>
        </p:nvSpPr>
        <p:spPr>
          <a:xfrm>
            <a:off x="57390" y="99414"/>
            <a:ext cx="5339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Stellar Nucleosynthesis (</a:t>
            </a:r>
            <a:r>
              <a:rPr lang="en-US" sz="3200" i="1" dirty="0">
                <a:solidFill>
                  <a:srgbClr val="FFC000"/>
                </a:solidFill>
              </a:rPr>
              <a:t>e.g.</a:t>
            </a:r>
            <a:r>
              <a:rPr lang="en-US" sz="3200" dirty="0">
                <a:solidFill>
                  <a:srgbClr val="FFC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6460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0FA746-8A84-B565-0114-E7DA2D127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5BC6F-4AA2-AC1F-525A-0C82ACE35145}"/>
              </a:ext>
            </a:extLst>
          </p:cNvPr>
          <p:cNvSpPr txBox="1"/>
          <p:nvPr/>
        </p:nvSpPr>
        <p:spPr>
          <a:xfrm>
            <a:off x="57390" y="50254"/>
            <a:ext cx="560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The Re/</a:t>
            </a:r>
            <a:r>
              <a:rPr lang="en-US" sz="3200" dirty="0" err="1">
                <a:solidFill>
                  <a:srgbClr val="FFC000"/>
                </a:solidFill>
              </a:rPr>
              <a:t>Os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  <a:r>
              <a:rPr lang="en-US" sz="3200" dirty="0" err="1">
                <a:solidFill>
                  <a:srgbClr val="FFC000"/>
                </a:solidFill>
              </a:rPr>
              <a:t>cosmochronometer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85681916-6510-7EE2-A787-6BB221822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62" y="621017"/>
            <a:ext cx="9716316" cy="5347163"/>
          </a:xfrm>
          <a:prstGeom prst="rect">
            <a:avLst/>
          </a:prstGeom>
        </p:spPr>
      </p:pic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CB65067-8172-3A40-3D35-CFAAAFDF3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4888"/>
            <a:ext cx="4193203" cy="1241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19663-7129-78C3-2D66-5BDCD69D4C8F}"/>
              </a:ext>
            </a:extLst>
          </p:cNvPr>
          <p:cNvSpPr txBox="1"/>
          <p:nvPr/>
        </p:nvSpPr>
        <p:spPr>
          <a:xfrm>
            <a:off x="3141926" y="6368644"/>
            <a:ext cx="103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latin typeface="Aptos" panose="020B0004020202020204" pitchFamily="34" charset="0"/>
              </a:rPr>
              <a:t>β</a:t>
            </a:r>
            <a:r>
              <a:rPr lang="en-US" dirty="0">
                <a:solidFill>
                  <a:srgbClr val="FFFF00"/>
                </a:solidFill>
              </a:rPr>
              <a:t>-decay half life of </a:t>
            </a:r>
            <a:r>
              <a:rPr lang="en-US" baseline="30000" dirty="0">
                <a:solidFill>
                  <a:srgbClr val="FFFF00"/>
                </a:solidFill>
              </a:rPr>
              <a:t>187</a:t>
            </a:r>
            <a:r>
              <a:rPr lang="en-US" dirty="0">
                <a:solidFill>
                  <a:srgbClr val="FFFF00"/>
                </a:solidFill>
              </a:rPr>
              <a:t>Re is 43.7 Gyr → influences on abundances of the daughter </a:t>
            </a:r>
            <a:r>
              <a:rPr lang="en-US" baseline="30000" dirty="0">
                <a:solidFill>
                  <a:srgbClr val="FFFF00"/>
                </a:solidFill>
              </a:rPr>
              <a:t>187</a:t>
            </a:r>
            <a:r>
              <a:rPr lang="en-US" dirty="0">
                <a:solidFill>
                  <a:srgbClr val="FFFF00"/>
                </a:solidFill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1337302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860</Words>
  <Application>Microsoft Office PowerPoint</Application>
  <PresentationFormat>Widescreen</PresentationFormat>
  <Paragraphs>128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Cambria Math</vt:lpstr>
      <vt:lpstr>Symbol</vt:lpstr>
      <vt:lpstr>URWPalladioL-Roma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Paolo Maria Milazzo</dc:creator>
  <cp:lastModifiedBy>Paolo Maria Milazzo</cp:lastModifiedBy>
  <cp:revision>35</cp:revision>
  <dcterms:created xsi:type="dcterms:W3CDTF">2025-10-28T10:30:41Z</dcterms:created>
  <dcterms:modified xsi:type="dcterms:W3CDTF">2025-11-04T14:21:25Z</dcterms:modified>
</cp:coreProperties>
</file>