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32"/>
  </p:notesMasterIdLst>
  <p:sldIdLst>
    <p:sldId id="433" r:id="rId2"/>
    <p:sldId id="464" r:id="rId3"/>
    <p:sldId id="462" r:id="rId4"/>
    <p:sldId id="463" r:id="rId5"/>
    <p:sldId id="469" r:id="rId6"/>
    <p:sldId id="453" r:id="rId7"/>
    <p:sldId id="454" r:id="rId8"/>
    <p:sldId id="455" r:id="rId9"/>
    <p:sldId id="456" r:id="rId10"/>
    <p:sldId id="457" r:id="rId11"/>
    <p:sldId id="472" r:id="rId12"/>
    <p:sldId id="473" r:id="rId13"/>
    <p:sldId id="474" r:id="rId14"/>
    <p:sldId id="458" r:id="rId15"/>
    <p:sldId id="459" r:id="rId16"/>
    <p:sldId id="475" r:id="rId17"/>
    <p:sldId id="476" r:id="rId18"/>
    <p:sldId id="467" r:id="rId19"/>
    <p:sldId id="438" r:id="rId20"/>
    <p:sldId id="446" r:id="rId21"/>
    <p:sldId id="448" r:id="rId22"/>
    <p:sldId id="449" r:id="rId23"/>
    <p:sldId id="451" r:id="rId24"/>
    <p:sldId id="441" r:id="rId25"/>
    <p:sldId id="468" r:id="rId26"/>
    <p:sldId id="442" r:id="rId27"/>
    <p:sldId id="471" r:id="rId28"/>
    <p:sldId id="452" r:id="rId29"/>
    <p:sldId id="466" r:id="rId30"/>
    <p:sldId id="47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3" autoAdjust="0"/>
    <p:restoredTop sz="87658" autoAdjust="0"/>
  </p:normalViewPr>
  <p:slideViewPr>
    <p:cSldViewPr>
      <p:cViewPr>
        <p:scale>
          <a:sx n="80" d="100"/>
          <a:sy n="80" d="100"/>
        </p:scale>
        <p:origin x="-1562" y="11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emf"/><Relationship Id="rId1" Type="http://schemas.openxmlformats.org/officeDocument/2006/relationships/image" Target="../media/image46.e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9A365-3F21-45C9-8FD0-6D6EEBA1CD5A}" type="datetimeFigureOut">
              <a:rPr lang="en-US" smtClean="0"/>
              <a:t>11/26/2025</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ED1A9A-6741-402D-AE80-9C002E0E8B98}" type="slidenum">
              <a:rPr lang="en-US" smtClean="0"/>
              <a:t>‹#›</a:t>
            </a:fld>
            <a:endParaRPr lang="en-US"/>
          </a:p>
        </p:txBody>
      </p:sp>
    </p:spTree>
    <p:extLst>
      <p:ext uri="{BB962C8B-B14F-4D97-AF65-F5344CB8AC3E}">
        <p14:creationId xmlns:p14="http://schemas.microsoft.com/office/powerpoint/2010/main" val="180266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Radiation defects produced by swift heavy ions are concentrated within small volume, surrounding ion trajectory. This inevitably results in generation of local mechanical stress, which in own turn may affect final defect structure. The knowledge about of such a high energy heavy ion track-assisted stress is of considerable practical value in view of simulation of fission product impact in radiation resistant oxides and ceramics, as candidate materials for nuclear waste management and prediction of their long-term radiation stability. In this report we give a review of experiments aimed at evaluation of mechanical stresses in radiation resistant ceramics (Al2O3, Si3N4, </a:t>
            </a:r>
            <a:r>
              <a:rPr lang="en-US" sz="1200" b="0" i="0" kern="1200" dirty="0" err="1" smtClean="0">
                <a:solidFill>
                  <a:schemeClr val="tx1"/>
                </a:solidFill>
                <a:effectLst/>
                <a:latin typeface="+mn-lt"/>
                <a:ea typeface="+mn-ea"/>
                <a:cs typeface="+mn-cs"/>
              </a:rPr>
              <a:t>AlN</a:t>
            </a:r>
            <a:r>
              <a:rPr lang="en-US" sz="1200" b="0" i="0" kern="1200" dirty="0" smtClean="0">
                <a:solidFill>
                  <a:schemeClr val="tx1"/>
                </a:solidFill>
                <a:effectLst/>
                <a:latin typeface="+mn-lt"/>
                <a:ea typeface="+mn-ea"/>
                <a:cs typeface="+mn-cs"/>
              </a:rPr>
              <a:t>) during and after irradiation with high energy Kr, </a:t>
            </a:r>
            <a:r>
              <a:rPr lang="en-US" sz="1200" b="0" i="0" kern="1200" dirty="0" err="1" smtClean="0">
                <a:solidFill>
                  <a:schemeClr val="tx1"/>
                </a:solidFill>
                <a:effectLst/>
                <a:latin typeface="+mn-lt"/>
                <a:ea typeface="+mn-ea"/>
                <a:cs typeface="+mn-cs"/>
              </a:rPr>
              <a:t>Xe</a:t>
            </a:r>
            <a:r>
              <a:rPr lang="en-US" sz="1200" b="0" i="0" kern="1200" dirty="0" smtClean="0">
                <a:solidFill>
                  <a:schemeClr val="tx1"/>
                </a:solidFill>
                <a:effectLst/>
                <a:latin typeface="+mn-lt"/>
                <a:ea typeface="+mn-ea"/>
                <a:cs typeface="+mn-cs"/>
              </a:rPr>
              <a:t> and Bi ions. To characterize stress a piezospectroscopic method, utilizing the relationship between the stress and changes in the ionoluminescence, photoluminescence and Raman spectra has been used.</a:t>
            </a:r>
            <a:endParaRPr lang="ru-RU" dirty="0"/>
          </a:p>
        </p:txBody>
      </p:sp>
      <p:sp>
        <p:nvSpPr>
          <p:cNvPr id="4" name="Номер слайда 3"/>
          <p:cNvSpPr>
            <a:spLocks noGrp="1"/>
          </p:cNvSpPr>
          <p:nvPr>
            <p:ph type="sldNum" sz="quarter" idx="10"/>
          </p:nvPr>
        </p:nvSpPr>
        <p:spPr/>
        <p:txBody>
          <a:bodyPr/>
          <a:lstStyle/>
          <a:p>
            <a:fld id="{FDED1A9A-6741-402D-AE80-9C002E0E8B98}" type="slidenum">
              <a:rPr lang="en-US" smtClean="0"/>
              <a:t>2</a:t>
            </a:fld>
            <a:endParaRPr lang="en-US"/>
          </a:p>
        </p:txBody>
      </p:sp>
    </p:spTree>
    <p:extLst>
      <p:ext uri="{BB962C8B-B14F-4D97-AF65-F5344CB8AC3E}">
        <p14:creationId xmlns:p14="http://schemas.microsoft.com/office/powerpoint/2010/main" val="381561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d-spacing can described as the distance between planes of atoms that give rise to diffraction peaks. Each peak in a </a:t>
            </a:r>
            <a:r>
              <a:rPr lang="en-US" sz="1200" b="0" i="0" kern="1200" dirty="0" err="1" smtClean="0">
                <a:solidFill>
                  <a:schemeClr val="tx1"/>
                </a:solidFill>
                <a:effectLst/>
                <a:latin typeface="+mn-lt"/>
                <a:ea typeface="+mn-ea"/>
                <a:cs typeface="+mn-cs"/>
              </a:rPr>
              <a:t>diffractogram</a:t>
            </a:r>
            <a:r>
              <a:rPr lang="en-US" sz="1200" b="0" i="0" kern="1200" dirty="0" smtClean="0">
                <a:solidFill>
                  <a:schemeClr val="tx1"/>
                </a:solidFill>
                <a:effectLst/>
                <a:latin typeface="+mn-lt"/>
                <a:ea typeface="+mn-ea"/>
                <a:cs typeface="+mn-cs"/>
              </a:rPr>
              <a:t> results from a corresponding d-spacing. The planes of atoms can be referred to a 3D coordinate system and so can be described as a direction within the crystal. So d-spacing as well as having a dimension, usually quoted in </a:t>
            </a:r>
            <a:r>
              <a:rPr lang="en-US" sz="1200" b="0" i="0" kern="1200" dirty="0" err="1" smtClean="0">
                <a:solidFill>
                  <a:schemeClr val="tx1"/>
                </a:solidFill>
                <a:effectLst/>
                <a:latin typeface="+mn-lt"/>
                <a:ea typeface="+mn-ea"/>
                <a:cs typeface="+mn-cs"/>
              </a:rPr>
              <a:t>Ångstroms</a:t>
            </a:r>
            <a:r>
              <a:rPr lang="en-US" sz="1200" b="0" i="0" kern="1200" dirty="0" smtClean="0">
                <a:solidFill>
                  <a:schemeClr val="tx1"/>
                </a:solidFill>
                <a:effectLst/>
                <a:latin typeface="+mn-lt"/>
                <a:ea typeface="+mn-ea"/>
                <a:cs typeface="+mn-cs"/>
              </a:rPr>
              <a:t>, can labelled with a plane direction </a:t>
            </a:r>
            <a:r>
              <a:rPr lang="en-US" sz="1200" b="0" i="1" kern="1200" dirty="0" err="1" smtClean="0">
                <a:solidFill>
                  <a:schemeClr val="tx1"/>
                </a:solidFill>
                <a:effectLst/>
                <a:latin typeface="+mn-lt"/>
                <a:ea typeface="+mn-ea"/>
                <a:cs typeface="+mn-cs"/>
              </a:rPr>
              <a:t>hkl</a:t>
            </a:r>
            <a:r>
              <a:rPr lang="en-US" sz="1200" b="0" i="1"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FDED1A9A-6741-402D-AE80-9C002E0E8B98}" type="slidenum">
              <a:rPr lang="en-US" smtClean="0"/>
              <a:t>4</a:t>
            </a:fld>
            <a:endParaRPr lang="en-US"/>
          </a:p>
        </p:txBody>
      </p:sp>
    </p:spTree>
    <p:extLst>
      <p:ext uri="{BB962C8B-B14F-4D97-AF65-F5344CB8AC3E}">
        <p14:creationId xmlns:p14="http://schemas.microsoft.com/office/powerpoint/2010/main" val="338055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ED1A9A-6741-402D-AE80-9C002E0E8B98}" type="slidenum">
              <a:rPr lang="en-US" smtClean="0"/>
              <a:t>5</a:t>
            </a:fld>
            <a:endParaRPr lang="en-US"/>
          </a:p>
        </p:txBody>
      </p:sp>
    </p:spTree>
    <p:extLst>
      <p:ext uri="{BB962C8B-B14F-4D97-AF65-F5344CB8AC3E}">
        <p14:creationId xmlns:p14="http://schemas.microsoft.com/office/powerpoint/2010/main" val="170141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ED1A9A-6741-402D-AE80-9C002E0E8B98}" type="slidenum">
              <a:rPr lang="en-US" smtClean="0"/>
              <a:t>18</a:t>
            </a:fld>
            <a:endParaRPr lang="en-US"/>
          </a:p>
        </p:txBody>
      </p:sp>
    </p:spTree>
    <p:extLst>
      <p:ext uri="{BB962C8B-B14F-4D97-AF65-F5344CB8AC3E}">
        <p14:creationId xmlns:p14="http://schemas.microsoft.com/office/powerpoint/2010/main" val="94493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ED1A9A-6741-402D-AE80-9C002E0E8B98}" type="slidenum">
              <a:rPr lang="en-US" smtClean="0"/>
              <a:t>29</a:t>
            </a:fld>
            <a:endParaRPr lang="en-US"/>
          </a:p>
        </p:txBody>
      </p:sp>
    </p:spTree>
    <p:extLst>
      <p:ext uri="{BB962C8B-B14F-4D97-AF65-F5344CB8AC3E}">
        <p14:creationId xmlns:p14="http://schemas.microsoft.com/office/powerpoint/2010/main" val="1981860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5EDF680F-EEDC-4578-9CF3-FBFA933B910E}" type="datetimeFigureOut">
              <a:rPr lang="en-US" smtClean="0"/>
              <a:t>11/26/2025</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F9E99CC4-3CDA-4420-AAF7-32BFC0FD55A3}"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EDF680F-EEDC-4578-9CF3-FBFA933B910E}" type="datetimeFigureOut">
              <a:rPr lang="en-US" smtClean="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99CC4-3CDA-4420-AAF7-32BFC0FD55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EDF680F-EEDC-4578-9CF3-FBFA933B910E}" type="datetimeFigureOut">
              <a:rPr lang="en-US" smtClean="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99CC4-3CDA-4420-AAF7-32BFC0FD55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EDF680F-EEDC-4578-9CF3-FBFA933B910E}" type="datetimeFigureOut">
              <a:rPr lang="en-US" smtClean="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99CC4-3CDA-4420-AAF7-32BFC0FD55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DF680F-EEDC-4578-9CF3-FBFA933B910E}" type="datetimeFigureOut">
              <a:rPr lang="en-US" smtClean="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99CC4-3CDA-4420-AAF7-32BFC0FD55A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EDF680F-EEDC-4578-9CF3-FBFA933B910E}" type="datetimeFigureOut">
              <a:rPr lang="en-US" smtClean="0"/>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99CC4-3CDA-4420-AAF7-32BFC0FD55A3}"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5EDF680F-EEDC-4578-9CF3-FBFA933B910E}" type="datetimeFigureOut">
              <a:rPr lang="en-US" smtClean="0"/>
              <a:t>11/26/2025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99CC4-3CDA-4420-AAF7-32BFC0FD55A3}"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EDF680F-EEDC-4578-9CF3-FBFA933B910E}" type="datetimeFigureOut">
              <a:rPr lang="en-US" smtClean="0"/>
              <a:t>11/26/2025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99CC4-3CDA-4420-AAF7-32BFC0FD55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F680F-EEDC-4578-9CF3-FBFA933B910E}" type="datetimeFigureOut">
              <a:rPr lang="en-US" smtClean="0"/>
              <a:t>11/26/2025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99CC4-3CDA-4420-AAF7-32BFC0FD55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DF680F-EEDC-4578-9CF3-FBFA933B910E}" type="datetimeFigureOut">
              <a:rPr lang="en-US" smtClean="0"/>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99CC4-3CDA-4420-AAF7-32BFC0FD55A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DF680F-EEDC-4578-9CF3-FBFA933B910E}" type="datetimeFigureOut">
              <a:rPr lang="en-US" smtClean="0"/>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99CC4-3CDA-4420-AAF7-32BFC0FD55A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5EDF680F-EEDC-4578-9CF3-FBFA933B910E}" type="datetimeFigureOut">
              <a:rPr lang="en-US" smtClean="0"/>
              <a:t>11/26/2025</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F9E99CC4-3CDA-4420-AAF7-32BFC0FD55A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8.bin"/><Relationship Id="rId4" Type="http://schemas.openxmlformats.org/officeDocument/2006/relationships/image" Target="../media/image25.wmf"/><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4.w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44.png"/><Relationship Id="rId4" Type="http://schemas.openxmlformats.org/officeDocument/2006/relationships/image" Target="../media/image4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45.wmf"/></Relationships>
</file>

<file path=ppt/slides/_rels/slide26.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7.emf"/><Relationship Id="rId5" Type="http://schemas.openxmlformats.org/officeDocument/2006/relationships/oleObject" Target="../embeddings/oleObject15.bin"/><Relationship Id="rId10" Type="http://schemas.openxmlformats.org/officeDocument/2006/relationships/image" Target="../media/image49.wmf"/><Relationship Id="rId4" Type="http://schemas.openxmlformats.org/officeDocument/2006/relationships/image" Target="../media/image46.emf"/><Relationship Id="rId9"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4.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53.emf"/><Relationship Id="rId4"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466725" y="188913"/>
            <a:ext cx="85344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endParaRPr lang="en-US" altLang="en-US" sz="1600" dirty="0">
              <a:latin typeface="Arial" pitchFamily="34" charset="0"/>
            </a:endParaRPr>
          </a:p>
          <a:p>
            <a:pPr algn="ctr"/>
            <a:endParaRPr lang="en-US" altLang="en-US" sz="1800" dirty="0">
              <a:latin typeface="Arial" pitchFamily="34" charset="0"/>
            </a:endParaRPr>
          </a:p>
          <a:p>
            <a:pPr algn="ctr"/>
            <a:endParaRPr lang="ru-RU" altLang="en-US" sz="1600" dirty="0">
              <a:latin typeface="Arial" pitchFamily="34" charset="0"/>
            </a:endParaRPr>
          </a:p>
        </p:txBody>
      </p:sp>
      <p:sp>
        <p:nvSpPr>
          <p:cNvPr id="2055" name="Rectangle 7"/>
          <p:cNvSpPr>
            <a:spLocks noGrp="1" noChangeArrowheads="1"/>
          </p:cNvSpPr>
          <p:nvPr>
            <p:ph type="title" idx="4294967295"/>
          </p:nvPr>
        </p:nvSpPr>
        <p:spPr/>
        <p:txBody>
          <a:bodyPr/>
          <a:lstStyle/>
          <a:p>
            <a:r>
              <a:rPr lang="en-US" altLang="en-US" dirty="0"/>
              <a:t> </a:t>
            </a:r>
            <a:endParaRPr lang="ru-RU" altLang="en-US" dirty="0"/>
          </a:p>
        </p:txBody>
      </p:sp>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2488" y="4495800"/>
            <a:ext cx="1259074" cy="102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07186" y="762000"/>
            <a:ext cx="7729678" cy="2954655"/>
          </a:xfrm>
          <a:prstGeom prst="rect">
            <a:avLst/>
          </a:prstGeom>
        </p:spPr>
        <p:txBody>
          <a:bodyPr wrap="square">
            <a:spAutoFit/>
          </a:bodyPr>
          <a:lstStyle/>
          <a:p>
            <a:r>
              <a:rPr lang="en-US" sz="2400" b="1" dirty="0" smtClean="0">
                <a:cs typeface="Arial" panose="020B0604020202020204" pitchFamily="34" charset="0"/>
              </a:rPr>
              <a:t>Mechanical </a:t>
            </a:r>
            <a:r>
              <a:rPr lang="en-US" sz="2400" b="1" dirty="0">
                <a:cs typeface="Arial" panose="020B0604020202020204" pitchFamily="34" charset="0"/>
              </a:rPr>
              <a:t>stresses in solids irradiated with swift heavy </a:t>
            </a:r>
            <a:r>
              <a:rPr lang="en-US" sz="2400" b="1" dirty="0" smtClean="0">
                <a:cs typeface="Arial" panose="020B0604020202020204" pitchFamily="34" charset="0"/>
              </a:rPr>
              <a:t>ions: in-situ </a:t>
            </a:r>
            <a:r>
              <a:rPr lang="en-US" sz="2400" b="1" dirty="0">
                <a:cs typeface="Arial" panose="020B0604020202020204" pitchFamily="34" charset="0"/>
              </a:rPr>
              <a:t>and post-radiation </a:t>
            </a:r>
            <a:r>
              <a:rPr lang="en-US" sz="2400" b="1" dirty="0" smtClean="0">
                <a:cs typeface="Arial" panose="020B0604020202020204" pitchFamily="34" charset="0"/>
              </a:rPr>
              <a:t>examination</a:t>
            </a: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r>
              <a:rPr lang="en-US" sz="2000" b="1" dirty="0" smtClean="0"/>
              <a:t>Vladimir </a:t>
            </a:r>
            <a:r>
              <a:rPr lang="en-US" sz="2000" b="1" dirty="0" err="1" smtClean="0"/>
              <a:t>Skuratov</a:t>
            </a:r>
            <a:endParaRPr lang="en-US" sz="2000" b="1" dirty="0"/>
          </a:p>
          <a:p>
            <a:pPr algn="ctr"/>
            <a:r>
              <a:rPr lang="en-US" sz="2000" b="1" dirty="0" smtClean="0"/>
              <a:t/>
            </a:r>
            <a:br>
              <a:rPr lang="en-US" sz="2000" b="1" dirty="0" smtClean="0"/>
            </a:br>
            <a:r>
              <a:rPr lang="en-US" sz="2000" b="1" i="1" baseline="33000" dirty="0" smtClean="0">
                <a:solidFill>
                  <a:srgbClr val="000000"/>
                </a:solidFill>
                <a:latin typeface="Calibri" pitchFamily="34" charset="0"/>
              </a:rPr>
              <a:t> </a:t>
            </a:r>
            <a:r>
              <a:rPr lang="en-US" sz="2000" b="1" i="1" dirty="0" err="1">
                <a:solidFill>
                  <a:srgbClr val="000000"/>
                </a:solidFill>
                <a:latin typeface="Calibri" pitchFamily="34" charset="0"/>
              </a:rPr>
              <a:t>Flerov</a:t>
            </a:r>
            <a:r>
              <a:rPr lang="en-US" sz="2000" b="1" i="1" dirty="0">
                <a:solidFill>
                  <a:srgbClr val="000000"/>
                </a:solidFill>
                <a:latin typeface="Calibri" pitchFamily="34" charset="0"/>
              </a:rPr>
              <a:t> Laboratory of Nuclear </a:t>
            </a:r>
            <a:r>
              <a:rPr lang="en-US" sz="2000" b="1" i="1" dirty="0" smtClean="0">
                <a:solidFill>
                  <a:srgbClr val="000000"/>
                </a:solidFill>
                <a:latin typeface="Calibri" pitchFamily="34" charset="0"/>
              </a:rPr>
              <a:t>Reactions</a:t>
            </a:r>
          </a:p>
          <a:p>
            <a:pPr algn="ctr"/>
            <a:r>
              <a:rPr lang="en-US" sz="2000" b="1" i="1" dirty="0" smtClean="0">
                <a:solidFill>
                  <a:srgbClr val="000000"/>
                </a:solidFill>
                <a:latin typeface="Calibri" pitchFamily="34" charset="0"/>
              </a:rPr>
              <a:t>Joint </a:t>
            </a:r>
            <a:r>
              <a:rPr lang="en-US" sz="2000" b="1" i="1" dirty="0">
                <a:solidFill>
                  <a:srgbClr val="000000"/>
                </a:solidFill>
                <a:latin typeface="Calibri" pitchFamily="34" charset="0"/>
              </a:rPr>
              <a:t>Institute for Nuclear </a:t>
            </a:r>
            <a:r>
              <a:rPr lang="en-US" sz="2000" b="1" i="1" dirty="0" smtClean="0">
                <a:solidFill>
                  <a:srgbClr val="000000"/>
                </a:solidFill>
                <a:latin typeface="Calibri" pitchFamily="34" charset="0"/>
              </a:rPr>
              <a:t>Research </a:t>
            </a:r>
          </a:p>
          <a:p>
            <a:pPr algn="ctr"/>
            <a:r>
              <a:rPr lang="en-US" sz="2000" b="1" i="1" dirty="0" smtClean="0">
                <a:solidFill>
                  <a:srgbClr val="000000"/>
                </a:solidFill>
                <a:latin typeface="Calibri" pitchFamily="34" charset="0"/>
              </a:rPr>
              <a:t>Dubna</a:t>
            </a:r>
            <a:r>
              <a:rPr lang="en-US" sz="2000" b="1" i="1" dirty="0">
                <a:solidFill>
                  <a:srgbClr val="000000"/>
                </a:solidFill>
                <a:latin typeface="Calibri" pitchFamily="34" charset="0"/>
              </a:rPr>
              <a:t>, Russia</a:t>
            </a:r>
            <a:endParaRPr lang="ru-RU" sz="2000" b="1" i="1" dirty="0">
              <a:solidFill>
                <a:srgbClr val="000000"/>
              </a:solidFill>
              <a:latin typeface="Calibri" pitchFamily="34" charset="0"/>
            </a:endParaRPr>
          </a:p>
          <a:p>
            <a:pPr algn="ctr"/>
            <a:endParaRPr lang="ru-RU" sz="2000" b="1" dirty="0"/>
          </a:p>
        </p:txBody>
      </p:sp>
    </p:spTree>
    <p:extLst>
      <p:ext uri="{BB962C8B-B14F-4D97-AF65-F5344CB8AC3E}">
        <p14:creationId xmlns:p14="http://schemas.microsoft.com/office/powerpoint/2010/main" val="4119326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098809" y="1123451"/>
            <a:ext cx="4847491" cy="4053317"/>
            <a:chOff x="0" y="0"/>
            <a:chExt cx="6858002" cy="6858002"/>
          </a:xfrm>
        </p:grpSpPr>
        <p:pic>
          <p:nvPicPr>
            <p:cNvPr id="3" name="Picture 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4"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2771" y="3692771"/>
              <a:ext cx="3165231" cy="3165231"/>
            </a:xfrm>
            <a:prstGeom prst="rect">
              <a:avLst/>
            </a:prstGeom>
          </p:spPr>
        </p:pic>
        <p:pic>
          <p:nvPicPr>
            <p:cNvPr id="5"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2361" t="27134" r="28097" b="23903"/>
            <a:stretch/>
          </p:blipFill>
          <p:spPr>
            <a:xfrm>
              <a:off x="5304917" y="14114"/>
              <a:ext cx="1545865" cy="1527820"/>
            </a:xfrm>
            <a:prstGeom prst="rect">
              <a:avLst/>
            </a:prstGeom>
          </p:spPr>
        </p:pic>
      </p:grpSp>
      <p:sp>
        <p:nvSpPr>
          <p:cNvPr id="6" name="Прямоугольник 5"/>
          <p:cNvSpPr/>
          <p:nvPr/>
        </p:nvSpPr>
        <p:spPr>
          <a:xfrm>
            <a:off x="2278082" y="5410200"/>
            <a:ext cx="5494317" cy="369332"/>
          </a:xfrm>
          <a:prstGeom prst="rect">
            <a:avLst/>
          </a:prstGeom>
        </p:spPr>
        <p:txBody>
          <a:bodyPr wrap="square">
            <a:spAutoFit/>
          </a:bodyPr>
          <a:lstStyle/>
          <a:p>
            <a:r>
              <a:rPr lang="en-GB" b="1" dirty="0"/>
              <a:t>167 MeV xenon ion induced tracks in </a:t>
            </a:r>
            <a:r>
              <a:rPr lang="en-US" b="1" dirty="0" smtClean="0"/>
              <a:t>Al</a:t>
            </a:r>
            <a:r>
              <a:rPr lang="en-US" b="1" baseline="-25000" dirty="0" smtClean="0"/>
              <a:t>2</a:t>
            </a:r>
            <a:r>
              <a:rPr lang="en-US" b="1" dirty="0" smtClean="0"/>
              <a:t>O</a:t>
            </a:r>
            <a:r>
              <a:rPr lang="en-US" b="1" baseline="-25000" dirty="0" smtClean="0"/>
              <a:t>3</a:t>
            </a:r>
            <a:r>
              <a:rPr lang="en-US" b="1" dirty="0" smtClean="0"/>
              <a:t> </a:t>
            </a:r>
          </a:p>
        </p:txBody>
      </p:sp>
      <p:cxnSp>
        <p:nvCxnSpPr>
          <p:cNvPr id="9" name="Прямая со стрелкой 8"/>
          <p:cNvCxnSpPr/>
          <p:nvPr/>
        </p:nvCxnSpPr>
        <p:spPr>
          <a:xfrm>
            <a:off x="2278082" y="1371600"/>
            <a:ext cx="266700" cy="675748"/>
          </a:xfrm>
          <a:prstGeom prst="straightConnector1">
            <a:avLst/>
          </a:prstGeom>
          <a:ln w="508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3500252" y="992162"/>
            <a:ext cx="266700" cy="675748"/>
          </a:xfrm>
          <a:prstGeom prst="straightConnector1">
            <a:avLst/>
          </a:prstGeom>
          <a:ln w="508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2856258" y="1188765"/>
            <a:ext cx="266700" cy="675748"/>
          </a:xfrm>
          <a:prstGeom prst="straightConnector1">
            <a:avLst/>
          </a:prstGeom>
          <a:ln w="508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400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3962400" cy="5338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530494" y="6082702"/>
            <a:ext cx="4451734" cy="584775"/>
          </a:xfrm>
          <a:prstGeom prst="rect">
            <a:avLst/>
          </a:prstGeom>
        </p:spPr>
        <p:txBody>
          <a:bodyPr wrap="square">
            <a:spAutoFit/>
          </a:bodyPr>
          <a:lstStyle/>
          <a:p>
            <a:r>
              <a:rPr lang="en-US" sz="1600" dirty="0">
                <a:solidFill>
                  <a:srgbClr val="002060"/>
                </a:solidFill>
              </a:rPr>
              <a:t>J.H. O’Connell et al., </a:t>
            </a:r>
            <a:r>
              <a:rPr lang="en-US" sz="1600" dirty="0" smtClean="0">
                <a:solidFill>
                  <a:srgbClr val="002060"/>
                </a:solidFill>
              </a:rPr>
              <a:t>NIM B (2015), http://dx.doi.org/10.1016/j.nimb.2015.09.067</a:t>
            </a:r>
            <a:endParaRPr lang="en-US" sz="1600" dirty="0">
              <a:solidFill>
                <a:srgbClr val="002060"/>
              </a:solidFill>
            </a:endParaRPr>
          </a:p>
        </p:txBody>
      </p:sp>
      <p:sp>
        <p:nvSpPr>
          <p:cNvPr id="4" name="Прямоугольник 3"/>
          <p:cNvSpPr/>
          <p:nvPr/>
        </p:nvSpPr>
        <p:spPr>
          <a:xfrm>
            <a:off x="4724400" y="1066800"/>
            <a:ext cx="3962400" cy="3693319"/>
          </a:xfrm>
          <a:prstGeom prst="rect">
            <a:avLst/>
          </a:prstGeom>
        </p:spPr>
        <p:txBody>
          <a:bodyPr wrap="square">
            <a:spAutoFit/>
          </a:bodyPr>
          <a:lstStyle/>
          <a:p>
            <a:r>
              <a:rPr lang="en-US" dirty="0"/>
              <a:t>Normalized density variation as a function of radial distance from </a:t>
            </a:r>
            <a:r>
              <a:rPr lang="en-US" dirty="0" smtClean="0"/>
              <a:t>the track </a:t>
            </a:r>
            <a:r>
              <a:rPr lang="en-US" dirty="0"/>
              <a:t>center </a:t>
            </a:r>
            <a:r>
              <a:rPr lang="en-US" dirty="0" smtClean="0"/>
              <a:t>(MD simulation) </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Two </a:t>
            </a:r>
            <a:r>
              <a:rPr lang="en-US" dirty="0"/>
              <a:t>experimental plots of 1  mean basal plane lattice dilation as a function </a:t>
            </a:r>
            <a:r>
              <a:rPr lang="en-US" dirty="0" smtClean="0"/>
              <a:t>of radial </a:t>
            </a:r>
            <a:r>
              <a:rPr lang="en-US" dirty="0"/>
              <a:t>distance from the track </a:t>
            </a:r>
            <a:r>
              <a:rPr lang="en-US" dirty="0" smtClean="0"/>
              <a:t>center (TEM images processing)</a:t>
            </a:r>
            <a:endParaRPr lang="en-US" dirty="0"/>
          </a:p>
        </p:txBody>
      </p:sp>
    </p:spTree>
    <p:extLst>
      <p:ext uri="{BB962C8B-B14F-4D97-AF65-F5344CB8AC3E}">
        <p14:creationId xmlns:p14="http://schemas.microsoft.com/office/powerpoint/2010/main" val="2673861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85800"/>
            <a:ext cx="3408760" cy="381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572000" y="6093202"/>
            <a:ext cx="4191000" cy="338554"/>
          </a:xfrm>
          <a:prstGeom prst="rect">
            <a:avLst/>
          </a:prstGeom>
        </p:spPr>
        <p:txBody>
          <a:bodyPr wrap="square">
            <a:spAutoFit/>
          </a:bodyPr>
          <a:lstStyle/>
          <a:p>
            <a:r>
              <a:rPr lang="en-US" sz="1600" dirty="0" err="1" smtClean="0">
                <a:solidFill>
                  <a:srgbClr val="002060"/>
                </a:solidFill>
              </a:rPr>
              <a:t>Kluth</a:t>
            </a:r>
            <a:r>
              <a:rPr lang="en-US" sz="1600" dirty="0" smtClean="0">
                <a:solidFill>
                  <a:srgbClr val="002060"/>
                </a:solidFill>
              </a:rPr>
              <a:t> </a:t>
            </a:r>
            <a:r>
              <a:rPr lang="en-US" sz="1600" dirty="0">
                <a:solidFill>
                  <a:srgbClr val="002060"/>
                </a:solidFill>
              </a:rPr>
              <a:t>et al. J. Appl. Phys. 110, 123520 (2011)</a:t>
            </a:r>
          </a:p>
        </p:txBody>
      </p:sp>
      <p:sp>
        <p:nvSpPr>
          <p:cNvPr id="3" name="Прямоугольник 2"/>
          <p:cNvSpPr/>
          <p:nvPr/>
        </p:nvSpPr>
        <p:spPr>
          <a:xfrm>
            <a:off x="1905000" y="4800600"/>
            <a:ext cx="5486400" cy="646331"/>
          </a:xfrm>
          <a:prstGeom prst="rect">
            <a:avLst/>
          </a:prstGeom>
        </p:spPr>
        <p:txBody>
          <a:bodyPr wrap="square">
            <a:spAutoFit/>
          </a:bodyPr>
          <a:lstStyle/>
          <a:p>
            <a:r>
              <a:rPr lang="en-US" dirty="0" smtClean="0"/>
              <a:t>Density profiles of 185 MeV Au ions fit </a:t>
            </a:r>
            <a:r>
              <a:rPr lang="en-US" dirty="0"/>
              <a:t>for </a:t>
            </a:r>
            <a:r>
              <a:rPr lang="el-GR" dirty="0" smtClean="0"/>
              <a:t>α</a:t>
            </a:r>
            <a:r>
              <a:rPr lang="en-US" dirty="0" smtClean="0"/>
              <a:t>-SiO</a:t>
            </a:r>
            <a:r>
              <a:rPr lang="en-US" baseline="-25000" dirty="0" smtClean="0"/>
              <a:t>2</a:t>
            </a:r>
            <a:r>
              <a:rPr lang="en-US" dirty="0" smtClean="0"/>
              <a:t> </a:t>
            </a:r>
            <a:r>
              <a:rPr lang="en-US" dirty="0"/>
              <a:t>irradiated to a </a:t>
            </a:r>
            <a:r>
              <a:rPr lang="en-US" dirty="0" smtClean="0"/>
              <a:t>fluence of 6</a:t>
            </a:r>
            <a:r>
              <a:rPr lang="en-US" dirty="0" smtClean="0">
                <a:latin typeface="Cambria Math"/>
                <a:ea typeface="Cambria Math"/>
              </a:rPr>
              <a:t>×</a:t>
            </a:r>
            <a:r>
              <a:rPr lang="en-US" dirty="0" smtClean="0"/>
              <a:t>10</a:t>
            </a:r>
            <a:r>
              <a:rPr lang="en-US" baseline="30000" dirty="0" smtClean="0"/>
              <a:t>12</a:t>
            </a:r>
            <a:r>
              <a:rPr lang="en-US" dirty="0" smtClean="0"/>
              <a:t> ions/cm</a:t>
            </a:r>
            <a:r>
              <a:rPr lang="en-US" baseline="30000" dirty="0" smtClean="0"/>
              <a:t>-2</a:t>
            </a:r>
            <a:r>
              <a:rPr lang="en-US" dirty="0"/>
              <a:t>.</a:t>
            </a:r>
          </a:p>
        </p:txBody>
      </p:sp>
    </p:spTree>
    <p:extLst>
      <p:ext uri="{BB962C8B-B14F-4D97-AF65-F5344CB8AC3E}">
        <p14:creationId xmlns:p14="http://schemas.microsoft.com/office/powerpoint/2010/main" val="3570533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Объект 2"/>
          <p:cNvGraphicFramePr>
            <a:graphicFrameLocks noChangeAspect="1"/>
          </p:cNvGraphicFramePr>
          <p:nvPr>
            <p:extLst>
              <p:ext uri="{D42A27DB-BD31-4B8C-83A1-F6EECF244321}">
                <p14:modId xmlns:p14="http://schemas.microsoft.com/office/powerpoint/2010/main" val="3841715057"/>
              </p:ext>
            </p:extLst>
          </p:nvPr>
        </p:nvGraphicFramePr>
        <p:xfrm>
          <a:off x="3211513" y="935038"/>
          <a:ext cx="5627687" cy="4301917"/>
        </p:xfrm>
        <a:graphic>
          <a:graphicData uri="http://schemas.openxmlformats.org/presentationml/2006/ole">
            <mc:AlternateContent xmlns:mc="http://schemas.openxmlformats.org/markup-compatibility/2006">
              <mc:Choice xmlns:v="urn:schemas-microsoft-com:vml" Requires="v">
                <p:oleObj spid="_x0000_s15362" name="Graph" r:id="rId3" imgW="3920760" imgH="3000960" progId="Origin50.Graph">
                  <p:embed/>
                </p:oleObj>
              </mc:Choice>
              <mc:Fallback>
                <p:oleObj name="Graph" r:id="rId3" imgW="3920760" imgH="3000960" progId="Origin50.Graph">
                  <p:embed/>
                  <p:pic>
                    <p:nvPicPr>
                      <p:cNvPr id="0" name=""/>
                      <p:cNvPicPr>
                        <a:picLocks noChangeAspect="1" noChangeArrowheads="1"/>
                      </p:cNvPicPr>
                      <p:nvPr/>
                    </p:nvPicPr>
                    <p:blipFill>
                      <a:blip r:embed="rId4"/>
                      <a:srcRect/>
                      <a:stretch>
                        <a:fillRect/>
                      </a:stretch>
                    </p:blipFill>
                    <p:spPr bwMode="auto">
                      <a:xfrm>
                        <a:off x="3211513" y="935038"/>
                        <a:ext cx="5627687" cy="4301917"/>
                      </a:xfrm>
                      <a:prstGeom prst="rect">
                        <a:avLst/>
                      </a:prstGeom>
                      <a:noFill/>
                    </p:spPr>
                  </p:pic>
                </p:oleObj>
              </mc:Fallback>
            </mc:AlternateContent>
          </a:graphicData>
        </a:graphic>
      </p:graphicFrame>
      <p:cxnSp>
        <p:nvCxnSpPr>
          <p:cNvPr id="5" name="Прямая со стрелкой 4"/>
          <p:cNvCxnSpPr/>
          <p:nvPr/>
        </p:nvCxnSpPr>
        <p:spPr>
          <a:xfrm flipV="1">
            <a:off x="838200" y="1371600"/>
            <a:ext cx="0" cy="28194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838200" y="2895600"/>
            <a:ext cx="2286000" cy="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38200" y="3886200"/>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1310640" y="2649974"/>
            <a:ext cx="0" cy="12362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1310640" y="2649974"/>
            <a:ext cx="899160" cy="851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2209800" y="2667000"/>
            <a:ext cx="0" cy="22250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1651" y="1414272"/>
            <a:ext cx="483294" cy="369332"/>
          </a:xfrm>
          <a:prstGeom prst="rect">
            <a:avLst/>
          </a:prstGeom>
          <a:noFill/>
        </p:spPr>
        <p:txBody>
          <a:bodyPr wrap="square" rtlCol="0">
            <a:spAutoFit/>
          </a:bodyPr>
          <a:lstStyle/>
          <a:p>
            <a:r>
              <a:rPr lang="el-GR" b="1" dirty="0" smtClean="0">
                <a:latin typeface="Cambria Math"/>
                <a:ea typeface="Cambria Math"/>
              </a:rPr>
              <a:t>σ</a:t>
            </a:r>
            <a:r>
              <a:rPr lang="en-US" b="1" baseline="-25000" dirty="0" smtClean="0">
                <a:latin typeface="Cambria Math"/>
                <a:ea typeface="Cambria Math"/>
              </a:rPr>
              <a:t>h</a:t>
            </a:r>
            <a:endParaRPr lang="en-US" b="1" dirty="0"/>
          </a:p>
        </p:txBody>
      </p:sp>
      <p:sp>
        <p:nvSpPr>
          <p:cNvPr id="21" name="TextBox 20"/>
          <p:cNvSpPr txBox="1"/>
          <p:nvPr/>
        </p:nvSpPr>
        <p:spPr>
          <a:xfrm>
            <a:off x="2882553" y="3074908"/>
            <a:ext cx="483294" cy="369332"/>
          </a:xfrm>
          <a:prstGeom prst="rect">
            <a:avLst/>
          </a:prstGeom>
          <a:noFill/>
        </p:spPr>
        <p:txBody>
          <a:bodyPr wrap="square" rtlCol="0">
            <a:spAutoFit/>
          </a:bodyPr>
          <a:lstStyle/>
          <a:p>
            <a:r>
              <a:rPr lang="en-US" b="1" dirty="0" smtClean="0">
                <a:latin typeface="Cambria Math"/>
                <a:ea typeface="Cambria Math"/>
              </a:rPr>
              <a:t>R</a:t>
            </a:r>
            <a:endParaRPr lang="en-US" b="1" dirty="0"/>
          </a:p>
        </p:txBody>
      </p:sp>
      <p:sp>
        <p:nvSpPr>
          <p:cNvPr id="22" name="Text Box 9"/>
          <p:cNvSpPr txBox="1">
            <a:spLocks noChangeArrowheads="1"/>
          </p:cNvSpPr>
          <p:nvPr/>
        </p:nvSpPr>
        <p:spPr bwMode="auto">
          <a:xfrm>
            <a:off x="1295400" y="332656"/>
            <a:ext cx="6769100" cy="404813"/>
          </a:xfrm>
          <a:prstGeom prst="rect">
            <a:avLst/>
          </a:prstGeom>
          <a:solidFill>
            <a:schemeClr val="accent2"/>
          </a:solidFill>
          <a:ln w="38100">
            <a:solidFill>
              <a:srgbClr val="808080"/>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sz="1600" dirty="0">
                <a:solidFill>
                  <a:schemeClr val="bg1"/>
                </a:solidFill>
              </a:rPr>
              <a:t>STRESS</a:t>
            </a:r>
            <a:r>
              <a:rPr lang="en-US" sz="1600" dirty="0">
                <a:solidFill>
                  <a:schemeClr val="bg1"/>
                </a:solidFill>
              </a:rPr>
              <a:t> </a:t>
            </a:r>
            <a:r>
              <a:rPr lang="ru-RU" sz="1600" dirty="0">
                <a:solidFill>
                  <a:schemeClr val="bg1"/>
                </a:solidFill>
              </a:rPr>
              <a:t>IN </a:t>
            </a:r>
            <a:r>
              <a:rPr lang="en-GB" dirty="0"/>
              <a:t> </a:t>
            </a:r>
            <a:r>
              <a:rPr lang="en-GB" dirty="0">
                <a:solidFill>
                  <a:schemeClr val="bg1"/>
                </a:solidFill>
              </a:rPr>
              <a:t>Al</a:t>
            </a:r>
            <a:r>
              <a:rPr lang="en-GB" baseline="-25000" dirty="0">
                <a:solidFill>
                  <a:schemeClr val="bg1"/>
                </a:solidFill>
              </a:rPr>
              <a:t>2</a:t>
            </a:r>
            <a:r>
              <a:rPr lang="en-GB" dirty="0">
                <a:solidFill>
                  <a:schemeClr val="bg1"/>
                </a:solidFill>
              </a:rPr>
              <a:t>O</a:t>
            </a:r>
            <a:r>
              <a:rPr lang="en-GB" baseline="-25000" dirty="0">
                <a:solidFill>
                  <a:schemeClr val="bg1"/>
                </a:solidFill>
              </a:rPr>
              <a:t>3</a:t>
            </a:r>
            <a:r>
              <a:rPr lang="en-GB" dirty="0">
                <a:solidFill>
                  <a:schemeClr val="bg1"/>
                </a:solidFill>
              </a:rPr>
              <a:t>:Cr</a:t>
            </a:r>
            <a:r>
              <a:rPr lang="en-US" sz="1600" dirty="0">
                <a:solidFill>
                  <a:schemeClr val="bg1"/>
                </a:solidFill>
              </a:rPr>
              <a:t> UNDER SWIFT HEAVY ION IRRADIATION</a:t>
            </a:r>
            <a:endParaRPr lang="ru-RU" sz="1600" dirty="0">
              <a:solidFill>
                <a:schemeClr val="bg1"/>
              </a:solidFill>
            </a:endParaRPr>
          </a:p>
        </p:txBody>
      </p:sp>
      <p:sp>
        <p:nvSpPr>
          <p:cNvPr id="19" name="Прямоугольник 18"/>
          <p:cNvSpPr/>
          <p:nvPr/>
        </p:nvSpPr>
        <p:spPr>
          <a:xfrm>
            <a:off x="741576" y="4651403"/>
            <a:ext cx="1375504" cy="646331"/>
          </a:xfrm>
          <a:prstGeom prst="rect">
            <a:avLst/>
          </a:prstGeom>
        </p:spPr>
        <p:txBody>
          <a:bodyPr wrap="square">
            <a:spAutoFit/>
          </a:bodyPr>
          <a:lstStyle/>
          <a:p>
            <a:r>
              <a:rPr lang="en-US" b="1" dirty="0" smtClean="0"/>
              <a:t>R</a:t>
            </a:r>
            <a:r>
              <a:rPr lang="ru-RU" b="1" baseline="-25000" dirty="0" smtClean="0"/>
              <a:t>1</a:t>
            </a:r>
            <a:r>
              <a:rPr lang="ru-RU" b="1" dirty="0" smtClean="0"/>
              <a:t> </a:t>
            </a:r>
            <a:r>
              <a:rPr lang="ru-RU" b="1" dirty="0"/>
              <a:t>= </a:t>
            </a:r>
            <a:r>
              <a:rPr lang="ru-RU" b="1" dirty="0" smtClean="0"/>
              <a:t>2</a:t>
            </a:r>
            <a:r>
              <a:rPr lang="en-US" b="1" dirty="0" smtClean="0"/>
              <a:t>.</a:t>
            </a:r>
            <a:r>
              <a:rPr lang="ru-RU" b="1" dirty="0" smtClean="0"/>
              <a:t>9 </a:t>
            </a:r>
            <a:r>
              <a:rPr lang="en-US" b="1" dirty="0" smtClean="0"/>
              <a:t>nm</a:t>
            </a:r>
          </a:p>
          <a:p>
            <a:r>
              <a:rPr lang="en-US" b="1" dirty="0" smtClean="0"/>
              <a:t>R</a:t>
            </a:r>
            <a:r>
              <a:rPr lang="en-US" b="1" baseline="-25000" dirty="0" smtClean="0"/>
              <a:t>2</a:t>
            </a:r>
            <a:r>
              <a:rPr lang="ru-RU" b="1" dirty="0" smtClean="0"/>
              <a:t> </a:t>
            </a:r>
            <a:r>
              <a:rPr lang="ru-RU" b="1" dirty="0"/>
              <a:t>= </a:t>
            </a:r>
            <a:r>
              <a:rPr lang="en-US" b="1" dirty="0" smtClean="0"/>
              <a:t>5.2</a:t>
            </a:r>
            <a:r>
              <a:rPr lang="ru-RU" b="1" dirty="0" smtClean="0"/>
              <a:t> </a:t>
            </a:r>
            <a:r>
              <a:rPr lang="en-US" b="1" dirty="0" smtClean="0"/>
              <a:t>nm</a:t>
            </a:r>
            <a:endParaRPr lang="en-US" b="1" dirty="0"/>
          </a:p>
        </p:txBody>
      </p:sp>
      <p:sp>
        <p:nvSpPr>
          <p:cNvPr id="33" name="TextBox 32"/>
          <p:cNvSpPr txBox="1"/>
          <p:nvPr/>
        </p:nvSpPr>
        <p:spPr>
          <a:xfrm>
            <a:off x="1968153" y="2057400"/>
            <a:ext cx="483294" cy="369332"/>
          </a:xfrm>
          <a:prstGeom prst="rect">
            <a:avLst/>
          </a:prstGeom>
          <a:noFill/>
        </p:spPr>
        <p:txBody>
          <a:bodyPr wrap="square" rtlCol="0">
            <a:spAutoFit/>
          </a:bodyPr>
          <a:lstStyle/>
          <a:p>
            <a:r>
              <a:rPr lang="en-US" b="1" dirty="0" smtClean="0">
                <a:latin typeface="Cambria Math"/>
                <a:ea typeface="Cambria Math"/>
              </a:rPr>
              <a:t>R</a:t>
            </a:r>
            <a:r>
              <a:rPr lang="ru-RU" b="1" baseline="-25000" dirty="0" smtClean="0">
                <a:latin typeface="Cambria Math"/>
                <a:ea typeface="Cambria Math"/>
              </a:rPr>
              <a:t>2</a:t>
            </a:r>
            <a:endParaRPr lang="en-US" b="1" dirty="0"/>
          </a:p>
        </p:txBody>
      </p:sp>
      <p:sp>
        <p:nvSpPr>
          <p:cNvPr id="34" name="TextBox 33"/>
          <p:cNvSpPr txBox="1"/>
          <p:nvPr/>
        </p:nvSpPr>
        <p:spPr>
          <a:xfrm>
            <a:off x="999801" y="4006334"/>
            <a:ext cx="483294" cy="369332"/>
          </a:xfrm>
          <a:prstGeom prst="rect">
            <a:avLst/>
          </a:prstGeom>
          <a:noFill/>
        </p:spPr>
        <p:txBody>
          <a:bodyPr wrap="square" rtlCol="0">
            <a:spAutoFit/>
          </a:bodyPr>
          <a:lstStyle/>
          <a:p>
            <a:r>
              <a:rPr lang="en-US" b="1" dirty="0" smtClean="0">
                <a:latin typeface="Cambria Math"/>
                <a:ea typeface="Cambria Math"/>
              </a:rPr>
              <a:t>R</a:t>
            </a:r>
            <a:r>
              <a:rPr lang="ru-RU" b="1" baseline="-25000" dirty="0" smtClean="0">
                <a:latin typeface="Cambria Math"/>
                <a:ea typeface="Cambria Math"/>
              </a:rPr>
              <a:t>1</a:t>
            </a:r>
            <a:endParaRPr lang="en-US" b="1" dirty="0"/>
          </a:p>
        </p:txBody>
      </p:sp>
      <p:sp>
        <p:nvSpPr>
          <p:cNvPr id="18" name="Text Box 5"/>
          <p:cNvSpPr txBox="1">
            <a:spLocks noChangeArrowheads="1"/>
          </p:cNvSpPr>
          <p:nvPr/>
        </p:nvSpPr>
        <p:spPr bwMode="auto">
          <a:xfrm>
            <a:off x="6553200" y="1033046"/>
            <a:ext cx="13131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smtClean="0">
                <a:solidFill>
                  <a:schemeClr val="tx1"/>
                </a:solidFill>
                <a:latin typeface="Arial" panose="020B0604020202020204" pitchFamily="34" charset="0"/>
                <a:cs typeface="Arial" panose="020B0604020202020204" pitchFamily="34" charset="0"/>
              </a:rPr>
              <a:t>167 MeV Xe</a:t>
            </a:r>
            <a:endParaRPr lang="en-US"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0575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1297299376"/>
              </p:ext>
            </p:extLst>
          </p:nvPr>
        </p:nvGraphicFramePr>
        <p:xfrm>
          <a:off x="3901135" y="354806"/>
          <a:ext cx="4178300" cy="3228536"/>
        </p:xfrm>
        <a:graphic>
          <a:graphicData uri="http://schemas.openxmlformats.org/presentationml/2006/ole">
            <mc:AlternateContent xmlns:mc="http://schemas.openxmlformats.org/markup-compatibility/2006">
              <mc:Choice xmlns:v="urn:schemas-microsoft-com:vml" Requires="v">
                <p:oleObj spid="_x0000_s8374" name="Graph" r:id="rId3" imgW="4023360" imgH="3108960" progId="Origin50.Graph">
                  <p:embed/>
                </p:oleObj>
              </mc:Choice>
              <mc:Fallback>
                <p:oleObj name="Graph" r:id="rId3" imgW="4023360" imgH="3108960" progId="Origin50.Graph">
                  <p:embed/>
                  <p:pic>
                    <p:nvPicPr>
                      <p:cNvPr id="0" name=""/>
                      <p:cNvPicPr/>
                      <p:nvPr/>
                    </p:nvPicPr>
                    <p:blipFill>
                      <a:blip r:embed="rId4"/>
                      <a:stretch>
                        <a:fillRect/>
                      </a:stretch>
                    </p:blipFill>
                    <p:spPr>
                      <a:xfrm>
                        <a:off x="3901135" y="354806"/>
                        <a:ext cx="4178300" cy="3228536"/>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1287418154"/>
              </p:ext>
            </p:extLst>
          </p:nvPr>
        </p:nvGraphicFramePr>
        <p:xfrm>
          <a:off x="6531" y="2918892"/>
          <a:ext cx="4301815" cy="3324578"/>
        </p:xfrm>
        <a:graphic>
          <a:graphicData uri="http://schemas.openxmlformats.org/presentationml/2006/ole">
            <mc:AlternateContent xmlns:mc="http://schemas.openxmlformats.org/markup-compatibility/2006">
              <mc:Choice xmlns:v="urn:schemas-microsoft-com:vml" Requires="v">
                <p:oleObj spid="_x0000_s8375" name="Graph" r:id="rId5" imgW="4023360" imgH="3108960" progId="Origin50.Graph">
                  <p:embed/>
                </p:oleObj>
              </mc:Choice>
              <mc:Fallback>
                <p:oleObj name="Graph" r:id="rId5" imgW="4023360" imgH="3108960" progId="Origin50.Graph">
                  <p:embed/>
                  <p:pic>
                    <p:nvPicPr>
                      <p:cNvPr id="0" name=""/>
                      <p:cNvPicPr/>
                      <p:nvPr/>
                    </p:nvPicPr>
                    <p:blipFill>
                      <a:blip r:embed="rId6"/>
                      <a:stretch>
                        <a:fillRect/>
                      </a:stretch>
                    </p:blipFill>
                    <p:spPr>
                      <a:xfrm>
                        <a:off x="6531" y="2918892"/>
                        <a:ext cx="4301815" cy="3324578"/>
                      </a:xfrm>
                      <a:prstGeom prst="rect">
                        <a:avLst/>
                      </a:prstGeom>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3312523334"/>
              </p:ext>
            </p:extLst>
          </p:nvPr>
        </p:nvGraphicFramePr>
        <p:xfrm>
          <a:off x="0" y="354806"/>
          <a:ext cx="4267200" cy="3297229"/>
        </p:xfrm>
        <a:graphic>
          <a:graphicData uri="http://schemas.openxmlformats.org/presentationml/2006/ole">
            <mc:AlternateContent xmlns:mc="http://schemas.openxmlformats.org/markup-compatibility/2006">
              <mc:Choice xmlns:v="urn:schemas-microsoft-com:vml" Requires="v">
                <p:oleObj spid="_x0000_s8376" name="Graph" r:id="rId7" imgW="4023360" imgH="3108960" progId="Origin50.Graph">
                  <p:embed/>
                </p:oleObj>
              </mc:Choice>
              <mc:Fallback>
                <p:oleObj name="Graph" r:id="rId7" imgW="4023360" imgH="3108960" progId="Origin50.Graph">
                  <p:embed/>
                  <p:pic>
                    <p:nvPicPr>
                      <p:cNvPr id="0" name=""/>
                      <p:cNvPicPr/>
                      <p:nvPr/>
                    </p:nvPicPr>
                    <p:blipFill>
                      <a:blip r:embed="rId8"/>
                      <a:stretch>
                        <a:fillRect/>
                      </a:stretch>
                    </p:blipFill>
                    <p:spPr>
                      <a:xfrm>
                        <a:off x="0" y="354806"/>
                        <a:ext cx="4267200" cy="3297229"/>
                      </a:xfrm>
                      <a:prstGeom prst="rect">
                        <a:avLst/>
                      </a:prstGeom>
                    </p:spPr>
                  </p:pic>
                </p:oleObj>
              </mc:Fallback>
            </mc:AlternateContent>
          </a:graphicData>
        </a:graphic>
      </p:graphicFrame>
      <p:sp>
        <p:nvSpPr>
          <p:cNvPr id="5" name="Text Box 9"/>
          <p:cNvSpPr txBox="1">
            <a:spLocks noChangeArrowheads="1"/>
          </p:cNvSpPr>
          <p:nvPr/>
        </p:nvSpPr>
        <p:spPr bwMode="auto">
          <a:xfrm>
            <a:off x="1295400" y="152400"/>
            <a:ext cx="6769100" cy="404813"/>
          </a:xfrm>
          <a:prstGeom prst="rect">
            <a:avLst/>
          </a:prstGeom>
          <a:solidFill>
            <a:schemeClr val="accent2"/>
          </a:solidFill>
          <a:ln w="38100">
            <a:solidFill>
              <a:srgbClr val="808080"/>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sz="1600" dirty="0">
                <a:solidFill>
                  <a:schemeClr val="bg1"/>
                </a:solidFill>
              </a:rPr>
              <a:t>STRESS</a:t>
            </a:r>
            <a:r>
              <a:rPr lang="en-US" sz="1600" dirty="0">
                <a:solidFill>
                  <a:schemeClr val="bg1"/>
                </a:solidFill>
              </a:rPr>
              <a:t> </a:t>
            </a:r>
            <a:r>
              <a:rPr lang="ru-RU" sz="1600" dirty="0">
                <a:solidFill>
                  <a:schemeClr val="bg1"/>
                </a:solidFill>
              </a:rPr>
              <a:t>IN </a:t>
            </a:r>
            <a:r>
              <a:rPr lang="en-GB" dirty="0"/>
              <a:t> </a:t>
            </a:r>
            <a:r>
              <a:rPr lang="en-GB" dirty="0">
                <a:solidFill>
                  <a:schemeClr val="bg1"/>
                </a:solidFill>
              </a:rPr>
              <a:t>Al</a:t>
            </a:r>
            <a:r>
              <a:rPr lang="en-GB" baseline="-25000" dirty="0">
                <a:solidFill>
                  <a:schemeClr val="bg1"/>
                </a:solidFill>
              </a:rPr>
              <a:t>2</a:t>
            </a:r>
            <a:r>
              <a:rPr lang="en-GB" dirty="0">
                <a:solidFill>
                  <a:schemeClr val="bg1"/>
                </a:solidFill>
              </a:rPr>
              <a:t>O</a:t>
            </a:r>
            <a:r>
              <a:rPr lang="en-GB" baseline="-25000" dirty="0">
                <a:solidFill>
                  <a:schemeClr val="bg1"/>
                </a:solidFill>
              </a:rPr>
              <a:t>3</a:t>
            </a:r>
            <a:r>
              <a:rPr lang="en-GB" dirty="0">
                <a:solidFill>
                  <a:schemeClr val="bg1"/>
                </a:solidFill>
              </a:rPr>
              <a:t>:Cr</a:t>
            </a:r>
            <a:r>
              <a:rPr lang="en-US" sz="1600" dirty="0">
                <a:solidFill>
                  <a:schemeClr val="bg1"/>
                </a:solidFill>
              </a:rPr>
              <a:t> UNDER SWIFT HEAVY ION IRRADIATION</a:t>
            </a:r>
            <a:endParaRPr lang="ru-RU" sz="1600" dirty="0">
              <a:solidFill>
                <a:schemeClr val="bg1"/>
              </a:solidFill>
            </a:endParaRPr>
          </a:p>
        </p:txBody>
      </p:sp>
      <p:pic>
        <p:nvPicPr>
          <p:cNvPr id="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5895" y="3523563"/>
            <a:ext cx="2522992" cy="211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6553200" y="4244487"/>
            <a:ext cx="2895600" cy="584775"/>
          </a:xfrm>
          <a:prstGeom prst="rect">
            <a:avLst/>
          </a:prstGeom>
        </p:spPr>
        <p:txBody>
          <a:bodyPr wrap="square">
            <a:spAutoFit/>
          </a:bodyPr>
          <a:lstStyle/>
          <a:p>
            <a:r>
              <a:rPr lang="en-US" sz="1600" b="1" dirty="0">
                <a:latin typeface="Calibri" pitchFamily="34" charset="0"/>
                <a:cs typeface="Calibri" pitchFamily="34" charset="0"/>
                <a:sym typeface="Symbol"/>
              </a:rPr>
              <a:t></a:t>
            </a:r>
            <a:r>
              <a:rPr lang="en-US" sz="1600" b="1" baseline="-25000" dirty="0" smtClean="0">
                <a:latin typeface="Calibri" pitchFamily="34" charset="0"/>
                <a:cs typeface="Calibri" pitchFamily="34" charset="0"/>
              </a:rPr>
              <a:t>1</a:t>
            </a:r>
            <a:r>
              <a:rPr lang="en-US" sz="1600" b="1" dirty="0" smtClean="0">
                <a:latin typeface="Calibri" pitchFamily="34" charset="0"/>
                <a:cs typeface="Calibri" pitchFamily="34" charset="0"/>
              </a:rPr>
              <a:t>=3.26</a:t>
            </a:r>
            <a:r>
              <a:rPr lang="en-US" sz="1600" b="1" dirty="0">
                <a:latin typeface="Calibri" pitchFamily="34" charset="0"/>
                <a:cs typeface="Calibri" pitchFamily="34" charset="0"/>
              </a:rPr>
              <a:t>(</a:t>
            </a:r>
            <a:r>
              <a:rPr lang="en-US" sz="1600" b="1" dirty="0">
                <a:latin typeface="Calibri" pitchFamily="34" charset="0"/>
                <a:cs typeface="Calibri" pitchFamily="34" charset="0"/>
                <a:sym typeface="Symbol"/>
              </a:rPr>
              <a:t></a:t>
            </a:r>
            <a:r>
              <a:rPr lang="en-US" sz="1600" b="1" baseline="-25000" dirty="0">
                <a:latin typeface="Calibri" pitchFamily="34" charset="0"/>
                <a:cs typeface="Calibri" pitchFamily="34" charset="0"/>
              </a:rPr>
              <a:t>11</a:t>
            </a:r>
            <a:r>
              <a:rPr lang="en-US" sz="1600" b="1" dirty="0">
                <a:latin typeface="Calibri" pitchFamily="34" charset="0"/>
                <a:cs typeface="Calibri" pitchFamily="34" charset="0"/>
              </a:rPr>
              <a:t>+</a:t>
            </a:r>
            <a:r>
              <a:rPr lang="en-US" sz="1600" b="1" dirty="0">
                <a:latin typeface="Calibri" pitchFamily="34" charset="0"/>
                <a:cs typeface="Calibri" pitchFamily="34" charset="0"/>
                <a:sym typeface="Symbol"/>
              </a:rPr>
              <a:t></a:t>
            </a:r>
            <a:r>
              <a:rPr lang="en-US" sz="1600" b="1" baseline="-25000" dirty="0">
                <a:latin typeface="Calibri" pitchFamily="34" charset="0"/>
                <a:cs typeface="Calibri" pitchFamily="34" charset="0"/>
              </a:rPr>
              <a:t>22</a:t>
            </a:r>
            <a:r>
              <a:rPr lang="en-US" sz="1600" b="1" dirty="0">
                <a:latin typeface="Calibri" pitchFamily="34" charset="0"/>
                <a:cs typeface="Calibri" pitchFamily="34" charset="0"/>
              </a:rPr>
              <a:t>)+1.53</a:t>
            </a:r>
            <a:r>
              <a:rPr lang="en-US" sz="1600" b="1" dirty="0">
                <a:latin typeface="Calibri" pitchFamily="34" charset="0"/>
                <a:cs typeface="Calibri" pitchFamily="34" charset="0"/>
                <a:sym typeface="Symbol"/>
              </a:rPr>
              <a:t></a:t>
            </a:r>
            <a:r>
              <a:rPr lang="en-US" sz="1600" b="1" baseline="-25000" dirty="0" smtClean="0">
                <a:latin typeface="Calibri" pitchFamily="34" charset="0"/>
                <a:cs typeface="Calibri" pitchFamily="34" charset="0"/>
              </a:rPr>
              <a:t>33</a:t>
            </a:r>
            <a:endParaRPr lang="en-US" sz="1600" b="1" dirty="0">
              <a:latin typeface="Calibri" pitchFamily="34" charset="0"/>
              <a:cs typeface="Calibri" pitchFamily="34" charset="0"/>
            </a:endParaRPr>
          </a:p>
          <a:p>
            <a:r>
              <a:rPr lang="en-US" sz="1600" b="1" dirty="0" smtClean="0">
                <a:latin typeface="Calibri" pitchFamily="34" charset="0"/>
                <a:cs typeface="Calibri" pitchFamily="34" charset="0"/>
                <a:sym typeface="Symbol"/>
              </a:rPr>
              <a:t></a:t>
            </a:r>
            <a:r>
              <a:rPr lang="en-US" sz="1600" b="1" baseline="-25000" dirty="0">
                <a:latin typeface="Calibri" pitchFamily="34" charset="0"/>
                <a:cs typeface="Calibri" pitchFamily="34" charset="0"/>
              </a:rPr>
              <a:t>2</a:t>
            </a:r>
            <a:r>
              <a:rPr lang="en-US" sz="1600" b="1" dirty="0">
                <a:latin typeface="Calibri" pitchFamily="34" charset="0"/>
                <a:cs typeface="Calibri" pitchFamily="34" charset="0"/>
              </a:rPr>
              <a:t>=2.73(</a:t>
            </a:r>
            <a:r>
              <a:rPr lang="en-US" sz="1600" b="1" dirty="0">
                <a:latin typeface="Calibri" pitchFamily="34" charset="0"/>
                <a:cs typeface="Calibri" pitchFamily="34" charset="0"/>
                <a:sym typeface="Symbol"/>
              </a:rPr>
              <a:t></a:t>
            </a:r>
            <a:r>
              <a:rPr lang="en-US" sz="1600" b="1" baseline="-25000" dirty="0">
                <a:latin typeface="Calibri" pitchFamily="34" charset="0"/>
                <a:cs typeface="Calibri" pitchFamily="34" charset="0"/>
              </a:rPr>
              <a:t>11</a:t>
            </a:r>
            <a:r>
              <a:rPr lang="en-US" sz="1600" b="1" dirty="0">
                <a:latin typeface="Calibri" pitchFamily="34" charset="0"/>
                <a:cs typeface="Calibri" pitchFamily="34" charset="0"/>
              </a:rPr>
              <a:t>+</a:t>
            </a:r>
            <a:r>
              <a:rPr lang="en-US" sz="1600" b="1" dirty="0">
                <a:latin typeface="Calibri" pitchFamily="34" charset="0"/>
                <a:cs typeface="Calibri" pitchFamily="34" charset="0"/>
                <a:sym typeface="Symbol"/>
              </a:rPr>
              <a:t></a:t>
            </a:r>
            <a:r>
              <a:rPr lang="en-US" sz="1600" b="1" baseline="-25000" dirty="0">
                <a:latin typeface="Calibri" pitchFamily="34" charset="0"/>
                <a:cs typeface="Calibri" pitchFamily="34" charset="0"/>
              </a:rPr>
              <a:t>22</a:t>
            </a:r>
            <a:r>
              <a:rPr lang="en-US" sz="1600" b="1" dirty="0">
                <a:latin typeface="Calibri" pitchFamily="34" charset="0"/>
                <a:cs typeface="Calibri" pitchFamily="34" charset="0"/>
              </a:rPr>
              <a:t>)+2.16</a:t>
            </a:r>
            <a:r>
              <a:rPr lang="en-US" sz="1600" b="1" dirty="0">
                <a:latin typeface="Calibri" pitchFamily="34" charset="0"/>
                <a:cs typeface="Calibri" pitchFamily="34" charset="0"/>
                <a:sym typeface="Symbol"/>
              </a:rPr>
              <a:t></a:t>
            </a:r>
            <a:r>
              <a:rPr lang="en-US" sz="1600" b="1" baseline="-25000" dirty="0" smtClean="0">
                <a:latin typeface="Calibri" pitchFamily="34" charset="0"/>
                <a:cs typeface="Calibri" pitchFamily="34" charset="0"/>
              </a:rPr>
              <a:t>33</a:t>
            </a:r>
            <a:endParaRPr lang="en-US" b="1" dirty="0">
              <a:latin typeface="Calibri" pitchFamily="34" charset="0"/>
              <a:cs typeface="Calibri" pitchFamily="34" charset="0"/>
            </a:endParaRPr>
          </a:p>
        </p:txBody>
      </p:sp>
      <p:sp>
        <p:nvSpPr>
          <p:cNvPr id="8" name="Прямоугольник 7"/>
          <p:cNvSpPr/>
          <p:nvPr/>
        </p:nvSpPr>
        <p:spPr>
          <a:xfrm>
            <a:off x="3962400" y="5638800"/>
            <a:ext cx="4572000" cy="584775"/>
          </a:xfrm>
          <a:prstGeom prst="rect">
            <a:avLst/>
          </a:prstGeom>
        </p:spPr>
        <p:txBody>
          <a:bodyPr>
            <a:spAutoFit/>
          </a:bodyPr>
          <a:lstStyle/>
          <a:p>
            <a:r>
              <a:rPr lang="en-US" sz="1600" b="1" dirty="0" smtClean="0">
                <a:latin typeface="Calibri" pitchFamily="34" charset="0"/>
                <a:cs typeface="Calibri" pitchFamily="34" charset="0"/>
                <a:sym typeface="Symbol"/>
              </a:rPr>
              <a:t></a:t>
            </a:r>
            <a:r>
              <a:rPr lang="en-US" sz="1600" b="1" i="1" baseline="-25000" dirty="0" smtClean="0">
                <a:latin typeface="Calibri" pitchFamily="34" charset="0"/>
                <a:cs typeface="Calibri" pitchFamily="34" charset="0"/>
              </a:rPr>
              <a:t>ii</a:t>
            </a:r>
            <a:r>
              <a:rPr lang="en-US" sz="1600" b="1" i="1" dirty="0" smtClean="0">
                <a:latin typeface="Calibri" pitchFamily="34" charset="0"/>
                <a:cs typeface="Calibri" pitchFamily="34" charset="0"/>
              </a:rPr>
              <a:t> </a:t>
            </a:r>
            <a:r>
              <a:rPr lang="en-US" sz="1600" b="1" dirty="0">
                <a:latin typeface="Calibri" pitchFamily="34" charset="0"/>
                <a:cs typeface="Calibri" pitchFamily="34" charset="0"/>
              </a:rPr>
              <a:t>(</a:t>
            </a:r>
            <a:r>
              <a:rPr lang="en-US" sz="1600" b="1" i="1" dirty="0" err="1">
                <a:latin typeface="Calibri" pitchFamily="34" charset="0"/>
                <a:cs typeface="Calibri" pitchFamily="34" charset="0"/>
              </a:rPr>
              <a:t>i</a:t>
            </a:r>
            <a:r>
              <a:rPr lang="en-US" sz="1600" b="1" i="1" dirty="0">
                <a:latin typeface="Calibri" pitchFamily="34" charset="0"/>
                <a:cs typeface="Calibri" pitchFamily="34" charset="0"/>
              </a:rPr>
              <a:t> </a:t>
            </a:r>
            <a:r>
              <a:rPr lang="en-US" sz="1600" b="1" dirty="0">
                <a:latin typeface="Calibri" pitchFamily="34" charset="0"/>
                <a:cs typeface="Calibri" pitchFamily="34" charset="0"/>
              </a:rPr>
              <a:t>= 1, 2, 3) – stress tensor components, oriented along </a:t>
            </a:r>
            <a:r>
              <a:rPr lang="en-US" sz="1600" b="1" i="1" dirty="0">
                <a:latin typeface="Calibri" pitchFamily="34" charset="0"/>
                <a:cs typeface="Calibri" pitchFamily="34" charset="0"/>
              </a:rPr>
              <a:t>a</a:t>
            </a:r>
            <a:r>
              <a:rPr lang="en-US" sz="1600" b="1" dirty="0">
                <a:latin typeface="Calibri" pitchFamily="34" charset="0"/>
                <a:cs typeface="Calibri" pitchFamily="34" charset="0"/>
              </a:rPr>
              <a:t>, </a:t>
            </a:r>
            <a:r>
              <a:rPr lang="en-US" sz="1600" b="1" i="1" dirty="0">
                <a:latin typeface="Calibri" pitchFamily="34" charset="0"/>
                <a:cs typeface="Calibri" pitchFamily="34" charset="0"/>
              </a:rPr>
              <a:t>m</a:t>
            </a:r>
            <a:r>
              <a:rPr lang="en-US" sz="1600" b="1" dirty="0">
                <a:latin typeface="Calibri" pitchFamily="34" charset="0"/>
                <a:cs typeface="Calibri" pitchFamily="34" charset="0"/>
              </a:rPr>
              <a:t> and </a:t>
            </a:r>
            <a:r>
              <a:rPr lang="en-US" sz="1600" b="1" i="1" dirty="0">
                <a:latin typeface="Calibri" pitchFamily="34" charset="0"/>
                <a:cs typeface="Calibri" pitchFamily="34" charset="0"/>
              </a:rPr>
              <a:t>с</a:t>
            </a:r>
            <a:r>
              <a:rPr lang="en-US" sz="1600" b="1" dirty="0">
                <a:latin typeface="Calibri" pitchFamily="34" charset="0"/>
                <a:cs typeface="Calibri" pitchFamily="34" charset="0"/>
              </a:rPr>
              <a:t> axes</a:t>
            </a:r>
          </a:p>
        </p:txBody>
      </p:sp>
      <p:sp>
        <p:nvSpPr>
          <p:cNvPr id="9" name="TextBox 8"/>
          <p:cNvSpPr txBox="1"/>
          <p:nvPr/>
        </p:nvSpPr>
        <p:spPr>
          <a:xfrm>
            <a:off x="2429328" y="4257948"/>
            <a:ext cx="1231900"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Bi,700 MeV</a:t>
            </a:r>
            <a:endParaRPr lang="en-US" sz="1400" b="1" dirty="0">
              <a:latin typeface="Arial" panose="020B0604020202020204" pitchFamily="34" charset="0"/>
              <a:cs typeface="Arial" panose="020B0604020202020204" pitchFamily="34" charset="0"/>
            </a:endParaRPr>
          </a:p>
        </p:txBody>
      </p:sp>
      <p:sp>
        <p:nvSpPr>
          <p:cNvPr id="10" name="TextBox 9"/>
          <p:cNvSpPr txBox="1"/>
          <p:nvPr/>
        </p:nvSpPr>
        <p:spPr>
          <a:xfrm>
            <a:off x="6248400" y="1804162"/>
            <a:ext cx="1231900"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Xe,167 MeV</a:t>
            </a:r>
            <a:endParaRPr lang="en-US" sz="1400" b="1" dirty="0">
              <a:latin typeface="Arial" panose="020B0604020202020204" pitchFamily="34" charset="0"/>
              <a:cs typeface="Arial" panose="020B0604020202020204" pitchFamily="34" charset="0"/>
            </a:endParaRPr>
          </a:p>
        </p:txBody>
      </p:sp>
      <p:sp>
        <p:nvSpPr>
          <p:cNvPr id="11" name="TextBox 10"/>
          <p:cNvSpPr txBox="1"/>
          <p:nvPr/>
        </p:nvSpPr>
        <p:spPr>
          <a:xfrm>
            <a:off x="1524000" y="762000"/>
            <a:ext cx="1231900"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Kr,107 MeV</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4928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extLst>
              <p:ext uri="{D42A27DB-BD31-4B8C-83A1-F6EECF244321}">
                <p14:modId xmlns:p14="http://schemas.microsoft.com/office/powerpoint/2010/main" val="1686139316"/>
              </p:ext>
            </p:extLst>
          </p:nvPr>
        </p:nvGraphicFramePr>
        <p:xfrm>
          <a:off x="1295400" y="561567"/>
          <a:ext cx="6553201" cy="5153370"/>
        </p:xfrm>
        <a:graphic>
          <a:graphicData uri="http://schemas.openxmlformats.org/presentationml/2006/ole">
            <mc:AlternateContent xmlns:mc="http://schemas.openxmlformats.org/markup-compatibility/2006">
              <mc:Choice xmlns:v="urn:schemas-microsoft-com:vml" Requires="v">
                <p:oleObj spid="_x0000_s9278" name="Graph" r:id="rId3" imgW="4023360" imgH="3108960" progId="Origin50.Graph">
                  <p:embed/>
                </p:oleObj>
              </mc:Choice>
              <mc:Fallback>
                <p:oleObj name="Graph" r:id="rId3" imgW="4023360" imgH="3108960" progId="Origin50.Graph">
                  <p:embed/>
                  <p:pic>
                    <p:nvPicPr>
                      <p:cNvPr id="0" name=""/>
                      <p:cNvPicPr/>
                      <p:nvPr/>
                    </p:nvPicPr>
                    <p:blipFill>
                      <a:blip r:embed="rId4"/>
                      <a:stretch>
                        <a:fillRect/>
                      </a:stretch>
                    </p:blipFill>
                    <p:spPr>
                      <a:xfrm>
                        <a:off x="1295400" y="561567"/>
                        <a:ext cx="6553201" cy="5153370"/>
                      </a:xfrm>
                      <a:prstGeom prst="rect">
                        <a:avLst/>
                      </a:prstGeom>
                    </p:spPr>
                  </p:pic>
                </p:oleObj>
              </mc:Fallback>
            </mc:AlternateContent>
          </a:graphicData>
        </a:graphic>
      </p:graphicFrame>
      <p:sp>
        <p:nvSpPr>
          <p:cNvPr id="5" name="Text Box 9"/>
          <p:cNvSpPr txBox="1">
            <a:spLocks noChangeArrowheads="1"/>
          </p:cNvSpPr>
          <p:nvPr/>
        </p:nvSpPr>
        <p:spPr bwMode="auto">
          <a:xfrm>
            <a:off x="1295400" y="152400"/>
            <a:ext cx="6769100" cy="404813"/>
          </a:xfrm>
          <a:prstGeom prst="rect">
            <a:avLst/>
          </a:prstGeom>
          <a:solidFill>
            <a:schemeClr val="accent2"/>
          </a:solidFill>
          <a:ln w="38100">
            <a:solidFill>
              <a:srgbClr val="808080"/>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sz="1600" dirty="0">
                <a:solidFill>
                  <a:schemeClr val="bg1"/>
                </a:solidFill>
              </a:rPr>
              <a:t>STRESS</a:t>
            </a:r>
            <a:r>
              <a:rPr lang="en-US" sz="1600" dirty="0">
                <a:solidFill>
                  <a:schemeClr val="bg1"/>
                </a:solidFill>
              </a:rPr>
              <a:t> </a:t>
            </a:r>
            <a:r>
              <a:rPr lang="ru-RU" sz="1600" dirty="0">
                <a:solidFill>
                  <a:schemeClr val="bg1"/>
                </a:solidFill>
              </a:rPr>
              <a:t>IN </a:t>
            </a:r>
            <a:r>
              <a:rPr lang="en-GB" dirty="0"/>
              <a:t> </a:t>
            </a:r>
            <a:r>
              <a:rPr lang="en-GB" dirty="0">
                <a:solidFill>
                  <a:schemeClr val="bg1"/>
                </a:solidFill>
              </a:rPr>
              <a:t>Al</a:t>
            </a:r>
            <a:r>
              <a:rPr lang="en-GB" baseline="-25000" dirty="0">
                <a:solidFill>
                  <a:schemeClr val="bg1"/>
                </a:solidFill>
              </a:rPr>
              <a:t>2</a:t>
            </a:r>
            <a:r>
              <a:rPr lang="en-GB" dirty="0">
                <a:solidFill>
                  <a:schemeClr val="bg1"/>
                </a:solidFill>
              </a:rPr>
              <a:t>O</a:t>
            </a:r>
            <a:r>
              <a:rPr lang="en-GB" baseline="-25000" dirty="0">
                <a:solidFill>
                  <a:schemeClr val="bg1"/>
                </a:solidFill>
              </a:rPr>
              <a:t>3</a:t>
            </a:r>
            <a:r>
              <a:rPr lang="en-GB" dirty="0">
                <a:solidFill>
                  <a:schemeClr val="bg1"/>
                </a:solidFill>
              </a:rPr>
              <a:t>:Cr</a:t>
            </a:r>
            <a:r>
              <a:rPr lang="en-US" sz="1600" dirty="0">
                <a:solidFill>
                  <a:schemeClr val="bg1"/>
                </a:solidFill>
              </a:rPr>
              <a:t> UNDER SWIFT HEAVY ION IRRADIATION</a:t>
            </a:r>
            <a:endParaRPr lang="ru-RU" sz="1600" dirty="0">
              <a:solidFill>
                <a:schemeClr val="bg1"/>
              </a:solidFill>
            </a:endParaRPr>
          </a:p>
        </p:txBody>
      </p:sp>
    </p:spTree>
    <p:extLst>
      <p:ext uri="{BB962C8B-B14F-4D97-AF65-F5344CB8AC3E}">
        <p14:creationId xmlns:p14="http://schemas.microsoft.com/office/powerpoint/2010/main" val="3303838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61" y="762000"/>
            <a:ext cx="163600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97" y="2133600"/>
            <a:ext cx="3260204" cy="370328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133600"/>
            <a:ext cx="3276600" cy="3743099"/>
          </a:xfrm>
          <a:prstGeom prst="rect">
            <a:avLst/>
          </a:prstGeom>
        </p:spPr>
      </p:pic>
      <p:sp>
        <p:nvSpPr>
          <p:cNvPr id="7" name="Прямоугольник 6"/>
          <p:cNvSpPr/>
          <p:nvPr/>
        </p:nvSpPr>
        <p:spPr>
          <a:xfrm>
            <a:off x="2954438" y="685799"/>
            <a:ext cx="3717404" cy="615553"/>
          </a:xfrm>
          <a:prstGeom prst="rect">
            <a:avLst/>
          </a:prstGeom>
        </p:spPr>
        <p:txBody>
          <a:bodyPr wrap="square">
            <a:spAutoFit/>
          </a:bodyPr>
          <a:lstStyle/>
          <a:p>
            <a:r>
              <a:rPr lang="en-US" sz="1600" b="1" dirty="0">
                <a:latin typeface="Calibri" pitchFamily="34" charset="0"/>
                <a:cs typeface="Calibri" pitchFamily="34" charset="0"/>
                <a:sym typeface="Symbol"/>
              </a:rPr>
              <a:t></a:t>
            </a:r>
            <a:r>
              <a:rPr lang="en-US" sz="1600" b="1" baseline="-25000" dirty="0">
                <a:latin typeface="Calibri" pitchFamily="34" charset="0"/>
                <a:cs typeface="Calibri" pitchFamily="34" charset="0"/>
              </a:rPr>
              <a:t>1</a:t>
            </a:r>
            <a:r>
              <a:rPr lang="en-US" sz="1600" b="1" dirty="0">
                <a:latin typeface="Calibri" pitchFamily="34" charset="0"/>
                <a:cs typeface="Calibri" pitchFamily="34" charset="0"/>
              </a:rPr>
              <a:t> =3.26(</a:t>
            </a:r>
            <a:r>
              <a:rPr lang="en-US" sz="1600" b="1" dirty="0">
                <a:latin typeface="Calibri" pitchFamily="34" charset="0"/>
                <a:cs typeface="Calibri" pitchFamily="34" charset="0"/>
                <a:sym typeface="Symbol"/>
              </a:rPr>
              <a:t></a:t>
            </a:r>
            <a:r>
              <a:rPr lang="en-US" sz="1600" b="1" baseline="-25000" dirty="0">
                <a:latin typeface="Calibri" pitchFamily="34" charset="0"/>
                <a:cs typeface="Calibri" pitchFamily="34" charset="0"/>
              </a:rPr>
              <a:t>11</a:t>
            </a:r>
            <a:r>
              <a:rPr lang="en-US" sz="1600" b="1" dirty="0">
                <a:latin typeface="Calibri" pitchFamily="34" charset="0"/>
                <a:cs typeface="Calibri" pitchFamily="34" charset="0"/>
              </a:rPr>
              <a:t>+</a:t>
            </a:r>
            <a:r>
              <a:rPr lang="en-US" sz="1600" b="1" dirty="0">
                <a:latin typeface="Calibri" pitchFamily="34" charset="0"/>
                <a:cs typeface="Calibri" pitchFamily="34" charset="0"/>
                <a:sym typeface="Symbol"/>
              </a:rPr>
              <a:t></a:t>
            </a:r>
            <a:r>
              <a:rPr lang="en-US" sz="1600" b="1" baseline="-25000" dirty="0">
                <a:latin typeface="Calibri" pitchFamily="34" charset="0"/>
                <a:cs typeface="Calibri" pitchFamily="34" charset="0"/>
              </a:rPr>
              <a:t>22</a:t>
            </a:r>
            <a:r>
              <a:rPr lang="en-US" sz="1600" b="1" dirty="0">
                <a:latin typeface="Calibri" pitchFamily="34" charset="0"/>
                <a:cs typeface="Calibri" pitchFamily="34" charset="0"/>
              </a:rPr>
              <a:t>)+1.53</a:t>
            </a:r>
            <a:r>
              <a:rPr lang="en-US" sz="1600" b="1" dirty="0">
                <a:latin typeface="Calibri" pitchFamily="34" charset="0"/>
                <a:cs typeface="Calibri" pitchFamily="34" charset="0"/>
                <a:sym typeface="Symbol"/>
              </a:rPr>
              <a:t></a:t>
            </a:r>
            <a:r>
              <a:rPr lang="en-US" sz="1600" b="1" baseline="-25000" dirty="0" smtClean="0">
                <a:latin typeface="Calibri" pitchFamily="34" charset="0"/>
                <a:cs typeface="Calibri" pitchFamily="34" charset="0"/>
              </a:rPr>
              <a:t>33</a:t>
            </a:r>
            <a:endParaRPr lang="en-US" sz="1600" b="1" dirty="0">
              <a:latin typeface="Calibri" pitchFamily="34" charset="0"/>
              <a:cs typeface="Calibri" pitchFamily="34" charset="0"/>
            </a:endParaRPr>
          </a:p>
          <a:p>
            <a:r>
              <a:rPr lang="en-US" sz="1600" b="1" dirty="0" smtClean="0">
                <a:latin typeface="Calibri" pitchFamily="34" charset="0"/>
                <a:cs typeface="Calibri" pitchFamily="34" charset="0"/>
                <a:sym typeface="Symbol"/>
              </a:rPr>
              <a:t></a:t>
            </a:r>
            <a:r>
              <a:rPr lang="en-US" sz="1600" b="1" baseline="-25000" dirty="0">
                <a:latin typeface="Calibri" pitchFamily="34" charset="0"/>
                <a:cs typeface="Calibri" pitchFamily="34" charset="0"/>
              </a:rPr>
              <a:t>2</a:t>
            </a:r>
            <a:r>
              <a:rPr lang="en-US" sz="1600" b="1" dirty="0">
                <a:latin typeface="Calibri" pitchFamily="34" charset="0"/>
                <a:cs typeface="Calibri" pitchFamily="34" charset="0"/>
              </a:rPr>
              <a:t>=2.73(</a:t>
            </a:r>
            <a:r>
              <a:rPr lang="en-US" sz="1600" b="1" dirty="0">
                <a:latin typeface="Calibri" pitchFamily="34" charset="0"/>
                <a:cs typeface="Calibri" pitchFamily="34" charset="0"/>
                <a:sym typeface="Symbol"/>
              </a:rPr>
              <a:t></a:t>
            </a:r>
            <a:r>
              <a:rPr lang="en-US" sz="1600" b="1" baseline="-25000" dirty="0">
                <a:latin typeface="Calibri" pitchFamily="34" charset="0"/>
                <a:cs typeface="Calibri" pitchFamily="34" charset="0"/>
              </a:rPr>
              <a:t>11</a:t>
            </a:r>
            <a:r>
              <a:rPr lang="en-US" sz="1600" b="1" dirty="0">
                <a:latin typeface="Calibri" pitchFamily="34" charset="0"/>
                <a:cs typeface="Calibri" pitchFamily="34" charset="0"/>
              </a:rPr>
              <a:t>+</a:t>
            </a:r>
            <a:r>
              <a:rPr lang="en-US" sz="1600" b="1" dirty="0">
                <a:latin typeface="Calibri" pitchFamily="34" charset="0"/>
                <a:cs typeface="Calibri" pitchFamily="34" charset="0"/>
                <a:sym typeface="Symbol"/>
              </a:rPr>
              <a:t></a:t>
            </a:r>
            <a:r>
              <a:rPr lang="en-US" sz="1600" b="1" baseline="-25000" dirty="0">
                <a:latin typeface="Calibri" pitchFamily="34" charset="0"/>
                <a:cs typeface="Calibri" pitchFamily="34" charset="0"/>
              </a:rPr>
              <a:t>22</a:t>
            </a:r>
            <a:r>
              <a:rPr lang="en-US" sz="1600" b="1" dirty="0">
                <a:latin typeface="Calibri" pitchFamily="34" charset="0"/>
                <a:cs typeface="Calibri" pitchFamily="34" charset="0"/>
              </a:rPr>
              <a:t>)+2.16</a:t>
            </a:r>
            <a:r>
              <a:rPr lang="en-US" sz="1600" b="1" dirty="0">
                <a:latin typeface="Calibri" pitchFamily="34" charset="0"/>
                <a:cs typeface="Calibri" pitchFamily="34" charset="0"/>
                <a:sym typeface="Symbol"/>
              </a:rPr>
              <a:t></a:t>
            </a:r>
            <a:r>
              <a:rPr lang="en-US" sz="1600" b="1" baseline="-25000" dirty="0" smtClean="0">
                <a:latin typeface="Calibri" pitchFamily="34" charset="0"/>
                <a:cs typeface="Calibri" pitchFamily="34" charset="0"/>
              </a:rPr>
              <a:t>33</a:t>
            </a:r>
            <a:r>
              <a:rPr lang="en-US" b="1" dirty="0">
                <a:latin typeface="Calibri" pitchFamily="34" charset="0"/>
                <a:cs typeface="Calibri" pitchFamily="34" charset="0"/>
              </a:rPr>
              <a:t>	</a:t>
            </a:r>
          </a:p>
        </p:txBody>
      </p:sp>
      <p:sp>
        <p:nvSpPr>
          <p:cNvPr id="8" name="Прямоугольник 7"/>
          <p:cNvSpPr/>
          <p:nvPr/>
        </p:nvSpPr>
        <p:spPr>
          <a:xfrm>
            <a:off x="2954438" y="1463194"/>
            <a:ext cx="4572000" cy="584775"/>
          </a:xfrm>
          <a:prstGeom prst="rect">
            <a:avLst/>
          </a:prstGeom>
        </p:spPr>
        <p:txBody>
          <a:bodyPr>
            <a:spAutoFit/>
          </a:bodyPr>
          <a:lstStyle/>
          <a:p>
            <a:r>
              <a:rPr lang="en-US" sz="1600" b="1" dirty="0" smtClean="0">
                <a:latin typeface="Calibri" pitchFamily="34" charset="0"/>
                <a:cs typeface="Calibri" pitchFamily="34" charset="0"/>
                <a:sym typeface="Symbol"/>
              </a:rPr>
              <a:t></a:t>
            </a:r>
            <a:r>
              <a:rPr lang="en-US" sz="1600" b="1" i="1" baseline="-25000" dirty="0" smtClean="0">
                <a:latin typeface="Calibri" pitchFamily="34" charset="0"/>
                <a:cs typeface="Calibri" pitchFamily="34" charset="0"/>
              </a:rPr>
              <a:t>ii</a:t>
            </a:r>
            <a:r>
              <a:rPr lang="en-US" sz="1600" b="1" i="1" dirty="0" smtClean="0">
                <a:latin typeface="Calibri" pitchFamily="34" charset="0"/>
                <a:cs typeface="Calibri" pitchFamily="34" charset="0"/>
              </a:rPr>
              <a:t> </a:t>
            </a:r>
            <a:r>
              <a:rPr lang="en-US" sz="1600" b="1" dirty="0">
                <a:latin typeface="Calibri" pitchFamily="34" charset="0"/>
                <a:cs typeface="Calibri" pitchFamily="34" charset="0"/>
              </a:rPr>
              <a:t>(</a:t>
            </a:r>
            <a:r>
              <a:rPr lang="en-US" sz="1600" b="1" i="1" dirty="0" err="1">
                <a:latin typeface="Calibri" pitchFamily="34" charset="0"/>
                <a:cs typeface="Calibri" pitchFamily="34" charset="0"/>
              </a:rPr>
              <a:t>i</a:t>
            </a:r>
            <a:r>
              <a:rPr lang="en-US" sz="1600" b="1" i="1" dirty="0">
                <a:latin typeface="Calibri" pitchFamily="34" charset="0"/>
                <a:cs typeface="Calibri" pitchFamily="34" charset="0"/>
              </a:rPr>
              <a:t> </a:t>
            </a:r>
            <a:r>
              <a:rPr lang="en-US" sz="1600" b="1" dirty="0">
                <a:latin typeface="Calibri" pitchFamily="34" charset="0"/>
                <a:cs typeface="Calibri" pitchFamily="34" charset="0"/>
              </a:rPr>
              <a:t>= 1, 2, 3) – stress tensor components, oriented along </a:t>
            </a:r>
            <a:r>
              <a:rPr lang="en-US" sz="1600" b="1" i="1" dirty="0">
                <a:latin typeface="Calibri" pitchFamily="34" charset="0"/>
                <a:cs typeface="Calibri" pitchFamily="34" charset="0"/>
              </a:rPr>
              <a:t>a</a:t>
            </a:r>
            <a:r>
              <a:rPr lang="en-US" sz="1600" b="1" dirty="0">
                <a:latin typeface="Calibri" pitchFamily="34" charset="0"/>
                <a:cs typeface="Calibri" pitchFamily="34" charset="0"/>
              </a:rPr>
              <a:t>, </a:t>
            </a:r>
            <a:r>
              <a:rPr lang="en-US" sz="1600" b="1" i="1" dirty="0">
                <a:latin typeface="Calibri" pitchFamily="34" charset="0"/>
                <a:cs typeface="Calibri" pitchFamily="34" charset="0"/>
              </a:rPr>
              <a:t>m</a:t>
            </a:r>
            <a:r>
              <a:rPr lang="en-US" sz="1600" b="1" dirty="0">
                <a:latin typeface="Calibri" pitchFamily="34" charset="0"/>
                <a:cs typeface="Calibri" pitchFamily="34" charset="0"/>
              </a:rPr>
              <a:t> and </a:t>
            </a:r>
            <a:r>
              <a:rPr lang="en-US" sz="1600" b="1" i="1" dirty="0">
                <a:latin typeface="Calibri" pitchFamily="34" charset="0"/>
                <a:cs typeface="Calibri" pitchFamily="34" charset="0"/>
              </a:rPr>
              <a:t>с</a:t>
            </a:r>
            <a:r>
              <a:rPr lang="en-US" sz="1600" b="1" dirty="0">
                <a:latin typeface="Calibri" pitchFamily="34" charset="0"/>
                <a:cs typeface="Calibri" pitchFamily="34" charset="0"/>
              </a:rPr>
              <a:t> axes</a:t>
            </a:r>
          </a:p>
        </p:txBody>
      </p:sp>
      <p:sp>
        <p:nvSpPr>
          <p:cNvPr id="9" name="Прямоугольник 8"/>
          <p:cNvSpPr/>
          <p:nvPr/>
        </p:nvSpPr>
        <p:spPr>
          <a:xfrm>
            <a:off x="1117440" y="5928185"/>
            <a:ext cx="7391400" cy="646331"/>
          </a:xfrm>
          <a:prstGeom prst="rect">
            <a:avLst/>
          </a:prstGeom>
        </p:spPr>
        <p:txBody>
          <a:bodyPr wrap="square">
            <a:spAutoFit/>
          </a:bodyPr>
          <a:lstStyle/>
          <a:p>
            <a:r>
              <a:rPr lang="en-US" dirty="0">
                <a:latin typeface="Calibri" pitchFamily="34" charset="0"/>
                <a:cs typeface="Calibri" pitchFamily="34" charset="0"/>
              </a:rPr>
              <a:t>Depth variation of the </a:t>
            </a:r>
            <a:r>
              <a:rPr lang="en-US" i="1" dirty="0">
                <a:latin typeface="Calibri" pitchFamily="34" charset="0"/>
                <a:cs typeface="Calibri" pitchFamily="34" charset="0"/>
              </a:rPr>
              <a:t>R</a:t>
            </a:r>
            <a:r>
              <a:rPr lang="en-US" dirty="0">
                <a:latin typeface="Calibri" pitchFamily="34" charset="0"/>
                <a:cs typeface="Calibri" pitchFamily="34" charset="0"/>
              </a:rPr>
              <a:t>-lines luminescence </a:t>
            </a:r>
            <a:r>
              <a:rPr lang="en-US" dirty="0" smtClean="0">
                <a:latin typeface="Calibri" pitchFamily="34" charset="0"/>
                <a:cs typeface="Calibri" pitchFamily="34" charset="0"/>
              </a:rPr>
              <a:t>spectra in 107 MeV Kr and 167 MeV Xe ion irradiated ruby crystals </a:t>
            </a:r>
            <a:endParaRPr lang="en-US" dirty="0">
              <a:latin typeface="Calibri" pitchFamily="34" charset="0"/>
              <a:cs typeface="Calibri" pitchFamily="34" charset="0"/>
            </a:endParaRPr>
          </a:p>
        </p:txBody>
      </p:sp>
      <p:sp>
        <p:nvSpPr>
          <p:cNvPr id="10" name="Text Box 9"/>
          <p:cNvSpPr txBox="1">
            <a:spLocks noChangeArrowheads="1"/>
          </p:cNvSpPr>
          <p:nvPr/>
        </p:nvSpPr>
        <p:spPr bwMode="auto">
          <a:xfrm>
            <a:off x="1295400" y="147990"/>
            <a:ext cx="6769100" cy="369332"/>
          </a:xfrm>
          <a:prstGeom prst="rect">
            <a:avLst/>
          </a:prstGeom>
          <a:solidFill>
            <a:schemeClr val="accent2"/>
          </a:solidFill>
          <a:ln w="38100">
            <a:solidFill>
              <a:srgbClr val="808080"/>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dirty="0">
                <a:solidFill>
                  <a:schemeClr val="bg1"/>
                </a:solidFill>
                <a:latin typeface="Calibri" pitchFamily="34" charset="0"/>
                <a:cs typeface="Calibri" pitchFamily="34" charset="0"/>
              </a:rPr>
              <a:t>Stress profiles in swift heavy ion irradiated Al</a:t>
            </a:r>
            <a:r>
              <a:rPr lang="en-US" b="1" baseline="-25000" dirty="0">
                <a:solidFill>
                  <a:schemeClr val="bg1"/>
                </a:solidFill>
                <a:latin typeface="Calibri" pitchFamily="34" charset="0"/>
                <a:cs typeface="Calibri" pitchFamily="34" charset="0"/>
              </a:rPr>
              <a:t>2</a:t>
            </a:r>
            <a:r>
              <a:rPr lang="en-US" b="1" dirty="0">
                <a:solidFill>
                  <a:schemeClr val="bg1"/>
                </a:solidFill>
                <a:latin typeface="Calibri" pitchFamily="34" charset="0"/>
                <a:cs typeface="Calibri" pitchFamily="34" charset="0"/>
              </a:rPr>
              <a:t>O</a:t>
            </a:r>
            <a:r>
              <a:rPr lang="en-US" b="1" baseline="-25000" dirty="0">
                <a:solidFill>
                  <a:schemeClr val="bg1"/>
                </a:solidFill>
                <a:latin typeface="Calibri" pitchFamily="34" charset="0"/>
                <a:cs typeface="Calibri" pitchFamily="34" charset="0"/>
              </a:rPr>
              <a:t>3</a:t>
            </a:r>
            <a:r>
              <a:rPr lang="en-US" b="1" dirty="0">
                <a:solidFill>
                  <a:schemeClr val="bg1"/>
                </a:solidFill>
                <a:latin typeface="Calibri" pitchFamily="34" charset="0"/>
                <a:cs typeface="Calibri" pitchFamily="34" charset="0"/>
              </a:rPr>
              <a:t>:Cr single crystals</a:t>
            </a:r>
          </a:p>
        </p:txBody>
      </p:sp>
    </p:spTree>
    <p:extLst>
      <p:ext uri="{BB962C8B-B14F-4D97-AF65-F5344CB8AC3E}">
        <p14:creationId xmlns:p14="http://schemas.microsoft.com/office/powerpoint/2010/main" val="2633290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6" y="1143000"/>
            <a:ext cx="5602077" cy="318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26499"/>
            <a:ext cx="2915530" cy="3097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818520" y="4724400"/>
            <a:ext cx="5780628" cy="646331"/>
          </a:xfrm>
          <a:prstGeom prst="rect">
            <a:avLst/>
          </a:prstGeom>
        </p:spPr>
        <p:txBody>
          <a:bodyPr wrap="square">
            <a:spAutoFit/>
          </a:bodyPr>
          <a:lstStyle/>
          <a:p>
            <a:r>
              <a:rPr lang="en-US" b="1" dirty="0"/>
              <a:t>Depth variation of the R-lines luminescence spectra </a:t>
            </a:r>
            <a:endParaRPr lang="ru-RU" b="1" dirty="0" smtClean="0"/>
          </a:p>
          <a:p>
            <a:r>
              <a:rPr lang="en-US" b="1" dirty="0" smtClean="0"/>
              <a:t>in 670 </a:t>
            </a:r>
            <a:r>
              <a:rPr lang="en-US" b="1" dirty="0"/>
              <a:t>MeV Bi ion </a:t>
            </a:r>
            <a:r>
              <a:rPr lang="en-US" b="1" dirty="0" smtClean="0"/>
              <a:t>irradiated ruby crystals</a:t>
            </a:r>
            <a:endParaRPr lang="en-US" b="1" dirty="0"/>
          </a:p>
        </p:txBody>
      </p:sp>
      <p:sp>
        <p:nvSpPr>
          <p:cNvPr id="5" name="Text Box 9"/>
          <p:cNvSpPr txBox="1">
            <a:spLocks noChangeArrowheads="1"/>
          </p:cNvSpPr>
          <p:nvPr/>
        </p:nvSpPr>
        <p:spPr bwMode="auto">
          <a:xfrm>
            <a:off x="1324284" y="178646"/>
            <a:ext cx="6769100" cy="369332"/>
          </a:xfrm>
          <a:prstGeom prst="rect">
            <a:avLst/>
          </a:prstGeom>
          <a:solidFill>
            <a:schemeClr val="accent2"/>
          </a:solidFill>
          <a:ln w="38100">
            <a:solidFill>
              <a:srgbClr val="808080"/>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dirty="0">
                <a:solidFill>
                  <a:schemeClr val="bg1"/>
                </a:solidFill>
                <a:latin typeface="Calibri" pitchFamily="34" charset="0"/>
                <a:cs typeface="Calibri" pitchFamily="34" charset="0"/>
              </a:rPr>
              <a:t>Stress profiles in swift heavy ion irradiated Al</a:t>
            </a:r>
            <a:r>
              <a:rPr lang="en-US" b="1" baseline="-25000" dirty="0">
                <a:solidFill>
                  <a:schemeClr val="bg1"/>
                </a:solidFill>
                <a:latin typeface="Calibri" pitchFamily="34" charset="0"/>
                <a:cs typeface="Calibri" pitchFamily="34" charset="0"/>
              </a:rPr>
              <a:t>2</a:t>
            </a:r>
            <a:r>
              <a:rPr lang="en-US" b="1" dirty="0">
                <a:solidFill>
                  <a:schemeClr val="bg1"/>
                </a:solidFill>
                <a:latin typeface="Calibri" pitchFamily="34" charset="0"/>
                <a:cs typeface="Calibri" pitchFamily="34" charset="0"/>
              </a:rPr>
              <a:t>O</a:t>
            </a:r>
            <a:r>
              <a:rPr lang="en-US" b="1" baseline="-25000" dirty="0">
                <a:solidFill>
                  <a:schemeClr val="bg1"/>
                </a:solidFill>
                <a:latin typeface="Calibri" pitchFamily="34" charset="0"/>
                <a:cs typeface="Calibri" pitchFamily="34" charset="0"/>
              </a:rPr>
              <a:t>3</a:t>
            </a:r>
            <a:r>
              <a:rPr lang="en-US" b="1" dirty="0">
                <a:solidFill>
                  <a:schemeClr val="bg1"/>
                </a:solidFill>
                <a:latin typeface="Calibri" pitchFamily="34" charset="0"/>
                <a:cs typeface="Calibri" pitchFamily="34" charset="0"/>
              </a:rPr>
              <a:t>:Cr single crystals</a:t>
            </a:r>
          </a:p>
        </p:txBody>
      </p:sp>
    </p:spTree>
    <p:extLst>
      <p:ext uri="{BB962C8B-B14F-4D97-AF65-F5344CB8AC3E}">
        <p14:creationId xmlns:p14="http://schemas.microsoft.com/office/powerpoint/2010/main" val="1685064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6" name="Object 2"/>
          <p:cNvGraphicFramePr>
            <a:graphicFrameLocks noChangeAspect="1"/>
          </p:cNvGraphicFramePr>
          <p:nvPr>
            <p:extLst>
              <p:ext uri="{D42A27DB-BD31-4B8C-83A1-F6EECF244321}">
                <p14:modId xmlns:p14="http://schemas.microsoft.com/office/powerpoint/2010/main" val="505753552"/>
              </p:ext>
            </p:extLst>
          </p:nvPr>
        </p:nvGraphicFramePr>
        <p:xfrm>
          <a:off x="1210468" y="461633"/>
          <a:ext cx="6878637" cy="5027613"/>
        </p:xfrm>
        <a:graphic>
          <a:graphicData uri="http://schemas.openxmlformats.org/presentationml/2006/ole">
            <mc:AlternateContent xmlns:mc="http://schemas.openxmlformats.org/markup-compatibility/2006">
              <mc:Choice xmlns:v="urn:schemas-microsoft-com:vml" Requires="v">
                <p:oleObj spid="_x0000_s14374" name="Graph" r:id="rId4" imgW="4249440" imgH="3107520" progId="Origin50.Graph">
                  <p:embed/>
                </p:oleObj>
              </mc:Choice>
              <mc:Fallback>
                <p:oleObj name="Graph" r:id="rId4" imgW="4249440" imgH="310752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0468" y="461633"/>
                        <a:ext cx="6878637"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667" name="Rectangle 3"/>
          <p:cNvSpPr>
            <a:spLocks noChangeArrowheads="1"/>
          </p:cNvSpPr>
          <p:nvPr/>
        </p:nvSpPr>
        <p:spPr bwMode="auto">
          <a:xfrm>
            <a:off x="1828800" y="151398"/>
            <a:ext cx="58240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ru-RU" sz="1600" b="1" dirty="0"/>
              <a:t>Residual stress and ionizing energy loss profiles in </a:t>
            </a:r>
            <a:r>
              <a:rPr lang="en-US" altLang="ru-RU" sz="1600" b="1" dirty="0" smtClean="0"/>
              <a:t>Al2O3:Cr</a:t>
            </a:r>
            <a:endParaRPr lang="en-US" altLang="ru-RU" sz="1600" b="1" dirty="0"/>
          </a:p>
        </p:txBody>
      </p:sp>
      <p:sp>
        <p:nvSpPr>
          <p:cNvPr id="113668" name="Rectangle 4"/>
          <p:cNvSpPr>
            <a:spLocks noChangeArrowheads="1"/>
          </p:cNvSpPr>
          <p:nvPr/>
        </p:nvSpPr>
        <p:spPr bwMode="auto">
          <a:xfrm>
            <a:off x="1905000" y="5257800"/>
            <a:ext cx="62642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1600" b="1" dirty="0">
                <a:sym typeface="Symbol" pitchFamily="18" charset="2"/>
              </a:rPr>
              <a:t></a:t>
            </a:r>
            <a:r>
              <a:rPr lang="en-US" altLang="ru-RU" sz="1600" b="1" baseline="-25000" dirty="0">
                <a:sym typeface="Symbol" pitchFamily="18" charset="2"/>
              </a:rPr>
              <a:t>h</a:t>
            </a:r>
            <a:r>
              <a:rPr lang="en-US" altLang="ru-RU" sz="1600" b="1" dirty="0">
                <a:sym typeface="Symbol" pitchFamily="18" charset="2"/>
              </a:rPr>
              <a:t> (</a:t>
            </a:r>
            <a:r>
              <a:rPr lang="en-US" altLang="ru-RU" sz="1600" b="1" dirty="0" err="1">
                <a:sym typeface="Symbol" pitchFamily="18" charset="2"/>
              </a:rPr>
              <a:t>GPa</a:t>
            </a:r>
            <a:r>
              <a:rPr lang="en-US" altLang="ru-RU" sz="1600" b="1" dirty="0">
                <a:sym typeface="Symbol" pitchFamily="18" charset="2"/>
              </a:rPr>
              <a:t>)   </a:t>
            </a:r>
            <a:r>
              <a:rPr lang="en-US" altLang="ru-RU" sz="1600" b="1" baseline="-25000" dirty="0">
                <a:sym typeface="Symbol" pitchFamily="18" charset="2"/>
              </a:rPr>
              <a:t>2</a:t>
            </a:r>
            <a:r>
              <a:rPr lang="en-US" altLang="ru-RU" sz="1600" b="1" dirty="0">
                <a:sym typeface="Symbol" pitchFamily="18" charset="2"/>
              </a:rPr>
              <a:t>(cm</a:t>
            </a:r>
            <a:r>
              <a:rPr lang="en-US" altLang="ru-RU" sz="1600" b="1" baseline="30000" dirty="0">
                <a:sym typeface="Symbol" pitchFamily="18" charset="2"/>
              </a:rPr>
              <a:t>-1</a:t>
            </a:r>
            <a:r>
              <a:rPr lang="en-US" altLang="ru-RU" sz="1600" b="1" dirty="0">
                <a:sym typeface="Symbol" pitchFamily="18" charset="2"/>
              </a:rPr>
              <a:t>)/7.61	</a:t>
            </a:r>
            <a:r>
              <a:rPr lang="en-US" altLang="ru-RU" sz="1600" b="1" dirty="0" err="1">
                <a:sym typeface="Symbol" pitchFamily="18" charset="2"/>
              </a:rPr>
              <a:t>R</a:t>
            </a:r>
            <a:r>
              <a:rPr lang="en-US" altLang="ru-RU" sz="1600" b="1" baseline="-25000" dirty="0" err="1">
                <a:sym typeface="Symbol" pitchFamily="18" charset="2"/>
              </a:rPr>
              <a:t>p</a:t>
            </a:r>
            <a:r>
              <a:rPr lang="en-US" altLang="ru-RU" sz="1600" b="1" dirty="0">
                <a:sym typeface="Symbol" pitchFamily="18" charset="2"/>
              </a:rPr>
              <a:t>=21 m  </a:t>
            </a:r>
            <a:r>
              <a:rPr lang="en-US" altLang="ru-RU" sz="1600" b="1" dirty="0" smtClean="0">
                <a:sym typeface="Symbol" pitchFamily="18" charset="2"/>
              </a:rPr>
              <a:t>                           </a:t>
            </a:r>
            <a:endParaRPr lang="ru-RU" altLang="ru-RU" sz="1600" b="1" dirty="0"/>
          </a:p>
        </p:txBody>
      </p:sp>
    </p:spTree>
    <p:extLst>
      <p:ext uri="{BB962C8B-B14F-4D97-AF65-F5344CB8AC3E}">
        <p14:creationId xmlns:p14="http://schemas.microsoft.com/office/powerpoint/2010/main" val="2290849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1066800"/>
            <a:ext cx="6705600" cy="5016758"/>
          </a:xfrm>
          <a:prstGeom prst="rect">
            <a:avLst/>
          </a:prstGeom>
          <a:ln>
            <a:noFill/>
          </a:ln>
        </p:spPr>
        <p:txBody>
          <a:bodyPr wrap="square">
            <a:spAutoFit/>
          </a:bodyPr>
          <a:lstStyle/>
          <a:p>
            <a:pPr>
              <a:buClr>
                <a:schemeClr val="accent1"/>
              </a:buClr>
            </a:pPr>
            <a:r>
              <a:rPr lang="en-US" sz="2000" b="1" cap="small" dirty="0" smtClean="0">
                <a:latin typeface="Arial" panose="020B0604020202020204" pitchFamily="34" charset="0"/>
                <a:cs typeface="Arial" panose="020B0604020202020204" pitchFamily="34" charset="0"/>
              </a:rPr>
              <a:t>Mechanical stress profiles in radiation-resistant ceramics  irradiated with high-energy heavy ions: S</a:t>
            </a:r>
            <a:r>
              <a:rPr lang="en-US" sz="2000" b="1" dirty="0" smtClean="0">
                <a:latin typeface="Arial" panose="020B0604020202020204" pitchFamily="34" charset="0"/>
                <a:cs typeface="Arial" panose="020B0604020202020204" pitchFamily="34" charset="0"/>
              </a:rPr>
              <a:t>i</a:t>
            </a:r>
            <a:r>
              <a:rPr lang="en-US" sz="2000" b="1" cap="small" baseline="-25000" dirty="0" smtClean="0">
                <a:latin typeface="Arial" panose="020B0604020202020204" pitchFamily="34" charset="0"/>
                <a:cs typeface="Arial" panose="020B0604020202020204" pitchFamily="34" charset="0"/>
              </a:rPr>
              <a:t>3</a:t>
            </a:r>
            <a:r>
              <a:rPr lang="en-US" sz="2000" b="1" cap="small" dirty="0" smtClean="0">
                <a:latin typeface="Arial" panose="020B0604020202020204" pitchFamily="34" charset="0"/>
                <a:cs typeface="Arial" panose="020B0604020202020204" pitchFamily="34" charset="0"/>
              </a:rPr>
              <a:t>N</a:t>
            </a:r>
            <a:r>
              <a:rPr lang="en-US" sz="2000" b="1" cap="small" baseline="-25000" dirty="0" smtClean="0">
                <a:latin typeface="Arial" panose="020B0604020202020204" pitchFamily="34" charset="0"/>
                <a:cs typeface="Arial" panose="020B0604020202020204" pitchFamily="34" charset="0"/>
              </a:rPr>
              <a:t>4 </a:t>
            </a:r>
            <a:r>
              <a:rPr lang="en-US" sz="2000" b="1" cap="small" dirty="0" smtClean="0">
                <a:latin typeface="Arial" panose="020B0604020202020204" pitchFamily="34" charset="0"/>
                <a:cs typeface="Arial" panose="020B0604020202020204" pitchFamily="34" charset="0"/>
              </a:rPr>
              <a:t>vs </a:t>
            </a:r>
            <a:r>
              <a:rPr lang="en-US" altLang="ru-RU" sz="2000" b="1" dirty="0" err="1">
                <a:latin typeface="Arial" panose="020B0604020202020204" pitchFamily="34" charset="0"/>
                <a:cs typeface="Arial" panose="020B0604020202020204" pitchFamily="34" charset="0"/>
                <a:sym typeface="Symbol" pitchFamily="18" charset="2"/>
              </a:rPr>
              <a:t>AlN</a:t>
            </a:r>
            <a:r>
              <a:rPr lang="en-US" altLang="ru-RU" sz="2000" b="1" dirty="0">
                <a:latin typeface="Arial" panose="020B0604020202020204" pitchFamily="34" charset="0"/>
                <a:cs typeface="Arial" panose="020B0604020202020204" pitchFamily="34" charset="0"/>
                <a:sym typeface="Symbol" pitchFamily="18" charset="2"/>
              </a:rPr>
              <a:t> </a:t>
            </a:r>
            <a:endParaRPr lang="en-US" altLang="ru-RU" sz="2000" b="1" dirty="0" smtClean="0">
              <a:latin typeface="Arial" panose="020B0604020202020204" pitchFamily="34" charset="0"/>
              <a:cs typeface="Arial" panose="020B0604020202020204" pitchFamily="34" charset="0"/>
              <a:sym typeface="Symbol" pitchFamily="18" charset="2"/>
            </a:endParaRPr>
          </a:p>
          <a:p>
            <a:pPr>
              <a:buClr>
                <a:schemeClr val="accent1"/>
              </a:buClr>
            </a:pPr>
            <a:endParaRPr lang="en-US" sz="2000" b="1" cap="small" dirty="0">
              <a:latin typeface="Arial" panose="020B0604020202020204" pitchFamily="34" charset="0"/>
              <a:cs typeface="Arial" panose="020B0604020202020204" pitchFamily="34" charset="0"/>
            </a:endParaRPr>
          </a:p>
          <a:p>
            <a:pPr>
              <a:buClr>
                <a:schemeClr val="accent1"/>
              </a:buClr>
            </a:pPr>
            <a:r>
              <a:rPr lang="en-US" sz="2000" b="1" cap="small" dirty="0" smtClean="0">
                <a:latin typeface="Arial" panose="020B0604020202020204" pitchFamily="34" charset="0"/>
                <a:cs typeface="Arial" panose="020B0604020202020204" pitchFamily="34" charset="0"/>
              </a:rPr>
              <a:t>Silicon and </a:t>
            </a:r>
            <a:r>
              <a:rPr lang="en-US" sz="2000" b="1" cap="small" dirty="0" err="1" smtClean="0">
                <a:latin typeface="Arial" panose="020B0604020202020204" pitchFamily="34" charset="0"/>
                <a:cs typeface="Arial" panose="020B0604020202020204" pitchFamily="34" charset="0"/>
              </a:rPr>
              <a:t>aluminium</a:t>
            </a:r>
            <a:r>
              <a:rPr lang="en-US" sz="2000" b="1" cap="small" dirty="0" smtClean="0">
                <a:latin typeface="Arial" panose="020B0604020202020204" pitchFamily="34" charset="0"/>
                <a:cs typeface="Arial" panose="020B0604020202020204" pitchFamily="34" charset="0"/>
              </a:rPr>
              <a:t> nitrides have different structural response to </a:t>
            </a:r>
            <a:r>
              <a:rPr lang="en-US" sz="2000" b="1" cap="small" dirty="0">
                <a:latin typeface="Arial" panose="020B0604020202020204" pitchFamily="34" charset="0"/>
                <a:cs typeface="Arial" panose="020B0604020202020204" pitchFamily="34" charset="0"/>
              </a:rPr>
              <a:t>swift heavy </a:t>
            </a:r>
            <a:r>
              <a:rPr lang="en-US" sz="2000" b="1" cap="small" dirty="0" smtClean="0">
                <a:latin typeface="Arial" panose="020B0604020202020204" pitchFamily="34" charset="0"/>
                <a:cs typeface="Arial" panose="020B0604020202020204" pitchFamily="34" charset="0"/>
              </a:rPr>
              <a:t>irradiation</a:t>
            </a:r>
            <a:endParaRPr lang="en-US" sz="2000" b="1" cap="small" dirty="0" smtClean="0">
              <a:solidFill>
                <a:srgbClr val="7030A0"/>
              </a:solidFill>
              <a:latin typeface="Arial" panose="020B0604020202020204" pitchFamily="34" charset="0"/>
              <a:cs typeface="Arial" panose="020B0604020202020204" pitchFamily="34" charset="0"/>
            </a:endParaRPr>
          </a:p>
          <a:p>
            <a:endParaRPr lang="en-US" sz="2000" b="1" cap="small" dirty="0" smtClean="0">
              <a:solidFill>
                <a:srgbClr val="7030A0"/>
              </a:solidFill>
              <a:latin typeface="Arial" panose="020B0604020202020204" pitchFamily="34" charset="0"/>
              <a:cs typeface="Arial" panose="020B0604020202020204" pitchFamily="34" charset="0"/>
            </a:endParaRPr>
          </a:p>
          <a:p>
            <a:r>
              <a:rPr lang="en-US" sz="2000" b="1" cap="small" dirty="0" smtClean="0">
                <a:solidFill>
                  <a:srgbClr val="7030A0"/>
                </a:solidFill>
                <a:latin typeface="Arial" panose="020B0604020202020204" pitchFamily="34" charset="0"/>
                <a:cs typeface="Arial" panose="020B0604020202020204" pitchFamily="34" charset="0"/>
              </a:rPr>
              <a:t>The threshold of amorphous latent track formation in S</a:t>
            </a:r>
            <a:r>
              <a:rPr lang="en-US" sz="2000" b="1" dirty="0" smtClean="0">
                <a:solidFill>
                  <a:srgbClr val="7030A0"/>
                </a:solidFill>
                <a:latin typeface="Arial" panose="020B0604020202020204" pitchFamily="34" charset="0"/>
                <a:cs typeface="Arial" panose="020B0604020202020204" pitchFamily="34" charset="0"/>
              </a:rPr>
              <a:t>i</a:t>
            </a:r>
            <a:r>
              <a:rPr lang="en-US" sz="2000" b="1" cap="small" baseline="-25000" dirty="0" smtClean="0">
                <a:solidFill>
                  <a:srgbClr val="7030A0"/>
                </a:solidFill>
                <a:latin typeface="Arial" panose="020B0604020202020204" pitchFamily="34" charset="0"/>
                <a:cs typeface="Arial" panose="020B0604020202020204" pitchFamily="34" charset="0"/>
              </a:rPr>
              <a:t>3</a:t>
            </a:r>
            <a:r>
              <a:rPr lang="en-US" sz="2000" b="1" cap="small" dirty="0" smtClean="0">
                <a:solidFill>
                  <a:srgbClr val="7030A0"/>
                </a:solidFill>
                <a:latin typeface="Arial" panose="020B0604020202020204" pitchFamily="34" charset="0"/>
                <a:cs typeface="Arial" panose="020B0604020202020204" pitchFamily="34" charset="0"/>
              </a:rPr>
              <a:t>N</a:t>
            </a:r>
            <a:r>
              <a:rPr lang="en-US" sz="2000" b="1" cap="small" baseline="-25000" dirty="0" smtClean="0">
                <a:solidFill>
                  <a:srgbClr val="7030A0"/>
                </a:solidFill>
                <a:latin typeface="Arial" panose="020B0604020202020204" pitchFamily="34" charset="0"/>
                <a:cs typeface="Arial" panose="020B0604020202020204" pitchFamily="34" charset="0"/>
              </a:rPr>
              <a:t>4 </a:t>
            </a:r>
            <a:r>
              <a:rPr lang="en-US" sz="2000" b="1" cap="small" dirty="0" smtClean="0">
                <a:solidFill>
                  <a:srgbClr val="7030A0"/>
                </a:solidFill>
                <a:latin typeface="Arial" panose="020B0604020202020204" pitchFamily="34" charset="0"/>
                <a:cs typeface="Arial" panose="020B0604020202020204" pitchFamily="34" charset="0"/>
              </a:rPr>
              <a:t>= 17 </a:t>
            </a:r>
            <a:r>
              <a:rPr lang="en-US" altLang="ru-RU" sz="2000" b="1" dirty="0" err="1">
                <a:solidFill>
                  <a:srgbClr val="7030A0"/>
                </a:solidFill>
                <a:latin typeface="Arial" panose="020B0604020202020204" pitchFamily="34" charset="0"/>
                <a:cs typeface="Arial" panose="020B0604020202020204" pitchFamily="34" charset="0"/>
                <a:sym typeface="Symbol" pitchFamily="18" charset="2"/>
              </a:rPr>
              <a:t>keV</a:t>
            </a:r>
            <a:r>
              <a:rPr lang="en-US" altLang="ru-RU" sz="2000" b="1" dirty="0">
                <a:solidFill>
                  <a:srgbClr val="7030A0"/>
                </a:solidFill>
                <a:latin typeface="Arial" panose="020B0604020202020204" pitchFamily="34" charset="0"/>
                <a:cs typeface="Arial" panose="020B0604020202020204" pitchFamily="34" charset="0"/>
                <a:sym typeface="Symbol" pitchFamily="18" charset="2"/>
              </a:rPr>
              <a:t>/nm </a:t>
            </a:r>
          </a:p>
          <a:p>
            <a:pPr>
              <a:buClr>
                <a:schemeClr val="accent1"/>
              </a:buClr>
            </a:pPr>
            <a:endParaRPr lang="en-US" sz="2000" b="1" cap="small" dirty="0" smtClean="0">
              <a:solidFill>
                <a:srgbClr val="7030A0"/>
              </a:solidFill>
              <a:latin typeface="Arial" panose="020B0604020202020204" pitchFamily="34" charset="0"/>
              <a:cs typeface="Arial" panose="020B0604020202020204" pitchFamily="34" charset="0"/>
            </a:endParaRPr>
          </a:p>
          <a:p>
            <a:r>
              <a:rPr lang="en-US" altLang="ru-RU" sz="2000" b="1" dirty="0">
                <a:solidFill>
                  <a:srgbClr val="7030A0"/>
                </a:solidFill>
                <a:latin typeface="Arial" panose="020B0604020202020204" pitchFamily="34" charset="0"/>
                <a:cs typeface="Arial" panose="020B0604020202020204" pitchFamily="34" charset="0"/>
                <a:sym typeface="Symbol" pitchFamily="18" charset="2"/>
              </a:rPr>
              <a:t>No latent tracks are registered in </a:t>
            </a:r>
            <a:r>
              <a:rPr lang="en-US" altLang="ru-RU" sz="2000" b="1" dirty="0" err="1">
                <a:solidFill>
                  <a:srgbClr val="7030A0"/>
                </a:solidFill>
                <a:latin typeface="Arial" panose="020B0604020202020204" pitchFamily="34" charset="0"/>
                <a:cs typeface="Arial" panose="020B0604020202020204" pitchFamily="34" charset="0"/>
                <a:sym typeface="Symbol" pitchFamily="18" charset="2"/>
              </a:rPr>
              <a:t>AlN</a:t>
            </a:r>
            <a:r>
              <a:rPr lang="en-US" altLang="ru-RU" sz="2000" b="1" dirty="0">
                <a:solidFill>
                  <a:srgbClr val="7030A0"/>
                </a:solidFill>
                <a:latin typeface="Arial" panose="020B0604020202020204" pitchFamily="34" charset="0"/>
                <a:cs typeface="Arial" panose="020B0604020202020204" pitchFamily="34" charset="0"/>
                <a:sym typeface="Symbol" pitchFamily="18" charset="2"/>
              </a:rPr>
              <a:t> till (</a:t>
            </a:r>
            <a:r>
              <a:rPr lang="en-US" altLang="ru-RU" sz="2000" b="1" dirty="0" err="1">
                <a:solidFill>
                  <a:srgbClr val="7030A0"/>
                </a:solidFill>
                <a:latin typeface="Arial" panose="020B0604020202020204" pitchFamily="34" charset="0"/>
                <a:cs typeface="Arial" panose="020B0604020202020204" pitchFamily="34" charset="0"/>
                <a:sym typeface="Symbol" pitchFamily="18" charset="2"/>
              </a:rPr>
              <a:t>dE</a:t>
            </a:r>
            <a:r>
              <a:rPr lang="en-US" altLang="ru-RU" sz="2000" b="1" dirty="0">
                <a:solidFill>
                  <a:srgbClr val="7030A0"/>
                </a:solidFill>
                <a:latin typeface="Arial" panose="020B0604020202020204" pitchFamily="34" charset="0"/>
                <a:cs typeface="Arial" panose="020B0604020202020204" pitchFamily="34" charset="0"/>
                <a:sym typeface="Symbol" pitchFamily="18" charset="2"/>
              </a:rPr>
              <a:t>/dx)</a:t>
            </a:r>
            <a:r>
              <a:rPr lang="en-US" altLang="ru-RU" sz="2000" b="1" baseline="-25000" dirty="0">
                <a:solidFill>
                  <a:srgbClr val="7030A0"/>
                </a:solidFill>
                <a:latin typeface="Arial" panose="020B0604020202020204" pitchFamily="34" charset="0"/>
                <a:cs typeface="Arial" panose="020B0604020202020204" pitchFamily="34" charset="0"/>
                <a:sym typeface="Symbol" pitchFamily="18" charset="2"/>
              </a:rPr>
              <a:t>ion</a:t>
            </a:r>
            <a:r>
              <a:rPr lang="en-US" altLang="ru-RU" sz="2000" b="1" dirty="0">
                <a:solidFill>
                  <a:srgbClr val="7030A0"/>
                </a:solidFill>
                <a:latin typeface="Arial" panose="020B0604020202020204" pitchFamily="34" charset="0"/>
                <a:cs typeface="Arial" panose="020B0604020202020204" pitchFamily="34" charset="0"/>
                <a:sym typeface="Symbol" pitchFamily="18" charset="2"/>
              </a:rPr>
              <a:t> &lt; 35 </a:t>
            </a:r>
            <a:r>
              <a:rPr lang="en-US" altLang="ru-RU" sz="2000" b="1" dirty="0" err="1">
                <a:solidFill>
                  <a:srgbClr val="7030A0"/>
                </a:solidFill>
                <a:latin typeface="Arial" panose="020B0604020202020204" pitchFamily="34" charset="0"/>
                <a:cs typeface="Arial" panose="020B0604020202020204" pitchFamily="34" charset="0"/>
                <a:sym typeface="Symbol" pitchFamily="18" charset="2"/>
              </a:rPr>
              <a:t>keV</a:t>
            </a:r>
            <a:r>
              <a:rPr lang="en-US" altLang="ru-RU" sz="2000" b="1" dirty="0">
                <a:solidFill>
                  <a:srgbClr val="7030A0"/>
                </a:solidFill>
                <a:latin typeface="Arial" panose="020B0604020202020204" pitchFamily="34" charset="0"/>
                <a:cs typeface="Arial" panose="020B0604020202020204" pitchFamily="34" charset="0"/>
                <a:sym typeface="Symbol" pitchFamily="18" charset="2"/>
              </a:rPr>
              <a:t>/nm </a:t>
            </a:r>
          </a:p>
          <a:p>
            <a:pPr>
              <a:buClr>
                <a:schemeClr val="accent1"/>
              </a:buClr>
            </a:pPr>
            <a:endParaRPr lang="en-US" sz="2000" b="1" cap="small" dirty="0" smtClean="0">
              <a:solidFill>
                <a:srgbClr val="24571A"/>
              </a:solidFill>
            </a:endParaRPr>
          </a:p>
          <a:p>
            <a:pPr>
              <a:buClr>
                <a:schemeClr val="accent1"/>
              </a:buClr>
            </a:pPr>
            <a:endParaRPr lang="en-US" sz="2000" b="1" cap="small" dirty="0">
              <a:solidFill>
                <a:srgbClr val="24571A"/>
              </a:solidFill>
            </a:endParaRPr>
          </a:p>
          <a:p>
            <a:pPr>
              <a:buClr>
                <a:schemeClr val="accent1"/>
              </a:buClr>
            </a:pPr>
            <a:endParaRPr lang="en-US" sz="2000" b="1" cap="small" dirty="0" smtClean="0">
              <a:solidFill>
                <a:srgbClr val="24571A"/>
              </a:solidFill>
            </a:endParaRPr>
          </a:p>
          <a:p>
            <a:pPr>
              <a:buClr>
                <a:schemeClr val="accent1"/>
              </a:buClr>
            </a:pPr>
            <a:endParaRPr lang="ru-RU" sz="2000" dirty="0"/>
          </a:p>
        </p:txBody>
      </p:sp>
    </p:spTree>
    <p:extLst>
      <p:ext uri="{BB962C8B-B14F-4D97-AF65-F5344CB8AC3E}">
        <p14:creationId xmlns:p14="http://schemas.microsoft.com/office/powerpoint/2010/main" val="913767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755030" y="2971800"/>
            <a:ext cx="7354887"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3525" indent="-1793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Main questions addressed to real-time measurements:</a:t>
            </a:r>
          </a:p>
          <a:p>
            <a:pPr eaLnBrk="1" hangingPunct="1"/>
            <a:endParaRPr lang="en-US" dirty="0"/>
          </a:p>
          <a:p>
            <a:pPr eaLnBrk="1" hangingPunct="1">
              <a:buClr>
                <a:srgbClr val="FF0000"/>
              </a:buClr>
              <a:buFont typeface="Wingdings" pitchFamily="2" charset="2"/>
              <a:buChar char="q"/>
            </a:pPr>
            <a:r>
              <a:rPr lang="en-US" dirty="0"/>
              <a:t> Radiation damage and stress accumulation processes before and</a:t>
            </a:r>
          </a:p>
          <a:p>
            <a:pPr eaLnBrk="1" hangingPunct="1"/>
            <a:r>
              <a:rPr lang="en-US" dirty="0"/>
              <a:t>after ion track region overlapping</a:t>
            </a:r>
          </a:p>
          <a:p>
            <a:pPr eaLnBrk="1" hangingPunct="1"/>
            <a:endParaRPr lang="en-US" dirty="0"/>
          </a:p>
          <a:p>
            <a:pPr eaLnBrk="1" hangingPunct="1">
              <a:buClr>
                <a:srgbClr val="FF0000"/>
              </a:buClr>
              <a:buFont typeface="Wingdings" pitchFamily="2" charset="2"/>
              <a:buChar char="q"/>
            </a:pPr>
            <a:r>
              <a:rPr lang="en-US" dirty="0"/>
              <a:t> Variation in the stress state under ion irradiation characterized </a:t>
            </a:r>
          </a:p>
          <a:p>
            <a:pPr eaLnBrk="1" hangingPunct="1">
              <a:buClr>
                <a:srgbClr val="FF0000"/>
              </a:buClr>
              <a:buFont typeface="Wingdings" pitchFamily="2" charset="2"/>
              <a:buNone/>
            </a:pPr>
            <a:r>
              <a:rPr lang="en-US" dirty="0"/>
              <a:t>by specific ionizing energy losses higher and lower than the threshold </a:t>
            </a:r>
          </a:p>
          <a:p>
            <a:pPr eaLnBrk="1" hangingPunct="1">
              <a:buClr>
                <a:srgbClr val="FF0000"/>
              </a:buClr>
              <a:buFont typeface="Wingdings" pitchFamily="2" charset="2"/>
              <a:buNone/>
            </a:pPr>
            <a:r>
              <a:rPr lang="en-US" dirty="0"/>
              <a:t>of radiation damage formation via electronic excitations. </a:t>
            </a:r>
          </a:p>
          <a:p>
            <a:pPr eaLnBrk="1" hangingPunct="1"/>
            <a:endParaRPr lang="ru-RU" dirty="0"/>
          </a:p>
        </p:txBody>
      </p:sp>
      <p:sp>
        <p:nvSpPr>
          <p:cNvPr id="23555" name="Text Box 5"/>
          <p:cNvSpPr txBox="1">
            <a:spLocks noChangeArrowheads="1"/>
          </p:cNvSpPr>
          <p:nvPr/>
        </p:nvSpPr>
        <p:spPr bwMode="auto">
          <a:xfrm>
            <a:off x="576263" y="411163"/>
            <a:ext cx="7380287" cy="368300"/>
          </a:xfrm>
          <a:prstGeom prst="rect">
            <a:avLst/>
          </a:prstGeom>
          <a:solidFill>
            <a:schemeClr val="accent2"/>
          </a:solidFill>
          <a:ln w="38100">
            <a:solidFill>
              <a:srgbClr val="808080"/>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dirty="0" smtClean="0">
                <a:solidFill>
                  <a:schemeClr val="bg1"/>
                </a:solidFill>
                <a:sym typeface="Symbol" pitchFamily="18" charset="2"/>
              </a:rPr>
              <a:t>Motivation</a:t>
            </a:r>
            <a:endParaRPr lang="ru-RU" dirty="0">
              <a:solidFill>
                <a:schemeClr val="bg1"/>
              </a:solidFill>
              <a:sym typeface="Symbol" pitchFamily="18" charset="2"/>
            </a:endParaRPr>
          </a:p>
        </p:txBody>
      </p:sp>
      <p:sp>
        <p:nvSpPr>
          <p:cNvPr id="23556" name="Rectangle 6"/>
          <p:cNvSpPr>
            <a:spLocks noChangeArrowheads="1"/>
          </p:cNvSpPr>
          <p:nvPr/>
        </p:nvSpPr>
        <p:spPr bwMode="auto">
          <a:xfrm>
            <a:off x="914400" y="1219200"/>
            <a:ext cx="637222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a:t>The knowledge about of high energy </a:t>
            </a:r>
            <a:r>
              <a:rPr lang="en-US" dirty="0" smtClean="0"/>
              <a:t>(E&gt; 1 MeV/</a:t>
            </a:r>
            <a:r>
              <a:rPr lang="en-US" dirty="0" err="1" smtClean="0"/>
              <a:t>amu</a:t>
            </a:r>
            <a:r>
              <a:rPr lang="en-US" dirty="0" smtClean="0"/>
              <a:t>) heavy </a:t>
            </a:r>
            <a:r>
              <a:rPr lang="en-US" dirty="0"/>
              <a:t>ion-induced stress is of considerable practical value in view of simulation of fission product impact in radiation resistant oxides and ceramics, considered as candidate materials for nuclear waste management</a:t>
            </a:r>
            <a:r>
              <a:rPr lang="ru-RU" dirty="0"/>
              <a:t>  </a:t>
            </a:r>
            <a:r>
              <a:rPr lang="en-US" dirty="0" smtClean="0"/>
              <a:t>(</a:t>
            </a:r>
            <a:r>
              <a:rPr lang="en-US" b="1" dirty="0" smtClean="0"/>
              <a:t>inert matrix fuel host</a:t>
            </a:r>
            <a:r>
              <a:rPr lang="en-US" dirty="0" smtClean="0"/>
              <a:t>)</a:t>
            </a:r>
            <a:endParaRPr lang="ru-RU" dirty="0"/>
          </a:p>
        </p:txBody>
      </p:sp>
    </p:spTree>
    <p:extLst>
      <p:ext uri="{BB962C8B-B14F-4D97-AF65-F5344CB8AC3E}">
        <p14:creationId xmlns:p14="http://schemas.microsoft.com/office/powerpoint/2010/main" val="2702270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extLst>
              <a:ext uri="{28A0092B-C50C-407E-A947-70E740481C1C}">
                <a14:useLocalDpi xmlns:a14="http://schemas.microsoft.com/office/drawing/2010/main" val="0"/>
              </a:ext>
            </a:extLst>
          </a:blip>
          <a:stretch>
            <a:fillRect/>
          </a:stretch>
        </p:blipFill>
        <p:spPr>
          <a:xfrm>
            <a:off x="762000" y="822960"/>
            <a:ext cx="7475034" cy="5654040"/>
          </a:xfrm>
          <a:prstGeom prst="rect">
            <a:avLst/>
          </a:prstGeom>
        </p:spPr>
      </p:pic>
      <p:sp>
        <p:nvSpPr>
          <p:cNvPr id="3" name="Заголовок 1">
            <a:extLst>
              <a:ext uri="{FF2B5EF4-FFF2-40B4-BE49-F238E27FC236}">
                <a16:creationId xmlns:a16="http://schemas.microsoft.com/office/drawing/2014/main" xmlns="" id="{DE88449B-6B66-AE4D-860C-368F8FEE85B0}"/>
              </a:ext>
            </a:extLst>
          </p:cNvPr>
          <p:cNvSpPr txBox="1">
            <a:spLocks/>
          </p:cNvSpPr>
          <p:nvPr/>
        </p:nvSpPr>
        <p:spPr>
          <a:xfrm>
            <a:off x="444952" y="228600"/>
            <a:ext cx="7886700" cy="725527"/>
          </a:xfrm>
          <a:prstGeom prst="rect">
            <a:avLst/>
          </a:prstGeom>
        </p:spPr>
        <p:txBody>
          <a:bodyPr>
            <a:norm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solidFill>
                  <a:srgbClr val="235516"/>
                </a:solidFill>
                <a:latin typeface="+mn-lt"/>
              </a:rPr>
              <a:t>Si</a:t>
            </a:r>
            <a:r>
              <a:rPr lang="en-US" sz="2400" b="1" baseline="-25000" dirty="0" smtClean="0">
                <a:solidFill>
                  <a:srgbClr val="235516"/>
                </a:solidFill>
                <a:latin typeface="+mn-lt"/>
              </a:rPr>
              <a:t>3</a:t>
            </a:r>
            <a:r>
              <a:rPr lang="en-US" sz="2400" b="1" dirty="0" smtClean="0">
                <a:solidFill>
                  <a:srgbClr val="235516"/>
                </a:solidFill>
                <a:latin typeface="+mn-lt"/>
              </a:rPr>
              <a:t>N</a:t>
            </a:r>
            <a:r>
              <a:rPr lang="en-US" sz="2400" b="1" baseline="-25000" dirty="0" smtClean="0">
                <a:solidFill>
                  <a:srgbClr val="235516"/>
                </a:solidFill>
                <a:latin typeface="+mn-lt"/>
              </a:rPr>
              <a:t>4</a:t>
            </a:r>
            <a:r>
              <a:rPr lang="en-US" sz="2400" b="1" dirty="0" smtClean="0">
                <a:solidFill>
                  <a:srgbClr val="235516"/>
                </a:solidFill>
                <a:latin typeface="+mn-lt"/>
              </a:rPr>
              <a:t> + Bi 710 </a:t>
            </a:r>
            <a:r>
              <a:rPr lang="ru-RU" sz="2400" b="1" dirty="0" smtClean="0">
                <a:solidFill>
                  <a:srgbClr val="235516"/>
                </a:solidFill>
                <a:latin typeface="+mn-lt"/>
              </a:rPr>
              <a:t>МэВ</a:t>
            </a:r>
            <a:endParaRPr lang="ru-RU" sz="2400" dirty="0">
              <a:latin typeface="+mn-lt"/>
            </a:endParaRPr>
          </a:p>
        </p:txBody>
      </p:sp>
      <p:pic>
        <p:nvPicPr>
          <p:cNvPr id="4" name="Изображение" descr="Изображение">
            <a:extLst>
              <a:ext uri="{FF2B5EF4-FFF2-40B4-BE49-F238E27FC236}">
                <a16:creationId xmlns:a16="http://schemas.microsoft.com/office/drawing/2014/main" xmlns="" id="{CE038037-7EAB-D14F-8C73-CD26337C5B6E}"/>
              </a:ext>
            </a:extLst>
          </p:cNvPr>
          <p:cNvPicPr>
            <a:picLocks noChangeAspect="1"/>
          </p:cNvPicPr>
          <p:nvPr/>
        </p:nvPicPr>
        <p:blipFill>
          <a:blip r:embed="rId3"/>
          <a:stretch>
            <a:fillRect/>
          </a:stretch>
        </p:blipFill>
        <p:spPr>
          <a:xfrm>
            <a:off x="2348691" y="1639515"/>
            <a:ext cx="4739440" cy="4716836"/>
          </a:xfrm>
          <a:prstGeom prst="rect">
            <a:avLst/>
          </a:prstGeom>
          <a:ln w="12700">
            <a:miter lim="400000"/>
          </a:ln>
        </p:spPr>
      </p:pic>
    </p:spTree>
    <p:extLst>
      <p:ext uri="{BB962C8B-B14F-4D97-AF65-F5344CB8AC3E}">
        <p14:creationId xmlns:p14="http://schemas.microsoft.com/office/powerpoint/2010/main" val="71934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4"/>
                                        </p:tgtEl>
                                        <p:attrNameLst>
                                          <p:attrName>style.visibility</p:attrName>
                                        </p:attrNameLst>
                                      </p:cBhvr>
                                      <p:to>
                                        <p:strVal val="visible"/>
                                      </p:to>
                                    </p:set>
                                    <p:animEffect transition="in" filter="box(out)">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53E7C196-A428-0A42-B256-26228DAFA186}"/>
              </a:ext>
            </a:extLst>
          </p:cNvPr>
          <p:cNvSpPr>
            <a:spLocks noGrp="1"/>
          </p:cNvSpPr>
          <p:nvPr>
            <p:ph type="sldNum" sz="quarter" idx="12"/>
          </p:nvPr>
        </p:nvSpPr>
        <p:spPr/>
        <p:txBody>
          <a:bodyPr/>
          <a:lstStyle/>
          <a:p>
            <a:fld id="{30837FF7-5919-41BF-8DD0-96FAEA1BD99B}" type="slidenum">
              <a:rPr lang="en-US" sz="1800" smtClean="0">
                <a:solidFill>
                  <a:schemeClr val="tx1"/>
                </a:solidFill>
              </a:rPr>
              <a:t>21</a:t>
            </a:fld>
            <a:endParaRPr lang="en-US" dirty="0">
              <a:solidFill>
                <a:schemeClr val="tx1"/>
              </a:solidFill>
            </a:endParaRPr>
          </a:p>
        </p:txBody>
      </p:sp>
      <p:pic>
        <p:nvPicPr>
          <p:cNvPr id="5" name="Рисунок 4">
            <a:extLst>
              <a:ext uri="{FF2B5EF4-FFF2-40B4-BE49-F238E27FC236}">
                <a16:creationId xmlns:a16="http://schemas.microsoft.com/office/drawing/2014/main" xmlns="" id="{E697FEEB-FBF7-2C49-870C-E2F90EE021E0}"/>
              </a:ext>
            </a:extLst>
          </p:cNvPr>
          <p:cNvPicPr>
            <a:picLocks noChangeAspect="1"/>
          </p:cNvPicPr>
          <p:nvPr/>
        </p:nvPicPr>
        <p:blipFill>
          <a:blip r:embed="rId2"/>
          <a:stretch>
            <a:fillRect/>
          </a:stretch>
        </p:blipFill>
        <p:spPr>
          <a:xfrm>
            <a:off x="2233914" y="1219627"/>
            <a:ext cx="5027430" cy="2090711"/>
          </a:xfrm>
          <a:prstGeom prst="rect">
            <a:avLst/>
          </a:prstGeom>
        </p:spPr>
      </p:pic>
      <p:pic>
        <p:nvPicPr>
          <p:cNvPr id="6" name="Рисунок 5">
            <a:extLst>
              <a:ext uri="{FF2B5EF4-FFF2-40B4-BE49-F238E27FC236}">
                <a16:creationId xmlns:a16="http://schemas.microsoft.com/office/drawing/2014/main" xmlns="" id="{42C33E78-F486-634D-A713-726A12DDEC3E}"/>
              </a:ext>
            </a:extLst>
          </p:cNvPr>
          <p:cNvPicPr>
            <a:picLocks noChangeAspect="1"/>
          </p:cNvPicPr>
          <p:nvPr/>
        </p:nvPicPr>
        <p:blipFill>
          <a:blip r:embed="rId3"/>
          <a:stretch>
            <a:fillRect/>
          </a:stretch>
        </p:blipFill>
        <p:spPr>
          <a:xfrm>
            <a:off x="2102574" y="3466376"/>
            <a:ext cx="5158770" cy="2898428"/>
          </a:xfrm>
          <a:prstGeom prst="rect">
            <a:avLst/>
          </a:prstGeom>
        </p:spPr>
      </p:pic>
      <p:sp>
        <p:nvSpPr>
          <p:cNvPr id="8" name="Заголовок 4">
            <a:extLst>
              <a:ext uri="{FF2B5EF4-FFF2-40B4-BE49-F238E27FC236}">
                <a16:creationId xmlns:a16="http://schemas.microsoft.com/office/drawing/2014/main" xmlns="" id="{3F544BCC-9AEF-D54C-A5B0-C30E56499982}"/>
              </a:ext>
            </a:extLst>
          </p:cNvPr>
          <p:cNvSpPr>
            <a:spLocks noGrp="1"/>
          </p:cNvSpPr>
          <p:nvPr>
            <p:ph type="title"/>
          </p:nvPr>
        </p:nvSpPr>
        <p:spPr>
          <a:xfrm>
            <a:off x="1066800" y="228600"/>
            <a:ext cx="7022215" cy="781050"/>
          </a:xfrm>
        </p:spPr>
        <p:txBody>
          <a:bodyPr>
            <a:normAutofit/>
          </a:bodyPr>
          <a:lstStyle/>
          <a:p>
            <a:pPr algn="ctr"/>
            <a:r>
              <a:rPr lang="en-US" sz="2400" b="1" dirty="0">
                <a:solidFill>
                  <a:srgbClr val="235516"/>
                </a:solidFill>
                <a:latin typeface="+mn-lt"/>
              </a:rPr>
              <a:t>p-Si</a:t>
            </a:r>
            <a:r>
              <a:rPr lang="en-US" sz="2400" b="1" baseline="-25000" dirty="0">
                <a:solidFill>
                  <a:srgbClr val="235516"/>
                </a:solidFill>
                <a:latin typeface="+mn-lt"/>
              </a:rPr>
              <a:t>3</a:t>
            </a:r>
            <a:r>
              <a:rPr lang="en-US" sz="2400" b="1" dirty="0">
                <a:solidFill>
                  <a:srgbClr val="235516"/>
                </a:solidFill>
                <a:latin typeface="+mn-lt"/>
              </a:rPr>
              <a:t>N</a:t>
            </a:r>
            <a:r>
              <a:rPr lang="en-US" sz="2400" b="1" baseline="-25000" dirty="0">
                <a:solidFill>
                  <a:srgbClr val="235516"/>
                </a:solidFill>
                <a:latin typeface="+mn-lt"/>
              </a:rPr>
              <a:t>4</a:t>
            </a:r>
            <a:r>
              <a:rPr lang="en-US" sz="2400" b="1" dirty="0">
                <a:solidFill>
                  <a:srgbClr val="235516"/>
                </a:solidFill>
                <a:latin typeface="+mn-lt"/>
              </a:rPr>
              <a:t> + Xe 220 </a:t>
            </a:r>
            <a:r>
              <a:rPr lang="ru-RU" sz="2400" b="1" dirty="0">
                <a:solidFill>
                  <a:srgbClr val="235516"/>
                </a:solidFill>
                <a:latin typeface="+mn-lt"/>
              </a:rPr>
              <a:t>МэВ, 2х10</a:t>
            </a:r>
            <a:r>
              <a:rPr lang="ru-RU" sz="2400" b="1" baseline="30000" dirty="0">
                <a:solidFill>
                  <a:srgbClr val="235516"/>
                </a:solidFill>
                <a:latin typeface="+mn-lt"/>
              </a:rPr>
              <a:t>14</a:t>
            </a:r>
            <a:r>
              <a:rPr lang="ru-RU" sz="2400" b="1" dirty="0">
                <a:solidFill>
                  <a:srgbClr val="235516"/>
                </a:solidFill>
                <a:latin typeface="+mn-lt"/>
              </a:rPr>
              <a:t> см</a:t>
            </a:r>
            <a:r>
              <a:rPr lang="ru-RU" sz="2400" b="1" baseline="30000" dirty="0">
                <a:solidFill>
                  <a:srgbClr val="235516"/>
                </a:solidFill>
                <a:latin typeface="+mn-lt"/>
              </a:rPr>
              <a:t>-2</a:t>
            </a:r>
          </a:p>
        </p:txBody>
      </p:sp>
    </p:spTree>
    <p:extLst>
      <p:ext uri="{BB962C8B-B14F-4D97-AF65-F5344CB8AC3E}">
        <p14:creationId xmlns:p14="http://schemas.microsoft.com/office/powerpoint/2010/main" val="23469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FAA005CF-90C7-3942-98B9-14D2444571D4}"/>
              </a:ext>
            </a:extLst>
          </p:cNvPr>
          <p:cNvSpPr>
            <a:spLocks noGrp="1"/>
          </p:cNvSpPr>
          <p:nvPr>
            <p:ph type="sldNum" sz="quarter" idx="12"/>
          </p:nvPr>
        </p:nvSpPr>
        <p:spPr>
          <a:xfrm>
            <a:off x="6796617" y="6476971"/>
            <a:ext cx="2057400" cy="365125"/>
          </a:xfrm>
        </p:spPr>
        <p:txBody>
          <a:bodyPr/>
          <a:lstStyle/>
          <a:p>
            <a:fld id="{30837FF7-5919-41BF-8DD0-96FAEA1BD99B}" type="slidenum">
              <a:rPr lang="en-US" sz="1800" smtClean="0">
                <a:solidFill>
                  <a:schemeClr val="tx1"/>
                </a:solidFill>
              </a:rPr>
              <a:t>22</a:t>
            </a:fld>
            <a:endParaRPr lang="en-US" dirty="0">
              <a:solidFill>
                <a:schemeClr val="tx1"/>
              </a:solidFill>
            </a:endParaRPr>
          </a:p>
        </p:txBody>
      </p:sp>
      <p:pic>
        <p:nvPicPr>
          <p:cNvPr id="6" name="Рисунок 5">
            <a:extLst>
              <a:ext uri="{FF2B5EF4-FFF2-40B4-BE49-F238E27FC236}">
                <a16:creationId xmlns:a16="http://schemas.microsoft.com/office/drawing/2014/main" xmlns="" id="{7229BE03-F343-5F4C-9B0B-145FB2E6DF52}"/>
              </a:ext>
            </a:extLst>
          </p:cNvPr>
          <p:cNvPicPr>
            <a:picLocks noChangeAspect="1"/>
          </p:cNvPicPr>
          <p:nvPr/>
        </p:nvPicPr>
        <p:blipFill>
          <a:blip r:embed="rId2"/>
          <a:stretch>
            <a:fillRect/>
          </a:stretch>
        </p:blipFill>
        <p:spPr>
          <a:xfrm>
            <a:off x="231405" y="946808"/>
            <a:ext cx="3883609" cy="3266487"/>
          </a:xfrm>
          <a:prstGeom prst="rect">
            <a:avLst/>
          </a:prstGeom>
        </p:spPr>
      </p:pic>
      <p:pic>
        <p:nvPicPr>
          <p:cNvPr id="9" name="Рисунок 8">
            <a:extLst>
              <a:ext uri="{FF2B5EF4-FFF2-40B4-BE49-F238E27FC236}">
                <a16:creationId xmlns:a16="http://schemas.microsoft.com/office/drawing/2014/main" xmlns="" id="{F32906F5-EE74-444C-956D-A3F68418B4D6}"/>
              </a:ext>
            </a:extLst>
          </p:cNvPr>
          <p:cNvPicPr>
            <a:picLocks noChangeAspect="1"/>
          </p:cNvPicPr>
          <p:nvPr/>
        </p:nvPicPr>
        <p:blipFill>
          <a:blip r:embed="rId3"/>
          <a:stretch>
            <a:fillRect/>
          </a:stretch>
        </p:blipFill>
        <p:spPr>
          <a:xfrm>
            <a:off x="4052618" y="1219200"/>
            <a:ext cx="4160301" cy="2537689"/>
          </a:xfrm>
          <a:prstGeom prst="rect">
            <a:avLst/>
          </a:prstGeom>
        </p:spPr>
      </p:pic>
      <p:sp>
        <p:nvSpPr>
          <p:cNvPr id="10" name="Заголовок 1">
            <a:extLst>
              <a:ext uri="{FF2B5EF4-FFF2-40B4-BE49-F238E27FC236}">
                <a16:creationId xmlns:a16="http://schemas.microsoft.com/office/drawing/2014/main" xmlns="" id="{7DBEAA7E-D155-1844-84AB-1FCD1E76945A}"/>
              </a:ext>
            </a:extLst>
          </p:cNvPr>
          <p:cNvSpPr>
            <a:spLocks noGrp="1"/>
          </p:cNvSpPr>
          <p:nvPr>
            <p:ph type="title"/>
          </p:nvPr>
        </p:nvSpPr>
        <p:spPr>
          <a:xfrm>
            <a:off x="171664" y="72863"/>
            <a:ext cx="7886700" cy="867640"/>
          </a:xfrm>
        </p:spPr>
        <p:txBody>
          <a:bodyPr>
            <a:normAutofit/>
          </a:bodyPr>
          <a:lstStyle/>
          <a:p>
            <a:pPr algn="ctr"/>
            <a:r>
              <a:rPr lang="en-US" sz="3200" b="1" dirty="0" smtClean="0">
                <a:solidFill>
                  <a:srgbClr val="235516"/>
                </a:solidFill>
                <a:latin typeface="Calibri" panose="020F0502020204030204"/>
              </a:rPr>
              <a:t>p-Si</a:t>
            </a:r>
            <a:r>
              <a:rPr lang="en-US" sz="3200" b="1" baseline="-25000" dirty="0" smtClean="0">
                <a:solidFill>
                  <a:srgbClr val="235516"/>
                </a:solidFill>
                <a:latin typeface="Calibri" panose="020F0502020204030204"/>
              </a:rPr>
              <a:t>3</a:t>
            </a:r>
            <a:r>
              <a:rPr lang="en-US" sz="3200" b="1" dirty="0" smtClean="0">
                <a:solidFill>
                  <a:srgbClr val="235516"/>
                </a:solidFill>
                <a:latin typeface="Calibri" panose="020F0502020204030204"/>
              </a:rPr>
              <a:t>N</a:t>
            </a:r>
            <a:r>
              <a:rPr lang="en-US" sz="3200" b="1" baseline="-25000" dirty="0" smtClean="0">
                <a:solidFill>
                  <a:srgbClr val="235516"/>
                </a:solidFill>
                <a:latin typeface="Calibri" panose="020F0502020204030204"/>
              </a:rPr>
              <a:t>4</a:t>
            </a:r>
            <a:r>
              <a:rPr lang="en-US" sz="3200" b="1" dirty="0" smtClean="0">
                <a:solidFill>
                  <a:srgbClr val="235516"/>
                </a:solidFill>
                <a:latin typeface="Calibri" panose="020F0502020204030204"/>
              </a:rPr>
              <a:t> </a:t>
            </a:r>
            <a:r>
              <a:rPr lang="en-US" sz="3200" b="1" dirty="0">
                <a:solidFill>
                  <a:srgbClr val="235516"/>
                </a:solidFill>
                <a:latin typeface="Calibri" panose="020F0502020204030204"/>
              </a:rPr>
              <a:t>+ Bi 710 </a:t>
            </a:r>
            <a:r>
              <a:rPr lang="ru-RU" sz="3200" b="1" dirty="0">
                <a:solidFill>
                  <a:srgbClr val="235516"/>
                </a:solidFill>
                <a:latin typeface="Calibri" panose="020F0502020204030204"/>
              </a:rPr>
              <a:t>МэВ</a:t>
            </a:r>
            <a:r>
              <a:rPr lang="en-US" sz="3200" b="1" dirty="0">
                <a:solidFill>
                  <a:srgbClr val="235516"/>
                </a:solidFill>
                <a:latin typeface="Calibri" panose="020F0502020204030204"/>
              </a:rPr>
              <a:t>, 1,2x10</a:t>
            </a:r>
            <a:r>
              <a:rPr lang="en-US" sz="3200" b="1" baseline="30000" dirty="0">
                <a:solidFill>
                  <a:srgbClr val="235516"/>
                </a:solidFill>
                <a:latin typeface="Calibri" panose="020F0502020204030204"/>
              </a:rPr>
              <a:t>13 </a:t>
            </a:r>
            <a:r>
              <a:rPr lang="kk-KZ" sz="3200" b="1" dirty="0">
                <a:solidFill>
                  <a:srgbClr val="235516"/>
                </a:solidFill>
                <a:latin typeface="Calibri" panose="020F0502020204030204"/>
              </a:rPr>
              <a:t>см</a:t>
            </a:r>
            <a:r>
              <a:rPr lang="kk-KZ" sz="3200" b="1" baseline="30000" dirty="0">
                <a:solidFill>
                  <a:srgbClr val="235516"/>
                </a:solidFill>
                <a:latin typeface="Calibri" panose="020F0502020204030204"/>
              </a:rPr>
              <a:t>-2</a:t>
            </a:r>
            <a:endParaRPr lang="ru-RU" sz="3200" baseline="30000" dirty="0"/>
          </a:p>
        </p:txBody>
      </p:sp>
    </p:spTree>
    <p:extLst>
      <p:ext uri="{BB962C8B-B14F-4D97-AF65-F5344CB8AC3E}">
        <p14:creationId xmlns:p14="http://schemas.microsoft.com/office/powerpoint/2010/main" val="2057898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4465"/>
            <a:ext cx="7772400" cy="646331"/>
          </a:xfrm>
          <a:prstGeom prst="rect">
            <a:avLst/>
          </a:prstGeom>
        </p:spPr>
        <p:txBody>
          <a:bodyPr wrap="square">
            <a:spAutoFit/>
          </a:bodyPr>
          <a:lstStyle/>
          <a:p>
            <a:pPr>
              <a:buClr>
                <a:schemeClr val="accent1"/>
              </a:buClr>
            </a:pPr>
            <a:r>
              <a:rPr lang="en-US" b="1" cap="small" dirty="0">
                <a:solidFill>
                  <a:srgbClr val="24571A"/>
                </a:solidFill>
              </a:rPr>
              <a:t>Mechanical stress profiles in S</a:t>
            </a:r>
            <a:r>
              <a:rPr lang="en-US" b="1" dirty="0">
                <a:solidFill>
                  <a:srgbClr val="24571A"/>
                </a:solidFill>
              </a:rPr>
              <a:t>i</a:t>
            </a:r>
            <a:r>
              <a:rPr lang="en-US" b="1" cap="small" baseline="-25000" dirty="0">
                <a:solidFill>
                  <a:srgbClr val="24571A"/>
                </a:solidFill>
              </a:rPr>
              <a:t>3</a:t>
            </a:r>
            <a:r>
              <a:rPr lang="en-US" b="1" cap="small" dirty="0">
                <a:solidFill>
                  <a:srgbClr val="24571A"/>
                </a:solidFill>
              </a:rPr>
              <a:t>N</a:t>
            </a:r>
            <a:r>
              <a:rPr lang="en-US" b="1" cap="small" baseline="-25000" dirty="0">
                <a:solidFill>
                  <a:srgbClr val="24571A"/>
                </a:solidFill>
              </a:rPr>
              <a:t>4 </a:t>
            </a:r>
            <a:r>
              <a:rPr lang="en-US" b="1" cap="small" dirty="0">
                <a:solidFill>
                  <a:srgbClr val="24571A"/>
                </a:solidFill>
              </a:rPr>
              <a:t>and </a:t>
            </a:r>
            <a:r>
              <a:rPr lang="en-US" b="1" cap="small" dirty="0" err="1" smtClean="0">
                <a:solidFill>
                  <a:srgbClr val="24571A"/>
                </a:solidFill>
              </a:rPr>
              <a:t>AlN</a:t>
            </a:r>
            <a:r>
              <a:rPr lang="en-US" b="1" cap="small" dirty="0" smtClean="0">
                <a:solidFill>
                  <a:srgbClr val="24571A"/>
                </a:solidFill>
              </a:rPr>
              <a:t> </a:t>
            </a:r>
            <a:r>
              <a:rPr lang="en-US" b="1" cap="small" dirty="0">
                <a:solidFill>
                  <a:srgbClr val="24571A"/>
                </a:solidFill>
              </a:rPr>
              <a:t>irradiated with swift heavy </a:t>
            </a:r>
            <a:r>
              <a:rPr lang="en-US" b="1" cap="small" dirty="0" smtClean="0">
                <a:solidFill>
                  <a:srgbClr val="24571A"/>
                </a:solidFill>
              </a:rPr>
              <a:t>ions</a:t>
            </a:r>
            <a:r>
              <a:rPr lang="ru-RU" b="1" cap="small" dirty="0" smtClean="0">
                <a:solidFill>
                  <a:srgbClr val="24571A"/>
                </a:solidFill>
              </a:rPr>
              <a:t>: </a:t>
            </a:r>
            <a:r>
              <a:rPr lang="en-US" b="1" cap="small" dirty="0" err="1" smtClean="0">
                <a:solidFill>
                  <a:srgbClr val="24571A"/>
                </a:solidFill>
              </a:rPr>
              <a:t>microraman</a:t>
            </a:r>
            <a:r>
              <a:rPr lang="en-US" b="1" cap="small" dirty="0" smtClean="0">
                <a:solidFill>
                  <a:srgbClr val="24571A"/>
                </a:solidFill>
              </a:rPr>
              <a:t> </a:t>
            </a:r>
            <a:r>
              <a:rPr lang="en-US" b="1" cap="small" dirty="0" err="1" smtClean="0">
                <a:solidFill>
                  <a:srgbClr val="24571A"/>
                </a:solidFill>
              </a:rPr>
              <a:t>piezospectroscopy</a:t>
            </a:r>
            <a:r>
              <a:rPr lang="en-US" b="1" cap="small" dirty="0" smtClean="0">
                <a:solidFill>
                  <a:srgbClr val="24571A"/>
                </a:solidFill>
              </a:rPr>
              <a:t> examination </a:t>
            </a:r>
            <a:endParaRPr lang="ru-RU" dirty="0"/>
          </a:p>
        </p:txBody>
      </p:sp>
      <p:pic>
        <p:nvPicPr>
          <p:cNvPr id="3" name="Рисунок 2" descr="C:\Users\Айдана\Desktop\XYZ.png"/>
          <p:cNvPicPr/>
          <p:nvPr/>
        </p:nvPicPr>
        <p:blipFill>
          <a:blip r:embed="rId2" cstate="print"/>
          <a:srcRect r="9250" b="5034"/>
          <a:stretch>
            <a:fillRect/>
          </a:stretch>
        </p:blipFill>
        <p:spPr bwMode="auto">
          <a:xfrm>
            <a:off x="533400" y="990600"/>
            <a:ext cx="2971800" cy="2590800"/>
          </a:xfrm>
          <a:prstGeom prst="rect">
            <a:avLst/>
          </a:prstGeom>
          <a:noFill/>
          <a:ln w="9525">
            <a:noFill/>
            <a:miter lim="800000"/>
            <a:headEnd/>
            <a:tailEnd/>
          </a:ln>
        </p:spPr>
      </p:pic>
      <p:sp>
        <p:nvSpPr>
          <p:cNvPr id="4" name="Text Box 7"/>
          <p:cNvSpPr txBox="1">
            <a:spLocks noChangeArrowheads="1"/>
          </p:cNvSpPr>
          <p:nvPr/>
        </p:nvSpPr>
        <p:spPr bwMode="auto">
          <a:xfrm>
            <a:off x="3733800" y="2685697"/>
            <a:ext cx="3124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ru-RU" b="1" dirty="0" smtClean="0">
                <a:solidFill>
                  <a:srgbClr val="0070C0"/>
                </a:solidFill>
                <a:sym typeface="Symbol" pitchFamily="18" charset="2"/>
              </a:rPr>
              <a:t>Si</a:t>
            </a:r>
            <a:r>
              <a:rPr lang="en-US" altLang="ru-RU" b="1" baseline="-25000" dirty="0" smtClean="0">
                <a:solidFill>
                  <a:srgbClr val="0070C0"/>
                </a:solidFill>
                <a:sym typeface="Symbol" pitchFamily="18" charset="2"/>
              </a:rPr>
              <a:t>3</a:t>
            </a:r>
            <a:r>
              <a:rPr lang="en-US" altLang="ru-RU" b="1" dirty="0" smtClean="0">
                <a:solidFill>
                  <a:srgbClr val="0070C0"/>
                </a:solidFill>
                <a:sym typeface="Symbol" pitchFamily="18" charset="2"/>
              </a:rPr>
              <a:t>N</a:t>
            </a:r>
            <a:r>
              <a:rPr lang="en-US" altLang="ru-RU" b="1" baseline="-25000" dirty="0" smtClean="0">
                <a:solidFill>
                  <a:srgbClr val="0070C0"/>
                </a:solidFill>
                <a:sym typeface="Symbol" pitchFamily="18" charset="2"/>
              </a:rPr>
              <a:t>4</a:t>
            </a:r>
            <a:r>
              <a:rPr lang="en-US" altLang="ru-RU" b="1" dirty="0" smtClean="0">
                <a:solidFill>
                  <a:srgbClr val="0070C0"/>
                </a:solidFill>
                <a:sym typeface="Symbol" pitchFamily="18" charset="2"/>
              </a:rPr>
              <a:t> </a:t>
            </a:r>
            <a:r>
              <a:rPr lang="ru-RU" altLang="ru-RU" b="1" dirty="0" smtClean="0">
                <a:sym typeface="Symbol" pitchFamily="18" charset="2"/>
              </a:rPr>
              <a:t></a:t>
            </a:r>
            <a:r>
              <a:rPr lang="en-US" altLang="ru-RU" b="1" baseline="-25000" dirty="0" err="1"/>
              <a:t>ij</a:t>
            </a:r>
            <a:r>
              <a:rPr lang="en-US" altLang="ru-RU" b="1" dirty="0"/>
              <a:t> </a:t>
            </a:r>
            <a:r>
              <a:rPr lang="ru-RU" altLang="ru-RU" b="1" dirty="0" smtClean="0"/>
              <a:t>= 2.22 </a:t>
            </a:r>
            <a:r>
              <a:rPr lang="en-US" altLang="ru-RU" b="1" dirty="0" smtClean="0"/>
              <a:t>cm</a:t>
            </a:r>
            <a:r>
              <a:rPr lang="ru-RU" altLang="ru-RU" b="1" baseline="30000" dirty="0" smtClean="0"/>
              <a:t>-1</a:t>
            </a:r>
            <a:r>
              <a:rPr lang="ru-RU" altLang="ru-RU" b="1" dirty="0" smtClean="0"/>
              <a:t>/</a:t>
            </a:r>
            <a:r>
              <a:rPr lang="en-US" altLang="ru-RU" b="1" dirty="0" err="1" smtClean="0"/>
              <a:t>GPa</a:t>
            </a:r>
            <a:r>
              <a:rPr lang="en-US" altLang="ru-RU" b="1" dirty="0" smtClean="0"/>
              <a:t>   </a:t>
            </a:r>
            <a:r>
              <a:rPr lang="ru-RU" altLang="ru-RU" b="1" dirty="0" smtClean="0"/>
              <a:t>  </a:t>
            </a:r>
            <a:endParaRPr lang="ru-RU" altLang="ru-RU" b="1" dirty="0"/>
          </a:p>
        </p:txBody>
      </p:sp>
      <p:sp>
        <p:nvSpPr>
          <p:cNvPr id="5" name="Text Box 7"/>
          <p:cNvSpPr txBox="1">
            <a:spLocks noChangeArrowheads="1"/>
          </p:cNvSpPr>
          <p:nvPr/>
        </p:nvSpPr>
        <p:spPr bwMode="auto">
          <a:xfrm>
            <a:off x="4038600" y="2076510"/>
            <a:ext cx="449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2000" b="1" dirty="0">
                <a:sym typeface="Symbol" pitchFamily="18" charset="2"/>
              </a:rPr>
              <a:t></a:t>
            </a:r>
            <a:r>
              <a:rPr lang="en-US" altLang="ru-RU" sz="2000" b="1" baseline="-25000" dirty="0" err="1"/>
              <a:t>ij</a:t>
            </a:r>
            <a:r>
              <a:rPr lang="en-US" altLang="ru-RU" sz="2000" b="1" dirty="0"/>
              <a:t> –</a:t>
            </a:r>
            <a:r>
              <a:rPr lang="ru-RU" altLang="ru-RU" sz="2000" b="1" dirty="0"/>
              <a:t> </a:t>
            </a:r>
            <a:r>
              <a:rPr lang="en-US" altLang="ru-RU" b="1" dirty="0" err="1" smtClean="0"/>
              <a:t>piezospecroscopic</a:t>
            </a:r>
            <a:r>
              <a:rPr lang="en-US" altLang="ru-RU" b="1" dirty="0" smtClean="0"/>
              <a:t> coefficients</a:t>
            </a:r>
            <a:endParaRPr lang="ru-RU" altLang="ru-RU" b="1" dirty="0"/>
          </a:p>
        </p:txBody>
      </p:sp>
      <p:sp>
        <p:nvSpPr>
          <p:cNvPr id="6" name="Text Box 6"/>
          <p:cNvSpPr txBox="1">
            <a:spLocks noChangeArrowheads="1"/>
          </p:cNvSpPr>
          <p:nvPr/>
        </p:nvSpPr>
        <p:spPr bwMode="auto">
          <a:xfrm>
            <a:off x="4500818" y="1371600"/>
            <a:ext cx="21050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2000" b="1" dirty="0">
                <a:sym typeface="Symbol" pitchFamily="18" charset="2"/>
              </a:rPr>
              <a:t></a:t>
            </a:r>
            <a:r>
              <a:rPr lang="en-US" altLang="ru-RU" sz="2000" b="1" dirty="0"/>
              <a:t> = </a:t>
            </a:r>
            <a:r>
              <a:rPr lang="ru-RU" altLang="ru-RU" sz="2000" b="1" dirty="0">
                <a:sym typeface="Symbol" pitchFamily="18" charset="2"/>
              </a:rPr>
              <a:t></a:t>
            </a:r>
            <a:r>
              <a:rPr lang="en-US" altLang="ru-RU" sz="2000" b="1" baseline="-25000" dirty="0" err="1"/>
              <a:t>ij</a:t>
            </a:r>
            <a:r>
              <a:rPr lang="en-US" altLang="ru-RU" sz="2000" b="1" dirty="0"/>
              <a:t>×</a:t>
            </a:r>
            <a:r>
              <a:rPr lang="en-US" altLang="ru-RU" sz="2000" b="1" dirty="0">
                <a:sym typeface="Symbol" pitchFamily="18" charset="2"/>
              </a:rPr>
              <a:t></a:t>
            </a:r>
            <a:r>
              <a:rPr lang="en-US" altLang="ru-RU" sz="2000" b="1" baseline="-25000" dirty="0" err="1"/>
              <a:t>ij</a:t>
            </a:r>
            <a:r>
              <a:rPr lang="ru-RU" altLang="ru-RU" sz="2000" b="1" dirty="0"/>
              <a:t> </a:t>
            </a:r>
          </a:p>
        </p:txBody>
      </p:sp>
      <p:sp>
        <p:nvSpPr>
          <p:cNvPr id="7" name="Text Box 7"/>
          <p:cNvSpPr txBox="1">
            <a:spLocks noChangeArrowheads="1"/>
          </p:cNvSpPr>
          <p:nvPr/>
        </p:nvSpPr>
        <p:spPr bwMode="auto">
          <a:xfrm>
            <a:off x="2019300" y="4419600"/>
            <a:ext cx="617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ru-RU" b="1" dirty="0" smtClean="0">
                <a:sym typeface="Symbol" pitchFamily="18" charset="2"/>
              </a:rPr>
              <a:t>Depth resolution = </a:t>
            </a:r>
            <a:r>
              <a:rPr lang="ru-RU" altLang="ru-RU" b="1" dirty="0" smtClean="0">
                <a:sym typeface="Symbol" pitchFamily="18" charset="2"/>
              </a:rPr>
              <a:t>1 мкм</a:t>
            </a:r>
            <a:endParaRPr lang="ru-RU" altLang="ru-RU" b="1" dirty="0"/>
          </a:p>
        </p:txBody>
      </p:sp>
      <p:sp>
        <p:nvSpPr>
          <p:cNvPr id="8" name="Text Box 6"/>
          <p:cNvSpPr txBox="1">
            <a:spLocks noChangeArrowheads="1"/>
          </p:cNvSpPr>
          <p:nvPr/>
        </p:nvSpPr>
        <p:spPr bwMode="auto">
          <a:xfrm>
            <a:off x="6781800" y="2649401"/>
            <a:ext cx="21050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2000" b="1" dirty="0" smtClean="0">
                <a:sym typeface="Symbol" pitchFamily="18" charset="2"/>
              </a:rPr>
              <a:t></a:t>
            </a:r>
            <a:r>
              <a:rPr lang="en-US" altLang="ru-RU" sz="2000" b="1" dirty="0" smtClean="0"/>
              <a:t> </a:t>
            </a:r>
            <a:r>
              <a:rPr lang="en-US" altLang="ru-RU" sz="2000" b="1" dirty="0"/>
              <a:t>= </a:t>
            </a:r>
            <a:r>
              <a:rPr lang="en-US" altLang="ru-RU" sz="2000" b="1" dirty="0" smtClean="0">
                <a:sym typeface="Symbol" pitchFamily="18" charset="2"/>
              </a:rPr>
              <a:t>862 cm</a:t>
            </a:r>
            <a:r>
              <a:rPr lang="en-US" altLang="ru-RU" sz="2000" b="1" baseline="30000" dirty="0" smtClean="0">
                <a:sym typeface="Symbol" pitchFamily="18" charset="2"/>
              </a:rPr>
              <a:t>-1</a:t>
            </a:r>
            <a:endParaRPr lang="ru-RU" altLang="ru-RU" sz="2000" b="1" dirty="0"/>
          </a:p>
        </p:txBody>
      </p:sp>
      <p:sp>
        <p:nvSpPr>
          <p:cNvPr id="9" name="Text Box 7"/>
          <p:cNvSpPr txBox="1">
            <a:spLocks noChangeArrowheads="1"/>
          </p:cNvSpPr>
          <p:nvPr/>
        </p:nvSpPr>
        <p:spPr bwMode="auto">
          <a:xfrm>
            <a:off x="3752850" y="3352800"/>
            <a:ext cx="3124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ru-RU" b="1" dirty="0" smtClean="0">
                <a:solidFill>
                  <a:srgbClr val="0070C0"/>
                </a:solidFill>
                <a:sym typeface="Symbol" pitchFamily="18" charset="2"/>
              </a:rPr>
              <a:t>AlN</a:t>
            </a:r>
            <a:r>
              <a:rPr lang="en-US" altLang="ru-RU" b="1" baseline="-25000" dirty="0" smtClean="0">
                <a:solidFill>
                  <a:srgbClr val="0070C0"/>
                </a:solidFill>
                <a:sym typeface="Symbol" pitchFamily="18" charset="2"/>
              </a:rPr>
              <a:t>4</a:t>
            </a:r>
            <a:r>
              <a:rPr lang="en-US" altLang="ru-RU" b="1" dirty="0" smtClean="0">
                <a:solidFill>
                  <a:srgbClr val="0070C0"/>
                </a:solidFill>
                <a:sym typeface="Symbol" pitchFamily="18" charset="2"/>
              </a:rPr>
              <a:t> </a:t>
            </a:r>
            <a:r>
              <a:rPr lang="ru-RU" altLang="ru-RU" b="1" dirty="0" smtClean="0">
                <a:sym typeface="Symbol" pitchFamily="18" charset="2"/>
              </a:rPr>
              <a:t></a:t>
            </a:r>
            <a:r>
              <a:rPr lang="en-US" altLang="ru-RU" b="1" baseline="-25000" dirty="0" err="1"/>
              <a:t>ij</a:t>
            </a:r>
            <a:r>
              <a:rPr lang="en-US" altLang="ru-RU" b="1" dirty="0"/>
              <a:t> </a:t>
            </a:r>
            <a:r>
              <a:rPr lang="ru-RU" altLang="ru-RU" b="1" dirty="0" smtClean="0"/>
              <a:t>= 2.</a:t>
            </a:r>
            <a:r>
              <a:rPr lang="en-US" altLang="ru-RU" b="1" dirty="0" smtClean="0"/>
              <a:t>0</a:t>
            </a:r>
            <a:r>
              <a:rPr lang="ru-RU" altLang="ru-RU" b="1" dirty="0" smtClean="0"/>
              <a:t> </a:t>
            </a:r>
            <a:r>
              <a:rPr lang="en-US" altLang="ru-RU" b="1" dirty="0" smtClean="0"/>
              <a:t>cm</a:t>
            </a:r>
            <a:r>
              <a:rPr lang="ru-RU" altLang="ru-RU" b="1" baseline="30000" dirty="0" smtClean="0"/>
              <a:t>-1</a:t>
            </a:r>
            <a:r>
              <a:rPr lang="ru-RU" altLang="ru-RU" b="1" dirty="0" smtClean="0"/>
              <a:t>/</a:t>
            </a:r>
            <a:r>
              <a:rPr lang="en-US" altLang="ru-RU" b="1" dirty="0" err="1" smtClean="0"/>
              <a:t>GPa</a:t>
            </a:r>
            <a:r>
              <a:rPr lang="en-US" altLang="ru-RU" b="1" dirty="0" smtClean="0"/>
              <a:t>   </a:t>
            </a:r>
            <a:r>
              <a:rPr lang="ru-RU" altLang="ru-RU" b="1" dirty="0" smtClean="0"/>
              <a:t>  </a:t>
            </a:r>
            <a:endParaRPr lang="ru-RU" altLang="ru-RU" b="1" dirty="0"/>
          </a:p>
        </p:txBody>
      </p:sp>
      <p:sp>
        <p:nvSpPr>
          <p:cNvPr id="10" name="Text Box 6"/>
          <p:cNvSpPr txBox="1">
            <a:spLocks noChangeArrowheads="1"/>
          </p:cNvSpPr>
          <p:nvPr/>
        </p:nvSpPr>
        <p:spPr bwMode="auto">
          <a:xfrm>
            <a:off x="6858000" y="3322022"/>
            <a:ext cx="21050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2000" b="1" dirty="0" smtClean="0">
                <a:sym typeface="Symbol" pitchFamily="18" charset="2"/>
              </a:rPr>
              <a:t></a:t>
            </a:r>
            <a:r>
              <a:rPr lang="en-US" altLang="ru-RU" sz="2000" b="1" dirty="0" smtClean="0"/>
              <a:t> </a:t>
            </a:r>
            <a:r>
              <a:rPr lang="en-US" altLang="ru-RU" sz="2000" b="1" dirty="0"/>
              <a:t>= </a:t>
            </a:r>
            <a:r>
              <a:rPr lang="en-US" altLang="ru-RU" sz="2000" b="1" dirty="0" smtClean="0">
                <a:sym typeface="Symbol" pitchFamily="18" charset="2"/>
              </a:rPr>
              <a:t>658 cm</a:t>
            </a:r>
            <a:r>
              <a:rPr lang="en-US" altLang="ru-RU" sz="2000" b="1" baseline="30000" dirty="0" smtClean="0">
                <a:sym typeface="Symbol" pitchFamily="18" charset="2"/>
              </a:rPr>
              <a:t>-1</a:t>
            </a:r>
            <a:endParaRPr lang="ru-RU" altLang="ru-RU" sz="2000" b="1" dirty="0"/>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75" y="1445240"/>
            <a:ext cx="8438303" cy="4498360"/>
          </a:xfrm>
          <a:prstGeom prst="rect">
            <a:avLst/>
          </a:prstGeom>
        </p:spPr>
      </p:pic>
    </p:spTree>
    <p:extLst>
      <p:ext uri="{BB962C8B-B14F-4D97-AF65-F5344CB8AC3E}">
        <p14:creationId xmlns:p14="http://schemas.microsoft.com/office/powerpoint/2010/main" val="372198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2337662297"/>
              </p:ext>
            </p:extLst>
          </p:nvPr>
        </p:nvGraphicFramePr>
        <p:xfrm>
          <a:off x="1018381" y="1219200"/>
          <a:ext cx="7107238" cy="4967288"/>
        </p:xfrm>
        <a:graphic>
          <a:graphicData uri="http://schemas.openxmlformats.org/presentationml/2006/ole">
            <mc:AlternateContent xmlns:mc="http://schemas.openxmlformats.org/markup-compatibility/2006">
              <mc:Choice xmlns:v="urn:schemas-microsoft-com:vml" Requires="v">
                <p:oleObj spid="_x0000_s3202" name="Graph" r:id="rId3" imgW="4174560" imgH="2916000" progId="Origin50.Graph">
                  <p:embed/>
                </p:oleObj>
              </mc:Choice>
              <mc:Fallback>
                <p:oleObj name="Graph" r:id="rId3" imgW="4174560" imgH="2916000" progId="Origin50.Graph">
                  <p:embed/>
                  <p:pic>
                    <p:nvPicPr>
                      <p:cNvPr id="0" name="Object 1"/>
                      <p:cNvPicPr>
                        <a:picLocks noChangeAspect="1" noChangeArrowheads="1"/>
                      </p:cNvPicPr>
                      <p:nvPr/>
                    </p:nvPicPr>
                    <p:blipFill>
                      <a:blip r:embed="rId4"/>
                      <a:srcRect/>
                      <a:stretch>
                        <a:fillRect/>
                      </a:stretch>
                    </p:blipFill>
                    <p:spPr bwMode="auto">
                      <a:xfrm>
                        <a:off x="1018381" y="1219200"/>
                        <a:ext cx="7107238" cy="4967288"/>
                      </a:xfrm>
                      <a:prstGeom prst="rect">
                        <a:avLst/>
                      </a:prstGeom>
                      <a:noFill/>
                    </p:spPr>
                  </p:pic>
                </p:oleObj>
              </mc:Fallback>
            </mc:AlternateContent>
          </a:graphicData>
        </a:graphic>
      </p:graphicFrame>
      <p:sp>
        <p:nvSpPr>
          <p:cNvPr id="4" name="Прямоугольник 3"/>
          <p:cNvSpPr/>
          <p:nvPr/>
        </p:nvSpPr>
        <p:spPr>
          <a:xfrm>
            <a:off x="943020" y="76200"/>
            <a:ext cx="7772400" cy="923330"/>
          </a:xfrm>
          <a:prstGeom prst="rect">
            <a:avLst/>
          </a:prstGeom>
        </p:spPr>
        <p:txBody>
          <a:bodyPr wrap="square">
            <a:spAutoFit/>
          </a:bodyPr>
          <a:lstStyle/>
          <a:p>
            <a:pPr>
              <a:buClr>
                <a:schemeClr val="accent1"/>
              </a:buClr>
            </a:pPr>
            <a:r>
              <a:rPr lang="ru-RU" b="1" cap="small" dirty="0">
                <a:solidFill>
                  <a:srgbClr val="24571A"/>
                </a:solidFill>
              </a:rPr>
              <a:t>Профили  механических напряжений  в </a:t>
            </a:r>
            <a:r>
              <a:rPr lang="en-US" b="1" cap="small" dirty="0">
                <a:solidFill>
                  <a:srgbClr val="24571A"/>
                </a:solidFill>
              </a:rPr>
              <a:t>S</a:t>
            </a:r>
            <a:r>
              <a:rPr lang="en-US" b="1" dirty="0">
                <a:solidFill>
                  <a:srgbClr val="24571A"/>
                </a:solidFill>
              </a:rPr>
              <a:t>i</a:t>
            </a:r>
            <a:r>
              <a:rPr lang="en-US" b="1" cap="small" baseline="-25000" dirty="0">
                <a:solidFill>
                  <a:srgbClr val="24571A"/>
                </a:solidFill>
              </a:rPr>
              <a:t>3</a:t>
            </a:r>
            <a:r>
              <a:rPr lang="en-US" b="1" cap="small" dirty="0">
                <a:solidFill>
                  <a:srgbClr val="24571A"/>
                </a:solidFill>
              </a:rPr>
              <a:t>N</a:t>
            </a:r>
            <a:r>
              <a:rPr lang="en-US" b="1" cap="small" baseline="-25000" dirty="0">
                <a:solidFill>
                  <a:srgbClr val="24571A"/>
                </a:solidFill>
              </a:rPr>
              <a:t>4</a:t>
            </a:r>
            <a:r>
              <a:rPr lang="ru-RU" b="1" cap="small" baseline="-25000" dirty="0">
                <a:solidFill>
                  <a:srgbClr val="24571A"/>
                </a:solidFill>
              </a:rPr>
              <a:t>, </a:t>
            </a:r>
            <a:r>
              <a:rPr lang="ru-RU" b="1" cap="small" dirty="0">
                <a:solidFill>
                  <a:srgbClr val="24571A"/>
                </a:solidFill>
              </a:rPr>
              <a:t> облученном ионами ксенона и </a:t>
            </a:r>
            <a:r>
              <a:rPr lang="ru-RU" b="1" cap="small" dirty="0" smtClean="0">
                <a:solidFill>
                  <a:srgbClr val="24571A"/>
                </a:solidFill>
              </a:rPr>
              <a:t>висмута: Анализ методами </a:t>
            </a:r>
            <a:r>
              <a:rPr lang="ru-RU" b="1" cap="small" dirty="0" err="1" smtClean="0">
                <a:solidFill>
                  <a:srgbClr val="24571A"/>
                </a:solidFill>
              </a:rPr>
              <a:t>микрорамановской</a:t>
            </a:r>
            <a:r>
              <a:rPr lang="ru-RU" b="1" cap="small" dirty="0" smtClean="0">
                <a:solidFill>
                  <a:srgbClr val="24571A"/>
                </a:solidFill>
              </a:rPr>
              <a:t> </a:t>
            </a:r>
            <a:r>
              <a:rPr lang="ru-RU" b="1" cap="small" dirty="0" err="1" smtClean="0">
                <a:solidFill>
                  <a:srgbClr val="24571A"/>
                </a:solidFill>
              </a:rPr>
              <a:t>пьезоспектроскопии</a:t>
            </a:r>
            <a:endParaRPr lang="ru-RU" dirty="0"/>
          </a:p>
        </p:txBody>
      </p:sp>
      <p:sp>
        <p:nvSpPr>
          <p:cNvPr id="9" name="Прямоугольник 8"/>
          <p:cNvSpPr/>
          <p:nvPr/>
        </p:nvSpPr>
        <p:spPr>
          <a:xfrm>
            <a:off x="5476874" y="3200400"/>
            <a:ext cx="1460656" cy="369332"/>
          </a:xfrm>
          <a:prstGeom prst="rect">
            <a:avLst/>
          </a:prstGeom>
        </p:spPr>
        <p:txBody>
          <a:bodyPr wrap="none">
            <a:spAutoFit/>
          </a:bodyPr>
          <a:lstStyle/>
          <a:p>
            <a:r>
              <a:rPr lang="ru-RU" altLang="ru-RU" b="1" dirty="0" smtClean="0">
                <a:solidFill>
                  <a:srgbClr val="0070C0"/>
                </a:solidFill>
                <a:sym typeface="Symbol" pitchFamily="18" charset="2"/>
              </a:rPr>
              <a:t></a:t>
            </a:r>
            <a:r>
              <a:rPr lang="en-US" altLang="ru-RU" b="1" dirty="0" smtClean="0">
                <a:solidFill>
                  <a:srgbClr val="0070C0"/>
                </a:solidFill>
                <a:sym typeface="Symbol" pitchFamily="18" charset="2"/>
              </a:rPr>
              <a:t> = 862 cm</a:t>
            </a:r>
            <a:r>
              <a:rPr lang="en-US" altLang="ru-RU" b="1" baseline="30000" dirty="0" smtClean="0">
                <a:solidFill>
                  <a:srgbClr val="0070C0"/>
                </a:solidFill>
                <a:sym typeface="Symbol" pitchFamily="18" charset="2"/>
              </a:rPr>
              <a:t>-1</a:t>
            </a:r>
            <a:endParaRPr lang="ru-RU" b="1" dirty="0">
              <a:solidFill>
                <a:srgbClr val="0070C0"/>
              </a:solidFill>
            </a:endParaRPr>
          </a:p>
        </p:txBody>
      </p:sp>
      <p:pic>
        <p:nvPicPr>
          <p:cNvPr id="3138" name="Picture 6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1318379"/>
            <a:ext cx="1371600" cy="278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61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3201917640"/>
              </p:ext>
            </p:extLst>
          </p:nvPr>
        </p:nvGraphicFramePr>
        <p:xfrm>
          <a:off x="1295400" y="990600"/>
          <a:ext cx="6794966" cy="5221287"/>
        </p:xfrm>
        <a:graphic>
          <a:graphicData uri="http://schemas.openxmlformats.org/presentationml/2006/ole">
            <mc:AlternateContent xmlns:mc="http://schemas.openxmlformats.org/markup-compatibility/2006">
              <mc:Choice xmlns:v="urn:schemas-microsoft-com:vml" Requires="v">
                <p:oleObj spid="_x0000_s12326" name="Graph" r:id="rId3" imgW="3920760" imgH="3000960" progId="Origin50.Graph">
                  <p:embed/>
                </p:oleObj>
              </mc:Choice>
              <mc:Fallback>
                <p:oleObj name="Graph" r:id="rId3" imgW="3920760" imgH="3000960"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990600"/>
                        <a:ext cx="6794966" cy="5221287"/>
                      </a:xfrm>
                      <a:prstGeom prst="rect">
                        <a:avLst/>
                      </a:prstGeom>
                      <a:noFill/>
                    </p:spPr>
                  </p:pic>
                </p:oleObj>
              </mc:Fallback>
            </mc:AlternateContent>
          </a:graphicData>
        </a:graphic>
      </p:graphicFrame>
      <p:sp>
        <p:nvSpPr>
          <p:cNvPr id="3" name="Прямоугольник 2"/>
          <p:cNvSpPr/>
          <p:nvPr/>
        </p:nvSpPr>
        <p:spPr>
          <a:xfrm>
            <a:off x="2667000" y="457200"/>
            <a:ext cx="2746265" cy="523220"/>
          </a:xfrm>
          <a:prstGeom prst="rect">
            <a:avLst/>
          </a:prstGeom>
        </p:spPr>
        <p:txBody>
          <a:bodyPr wrap="none">
            <a:spAutoFit/>
          </a:bodyPr>
          <a:lstStyle/>
          <a:p>
            <a:r>
              <a:rPr lang="en-US" sz="2800" b="1" dirty="0" err="1" smtClean="0">
                <a:solidFill>
                  <a:srgbClr val="235516"/>
                </a:solidFill>
                <a:latin typeface="Calibri" panose="020F0502020204030204"/>
              </a:rPr>
              <a:t>AlN</a:t>
            </a:r>
            <a:r>
              <a:rPr lang="en-US" sz="2800" b="1" dirty="0" smtClean="0">
                <a:solidFill>
                  <a:srgbClr val="235516"/>
                </a:solidFill>
                <a:latin typeface="Calibri" panose="020F0502020204030204"/>
              </a:rPr>
              <a:t> </a:t>
            </a:r>
            <a:r>
              <a:rPr lang="en-US" sz="2800" b="1" dirty="0">
                <a:solidFill>
                  <a:srgbClr val="235516"/>
                </a:solidFill>
                <a:latin typeface="Calibri" panose="020F0502020204030204"/>
              </a:rPr>
              <a:t>+ Bi 710 </a:t>
            </a:r>
            <a:r>
              <a:rPr lang="ru-RU" sz="2800" b="1" dirty="0" smtClean="0">
                <a:solidFill>
                  <a:srgbClr val="235516"/>
                </a:solidFill>
                <a:latin typeface="Calibri" panose="020F0502020204030204"/>
              </a:rPr>
              <a:t>МэВ</a:t>
            </a:r>
            <a:endParaRPr lang="ru-RU" sz="2800" dirty="0"/>
          </a:p>
        </p:txBody>
      </p:sp>
    </p:spTree>
    <p:extLst>
      <p:ext uri="{BB962C8B-B14F-4D97-AF65-F5344CB8AC3E}">
        <p14:creationId xmlns:p14="http://schemas.microsoft.com/office/powerpoint/2010/main" val="1306530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4081663405"/>
              </p:ext>
            </p:extLst>
          </p:nvPr>
        </p:nvGraphicFramePr>
        <p:xfrm>
          <a:off x="4267200" y="762000"/>
          <a:ext cx="4343400" cy="3013422"/>
        </p:xfrm>
        <a:graphic>
          <a:graphicData uri="http://schemas.openxmlformats.org/presentationml/2006/ole">
            <mc:AlternateContent xmlns:mc="http://schemas.openxmlformats.org/markup-compatibility/2006">
              <mc:Choice xmlns:v="urn:schemas-microsoft-com:vml" Requires="v">
                <p:oleObj spid="_x0000_s4602" name="Graph" r:id="rId3" imgW="4004621" imgH="2801122" progId="Origin50.Graph">
                  <p:embed/>
                </p:oleObj>
              </mc:Choice>
              <mc:Fallback>
                <p:oleObj name="Graph" r:id="rId3" imgW="4004621" imgH="2801122" progId="Origin50.Grap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762000"/>
                        <a:ext cx="4343400" cy="3013422"/>
                      </a:xfrm>
                      <a:prstGeom prst="rect">
                        <a:avLst/>
                      </a:prstGeom>
                      <a:noFill/>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762714350"/>
              </p:ext>
            </p:extLst>
          </p:nvPr>
        </p:nvGraphicFramePr>
        <p:xfrm>
          <a:off x="532207" y="838200"/>
          <a:ext cx="4291083" cy="2971800"/>
        </p:xfrm>
        <a:graphic>
          <a:graphicData uri="http://schemas.openxmlformats.org/presentationml/2006/ole">
            <mc:AlternateContent xmlns:mc="http://schemas.openxmlformats.org/markup-compatibility/2006">
              <mc:Choice xmlns:v="urn:schemas-microsoft-com:vml" Requires="v">
                <p:oleObj spid="_x0000_s4603" name="Graph" r:id="rId5" imgW="4628147" imgH="3204376" progId="Origin50.Graph">
                  <p:embed/>
                </p:oleObj>
              </mc:Choice>
              <mc:Fallback>
                <p:oleObj name="Graph" r:id="rId5" imgW="4628147" imgH="3204376" progId="Origin50.Graph">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207" y="838200"/>
                        <a:ext cx="4291083" cy="2971800"/>
                      </a:xfrm>
                      <a:prstGeom prst="rect">
                        <a:avLst/>
                      </a:prstGeom>
                      <a:noFill/>
                    </p:spPr>
                  </p:pic>
                </p:oleObj>
              </mc:Fallback>
            </mc:AlternateContent>
          </a:graphicData>
        </a:graphic>
      </p:graphicFrame>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269875" y="533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269875" y="99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861050" algn="l"/>
              </a:tabLst>
              <a:defRPr>
                <a:solidFill>
                  <a:schemeClr val="tx1"/>
                </a:solidFill>
                <a:latin typeface="Arial" pitchFamily="34" charset="0"/>
                <a:cs typeface="Arial" pitchFamily="34" charset="0"/>
              </a:defRPr>
            </a:lvl1pPr>
            <a:lvl2pPr fontAlgn="base">
              <a:spcBef>
                <a:spcPct val="0"/>
              </a:spcBef>
              <a:spcAft>
                <a:spcPct val="0"/>
              </a:spcAft>
              <a:tabLst>
                <a:tab pos="5861050" algn="l"/>
              </a:tabLst>
              <a:defRPr>
                <a:solidFill>
                  <a:schemeClr val="tx1"/>
                </a:solidFill>
                <a:latin typeface="Arial" pitchFamily="34" charset="0"/>
                <a:cs typeface="Arial" pitchFamily="34" charset="0"/>
              </a:defRPr>
            </a:lvl2pPr>
            <a:lvl3pPr fontAlgn="base">
              <a:spcBef>
                <a:spcPct val="0"/>
              </a:spcBef>
              <a:spcAft>
                <a:spcPct val="0"/>
              </a:spcAft>
              <a:tabLst>
                <a:tab pos="5861050" algn="l"/>
              </a:tabLst>
              <a:defRPr>
                <a:solidFill>
                  <a:schemeClr val="tx1"/>
                </a:solidFill>
                <a:latin typeface="Arial" pitchFamily="34" charset="0"/>
                <a:cs typeface="Arial" pitchFamily="34" charset="0"/>
              </a:defRPr>
            </a:lvl3pPr>
            <a:lvl4pPr fontAlgn="base">
              <a:spcBef>
                <a:spcPct val="0"/>
              </a:spcBef>
              <a:spcAft>
                <a:spcPct val="0"/>
              </a:spcAft>
              <a:tabLst>
                <a:tab pos="5861050" algn="l"/>
              </a:tabLst>
              <a:defRPr>
                <a:solidFill>
                  <a:schemeClr val="tx1"/>
                </a:solidFill>
                <a:latin typeface="Arial" pitchFamily="34" charset="0"/>
                <a:cs typeface="Arial" pitchFamily="34" charset="0"/>
              </a:defRPr>
            </a:lvl4pPr>
            <a:lvl5pPr fontAlgn="base">
              <a:spcBef>
                <a:spcPct val="0"/>
              </a:spcBef>
              <a:spcAft>
                <a:spcPct val="0"/>
              </a:spcAft>
              <a:tabLst>
                <a:tab pos="5861050" algn="l"/>
              </a:tabLst>
              <a:defRPr>
                <a:solidFill>
                  <a:schemeClr val="tx1"/>
                </a:solidFill>
                <a:latin typeface="Arial" pitchFamily="34" charset="0"/>
                <a:cs typeface="Arial" pitchFamily="34" charset="0"/>
              </a:defRPr>
            </a:lvl5pPr>
            <a:lvl6pPr fontAlgn="base">
              <a:spcBef>
                <a:spcPct val="0"/>
              </a:spcBef>
              <a:spcAft>
                <a:spcPct val="0"/>
              </a:spcAft>
              <a:tabLst>
                <a:tab pos="5861050" algn="l"/>
              </a:tabLst>
              <a:defRPr>
                <a:solidFill>
                  <a:schemeClr val="tx1"/>
                </a:solidFill>
                <a:latin typeface="Arial" pitchFamily="34" charset="0"/>
                <a:cs typeface="Arial" pitchFamily="34" charset="0"/>
              </a:defRPr>
            </a:lvl6pPr>
            <a:lvl7pPr fontAlgn="base">
              <a:spcBef>
                <a:spcPct val="0"/>
              </a:spcBef>
              <a:spcAft>
                <a:spcPct val="0"/>
              </a:spcAft>
              <a:tabLst>
                <a:tab pos="5861050" algn="l"/>
              </a:tabLst>
              <a:defRPr>
                <a:solidFill>
                  <a:schemeClr val="tx1"/>
                </a:solidFill>
                <a:latin typeface="Arial" pitchFamily="34" charset="0"/>
                <a:cs typeface="Arial" pitchFamily="34" charset="0"/>
              </a:defRPr>
            </a:lvl7pPr>
            <a:lvl8pPr fontAlgn="base">
              <a:spcBef>
                <a:spcPct val="0"/>
              </a:spcBef>
              <a:spcAft>
                <a:spcPct val="0"/>
              </a:spcAft>
              <a:tabLst>
                <a:tab pos="5861050" algn="l"/>
              </a:tabLst>
              <a:defRPr>
                <a:solidFill>
                  <a:schemeClr val="tx1"/>
                </a:solidFill>
                <a:latin typeface="Arial" pitchFamily="34" charset="0"/>
                <a:cs typeface="Arial" pitchFamily="34" charset="0"/>
              </a:defRPr>
            </a:lvl8pPr>
            <a:lvl9pPr fontAlgn="base">
              <a:spcBef>
                <a:spcPct val="0"/>
              </a:spcBef>
              <a:spcAft>
                <a:spcPct val="0"/>
              </a:spcAft>
              <a:tabLst>
                <a:tab pos="58610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861050" algn="l"/>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Объект 9"/>
          <p:cNvGraphicFramePr>
            <a:graphicFrameLocks noChangeAspect="1"/>
          </p:cNvGraphicFramePr>
          <p:nvPr>
            <p:extLst>
              <p:ext uri="{D42A27DB-BD31-4B8C-83A1-F6EECF244321}">
                <p14:modId xmlns:p14="http://schemas.microsoft.com/office/powerpoint/2010/main" val="1149945618"/>
              </p:ext>
            </p:extLst>
          </p:nvPr>
        </p:nvGraphicFramePr>
        <p:xfrm>
          <a:off x="4724400" y="3276600"/>
          <a:ext cx="3657600" cy="2823534"/>
        </p:xfrm>
        <a:graphic>
          <a:graphicData uri="http://schemas.openxmlformats.org/presentationml/2006/ole">
            <mc:AlternateContent xmlns:mc="http://schemas.openxmlformats.org/markup-compatibility/2006">
              <mc:Choice xmlns:v="urn:schemas-microsoft-com:vml" Requires="v">
                <p:oleObj spid="_x0000_s4604" name="Graph" r:id="rId7" imgW="3920760" imgH="3000960" progId="Origin50.Graph">
                  <p:embed/>
                </p:oleObj>
              </mc:Choice>
              <mc:Fallback>
                <p:oleObj name="Graph" r:id="rId7" imgW="3920760" imgH="3000960" progId="Origin50.Graph">
                  <p:embed/>
                  <p:pic>
                    <p:nvPicPr>
                      <p:cNvPr id="0" name="Object 10"/>
                      <p:cNvPicPr>
                        <a:picLocks noChangeAspect="1" noChangeArrowheads="1"/>
                      </p:cNvPicPr>
                      <p:nvPr/>
                    </p:nvPicPr>
                    <p:blipFill>
                      <a:blip r:embed="rId8"/>
                      <a:srcRect l="9270" t="9468" r="5791" b="5086"/>
                      <a:stretch>
                        <a:fillRect/>
                      </a:stretch>
                    </p:blipFill>
                    <p:spPr bwMode="auto">
                      <a:xfrm>
                        <a:off x="4724400" y="3276600"/>
                        <a:ext cx="3657600" cy="2823534"/>
                      </a:xfrm>
                      <a:prstGeom prst="rect">
                        <a:avLst/>
                      </a:prstGeom>
                      <a:noFill/>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1366724125"/>
              </p:ext>
            </p:extLst>
          </p:nvPr>
        </p:nvGraphicFramePr>
        <p:xfrm>
          <a:off x="914400" y="3276600"/>
          <a:ext cx="3586472" cy="2743200"/>
        </p:xfrm>
        <a:graphic>
          <a:graphicData uri="http://schemas.openxmlformats.org/presentationml/2006/ole">
            <mc:AlternateContent xmlns:mc="http://schemas.openxmlformats.org/markup-compatibility/2006">
              <mc:Choice xmlns:v="urn:schemas-microsoft-com:vml" Requires="v">
                <p:oleObj spid="_x0000_s4605" name="Graph" r:id="rId9" imgW="3920760" imgH="3000960" progId="Origin50.Graph">
                  <p:embed/>
                </p:oleObj>
              </mc:Choice>
              <mc:Fallback>
                <p:oleObj name="Graph" r:id="rId9" imgW="3920760" imgH="3000960" progId="Origin50.Graph">
                  <p:embed/>
                  <p:pic>
                    <p:nvPicPr>
                      <p:cNvPr id="0" name="Object 9"/>
                      <p:cNvPicPr>
                        <a:picLocks noChangeAspect="1" noChangeArrowheads="1"/>
                      </p:cNvPicPr>
                      <p:nvPr/>
                    </p:nvPicPr>
                    <p:blipFill>
                      <a:blip r:embed="rId10"/>
                      <a:srcRect l="9546" t="8543" r="6462" b="4906"/>
                      <a:stretch>
                        <a:fillRect/>
                      </a:stretch>
                    </p:blipFill>
                    <p:spPr bwMode="auto">
                      <a:xfrm>
                        <a:off x="914400" y="3276600"/>
                        <a:ext cx="3586472" cy="2743200"/>
                      </a:xfrm>
                      <a:prstGeom prst="rect">
                        <a:avLst/>
                      </a:prstGeom>
                      <a:noFill/>
                    </p:spPr>
                  </p:pic>
                </p:oleObj>
              </mc:Fallback>
            </mc:AlternateContent>
          </a:graphicData>
        </a:graphic>
      </p:graphicFrame>
      <p:sp>
        <p:nvSpPr>
          <p:cNvPr id="16" name="Rectangle 15"/>
          <p:cNvSpPr>
            <a:spLocks noChangeArrowheads="1"/>
          </p:cNvSpPr>
          <p:nvPr/>
        </p:nvSpPr>
        <p:spPr bwMode="auto">
          <a:xfrm>
            <a:off x="1376363" y="4386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Прямоугольник 11"/>
          <p:cNvSpPr/>
          <p:nvPr/>
        </p:nvSpPr>
        <p:spPr>
          <a:xfrm>
            <a:off x="1066800" y="-4465"/>
            <a:ext cx="7772400" cy="646331"/>
          </a:xfrm>
          <a:prstGeom prst="rect">
            <a:avLst/>
          </a:prstGeom>
        </p:spPr>
        <p:txBody>
          <a:bodyPr wrap="square">
            <a:spAutoFit/>
          </a:bodyPr>
          <a:lstStyle/>
          <a:p>
            <a:pPr>
              <a:buClr>
                <a:schemeClr val="accent1"/>
              </a:buClr>
            </a:pPr>
            <a:r>
              <a:rPr lang="en-US" b="1" cap="small" dirty="0" smtClean="0">
                <a:solidFill>
                  <a:srgbClr val="24571A"/>
                </a:solidFill>
              </a:rPr>
              <a:t>Depth profiles of mechanical stresses S</a:t>
            </a:r>
            <a:r>
              <a:rPr lang="en-US" b="1" dirty="0" smtClean="0">
                <a:solidFill>
                  <a:srgbClr val="24571A"/>
                </a:solidFill>
              </a:rPr>
              <a:t>i</a:t>
            </a:r>
            <a:r>
              <a:rPr lang="en-US" b="1" cap="small" baseline="-25000" dirty="0" smtClean="0">
                <a:solidFill>
                  <a:srgbClr val="24571A"/>
                </a:solidFill>
              </a:rPr>
              <a:t>3</a:t>
            </a:r>
            <a:r>
              <a:rPr lang="en-US" b="1" cap="small" dirty="0" smtClean="0">
                <a:solidFill>
                  <a:srgbClr val="24571A"/>
                </a:solidFill>
              </a:rPr>
              <a:t>N</a:t>
            </a:r>
            <a:r>
              <a:rPr lang="en-US" b="1" cap="small" baseline="-25000" dirty="0" smtClean="0">
                <a:solidFill>
                  <a:srgbClr val="24571A"/>
                </a:solidFill>
              </a:rPr>
              <a:t>4</a:t>
            </a:r>
            <a:r>
              <a:rPr lang="ru-RU" b="1" cap="small" baseline="-25000" dirty="0">
                <a:solidFill>
                  <a:srgbClr val="24571A"/>
                </a:solidFill>
              </a:rPr>
              <a:t>, </a:t>
            </a:r>
            <a:r>
              <a:rPr lang="ru-RU" b="1" cap="small" dirty="0">
                <a:solidFill>
                  <a:srgbClr val="24571A"/>
                </a:solidFill>
              </a:rPr>
              <a:t> </a:t>
            </a:r>
            <a:r>
              <a:rPr lang="en-US" b="1" cap="small" dirty="0" smtClean="0">
                <a:solidFill>
                  <a:srgbClr val="24571A"/>
                </a:solidFill>
              </a:rPr>
              <a:t>irradiated with swift Bi and </a:t>
            </a:r>
            <a:r>
              <a:rPr lang="en-US" b="1" cap="small" dirty="0" err="1" smtClean="0">
                <a:solidFill>
                  <a:srgbClr val="24571A"/>
                </a:solidFill>
              </a:rPr>
              <a:t>Xe</a:t>
            </a:r>
            <a:r>
              <a:rPr lang="en-US" b="1" cap="small" dirty="0" smtClean="0">
                <a:solidFill>
                  <a:srgbClr val="24571A"/>
                </a:solidFill>
              </a:rPr>
              <a:t> ions</a:t>
            </a:r>
            <a:r>
              <a:rPr lang="ru-RU" b="1" cap="small" dirty="0" smtClean="0">
                <a:solidFill>
                  <a:srgbClr val="24571A"/>
                </a:solidFill>
              </a:rPr>
              <a:t>: </a:t>
            </a:r>
            <a:r>
              <a:rPr lang="en-US" b="1" cap="small" dirty="0" smtClean="0">
                <a:solidFill>
                  <a:srgbClr val="24571A"/>
                </a:solidFill>
              </a:rPr>
              <a:t>Depth-resolved </a:t>
            </a:r>
            <a:r>
              <a:rPr lang="en-US" b="1" cap="small" dirty="0" err="1" smtClean="0">
                <a:solidFill>
                  <a:srgbClr val="24571A"/>
                </a:solidFill>
              </a:rPr>
              <a:t>microraman</a:t>
            </a:r>
            <a:r>
              <a:rPr lang="en-US" b="1" cap="small" dirty="0" smtClean="0">
                <a:solidFill>
                  <a:srgbClr val="24571A"/>
                </a:solidFill>
              </a:rPr>
              <a:t> examination</a:t>
            </a:r>
            <a:endParaRPr lang="ru-RU" dirty="0"/>
          </a:p>
        </p:txBody>
      </p:sp>
      <p:sp>
        <p:nvSpPr>
          <p:cNvPr id="18" name="Прямоугольник 17"/>
          <p:cNvSpPr/>
          <p:nvPr/>
        </p:nvSpPr>
        <p:spPr>
          <a:xfrm>
            <a:off x="1288338" y="3352800"/>
            <a:ext cx="1454862" cy="2286000"/>
          </a:xfrm>
          <a:prstGeom prst="rect">
            <a:avLst/>
          </a:prstGeom>
          <a:solidFill>
            <a:schemeClr val="tx1">
              <a:alpha val="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5105400" y="3352800"/>
            <a:ext cx="1143000" cy="2362200"/>
          </a:xfrm>
          <a:prstGeom prst="rect">
            <a:avLst/>
          </a:prstGeom>
          <a:solidFill>
            <a:schemeClr val="tx1">
              <a:alpha val="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5063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tretch>
            <a:fillRect/>
          </a:stretch>
        </p:blipFill>
        <p:spPr>
          <a:xfrm>
            <a:off x="1676400" y="1905000"/>
            <a:ext cx="5334000" cy="3657600"/>
          </a:xfrm>
          <a:prstGeom prst="rect">
            <a:avLst/>
          </a:prstGeom>
        </p:spPr>
      </p:pic>
      <p:sp>
        <p:nvSpPr>
          <p:cNvPr id="3" name="Прямоугольник 2"/>
          <p:cNvSpPr/>
          <p:nvPr/>
        </p:nvSpPr>
        <p:spPr>
          <a:xfrm>
            <a:off x="1828800" y="1219200"/>
            <a:ext cx="4572000" cy="646331"/>
          </a:xfrm>
          <a:prstGeom prst="rect">
            <a:avLst/>
          </a:prstGeom>
        </p:spPr>
        <p:txBody>
          <a:bodyPr>
            <a:spAutoFit/>
          </a:bodyPr>
          <a:lstStyle/>
          <a:p>
            <a:r>
              <a:rPr lang="en-US" b="1" dirty="0"/>
              <a:t>Schematic drawing of SHI irradiated target and energy loss profiles</a:t>
            </a:r>
            <a:endParaRPr lang="ru-RU" b="1" dirty="0"/>
          </a:p>
        </p:txBody>
      </p:sp>
    </p:spTree>
    <p:extLst>
      <p:ext uri="{BB962C8B-B14F-4D97-AF65-F5344CB8AC3E}">
        <p14:creationId xmlns:p14="http://schemas.microsoft.com/office/powerpoint/2010/main" val="3451995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Рисунок 5" descr="fig 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936" y="1447800"/>
            <a:ext cx="3374064"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41" name="Рисунок 4" descr="fig 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406" y="1404938"/>
            <a:ext cx="3428981" cy="2405062"/>
          </a:xfrm>
          <a:prstGeom prst="rect">
            <a:avLst/>
          </a:prstGeom>
          <a:solidFill>
            <a:srgbClr val="FFFFFF"/>
          </a:solidFill>
        </p:spPr>
      </p:pic>
      <p:sp>
        <p:nvSpPr>
          <p:cNvPr id="3" name="Стрелка вправо 3"/>
          <p:cNvSpPr>
            <a:spLocks noChangeArrowheads="1"/>
          </p:cNvSpPr>
          <p:nvPr/>
        </p:nvSpPr>
        <p:spPr bwMode="auto">
          <a:xfrm>
            <a:off x="5105400" y="2482614"/>
            <a:ext cx="385763" cy="168275"/>
          </a:xfrm>
          <a:prstGeom prst="rightArrow">
            <a:avLst>
              <a:gd name="adj1" fmla="val 50000"/>
              <a:gd name="adj2" fmla="val 50147"/>
            </a:avLst>
          </a:prstGeom>
          <a:solidFill>
            <a:srgbClr val="FFFFFF"/>
          </a:solidFill>
          <a:ln w="12700">
            <a:solidFill>
              <a:srgbClr val="31538F"/>
            </a:solidFill>
            <a:miter lim="800000"/>
            <a:headEnd type="none" w="sm" len="sm"/>
            <a:tailEnd type="none" w="sm" len="sm"/>
          </a:ln>
        </p:spPr>
        <p:txBody>
          <a:bodyPr vert="horz" wrap="square" lIns="91425" tIns="91425" rIns="91425" bIns="91425"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 name="Прямая со стрелкой 5"/>
          <p:cNvCxnSpPr/>
          <p:nvPr/>
        </p:nvCxnSpPr>
        <p:spPr>
          <a:xfrm flipH="1">
            <a:off x="3036888" y="10904538"/>
            <a:ext cx="26987" cy="1995487"/>
          </a:xfrm>
          <a:prstGeom prst="straightConnector1">
            <a:avLst/>
          </a:prstGeom>
          <a:noFill/>
          <a:ln w="19050" cap="flat" cmpd="sng">
            <a:solidFill>
              <a:schemeClr val="lt1"/>
            </a:solidFill>
            <a:prstDash val="dash"/>
            <a:miter lim="800000"/>
            <a:headEnd type="none" w="sm" len="sm"/>
            <a:tailEnd type="none" w="sm" len="sm"/>
          </a:ln>
        </p:spPr>
      </p:cxnSp>
      <p:cxnSp>
        <p:nvCxnSpPr>
          <p:cNvPr id="7" name="Прямая соединительная линия 6"/>
          <p:cNvCxnSpPr/>
          <p:nvPr/>
        </p:nvCxnSpPr>
        <p:spPr>
          <a:xfrm flipH="1">
            <a:off x="6407150" y="5387975"/>
            <a:ext cx="33338" cy="215900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 name="Стрелка вправо 3"/>
          <p:cNvSpPr>
            <a:spLocks noChangeArrowheads="1"/>
          </p:cNvSpPr>
          <p:nvPr/>
        </p:nvSpPr>
        <p:spPr bwMode="auto">
          <a:xfrm>
            <a:off x="5073467" y="2133600"/>
            <a:ext cx="385763" cy="168275"/>
          </a:xfrm>
          <a:prstGeom prst="rightArrow">
            <a:avLst>
              <a:gd name="adj1" fmla="val 50000"/>
              <a:gd name="adj2" fmla="val 50147"/>
            </a:avLst>
          </a:prstGeom>
          <a:solidFill>
            <a:srgbClr val="FFFFFF"/>
          </a:solidFill>
          <a:ln w="12700">
            <a:solidFill>
              <a:srgbClr val="31538F"/>
            </a:solidFill>
            <a:miter lim="800000"/>
            <a:headEnd type="none" w="sm" len="sm"/>
            <a:tailEnd type="none" w="sm" len="sm"/>
          </a:ln>
        </p:spPr>
        <p:txBody>
          <a:bodyPr vert="horz" wrap="square" lIns="91425" tIns="91425" rIns="91425" bIns="91425"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Стрелка вправо 3"/>
          <p:cNvSpPr>
            <a:spLocks noChangeArrowheads="1"/>
          </p:cNvSpPr>
          <p:nvPr/>
        </p:nvSpPr>
        <p:spPr bwMode="auto">
          <a:xfrm>
            <a:off x="5105399" y="2861627"/>
            <a:ext cx="385763" cy="168275"/>
          </a:xfrm>
          <a:prstGeom prst="rightArrow">
            <a:avLst>
              <a:gd name="adj1" fmla="val 50000"/>
              <a:gd name="adj2" fmla="val 50147"/>
            </a:avLst>
          </a:prstGeom>
          <a:solidFill>
            <a:srgbClr val="FFFFFF"/>
          </a:solidFill>
          <a:ln w="12700">
            <a:solidFill>
              <a:srgbClr val="31538F"/>
            </a:solidFill>
            <a:miter lim="800000"/>
            <a:headEnd type="none" w="sm" len="sm"/>
            <a:tailEnd type="none" w="sm" len="sm"/>
          </a:ln>
        </p:spPr>
        <p:txBody>
          <a:bodyPr vert="horz" wrap="square" lIns="91425" tIns="91425" rIns="91425" bIns="91425"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324936" y="4279979"/>
            <a:ext cx="7133264" cy="369332"/>
          </a:xfrm>
          <a:prstGeom prst="rect">
            <a:avLst/>
          </a:prstGeom>
        </p:spPr>
        <p:txBody>
          <a:bodyPr wrap="square">
            <a:spAutoFit/>
          </a:bodyPr>
          <a:lstStyle/>
          <a:p>
            <a:r>
              <a:rPr lang="en-US" b="1" dirty="0" smtClean="0"/>
              <a:t>Cross-sectional SEM image of Si</a:t>
            </a:r>
            <a:r>
              <a:rPr lang="en-US" b="1" baseline="-25000" dirty="0" smtClean="0"/>
              <a:t>3</a:t>
            </a:r>
            <a:r>
              <a:rPr lang="en-US" b="1" dirty="0" smtClean="0"/>
              <a:t>N</a:t>
            </a:r>
            <a:r>
              <a:rPr lang="en-US" b="1" baseline="-25000" dirty="0" smtClean="0"/>
              <a:t>4  </a:t>
            </a:r>
            <a:r>
              <a:rPr lang="en-US" b="1" dirty="0"/>
              <a:t>i</a:t>
            </a:r>
            <a:r>
              <a:rPr lang="en-US" b="1" dirty="0" smtClean="0"/>
              <a:t>rradiated with 167 </a:t>
            </a:r>
            <a:r>
              <a:rPr lang="en-US" b="1" dirty="0" err="1" smtClean="0"/>
              <a:t>Xe</a:t>
            </a:r>
            <a:r>
              <a:rPr lang="en-US" b="1" dirty="0" smtClean="0"/>
              <a:t> ions </a:t>
            </a:r>
            <a:endParaRPr lang="ru-RU" b="1" dirty="0"/>
          </a:p>
        </p:txBody>
      </p:sp>
      <p:sp>
        <p:nvSpPr>
          <p:cNvPr id="14" name="Заголовок 4">
            <a:extLst>
              <a:ext uri="{FF2B5EF4-FFF2-40B4-BE49-F238E27FC236}">
                <a16:creationId xmlns="" xmlns:a16="http://schemas.microsoft.com/office/drawing/2014/main" id="{FD418236-B1DF-4F4E-84B2-C910505B9745}"/>
              </a:ext>
            </a:extLst>
          </p:cNvPr>
          <p:cNvSpPr txBox="1">
            <a:spLocks/>
          </p:cNvSpPr>
          <p:nvPr/>
        </p:nvSpPr>
        <p:spPr>
          <a:xfrm>
            <a:off x="701340" y="298389"/>
            <a:ext cx="7886700" cy="711320"/>
          </a:xfrm>
          <a:prstGeom prst="rect">
            <a:avLst/>
          </a:prstGeom>
        </p:spPr>
        <p:txBody>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solidFill>
                  <a:srgbClr val="235516"/>
                </a:solidFill>
                <a:latin typeface="+mn-lt"/>
              </a:rPr>
              <a:t>Si</a:t>
            </a:r>
            <a:r>
              <a:rPr lang="en-US" sz="2400" b="1" baseline="-25000" dirty="0" smtClean="0">
                <a:solidFill>
                  <a:srgbClr val="235516"/>
                </a:solidFill>
                <a:latin typeface="+mn-lt"/>
              </a:rPr>
              <a:t>3</a:t>
            </a:r>
            <a:r>
              <a:rPr lang="en-US" sz="2400" b="1" dirty="0" smtClean="0">
                <a:solidFill>
                  <a:srgbClr val="235516"/>
                </a:solidFill>
                <a:latin typeface="+mn-lt"/>
              </a:rPr>
              <a:t>N</a:t>
            </a:r>
            <a:r>
              <a:rPr lang="en-US" sz="2400" b="1" baseline="-25000" dirty="0" smtClean="0">
                <a:solidFill>
                  <a:srgbClr val="235516"/>
                </a:solidFill>
                <a:latin typeface="+mn-lt"/>
              </a:rPr>
              <a:t>4</a:t>
            </a:r>
            <a:r>
              <a:rPr lang="en-US" sz="2400" b="1" dirty="0" smtClean="0">
                <a:solidFill>
                  <a:srgbClr val="235516"/>
                </a:solidFill>
                <a:latin typeface="+mn-lt"/>
              </a:rPr>
              <a:t> + </a:t>
            </a:r>
            <a:r>
              <a:rPr lang="en-US" sz="2400" b="1" dirty="0" err="1" smtClean="0">
                <a:solidFill>
                  <a:srgbClr val="235516"/>
                </a:solidFill>
                <a:latin typeface="+mn-lt"/>
              </a:rPr>
              <a:t>Xe</a:t>
            </a:r>
            <a:r>
              <a:rPr lang="en-US" sz="2400" b="1" dirty="0" smtClean="0">
                <a:solidFill>
                  <a:srgbClr val="235516"/>
                </a:solidFill>
                <a:latin typeface="+mn-lt"/>
              </a:rPr>
              <a:t> </a:t>
            </a:r>
            <a:r>
              <a:rPr lang="ru-RU" sz="2400" b="1" dirty="0" smtClean="0">
                <a:solidFill>
                  <a:srgbClr val="235516"/>
                </a:solidFill>
                <a:latin typeface="+mn-lt"/>
              </a:rPr>
              <a:t>167</a:t>
            </a:r>
            <a:r>
              <a:rPr lang="en-US" sz="2400" b="1" dirty="0" smtClean="0">
                <a:solidFill>
                  <a:srgbClr val="235516"/>
                </a:solidFill>
                <a:latin typeface="+mn-lt"/>
              </a:rPr>
              <a:t> </a:t>
            </a:r>
            <a:r>
              <a:rPr lang="ru-RU" sz="2400" b="1" dirty="0" smtClean="0">
                <a:solidFill>
                  <a:srgbClr val="235516"/>
                </a:solidFill>
                <a:latin typeface="+mn-lt"/>
              </a:rPr>
              <a:t>МэВ</a:t>
            </a:r>
            <a:endParaRPr lang="ru-RU" sz="2400" b="1" dirty="0">
              <a:solidFill>
                <a:srgbClr val="235516"/>
              </a:solidFill>
              <a:latin typeface="+mn-lt"/>
            </a:endParaRPr>
          </a:p>
        </p:txBody>
      </p:sp>
    </p:spTree>
    <p:extLst>
      <p:ext uri="{BB962C8B-B14F-4D97-AF65-F5344CB8AC3E}">
        <p14:creationId xmlns:p14="http://schemas.microsoft.com/office/powerpoint/2010/main" val="2117900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extLst>
              <p:ext uri="{D42A27DB-BD31-4B8C-83A1-F6EECF244321}">
                <p14:modId xmlns:p14="http://schemas.microsoft.com/office/powerpoint/2010/main" val="3871513365"/>
              </p:ext>
            </p:extLst>
          </p:nvPr>
        </p:nvGraphicFramePr>
        <p:xfrm>
          <a:off x="4267200" y="2209800"/>
          <a:ext cx="4800600" cy="3679732"/>
        </p:xfrm>
        <a:graphic>
          <a:graphicData uri="http://schemas.openxmlformats.org/presentationml/2006/ole">
            <mc:AlternateContent xmlns:mc="http://schemas.openxmlformats.org/markup-compatibility/2006">
              <mc:Choice xmlns:v="urn:schemas-microsoft-com:vml" Requires="v">
                <p:oleObj spid="_x0000_s13386" name="Graph" r:id="rId4" imgW="3330679" imgH="2552156" progId="Origin50.Graph">
                  <p:embed/>
                </p:oleObj>
              </mc:Choice>
              <mc:Fallback>
                <p:oleObj name="Graph" r:id="rId4" imgW="3330679" imgH="2552156"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209800"/>
                        <a:ext cx="4800600" cy="3679732"/>
                      </a:xfrm>
                      <a:prstGeom prst="rect">
                        <a:avLst/>
                      </a:prstGeom>
                      <a:noFill/>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2080811580"/>
              </p:ext>
            </p:extLst>
          </p:nvPr>
        </p:nvGraphicFramePr>
        <p:xfrm>
          <a:off x="-213720" y="2209800"/>
          <a:ext cx="4977786" cy="3657600"/>
        </p:xfrm>
        <a:graphic>
          <a:graphicData uri="http://schemas.openxmlformats.org/presentationml/2006/ole">
            <mc:AlternateContent xmlns:mc="http://schemas.openxmlformats.org/markup-compatibility/2006">
              <mc:Choice xmlns:v="urn:schemas-microsoft-com:vml" Requires="v">
                <p:oleObj spid="_x0000_s13387" name="Graph" r:id="rId6" imgW="5116881" imgH="3929092" progId="Origin50.Graph">
                  <p:embed/>
                </p:oleObj>
              </mc:Choice>
              <mc:Fallback>
                <p:oleObj name="Graph" r:id="rId6" imgW="5116881" imgH="3929092" progId="Origin50.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720" y="2209800"/>
                        <a:ext cx="4977786" cy="3657600"/>
                      </a:xfrm>
                      <a:prstGeom prst="rect">
                        <a:avLst/>
                      </a:prstGeom>
                      <a:noFill/>
                    </p:spPr>
                  </p:pic>
                </p:oleObj>
              </mc:Fallback>
            </mc:AlternateContent>
          </a:graphicData>
        </a:graphic>
      </p:graphicFrame>
      <p:sp>
        <p:nvSpPr>
          <p:cNvPr id="5" name="Прямоугольник 4"/>
          <p:cNvSpPr/>
          <p:nvPr/>
        </p:nvSpPr>
        <p:spPr>
          <a:xfrm>
            <a:off x="533400" y="1143000"/>
            <a:ext cx="7696200" cy="646331"/>
          </a:xfrm>
          <a:prstGeom prst="rect">
            <a:avLst/>
          </a:prstGeom>
        </p:spPr>
        <p:txBody>
          <a:bodyPr wrap="square">
            <a:spAutoFit/>
          </a:bodyPr>
          <a:lstStyle/>
          <a:p>
            <a:r>
              <a:rPr lang="en-US" b="1" dirty="0"/>
              <a:t>Variation of the spectral position of the 862 cm</a:t>
            </a:r>
            <a:r>
              <a:rPr lang="en-US" b="1" baseline="30000" dirty="0"/>
              <a:t>-1</a:t>
            </a:r>
            <a:r>
              <a:rPr lang="en-US" b="1" dirty="0"/>
              <a:t> (Si</a:t>
            </a:r>
            <a:r>
              <a:rPr lang="kk-KZ" b="1" baseline="-25000" dirty="0"/>
              <a:t>3</a:t>
            </a:r>
            <a:r>
              <a:rPr lang="en-US" b="1" dirty="0"/>
              <a:t>N</a:t>
            </a:r>
            <a:r>
              <a:rPr lang="en-US" b="1" baseline="-25000" dirty="0"/>
              <a:t>4</a:t>
            </a:r>
            <a:r>
              <a:rPr lang="en-US" b="1" dirty="0"/>
              <a:t>) and 658 cm</a:t>
            </a:r>
            <a:r>
              <a:rPr lang="en-US" b="1" baseline="30000" dirty="0"/>
              <a:t>-1</a:t>
            </a:r>
            <a:r>
              <a:rPr lang="en-US" b="1" dirty="0"/>
              <a:t> (</a:t>
            </a:r>
            <a:r>
              <a:rPr lang="en-US" b="1" dirty="0" err="1"/>
              <a:t>AlN</a:t>
            </a:r>
            <a:r>
              <a:rPr lang="en-US" b="1" dirty="0"/>
              <a:t>) lines with the Bi ion fluence over the depth of the irradiated layer</a:t>
            </a:r>
            <a:endParaRPr lang="ru-RU" b="1" dirty="0"/>
          </a:p>
        </p:txBody>
      </p:sp>
    </p:spTree>
    <p:extLst>
      <p:ext uri="{BB962C8B-B14F-4D97-AF65-F5344CB8AC3E}">
        <p14:creationId xmlns:p14="http://schemas.microsoft.com/office/powerpoint/2010/main" val="99415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685800" y="1447800"/>
            <a:ext cx="77724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3525" indent="-1793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Experimental techniques which can be used </a:t>
            </a:r>
            <a:r>
              <a:rPr lang="en-US" dirty="0" err="1" smtClean="0"/>
              <a:t>used</a:t>
            </a:r>
            <a:r>
              <a:rPr lang="en-US" dirty="0" smtClean="0"/>
              <a:t> </a:t>
            </a:r>
            <a:r>
              <a:rPr lang="en-US" dirty="0"/>
              <a:t>for evaluation of </a:t>
            </a:r>
            <a:endParaRPr lang="en-US" dirty="0" smtClean="0"/>
          </a:p>
          <a:p>
            <a:pPr eaLnBrk="1" hangingPunct="1"/>
            <a:r>
              <a:rPr lang="en-US" dirty="0" smtClean="0"/>
              <a:t>mechanical </a:t>
            </a:r>
            <a:r>
              <a:rPr lang="en-US" dirty="0"/>
              <a:t>stress </a:t>
            </a:r>
            <a:r>
              <a:rPr lang="en-US" dirty="0" smtClean="0"/>
              <a:t>accumulation </a:t>
            </a:r>
            <a:r>
              <a:rPr lang="en-US" dirty="0"/>
              <a:t>during ion irradiation</a:t>
            </a:r>
          </a:p>
          <a:p>
            <a:pPr eaLnBrk="1" hangingPunct="1"/>
            <a:endParaRPr lang="en-US" dirty="0"/>
          </a:p>
          <a:p>
            <a:pPr eaLnBrk="1" hangingPunct="1">
              <a:buClr>
                <a:srgbClr val="FF0000"/>
              </a:buClr>
              <a:buFont typeface="Wingdings" pitchFamily="2" charset="2"/>
              <a:buChar char="q"/>
            </a:pPr>
            <a:r>
              <a:rPr lang="en-US" b="1" dirty="0"/>
              <a:t> </a:t>
            </a:r>
            <a:r>
              <a:rPr lang="en-US" b="1" dirty="0" smtClean="0"/>
              <a:t>X-ray diffraction</a:t>
            </a:r>
          </a:p>
          <a:p>
            <a:pPr marL="84137" indent="0" eaLnBrk="1" hangingPunct="1">
              <a:buClr>
                <a:srgbClr val="FF0000"/>
              </a:buClr>
            </a:pPr>
            <a:endParaRPr lang="en-US" dirty="0"/>
          </a:p>
          <a:p>
            <a:pPr marL="84137" indent="0" eaLnBrk="1" hangingPunct="1">
              <a:buClr>
                <a:srgbClr val="FF0000"/>
              </a:buClr>
            </a:pPr>
            <a:endParaRPr lang="en-US" dirty="0"/>
          </a:p>
          <a:p>
            <a:pPr marL="84137" indent="0" eaLnBrk="1" hangingPunct="1">
              <a:buClr>
                <a:srgbClr val="FF0000"/>
              </a:buClr>
            </a:pPr>
            <a:endParaRPr lang="en-US" dirty="0" smtClean="0"/>
          </a:p>
          <a:p>
            <a:pPr marL="84137" indent="0" eaLnBrk="1" hangingPunct="1">
              <a:buClr>
                <a:srgbClr val="FF0000"/>
              </a:buClr>
            </a:pPr>
            <a:endParaRPr lang="en-US" dirty="0"/>
          </a:p>
          <a:p>
            <a:pPr eaLnBrk="1" hangingPunct="1">
              <a:buClr>
                <a:srgbClr val="FF0000"/>
              </a:buClr>
              <a:buFont typeface="Wingdings" pitchFamily="2" charset="2"/>
              <a:buChar char="q"/>
            </a:pPr>
            <a:endParaRPr lang="ru-RU" dirty="0"/>
          </a:p>
        </p:txBody>
      </p:sp>
      <p:sp>
        <p:nvSpPr>
          <p:cNvPr id="23555" name="Text Box 5"/>
          <p:cNvSpPr txBox="1">
            <a:spLocks noChangeArrowheads="1"/>
          </p:cNvSpPr>
          <p:nvPr/>
        </p:nvSpPr>
        <p:spPr bwMode="auto">
          <a:xfrm>
            <a:off x="576263" y="411163"/>
            <a:ext cx="7380287" cy="368300"/>
          </a:xfrm>
          <a:prstGeom prst="rect">
            <a:avLst/>
          </a:prstGeom>
          <a:solidFill>
            <a:schemeClr val="accent2"/>
          </a:solidFill>
          <a:ln w="38100">
            <a:solidFill>
              <a:srgbClr val="808080"/>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dirty="0" smtClean="0">
                <a:solidFill>
                  <a:schemeClr val="bg1"/>
                </a:solidFill>
                <a:sym typeface="Symbol" pitchFamily="18" charset="2"/>
              </a:rPr>
              <a:t>Motivation</a:t>
            </a:r>
            <a:endParaRPr lang="ru-RU" dirty="0">
              <a:solidFill>
                <a:schemeClr val="bg1"/>
              </a:solidFill>
              <a:sym typeface="Symbol" pitchFamily="18" charset="2"/>
            </a:endParaRPr>
          </a:p>
        </p:txBody>
      </p:sp>
    </p:spTree>
    <p:extLst>
      <p:ext uri="{BB962C8B-B14F-4D97-AF65-F5344CB8AC3E}">
        <p14:creationId xmlns:p14="http://schemas.microsoft.com/office/powerpoint/2010/main" val="2870081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1981200" y="1295400"/>
            <a:ext cx="51816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4400">
                <a:solidFill>
                  <a:schemeClr val="tx2"/>
                </a:solidFill>
              </a:rPr>
              <a:t>Thank you for your attention!</a:t>
            </a:r>
          </a:p>
        </p:txBody>
      </p:sp>
    </p:spTree>
    <p:extLst>
      <p:ext uri="{BB962C8B-B14F-4D97-AF65-F5344CB8AC3E}">
        <p14:creationId xmlns:p14="http://schemas.microsoft.com/office/powerpoint/2010/main" val="1931620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881856" y="152400"/>
            <a:ext cx="7380287" cy="368300"/>
          </a:xfrm>
          <a:prstGeom prst="rect">
            <a:avLst/>
          </a:prstGeom>
          <a:solidFill>
            <a:schemeClr val="accent2"/>
          </a:solidFill>
          <a:ln w="38100">
            <a:solidFill>
              <a:srgbClr val="808080"/>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a:solidFill>
                  <a:schemeClr val="bg1"/>
                </a:solidFill>
                <a:sym typeface="Symbol" pitchFamily="18" charset="2"/>
              </a:rPr>
              <a:t>Accumulation of mechanical stresses under swift heavy ion irradiation</a:t>
            </a:r>
            <a:endParaRPr lang="ru-RU" dirty="0">
              <a:solidFill>
                <a:schemeClr val="bg1"/>
              </a:solidFill>
              <a:sym typeface="Symbol" pitchFamily="18" charset="2"/>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838931763"/>
              </p:ext>
            </p:extLst>
          </p:nvPr>
        </p:nvGraphicFramePr>
        <p:xfrm>
          <a:off x="-152400" y="1295400"/>
          <a:ext cx="5313082" cy="3690937"/>
        </p:xfrm>
        <a:graphic>
          <a:graphicData uri="http://schemas.openxmlformats.org/presentationml/2006/ole">
            <mc:AlternateContent xmlns:mc="http://schemas.openxmlformats.org/markup-compatibility/2006">
              <mc:Choice xmlns:v="urn:schemas-microsoft-com:vml" Requires="v">
                <p:oleObj spid="_x0000_s10333" name="Graph" r:id="rId4" imgW="4155480" imgH="2886840" progId="Origin50.Graph">
                  <p:embed/>
                </p:oleObj>
              </mc:Choice>
              <mc:Fallback>
                <p:oleObj name="Graph" r:id="rId4" imgW="4155480" imgH="2886840" progId="Origin50.Graph">
                  <p:embed/>
                  <p:pic>
                    <p:nvPicPr>
                      <p:cNvPr id="0" name="Object 1"/>
                      <p:cNvPicPr>
                        <a:picLocks noChangeAspect="1" noChangeArrowheads="1"/>
                      </p:cNvPicPr>
                      <p:nvPr/>
                    </p:nvPicPr>
                    <p:blipFill>
                      <a:blip r:embed="rId5"/>
                      <a:srcRect/>
                      <a:stretch>
                        <a:fillRect/>
                      </a:stretch>
                    </p:blipFill>
                    <p:spPr bwMode="auto">
                      <a:xfrm>
                        <a:off x="-152400" y="1295400"/>
                        <a:ext cx="5313082" cy="3690937"/>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p:cNvGraphicFramePr>
            <a:graphicFrameLocks noChangeAspect="1"/>
          </p:cNvGraphicFramePr>
          <p:nvPr>
            <p:extLst>
              <p:ext uri="{D42A27DB-BD31-4B8C-83A1-F6EECF244321}">
                <p14:modId xmlns:p14="http://schemas.microsoft.com/office/powerpoint/2010/main" val="2360518914"/>
              </p:ext>
            </p:extLst>
          </p:nvPr>
        </p:nvGraphicFramePr>
        <p:xfrm>
          <a:off x="4343400" y="1295400"/>
          <a:ext cx="5334000" cy="3705470"/>
        </p:xfrm>
        <a:graphic>
          <a:graphicData uri="http://schemas.openxmlformats.org/presentationml/2006/ole">
            <mc:AlternateContent xmlns:mc="http://schemas.openxmlformats.org/markup-compatibility/2006">
              <mc:Choice xmlns:v="urn:schemas-microsoft-com:vml" Requires="v">
                <p:oleObj spid="_x0000_s10334" name="Graph" r:id="rId6" imgW="4155480" imgH="2886840" progId="Origin50.Graph">
                  <p:embed/>
                </p:oleObj>
              </mc:Choice>
              <mc:Fallback>
                <p:oleObj name="Graph" r:id="rId6" imgW="4155480" imgH="2886840" progId="Origin50.Graph">
                  <p:embed/>
                  <p:pic>
                    <p:nvPicPr>
                      <p:cNvPr id="0" name="Object 3"/>
                      <p:cNvPicPr>
                        <a:picLocks noChangeAspect="1" noChangeArrowheads="1"/>
                      </p:cNvPicPr>
                      <p:nvPr/>
                    </p:nvPicPr>
                    <p:blipFill>
                      <a:blip r:embed="rId7"/>
                      <a:srcRect/>
                      <a:stretch>
                        <a:fillRect/>
                      </a:stretch>
                    </p:blipFill>
                    <p:spPr bwMode="auto">
                      <a:xfrm>
                        <a:off x="4343400" y="1295400"/>
                        <a:ext cx="5334000" cy="3705470"/>
                      </a:xfrm>
                      <a:prstGeom prst="rect">
                        <a:avLst/>
                      </a:prstGeom>
                      <a:noFill/>
                    </p:spPr>
                  </p:pic>
                </p:oleObj>
              </mc:Fallback>
            </mc:AlternateContent>
          </a:graphicData>
        </a:graphic>
      </p:graphicFrame>
      <p:sp>
        <p:nvSpPr>
          <p:cNvPr id="8" name="TextBox 7"/>
          <p:cNvSpPr txBox="1"/>
          <p:nvPr/>
        </p:nvSpPr>
        <p:spPr>
          <a:xfrm>
            <a:off x="1066800" y="5410200"/>
            <a:ext cx="5442516" cy="369332"/>
          </a:xfrm>
          <a:prstGeom prst="rect">
            <a:avLst/>
          </a:prstGeom>
          <a:noFill/>
        </p:spPr>
        <p:txBody>
          <a:bodyPr wrap="none" rtlCol="0">
            <a:spAutoFit/>
          </a:bodyPr>
          <a:lstStyle/>
          <a:p>
            <a:pPr>
              <a:buClr>
                <a:srgbClr val="FF0000"/>
              </a:buClr>
            </a:pPr>
            <a:r>
              <a:rPr lang="en-US" b="1" i="1" dirty="0" smtClean="0">
                <a:latin typeface="Arial" panose="020B0604020202020204" pitchFamily="34" charset="0"/>
                <a:cs typeface="Arial" panose="020B0604020202020204" pitchFamily="34" charset="0"/>
              </a:rPr>
              <a:t>XRD </a:t>
            </a:r>
            <a:r>
              <a:rPr lang="en-US" b="1" i="1" dirty="0">
                <a:latin typeface="Arial" panose="020B0604020202020204" pitchFamily="34" charset="0"/>
                <a:cs typeface="Arial" panose="020B0604020202020204" pitchFamily="34" charset="0"/>
              </a:rPr>
              <a:t>is not convenient for real-time </a:t>
            </a:r>
            <a:r>
              <a:rPr lang="en-US" b="1" i="1" dirty="0" smtClean="0">
                <a:latin typeface="Arial" panose="020B0604020202020204" pitchFamily="34" charset="0"/>
                <a:cs typeface="Arial" panose="020B0604020202020204" pitchFamily="34" charset="0"/>
              </a:rPr>
              <a:t>examination</a:t>
            </a:r>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243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685800" y="1447800"/>
            <a:ext cx="7772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3525" indent="-1793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Experimental techniques which can be used </a:t>
            </a:r>
            <a:r>
              <a:rPr lang="en-US" dirty="0" err="1" smtClean="0"/>
              <a:t>used</a:t>
            </a:r>
            <a:r>
              <a:rPr lang="en-US" dirty="0" smtClean="0"/>
              <a:t> </a:t>
            </a:r>
            <a:r>
              <a:rPr lang="en-US" dirty="0"/>
              <a:t>for evaluation of </a:t>
            </a:r>
            <a:endParaRPr lang="en-US" dirty="0" smtClean="0"/>
          </a:p>
          <a:p>
            <a:pPr eaLnBrk="1" hangingPunct="1"/>
            <a:r>
              <a:rPr lang="en-US" dirty="0" smtClean="0"/>
              <a:t>mechanical </a:t>
            </a:r>
            <a:r>
              <a:rPr lang="en-US" dirty="0"/>
              <a:t>stress </a:t>
            </a:r>
            <a:r>
              <a:rPr lang="en-US" dirty="0" smtClean="0"/>
              <a:t>accumulation </a:t>
            </a:r>
            <a:r>
              <a:rPr lang="en-US" dirty="0"/>
              <a:t>during ion irradiation</a:t>
            </a:r>
          </a:p>
          <a:p>
            <a:pPr eaLnBrk="1" hangingPunct="1"/>
            <a:endParaRPr lang="en-US" dirty="0"/>
          </a:p>
          <a:p>
            <a:pPr eaLnBrk="1" hangingPunct="1">
              <a:buClr>
                <a:srgbClr val="FF0000"/>
              </a:buClr>
              <a:buFont typeface="Wingdings" pitchFamily="2" charset="2"/>
              <a:buChar char="q"/>
            </a:pPr>
            <a:r>
              <a:rPr lang="en-US" dirty="0"/>
              <a:t> </a:t>
            </a:r>
            <a:r>
              <a:rPr lang="en-US" dirty="0" smtClean="0"/>
              <a:t>X-ray diffraction</a:t>
            </a:r>
          </a:p>
          <a:p>
            <a:pPr marL="84137" indent="0" eaLnBrk="1" hangingPunct="1">
              <a:buClr>
                <a:srgbClr val="FF0000"/>
              </a:buClr>
            </a:pPr>
            <a:endParaRPr lang="en-US" dirty="0"/>
          </a:p>
          <a:p>
            <a:pPr eaLnBrk="1" hangingPunct="1">
              <a:buClr>
                <a:srgbClr val="FF0000"/>
              </a:buClr>
              <a:buFont typeface="Wingdings" pitchFamily="2" charset="2"/>
              <a:buChar char="q"/>
            </a:pPr>
            <a:r>
              <a:rPr lang="en-US" b="1" dirty="0"/>
              <a:t> </a:t>
            </a:r>
            <a:r>
              <a:rPr lang="en-US" b="1" dirty="0" smtClean="0"/>
              <a:t>Optical </a:t>
            </a:r>
            <a:r>
              <a:rPr lang="en-US" b="1" dirty="0" err="1" smtClean="0"/>
              <a:t>piezospectroscopy</a:t>
            </a:r>
            <a:r>
              <a:rPr lang="en-US" b="1" dirty="0" smtClean="0"/>
              <a:t> </a:t>
            </a:r>
          </a:p>
          <a:p>
            <a:pPr eaLnBrk="1" hangingPunct="1">
              <a:buClr>
                <a:srgbClr val="FF0000"/>
              </a:buClr>
              <a:buFont typeface="Wingdings" pitchFamily="2" charset="2"/>
              <a:buChar char="q"/>
            </a:pPr>
            <a:endParaRPr lang="en-US" dirty="0"/>
          </a:p>
          <a:p>
            <a:pPr marL="84137" indent="0" eaLnBrk="1" hangingPunct="1">
              <a:buClr>
                <a:srgbClr val="FF0000"/>
              </a:buClr>
            </a:pPr>
            <a:r>
              <a:rPr lang="en-US" b="1" dirty="0" smtClean="0"/>
              <a:t>Piezospectroscopic effect connects the changes in optical spectra (absorption, luminescence, Raman) with changes in stress state of material </a:t>
            </a:r>
          </a:p>
          <a:p>
            <a:pPr eaLnBrk="1" hangingPunct="1">
              <a:buClr>
                <a:srgbClr val="FF0000"/>
              </a:buClr>
              <a:buFont typeface="Wingdings" pitchFamily="2" charset="2"/>
              <a:buChar char="q"/>
            </a:pPr>
            <a:endParaRPr lang="en-US" dirty="0"/>
          </a:p>
          <a:p>
            <a:pPr marL="84137" indent="0" eaLnBrk="1" hangingPunct="1">
              <a:buClr>
                <a:srgbClr val="FF0000"/>
              </a:buClr>
            </a:pPr>
            <a:endParaRPr lang="en-US" dirty="0" smtClean="0"/>
          </a:p>
          <a:p>
            <a:pPr marL="84137" indent="0" eaLnBrk="1" hangingPunct="1">
              <a:buClr>
                <a:srgbClr val="FF0000"/>
              </a:buClr>
            </a:pPr>
            <a:endParaRPr lang="en-US" dirty="0"/>
          </a:p>
          <a:p>
            <a:pPr eaLnBrk="1" hangingPunct="1">
              <a:buClr>
                <a:srgbClr val="FF0000"/>
              </a:buClr>
              <a:buFont typeface="Wingdings" pitchFamily="2" charset="2"/>
              <a:buChar char="q"/>
            </a:pPr>
            <a:endParaRPr lang="ru-RU" dirty="0"/>
          </a:p>
        </p:txBody>
      </p:sp>
      <p:sp>
        <p:nvSpPr>
          <p:cNvPr id="23555" name="Text Box 5"/>
          <p:cNvSpPr txBox="1">
            <a:spLocks noChangeArrowheads="1"/>
          </p:cNvSpPr>
          <p:nvPr/>
        </p:nvSpPr>
        <p:spPr bwMode="auto">
          <a:xfrm>
            <a:off x="576263" y="411163"/>
            <a:ext cx="7380287" cy="368300"/>
          </a:xfrm>
          <a:prstGeom prst="rect">
            <a:avLst/>
          </a:prstGeom>
          <a:solidFill>
            <a:schemeClr val="accent2"/>
          </a:solidFill>
          <a:ln w="38100">
            <a:solidFill>
              <a:srgbClr val="808080"/>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dirty="0" smtClean="0">
                <a:solidFill>
                  <a:schemeClr val="bg1"/>
                </a:solidFill>
                <a:sym typeface="Symbol" pitchFamily="18" charset="2"/>
              </a:rPr>
              <a:t>Motivation</a:t>
            </a:r>
            <a:endParaRPr lang="ru-RU" dirty="0">
              <a:solidFill>
                <a:schemeClr val="bg1"/>
              </a:solidFill>
              <a:sym typeface="Symbol" pitchFamily="18" charset="2"/>
            </a:endParaRPr>
          </a:p>
        </p:txBody>
      </p:sp>
    </p:spTree>
    <p:extLst>
      <p:ext uri="{BB962C8B-B14F-4D97-AF65-F5344CB8AC3E}">
        <p14:creationId xmlns:p14="http://schemas.microsoft.com/office/powerpoint/2010/main" val="560288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4643438" y="1700213"/>
            <a:ext cx="4140200" cy="3348037"/>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Text Box 4"/>
          <p:cNvSpPr txBox="1">
            <a:spLocks noChangeArrowheads="1"/>
          </p:cNvSpPr>
          <p:nvPr/>
        </p:nvSpPr>
        <p:spPr bwMode="auto">
          <a:xfrm>
            <a:off x="838200" y="762000"/>
            <a:ext cx="7813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dirty="0"/>
              <a:t>Basis of the piezospectroscopic effect – the applied stress strains the lattice  and alters the energy of transitions between electronic states</a:t>
            </a:r>
            <a:endParaRPr lang="ru-RU" b="1" dirty="0">
              <a:latin typeface="Times New Roman" pitchFamily="18" charset="0"/>
            </a:endParaRPr>
          </a:p>
        </p:txBody>
      </p:sp>
      <p:sp>
        <p:nvSpPr>
          <p:cNvPr id="26628" name="Text Box 5"/>
          <p:cNvSpPr txBox="1">
            <a:spLocks noChangeArrowheads="1"/>
          </p:cNvSpPr>
          <p:nvPr/>
        </p:nvSpPr>
        <p:spPr bwMode="auto">
          <a:xfrm>
            <a:off x="4967288" y="1916113"/>
            <a:ext cx="2989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26629" name="Text Box 6"/>
          <p:cNvSpPr txBox="1">
            <a:spLocks noChangeArrowheads="1"/>
          </p:cNvSpPr>
          <p:nvPr/>
        </p:nvSpPr>
        <p:spPr bwMode="auto">
          <a:xfrm>
            <a:off x="5219700" y="1628775"/>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ru-RU">
                <a:sym typeface="Symbol" pitchFamily="18" charset="2"/>
              </a:rPr>
              <a:t></a:t>
            </a:r>
            <a:r>
              <a:rPr lang="en-US"/>
              <a:t> = </a:t>
            </a:r>
            <a:r>
              <a:rPr lang="ru-RU">
                <a:sym typeface="Symbol" pitchFamily="18" charset="2"/>
              </a:rPr>
              <a:t></a:t>
            </a:r>
            <a:r>
              <a:rPr lang="en-US" baseline="-25000"/>
              <a:t>ij</a:t>
            </a:r>
            <a:r>
              <a:rPr lang="en-US"/>
              <a:t>×</a:t>
            </a:r>
            <a:r>
              <a:rPr lang="en-US">
                <a:sym typeface="Symbol" pitchFamily="18" charset="2"/>
              </a:rPr>
              <a:t></a:t>
            </a:r>
            <a:r>
              <a:rPr lang="en-US" baseline="-25000"/>
              <a:t>ij</a:t>
            </a:r>
            <a:r>
              <a:rPr lang="ru-RU"/>
              <a:t> </a:t>
            </a:r>
          </a:p>
        </p:txBody>
      </p:sp>
      <p:sp>
        <p:nvSpPr>
          <p:cNvPr id="26630" name="Text Box 7"/>
          <p:cNvSpPr txBox="1">
            <a:spLocks noChangeArrowheads="1"/>
          </p:cNvSpPr>
          <p:nvPr/>
        </p:nvSpPr>
        <p:spPr bwMode="auto">
          <a:xfrm>
            <a:off x="5219700" y="1989138"/>
            <a:ext cx="29527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ru-RU" sz="1600">
                <a:sym typeface="Symbol" pitchFamily="18" charset="2"/>
              </a:rPr>
              <a:t></a:t>
            </a:r>
            <a:r>
              <a:rPr lang="en-US" sz="1600" baseline="-25000"/>
              <a:t>ij</a:t>
            </a:r>
            <a:r>
              <a:rPr lang="en-US" sz="1600"/>
              <a:t> –</a:t>
            </a:r>
            <a:r>
              <a:rPr lang="ru-RU" sz="1600"/>
              <a:t> piezospectroscopic</a:t>
            </a:r>
            <a:r>
              <a:rPr lang="en-US" sz="1600"/>
              <a:t> coefficients</a:t>
            </a:r>
            <a:endParaRPr lang="ru-RU" sz="1600"/>
          </a:p>
        </p:txBody>
      </p:sp>
      <p:sp>
        <p:nvSpPr>
          <p:cNvPr id="26631" name="Text Box 8"/>
          <p:cNvSpPr txBox="1">
            <a:spLocks noChangeArrowheads="1"/>
          </p:cNvSpPr>
          <p:nvPr/>
        </p:nvSpPr>
        <p:spPr bwMode="auto">
          <a:xfrm>
            <a:off x="684213" y="5445125"/>
            <a:ext cx="431006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1400" dirty="0"/>
              <a:t>Typical </a:t>
            </a:r>
            <a:r>
              <a:rPr lang="en-GB" sz="1400" dirty="0" err="1"/>
              <a:t>piezospectroscopic</a:t>
            </a:r>
            <a:r>
              <a:rPr lang="en-GB" sz="1400" dirty="0"/>
              <a:t> probes: Cr</a:t>
            </a:r>
            <a:r>
              <a:rPr lang="en-GB" sz="1400" baseline="30000" dirty="0"/>
              <a:t>3+ </a:t>
            </a:r>
            <a:r>
              <a:rPr lang="en-GB" sz="1400" dirty="0"/>
              <a:t>in Al</a:t>
            </a:r>
            <a:r>
              <a:rPr lang="en-GB" sz="1400" baseline="-25000" dirty="0"/>
              <a:t>2</a:t>
            </a:r>
            <a:r>
              <a:rPr lang="en-GB" sz="1400" dirty="0"/>
              <a:t>O</a:t>
            </a:r>
            <a:r>
              <a:rPr lang="en-GB" sz="1400" baseline="-25000" dirty="0"/>
              <a:t>3 </a:t>
            </a:r>
          </a:p>
          <a:p>
            <a:pPr eaLnBrk="1" hangingPunct="1">
              <a:spcBef>
                <a:spcPct val="50000"/>
              </a:spcBef>
            </a:pPr>
            <a:r>
              <a:rPr lang="en-GB" sz="1400" dirty="0"/>
              <a:t>Eu</a:t>
            </a:r>
            <a:r>
              <a:rPr lang="en-GB" sz="1400" baseline="30000" dirty="0"/>
              <a:t>3+</a:t>
            </a:r>
            <a:r>
              <a:rPr lang="en-GB" sz="1400" dirty="0"/>
              <a:t>, Nd</a:t>
            </a:r>
            <a:r>
              <a:rPr lang="en-GB" sz="1400" baseline="30000" dirty="0"/>
              <a:t>3+</a:t>
            </a:r>
            <a:r>
              <a:rPr lang="en-GB" sz="1400" dirty="0"/>
              <a:t> in silica glasses</a:t>
            </a:r>
          </a:p>
          <a:p>
            <a:pPr eaLnBrk="1" hangingPunct="1">
              <a:spcBef>
                <a:spcPct val="50000"/>
              </a:spcBef>
            </a:pPr>
            <a:r>
              <a:rPr lang="en-GB" sz="1400" dirty="0"/>
              <a:t>Sm</a:t>
            </a:r>
            <a:r>
              <a:rPr lang="en-GB" sz="1400" baseline="30000" dirty="0"/>
              <a:t>3+</a:t>
            </a:r>
            <a:r>
              <a:rPr lang="en-GB" sz="1400" dirty="0"/>
              <a:t> in borosilicate glasses</a:t>
            </a:r>
            <a:endParaRPr lang="ru-RU" sz="1400" dirty="0">
              <a:latin typeface="Times New Roman" pitchFamily="18" charset="0"/>
            </a:endParaRPr>
          </a:p>
        </p:txBody>
      </p:sp>
      <p:sp>
        <p:nvSpPr>
          <p:cNvPr id="26633" name="Rectangle 12"/>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6634" name="Object 11"/>
          <p:cNvGraphicFramePr>
            <a:graphicFrameLocks noChangeAspect="1"/>
          </p:cNvGraphicFramePr>
          <p:nvPr/>
        </p:nvGraphicFramePr>
        <p:xfrm>
          <a:off x="5364163" y="2997200"/>
          <a:ext cx="3368675" cy="1055688"/>
        </p:xfrm>
        <a:graphic>
          <a:graphicData uri="http://schemas.openxmlformats.org/presentationml/2006/ole">
            <mc:AlternateContent xmlns:mc="http://schemas.openxmlformats.org/markup-compatibility/2006">
              <mc:Choice xmlns:v="urn:schemas-microsoft-com:vml" Requires="v">
                <p:oleObj spid="_x0000_s6266" name="Equation" r:id="rId3" imgW="2273300" imgH="711200" progId="Equation.3">
                  <p:embed/>
                </p:oleObj>
              </mc:Choice>
              <mc:Fallback>
                <p:oleObj name="Equation" r:id="rId3" imgW="2273300" imgH="71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2997200"/>
                        <a:ext cx="33686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5" name="Text Box 13"/>
          <p:cNvSpPr txBox="1">
            <a:spLocks noChangeArrowheads="1"/>
          </p:cNvSpPr>
          <p:nvPr/>
        </p:nvSpPr>
        <p:spPr bwMode="auto">
          <a:xfrm>
            <a:off x="5292725" y="2636838"/>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t>R1-line</a:t>
            </a:r>
            <a:endParaRPr lang="ru-RU" sz="1600"/>
          </a:p>
        </p:txBody>
      </p:sp>
      <p:sp>
        <p:nvSpPr>
          <p:cNvPr id="26636" name="Rectangle 15"/>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6637" name="Object 14"/>
          <p:cNvGraphicFramePr>
            <a:graphicFrameLocks noChangeAspect="1"/>
          </p:cNvGraphicFramePr>
          <p:nvPr/>
        </p:nvGraphicFramePr>
        <p:xfrm>
          <a:off x="5364163" y="4724400"/>
          <a:ext cx="3240087" cy="1016000"/>
        </p:xfrm>
        <a:graphic>
          <a:graphicData uri="http://schemas.openxmlformats.org/presentationml/2006/ole">
            <mc:AlternateContent xmlns:mc="http://schemas.openxmlformats.org/markup-compatibility/2006">
              <mc:Choice xmlns:v="urn:schemas-microsoft-com:vml" Requires="v">
                <p:oleObj spid="_x0000_s6267" name="Equation" r:id="rId5" imgW="2273300" imgH="711200" progId="Equation.3">
                  <p:embed/>
                </p:oleObj>
              </mc:Choice>
              <mc:Fallback>
                <p:oleObj name="Equation" r:id="rId5" imgW="2273300" imgH="71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4724400"/>
                        <a:ext cx="3240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8" name="Text Box 16"/>
          <p:cNvSpPr txBox="1">
            <a:spLocks noChangeArrowheads="1"/>
          </p:cNvSpPr>
          <p:nvPr/>
        </p:nvSpPr>
        <p:spPr bwMode="auto">
          <a:xfrm>
            <a:off x="5292725" y="4221163"/>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t>R2-line</a:t>
            </a:r>
            <a:endParaRPr lang="ru-RU" sz="1600"/>
          </a:p>
        </p:txBody>
      </p:sp>
      <p:pic>
        <p:nvPicPr>
          <p:cNvPr id="26639"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811" y="1628775"/>
            <a:ext cx="3816350" cy="333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40" name="Text Box 18"/>
          <p:cNvSpPr txBox="1">
            <a:spLocks noChangeArrowheads="1"/>
          </p:cNvSpPr>
          <p:nvPr/>
        </p:nvSpPr>
        <p:spPr bwMode="auto">
          <a:xfrm>
            <a:off x="6877050" y="6237288"/>
            <a:ext cx="2016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a:latin typeface="Comic Sans MS" pitchFamily="66" charset="0"/>
              </a:rPr>
              <a:t>D. Clarke et. al.</a:t>
            </a:r>
            <a:r>
              <a:rPr lang="en-US" sz="1600"/>
              <a:t> </a:t>
            </a:r>
            <a:endParaRPr lang="ru-RU" sz="1600"/>
          </a:p>
        </p:txBody>
      </p:sp>
      <p:sp>
        <p:nvSpPr>
          <p:cNvPr id="17" name="Text Box 5"/>
          <p:cNvSpPr txBox="1">
            <a:spLocks noChangeArrowheads="1"/>
          </p:cNvSpPr>
          <p:nvPr/>
        </p:nvSpPr>
        <p:spPr bwMode="auto">
          <a:xfrm>
            <a:off x="881856" y="152400"/>
            <a:ext cx="7380287" cy="368300"/>
          </a:xfrm>
          <a:prstGeom prst="rect">
            <a:avLst/>
          </a:prstGeom>
          <a:solidFill>
            <a:schemeClr val="accent2"/>
          </a:solidFill>
          <a:ln w="38100">
            <a:solidFill>
              <a:srgbClr val="808080"/>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a:solidFill>
                  <a:schemeClr val="bg1"/>
                </a:solidFill>
                <a:sym typeface="Symbol" pitchFamily="18" charset="2"/>
              </a:rPr>
              <a:t>Accumulation of mechanical stresses under swift heavy ion irradiation</a:t>
            </a:r>
            <a:endParaRPr lang="ru-RU" dirty="0">
              <a:solidFill>
                <a:schemeClr val="bg1"/>
              </a:solidFill>
              <a:sym typeface="Symbol" pitchFamily="18" charset="2"/>
            </a:endParaRPr>
          </a:p>
        </p:txBody>
      </p:sp>
    </p:spTree>
    <p:extLst>
      <p:ext uri="{BB962C8B-B14F-4D97-AF65-F5344CB8AC3E}">
        <p14:creationId xmlns:p14="http://schemas.microsoft.com/office/powerpoint/2010/main" val="2315160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739785676"/>
              </p:ext>
            </p:extLst>
          </p:nvPr>
        </p:nvGraphicFramePr>
        <p:xfrm>
          <a:off x="881856" y="244072"/>
          <a:ext cx="7369843" cy="5718806"/>
        </p:xfrm>
        <a:graphic>
          <a:graphicData uri="http://schemas.openxmlformats.org/presentationml/2006/ole">
            <mc:AlternateContent xmlns:mc="http://schemas.openxmlformats.org/markup-compatibility/2006">
              <mc:Choice xmlns:v="urn:schemas-microsoft-com:vml" Requires="v">
                <p:oleObj spid="_x0000_s7242" name="Graph" r:id="rId3" imgW="4023360" imgH="3108960" progId="Origin50.Graph">
                  <p:embed/>
                </p:oleObj>
              </mc:Choice>
              <mc:Fallback>
                <p:oleObj name="Graph" r:id="rId3" imgW="4023360" imgH="3108960" progId="Origin50.Graph">
                  <p:embed/>
                  <p:pic>
                    <p:nvPicPr>
                      <p:cNvPr id="0" name=""/>
                      <p:cNvPicPr>
                        <a:picLocks noChangeAspect="1" noChangeArrowheads="1"/>
                      </p:cNvPicPr>
                      <p:nvPr/>
                    </p:nvPicPr>
                    <p:blipFill>
                      <a:blip r:embed="rId4"/>
                      <a:srcRect/>
                      <a:stretch>
                        <a:fillRect/>
                      </a:stretch>
                    </p:blipFill>
                    <p:spPr bwMode="auto">
                      <a:xfrm>
                        <a:off x="881856" y="244072"/>
                        <a:ext cx="7369843" cy="5718806"/>
                      </a:xfrm>
                      <a:prstGeom prst="rect">
                        <a:avLst/>
                      </a:prstGeom>
                      <a:noFill/>
                    </p:spPr>
                  </p:pic>
                </p:oleObj>
              </mc:Fallback>
            </mc:AlternateContent>
          </a:graphicData>
        </a:graphic>
      </p:graphicFrame>
      <p:sp>
        <p:nvSpPr>
          <p:cNvPr id="4" name="Rectangle 9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8"/>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Rectangle 99"/>
          <p:cNvSpPr>
            <a:spLocks noChangeArrowheads="1"/>
          </p:cNvSpPr>
          <p:nvPr/>
        </p:nvSpPr>
        <p:spPr bwMode="auto">
          <a:xfrm>
            <a:off x="0" y="27336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2"/>
          <p:cNvSpPr>
            <a:spLocks noChangeArrowheads="1"/>
          </p:cNvSpPr>
          <p:nvPr/>
        </p:nvSpPr>
        <p:spPr bwMode="auto">
          <a:xfrm>
            <a:off x="1014582" y="5791200"/>
            <a:ext cx="74553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mn-lt"/>
                <a:ea typeface="Calibri" pitchFamily="34" charset="0"/>
                <a:cs typeface="Times New Roman" pitchFamily="18" charset="0"/>
              </a:rPr>
              <a:t>Dose dependence of ionoluminescence spectra in Al</a:t>
            </a:r>
            <a:r>
              <a:rPr kumimoji="0" lang="en-US" altLang="en-US" b="1" i="0" u="none" strike="noStrike" cap="none" normalizeH="0" baseline="-30000" dirty="0" smtClean="0">
                <a:ln>
                  <a:noFill/>
                </a:ln>
                <a:solidFill>
                  <a:schemeClr val="tx1"/>
                </a:solidFill>
                <a:effectLst/>
                <a:latin typeface="+mn-lt"/>
                <a:ea typeface="Calibri" pitchFamily="34" charset="0"/>
                <a:cs typeface="Times New Roman" pitchFamily="18" charset="0"/>
              </a:rPr>
              <a:t>2</a:t>
            </a:r>
            <a:r>
              <a:rPr kumimoji="0" lang="en-US" altLang="en-US" b="1" i="0" u="none" strike="noStrike" cap="none" normalizeH="0" baseline="0" dirty="0" smtClean="0">
                <a:ln>
                  <a:noFill/>
                </a:ln>
                <a:solidFill>
                  <a:schemeClr val="tx1"/>
                </a:solidFill>
                <a:effectLst/>
                <a:latin typeface="+mn-lt"/>
                <a:ea typeface="Calibri" pitchFamily="34" charset="0"/>
                <a:cs typeface="Times New Roman" pitchFamily="18" charset="0"/>
              </a:rPr>
              <a:t>O</a:t>
            </a:r>
            <a:r>
              <a:rPr kumimoji="0" lang="en-US" altLang="en-US" b="1" i="0" u="none" strike="noStrike" cap="none" normalizeH="0" baseline="-30000" dirty="0" smtClean="0">
                <a:ln>
                  <a:noFill/>
                </a:ln>
                <a:solidFill>
                  <a:schemeClr val="tx1"/>
                </a:solidFill>
                <a:effectLst/>
                <a:latin typeface="+mn-lt"/>
                <a:ea typeface="Calibri" pitchFamily="34" charset="0"/>
                <a:cs typeface="Times New Roman" pitchFamily="18" charset="0"/>
              </a:rPr>
              <a:t>3</a:t>
            </a:r>
            <a:r>
              <a:rPr lang="en-US" altLang="en-US" b="1" dirty="0">
                <a:latin typeface="+mn-lt"/>
                <a:ea typeface="Calibri" pitchFamily="34" charset="0"/>
                <a:cs typeface="Times New Roman" pitchFamily="18" charset="0"/>
              </a:rPr>
              <a:t>:</a:t>
            </a:r>
            <a:r>
              <a:rPr lang="en-US" altLang="en-US" b="1" dirty="0" smtClean="0">
                <a:latin typeface="+mn-lt"/>
                <a:ea typeface="Calibri" pitchFamily="34" charset="0"/>
                <a:cs typeface="Times New Roman" pitchFamily="18" charset="0"/>
              </a:rPr>
              <a:t>Cr </a:t>
            </a:r>
            <a:r>
              <a:rPr kumimoji="0" lang="en-US" altLang="en-US" b="1" i="0" u="none" strike="noStrike" cap="none" normalizeH="0" baseline="0" dirty="0" smtClean="0">
                <a:ln>
                  <a:noFill/>
                </a:ln>
                <a:solidFill>
                  <a:schemeClr val="tx1"/>
                </a:solidFill>
                <a:effectLst/>
                <a:latin typeface="+mn-lt"/>
                <a:ea typeface="Calibri" pitchFamily="34" charset="0"/>
                <a:cs typeface="Times New Roman" pitchFamily="18" charset="0"/>
              </a:rPr>
              <a:t>measured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mn-lt"/>
                <a:ea typeface="Calibri" pitchFamily="34" charset="0"/>
                <a:cs typeface="Times New Roman" pitchFamily="18" charset="0"/>
              </a:rPr>
              <a:t>during 167 MeV Xe ion irradiation at 80 K.</a:t>
            </a:r>
            <a:endParaRPr kumimoji="0" lang="en-US" altLang="en-US" b="1" i="0" u="none" strike="noStrike" cap="none" normalizeH="0" baseline="0" dirty="0" smtClean="0">
              <a:ln>
                <a:noFill/>
              </a:ln>
              <a:solidFill>
                <a:schemeClr val="tx1"/>
              </a:solidFill>
              <a:effectLst/>
              <a:latin typeface="+mn-lt"/>
            </a:endParaRPr>
          </a:p>
        </p:txBody>
      </p:sp>
      <p:sp>
        <p:nvSpPr>
          <p:cNvPr id="9" name="Text Box 5"/>
          <p:cNvSpPr txBox="1">
            <a:spLocks noChangeArrowheads="1"/>
          </p:cNvSpPr>
          <p:nvPr/>
        </p:nvSpPr>
        <p:spPr bwMode="auto">
          <a:xfrm>
            <a:off x="881856" y="152400"/>
            <a:ext cx="7380287" cy="368300"/>
          </a:xfrm>
          <a:prstGeom prst="rect">
            <a:avLst/>
          </a:prstGeom>
          <a:solidFill>
            <a:schemeClr val="accent2"/>
          </a:solidFill>
          <a:ln w="38100">
            <a:solidFill>
              <a:srgbClr val="808080"/>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a:solidFill>
                  <a:schemeClr val="bg1"/>
                </a:solidFill>
                <a:sym typeface="Symbol" pitchFamily="18" charset="2"/>
              </a:rPr>
              <a:t>Accumulation of mechanical stresses under swift heavy ion irradiation</a:t>
            </a:r>
            <a:endParaRPr lang="ru-RU" dirty="0">
              <a:solidFill>
                <a:schemeClr val="bg1"/>
              </a:solidFill>
              <a:sym typeface="Symbol" pitchFamily="18" charset="2"/>
            </a:endParaRPr>
          </a:p>
        </p:txBody>
      </p:sp>
    </p:spTree>
    <p:extLst>
      <p:ext uri="{BB962C8B-B14F-4D97-AF65-F5344CB8AC3E}">
        <p14:creationId xmlns:p14="http://schemas.microsoft.com/office/powerpoint/2010/main" val="1077072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203" y="1422151"/>
            <a:ext cx="3776026" cy="453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75" y="1362446"/>
            <a:ext cx="3693981"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2" name="Text Box 11"/>
          <p:cNvSpPr txBox="1">
            <a:spLocks noChangeArrowheads="1"/>
          </p:cNvSpPr>
          <p:nvPr/>
        </p:nvSpPr>
        <p:spPr bwMode="auto">
          <a:xfrm rot="-5400000">
            <a:off x="-535681" y="3647281"/>
            <a:ext cx="1655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b="1" dirty="0"/>
              <a:t>Ion fluence, cm</a:t>
            </a:r>
            <a:r>
              <a:rPr lang="en-US" sz="1400" b="1" baseline="30000" dirty="0"/>
              <a:t>-2</a:t>
            </a:r>
            <a:endParaRPr lang="ru-RU" sz="1400" b="1" baseline="30000" dirty="0"/>
          </a:p>
        </p:txBody>
      </p:sp>
      <p:sp>
        <p:nvSpPr>
          <p:cNvPr id="29703" name="Line 12"/>
          <p:cNvSpPr>
            <a:spLocks noChangeShapeType="1"/>
          </p:cNvSpPr>
          <p:nvPr/>
        </p:nvSpPr>
        <p:spPr bwMode="auto">
          <a:xfrm flipV="1">
            <a:off x="319411" y="4833938"/>
            <a:ext cx="0" cy="6477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4" name="Text Box 13"/>
          <p:cNvSpPr txBox="1">
            <a:spLocks noChangeArrowheads="1"/>
          </p:cNvSpPr>
          <p:nvPr/>
        </p:nvSpPr>
        <p:spPr bwMode="auto">
          <a:xfrm>
            <a:off x="3938588" y="6092825"/>
            <a:ext cx="2162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b="1" dirty="0"/>
              <a:t>wavenumber, cm</a:t>
            </a:r>
            <a:r>
              <a:rPr lang="en-US" sz="1400" b="1" baseline="30000" dirty="0"/>
              <a:t>-1</a:t>
            </a:r>
            <a:endParaRPr lang="ru-RU" sz="1400" b="1" dirty="0"/>
          </a:p>
        </p:txBody>
      </p:sp>
      <p:sp>
        <p:nvSpPr>
          <p:cNvPr id="29705" name="Text Box 14"/>
          <p:cNvSpPr txBox="1">
            <a:spLocks noChangeArrowheads="1"/>
          </p:cNvSpPr>
          <p:nvPr/>
        </p:nvSpPr>
        <p:spPr bwMode="auto">
          <a:xfrm>
            <a:off x="452723" y="5878512"/>
            <a:ext cx="433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a:t>Kr</a:t>
            </a:r>
            <a:endParaRPr lang="ru-RU" dirty="0"/>
          </a:p>
        </p:txBody>
      </p:sp>
      <p:sp>
        <p:nvSpPr>
          <p:cNvPr id="29706" name="Text Box 15"/>
          <p:cNvSpPr txBox="1">
            <a:spLocks noChangeArrowheads="1"/>
          </p:cNvSpPr>
          <p:nvPr/>
        </p:nvSpPr>
        <p:spPr bwMode="auto">
          <a:xfrm>
            <a:off x="7748962" y="5866618"/>
            <a:ext cx="576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err="1"/>
              <a:t>Xe</a:t>
            </a:r>
            <a:endParaRPr lang="ru-RU" dirty="0"/>
          </a:p>
        </p:txBody>
      </p:sp>
      <p:sp>
        <p:nvSpPr>
          <p:cNvPr id="29710" name="Rectangle 20"/>
          <p:cNvSpPr>
            <a:spLocks noChangeArrowheads="1"/>
          </p:cNvSpPr>
          <p:nvPr/>
        </p:nvSpPr>
        <p:spPr bwMode="auto">
          <a:xfrm>
            <a:off x="7924800" y="6076950"/>
            <a:ext cx="1347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ea typeface="SimSun" charset="-122"/>
              </a:rPr>
              <a:t>S</a:t>
            </a:r>
            <a:r>
              <a:rPr lang="en-US" altLang="zh-CN" sz="1400" b="1" baseline="-25000" dirty="0">
                <a:ea typeface="SimSun" charset="-122"/>
              </a:rPr>
              <a:t>e</a:t>
            </a:r>
            <a:r>
              <a:rPr lang="en-US" altLang="zh-CN" sz="1400" b="1" dirty="0">
                <a:ea typeface="SimSun" charset="-122"/>
              </a:rPr>
              <a:t>=25 </a:t>
            </a:r>
            <a:r>
              <a:rPr lang="en-US" altLang="zh-CN" sz="1400" b="1" dirty="0" err="1">
                <a:ea typeface="SimSun" charset="-122"/>
              </a:rPr>
              <a:t>keV</a:t>
            </a:r>
            <a:r>
              <a:rPr lang="en-US" altLang="zh-CN" sz="1400" b="1" dirty="0">
                <a:ea typeface="SimSun" charset="-122"/>
              </a:rPr>
              <a:t>/nm</a:t>
            </a:r>
            <a:endParaRPr lang="ru-RU" sz="1400" b="1" dirty="0"/>
          </a:p>
        </p:txBody>
      </p:sp>
      <p:sp>
        <p:nvSpPr>
          <p:cNvPr id="29711" name="Rectangle 22"/>
          <p:cNvSpPr>
            <a:spLocks noChangeArrowheads="1"/>
          </p:cNvSpPr>
          <p:nvPr/>
        </p:nvSpPr>
        <p:spPr bwMode="auto">
          <a:xfrm>
            <a:off x="1295400" y="6049974"/>
            <a:ext cx="1347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ea typeface="SimSun" charset="-122"/>
              </a:rPr>
              <a:t>S</a:t>
            </a:r>
            <a:r>
              <a:rPr lang="en-US" altLang="zh-CN" sz="1400" b="1" baseline="-25000" dirty="0">
                <a:ea typeface="SimSun" charset="-122"/>
              </a:rPr>
              <a:t>e</a:t>
            </a:r>
            <a:r>
              <a:rPr lang="en-US" altLang="zh-CN" sz="1400" b="1" dirty="0">
                <a:ea typeface="SimSun" charset="-122"/>
              </a:rPr>
              <a:t>=16 </a:t>
            </a:r>
            <a:r>
              <a:rPr lang="en-US" altLang="zh-CN" sz="1400" b="1" dirty="0" err="1">
                <a:ea typeface="SimSun" charset="-122"/>
              </a:rPr>
              <a:t>keV</a:t>
            </a:r>
            <a:r>
              <a:rPr lang="en-US" altLang="zh-CN" sz="1400" b="1" dirty="0">
                <a:ea typeface="SimSun" charset="-122"/>
              </a:rPr>
              <a:t>/nm</a:t>
            </a:r>
            <a:endParaRPr lang="ru-RU" sz="1400" b="1" dirty="0"/>
          </a:p>
        </p:txBody>
      </p:sp>
      <p:sp>
        <p:nvSpPr>
          <p:cNvPr id="29712" name="Rectangle 23"/>
          <p:cNvSpPr>
            <a:spLocks noChangeArrowheads="1"/>
          </p:cNvSpPr>
          <p:nvPr/>
        </p:nvSpPr>
        <p:spPr bwMode="auto">
          <a:xfrm>
            <a:off x="539750" y="6381750"/>
            <a:ext cx="8604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chemeClr val="accent2"/>
                </a:solidFill>
                <a:sym typeface="Math1"/>
              </a:rPr>
              <a:t>The stresses are compressive in basal plane of the sample and tensile in perpendicular direction</a:t>
            </a:r>
            <a:endParaRPr lang="ru-RU" sz="1400" b="1">
              <a:solidFill>
                <a:schemeClr val="accent2"/>
              </a:solidFill>
              <a:sym typeface="Math1"/>
            </a:endParaRPr>
          </a:p>
        </p:txBody>
      </p:sp>
      <p:sp>
        <p:nvSpPr>
          <p:cNvPr id="29713" name="Rectangle 24"/>
          <p:cNvSpPr>
            <a:spLocks noChangeArrowheads="1"/>
          </p:cNvSpPr>
          <p:nvPr/>
        </p:nvSpPr>
        <p:spPr bwMode="auto">
          <a:xfrm>
            <a:off x="321046" y="685800"/>
            <a:ext cx="30241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dirty="0"/>
              <a:t>each Cr</a:t>
            </a:r>
            <a:r>
              <a:rPr lang="en-US" sz="1600" baseline="30000" dirty="0"/>
              <a:t>3+</a:t>
            </a:r>
            <a:r>
              <a:rPr lang="en-US" sz="1600" dirty="0"/>
              <a:t> ion  acts  as an independent strain sensor</a:t>
            </a:r>
            <a:endParaRPr lang="en-US" dirty="0"/>
          </a:p>
        </p:txBody>
      </p:sp>
      <p:sp>
        <p:nvSpPr>
          <p:cNvPr id="29714" name="Rectangle 25"/>
          <p:cNvSpPr>
            <a:spLocks noChangeArrowheads="1"/>
          </p:cNvSpPr>
          <p:nvPr/>
        </p:nvSpPr>
        <p:spPr bwMode="auto">
          <a:xfrm>
            <a:off x="3352799" y="520700"/>
            <a:ext cx="56530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dirty="0"/>
              <a:t>The splitting of the </a:t>
            </a:r>
            <a:r>
              <a:rPr lang="en-US" sz="1600" i="1" dirty="0"/>
              <a:t>R</a:t>
            </a:r>
            <a:r>
              <a:rPr lang="en-US" sz="1600" dirty="0"/>
              <a:t>-lines directly indicates on the presence of differently stressed regions in the irradiating ruby specimen</a:t>
            </a:r>
            <a:r>
              <a:rPr lang="ru-RU" sz="1600" dirty="0"/>
              <a:t> </a:t>
            </a:r>
          </a:p>
        </p:txBody>
      </p:sp>
      <p:sp>
        <p:nvSpPr>
          <p:cNvPr id="20" name="Text Box 5"/>
          <p:cNvSpPr txBox="1">
            <a:spLocks noChangeArrowheads="1"/>
          </p:cNvSpPr>
          <p:nvPr/>
        </p:nvSpPr>
        <p:spPr bwMode="auto">
          <a:xfrm>
            <a:off x="881856" y="152400"/>
            <a:ext cx="7380287" cy="368300"/>
          </a:xfrm>
          <a:prstGeom prst="rect">
            <a:avLst/>
          </a:prstGeom>
          <a:solidFill>
            <a:schemeClr val="accent2"/>
          </a:solidFill>
          <a:ln w="38100">
            <a:solidFill>
              <a:srgbClr val="808080"/>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a:solidFill>
                  <a:schemeClr val="bg1"/>
                </a:solidFill>
                <a:sym typeface="Symbol" pitchFamily="18" charset="2"/>
              </a:rPr>
              <a:t>Accumulation of mechanical stresses under swift heavy ion irradiation</a:t>
            </a:r>
            <a:endParaRPr lang="ru-RU" dirty="0">
              <a:solidFill>
                <a:schemeClr val="bg1"/>
              </a:solidFill>
              <a:sym typeface="Symbol" pitchFamily="18" charset="2"/>
            </a:endParaRPr>
          </a:p>
        </p:txBody>
      </p:sp>
    </p:spTree>
    <p:extLst>
      <p:ext uri="{BB962C8B-B14F-4D97-AF65-F5344CB8AC3E}">
        <p14:creationId xmlns:p14="http://schemas.microsoft.com/office/powerpoint/2010/main" val="4046893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44563"/>
            <a:ext cx="422275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413" y="3933825"/>
            <a:ext cx="4106862"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Line 7"/>
          <p:cNvSpPr>
            <a:spLocks noChangeShapeType="1"/>
          </p:cNvSpPr>
          <p:nvPr/>
        </p:nvSpPr>
        <p:spPr bwMode="auto">
          <a:xfrm flipH="1">
            <a:off x="3384550" y="4652963"/>
            <a:ext cx="3241675" cy="865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5" name="Text Box 8"/>
          <p:cNvSpPr txBox="1">
            <a:spLocks noChangeArrowheads="1"/>
          </p:cNvSpPr>
          <p:nvPr/>
        </p:nvSpPr>
        <p:spPr bwMode="auto">
          <a:xfrm>
            <a:off x="2555875" y="6273800"/>
            <a:ext cx="2771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30726" name="Text Box 9"/>
          <p:cNvSpPr txBox="1">
            <a:spLocks noChangeArrowheads="1"/>
          </p:cNvSpPr>
          <p:nvPr/>
        </p:nvSpPr>
        <p:spPr bwMode="auto">
          <a:xfrm>
            <a:off x="3600450" y="6308725"/>
            <a:ext cx="2160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b="1"/>
              <a:t>wavenumber, cm</a:t>
            </a:r>
            <a:r>
              <a:rPr lang="en-US" sz="1400" b="1" baseline="30000"/>
              <a:t>-1</a:t>
            </a:r>
            <a:endParaRPr lang="ru-RU" sz="1400" b="1"/>
          </a:p>
        </p:txBody>
      </p:sp>
      <p:sp>
        <p:nvSpPr>
          <p:cNvPr id="30727" name="Text Box 10"/>
          <p:cNvSpPr txBox="1">
            <a:spLocks noChangeArrowheads="1"/>
          </p:cNvSpPr>
          <p:nvPr/>
        </p:nvSpPr>
        <p:spPr bwMode="auto">
          <a:xfrm rot="-5400000">
            <a:off x="-459582" y="3383757"/>
            <a:ext cx="1655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b="1"/>
              <a:t>Ion fluence, cm</a:t>
            </a:r>
            <a:r>
              <a:rPr lang="en-US" sz="1400" b="1" baseline="30000"/>
              <a:t>-2</a:t>
            </a:r>
            <a:endParaRPr lang="ru-RU" sz="1400" b="1" baseline="30000"/>
          </a:p>
        </p:txBody>
      </p:sp>
      <p:sp>
        <p:nvSpPr>
          <p:cNvPr id="30728" name="Line 11"/>
          <p:cNvSpPr>
            <a:spLocks noChangeShapeType="1"/>
          </p:cNvSpPr>
          <p:nvPr/>
        </p:nvSpPr>
        <p:spPr bwMode="auto">
          <a:xfrm flipV="1">
            <a:off x="358775" y="4473575"/>
            <a:ext cx="0" cy="140493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0" name="Text Box 14"/>
          <p:cNvSpPr txBox="1">
            <a:spLocks noChangeArrowheads="1"/>
          </p:cNvSpPr>
          <p:nvPr/>
        </p:nvSpPr>
        <p:spPr bwMode="auto">
          <a:xfrm>
            <a:off x="1258888" y="112553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Xe</a:t>
            </a:r>
            <a:endParaRPr lang="ru-RU"/>
          </a:p>
        </p:txBody>
      </p:sp>
      <p:sp>
        <p:nvSpPr>
          <p:cNvPr id="30732" name="Rectangle 16"/>
          <p:cNvSpPr>
            <a:spLocks noChangeArrowheads="1"/>
          </p:cNvSpPr>
          <p:nvPr/>
        </p:nvSpPr>
        <p:spPr bwMode="auto">
          <a:xfrm>
            <a:off x="1619250" y="1160463"/>
            <a:ext cx="1347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ea typeface="SimSun" charset="-122"/>
              </a:rPr>
              <a:t>S</a:t>
            </a:r>
            <a:r>
              <a:rPr lang="en-US" altLang="zh-CN" sz="1400" b="1" baseline="-25000">
                <a:ea typeface="SimSun" charset="-122"/>
              </a:rPr>
              <a:t>e</a:t>
            </a:r>
            <a:r>
              <a:rPr lang="en-US" altLang="zh-CN" sz="1400" b="1">
                <a:ea typeface="SimSun" charset="-122"/>
              </a:rPr>
              <a:t>=25 keV/nm</a:t>
            </a:r>
            <a:endParaRPr lang="ru-RU" sz="1400" b="1"/>
          </a:p>
        </p:txBody>
      </p:sp>
      <p:sp>
        <p:nvSpPr>
          <p:cNvPr id="11" name="Text Box 5"/>
          <p:cNvSpPr txBox="1">
            <a:spLocks noChangeArrowheads="1"/>
          </p:cNvSpPr>
          <p:nvPr/>
        </p:nvSpPr>
        <p:spPr bwMode="auto">
          <a:xfrm>
            <a:off x="881856" y="152400"/>
            <a:ext cx="7380287" cy="368300"/>
          </a:xfrm>
          <a:prstGeom prst="rect">
            <a:avLst/>
          </a:prstGeom>
          <a:solidFill>
            <a:schemeClr val="accent2"/>
          </a:solidFill>
          <a:ln w="38100">
            <a:solidFill>
              <a:srgbClr val="808080"/>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a:solidFill>
                  <a:schemeClr val="bg1"/>
                </a:solidFill>
                <a:sym typeface="Symbol" pitchFamily="18" charset="2"/>
              </a:rPr>
              <a:t>Accumulation of mechanical stresses under swift heavy ion irradiation</a:t>
            </a:r>
            <a:endParaRPr lang="ru-RU" dirty="0">
              <a:solidFill>
                <a:schemeClr val="bg1"/>
              </a:solidFill>
              <a:sym typeface="Symbol" pitchFamily="18" charset="2"/>
            </a:endParaRPr>
          </a:p>
        </p:txBody>
      </p:sp>
    </p:spTree>
    <p:extLst>
      <p:ext uri="{BB962C8B-B14F-4D97-AF65-F5344CB8AC3E}">
        <p14:creationId xmlns:p14="http://schemas.microsoft.com/office/powerpoint/2010/main" val="23095933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TC101790492[[fn=Тетрадь для рисования]]</Template>
  <TotalTime>3427</TotalTime>
  <Words>1099</Words>
  <Application>Microsoft Office PowerPoint</Application>
  <PresentationFormat>Экран (4:3)</PresentationFormat>
  <Paragraphs>143</Paragraphs>
  <Slides>30</Slides>
  <Notes>5</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30</vt:i4>
      </vt:variant>
    </vt:vector>
  </HeadingPairs>
  <TitlesOfParts>
    <vt:vector size="33" baseType="lpstr">
      <vt:lpstr>Sketchbook</vt:lpstr>
      <vt:lpstr>Graph</vt:lpstr>
      <vt:lpstr>Equation</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p-Si3N4 + Xe 220 МэВ, 2х1014 см-2</vt:lpstr>
      <vt:lpstr>p-Si3N4 + Bi 710 МэВ, 1,2x1013 см-2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skuratov</dc:creator>
  <cp:lastModifiedBy>Скуратов</cp:lastModifiedBy>
  <cp:revision>273</cp:revision>
  <dcterms:created xsi:type="dcterms:W3CDTF">2014-09-15T18:20:10Z</dcterms:created>
  <dcterms:modified xsi:type="dcterms:W3CDTF">2025-11-26T09:15:40Z</dcterms:modified>
</cp:coreProperties>
</file>