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  <p:sldId id="266" r:id="rId3"/>
    <p:sldId id="268" r:id="rId4"/>
    <p:sldId id="269" r:id="rId5"/>
    <p:sldId id="271" r:id="rId6"/>
    <p:sldId id="274" r:id="rId7"/>
    <p:sldId id="275" r:id="rId8"/>
    <p:sldId id="276" r:id="rId9"/>
    <p:sldId id="277" r:id="rId10"/>
    <p:sldId id="279" r:id="rId11"/>
    <p:sldId id="281" r:id="rId12"/>
    <p:sldId id="280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Poppins Bold" panose="020B0604020202020204" charset="0"/>
      <p:regular r:id="rId18"/>
    </p:embeddedFont>
    <p:embeddedFont>
      <p:font typeface="Poppins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3195" autoAdjust="0"/>
  </p:normalViewPr>
  <p:slideViewPr>
    <p:cSldViewPr>
      <p:cViewPr varScale="1">
        <p:scale>
          <a:sx n="48" d="100"/>
          <a:sy n="48" d="100"/>
        </p:scale>
        <p:origin x="19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sv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.sv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.svg"/><Relationship Id="rId7" Type="http://schemas.openxmlformats.org/officeDocument/2006/relationships/image" Target="../media/image2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sv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4644591">
            <a:off x="14033372" y="-3710413"/>
            <a:ext cx="8047880" cy="8132468"/>
          </a:xfrm>
          <a:custGeom>
            <a:avLst/>
            <a:gdLst/>
            <a:ahLst/>
            <a:cxnLst/>
            <a:rect l="l" t="t" r="r" b="b"/>
            <a:pathLst>
              <a:path w="8047880" h="8132468">
                <a:moveTo>
                  <a:pt x="0" y="0"/>
                </a:moveTo>
                <a:lnTo>
                  <a:pt x="8047880" y="0"/>
                </a:lnTo>
                <a:lnTo>
                  <a:pt x="8047880" y="8132467"/>
                </a:lnTo>
                <a:lnTo>
                  <a:pt x="0" y="81324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>
            <a:softEdge rad="457200"/>
          </a:effectLst>
        </p:spPr>
      </p:sp>
      <p:sp>
        <p:nvSpPr>
          <p:cNvPr id="6" name="TextBox 6"/>
          <p:cNvSpPr txBox="1"/>
          <p:nvPr/>
        </p:nvSpPr>
        <p:spPr>
          <a:xfrm>
            <a:off x="4876800" y="6960610"/>
            <a:ext cx="7623063" cy="535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83"/>
              </a:lnSpc>
            </a:pPr>
            <a:r>
              <a:rPr lang="en-US" sz="4192" b="1" dirty="0">
                <a:solidFill>
                  <a:srgbClr val="1C74BB"/>
                </a:solidFill>
                <a:latin typeface="Poppins"/>
                <a:ea typeface="Poppins"/>
                <a:cs typeface="Poppins"/>
                <a:sym typeface="Poppins"/>
              </a:rPr>
              <a:t>A Study from Tanzania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52400" y="266700"/>
            <a:ext cx="18248292" cy="10265155"/>
            <a:chOff x="-2469685" y="355082"/>
            <a:chExt cx="21476688" cy="11560601"/>
          </a:xfrm>
        </p:grpSpPr>
        <p:sp>
          <p:nvSpPr>
            <p:cNvPr id="4" name="Freeform 4"/>
            <p:cNvSpPr/>
            <p:nvPr/>
          </p:nvSpPr>
          <p:spPr>
            <a:xfrm rot="934430">
              <a:off x="-2469685" y="5149303"/>
              <a:ext cx="5523862" cy="6766380"/>
            </a:xfrm>
            <a:custGeom>
              <a:avLst/>
              <a:gdLst/>
              <a:ahLst/>
              <a:cxnLst/>
              <a:rect l="l" t="t" r="r" b="b"/>
              <a:pathLst>
                <a:path w="8047880" h="8132468">
                  <a:moveTo>
                    <a:pt x="0" y="0"/>
                  </a:moveTo>
                  <a:lnTo>
                    <a:pt x="8047880" y="0"/>
                  </a:lnTo>
                  <a:lnTo>
                    <a:pt x="8047880" y="8132468"/>
                  </a:lnTo>
                  <a:lnTo>
                    <a:pt x="0" y="8132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effectLst>
              <a:softEdge rad="419100"/>
            </a:effectLst>
          </p:spPr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22691" y="6135938"/>
              <a:ext cx="5484312" cy="4348276"/>
            </a:xfrm>
            <a:prstGeom prst="ellipse">
              <a:avLst/>
            </a:prstGeom>
            <a:ln>
              <a:noFill/>
            </a:ln>
            <a:effectLst>
              <a:softEdge rad="45720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996471" y="355082"/>
              <a:ext cx="3517197" cy="1600199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931124" y="476994"/>
              <a:ext cx="1917553" cy="1950240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13" name="Rectangle 12"/>
            <p:cNvSpPr/>
            <p:nvPr/>
          </p:nvSpPr>
          <p:spPr>
            <a:xfrm>
              <a:off x="-194345" y="642850"/>
              <a:ext cx="13491770" cy="584775"/>
            </a:xfrm>
            <a:prstGeom prst="rect">
              <a:avLst/>
            </a:prstGeom>
            <a:effectLst>
              <a:softEdge rad="635000"/>
            </a:effectLst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</a:rPr>
                <a:t>6th Advanced Nuclear Science and Technology Techniques (ANSTT6) workshop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01242" y="9427402"/>
              <a:ext cx="15761743" cy="1759102"/>
            </a:xfrm>
            <a:prstGeom prst="ellipse">
              <a:avLst/>
            </a:prstGeom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r>
                <a:rPr lang="en-US" sz="4000" b="1" dirty="0" smtClean="0">
                  <a:solidFill>
                    <a:srgbClr val="002060"/>
                  </a:solidFill>
                </a:rPr>
                <a:t>Penina G. </a:t>
              </a:r>
              <a:r>
                <a:rPr lang="en-US" sz="4000" b="1" dirty="0" err="1" smtClean="0">
                  <a:solidFill>
                    <a:srgbClr val="002060"/>
                  </a:solidFill>
                </a:rPr>
                <a:t>Mbago</a:t>
              </a:r>
              <a:r>
                <a:rPr lang="en-US" sz="4000" b="1" dirty="0" smtClean="0">
                  <a:solidFill>
                    <a:srgbClr val="002060"/>
                  </a:solidFill>
                </a:rPr>
                <a:t> and  Innocent J. </a:t>
              </a:r>
              <a:r>
                <a:rPr lang="en-US" sz="4000" b="1" dirty="0" err="1" smtClean="0">
                  <a:solidFill>
                    <a:srgbClr val="002060"/>
                  </a:solidFill>
                </a:rPr>
                <a:t>Lugendo</a:t>
              </a:r>
              <a:endParaRPr lang="en-US" sz="4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98192" y="1558770"/>
            <a:ext cx="1753435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317500"/>
          </a:effectLst>
        </p:spPr>
        <p:txBody>
          <a:bodyPr wrap="none">
            <a:prstTxWarp prst="textFadeUp">
              <a:avLst/>
            </a:prstTxWarp>
            <a:spAutoFit/>
          </a:bodyPr>
          <a:lstStyle/>
          <a:p>
            <a:r>
              <a:rPr lang="en-US" sz="4000" b="1" dirty="0">
                <a:effectLst>
                  <a:reflection blurRad="6350" stA="55000" endA="50" endPos="85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6th Advanced Nuclear Science and Technology Techniques (ANSTT6)</a:t>
            </a:r>
            <a:r>
              <a:rPr lang="en-US" sz="4000" dirty="0">
                <a:effectLst>
                  <a:reflection blurRad="6350" stA="55000" endA="50" endPos="85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reflection blurRad="6350" stA="55000" endA="50" endPos="85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workshop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2952114" y="3708348"/>
            <a:ext cx="12004802" cy="2579218"/>
          </a:xfrm>
          <a:prstGeom prst="rect">
            <a:avLst/>
          </a:prstGeom>
        </p:spPr>
        <p:txBody>
          <a:bodyPr lIns="0" tIns="0" rIns="0" bIns="0" rtlCol="0" anchor="t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lvl="0" indent="0" algn="l">
              <a:lnSpc>
                <a:spcPts val="6493"/>
              </a:lnSpc>
            </a:pPr>
            <a:r>
              <a:rPr lang="en-US" sz="6835" b="1" dirty="0">
                <a:solidFill>
                  <a:srgbClr val="1C74BB"/>
                </a:solidFill>
                <a:latin typeface="Poppins Bold"/>
                <a:ea typeface="Poppins Bold"/>
                <a:cs typeface="Poppins Bold"/>
                <a:sym typeface="Poppins Bold"/>
              </a:rPr>
              <a:t>ESTIMATION OF RADIATION EXPOSURE TO FAMILY MEMBERS OF I-131 </a:t>
            </a:r>
            <a:r>
              <a:rPr lang="en-US" sz="6835" b="1" dirty="0" smtClean="0">
                <a:solidFill>
                  <a:srgbClr val="1C74BB"/>
                </a:solidFill>
                <a:latin typeface="Poppins Bold"/>
                <a:ea typeface="Poppins Bold"/>
                <a:cs typeface="Poppins Bold"/>
                <a:sym typeface="Poppins Bold"/>
              </a:rPr>
              <a:t>PATIENTS</a:t>
            </a:r>
            <a:endParaRPr lang="en-US" sz="6835" b="1" dirty="0">
              <a:solidFill>
                <a:srgbClr val="1C74BB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  <p:extLst>
      <p:ext uri="{BB962C8B-B14F-4D97-AF65-F5344CB8AC3E}">
        <p14:creationId xmlns:p14="http://schemas.microsoft.com/office/powerpoint/2010/main" val="13730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-1295400" y="-3721397"/>
            <a:ext cx="24485746" cy="15568321"/>
            <a:chOff x="-2362200" y="-3668119"/>
            <a:chExt cx="24485746" cy="15568321"/>
          </a:xfrm>
        </p:grpSpPr>
        <p:sp>
          <p:nvSpPr>
            <p:cNvPr id="3" name="Freeform 3"/>
            <p:cNvSpPr/>
            <p:nvPr/>
          </p:nvSpPr>
          <p:spPr>
            <a:xfrm rot="4644591">
              <a:off x="14033372" y="-3710413"/>
              <a:ext cx="8047880" cy="8132468"/>
            </a:xfrm>
            <a:custGeom>
              <a:avLst/>
              <a:gdLst/>
              <a:ahLst/>
              <a:cxnLst/>
              <a:rect l="l" t="t" r="r" b="b"/>
              <a:pathLst>
                <a:path w="8047880" h="8132468">
                  <a:moveTo>
                    <a:pt x="0" y="0"/>
                  </a:moveTo>
                  <a:lnTo>
                    <a:pt x="8047880" y="0"/>
                  </a:lnTo>
                  <a:lnTo>
                    <a:pt x="8047880" y="8132467"/>
                  </a:lnTo>
                  <a:lnTo>
                    <a:pt x="0" y="81324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effectLst>
              <a:softEdge rad="457200"/>
            </a:effectLst>
          </p:spPr>
        </p:sp>
        <p:grpSp>
          <p:nvGrpSpPr>
            <p:cNvPr id="15" name="Group 14"/>
            <p:cNvGrpSpPr/>
            <p:nvPr/>
          </p:nvGrpSpPr>
          <p:grpSpPr>
            <a:xfrm>
              <a:off x="-2362200" y="0"/>
              <a:ext cx="20493131" cy="11900202"/>
              <a:chOff x="-2469685" y="15481"/>
              <a:chExt cx="20493131" cy="11900202"/>
            </a:xfrm>
          </p:grpSpPr>
          <p:sp>
            <p:nvSpPr>
              <p:cNvPr id="4" name="Freeform 4"/>
              <p:cNvSpPr/>
              <p:nvPr/>
            </p:nvSpPr>
            <p:spPr>
              <a:xfrm rot="934430">
                <a:off x="-2469685" y="5149303"/>
                <a:ext cx="5523862" cy="6766380"/>
              </a:xfrm>
              <a:custGeom>
                <a:avLst/>
                <a:gdLst/>
                <a:ahLst/>
                <a:cxnLst/>
                <a:rect l="l" t="t" r="r" b="b"/>
                <a:pathLst>
                  <a:path w="8047880" h="8132468">
                    <a:moveTo>
                      <a:pt x="0" y="0"/>
                    </a:moveTo>
                    <a:lnTo>
                      <a:pt x="8047880" y="0"/>
                    </a:lnTo>
                    <a:lnTo>
                      <a:pt x="8047880" y="8132468"/>
                    </a:lnTo>
                    <a:lnTo>
                      <a:pt x="0" y="813246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  <a:effectLst>
                <a:softEdge rad="419100"/>
              </a:effectLst>
            </p:spPr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06248" y="190501"/>
                <a:ext cx="3517198" cy="1600200"/>
              </a:xfrm>
              <a:prstGeom prst="rect">
                <a:avLst/>
              </a:prstGeom>
              <a:effectLst>
                <a:softEdge rad="317500"/>
              </a:effec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400" y="15481"/>
                <a:ext cx="1917554" cy="1950240"/>
              </a:xfrm>
              <a:prstGeom prst="rect">
                <a:avLst/>
              </a:prstGeom>
              <a:effectLst>
                <a:softEdge rad="317500"/>
              </a:effectLst>
            </p:spPr>
          </p:pic>
          <p:sp>
            <p:nvSpPr>
              <p:cNvPr id="14" name="Oval 13"/>
              <p:cNvSpPr/>
              <p:nvPr/>
            </p:nvSpPr>
            <p:spPr>
              <a:xfrm>
                <a:off x="1640574" y="935759"/>
                <a:ext cx="13258799" cy="1447800"/>
              </a:xfrm>
              <a:prstGeom prst="ellipse">
                <a:avLst/>
              </a:prstGeom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69850" h="38100" prst="cross"/>
                </a:sp3d>
              </a:bodyPr>
              <a:lstStyle/>
              <a:p>
                <a:pPr algn="ctr"/>
                <a:r>
                  <a:rPr lang="en-US" sz="6000" b="1" dirty="0" smtClean="0"/>
                  <a:t>Results and Discussion cont..</a:t>
                </a:r>
                <a:endParaRPr lang="en-US" sz="6000" b="1" dirty="0"/>
              </a:p>
            </p:txBody>
          </p:sp>
        </p:grpSp>
      </p:grp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825750" y="35433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2825750" y="4110164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8240" y="3421322"/>
            <a:ext cx="17522559" cy="5395726"/>
            <a:chOff x="233797" y="3404432"/>
            <a:chExt cx="17597003" cy="5395726"/>
          </a:xfrm>
        </p:grpSpPr>
        <p:sp>
          <p:nvSpPr>
            <p:cNvPr id="13" name="Vertical Scroll 12"/>
            <p:cNvSpPr/>
            <p:nvPr/>
          </p:nvSpPr>
          <p:spPr>
            <a:xfrm>
              <a:off x="12604350" y="3404432"/>
              <a:ext cx="5226450" cy="4236778"/>
            </a:xfrm>
            <a:prstGeom prst="vertic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213035" y="4093274"/>
              <a:ext cx="4100162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3200" dirty="0" smtClean="0"/>
                <a:t>Dose received by a family member at home when not or  following the radiation </a:t>
              </a:r>
              <a:r>
                <a:rPr lang="en-US" sz="3200" dirty="0"/>
                <a:t>protection </a:t>
              </a:r>
              <a:r>
                <a:rPr lang="en-US" sz="3200" dirty="0" smtClean="0"/>
                <a:t>recommendations</a:t>
              </a:r>
            </a:p>
            <a:p>
              <a:endParaRPr lang="en-US" sz="3200" dirty="0" smtClean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3797" y="3422666"/>
              <a:ext cx="12952880" cy="5318184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3455629" y="7820155"/>
              <a:ext cx="7772401" cy="980003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71600" y="6227093"/>
              <a:ext cx="2286000" cy="52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35263" y="9024594"/>
            <a:ext cx="869885" cy="10515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isometricOffAxis1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6" name="Rectangle 25"/>
          <p:cNvSpPr/>
          <p:nvPr/>
        </p:nvSpPr>
        <p:spPr>
          <a:xfrm>
            <a:off x="1748059" y="137232"/>
            <a:ext cx="11463674" cy="519247"/>
          </a:xfrm>
          <a:prstGeom prst="rect">
            <a:avLst/>
          </a:prstGeom>
          <a:effectLst>
            <a:softEdge rad="635000"/>
          </a:effec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6th Advanced Nuclear Science and Technology Techniques (ANSTT6) workshop</a:t>
            </a:r>
          </a:p>
        </p:txBody>
      </p:sp>
    </p:spTree>
    <p:extLst>
      <p:ext uri="{BB962C8B-B14F-4D97-AF65-F5344CB8AC3E}">
        <p14:creationId xmlns:p14="http://schemas.microsoft.com/office/powerpoint/2010/main" val="266499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-2362200" y="-3695700"/>
            <a:ext cx="24485746" cy="15568321"/>
            <a:chOff x="-2362200" y="-3668119"/>
            <a:chExt cx="24485746" cy="15568321"/>
          </a:xfrm>
        </p:grpSpPr>
        <p:sp>
          <p:nvSpPr>
            <p:cNvPr id="3" name="Freeform 3"/>
            <p:cNvSpPr/>
            <p:nvPr/>
          </p:nvSpPr>
          <p:spPr>
            <a:xfrm rot="4644591">
              <a:off x="14033372" y="-3710413"/>
              <a:ext cx="8047880" cy="8132468"/>
            </a:xfrm>
            <a:custGeom>
              <a:avLst/>
              <a:gdLst/>
              <a:ahLst/>
              <a:cxnLst/>
              <a:rect l="l" t="t" r="r" b="b"/>
              <a:pathLst>
                <a:path w="8047880" h="8132468">
                  <a:moveTo>
                    <a:pt x="0" y="0"/>
                  </a:moveTo>
                  <a:lnTo>
                    <a:pt x="8047880" y="0"/>
                  </a:lnTo>
                  <a:lnTo>
                    <a:pt x="8047880" y="8132467"/>
                  </a:lnTo>
                  <a:lnTo>
                    <a:pt x="0" y="81324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effectLst>
              <a:softEdge rad="457200"/>
            </a:effectLst>
          </p:spPr>
        </p:sp>
        <p:grpSp>
          <p:nvGrpSpPr>
            <p:cNvPr id="15" name="Group 14"/>
            <p:cNvGrpSpPr/>
            <p:nvPr/>
          </p:nvGrpSpPr>
          <p:grpSpPr>
            <a:xfrm>
              <a:off x="-2362200" y="0"/>
              <a:ext cx="20493131" cy="11900202"/>
              <a:chOff x="-2469685" y="15481"/>
              <a:chExt cx="20493131" cy="11900202"/>
            </a:xfrm>
          </p:grpSpPr>
          <p:sp>
            <p:nvSpPr>
              <p:cNvPr id="4" name="Freeform 4"/>
              <p:cNvSpPr/>
              <p:nvPr/>
            </p:nvSpPr>
            <p:spPr>
              <a:xfrm rot="934430">
                <a:off x="-2469685" y="5149303"/>
                <a:ext cx="5523862" cy="6766380"/>
              </a:xfrm>
              <a:custGeom>
                <a:avLst/>
                <a:gdLst/>
                <a:ahLst/>
                <a:cxnLst/>
                <a:rect l="l" t="t" r="r" b="b"/>
                <a:pathLst>
                  <a:path w="8047880" h="8132468">
                    <a:moveTo>
                      <a:pt x="0" y="0"/>
                    </a:moveTo>
                    <a:lnTo>
                      <a:pt x="8047880" y="0"/>
                    </a:lnTo>
                    <a:lnTo>
                      <a:pt x="8047880" y="8132468"/>
                    </a:lnTo>
                    <a:lnTo>
                      <a:pt x="0" y="813246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  <a:effectLst>
                <a:softEdge rad="419100"/>
              </a:effectLst>
            </p:spPr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06248" y="190501"/>
                <a:ext cx="3517198" cy="1600200"/>
              </a:xfrm>
              <a:prstGeom prst="rect">
                <a:avLst/>
              </a:prstGeom>
              <a:effectLst>
                <a:softEdge rad="317500"/>
              </a:effec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400" y="15481"/>
                <a:ext cx="1917554" cy="1950240"/>
              </a:xfrm>
              <a:prstGeom prst="rect">
                <a:avLst/>
              </a:prstGeom>
              <a:effectLst>
                <a:softEdge rad="317500"/>
              </a:effectLst>
            </p:spPr>
          </p:pic>
          <p:sp>
            <p:nvSpPr>
              <p:cNvPr id="14" name="Oval 13"/>
              <p:cNvSpPr/>
              <p:nvPr/>
            </p:nvSpPr>
            <p:spPr>
              <a:xfrm>
                <a:off x="1640574" y="824119"/>
                <a:ext cx="13258799" cy="1447800"/>
              </a:xfrm>
              <a:prstGeom prst="ellipse">
                <a:avLst/>
              </a:prstGeom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69850" h="38100" prst="cross"/>
                </a:sp3d>
              </a:bodyPr>
              <a:lstStyle/>
              <a:p>
                <a:pPr algn="ctr"/>
                <a:r>
                  <a:rPr lang="en-US" sz="6000" b="1" dirty="0" smtClean="0"/>
                  <a:t>Take Away Points</a:t>
                </a:r>
                <a:endParaRPr lang="en-US" sz="6000" b="1" dirty="0"/>
              </a:p>
            </p:txBody>
          </p:sp>
        </p:grpSp>
      </p:grp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825750" y="35433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2825750" y="35433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48059" y="137232"/>
            <a:ext cx="11463674" cy="519247"/>
          </a:xfrm>
          <a:prstGeom prst="rect">
            <a:avLst/>
          </a:prstGeom>
          <a:effectLst>
            <a:softEdge rad="635000"/>
          </a:effec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6th Advanced Nuclear Science and Technology Techniques (ANSTT6) workshop</a:t>
            </a:r>
          </a:p>
        </p:txBody>
      </p:sp>
      <p:sp>
        <p:nvSpPr>
          <p:cNvPr id="9" name="Rectangle 8"/>
          <p:cNvSpPr/>
          <p:nvPr/>
        </p:nvSpPr>
        <p:spPr>
          <a:xfrm>
            <a:off x="1748059" y="3294817"/>
            <a:ext cx="16835531" cy="70642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079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Sound 20">
            <a:hlinkClick r:id="" action="ppaction://noaction" highlightClick="1">
              <a:snd r:embed="rId6" name="applause.wav"/>
            </a:hlinkClick>
          </p:cNvPr>
          <p:cNvSpPr/>
          <p:nvPr/>
        </p:nvSpPr>
        <p:spPr>
          <a:xfrm rot="2301106" flipH="1">
            <a:off x="12816634" y="3581511"/>
            <a:ext cx="5852308" cy="5108287"/>
          </a:xfrm>
          <a:prstGeom prst="actionButtonSound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838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3847590" y="4927527"/>
            <a:ext cx="2742862" cy="2565098"/>
          </a:xfrm>
          <a:prstGeom prst="flowChartConnec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/>
          <p:cNvSpPr/>
          <p:nvPr/>
        </p:nvSpPr>
        <p:spPr>
          <a:xfrm>
            <a:off x="5624684" y="5001589"/>
            <a:ext cx="3209591" cy="2416973"/>
          </a:xfrm>
          <a:prstGeom prst="rightBrac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/>
          <p:cNvSpPr/>
          <p:nvPr/>
        </p:nvSpPr>
        <p:spPr>
          <a:xfrm rot="10800000">
            <a:off x="1560754" y="4739860"/>
            <a:ext cx="3389682" cy="2634069"/>
          </a:xfrm>
          <a:prstGeom prst="rightBrace">
            <a:avLst>
              <a:gd name="adj1" fmla="val 8333"/>
              <a:gd name="adj2" fmla="val 46778"/>
            </a:avLst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Brace 27"/>
          <p:cNvSpPr/>
          <p:nvPr/>
        </p:nvSpPr>
        <p:spPr>
          <a:xfrm rot="16200000">
            <a:off x="3817139" y="3212704"/>
            <a:ext cx="2783199" cy="2723374"/>
          </a:xfrm>
          <a:prstGeom prst="rightBrace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e 28"/>
          <p:cNvSpPr/>
          <p:nvPr/>
        </p:nvSpPr>
        <p:spPr>
          <a:xfrm rot="5238912">
            <a:off x="3863788" y="6193178"/>
            <a:ext cx="2796936" cy="2750371"/>
          </a:xfrm>
          <a:prstGeom prst="rightBrac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Help 11">
            <a:hlinkClick r:id="" action="ppaction://noaction" highlightClick="1"/>
          </p:cNvPr>
          <p:cNvSpPr/>
          <p:nvPr/>
        </p:nvSpPr>
        <p:spPr>
          <a:xfrm>
            <a:off x="4392785" y="5331080"/>
            <a:ext cx="1589789" cy="1541263"/>
          </a:xfrm>
          <a:prstGeom prst="actionButtonHelp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92671" y="2625622"/>
            <a:ext cx="4089449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Observe the Radiation Safety  Regulations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rot="16200000">
            <a:off x="6835907" y="5599694"/>
            <a:ext cx="4089449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Alternate in taking care of our patients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17531" y="8741084"/>
            <a:ext cx="4089449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Make them to feel safe whenever around their family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 rot="16200000">
            <a:off x="-781929" y="5789608"/>
            <a:ext cx="4089449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The overall exposure dose did not exceed the designated dose limit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82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4644591">
            <a:off x="14033372" y="-3710413"/>
            <a:ext cx="8047880" cy="8132468"/>
          </a:xfrm>
          <a:custGeom>
            <a:avLst/>
            <a:gdLst/>
            <a:ahLst/>
            <a:cxnLst/>
            <a:rect l="l" t="t" r="r" b="b"/>
            <a:pathLst>
              <a:path w="8047880" h="8132468">
                <a:moveTo>
                  <a:pt x="0" y="0"/>
                </a:moveTo>
                <a:lnTo>
                  <a:pt x="8047880" y="0"/>
                </a:lnTo>
                <a:lnTo>
                  <a:pt x="8047880" y="8132467"/>
                </a:lnTo>
                <a:lnTo>
                  <a:pt x="0" y="81324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>
            <a:softEdge rad="457200"/>
          </a:effectLst>
        </p:spPr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-2469685" y="15481"/>
            <a:ext cx="20493131" cy="11900202"/>
            <a:chOff x="-2469685" y="15481"/>
            <a:chExt cx="20493131" cy="11900202"/>
          </a:xfrm>
        </p:grpSpPr>
        <p:sp>
          <p:nvSpPr>
            <p:cNvPr id="4" name="Freeform 4"/>
            <p:cNvSpPr/>
            <p:nvPr/>
          </p:nvSpPr>
          <p:spPr>
            <a:xfrm rot="934430">
              <a:off x="-2469685" y="5149303"/>
              <a:ext cx="5523862" cy="6766380"/>
            </a:xfrm>
            <a:custGeom>
              <a:avLst/>
              <a:gdLst/>
              <a:ahLst/>
              <a:cxnLst/>
              <a:rect l="l" t="t" r="r" b="b"/>
              <a:pathLst>
                <a:path w="8047880" h="8132468">
                  <a:moveTo>
                    <a:pt x="0" y="0"/>
                  </a:moveTo>
                  <a:lnTo>
                    <a:pt x="8047880" y="0"/>
                  </a:lnTo>
                  <a:lnTo>
                    <a:pt x="8047880" y="8132468"/>
                  </a:lnTo>
                  <a:lnTo>
                    <a:pt x="0" y="8132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effectLst>
              <a:softEdge rad="419100"/>
            </a:effectLst>
          </p:spPr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06248" y="190501"/>
              <a:ext cx="3517198" cy="1600200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400" y="15481"/>
              <a:ext cx="1917554" cy="1950240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13" name="Rectangle 12"/>
            <p:cNvSpPr/>
            <p:nvPr/>
          </p:nvSpPr>
          <p:spPr>
            <a:xfrm>
              <a:off x="1680234" y="476994"/>
              <a:ext cx="13491770" cy="584775"/>
            </a:xfrm>
            <a:prstGeom prst="rect">
              <a:avLst/>
            </a:prstGeom>
            <a:effectLst>
              <a:softEdge rad="635000"/>
            </a:effectLst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</a:rPr>
                <a:t>6th Advanced Nuclear Science and Technology Techniques (ANSTT6) workshop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680234" y="8343900"/>
              <a:ext cx="10972800" cy="1600200"/>
            </a:xfrm>
            <a:prstGeom prst="ellipse">
              <a:avLst/>
            </a:prstGeom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r>
                <a:rPr lang="en-US" sz="3200" b="1" dirty="0" smtClean="0"/>
                <a:t>By Penina G. mbago</a:t>
              </a:r>
            </a:p>
            <a:p>
              <a:pPr algn="ctr"/>
              <a:r>
                <a:rPr lang="en-US" sz="3200" b="1" dirty="0" smtClean="0"/>
                <a:t>Email: penygm@gmail.com</a:t>
              </a:r>
              <a:endParaRPr lang="en-US" sz="3200" b="1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53034" y="5074468"/>
            <a:ext cx="5590517" cy="52125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" name="TextBox 2"/>
          <p:cNvSpPr txBox="1"/>
          <p:nvPr/>
        </p:nvSpPr>
        <p:spPr>
          <a:xfrm>
            <a:off x="2366386" y="3166827"/>
            <a:ext cx="12119466" cy="1981440"/>
          </a:xfrm>
          <a:prstGeom prst="rect">
            <a:avLst/>
          </a:prstGeom>
        </p:spPr>
        <p:txBody>
          <a:bodyPr lIns="0" tIns="0" rIns="0" bIns="0" rtlCol="0" anchor="t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lvl="0" indent="0" algn="ctr">
              <a:lnSpc>
                <a:spcPts val="14762"/>
              </a:lnSpc>
            </a:pPr>
            <a:r>
              <a:rPr lang="en-US" sz="15539" b="1" dirty="0">
                <a:solidFill>
                  <a:srgbClr val="1C74BB"/>
                </a:solidFill>
                <a:latin typeface="Poppins Bold"/>
                <a:ea typeface="Poppins Bold"/>
                <a:cs typeface="Poppins Bold"/>
                <a:sym typeface="Poppins Bold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4290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4644591">
            <a:off x="14033372" y="-3710413"/>
            <a:ext cx="8047880" cy="8132468"/>
          </a:xfrm>
          <a:custGeom>
            <a:avLst/>
            <a:gdLst/>
            <a:ahLst/>
            <a:cxnLst/>
            <a:rect l="l" t="t" r="r" b="b"/>
            <a:pathLst>
              <a:path w="8047880" h="8132468">
                <a:moveTo>
                  <a:pt x="0" y="0"/>
                </a:moveTo>
                <a:lnTo>
                  <a:pt x="8047880" y="0"/>
                </a:lnTo>
                <a:lnTo>
                  <a:pt x="8047880" y="8132467"/>
                </a:lnTo>
                <a:lnTo>
                  <a:pt x="0" y="81324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>
            <a:softEdge rad="457200"/>
          </a:effectLst>
        </p:spPr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-2362200" y="0"/>
            <a:ext cx="21818070" cy="11900202"/>
            <a:chOff x="-2362200" y="0"/>
            <a:chExt cx="21818070" cy="11900202"/>
          </a:xfrm>
        </p:grpSpPr>
        <p:grpSp>
          <p:nvGrpSpPr>
            <p:cNvPr id="18" name="Group 17"/>
            <p:cNvGrpSpPr/>
            <p:nvPr/>
          </p:nvGrpSpPr>
          <p:grpSpPr>
            <a:xfrm>
              <a:off x="-2362200" y="0"/>
              <a:ext cx="21818070" cy="11900202"/>
              <a:chOff x="-2469685" y="15481"/>
              <a:chExt cx="21818070" cy="11900202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-2469685" y="15481"/>
                <a:ext cx="20493131" cy="11900202"/>
                <a:chOff x="-2469685" y="15481"/>
                <a:chExt cx="20493131" cy="11900202"/>
              </a:xfrm>
            </p:grpSpPr>
            <p:sp>
              <p:nvSpPr>
                <p:cNvPr id="4" name="Freeform 4"/>
                <p:cNvSpPr/>
                <p:nvPr/>
              </p:nvSpPr>
              <p:spPr>
                <a:xfrm rot="934430">
                  <a:off x="-2469685" y="5149303"/>
                  <a:ext cx="5523862" cy="6766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880" h="8132468">
                      <a:moveTo>
                        <a:pt x="0" y="0"/>
                      </a:moveTo>
                      <a:lnTo>
                        <a:pt x="8047880" y="0"/>
                      </a:lnTo>
                      <a:lnTo>
                        <a:pt x="8047880" y="8132468"/>
                      </a:lnTo>
                      <a:lnTo>
                        <a:pt x="0" y="81324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>
                    <a:extLst>
                      <a:ext uri="{96DAC541-7B7A-43D3-8B79-37D633B846F1}">
                        <asvg:svgBlip xmlns=""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  <a:effectLst>
                  <a:softEdge rad="419100"/>
                </a:effectLst>
              </p:spPr>
            </p:sp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506248" y="190501"/>
                  <a:ext cx="3517198" cy="1600200"/>
                </a:xfrm>
                <a:prstGeom prst="rect">
                  <a:avLst/>
                </a:prstGeom>
                <a:effectLst>
                  <a:softEdge rad="317500"/>
                </a:effectLst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2400" y="15481"/>
                  <a:ext cx="1917554" cy="1950240"/>
                </a:xfrm>
                <a:prstGeom prst="rect">
                  <a:avLst/>
                </a:prstGeom>
                <a:effectLst>
                  <a:softEdge rad="317500"/>
                </a:effectLst>
              </p:spPr>
            </p:pic>
            <p:sp>
              <p:nvSpPr>
                <p:cNvPr id="14" name="Oval 13"/>
                <p:cNvSpPr/>
                <p:nvPr/>
              </p:nvSpPr>
              <p:spPr>
                <a:xfrm>
                  <a:off x="1340247" y="722249"/>
                  <a:ext cx="14096999" cy="2225340"/>
                </a:xfrm>
                <a:prstGeom prst="ellipse">
                  <a:avLst/>
                </a:prstGeom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orthographicFront"/>
                    <a:lightRig rig="threePt" dir="t"/>
                  </a:scene3d>
                  <a:sp3d extrusionH="57150">
                    <a:bevelT w="69850" h="38100" prst="cross"/>
                  </a:sp3d>
                </a:bodyPr>
                <a:lstStyle/>
                <a:p>
                  <a:pPr algn="ctr"/>
                  <a:r>
                    <a:rPr lang="en-US" sz="6000" b="1" dirty="0" smtClean="0"/>
                    <a:t>Advantages of Science and Technology in Treatment</a:t>
                  </a:r>
                  <a:endParaRPr lang="en-US" sz="6000" b="1" dirty="0"/>
                </a:p>
              </p:txBody>
            </p:sp>
          </p:grp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40118" y="3738574"/>
                <a:ext cx="7908267" cy="6544548"/>
              </a:xfrm>
              <a:prstGeom prst="ellipse">
                <a:avLst/>
              </a:prstGeom>
              <a:ln>
                <a:noFill/>
              </a:ln>
              <a:effectLst>
                <a:softEdge rad="1117600"/>
              </a:effectLst>
            </p:spPr>
          </p:pic>
        </p:grpSp>
        <p:sp>
          <p:nvSpPr>
            <p:cNvPr id="19" name="Rounded Rectangle 18"/>
            <p:cNvSpPr/>
            <p:nvPr/>
          </p:nvSpPr>
          <p:spPr>
            <a:xfrm>
              <a:off x="2702919" y="2445234"/>
              <a:ext cx="11586626" cy="671989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889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endParaRPr lang="en-US" sz="36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441333" y="9205879"/>
              <a:ext cx="838200" cy="84232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isometricOffAxis1Left"/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grpSp>
          <p:nvGrpSpPr>
            <p:cNvPr id="5" name="Group 4"/>
            <p:cNvGrpSpPr/>
            <p:nvPr/>
          </p:nvGrpSpPr>
          <p:grpSpPr>
            <a:xfrm>
              <a:off x="15092" y="3122305"/>
              <a:ext cx="10211190" cy="7683141"/>
              <a:chOff x="15092" y="3122305"/>
              <a:chExt cx="10211190" cy="7683141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5092" y="3122305"/>
                <a:ext cx="10211190" cy="7683141"/>
                <a:chOff x="15092" y="3122305"/>
                <a:chExt cx="10211190" cy="7683141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15092" y="3629461"/>
                  <a:ext cx="8505391" cy="7175985"/>
                  <a:chOff x="782063" y="3605870"/>
                  <a:chExt cx="8505391" cy="7175985"/>
                </a:xfrm>
              </p:grpSpPr>
              <p:pic>
                <p:nvPicPr>
                  <p:cNvPr id="28" name="Picture 27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873113" y="3605870"/>
                    <a:ext cx="4546317" cy="4237219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092200"/>
                  </a:effectLst>
                </p:spPr>
              </p:pic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689759" y="6971775"/>
                    <a:ext cx="3810080" cy="381008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952500"/>
                  </a:effectLst>
                </p:spPr>
              </p:pic>
              <p:sp>
                <p:nvSpPr>
                  <p:cNvPr id="30" name="Curved Right Arrow 29"/>
                  <p:cNvSpPr/>
                  <p:nvPr/>
                </p:nvSpPr>
                <p:spPr>
                  <a:xfrm rot="18881865">
                    <a:off x="1906228" y="6838251"/>
                    <a:ext cx="1900632" cy="4148962"/>
                  </a:xfrm>
                  <a:prstGeom prst="curvedRightArrow">
                    <a:avLst>
                      <a:gd name="adj1" fmla="val 13555"/>
                      <a:gd name="adj2" fmla="val 29590"/>
                      <a:gd name="adj3" fmla="val 25000"/>
                    </a:avLst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1781863" y="7676750"/>
                    <a:ext cx="1510538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dirty="0" smtClean="0"/>
                      <a:t>I-131</a:t>
                    </a:r>
                    <a:endParaRPr lang="en-US" sz="4000" dirty="0"/>
                  </a:p>
                </p:txBody>
              </p:sp>
              <p:cxnSp>
                <p:nvCxnSpPr>
                  <p:cNvPr id="40" name="Straight Arrow Connector 39"/>
                  <p:cNvCxnSpPr/>
                  <p:nvPr/>
                </p:nvCxnSpPr>
                <p:spPr>
                  <a:xfrm flipH="1">
                    <a:off x="5987639" y="8384636"/>
                    <a:ext cx="1206711" cy="91757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6169442" y="7819131"/>
                    <a:ext cx="311801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smtClean="0"/>
                      <a:t>Irradiated cancer cells</a:t>
                    </a:r>
                    <a:endParaRPr lang="en-US" sz="2400" dirty="0"/>
                  </a:p>
                </p:txBody>
              </p:sp>
              <p:cxnSp>
                <p:nvCxnSpPr>
                  <p:cNvPr id="50" name="Straight Arrow Connector 49"/>
                  <p:cNvCxnSpPr/>
                  <p:nvPr/>
                </p:nvCxnSpPr>
                <p:spPr>
                  <a:xfrm flipH="1">
                    <a:off x="3968578" y="4205398"/>
                    <a:ext cx="455993" cy="1472447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Arrow Connector 51"/>
                  <p:cNvCxnSpPr/>
                  <p:nvPr/>
                </p:nvCxnSpPr>
                <p:spPr>
                  <a:xfrm>
                    <a:off x="2034624" y="4353605"/>
                    <a:ext cx="509630" cy="163633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1284254" y="3939398"/>
                    <a:ext cx="191746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smtClean="0"/>
                      <a:t>Cancer cells</a:t>
                    </a:r>
                    <a:endParaRPr lang="en-US" sz="2400" dirty="0"/>
                  </a:p>
                </p:txBody>
              </p:sp>
            </p:grpSp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31469" y="6152146"/>
                  <a:ext cx="3294813" cy="2293427"/>
                </a:xfrm>
                <a:prstGeom prst="ellipse">
                  <a:avLst/>
                </a:prstGeom>
                <a:ln>
                  <a:noFill/>
                </a:ln>
                <a:effectLst>
                  <a:softEdge rad="635000"/>
                </a:effectLst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 flipH="1">
                  <a:off x="4275686" y="3122305"/>
                  <a:ext cx="3133950" cy="4166495"/>
                </a:xfrm>
                <a:prstGeom prst="ellipse">
                  <a:avLst/>
                </a:prstGeom>
                <a:ln>
                  <a:noFill/>
                </a:ln>
                <a:effectLst>
                  <a:softEdge rad="635000"/>
                </a:effectLst>
              </p:spPr>
            </p:pic>
            <p:sp>
              <p:nvSpPr>
                <p:cNvPr id="32" name="Curved Right Arrow 31"/>
                <p:cNvSpPr/>
                <p:nvPr/>
              </p:nvSpPr>
              <p:spPr>
                <a:xfrm rot="18660789" flipH="1" flipV="1">
                  <a:off x="7829635" y="3215402"/>
                  <a:ext cx="1613305" cy="2811292"/>
                </a:xfrm>
                <a:prstGeom prst="curvedRightArrow">
                  <a:avLst>
                    <a:gd name="adj1" fmla="val 13555"/>
                    <a:gd name="adj2" fmla="val 29590"/>
                    <a:gd name="adj3" fmla="val 25000"/>
                  </a:avLst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Curved Right Arrow 32"/>
                <p:cNvSpPr/>
                <p:nvPr/>
              </p:nvSpPr>
              <p:spPr>
                <a:xfrm rot="14069540">
                  <a:off x="6516617" y="7553928"/>
                  <a:ext cx="1661569" cy="3525430"/>
                </a:xfrm>
                <a:prstGeom prst="curvedRightArrow">
                  <a:avLst>
                    <a:gd name="adj1" fmla="val 13555"/>
                    <a:gd name="adj2" fmla="val 29590"/>
                    <a:gd name="adj3" fmla="val 25000"/>
                  </a:avLst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>
                <a:off x="2890113" y="3753097"/>
                <a:ext cx="18726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Normal cells</a:t>
                </a:r>
                <a:endParaRPr lang="en-US" sz="2400" dirty="0"/>
              </a:p>
            </p:txBody>
          </p:sp>
        </p:grpSp>
      </p:grpSp>
      <p:sp>
        <p:nvSpPr>
          <p:cNvPr id="6" name="Horizontal Scroll 5"/>
          <p:cNvSpPr/>
          <p:nvPr/>
        </p:nvSpPr>
        <p:spPr>
          <a:xfrm>
            <a:off x="9920232" y="2481987"/>
            <a:ext cx="5176694" cy="7785654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flipH="1">
            <a:off x="10649528" y="3408884"/>
            <a:ext cx="4511287" cy="64940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</a:rPr>
              <a:t>I-131 is among the radiopharmaceuticals used in Nuclear Medicine</a:t>
            </a:r>
          </a:p>
          <a:p>
            <a:endParaRPr lang="en-US" sz="2800" dirty="0" smtClean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</a:rPr>
              <a:t>It treats thyroid conditions like thyroid cancer and hyperthyroidism</a:t>
            </a:r>
          </a:p>
          <a:p>
            <a:endParaRPr lang="en-US" sz="2800" dirty="0" smtClean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</a:rPr>
              <a:t>The emitted beta particles are the ones used to kill thyroid cancerous 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</a:rPr>
              <a:t>The emitted gamma rays are the concern</a:t>
            </a:r>
          </a:p>
          <a:p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98309" y="90680"/>
            <a:ext cx="11463674" cy="519247"/>
          </a:xfrm>
          <a:prstGeom prst="rect">
            <a:avLst/>
          </a:prstGeom>
          <a:effectLst>
            <a:softEdge rad="635000"/>
          </a:effec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6th Advanced Nuclear Science and Technology Techniques (ANSTT6) workshop</a:t>
            </a:r>
          </a:p>
        </p:txBody>
      </p:sp>
    </p:spTree>
    <p:extLst>
      <p:ext uri="{BB962C8B-B14F-4D97-AF65-F5344CB8AC3E}">
        <p14:creationId xmlns:p14="http://schemas.microsoft.com/office/powerpoint/2010/main" val="309462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4644591">
            <a:off x="14033372" y="-3710413"/>
            <a:ext cx="8047880" cy="8132468"/>
          </a:xfrm>
          <a:custGeom>
            <a:avLst/>
            <a:gdLst/>
            <a:ahLst/>
            <a:cxnLst/>
            <a:rect l="l" t="t" r="r" b="b"/>
            <a:pathLst>
              <a:path w="8047880" h="8132468">
                <a:moveTo>
                  <a:pt x="0" y="0"/>
                </a:moveTo>
                <a:lnTo>
                  <a:pt x="8047880" y="0"/>
                </a:lnTo>
                <a:lnTo>
                  <a:pt x="8047880" y="8132467"/>
                </a:lnTo>
                <a:lnTo>
                  <a:pt x="0" y="81324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>
            <a:softEdge rad="457200"/>
          </a:effectLst>
        </p:spPr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-2295184" y="-7080"/>
            <a:ext cx="20493131" cy="11900202"/>
            <a:chOff x="-2469685" y="15481"/>
            <a:chExt cx="20493131" cy="11900202"/>
          </a:xfrm>
        </p:grpSpPr>
        <p:sp>
          <p:nvSpPr>
            <p:cNvPr id="4" name="Freeform 4"/>
            <p:cNvSpPr/>
            <p:nvPr/>
          </p:nvSpPr>
          <p:spPr>
            <a:xfrm rot="934430">
              <a:off x="-2469685" y="5149303"/>
              <a:ext cx="5523862" cy="6766380"/>
            </a:xfrm>
            <a:custGeom>
              <a:avLst/>
              <a:gdLst/>
              <a:ahLst/>
              <a:cxnLst/>
              <a:rect l="l" t="t" r="r" b="b"/>
              <a:pathLst>
                <a:path w="8047880" h="8132468">
                  <a:moveTo>
                    <a:pt x="0" y="0"/>
                  </a:moveTo>
                  <a:lnTo>
                    <a:pt x="8047880" y="0"/>
                  </a:lnTo>
                  <a:lnTo>
                    <a:pt x="8047880" y="8132468"/>
                  </a:lnTo>
                  <a:lnTo>
                    <a:pt x="0" y="8132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effectLst>
              <a:softEdge rad="419100"/>
            </a:effectLst>
          </p:spPr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06248" y="190501"/>
              <a:ext cx="3517198" cy="1600200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400" y="15481"/>
              <a:ext cx="1917554" cy="1950240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14" name="Oval 13"/>
            <p:cNvSpPr/>
            <p:nvPr/>
          </p:nvSpPr>
          <p:spPr>
            <a:xfrm>
              <a:off x="3912575" y="772988"/>
              <a:ext cx="10113848" cy="1447800"/>
            </a:xfrm>
            <a:prstGeom prst="ellipse">
              <a:avLst/>
            </a:prstGeom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r>
                <a:rPr lang="en-US" sz="6000" b="1" dirty="0" smtClean="0"/>
                <a:t>Why does it matter?</a:t>
              </a:r>
              <a:endParaRPr lang="en-US" sz="6000" b="1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685800" y="2886581"/>
            <a:ext cx="19111319" cy="7741964"/>
            <a:chOff x="-605304" y="2911116"/>
            <a:chExt cx="19111319" cy="774196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88923" y="3425741"/>
              <a:ext cx="7817092" cy="6296390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3738306"/>
              <a:ext cx="4965175" cy="2791281"/>
            </a:xfrm>
            <a:prstGeom prst="ellipse">
              <a:avLst/>
            </a:prstGeom>
            <a:ln>
              <a:noFill/>
            </a:ln>
            <a:effectLst>
              <a:softEdge rad="317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5045" y="3107779"/>
              <a:ext cx="4289157" cy="4123125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68004" y="6534778"/>
              <a:ext cx="6211774" cy="4118302"/>
            </a:xfrm>
            <a:prstGeom prst="ellipse">
              <a:avLst/>
            </a:prstGeom>
            <a:ln>
              <a:noFill/>
            </a:ln>
            <a:effectLst>
              <a:softEdge rad="317500"/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605304" y="6185492"/>
              <a:ext cx="5460043" cy="3866501"/>
            </a:xfrm>
            <a:prstGeom prst="ellipse">
              <a:avLst/>
            </a:prstGeom>
            <a:ln>
              <a:noFill/>
            </a:ln>
            <a:effectLst>
              <a:softEdge rad="317500"/>
            </a:effectLst>
          </p:spPr>
        </p:pic>
        <p:sp>
          <p:nvSpPr>
            <p:cNvPr id="20" name="Cloud Callout 19"/>
            <p:cNvSpPr/>
            <p:nvPr/>
          </p:nvSpPr>
          <p:spPr>
            <a:xfrm rot="326649">
              <a:off x="8724887" y="4832934"/>
              <a:ext cx="1898762" cy="1610212"/>
            </a:xfrm>
            <a:prstGeom prst="cloudCallout">
              <a:avLst>
                <a:gd name="adj1" fmla="val -122399"/>
                <a:gd name="adj2" fmla="val 99366"/>
              </a:avLst>
            </a:prstGeom>
            <a:solidFill>
              <a:schemeClr val="bg1"/>
            </a:solidFill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ysClr val="windowText" lastClr="000000"/>
                  </a:solidFill>
                </a:rPr>
                <a:t>You are cursed</a:t>
              </a:r>
              <a:endParaRPr lang="en-US" sz="2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Smiley Face 20"/>
            <p:cNvSpPr/>
            <p:nvPr/>
          </p:nvSpPr>
          <p:spPr>
            <a:xfrm>
              <a:off x="3569291" y="2949402"/>
              <a:ext cx="2642260" cy="1797090"/>
            </a:xfrm>
            <a:prstGeom prst="smileyFac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ysClr val="windowText" lastClr="000000"/>
                </a:solidFill>
              </a:endParaRPr>
            </a:p>
            <a:p>
              <a:pPr algn="ctr"/>
              <a:r>
                <a:rPr lang="en-US" sz="2000" dirty="0" smtClean="0">
                  <a:solidFill>
                    <a:sysClr val="windowText" lastClr="000000"/>
                  </a:solidFill>
                </a:rPr>
                <a:t>We are family, you know</a:t>
              </a:r>
              <a:endParaRPr lang="en-US" sz="200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643492" y="9222706"/>
              <a:ext cx="725004" cy="94230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isometricOffAxis1Lef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grpSp>
          <p:nvGrpSpPr>
            <p:cNvPr id="34" name="Group 33"/>
            <p:cNvGrpSpPr/>
            <p:nvPr/>
          </p:nvGrpSpPr>
          <p:grpSpPr>
            <a:xfrm>
              <a:off x="12986164" y="2911116"/>
              <a:ext cx="5036469" cy="3838120"/>
              <a:chOff x="12880298" y="3244087"/>
              <a:chExt cx="5036469" cy="3838120"/>
            </a:xfrm>
          </p:grpSpPr>
          <p:sp>
            <p:nvSpPr>
              <p:cNvPr id="29" name="Horizontal Scroll 28"/>
              <p:cNvSpPr/>
              <p:nvPr/>
            </p:nvSpPr>
            <p:spPr>
              <a:xfrm>
                <a:off x="12880298" y="3244087"/>
                <a:ext cx="5021128" cy="3838120"/>
              </a:xfrm>
              <a:prstGeom prst="horizontalScroll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3649567" y="3965662"/>
                <a:ext cx="4267200" cy="3108543"/>
              </a:xfrm>
              <a:prstGeom prst="rect">
                <a:avLst/>
              </a:prstGeom>
              <a:noFill/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Population 62 millions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80</a:t>
                </a:r>
                <a:r>
                  <a:rPr lang="en-US" sz="2000" dirty="0"/>
                  <a:t>% to 90% of cancer cases are diagnosed at an advanced </a:t>
                </a:r>
                <a:r>
                  <a:rPr lang="en-US" sz="2000" dirty="0" smtClean="0"/>
                  <a:t>stage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From the 2022 records,  </a:t>
                </a:r>
                <a:r>
                  <a:rPr lang="en-US" sz="2000" dirty="0"/>
                  <a:t>44,931 new cancer cases </a:t>
                </a:r>
                <a:r>
                  <a:rPr lang="en-US" sz="2000" dirty="0" smtClean="0"/>
                  <a:t>recorded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 </a:t>
                </a:r>
                <a:r>
                  <a:rPr lang="en-US" sz="2000" dirty="0"/>
                  <a:t>suggests that roughly 35,000 to 40,000 people are diagnosed late each year.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p:grpSp>
        <p:sp>
          <p:nvSpPr>
            <p:cNvPr id="36" name="Down Ribbon 35"/>
            <p:cNvSpPr/>
            <p:nvPr/>
          </p:nvSpPr>
          <p:spPr>
            <a:xfrm>
              <a:off x="10291296" y="7702045"/>
              <a:ext cx="6377339" cy="2462966"/>
            </a:xfrm>
            <a:prstGeom prst="ribbon">
              <a:avLst/>
            </a:prstGeom>
            <a:solidFill>
              <a:schemeClr val="bg1"/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ysClr val="windowText" lastClr="000000"/>
                  </a:solidFill>
                </a:rPr>
                <a:t>Based on the records of 2017/2018, the </a:t>
              </a:r>
              <a:r>
                <a:rPr lang="en-US" sz="2000" dirty="0">
                  <a:solidFill>
                    <a:sysClr val="windowText" lastClr="000000"/>
                  </a:solidFill>
                </a:rPr>
                <a:t>number of patients diagnosed at </a:t>
              </a:r>
              <a:r>
                <a:rPr lang="en-US" sz="2000" dirty="0" smtClean="0">
                  <a:solidFill>
                    <a:sysClr val="windowText" lastClr="000000"/>
                  </a:solidFill>
                </a:rPr>
                <a:t>NM was </a:t>
              </a:r>
              <a:r>
                <a:rPr lang="en-US" sz="2000" dirty="0">
                  <a:solidFill>
                    <a:sysClr val="windowText" lastClr="000000"/>
                  </a:solidFill>
                </a:rPr>
                <a:t>2,246 and </a:t>
              </a:r>
              <a:r>
                <a:rPr lang="en-US" sz="2000" dirty="0" smtClean="0">
                  <a:solidFill>
                    <a:sysClr val="windowText" lastClr="000000"/>
                  </a:solidFill>
                </a:rPr>
                <a:t>the number </a:t>
              </a:r>
              <a:r>
                <a:rPr lang="en-US" sz="2000" dirty="0">
                  <a:solidFill>
                    <a:sysClr val="windowText" lastClr="000000"/>
                  </a:solidFill>
                </a:rPr>
                <a:t>of patients treated with radioiodine </a:t>
              </a:r>
              <a:r>
                <a:rPr lang="en-US" sz="2000" dirty="0" smtClean="0">
                  <a:solidFill>
                    <a:sysClr val="windowText" lastClr="000000"/>
                  </a:solidFill>
                </a:rPr>
                <a:t>was 835</a:t>
              </a:r>
              <a:endParaRPr lang="en-US" sz="20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748059" y="169457"/>
            <a:ext cx="11463674" cy="519247"/>
          </a:xfrm>
          <a:prstGeom prst="rect">
            <a:avLst/>
          </a:prstGeom>
          <a:effectLst>
            <a:softEdge rad="635000"/>
          </a:effec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6th Advanced Nuclear Science and Technology Techniques (ANSTT6) workshop</a:t>
            </a:r>
          </a:p>
        </p:txBody>
      </p:sp>
    </p:spTree>
    <p:extLst>
      <p:ext uri="{BB962C8B-B14F-4D97-AF65-F5344CB8AC3E}">
        <p14:creationId xmlns:p14="http://schemas.microsoft.com/office/powerpoint/2010/main" val="445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4644591">
            <a:off x="14033372" y="-3710413"/>
            <a:ext cx="8047880" cy="8132468"/>
          </a:xfrm>
          <a:custGeom>
            <a:avLst/>
            <a:gdLst/>
            <a:ahLst/>
            <a:cxnLst/>
            <a:rect l="l" t="t" r="r" b="b"/>
            <a:pathLst>
              <a:path w="8047880" h="8132468">
                <a:moveTo>
                  <a:pt x="0" y="0"/>
                </a:moveTo>
                <a:lnTo>
                  <a:pt x="8047880" y="0"/>
                </a:lnTo>
                <a:lnTo>
                  <a:pt x="8047880" y="8132467"/>
                </a:lnTo>
                <a:lnTo>
                  <a:pt x="0" y="81324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>
            <a:softEdge rad="457200"/>
          </a:effectLst>
        </p:spPr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-2205131" y="0"/>
            <a:ext cx="20493131" cy="11900202"/>
            <a:chOff x="-2469685" y="15481"/>
            <a:chExt cx="20493131" cy="11900202"/>
          </a:xfrm>
        </p:grpSpPr>
        <p:sp>
          <p:nvSpPr>
            <p:cNvPr id="4" name="Freeform 4"/>
            <p:cNvSpPr/>
            <p:nvPr/>
          </p:nvSpPr>
          <p:spPr>
            <a:xfrm rot="934430">
              <a:off x="-2469685" y="5149303"/>
              <a:ext cx="5523862" cy="6766380"/>
            </a:xfrm>
            <a:custGeom>
              <a:avLst/>
              <a:gdLst/>
              <a:ahLst/>
              <a:cxnLst/>
              <a:rect l="l" t="t" r="r" b="b"/>
              <a:pathLst>
                <a:path w="8047880" h="8132468">
                  <a:moveTo>
                    <a:pt x="0" y="0"/>
                  </a:moveTo>
                  <a:lnTo>
                    <a:pt x="8047880" y="0"/>
                  </a:lnTo>
                  <a:lnTo>
                    <a:pt x="8047880" y="8132468"/>
                  </a:lnTo>
                  <a:lnTo>
                    <a:pt x="0" y="8132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effectLst>
              <a:softEdge rad="419100"/>
            </a:effectLst>
          </p:spPr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06248" y="190501"/>
              <a:ext cx="3517198" cy="1600200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400" y="15481"/>
              <a:ext cx="1917554" cy="1950240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14" name="Oval 13"/>
            <p:cNvSpPr/>
            <p:nvPr/>
          </p:nvSpPr>
          <p:spPr>
            <a:xfrm>
              <a:off x="3316846" y="859394"/>
              <a:ext cx="9935133" cy="1447800"/>
            </a:xfrm>
            <a:prstGeom prst="ellipse">
              <a:avLst/>
            </a:prstGeom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r>
                <a:rPr lang="en-US" sz="6000" b="1" dirty="0" smtClean="0"/>
                <a:t>Objectives</a:t>
              </a:r>
              <a:endParaRPr lang="en-US" sz="6000" b="1" dirty="0"/>
            </a:p>
          </p:txBody>
        </p:sp>
      </p:grp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825750" y="35433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2825750" y="35433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41527" y="2830101"/>
            <a:ext cx="17946473" cy="5579693"/>
            <a:chOff x="341527" y="4574353"/>
            <a:chExt cx="17946473" cy="5579693"/>
          </a:xfrm>
        </p:grpSpPr>
        <p:sp>
          <p:nvSpPr>
            <p:cNvPr id="24" name="Oval 23"/>
            <p:cNvSpPr/>
            <p:nvPr/>
          </p:nvSpPr>
          <p:spPr>
            <a:xfrm>
              <a:off x="4783131" y="5169342"/>
              <a:ext cx="8874110" cy="3537519"/>
            </a:xfrm>
            <a:prstGeom prst="ellipse">
              <a:avLst/>
            </a:prstGeom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Estimate the radiation exposure to family members of patients undergoing nuclear medicine treatment in Tanzania using PHITS</a:t>
              </a:r>
            </a:p>
          </p:txBody>
        </p:sp>
        <p:sp>
          <p:nvSpPr>
            <p:cNvPr id="25" name="Curved Right Arrow 24"/>
            <p:cNvSpPr/>
            <p:nvPr/>
          </p:nvSpPr>
          <p:spPr>
            <a:xfrm>
              <a:off x="3845311" y="4574353"/>
              <a:ext cx="2209800" cy="5054279"/>
            </a:xfrm>
            <a:prstGeom prst="curved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Curved Left Arrow 25"/>
            <p:cNvSpPr/>
            <p:nvPr/>
          </p:nvSpPr>
          <p:spPr>
            <a:xfrm>
              <a:off x="12176162" y="4586086"/>
              <a:ext cx="2200170" cy="4869153"/>
            </a:xfrm>
            <a:prstGeom prst="curvedLef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Explosion 1 30"/>
            <p:cNvSpPr/>
            <p:nvPr/>
          </p:nvSpPr>
          <p:spPr>
            <a:xfrm>
              <a:off x="14706599" y="5385779"/>
              <a:ext cx="3048001" cy="3110520"/>
            </a:xfrm>
            <a:prstGeom prst="irregularSeal1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After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3" name="Left-Right Arrow 32"/>
            <p:cNvSpPr/>
            <p:nvPr/>
          </p:nvSpPr>
          <p:spPr>
            <a:xfrm>
              <a:off x="7372786" y="8870170"/>
              <a:ext cx="3981014" cy="1283876"/>
            </a:xfrm>
            <a:prstGeom prst="left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Combination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7" name="Explosion 1 36"/>
            <p:cNvSpPr/>
            <p:nvPr/>
          </p:nvSpPr>
          <p:spPr>
            <a:xfrm>
              <a:off x="341527" y="5273968"/>
              <a:ext cx="3048001" cy="3110520"/>
            </a:xfrm>
            <a:prstGeom prst="irregularSeal1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During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408396" y="9100038"/>
              <a:ext cx="879604" cy="105400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isometricOffAxis1Lef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20" name="Rectangle 19"/>
          <p:cNvSpPr/>
          <p:nvPr/>
        </p:nvSpPr>
        <p:spPr>
          <a:xfrm>
            <a:off x="1748059" y="165462"/>
            <a:ext cx="11463674" cy="519247"/>
          </a:xfrm>
          <a:prstGeom prst="rect">
            <a:avLst/>
          </a:prstGeom>
          <a:effectLst>
            <a:softEdge rad="635000"/>
          </a:effec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6th Advanced Nuclear Science and Technology Techniques (ANSTT6) workshop</a:t>
            </a:r>
          </a:p>
        </p:txBody>
      </p:sp>
    </p:spTree>
    <p:extLst>
      <p:ext uri="{BB962C8B-B14F-4D97-AF65-F5344CB8AC3E}">
        <p14:creationId xmlns:p14="http://schemas.microsoft.com/office/powerpoint/2010/main" val="258407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-2362200" y="-3668119"/>
            <a:ext cx="24485746" cy="15568321"/>
            <a:chOff x="-2362200" y="-3668119"/>
            <a:chExt cx="24485746" cy="15568321"/>
          </a:xfrm>
        </p:grpSpPr>
        <p:sp>
          <p:nvSpPr>
            <p:cNvPr id="3" name="Freeform 3"/>
            <p:cNvSpPr/>
            <p:nvPr/>
          </p:nvSpPr>
          <p:spPr>
            <a:xfrm rot="4644591">
              <a:off x="14033372" y="-3710413"/>
              <a:ext cx="8047880" cy="8132468"/>
            </a:xfrm>
            <a:custGeom>
              <a:avLst/>
              <a:gdLst/>
              <a:ahLst/>
              <a:cxnLst/>
              <a:rect l="l" t="t" r="r" b="b"/>
              <a:pathLst>
                <a:path w="8047880" h="8132468">
                  <a:moveTo>
                    <a:pt x="0" y="0"/>
                  </a:moveTo>
                  <a:lnTo>
                    <a:pt x="8047880" y="0"/>
                  </a:lnTo>
                  <a:lnTo>
                    <a:pt x="8047880" y="8132467"/>
                  </a:lnTo>
                  <a:lnTo>
                    <a:pt x="0" y="81324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effectLst>
              <a:softEdge rad="457200"/>
            </a:effectLst>
          </p:spPr>
        </p:sp>
        <p:grpSp>
          <p:nvGrpSpPr>
            <p:cNvPr id="15" name="Group 14"/>
            <p:cNvGrpSpPr/>
            <p:nvPr/>
          </p:nvGrpSpPr>
          <p:grpSpPr>
            <a:xfrm>
              <a:off x="-2362200" y="0"/>
              <a:ext cx="20493131" cy="11900202"/>
              <a:chOff x="-2469685" y="15481"/>
              <a:chExt cx="20493131" cy="11900202"/>
            </a:xfrm>
          </p:grpSpPr>
          <p:sp>
            <p:nvSpPr>
              <p:cNvPr id="4" name="Freeform 4"/>
              <p:cNvSpPr/>
              <p:nvPr/>
            </p:nvSpPr>
            <p:spPr>
              <a:xfrm rot="934430">
                <a:off x="-2469685" y="5149303"/>
                <a:ext cx="5523862" cy="6766380"/>
              </a:xfrm>
              <a:custGeom>
                <a:avLst/>
                <a:gdLst/>
                <a:ahLst/>
                <a:cxnLst/>
                <a:rect l="l" t="t" r="r" b="b"/>
                <a:pathLst>
                  <a:path w="8047880" h="8132468">
                    <a:moveTo>
                      <a:pt x="0" y="0"/>
                    </a:moveTo>
                    <a:lnTo>
                      <a:pt x="8047880" y="0"/>
                    </a:lnTo>
                    <a:lnTo>
                      <a:pt x="8047880" y="8132468"/>
                    </a:lnTo>
                    <a:lnTo>
                      <a:pt x="0" y="813246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  <a:effectLst>
                <a:softEdge rad="419100"/>
              </a:effectLst>
            </p:spPr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06248" y="190501"/>
                <a:ext cx="3517198" cy="1600200"/>
              </a:xfrm>
              <a:prstGeom prst="rect">
                <a:avLst/>
              </a:prstGeom>
              <a:effectLst>
                <a:softEdge rad="317500"/>
              </a:effec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400" y="15481"/>
                <a:ext cx="1917554" cy="1950240"/>
              </a:xfrm>
              <a:prstGeom prst="rect">
                <a:avLst/>
              </a:prstGeom>
              <a:effectLst>
                <a:softEdge rad="317500"/>
              </a:effectLst>
            </p:spPr>
          </p:pic>
          <p:sp>
            <p:nvSpPr>
              <p:cNvPr id="14" name="Oval 13"/>
              <p:cNvSpPr/>
              <p:nvPr/>
            </p:nvSpPr>
            <p:spPr>
              <a:xfrm>
                <a:off x="3626315" y="834178"/>
                <a:ext cx="9935133" cy="1447800"/>
              </a:xfrm>
              <a:prstGeom prst="ellipse">
                <a:avLst/>
              </a:prstGeom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69850" h="38100" prst="cross"/>
                </a:sp3d>
              </a:bodyPr>
              <a:lstStyle/>
              <a:p>
                <a:pPr algn="ctr"/>
                <a:r>
                  <a:rPr lang="en-US" sz="6000" b="1" dirty="0" smtClean="0"/>
                  <a:t>Methodology</a:t>
                </a:r>
                <a:endParaRPr lang="en-US" sz="6000" b="1" dirty="0"/>
              </a:p>
            </p:txBody>
          </p:sp>
        </p:grpSp>
      </p:grp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825750" y="35433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2825750" y="35433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95061" y="2495661"/>
            <a:ext cx="17292731" cy="7151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685800" y="3040668"/>
            <a:ext cx="17445131" cy="7015978"/>
            <a:chOff x="685800" y="3040668"/>
            <a:chExt cx="17445131" cy="7015978"/>
          </a:xfrm>
        </p:grpSpPr>
        <p:grpSp>
          <p:nvGrpSpPr>
            <p:cNvPr id="57" name="Group 56"/>
            <p:cNvGrpSpPr/>
            <p:nvPr/>
          </p:nvGrpSpPr>
          <p:grpSpPr>
            <a:xfrm>
              <a:off x="685800" y="3040668"/>
              <a:ext cx="16764000" cy="6976957"/>
              <a:chOff x="685800" y="3310044"/>
              <a:chExt cx="16764000" cy="6976957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685800" y="3538462"/>
                <a:ext cx="8915400" cy="5541754"/>
                <a:chOff x="533400" y="2904599"/>
                <a:chExt cx="10572872" cy="7507283"/>
              </a:xfrm>
            </p:grpSpPr>
            <p:grpSp>
              <p:nvGrpSpPr>
                <p:cNvPr id="64" name="Group 63"/>
                <p:cNvGrpSpPr/>
                <p:nvPr/>
              </p:nvGrpSpPr>
              <p:grpSpPr>
                <a:xfrm>
                  <a:off x="533400" y="2904599"/>
                  <a:ext cx="10572872" cy="7507283"/>
                  <a:chOff x="533400" y="2938264"/>
                  <a:chExt cx="10572872" cy="7507283"/>
                </a:xfrm>
              </p:grpSpPr>
              <p:pic>
                <p:nvPicPr>
                  <p:cNvPr id="68" name="Picture 67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835001" y="4672956"/>
                    <a:ext cx="2763050" cy="2866780"/>
                  </a:xfrm>
                  <a:prstGeom prst="roundRect">
                    <a:avLst>
                      <a:gd name="adj" fmla="val 11111"/>
                    </a:avLst>
                  </a:prstGeom>
                  <a:ln w="190500" cap="rnd">
                    <a:solidFill>
                      <a:srgbClr val="C8C6BD"/>
                    </a:solidFill>
                    <a:prstDash val="solid"/>
                  </a:ln>
                  <a:effectLst>
                    <a:outerShdw blurRad="101600" dist="50800" dir="7200000" algn="tl" rotWithShape="0">
                      <a:srgbClr val="000000">
                        <a:alpha val="45000"/>
                      </a:srgbClr>
                    </a:outerShdw>
                  </a:effectLst>
                  <a:scene3d>
                    <a:camera prst="perspectiveFront" fov="5400000"/>
                    <a:lightRig rig="threePt" dir="t">
                      <a:rot lat="0" lon="0" rev="19200000"/>
                    </a:lightRig>
                  </a:scene3d>
                  <a:sp3d extrusionH="25400">
                    <a:bevelT w="304800" h="152400" prst="hardEdge"/>
                    <a:extrusionClr>
                      <a:srgbClr val="FFFFFF"/>
                    </a:extrusionClr>
                  </a:sp3d>
                </p:spPr>
              </p:pic>
              <p:pic>
                <p:nvPicPr>
                  <p:cNvPr id="69" name="Picture 68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33400" y="2938264"/>
                    <a:ext cx="3924502" cy="2349621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317500"/>
                  </a:effectLst>
                </p:spPr>
              </p:pic>
              <p:pic>
                <p:nvPicPr>
                  <p:cNvPr id="70" name="Picture 69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6822573" y="4031286"/>
                    <a:ext cx="4283699" cy="2308277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317500"/>
                  </a:effectLst>
                </p:spPr>
              </p:pic>
              <p:pic>
                <p:nvPicPr>
                  <p:cNvPr id="71" name="Picture 70"/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362200" y="7964262"/>
                    <a:ext cx="4979223" cy="2481285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317500"/>
                  </a:effectLst>
                </p:spPr>
              </p:pic>
            </p:grpSp>
            <p:sp>
              <p:nvSpPr>
                <p:cNvPr id="65" name="Right Arrow 64"/>
                <p:cNvSpPr/>
                <p:nvPr/>
              </p:nvSpPr>
              <p:spPr>
                <a:xfrm rot="19816419">
                  <a:off x="6649027" y="6057900"/>
                  <a:ext cx="970973" cy="394212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ight Arrow 65"/>
                <p:cNvSpPr/>
                <p:nvPr/>
              </p:nvSpPr>
              <p:spPr>
                <a:xfrm rot="12981518">
                  <a:off x="2933859" y="5327237"/>
                  <a:ext cx="743528" cy="385237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ight Arrow 66"/>
                <p:cNvSpPr/>
                <p:nvPr/>
              </p:nvSpPr>
              <p:spPr>
                <a:xfrm rot="5400000">
                  <a:off x="4517602" y="7699887"/>
                  <a:ext cx="970973" cy="394212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59" name="Picture 58"/>
              <p:cNvPicPr/>
              <p:nvPr/>
            </p:nvPicPr>
            <p:blipFill rotWithShape="1">
              <a:blip r:embed="rId10"/>
              <a:srcRect l="57015" t="642" r="2736" b="5662"/>
              <a:stretch/>
            </p:blipFill>
            <p:spPr bwMode="auto">
              <a:xfrm>
                <a:off x="14099034" y="3582874"/>
                <a:ext cx="3350766" cy="3465223"/>
              </a:xfrm>
              <a:prstGeom prst="ellipse">
                <a:avLst/>
              </a:prstGeom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60" name="Picture 59"/>
              <p:cNvPicPr/>
              <p:nvPr/>
            </p:nvPicPr>
            <p:blipFill rotWithShape="1">
              <a:blip r:embed="rId11"/>
              <a:srcRect l="2036" t="-1642" r="55199" b="7035"/>
              <a:stretch/>
            </p:blipFill>
            <p:spPr bwMode="auto">
              <a:xfrm>
                <a:off x="10676039" y="3310044"/>
                <a:ext cx="3422996" cy="3622538"/>
              </a:xfrm>
              <a:prstGeom prst="ellipse">
                <a:avLst/>
              </a:prstGeom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61" name="Picture 60"/>
              <p:cNvPicPr/>
              <p:nvPr/>
            </p:nvPicPr>
            <p:blipFill rotWithShape="1">
              <a:blip r:embed="rId10"/>
              <a:srcRect l="2671" t="642" r="48890" b="5662"/>
              <a:stretch/>
            </p:blipFill>
            <p:spPr bwMode="auto">
              <a:xfrm>
                <a:off x="12192000" y="6550719"/>
                <a:ext cx="3581400" cy="3736282"/>
              </a:xfrm>
              <a:prstGeom prst="ellipse">
                <a:avLst/>
              </a:prstGeom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62" name="Curved Right Arrow 61"/>
              <p:cNvSpPr/>
              <p:nvPr/>
            </p:nvSpPr>
            <p:spPr>
              <a:xfrm rot="16639048">
                <a:off x="7719293" y="5773084"/>
                <a:ext cx="2340557" cy="5274869"/>
              </a:xfrm>
              <a:prstGeom prst="curvedRightArrow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7229482" y="7048097"/>
                <a:ext cx="37215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B0F0"/>
                    </a:solidFill>
                  </a:rPr>
                  <a:t>The constructed 2D images with different orientation</a:t>
                </a:r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p:grp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231567" y="8978960"/>
              <a:ext cx="899364" cy="107768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isometricOffAxis1Lef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31" name="Rectangle 30"/>
          <p:cNvSpPr/>
          <p:nvPr/>
        </p:nvSpPr>
        <p:spPr>
          <a:xfrm>
            <a:off x="1882212" y="167914"/>
            <a:ext cx="11463674" cy="519247"/>
          </a:xfrm>
          <a:prstGeom prst="rect">
            <a:avLst/>
          </a:prstGeom>
          <a:effectLst>
            <a:softEdge rad="635000"/>
          </a:effec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6th Advanced Nuclear Science and Technology Techniques (ANSTT6) workshop</a:t>
            </a:r>
          </a:p>
        </p:txBody>
      </p:sp>
    </p:spTree>
    <p:extLst>
      <p:ext uri="{BB962C8B-B14F-4D97-AF65-F5344CB8AC3E}">
        <p14:creationId xmlns:p14="http://schemas.microsoft.com/office/powerpoint/2010/main" val="42965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-2362200" y="-3668119"/>
            <a:ext cx="24485746" cy="15568321"/>
            <a:chOff x="-2362200" y="-3668119"/>
            <a:chExt cx="24485746" cy="15568321"/>
          </a:xfrm>
        </p:grpSpPr>
        <p:sp>
          <p:nvSpPr>
            <p:cNvPr id="3" name="Freeform 3"/>
            <p:cNvSpPr/>
            <p:nvPr/>
          </p:nvSpPr>
          <p:spPr>
            <a:xfrm rot="4644591">
              <a:off x="14033372" y="-3710413"/>
              <a:ext cx="8047880" cy="8132468"/>
            </a:xfrm>
            <a:custGeom>
              <a:avLst/>
              <a:gdLst/>
              <a:ahLst/>
              <a:cxnLst/>
              <a:rect l="l" t="t" r="r" b="b"/>
              <a:pathLst>
                <a:path w="8047880" h="8132468">
                  <a:moveTo>
                    <a:pt x="0" y="0"/>
                  </a:moveTo>
                  <a:lnTo>
                    <a:pt x="8047880" y="0"/>
                  </a:lnTo>
                  <a:lnTo>
                    <a:pt x="8047880" y="8132467"/>
                  </a:lnTo>
                  <a:lnTo>
                    <a:pt x="0" y="81324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effectLst>
              <a:softEdge rad="457200"/>
            </a:effectLst>
          </p:spPr>
        </p:sp>
        <p:grpSp>
          <p:nvGrpSpPr>
            <p:cNvPr id="15" name="Group 14"/>
            <p:cNvGrpSpPr/>
            <p:nvPr/>
          </p:nvGrpSpPr>
          <p:grpSpPr>
            <a:xfrm>
              <a:off x="-2362200" y="0"/>
              <a:ext cx="20493131" cy="11900202"/>
              <a:chOff x="-2469685" y="15481"/>
              <a:chExt cx="20493131" cy="11900202"/>
            </a:xfrm>
          </p:grpSpPr>
          <p:sp>
            <p:nvSpPr>
              <p:cNvPr id="4" name="Freeform 4"/>
              <p:cNvSpPr/>
              <p:nvPr/>
            </p:nvSpPr>
            <p:spPr>
              <a:xfrm rot="934430">
                <a:off x="-2469685" y="5149303"/>
                <a:ext cx="5523862" cy="6766380"/>
              </a:xfrm>
              <a:custGeom>
                <a:avLst/>
                <a:gdLst/>
                <a:ahLst/>
                <a:cxnLst/>
                <a:rect l="l" t="t" r="r" b="b"/>
                <a:pathLst>
                  <a:path w="8047880" h="8132468">
                    <a:moveTo>
                      <a:pt x="0" y="0"/>
                    </a:moveTo>
                    <a:lnTo>
                      <a:pt x="8047880" y="0"/>
                    </a:lnTo>
                    <a:lnTo>
                      <a:pt x="8047880" y="8132468"/>
                    </a:lnTo>
                    <a:lnTo>
                      <a:pt x="0" y="813246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  <a:effectLst>
                <a:softEdge rad="419100"/>
              </a:effectLst>
            </p:spPr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06248" y="190501"/>
                <a:ext cx="3517198" cy="1600200"/>
              </a:xfrm>
              <a:prstGeom prst="rect">
                <a:avLst/>
              </a:prstGeom>
              <a:effectLst>
                <a:softEdge rad="317500"/>
              </a:effec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400" y="15481"/>
                <a:ext cx="1917554" cy="1950240"/>
              </a:xfrm>
              <a:prstGeom prst="rect">
                <a:avLst/>
              </a:prstGeom>
              <a:effectLst>
                <a:softEdge rad="317500"/>
              </a:effectLst>
            </p:spPr>
          </p:pic>
          <p:sp>
            <p:nvSpPr>
              <p:cNvPr id="14" name="Oval 13"/>
              <p:cNvSpPr/>
              <p:nvPr/>
            </p:nvSpPr>
            <p:spPr>
              <a:xfrm>
                <a:off x="2559515" y="876106"/>
                <a:ext cx="11734800" cy="1447800"/>
              </a:xfrm>
              <a:prstGeom prst="ellipse">
                <a:avLst/>
              </a:prstGeom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69850" h="38100" prst="cross"/>
                </a:sp3d>
              </a:bodyPr>
              <a:lstStyle/>
              <a:p>
                <a:pPr algn="ctr"/>
                <a:r>
                  <a:rPr lang="en-US" sz="6000" b="1" dirty="0" smtClean="0"/>
                  <a:t>Results and Discussion</a:t>
                </a:r>
                <a:endParaRPr lang="en-US" sz="6000" b="1" dirty="0"/>
              </a:p>
            </p:txBody>
          </p:sp>
        </p:grpSp>
      </p:grp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825750" y="35433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2825750" y="35433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28671" y="9039365"/>
            <a:ext cx="843643" cy="10109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isometricOffAxis1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1" name="Group 20"/>
          <p:cNvGrpSpPr/>
          <p:nvPr/>
        </p:nvGrpSpPr>
        <p:grpSpPr>
          <a:xfrm>
            <a:off x="15686" y="3136216"/>
            <a:ext cx="17662714" cy="7380168"/>
            <a:chOff x="15686" y="3136216"/>
            <a:chExt cx="17662714" cy="7380168"/>
          </a:xfrm>
        </p:grpSpPr>
        <p:sp>
          <p:nvSpPr>
            <p:cNvPr id="13" name="TextBox 12"/>
            <p:cNvSpPr txBox="1"/>
            <p:nvPr/>
          </p:nvSpPr>
          <p:spPr>
            <a:xfrm>
              <a:off x="13211732" y="4729277"/>
              <a:ext cx="4466668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3200" dirty="0" smtClean="0"/>
                <a:t>The exposure rate decreased with distance and activity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3200" dirty="0" smtClean="0"/>
                <a:t>For all activities and distances, on the leg side, the exposure is least</a:t>
              </a:r>
              <a:endParaRPr lang="en-US" sz="3200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5686" y="3136216"/>
              <a:ext cx="17662714" cy="7380168"/>
              <a:chOff x="15686" y="3136216"/>
              <a:chExt cx="17662714" cy="7380168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5686" y="3365600"/>
                <a:ext cx="12502687" cy="71507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0" name="Picture 29"/>
              <p:cNvPicPr/>
              <p:nvPr/>
            </p:nvPicPr>
            <p:blipFill rotWithShape="1">
              <a:blip r:embed="rId7"/>
              <a:srcRect l="38692" t="-3612" r="-8299" b="-1"/>
              <a:stretch/>
            </p:blipFill>
            <p:spPr bwMode="auto">
              <a:xfrm>
                <a:off x="416060" y="3136216"/>
                <a:ext cx="4245877" cy="4260409"/>
              </a:xfrm>
              <a:prstGeom prst="ellipse">
                <a:avLst/>
              </a:prstGeom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grpSp>
            <p:nvGrpSpPr>
              <p:cNvPr id="7" name="Group 6"/>
              <p:cNvGrpSpPr/>
              <p:nvPr/>
            </p:nvGrpSpPr>
            <p:grpSpPr>
              <a:xfrm>
                <a:off x="6177392" y="3760205"/>
                <a:ext cx="5518885" cy="5621729"/>
                <a:chOff x="6177392" y="3760205"/>
                <a:chExt cx="5518885" cy="5621729"/>
              </a:xfrm>
            </p:grpSpPr>
            <p:pic>
              <p:nvPicPr>
                <p:cNvPr id="31" name="Picture 30"/>
                <p:cNvPicPr/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6177392" y="3760205"/>
                  <a:ext cx="5518885" cy="562172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sp>
              <p:nvSpPr>
                <p:cNvPr id="2" name="Rectangle 1"/>
                <p:cNvSpPr/>
                <p:nvPr/>
              </p:nvSpPr>
              <p:spPr>
                <a:xfrm>
                  <a:off x="8089259" y="8947153"/>
                  <a:ext cx="2543916" cy="3233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Distance (cm)</a:t>
                  </a:r>
                  <a:endParaRPr lang="en-US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4" name="Curved Right Arrow 33"/>
              <p:cNvSpPr/>
              <p:nvPr/>
            </p:nvSpPr>
            <p:spPr>
              <a:xfrm rot="17135031">
                <a:off x="2835861" y="6531689"/>
                <a:ext cx="1687726" cy="4745812"/>
              </a:xfrm>
              <a:prstGeom prst="curvedRightArrow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orizontal Scroll 8"/>
              <p:cNvSpPr/>
              <p:nvPr/>
            </p:nvSpPr>
            <p:spPr>
              <a:xfrm>
                <a:off x="12518374" y="3657104"/>
                <a:ext cx="5160026" cy="5724830"/>
              </a:xfrm>
              <a:prstGeom prst="horizontalScroll">
                <a:avLst/>
              </a:prstGeom>
              <a:noFill/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177439" y="7611656"/>
                <a:ext cx="376616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The drop in exposure rate on the neck and  leg side for all activities</a:t>
                </a:r>
                <a:endParaRPr lang="en-US" sz="2400" dirty="0"/>
              </a:p>
            </p:txBody>
          </p:sp>
        </p:grpSp>
      </p:grpSp>
      <p:sp>
        <p:nvSpPr>
          <p:cNvPr id="25" name="Rectangle 24"/>
          <p:cNvSpPr/>
          <p:nvPr/>
        </p:nvSpPr>
        <p:spPr>
          <a:xfrm>
            <a:off x="1932269" y="196250"/>
            <a:ext cx="11463674" cy="519247"/>
          </a:xfrm>
          <a:prstGeom prst="rect">
            <a:avLst/>
          </a:prstGeom>
          <a:effectLst>
            <a:softEdge rad="635000"/>
          </a:effec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6th Advanced Nuclear Science and Technology Techniques (ANSTT6) workshop</a:t>
            </a:r>
          </a:p>
        </p:txBody>
      </p:sp>
    </p:spTree>
    <p:extLst>
      <p:ext uri="{BB962C8B-B14F-4D97-AF65-F5344CB8AC3E}">
        <p14:creationId xmlns:p14="http://schemas.microsoft.com/office/powerpoint/2010/main" val="273137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-2362200" y="-3668119"/>
            <a:ext cx="24485746" cy="15568321"/>
            <a:chOff x="-2362200" y="-3668119"/>
            <a:chExt cx="24485746" cy="15568321"/>
          </a:xfrm>
        </p:grpSpPr>
        <p:sp>
          <p:nvSpPr>
            <p:cNvPr id="3" name="Freeform 3"/>
            <p:cNvSpPr/>
            <p:nvPr/>
          </p:nvSpPr>
          <p:spPr>
            <a:xfrm rot="4644591">
              <a:off x="14033372" y="-3710413"/>
              <a:ext cx="8047880" cy="8132468"/>
            </a:xfrm>
            <a:custGeom>
              <a:avLst/>
              <a:gdLst/>
              <a:ahLst/>
              <a:cxnLst/>
              <a:rect l="l" t="t" r="r" b="b"/>
              <a:pathLst>
                <a:path w="8047880" h="8132468">
                  <a:moveTo>
                    <a:pt x="0" y="0"/>
                  </a:moveTo>
                  <a:lnTo>
                    <a:pt x="8047880" y="0"/>
                  </a:lnTo>
                  <a:lnTo>
                    <a:pt x="8047880" y="8132467"/>
                  </a:lnTo>
                  <a:lnTo>
                    <a:pt x="0" y="81324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effectLst>
              <a:softEdge rad="457200"/>
            </a:effectLst>
          </p:spPr>
        </p:sp>
        <p:grpSp>
          <p:nvGrpSpPr>
            <p:cNvPr id="15" name="Group 14"/>
            <p:cNvGrpSpPr/>
            <p:nvPr/>
          </p:nvGrpSpPr>
          <p:grpSpPr>
            <a:xfrm>
              <a:off x="-2362200" y="0"/>
              <a:ext cx="20493131" cy="11900202"/>
              <a:chOff x="-2469685" y="15481"/>
              <a:chExt cx="20493131" cy="11900202"/>
            </a:xfrm>
          </p:grpSpPr>
          <p:sp>
            <p:nvSpPr>
              <p:cNvPr id="4" name="Freeform 4"/>
              <p:cNvSpPr/>
              <p:nvPr/>
            </p:nvSpPr>
            <p:spPr>
              <a:xfrm rot="934430">
                <a:off x="-2469685" y="5149303"/>
                <a:ext cx="5523862" cy="6766380"/>
              </a:xfrm>
              <a:custGeom>
                <a:avLst/>
                <a:gdLst/>
                <a:ahLst/>
                <a:cxnLst/>
                <a:rect l="l" t="t" r="r" b="b"/>
                <a:pathLst>
                  <a:path w="8047880" h="8132468">
                    <a:moveTo>
                      <a:pt x="0" y="0"/>
                    </a:moveTo>
                    <a:lnTo>
                      <a:pt x="8047880" y="0"/>
                    </a:lnTo>
                    <a:lnTo>
                      <a:pt x="8047880" y="8132468"/>
                    </a:lnTo>
                    <a:lnTo>
                      <a:pt x="0" y="813246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  <a:effectLst>
                <a:softEdge rad="419100"/>
              </a:effectLst>
            </p:spPr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06248" y="190501"/>
                <a:ext cx="3517198" cy="1600200"/>
              </a:xfrm>
              <a:prstGeom prst="rect">
                <a:avLst/>
              </a:prstGeom>
              <a:effectLst>
                <a:softEdge rad="317500"/>
              </a:effec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400" y="15481"/>
                <a:ext cx="1917554" cy="1950240"/>
              </a:xfrm>
              <a:prstGeom prst="rect">
                <a:avLst/>
              </a:prstGeom>
              <a:effectLst>
                <a:softEdge rad="317500"/>
              </a:effectLst>
            </p:spPr>
          </p:pic>
          <p:sp>
            <p:nvSpPr>
              <p:cNvPr id="14" name="Oval 13"/>
              <p:cNvSpPr/>
              <p:nvPr/>
            </p:nvSpPr>
            <p:spPr>
              <a:xfrm>
                <a:off x="1655814" y="724787"/>
                <a:ext cx="13258799" cy="1447800"/>
              </a:xfrm>
              <a:prstGeom prst="ellipse">
                <a:avLst/>
              </a:prstGeom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69850" h="38100" prst="cross"/>
                </a:sp3d>
              </a:bodyPr>
              <a:lstStyle/>
              <a:p>
                <a:pPr algn="ctr"/>
                <a:r>
                  <a:rPr lang="en-US" sz="6000" b="1" dirty="0" smtClean="0"/>
                  <a:t>Results and Discussion cont..</a:t>
                </a:r>
                <a:endParaRPr lang="en-US" sz="6000" b="1" dirty="0"/>
              </a:p>
            </p:txBody>
          </p:sp>
        </p:grpSp>
      </p:grp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825750" y="35433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2825750" y="35433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5686" y="2748430"/>
            <a:ext cx="18272314" cy="7030664"/>
            <a:chOff x="15686" y="3365600"/>
            <a:chExt cx="18272314" cy="7030664"/>
          </a:xfrm>
        </p:grpSpPr>
        <p:grpSp>
          <p:nvGrpSpPr>
            <p:cNvPr id="18" name="Group 17"/>
            <p:cNvGrpSpPr/>
            <p:nvPr/>
          </p:nvGrpSpPr>
          <p:grpSpPr>
            <a:xfrm>
              <a:off x="15686" y="3365600"/>
              <a:ext cx="18272314" cy="6256598"/>
              <a:chOff x="15686" y="3365600"/>
              <a:chExt cx="18272314" cy="6256598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5686" y="3365600"/>
                <a:ext cx="18272314" cy="56737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5" name="Picture 24"/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75355" y="3657105"/>
                <a:ext cx="5444446" cy="49153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26" name="Picture 25"/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79470" y="3721001"/>
                <a:ext cx="5383930" cy="48515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27" name="Picture 26"/>
              <p:cNvPicPr/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496800" y="3721001"/>
                <a:ext cx="5437283" cy="48515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378787" y="9037423"/>
                <a:ext cx="172034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Maximum time the family member needs to stay with the patient before exceeding various dose limits</a:t>
                </a:r>
                <a:endParaRPr lang="en-US" sz="3200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419600" y="4305300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100 mCi</a:t>
                </a:r>
                <a:endParaRPr lang="en-US" sz="2000" b="1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6170980" y="4237719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2</a:t>
                </a:r>
                <a:r>
                  <a:rPr lang="en-US" sz="2000" b="1" dirty="0" smtClean="0"/>
                  <a:t>00 mCi</a:t>
                </a:r>
                <a:endParaRPr lang="en-US" sz="2000" b="1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0310534" y="4316456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150 mCi</a:t>
                </a:r>
                <a:endParaRPr lang="en-US" sz="2000" b="1" dirty="0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582243" y="8750201"/>
              <a:ext cx="548688" cy="1646063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1748059" y="45658"/>
            <a:ext cx="11463674" cy="519247"/>
          </a:xfrm>
          <a:prstGeom prst="rect">
            <a:avLst/>
          </a:prstGeom>
          <a:effectLst>
            <a:softEdge rad="635000"/>
          </a:effec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6th Advanced Nuclear Science and Technology Techniques (ANSTT6) workshop</a:t>
            </a:r>
          </a:p>
        </p:txBody>
      </p:sp>
    </p:spTree>
    <p:extLst>
      <p:ext uri="{BB962C8B-B14F-4D97-AF65-F5344CB8AC3E}">
        <p14:creationId xmlns:p14="http://schemas.microsoft.com/office/powerpoint/2010/main" val="39045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-2362200" y="-3668119"/>
            <a:ext cx="24485746" cy="15568321"/>
            <a:chOff x="-2362200" y="-3668119"/>
            <a:chExt cx="24485746" cy="15568321"/>
          </a:xfrm>
        </p:grpSpPr>
        <p:sp>
          <p:nvSpPr>
            <p:cNvPr id="3" name="Freeform 3"/>
            <p:cNvSpPr/>
            <p:nvPr/>
          </p:nvSpPr>
          <p:spPr>
            <a:xfrm rot="4644591">
              <a:off x="14033372" y="-3710413"/>
              <a:ext cx="8047880" cy="8132468"/>
            </a:xfrm>
            <a:custGeom>
              <a:avLst/>
              <a:gdLst/>
              <a:ahLst/>
              <a:cxnLst/>
              <a:rect l="l" t="t" r="r" b="b"/>
              <a:pathLst>
                <a:path w="8047880" h="8132468">
                  <a:moveTo>
                    <a:pt x="0" y="0"/>
                  </a:moveTo>
                  <a:lnTo>
                    <a:pt x="8047880" y="0"/>
                  </a:lnTo>
                  <a:lnTo>
                    <a:pt x="8047880" y="8132467"/>
                  </a:lnTo>
                  <a:lnTo>
                    <a:pt x="0" y="81324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effectLst>
              <a:softEdge rad="457200"/>
            </a:effectLst>
          </p:spPr>
        </p:sp>
        <p:grpSp>
          <p:nvGrpSpPr>
            <p:cNvPr id="15" name="Group 14"/>
            <p:cNvGrpSpPr/>
            <p:nvPr/>
          </p:nvGrpSpPr>
          <p:grpSpPr>
            <a:xfrm>
              <a:off x="-2362200" y="0"/>
              <a:ext cx="20493131" cy="11900202"/>
              <a:chOff x="-2469685" y="15481"/>
              <a:chExt cx="20493131" cy="11900202"/>
            </a:xfrm>
          </p:grpSpPr>
          <p:sp>
            <p:nvSpPr>
              <p:cNvPr id="4" name="Freeform 4"/>
              <p:cNvSpPr/>
              <p:nvPr/>
            </p:nvSpPr>
            <p:spPr>
              <a:xfrm rot="934430">
                <a:off x="-2469685" y="5149303"/>
                <a:ext cx="5523862" cy="6766380"/>
              </a:xfrm>
              <a:custGeom>
                <a:avLst/>
                <a:gdLst/>
                <a:ahLst/>
                <a:cxnLst/>
                <a:rect l="l" t="t" r="r" b="b"/>
                <a:pathLst>
                  <a:path w="8047880" h="8132468">
                    <a:moveTo>
                      <a:pt x="0" y="0"/>
                    </a:moveTo>
                    <a:lnTo>
                      <a:pt x="8047880" y="0"/>
                    </a:lnTo>
                    <a:lnTo>
                      <a:pt x="8047880" y="8132468"/>
                    </a:lnTo>
                    <a:lnTo>
                      <a:pt x="0" y="813246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  <a:effectLst>
                <a:softEdge rad="419100"/>
              </a:effectLst>
            </p:spPr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06248" y="190501"/>
                <a:ext cx="3517198" cy="1600200"/>
              </a:xfrm>
              <a:prstGeom prst="rect">
                <a:avLst/>
              </a:prstGeom>
              <a:effectLst>
                <a:softEdge rad="317500"/>
              </a:effec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400" y="15481"/>
                <a:ext cx="1917554" cy="1950240"/>
              </a:xfrm>
              <a:prstGeom prst="rect">
                <a:avLst/>
              </a:prstGeom>
              <a:effectLst>
                <a:softEdge rad="317500"/>
              </a:effectLst>
            </p:spPr>
          </p:pic>
          <p:sp>
            <p:nvSpPr>
              <p:cNvPr id="14" name="Oval 13"/>
              <p:cNvSpPr/>
              <p:nvPr/>
            </p:nvSpPr>
            <p:spPr>
              <a:xfrm>
                <a:off x="1869736" y="893840"/>
                <a:ext cx="13258799" cy="1447800"/>
              </a:xfrm>
              <a:prstGeom prst="ellipse">
                <a:avLst/>
              </a:prstGeom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69850" h="38100" prst="cross"/>
                </a:sp3d>
              </a:bodyPr>
              <a:lstStyle/>
              <a:p>
                <a:pPr algn="ctr"/>
                <a:r>
                  <a:rPr lang="en-US" sz="6000" b="1" dirty="0" smtClean="0"/>
                  <a:t>Results and Discussion cont..</a:t>
                </a:r>
                <a:endParaRPr lang="en-US" sz="6000" b="1" dirty="0"/>
              </a:p>
            </p:txBody>
          </p:sp>
        </p:grpSp>
      </p:grp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825750" y="35433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2825750" y="35433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67457" y="3333544"/>
            <a:ext cx="17229944" cy="6421526"/>
            <a:chOff x="15686" y="2923451"/>
            <a:chExt cx="18873266" cy="6563452"/>
          </a:xfrm>
        </p:grpSpPr>
        <p:sp>
          <p:nvSpPr>
            <p:cNvPr id="56" name="Rectangle 55"/>
            <p:cNvSpPr/>
            <p:nvPr/>
          </p:nvSpPr>
          <p:spPr>
            <a:xfrm>
              <a:off x="15686" y="2923451"/>
              <a:ext cx="17281712" cy="65634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90926" y="3343892"/>
              <a:ext cx="8798026" cy="2276581"/>
            </a:xfrm>
            <a:prstGeom prst="rect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</p:pic>
      </p:grpSp>
      <p:sp>
        <p:nvSpPr>
          <p:cNvPr id="24" name="Rectangle 23"/>
          <p:cNvSpPr/>
          <p:nvPr/>
        </p:nvSpPr>
        <p:spPr>
          <a:xfrm>
            <a:off x="1854284" y="144864"/>
            <a:ext cx="11463674" cy="519247"/>
          </a:xfrm>
          <a:prstGeom prst="rect">
            <a:avLst/>
          </a:prstGeom>
          <a:effectLst>
            <a:softEdge rad="635000"/>
          </a:effec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6th Advanced Nuclear Science and Technology Techniques (ANSTT6) workshop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6694" y="3596853"/>
            <a:ext cx="17945276" cy="6354387"/>
            <a:chOff x="236694" y="3596853"/>
            <a:chExt cx="17945276" cy="6354387"/>
          </a:xfrm>
        </p:grpSpPr>
        <p:grpSp>
          <p:nvGrpSpPr>
            <p:cNvPr id="36" name="Group 35"/>
            <p:cNvGrpSpPr/>
            <p:nvPr/>
          </p:nvGrpSpPr>
          <p:grpSpPr>
            <a:xfrm>
              <a:off x="236694" y="3596853"/>
              <a:ext cx="17945276" cy="6354387"/>
              <a:chOff x="342724" y="3739954"/>
              <a:chExt cx="17945276" cy="6354387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1277600" y="5426539"/>
                <a:ext cx="6853331" cy="723596"/>
              </a:xfrm>
              <a:prstGeom prst="ellipse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2724" y="3739954"/>
                <a:ext cx="9481901" cy="5710813"/>
              </a:xfrm>
              <a:prstGeom prst="rect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</p:pic>
          <p:sp>
            <p:nvSpPr>
              <p:cNvPr id="39" name="Oval 38"/>
              <p:cNvSpPr/>
              <p:nvPr/>
            </p:nvSpPr>
            <p:spPr>
              <a:xfrm>
                <a:off x="2288367" y="8714693"/>
                <a:ext cx="7463715" cy="751403"/>
              </a:xfrm>
              <a:prstGeom prst="ellipse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Callout 34"/>
              <p:cNvSpPr/>
              <p:nvPr/>
            </p:nvSpPr>
            <p:spPr>
              <a:xfrm>
                <a:off x="11408853" y="9060646"/>
                <a:ext cx="5947275" cy="872312"/>
              </a:xfrm>
              <a:prstGeom prst="wedgeEllipseCallout">
                <a:avLst>
                  <a:gd name="adj1" fmla="val -85548"/>
                  <a:gd name="adj2" fmla="val -128893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Dose received by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 family </a:t>
                </a:r>
                <a:r>
                  <a:rPr lang="en-US" dirty="0">
                    <a:solidFill>
                      <a:schemeClr val="tx1"/>
                    </a:solidFill>
                  </a:rPr>
                  <a:t>member when taking care of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 total  dependent patient during and after hospitalization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Oval Callout 40"/>
              <p:cNvSpPr/>
              <p:nvPr/>
            </p:nvSpPr>
            <p:spPr>
              <a:xfrm>
                <a:off x="10344321" y="7345522"/>
                <a:ext cx="5947275" cy="872312"/>
              </a:xfrm>
              <a:prstGeom prst="wedgeEllipseCallout">
                <a:avLst>
                  <a:gd name="adj1" fmla="val 55299"/>
                  <a:gd name="adj2" fmla="val -19253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Dose received by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 family </a:t>
                </a:r>
                <a:r>
                  <a:rPr lang="en-US" dirty="0">
                    <a:solidFill>
                      <a:schemeClr val="tx1"/>
                    </a:solidFill>
                  </a:rPr>
                  <a:t>member when taking care of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 totally independent patient during hospitalization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425348" y="9060646"/>
                <a:ext cx="862652" cy="103369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rnd">
                <a:solidFill>
                  <a:srgbClr val="FFFFFF"/>
                </a:solidFill>
              </a:ln>
              <a:effectLst>
                <a:outerShdw blurRad="50000" algn="tl" rotWithShape="0">
                  <a:srgbClr val="000000">
                    <a:alpha val="41000"/>
                  </a:srgbClr>
                </a:outerShdw>
              </a:effectLst>
              <a:scene3d>
                <a:camera prst="isometricOffAxis1Lef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</p:grpSp>
        <p:sp>
          <p:nvSpPr>
            <p:cNvPr id="2" name="Rectangle 1"/>
            <p:cNvSpPr/>
            <p:nvPr/>
          </p:nvSpPr>
          <p:spPr>
            <a:xfrm>
              <a:off x="16328040" y="7018811"/>
              <a:ext cx="1802891" cy="147732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Accumulated dose for 17 days of care 1.76  mSv, 2.68 mSv and 3.45 mSv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123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-2362200" y="-3668119"/>
            <a:ext cx="24485746" cy="15568321"/>
            <a:chOff x="-2362200" y="-3668119"/>
            <a:chExt cx="24485746" cy="15568321"/>
          </a:xfrm>
        </p:grpSpPr>
        <p:sp>
          <p:nvSpPr>
            <p:cNvPr id="3" name="Freeform 3"/>
            <p:cNvSpPr/>
            <p:nvPr/>
          </p:nvSpPr>
          <p:spPr>
            <a:xfrm rot="4644591">
              <a:off x="14033372" y="-3710413"/>
              <a:ext cx="8047880" cy="8132468"/>
            </a:xfrm>
            <a:custGeom>
              <a:avLst/>
              <a:gdLst/>
              <a:ahLst/>
              <a:cxnLst/>
              <a:rect l="l" t="t" r="r" b="b"/>
              <a:pathLst>
                <a:path w="8047880" h="8132468">
                  <a:moveTo>
                    <a:pt x="0" y="0"/>
                  </a:moveTo>
                  <a:lnTo>
                    <a:pt x="8047880" y="0"/>
                  </a:lnTo>
                  <a:lnTo>
                    <a:pt x="8047880" y="8132467"/>
                  </a:lnTo>
                  <a:lnTo>
                    <a:pt x="0" y="81324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effectLst>
              <a:softEdge rad="457200"/>
            </a:effectLst>
          </p:spPr>
        </p:sp>
        <p:grpSp>
          <p:nvGrpSpPr>
            <p:cNvPr id="15" name="Group 14"/>
            <p:cNvGrpSpPr/>
            <p:nvPr/>
          </p:nvGrpSpPr>
          <p:grpSpPr>
            <a:xfrm>
              <a:off x="-2362200" y="0"/>
              <a:ext cx="20493131" cy="11900202"/>
              <a:chOff x="-2469685" y="15481"/>
              <a:chExt cx="20493131" cy="11900202"/>
            </a:xfrm>
          </p:grpSpPr>
          <p:sp>
            <p:nvSpPr>
              <p:cNvPr id="4" name="Freeform 4"/>
              <p:cNvSpPr/>
              <p:nvPr/>
            </p:nvSpPr>
            <p:spPr>
              <a:xfrm rot="934430">
                <a:off x="-2469685" y="5149303"/>
                <a:ext cx="5523862" cy="6766380"/>
              </a:xfrm>
              <a:custGeom>
                <a:avLst/>
                <a:gdLst/>
                <a:ahLst/>
                <a:cxnLst/>
                <a:rect l="l" t="t" r="r" b="b"/>
                <a:pathLst>
                  <a:path w="8047880" h="8132468">
                    <a:moveTo>
                      <a:pt x="0" y="0"/>
                    </a:moveTo>
                    <a:lnTo>
                      <a:pt x="8047880" y="0"/>
                    </a:lnTo>
                    <a:lnTo>
                      <a:pt x="8047880" y="8132468"/>
                    </a:lnTo>
                    <a:lnTo>
                      <a:pt x="0" y="813246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  <a:effectLst>
                <a:softEdge rad="419100"/>
              </a:effectLst>
            </p:spPr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06248" y="190501"/>
                <a:ext cx="3517198" cy="1600200"/>
              </a:xfrm>
              <a:prstGeom prst="rect">
                <a:avLst/>
              </a:prstGeom>
              <a:effectLst>
                <a:softEdge rad="317500"/>
              </a:effec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400" y="15481"/>
                <a:ext cx="1917554" cy="1950240"/>
              </a:xfrm>
              <a:prstGeom prst="rect">
                <a:avLst/>
              </a:prstGeom>
              <a:effectLst>
                <a:softEdge rad="317500"/>
              </a:effectLst>
            </p:spPr>
          </p:pic>
          <p:sp>
            <p:nvSpPr>
              <p:cNvPr id="14" name="Oval 13"/>
              <p:cNvSpPr/>
              <p:nvPr/>
            </p:nvSpPr>
            <p:spPr>
              <a:xfrm>
                <a:off x="1637307" y="956727"/>
                <a:ext cx="13258799" cy="1447800"/>
              </a:xfrm>
              <a:prstGeom prst="ellipse">
                <a:avLst/>
              </a:prstGeom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69850" h="38100" prst="cross"/>
                </a:sp3d>
              </a:bodyPr>
              <a:lstStyle/>
              <a:p>
                <a:pPr algn="ctr"/>
                <a:r>
                  <a:rPr lang="en-US" sz="6000" b="1" dirty="0" smtClean="0"/>
                  <a:t>Results and Discussion cont..</a:t>
                </a:r>
                <a:endParaRPr lang="en-US" sz="6000" b="1" dirty="0"/>
              </a:p>
            </p:txBody>
          </p:sp>
        </p:grpSp>
      </p:grp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825750" y="35433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2825750" y="35433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63339" y="3641025"/>
            <a:ext cx="17324661" cy="6416891"/>
            <a:chOff x="963339" y="3641025"/>
            <a:chExt cx="17324661" cy="6416891"/>
          </a:xfrm>
        </p:grpSpPr>
        <p:grpSp>
          <p:nvGrpSpPr>
            <p:cNvPr id="18" name="Group 17"/>
            <p:cNvGrpSpPr/>
            <p:nvPr/>
          </p:nvGrpSpPr>
          <p:grpSpPr>
            <a:xfrm>
              <a:off x="963339" y="3641025"/>
              <a:ext cx="15572062" cy="6416891"/>
              <a:chOff x="963339" y="3641025"/>
              <a:chExt cx="15572062" cy="6416891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1295400" y="3641025"/>
                <a:ext cx="13868399" cy="1077218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Dose received by taxi driver, bus driver and passengers during the </a:t>
                </a:r>
                <a:r>
                  <a:rPr lang="en-US" sz="3200" dirty="0" smtClean="0"/>
                  <a:t>patient’s </a:t>
                </a:r>
                <a:r>
                  <a:rPr lang="en-US" sz="3200" dirty="0"/>
                  <a:t>journey home</a:t>
                </a: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3339" y="4234367"/>
                <a:ext cx="15572062" cy="5823549"/>
              </a:xfrm>
              <a:prstGeom prst="rect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</p:pic>
          <p:sp>
            <p:nvSpPr>
              <p:cNvPr id="9" name="Rectangle 8"/>
              <p:cNvSpPr/>
              <p:nvPr/>
            </p:nvSpPr>
            <p:spPr>
              <a:xfrm>
                <a:off x="8839200" y="6743699"/>
                <a:ext cx="990599" cy="2743200"/>
              </a:xfrm>
              <a:prstGeom prst="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553200" y="6743699"/>
                <a:ext cx="914399" cy="2805296"/>
              </a:xfrm>
              <a:prstGeom prst="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201400" y="6629400"/>
                <a:ext cx="1008255" cy="2857499"/>
              </a:xfrm>
              <a:prstGeom prst="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357360" y="8942753"/>
              <a:ext cx="930640" cy="111516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isometricOffAxis1Lef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21" name="Rectangle 20"/>
          <p:cNvSpPr/>
          <p:nvPr/>
        </p:nvSpPr>
        <p:spPr>
          <a:xfrm>
            <a:off x="1839499" y="154271"/>
            <a:ext cx="11463674" cy="519247"/>
          </a:xfrm>
          <a:prstGeom prst="rect">
            <a:avLst/>
          </a:prstGeom>
          <a:effectLst>
            <a:softEdge rad="635000"/>
          </a:effec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6th Advanced Nuclear Science and Technology Techniques (ANSTT6) workshop</a:t>
            </a:r>
          </a:p>
        </p:txBody>
      </p:sp>
    </p:spTree>
    <p:extLst>
      <p:ext uri="{BB962C8B-B14F-4D97-AF65-F5344CB8AC3E}">
        <p14:creationId xmlns:p14="http://schemas.microsoft.com/office/powerpoint/2010/main" val="291664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3713</TotalTime>
  <Words>541</Words>
  <Application>Microsoft Office PowerPoint</Application>
  <PresentationFormat>Custom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Arial</vt:lpstr>
      <vt:lpstr>Times New Roman</vt:lpstr>
      <vt:lpstr>Poppins Bold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145</cp:revision>
  <dcterms:created xsi:type="dcterms:W3CDTF">2006-08-16T00:00:00Z</dcterms:created>
  <dcterms:modified xsi:type="dcterms:W3CDTF">2026-05-21T22:01:47Z</dcterms:modified>
  <dc:identifier>DAHHd3ANdNw</dc:identifier>
</cp:coreProperties>
</file>