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585" r:id="rId4"/>
    <p:sldId id="593" r:id="rId5"/>
    <p:sldId id="586" r:id="rId6"/>
    <p:sldId id="595" r:id="rId7"/>
    <p:sldId id="596" r:id="rId8"/>
    <p:sldId id="590" r:id="rId9"/>
    <p:sldId id="589" r:id="rId10"/>
    <p:sldId id="599" r:id="rId11"/>
    <p:sldId id="604" r:id="rId12"/>
    <p:sldId id="598" r:id="rId13"/>
    <p:sldId id="602" r:id="rId14"/>
    <p:sldId id="597" r:id="rId15"/>
    <p:sldId id="601" r:id="rId16"/>
    <p:sldId id="591" r:id="rId17"/>
    <p:sldId id="592" r:id="rId18"/>
    <p:sldId id="5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5A9CA-2D6B-4513-A64A-962353A27E14}" v="1" dt="2026-05-18T19:18:15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iree Mokgele" userId="fdad4d36-72e4-4267-84f2-e7344270db0f" providerId="ADAL" clId="{862FCBE8-8A6C-4726-ABFA-2D953D97197F}"/>
    <pc:docChg chg="modSld">
      <pc:chgData name="Desiree Mokgele" userId="fdad4d36-72e4-4267-84f2-e7344270db0f" providerId="ADAL" clId="{862FCBE8-8A6C-4726-ABFA-2D953D97197F}" dt="2026-05-19T08:06:47.239" v="3" actId="20577"/>
      <pc:docMkLst>
        <pc:docMk/>
      </pc:docMkLst>
      <pc:sldChg chg="modSp mod">
        <pc:chgData name="Desiree Mokgele" userId="fdad4d36-72e4-4267-84f2-e7344270db0f" providerId="ADAL" clId="{862FCBE8-8A6C-4726-ABFA-2D953D97197F}" dt="2026-05-19T08:06:39.562" v="1" actId="20577"/>
        <pc:sldMkLst>
          <pc:docMk/>
          <pc:sldMk cId="2154951255" sldId="597"/>
        </pc:sldMkLst>
        <pc:graphicFrameChg chg="modGraphic">
          <ac:chgData name="Desiree Mokgele" userId="fdad4d36-72e4-4267-84f2-e7344270db0f" providerId="ADAL" clId="{862FCBE8-8A6C-4726-ABFA-2D953D97197F}" dt="2026-05-19T08:06:39.562" v="1" actId="20577"/>
          <ac:graphicFrameMkLst>
            <pc:docMk/>
            <pc:sldMk cId="2154951255" sldId="597"/>
            <ac:graphicFrameMk id="4" creationId="{7CD6D707-448A-06EB-78DA-34B8D6037DAA}"/>
          </ac:graphicFrameMkLst>
        </pc:graphicFrameChg>
      </pc:sldChg>
      <pc:sldChg chg="modSp mod">
        <pc:chgData name="Desiree Mokgele" userId="fdad4d36-72e4-4267-84f2-e7344270db0f" providerId="ADAL" clId="{862FCBE8-8A6C-4726-ABFA-2D953D97197F}" dt="2026-05-19T08:06:47.239" v="3" actId="20577"/>
        <pc:sldMkLst>
          <pc:docMk/>
          <pc:sldMk cId="1962502707" sldId="601"/>
        </pc:sldMkLst>
        <pc:graphicFrameChg chg="modGraphic">
          <ac:chgData name="Desiree Mokgele" userId="fdad4d36-72e4-4267-84f2-e7344270db0f" providerId="ADAL" clId="{862FCBE8-8A6C-4726-ABFA-2D953D97197F}" dt="2026-05-19T08:06:47.239" v="3" actId="20577"/>
          <ac:graphicFrameMkLst>
            <pc:docMk/>
            <pc:sldMk cId="1962502707" sldId="601"/>
            <ac:graphicFrameMk id="5" creationId="{0DAE02A9-A835-6A0F-E03B-2682403AD7E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EC4F-4470-4697-9CA7-A34BEA360AC2}" type="datetimeFigureOut">
              <a:rPr lang="en-SS" smtClean="0"/>
              <a:t>05/19/2026</a:t>
            </a:fld>
            <a:endParaRPr lang="en-S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259A2-303E-4E3E-AC36-AFD8C3EC4F0B}" type="slidenum">
              <a:rPr lang="en-SS" smtClean="0"/>
              <a:t>‹#›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278774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259A2-303E-4E3E-AC36-AFD8C3EC4F0B}" type="slidenum">
              <a:rPr lang="en-SS" smtClean="0"/>
              <a:t>3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175072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259A2-303E-4E3E-AC36-AFD8C3EC4F0B}" type="slidenum">
              <a:rPr lang="en-SS" smtClean="0"/>
              <a:t>6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1269409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259A2-303E-4E3E-AC36-AFD8C3EC4F0B}" type="slidenum">
              <a:rPr lang="en-SS" smtClean="0"/>
              <a:t>9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126351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B0422-88FE-34A0-6772-6042A509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0CBD8-54A4-A61F-F428-A48845C15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114E0E-5A81-1D1E-C08A-277DF5714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AF72-DAF5-EE53-B046-2F32F70F3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259A2-303E-4E3E-AC36-AFD8C3EC4F0B}" type="slidenum">
              <a:rPr kumimoji="0" lang="en-S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3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259A2-303E-4E3E-AC36-AFD8C3EC4F0B}" type="slidenum">
              <a:rPr lang="en-SS" smtClean="0"/>
              <a:t>14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62048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FB98-BA1B-38B0-1ECD-F7AB7A7A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9AADAB-E1B8-D839-A326-7D18183B0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4867B-1684-91FE-7B71-F8C84D1A4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A0BB3-9033-ECE2-CB1E-9F69ADCA7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259A2-303E-4E3E-AC36-AFD8C3EC4F0B}" type="slidenum">
              <a:rPr kumimoji="0" lang="en-S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259A2-303E-4E3E-AC36-AFD8C3EC4F0B}" type="slidenum">
              <a:rPr lang="en-SS" smtClean="0"/>
              <a:t>16</a:t>
            </a:fld>
            <a:endParaRPr lang="en-SS"/>
          </a:p>
        </p:txBody>
      </p:sp>
    </p:spTree>
    <p:extLst>
      <p:ext uri="{BB962C8B-B14F-4D97-AF65-F5344CB8AC3E}">
        <p14:creationId xmlns:p14="http://schemas.microsoft.com/office/powerpoint/2010/main" val="246843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0593-3E2A-4A63-AE64-B5C4C9C47EC5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5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DCB5-7C9A-496E-AFBE-66D97BB545E3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0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1452-03B9-47EE-8191-772E8C09A348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3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69023-85A0-4523-B358-9DD9FC564B0B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1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49D36-802E-43EF-9562-3D8AB3BCB6FC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5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907E-5FDD-444F-AA0C-3439706DF142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EAAAB-8CA7-45F4-A331-F3408AD8A0E3}" type="datetime1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7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9A6D-1597-4B13-B897-D1C829C70FE8}" type="datetime1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5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F3FD-E35F-49FC-B2FD-8FC34A54D747}" type="datetime1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CB64-5144-4484-B9E5-0911E182E3DD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6FA-E39E-45C8-8015-ED7BB9203E6E}" type="datetime1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84342-509D-41CC-864C-660DE1B70368}" type="datetime1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E138-3AE0-404F-9C11-06020B21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907184"/>
            <a:ext cx="6364297" cy="304363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</a:pP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ZA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af-ZA" sz="3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Investigating radiological risk due to solid-phase ‘black powder’ from the Secunda Gas Pipeline</a:t>
            </a:r>
            <a:br>
              <a:rPr lang="af-ZA" sz="27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af-ZA" sz="3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Nuclear Science and Technology Techniques Workshop Programme</a:t>
            </a:r>
            <a:br>
              <a:rPr lang="en-Z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Z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</a:t>
            </a:r>
            <a:r>
              <a:rPr lang="en-ZA" sz="1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Z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-22</a:t>
            </a:r>
            <a:r>
              <a:rPr lang="en-ZA" sz="1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ZA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2026)</a:t>
            </a:r>
            <a:r>
              <a:rPr lang="en-ZA" sz="3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ZA" sz="20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ZA" sz="20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65" y="4777945"/>
            <a:ext cx="6853881" cy="1178485"/>
          </a:xfrm>
        </p:spPr>
        <p:txBody>
          <a:bodyPr>
            <a:normAutofit fontScale="92500" lnSpcReduction="20000"/>
          </a:bodyPr>
          <a:lstStyle/>
          <a:p>
            <a:r>
              <a:rPr lang="en-US" sz="1700" b="1" dirty="0">
                <a:latin typeface="+mj-lt"/>
                <a:cs typeface="Times New Roman" panose="02020603050405020304" pitchFamily="18" charset="0"/>
              </a:rPr>
              <a:t>Tsholofelo Mokgele </a:t>
            </a:r>
          </a:p>
          <a:p>
            <a:r>
              <a:rPr lang="en-US" sz="1700" b="1" dirty="0">
                <a:latin typeface="+mj-lt"/>
                <a:cs typeface="Times New Roman" panose="02020603050405020304" pitchFamily="18" charset="0"/>
              </a:rPr>
              <a:t>Supervisor: Dr. Tebogo Kupi </a:t>
            </a:r>
          </a:p>
          <a:p>
            <a:endParaRPr lang="en-ZA" dirty="0"/>
          </a:p>
          <a:p>
            <a:pPr algn="l"/>
            <a:r>
              <a:rPr lang="en-ZA" sz="1200" b="1" i="1" dirty="0"/>
              <a:t>North-West University (NWU), Centre for Applied Radiation Science and technology (CARST) </a:t>
            </a:r>
            <a:endParaRPr lang="en-US" sz="1200" b="1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494C2C-4095-126E-BB57-B69C308B28A2}"/>
              </a:ext>
            </a:extLst>
          </p:cNvPr>
          <p:cNvCxnSpPr>
            <a:cxnSpLocks/>
          </p:cNvCxnSpPr>
          <p:nvPr/>
        </p:nvCxnSpPr>
        <p:spPr>
          <a:xfrm>
            <a:off x="227781" y="5435600"/>
            <a:ext cx="57412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9DA26-663E-5EC1-524F-D3395E0C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6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BD2D0-A31D-9613-4F32-F4743029C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7BD6-7D5A-0E6A-929C-0EA751CF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496C-83C7-28D9-0BB1-D3BE3DF2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178011"/>
            <a:ext cx="11238470" cy="49989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44DE70-D838-A99F-668A-0CD24E72C229}"/>
                  </a:ext>
                </a:extLst>
              </p:cNvPr>
              <p:cNvSpPr txBox="1"/>
              <p:nvPr/>
            </p:nvSpPr>
            <p:spPr>
              <a:xfrm>
                <a:off x="28031" y="1058091"/>
                <a:ext cx="11413067" cy="5270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/>
                  <a:t>The absorbed dose (D</a:t>
                </a:r>
                <a:r>
                  <a:rPr lang="en-GB" sz="1600" b="1" baseline="-25000" dirty="0"/>
                  <a:t>ab</a:t>
                </a:r>
                <a:r>
                  <a:rPr lang="en-GB" sz="1600" b="1" dirty="0"/>
                  <a:t>) in air</a:t>
                </a:r>
              </a:p>
              <a:p>
                <a:r>
                  <a:rPr lang="af-ZA" sz="1600" dirty="0"/>
                  <a:t>This is an indicator of gamma radiation arising from terrestrial radionuclides </a:t>
                </a:r>
                <a:r>
                  <a:rPr lang="af-ZA" sz="1600" baseline="30000" dirty="0"/>
                  <a:t>226</a:t>
                </a:r>
                <a:r>
                  <a:rPr lang="af-ZA" sz="1600" dirty="0"/>
                  <a:t>Ra, </a:t>
                </a:r>
                <a:r>
                  <a:rPr lang="af-ZA" sz="1600" baseline="30000" dirty="0"/>
                  <a:t>232</a:t>
                </a:r>
                <a:r>
                  <a:rPr lang="af-ZA" sz="1600" dirty="0"/>
                  <a:t>Th and </a:t>
                </a:r>
                <a:r>
                  <a:rPr lang="af-ZA" sz="1600" baseline="30000" dirty="0"/>
                  <a:t>40</a:t>
                </a:r>
                <a:r>
                  <a:rPr lang="af-ZA" sz="1600" dirty="0"/>
                  <a:t>K present in air at 1 m above ground. The absorbed dose is represensted in Equation 5.</a:t>
                </a:r>
              </a:p>
              <a:p>
                <a:endParaRPr lang="en-GB" sz="1600" b="1" dirty="0"/>
              </a:p>
              <a:p>
                <a:r>
                  <a:rPr lang="af-ZA" sz="1600" dirty="0"/>
                  <a:t> </a:t>
                </a:r>
                <a:r>
                  <a:rPr lang="en-ZA" sz="16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ab</m:t>
                        </m:r>
                      </m:sub>
                    </m:sSub>
                    <m:d>
                      <m:d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ZA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af-ZA" sz="1600">
                                <a:latin typeface="Cambria Math" panose="02040503050406030204" pitchFamily="18" charset="0"/>
                              </a:rPr>
                              <m:t>nGy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af-ZA" sz="160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d>
                    <m:r>
                      <a:rPr lang="af-ZA" sz="1600">
                        <a:latin typeface="Cambria Math" panose="02040503050406030204" pitchFamily="18" charset="0"/>
                      </a:rPr>
                      <m:t>=0.462 </m:t>
                    </m:r>
                    <m:sSub>
                      <m:sSub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Ra</m:t>
                        </m:r>
                      </m:sub>
                    </m:sSub>
                    <m:r>
                      <a:rPr lang="af-ZA" sz="1600">
                        <a:latin typeface="Cambria Math" panose="02040503050406030204" pitchFamily="18" charset="0"/>
                      </a:rPr>
                      <m:t>+0.604 </m:t>
                    </m:r>
                    <m:sSub>
                      <m:sSub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  <m:r>
                      <a:rPr lang="af-ZA" sz="1600">
                        <a:latin typeface="Cambria Math" panose="02040503050406030204" pitchFamily="18" charset="0"/>
                      </a:rPr>
                      <m:t>+0.0417</m:t>
                    </m:r>
                    <m:sSub>
                      <m:sSub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af-ZA" sz="16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				</a:t>
                </a:r>
                <a:r>
                  <a:rPr lang="af-ZA" sz="16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(5)</a:t>
                </a:r>
                <a:r>
                  <a:rPr lang="af-ZA" sz="16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		</a:t>
                </a:r>
              </a:p>
              <a:p>
                <a:endParaRPr lang="af-ZA" sz="1600" b="1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ea typeface="Calibri" panose="020F0502020204030204" pitchFamily="34" charset="0"/>
                  </a:rPr>
                  <a:t>The annual effective dose equivalent (AEDE)</a:t>
                </a:r>
              </a:p>
              <a:p>
                <a:r>
                  <a:rPr lang="af-ZA" sz="1600" dirty="0"/>
                  <a:t>Equation 6 illustrates the AEDE, which is the total external or internal radiation dose equivalent deposited to an individual over the course of a year (Kidane</a:t>
                </a:r>
                <a:r>
                  <a:rPr lang="af-ZA" sz="1600" i="1" dirty="0"/>
                  <a:t> et al.</a:t>
                </a:r>
                <a:r>
                  <a:rPr lang="af-ZA" sz="1600" dirty="0"/>
                  <a:t>, 2024),</a:t>
                </a:r>
              </a:p>
              <a:p>
                <a:endParaRPr lang="af-ZA" sz="1600" dirty="0"/>
              </a:p>
              <a:p>
                <a14:m>
                  <m:oMath xmlns:m="http://schemas.openxmlformats.org/officeDocument/2006/math">
                    <m:r>
                      <a:rPr lang="en-ZA" sz="16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                                    </m:t>
                    </m:r>
                    <m:r>
                      <m:rPr>
                        <m:sty m:val="p"/>
                      </m:rP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AEDE</m:t>
                    </m:r>
                    <m: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ZA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DFont+F5"/>
                            <a:cs typeface="CIDFont+F5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ZA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DFont+F5"/>
                                <a:cs typeface="CIDFont+F5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af-ZA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DFont+F5"/>
                                <a:cs typeface="CIDFont+F5"/>
                              </a:rPr>
                              <m:t>mSv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af-ZA" sz="1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DFont+F5"/>
                                <a:cs typeface="CIDFont+F5"/>
                              </a:rPr>
                              <m:t>y</m:t>
                            </m:r>
                          </m:den>
                        </m:f>
                      </m:e>
                    </m:d>
                    <m: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ZA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</m:t>
                        </m:r>
                      </m:sub>
                    </m:sSub>
                    <m: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m:rPr>
                        <m:sty m:val="p"/>
                      </m:rP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m:rPr>
                        <m:sty m:val="p"/>
                      </m:rP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DC</m:t>
                    </m:r>
                    <m: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m:rPr>
                        <m:sty m:val="p"/>
                      </m:rPr>
                      <a:rPr lang="af-ZA" sz="16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OF</m:t>
                    </m:r>
                  </m:oMath>
                </a14:m>
                <a:r>
                  <a:rPr lang="af-ZA" sz="16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					(6)</a:t>
                </a:r>
              </a:p>
              <a:p>
                <a:endParaRPr lang="af-ZA" sz="16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r>
                  <a:rPr lang="en-ZA" sz="16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T is Time (8760 h/year), DC is the Dose conversion coefficient (0.7 × 10⁻⁶ Sv/</a:t>
                </a:r>
                <a:r>
                  <a:rPr lang="en-ZA" sz="1600" dirty="0" err="1">
                    <a:solidFill>
                      <a:srgbClr val="000000"/>
                    </a:solidFill>
                    <a:ea typeface="Calibri" panose="020F0502020204030204" pitchFamily="34" charset="0"/>
                  </a:rPr>
                  <a:t>nGy</a:t>
                </a:r>
                <a:r>
                  <a:rPr lang="en-ZA" sz="16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), OF is the Occupancy factor (a 0.2 occupancy factor was assumed).</a:t>
                </a:r>
                <a:endParaRPr lang="af-ZA" sz="16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endParaRPr kumimoji="0" lang="af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af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+mn-cs"/>
                  </a:rPr>
                  <a:t>Excess Life Cancer Risk (ELCR)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kumimoji="0" lang="af-Z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lang="en-US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ZA" sz="1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ELCR</m:t>
                    </m:r>
                    <m: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AEDE</m:t>
                    </m:r>
                    <m: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 </m:t>
                    </m:r>
                    <m:r>
                      <m:rPr>
                        <m:sty m:val="p"/>
                      </m:rP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DL</m:t>
                    </m:r>
                    <m: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×</m:t>
                    </m:r>
                    <m:r>
                      <m:rPr>
                        <m:sty m:val="p"/>
                      </m:rP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RF</m:t>
                    </m:r>
                    <m:r>
                      <a:rPr lang="af-ZA" sz="1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af-ZA" sz="16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						(7)</a:t>
                </a:r>
                <a:endParaRPr lang="af-ZA" sz="16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af-ZA" sz="16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ELCR</a:t>
                </a:r>
                <a:r>
                  <a:rPr lang="af-ZA" sz="1600" dirty="0">
                    <a:effectLst/>
                    <a:ea typeface="Calibri" panose="020F0502020204030204" pitchFamily="34" charset="0"/>
                  </a:rPr>
                  <a:t> is the annual effective dose equivalent, </a:t>
                </a:r>
                <a:r>
                  <a:rPr lang="af-ZA" sz="16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DL </a:t>
                </a:r>
                <a:r>
                  <a:rPr lang="af-ZA" sz="1600" dirty="0">
                    <a:effectLst/>
                    <a:ea typeface="Calibri" panose="020F0502020204030204" pitchFamily="34" charset="0"/>
                  </a:rPr>
                  <a:t>is duration of life (typically 70 years) and </a:t>
                </a:r>
                <a:r>
                  <a:rPr lang="af-ZA" sz="16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RF</a:t>
                </a:r>
                <a:r>
                  <a:rPr lang="af-ZA" sz="1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af-ZA" sz="1600" dirty="0">
                    <a:effectLst/>
                    <a:ea typeface="Calibri" panose="020F0502020204030204" pitchFamily="34" charset="0"/>
                  </a:rPr>
                  <a:t>is the risk factor (</a:t>
                </a:r>
                <a:r>
                  <a:rPr lang="af-ZA" sz="1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0.05 </a:t>
                </a:r>
                <a:r>
                  <a:rPr lang="af-ZA" sz="1600" dirty="0">
                    <a:effectLst/>
                    <a:ea typeface="Calibri" panose="020F0502020204030204" pitchFamily="34" charset="0"/>
                  </a:rPr>
                  <a:t>fatal cancer risk per sievert</a:t>
                </a:r>
                <a:r>
                  <a:rPr lang="af-ZA" sz="1600" dirty="0">
                    <a:ea typeface="Calibri" panose="020F0502020204030204" pitchFamily="34" charset="0"/>
                  </a:rPr>
                  <a:t>) as shown in Equation 7.</a:t>
                </a:r>
                <a:endParaRPr kumimoji="0" lang="af-Z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44DE70-D838-A99F-668A-0CD24E72C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1" y="1058091"/>
                <a:ext cx="11413067" cy="5270482"/>
              </a:xfrm>
              <a:prstGeom prst="rect">
                <a:avLst/>
              </a:prstGeom>
              <a:blipFill>
                <a:blip r:embed="rId3"/>
                <a:stretch>
                  <a:fillRect l="-321" t="-347" r="-267" b="-57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B734C-84C0-A4BE-A33E-5738474C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9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B7F7A6-C1B1-618E-F417-61E16A746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DA520-DC96-0B56-DF0D-D78025EA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CFE9-576C-DD32-1A1F-9E5D6945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0" y="1203664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80A56-EC8F-ED34-FDC9-E7D7A63D5713}"/>
              </a:ext>
            </a:extLst>
          </p:cNvPr>
          <p:cNvSpPr txBox="1"/>
          <p:nvPr/>
        </p:nvSpPr>
        <p:spPr>
          <a:xfrm>
            <a:off x="-154627" y="1127464"/>
            <a:ext cx="653849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f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af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Activity concentrations for black powder samples</a:t>
            </a:r>
          </a:p>
        </p:txBody>
      </p:sp>
      <p:pic>
        <p:nvPicPr>
          <p:cNvPr id="4" name="Picture 3" descr="P730#yIS1">
            <a:extLst>
              <a:ext uri="{FF2B5EF4-FFF2-40B4-BE49-F238E27FC236}">
                <a16:creationId xmlns:a16="http://schemas.microsoft.com/office/drawing/2014/main" id="{ED3FFE62-AFDA-6812-140E-0BBB7AA10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2948" r="6042" b="5127"/>
          <a:stretch>
            <a:fillRect/>
          </a:stretch>
        </p:blipFill>
        <p:spPr bwMode="auto">
          <a:xfrm>
            <a:off x="432647" y="1720446"/>
            <a:ext cx="5248486" cy="419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734#yIS1">
            <a:extLst>
              <a:ext uri="{FF2B5EF4-FFF2-40B4-BE49-F238E27FC236}">
                <a16:creationId xmlns:a16="http://schemas.microsoft.com/office/drawing/2014/main" id="{90816E75-B7CE-FD2D-30BF-994706E25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30" y="1699809"/>
            <a:ext cx="6041390" cy="4218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2D984-2733-EF92-2D9A-7F19130A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F0D45-DE98-BD2A-FF81-8CB0A071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C83BF-1E0E-7526-6419-710A9AD8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C27B8-CB48-58FE-8206-BAA01E90C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0" y="1203664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BED20-C07D-D97C-FC62-6360C231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0" y="1759283"/>
            <a:ext cx="5874892" cy="3537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3A699-1EE6-B1EE-0106-399D030D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505" y="1759283"/>
            <a:ext cx="5776495" cy="3537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EBCCEC-C37C-9FCB-7589-54C43150D472}"/>
              </a:ext>
            </a:extLst>
          </p:cNvPr>
          <p:cNvSpPr txBox="1"/>
          <p:nvPr/>
        </p:nvSpPr>
        <p:spPr>
          <a:xfrm>
            <a:off x="-154627" y="1127464"/>
            <a:ext cx="653849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f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af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Activity concentrations for black powder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BC7A3-C2F5-B666-A459-50B275D55699}"/>
              </a:ext>
            </a:extLst>
          </p:cNvPr>
          <p:cNvSpPr txBox="1"/>
          <p:nvPr/>
        </p:nvSpPr>
        <p:spPr>
          <a:xfrm>
            <a:off x="-34535" y="5390521"/>
            <a:ext cx="11951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Overall, the average specific activity of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226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Ra,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232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 and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40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 in both BS-PP and BS-DF samples are significantly lower than the exemption level of </a:t>
            </a:r>
            <a:r>
              <a:rPr lang="af-Z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1000 Bq/kg 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226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 and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232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 and </a:t>
            </a:r>
            <a:r>
              <a:rPr lang="af-Z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10000 Bq/kg</a:t>
            </a:r>
            <a:r>
              <a:rPr lang="af-ZA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</a:t>
            </a:r>
            <a:r>
              <a:rPr lang="af-ZA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40</a:t>
            </a:r>
            <a:r>
              <a:rPr lang="af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 as reported in the IAEA basic safety standard</a:t>
            </a:r>
            <a:r>
              <a:rPr lang="af-ZA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6EB7F-3387-38CA-262B-0AC998D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1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5789F3-B3F2-B94B-C26E-5978E006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5C01-3D97-E55D-5411-D786BE08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13C2-C17C-236C-93BC-BF8D7E99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933" y="2048933"/>
            <a:ext cx="10320866" cy="412803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191AD77-9519-281A-BBC4-2F39BFD17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840954"/>
              </p:ext>
            </p:extLst>
          </p:nvPr>
        </p:nvGraphicFramePr>
        <p:xfrm>
          <a:off x="258610" y="2171401"/>
          <a:ext cx="11869511" cy="336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991999" imgH="2553059" progId="Word.Document.12">
                  <p:embed/>
                </p:oleObj>
              </mc:Choice>
              <mc:Fallback>
                <p:oleObj name="Document" r:id="rId4" imgW="8991999" imgH="2553059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191AD77-9519-281A-BBC4-2F39BFD176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610" y="2171401"/>
                        <a:ext cx="11869511" cy="3369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4F19197-8E34-BB8E-D7EB-E3843872001E}"/>
              </a:ext>
            </a:extLst>
          </p:cNvPr>
          <p:cNvSpPr txBox="1"/>
          <p:nvPr/>
        </p:nvSpPr>
        <p:spPr>
          <a:xfrm>
            <a:off x="101601" y="1316865"/>
            <a:ext cx="1088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b="1" dirty="0"/>
              <a:t>Table 2: Comparison of activity concentrations of (</a:t>
            </a:r>
            <a:r>
              <a:rPr lang="en-ZA" sz="1600" b="1" baseline="30000" dirty="0"/>
              <a:t>226</a:t>
            </a:r>
            <a:r>
              <a:rPr lang="en-ZA" sz="1600" b="1" dirty="0"/>
              <a:t>Ra, </a:t>
            </a:r>
            <a:r>
              <a:rPr lang="en-ZA" sz="1600" b="1" baseline="30000" dirty="0"/>
              <a:t>232</a:t>
            </a:r>
            <a:r>
              <a:rPr lang="en-ZA" sz="1600" b="1" dirty="0"/>
              <a:t>Th, and </a:t>
            </a:r>
            <a:r>
              <a:rPr lang="en-ZA" sz="1600" b="1" baseline="30000" dirty="0"/>
              <a:t>40</a:t>
            </a:r>
            <a:r>
              <a:rPr lang="en-ZA" sz="1600" b="1" dirty="0"/>
              <a:t>K) in black powder (BP) samples from pigging and filter operations in South Africa with values reported for other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9B92F-2E11-BFD0-9FF6-C3846631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AF5D2-B6FE-645D-B29D-A2D170D8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28FA-6D3F-A3E7-E50D-5C902FB1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ADE5-373D-E2AA-C22D-8C00C55E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464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D6D707-448A-06EB-78DA-34B8D6037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013203"/>
              </p:ext>
            </p:extLst>
          </p:nvPr>
        </p:nvGraphicFramePr>
        <p:xfrm>
          <a:off x="838200" y="1520188"/>
          <a:ext cx="10363200" cy="4395260"/>
        </p:xfrm>
        <a:graphic>
          <a:graphicData uri="http://schemas.openxmlformats.org/drawingml/2006/table">
            <a:tbl>
              <a:tblPr firstRow="1" firstCol="1" bandRow="1"/>
              <a:tblGrid>
                <a:gridCol w="3657600">
                  <a:extLst>
                    <a:ext uri="{9D8B030D-6E8A-4147-A177-3AD203B41FA5}">
                      <a16:colId xmlns:a16="http://schemas.microsoft.com/office/drawing/2014/main" val="2970260946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609746696"/>
                    </a:ext>
                  </a:extLst>
                </a:gridCol>
                <a:gridCol w="999067">
                  <a:extLst>
                    <a:ext uri="{9D8B030D-6E8A-4147-A177-3AD203B41FA5}">
                      <a16:colId xmlns:a16="http://schemas.microsoft.com/office/drawing/2014/main" val="9754313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480085661"/>
                    </a:ext>
                  </a:extLst>
                </a:gridCol>
                <a:gridCol w="973666">
                  <a:extLst>
                    <a:ext uri="{9D8B030D-6E8A-4147-A177-3AD203B41FA5}">
                      <a16:colId xmlns:a16="http://schemas.microsoft.com/office/drawing/2014/main" val="2328704708"/>
                    </a:ext>
                  </a:extLst>
                </a:gridCol>
                <a:gridCol w="1312334">
                  <a:extLst>
                    <a:ext uri="{9D8B030D-6E8A-4147-A177-3AD203B41FA5}">
                      <a16:colId xmlns:a16="http://schemas.microsoft.com/office/drawing/2014/main" val="1260535301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4184783567"/>
                    </a:ext>
                  </a:extLst>
                </a:gridCol>
              </a:tblGrid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ID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af-ZA" sz="1300" b="1" kern="1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af-ZA" sz="13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(Bq/kg)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af-ZA" sz="1300" b="1" kern="1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af-ZA" sz="1300" b="1" kern="1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af-ZA" sz="1300" b="1" kern="1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(nGy/h)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AEDE (mSv/yr)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ELCR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84308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1,26E-03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4,40E-06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36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BS-PP2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5,89E-03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2,06E-05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527541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10,97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6,11E-03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2,14E-05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539264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BS-PP4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4,57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1,96E-05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32784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10,51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4,79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5,88E-03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2,06E-05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702996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11,34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6,28E-03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2,20E-05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24809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BS-PP7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6,28E-03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2,20E-05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465494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BS-PP8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11,32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5,16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6,32E-03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2,21E-05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649700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8,08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4,56E-03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632484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9,32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5,22E-03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1,83E-05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268142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10,39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5,82E-03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2,04E-05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06727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11,84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6,59E-03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2,31E-05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110861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6,80E-03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2,38E-05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490450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10,37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2,03E-05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614430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BS-PP15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6,28E-03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2,20E-05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886549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10,68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4,86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5,96E-03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2,09E-05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247562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6,80E-03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2,38E-05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663293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8,08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4,56E-03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435199"/>
                  </a:ext>
                </a:extLst>
              </a:tr>
              <a:tr h="2197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  safety limit (UNSCEAR 2000, IAEA 2017)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en-ZA" sz="1000" kern="1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≤1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1,00E-04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99" marR="649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9874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775314-C001-3E1F-61E2-744B66B63C84}"/>
              </a:ext>
            </a:extLst>
          </p:cNvPr>
          <p:cNvSpPr txBox="1"/>
          <p:nvPr/>
        </p:nvSpPr>
        <p:spPr>
          <a:xfrm>
            <a:off x="93133" y="824339"/>
            <a:ext cx="841586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/>
          </a:p>
          <a:p>
            <a:r>
              <a:rPr lang="en-ZA" sz="1600" b="1" dirty="0"/>
              <a:t>Table 3: Radiological hazard indices in black powder from pigging operations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DA1A-7D74-EBFC-76FC-42C70CC0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51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58417-260B-682B-0292-C3B9E71FF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BA58-2712-30FC-F879-EF6CCC10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45A8-5895-43D1-4E7B-322A16770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532" y="1600200"/>
            <a:ext cx="10346267" cy="45767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AE02A9-A835-6A0F-E03B-2682403AD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81021"/>
              </p:ext>
            </p:extLst>
          </p:nvPr>
        </p:nvGraphicFramePr>
        <p:xfrm>
          <a:off x="931332" y="1600200"/>
          <a:ext cx="10439401" cy="4263400"/>
        </p:xfrm>
        <a:graphic>
          <a:graphicData uri="http://schemas.openxmlformats.org/drawingml/2006/table">
            <a:tbl>
              <a:tblPr firstRow="1" firstCol="1" bandRow="1"/>
              <a:tblGrid>
                <a:gridCol w="3666068">
                  <a:extLst>
                    <a:ext uri="{9D8B030D-6E8A-4147-A177-3AD203B41FA5}">
                      <a16:colId xmlns:a16="http://schemas.microsoft.com/office/drawing/2014/main" val="3901879565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41351582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0032558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2924287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3926083550"/>
                    </a:ext>
                  </a:extLst>
                </a:gridCol>
                <a:gridCol w="1388534">
                  <a:extLst>
                    <a:ext uri="{9D8B030D-6E8A-4147-A177-3AD203B41FA5}">
                      <a16:colId xmlns:a16="http://schemas.microsoft.com/office/drawing/2014/main" val="393941711"/>
                    </a:ext>
                  </a:extLst>
                </a:gridCol>
                <a:gridCol w="1049866">
                  <a:extLst>
                    <a:ext uri="{9D8B030D-6E8A-4147-A177-3AD203B41FA5}">
                      <a16:colId xmlns:a16="http://schemas.microsoft.com/office/drawing/2014/main" val="1745379888"/>
                    </a:ext>
                  </a:extLst>
                </a:gridCol>
              </a:tblGrid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Sample ID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af-ZA" sz="1300" b="1" kern="1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(Bq/kg)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af-ZA" sz="1300" b="1" kern="1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af-ZA" sz="1300" b="1" kern="1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af-ZA" sz="1300" b="1" kern="1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(nGy/h)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AEDE (mSv/yr)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ELCR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315075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3,83E-03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1,34E-05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127675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2,43E-03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8,52E-06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805748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3,97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2,45E-03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8,58E-06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540360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010477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4,07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8,77E-06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050079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BS-DF6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2,73E-03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9,56E-06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658005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BS-DF7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1,12E-05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95113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BS-DF8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3,56E-03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1,25E-05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836115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3,49E-03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1,22E-05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528671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6,20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3,57E-03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1,25E-05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063540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BS-DF11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2,47E-03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8,64E-06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4853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BS-DF12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2,26E-03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7,90E-06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684709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4,57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2,81E-03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9,85E-06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75716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3,20E-03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1,12E-05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11772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BS-DF15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2,89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3,55E-03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1,24E-05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3565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5,13</a:t>
                      </a:r>
                      <a:endParaRPr lang="en-ZA" sz="10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2,47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3,03E-03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1,06E-05</a:t>
                      </a:r>
                      <a:endParaRPr lang="en-ZA" sz="1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275666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6,58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3,83E-03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1,34E-05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679112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1,84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2,26E-03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7,90E-06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56947"/>
                  </a:ext>
                </a:extLst>
              </a:tr>
              <a:tr h="21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Reference safety limit (</a:t>
                      </a: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UNSCEAR 2000, </a:t>
                      </a: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IAEA 2017)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af-ZA" sz="1300" b="1" kern="100" dirty="0">
                          <a:solidFill>
                            <a:srgbClr val="EE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af-ZA" sz="13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EE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1,00E-04</a:t>
                      </a:r>
                      <a:endParaRPr lang="en-ZA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59" marR="6265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2178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1B4859-979B-7DEB-E7E8-C3F701BD2A75}"/>
              </a:ext>
            </a:extLst>
          </p:cNvPr>
          <p:cNvSpPr txBox="1"/>
          <p:nvPr/>
        </p:nvSpPr>
        <p:spPr>
          <a:xfrm>
            <a:off x="-1" y="1090813"/>
            <a:ext cx="8940801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Table 4: Radiological hazard indices in black powder from dust filters obtained </a:t>
            </a:r>
            <a: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during normal operation</a:t>
            </a:r>
            <a:endParaRPr lang="en-ZA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4663-428C-02CA-6238-9307FDD2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B8E78-0428-07F6-4B1D-28DA5C124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4FCD-AC32-70CA-779C-9D155EFA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DCA17-F328-ED38-6C24-C5DD4A51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20597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8A68B-3ABF-1314-8C5B-8FE850A3D07D}"/>
              </a:ext>
            </a:extLst>
          </p:cNvPr>
          <p:cNvSpPr txBox="1"/>
          <p:nvPr/>
        </p:nvSpPr>
        <p:spPr>
          <a:xfrm>
            <a:off x="76200" y="1103461"/>
            <a:ext cx="12115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ZA" sz="2000" dirty="0">
                <a:effectLst/>
              </a:rPr>
              <a:t>This study investigated the radiological risks associated with black powder from the Secunda Gas Pipeline, with particular emphasis on potential radiation hazards to workers.</a:t>
            </a:r>
          </a:p>
          <a:p>
            <a:pPr algn="just">
              <a:buNone/>
            </a:pPr>
            <a:endParaRPr lang="en-Z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000" dirty="0">
                <a:effectLst/>
              </a:rPr>
              <a:t>The radionuclides identified in the black powder samples were ²²⁶Ra, ²³²Th, and ⁴⁰K.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20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000" dirty="0">
                <a:effectLst/>
              </a:rPr>
              <a:t>⁴⁰K exhibit</a:t>
            </a:r>
            <a:r>
              <a:rPr lang="en-ZA" sz="2000" dirty="0"/>
              <a:t>ed</a:t>
            </a:r>
            <a:r>
              <a:rPr lang="en-ZA" sz="2000" dirty="0">
                <a:effectLst/>
              </a:rPr>
              <a:t> the highest activity concentrations, followed by ²³²Th and ²²⁶Ra. The elevated activity concentrations of ⁴⁰K are attributed to its naturally high abundance in geological formations, whereas the </a:t>
            </a:r>
            <a:r>
              <a:rPr lang="en-ZA" sz="2000" dirty="0"/>
              <a:t>relatively</a:t>
            </a:r>
            <a:r>
              <a:rPr lang="en-ZA" sz="2000" dirty="0">
                <a:effectLst/>
              </a:rPr>
              <a:t> lower concentrations of ²²⁶Ra are likely due to its reduced solubility in formation or produced water.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af-ZA" sz="2000" dirty="0">
                <a:effectLst/>
                <a:ea typeface="Times New Roman" panose="02020603050405020304" pitchFamily="18" charset="0"/>
              </a:rPr>
              <a:t>The </a:t>
            </a:r>
            <a:r>
              <a:rPr lang="en-ZA" sz="2000" dirty="0">
                <a:effectLst/>
                <a:ea typeface="Times New Roman" panose="02020603050405020304" pitchFamily="18" charset="0"/>
              </a:rPr>
              <a:t>average Ra</a:t>
            </a:r>
            <a:r>
              <a:rPr lang="en-ZA" sz="2000" baseline="-25000" dirty="0">
                <a:effectLst/>
                <a:ea typeface="Times New Roman" panose="02020603050405020304" pitchFamily="18" charset="0"/>
              </a:rPr>
              <a:t>eq</a:t>
            </a:r>
            <a:r>
              <a:rPr lang="en-ZA" sz="2000" dirty="0">
                <a:effectLst/>
                <a:ea typeface="Times New Roman" panose="02020603050405020304" pitchFamily="18" charset="0"/>
              </a:rPr>
              <a:t>, H</a:t>
            </a:r>
            <a:r>
              <a:rPr lang="en-ZA" sz="2000" baseline="-25000" dirty="0">
                <a:effectLst/>
                <a:ea typeface="Times New Roman" panose="02020603050405020304" pitchFamily="18" charset="0"/>
              </a:rPr>
              <a:t>ex</a:t>
            </a:r>
            <a:r>
              <a:rPr lang="en-ZA" sz="2000" dirty="0">
                <a:effectLst/>
                <a:ea typeface="Times New Roman" panose="02020603050405020304" pitchFamily="18" charset="0"/>
              </a:rPr>
              <a:t>, H</a:t>
            </a:r>
            <a:r>
              <a:rPr lang="en-ZA" sz="2000" baseline="-25000" dirty="0">
                <a:effectLst/>
                <a:ea typeface="Times New Roman" panose="02020603050405020304" pitchFamily="18" charset="0"/>
              </a:rPr>
              <a:t>in</a:t>
            </a:r>
            <a:r>
              <a:rPr lang="en-ZA" sz="2000" dirty="0">
                <a:effectLst/>
                <a:ea typeface="Times New Roman" panose="02020603050405020304" pitchFamily="18" charset="0"/>
              </a:rPr>
              <a:t>, D</a:t>
            </a:r>
            <a:r>
              <a:rPr lang="en-ZA" sz="2000" baseline="-25000" dirty="0">
                <a:effectLst/>
                <a:ea typeface="Times New Roman" panose="02020603050405020304" pitchFamily="18" charset="0"/>
              </a:rPr>
              <a:t>ab</a:t>
            </a:r>
            <a:r>
              <a:rPr lang="en-ZA" sz="2000" dirty="0">
                <a:effectLst/>
                <a:ea typeface="Times New Roman" panose="02020603050405020304" pitchFamily="18" charset="0"/>
              </a:rPr>
              <a:t>, AEDE and the ELCR </a:t>
            </a:r>
            <a:r>
              <a:rPr lang="af-ZA" sz="2000" dirty="0">
                <a:effectLst/>
                <a:ea typeface="Times New Roman" panose="02020603050405020304" pitchFamily="18" charset="0"/>
              </a:rPr>
              <a:t>radiological hazard indices</a:t>
            </a:r>
            <a:r>
              <a:rPr lang="af-ZA" sz="2000" dirty="0">
                <a:effectLst/>
                <a:ea typeface="Calibri" panose="020F0502020204030204" pitchFamily="34" charset="0"/>
              </a:rPr>
              <a:t> were significantly lower than the recommended regulatory safety limits, indicating negligible radiological risks to maintenance workers during pigging and filter replacement operation.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af-ZA" sz="2000" dirty="0"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000" dirty="0"/>
              <a:t>Next step: Consolidate these activity concentration and dose assessments into a comprehensive programme basis for future handling of these NORM scale waste </a:t>
            </a:r>
            <a:r>
              <a:rPr lang="en-ZA" sz="2000"/>
              <a:t>product</a:t>
            </a:r>
            <a:r>
              <a:rPr lang="en-ZA" sz="2000">
                <a:solidFill>
                  <a:srgbClr val="FF0000"/>
                </a:solidFill>
              </a:rPr>
              <a:t>.</a:t>
            </a:r>
            <a:endParaRPr lang="af-ZA" sz="2000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ADA87-4692-CD8F-BC2A-3AA40E9E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4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39606-8720-F914-C9AD-DDC6488D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544D-19CD-A688-72B4-5AEC1C38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FBC9-92DF-FA91-E845-5668482C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464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04327-2FAE-56CE-18B1-D998042279B5}"/>
              </a:ext>
            </a:extLst>
          </p:cNvPr>
          <p:cNvSpPr txBox="1"/>
          <p:nvPr/>
        </p:nvSpPr>
        <p:spPr>
          <a:xfrm>
            <a:off x="0" y="1090813"/>
            <a:ext cx="11582401" cy="546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Z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Ali, M. M., et al. (2019). "Concentrations of TENORMs in the petroleum industry and their environmental and health effects." </a:t>
            </a:r>
            <a:r>
              <a:rPr lang="en-US" sz="1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Rsc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Advances </a:t>
            </a:r>
            <a:r>
              <a:rPr lang="en-US" sz="1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(67): 39201-39229.	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Alshahrani, B., et al. (2025). "Assessing radiological hazards from NORM in oil and gas production residues: a comprehensive study." Radiation Effects and Defects in Solids </a:t>
            </a:r>
            <a:r>
              <a:rPr lang="en-US" sz="1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(9-10): 1307-1330.	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Attallah, M., et al. (2012). "Environmental radioactivity of TE-NORM waste produced from petroleum industry in Egypt: review on characterization and treatment." Natural Gas-Extraction to End Use: 75-158.</a:t>
            </a:r>
          </a:p>
          <a:p>
            <a:pPr>
              <a:spcAft>
                <a:spcPts val="800"/>
              </a:spcAft>
            </a:pPr>
            <a:r>
              <a:rPr lang="en-US" sz="1000" dirty="0"/>
              <a:t>IAEA (2011). Radiation protection and safety of radiation sources International Basic Safety Standards. Interim Edition. Vienna, IAEA.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None/>
            </a:pPr>
            <a:r>
              <a:rPr lang="en-US" sz="10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Kpeglo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D. O. (2015). Radiation Exposure to Natural Radioactivity in Crude Oil and Petroleum Waste from Oil Fields in Ghana; Modelling, Risk Assessment and Regulatory Control, University of Ghana.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Le, H. T., et al. (2024). "NORM Waste Management in Vietnam’s Oil and Gas Industry: Lessons from Malaysia." Journal of Hazardous, Toxic, and Radioactive Waste </a:t>
            </a:r>
            <a:r>
              <a:rPr lang="en-US" sz="1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28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(1): 04023043.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Li, J., et al. (2024). "Geochemical properties and mineralization of thorium." Ore and Energy Resource Geology: 100081.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Li, J., et al. (2017). "Scale formation and control in oil and gas fields: A review." Journal of Dispersion Science and Technology 38(5): 661-670.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Linge, K. L. and K. E. Jarvis (2009). "Quadrupole ICP‐MS: Introduction to instrumentation, measurement techniques and analytical capabilities."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Geostandards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geoanalytical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research 33(4): 445-467.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Manyane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T. (2023). The South African Energy Sector Report 2023: Directorate: Energy Economics and Statistics. Pretoria, Department of Mineral Resources and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Engergy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Martin, J. E. (2006). Physics for radiation protection: a handbook, John Wiley &amp; Sons.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Matovic, M. (2010). "Basic principles of scintillation detectors and gamma camera." Board of Editors: 73.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Mauz, B., et al. (2021). "Quantifying uranium-series disequilibrium in natural samples for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dosimetric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dating–Part 1: gamma spectrometry." Geochronology Discussions 2021: 1-18.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Merdhah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A. B., et al. (2008). "Study of scale formation due to incompatible water."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Jurnal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49: 9-26.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Mernagh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T. P. and Y. </a:t>
            </a: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Miezitis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(2008). A review of the geochemical processes controlling the distribution of thorium in the Earth's crust and Australia's thorium resources, Geoscience Australia Canberra, Australia.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Mezek</a:t>
            </a: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G. p. K. (2013). Semiconductor detectors for detection of elementary particles.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Miller, S. and T. van Meelis (2005). Industrial relations in the oil industry in South Africa, ILO.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Mohammed, A.-R. (2020). PN Junction, technical report.	</a:t>
            </a: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Nagy, S. (2010). "Kinetics of radioactive decay &amp; growth." Budapest, Hungary: ELTE, KI.				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Ribeiro, A., et al. (2024). "Decontamination of equipment with oil and gas NORM: the need for internal individual monitoring." Brazilian Journal of Radiation Sciences </a:t>
            </a:r>
            <a:r>
              <a:rPr lang="en-US" sz="1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12</a:t>
            </a:r>
            <a:r>
              <a:rPr lang="en-US" sz="1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(1A (Suppl.)): e2262-e2262.</a:t>
            </a:r>
            <a:endParaRPr lang="en-ZA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n-Z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C044D-47C9-1D4F-448F-920B232D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CF80AB-DDA2-45CA-BBA4-C2FAE5FB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904" y="4332002"/>
            <a:ext cx="4572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rgbClr val="3366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North-West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Private Bag X 2046, Mmabatho, 2735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North West Province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tx1"/>
                </a:solidFill>
              </a:rPr>
              <a:t>South Africa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rgbClr val="0000CC"/>
                </a:solidFill>
              </a:rPr>
              <a:t>www.nwu.ac.za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A697A83B-A2AC-48F5-9C78-92C3C886B8D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14474" y="2383916"/>
            <a:ext cx="811086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rgbClr val="3366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6CC6EF-9AA2-A672-A0C3-F079ADA2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7030A0"/>
          </a:solidFill>
        </p:spPr>
        <p:txBody>
          <a:bodyPr/>
          <a:lstStyle/>
          <a:p>
            <a:r>
              <a:rPr lang="en-US" sz="4400" spc="-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37F64B8B-3A51-4E9D-9A3F-39B47BAAF911}"/>
              </a:ext>
            </a:extLst>
          </p:cNvPr>
          <p:cNvSpPr>
            <a:spLocks/>
          </p:cNvSpPr>
          <p:nvPr/>
        </p:nvSpPr>
        <p:spPr bwMode="auto">
          <a:xfrm>
            <a:off x="749861" y="1733014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	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Problem statement and motivation 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E554B743-AA07-49E6-8A04-D4DDDA856435}"/>
              </a:ext>
            </a:extLst>
          </p:cNvPr>
          <p:cNvSpPr>
            <a:spLocks/>
          </p:cNvSpPr>
          <p:nvPr/>
        </p:nvSpPr>
        <p:spPr bwMode="auto">
          <a:xfrm>
            <a:off x="749861" y="2404706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	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and objectives 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F890EBBB-0FAA-45BD-9ED1-F8A12ACDA365}"/>
              </a:ext>
            </a:extLst>
          </p:cNvPr>
          <p:cNvSpPr>
            <a:spLocks/>
          </p:cNvSpPr>
          <p:nvPr/>
        </p:nvSpPr>
        <p:spPr bwMode="auto">
          <a:xfrm>
            <a:off x="732928" y="3076398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	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AE9A0159-1C67-462A-A6E5-009FE6C5A71A}"/>
              </a:ext>
            </a:extLst>
          </p:cNvPr>
          <p:cNvSpPr>
            <a:spLocks/>
          </p:cNvSpPr>
          <p:nvPr/>
        </p:nvSpPr>
        <p:spPr bwMode="auto">
          <a:xfrm>
            <a:off x="749861" y="3748090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24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	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and discussion  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D5B932B9-6A60-1DD2-AB9D-A64EA7A5D06B}"/>
              </a:ext>
            </a:extLst>
          </p:cNvPr>
          <p:cNvSpPr>
            <a:spLocks/>
          </p:cNvSpPr>
          <p:nvPr/>
        </p:nvSpPr>
        <p:spPr bwMode="auto">
          <a:xfrm>
            <a:off x="749861" y="4419782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36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Conclusion 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4D99A772-629E-DF0E-9E5D-58AF1AFBA00F}"/>
              </a:ext>
            </a:extLst>
          </p:cNvPr>
          <p:cNvSpPr>
            <a:spLocks/>
          </p:cNvSpPr>
          <p:nvPr/>
        </p:nvSpPr>
        <p:spPr bwMode="auto">
          <a:xfrm>
            <a:off x="749861" y="5091474"/>
            <a:ext cx="7632700" cy="536575"/>
          </a:xfrm>
          <a:custGeom>
            <a:avLst/>
            <a:gdLst>
              <a:gd name="T0" fmla="*/ 0 w 7632700"/>
              <a:gd name="T1" fmla="*/ 536575 h 536575"/>
              <a:gd name="T2" fmla="*/ 7632700 w 7632700"/>
              <a:gd name="T3" fmla="*/ 536575 h 536575"/>
              <a:gd name="T4" fmla="*/ 7632700 w 7632700"/>
              <a:gd name="T5" fmla="*/ 0 h 536575"/>
              <a:gd name="T6" fmla="*/ 0 w 7632700"/>
              <a:gd name="T7" fmla="*/ 0 h 536575"/>
              <a:gd name="T8" fmla="*/ 0 w 7632700"/>
              <a:gd name="T9" fmla="*/ 536575 h 5365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2700" h="536575">
                <a:moveTo>
                  <a:pt x="0" y="536575"/>
                </a:moveTo>
                <a:lnTo>
                  <a:pt x="7632700" y="536575"/>
                </a:lnTo>
                <a:lnTo>
                  <a:pt x="7632700" y="0"/>
                </a:lnTo>
                <a:lnTo>
                  <a:pt x="0" y="0"/>
                </a:lnTo>
                <a:lnTo>
                  <a:pt x="0" y="53657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66065">
              <a:spcBef>
                <a:spcPts val="760"/>
              </a:spcBef>
              <a:tabLst>
                <a:tab pos="1083310" algn="l"/>
              </a:tabLst>
              <a:defRPr/>
            </a:pPr>
            <a:r>
              <a:rPr lang="en-ZA" sz="36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ZA" sz="2400" b="1" spc="-7" baseline="138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References </a:t>
            </a:r>
            <a:endParaRPr lang="en-ZA" sz="2400" baseline="13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D58F2-28F6-9C6A-E986-92716F8D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6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A57C3-EC49-F8FE-D496-7CDC43B9E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F0C59-2C33-D583-5805-0CF466DB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0827E-95E6-3423-AF76-4834B087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37529"/>
            <a:ext cx="119175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rglfwflrg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87BF4-EDC0-B550-B851-B6E075413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77" t="1472" r="1617" b="11141"/>
          <a:stretch/>
        </p:blipFill>
        <p:spPr>
          <a:xfrm>
            <a:off x="39810" y="1153734"/>
            <a:ext cx="6648857" cy="4701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68CB6-6B8A-550B-FE98-5A47DAEF2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0" t="3666" r="5637" b="3131"/>
          <a:stretch>
            <a:fillRect/>
          </a:stretch>
        </p:blipFill>
        <p:spPr>
          <a:xfrm>
            <a:off x="7760019" y="3374611"/>
            <a:ext cx="3577833" cy="2489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6931D-5AB2-A3B2-7E5B-9A8E45C59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552" y="1153734"/>
            <a:ext cx="3565703" cy="2191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FBB6A-C232-4A51-14D6-8E1A8117B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970" y="1584951"/>
            <a:ext cx="828279" cy="4288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55C894-E83E-CD3E-34F4-FA351582B052}"/>
              </a:ext>
            </a:extLst>
          </p:cNvPr>
          <p:cNvSpPr txBox="1"/>
          <p:nvPr/>
        </p:nvSpPr>
        <p:spPr>
          <a:xfrm>
            <a:off x="101600" y="1148313"/>
            <a:ext cx="3121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31B70E-963B-38F3-815C-77D12A7690F0}"/>
              </a:ext>
            </a:extLst>
          </p:cNvPr>
          <p:cNvSpPr txBox="1"/>
          <p:nvPr/>
        </p:nvSpPr>
        <p:spPr>
          <a:xfrm>
            <a:off x="7751552" y="1132045"/>
            <a:ext cx="33866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78889-9436-951A-FB01-EA26D1BD653E}"/>
              </a:ext>
            </a:extLst>
          </p:cNvPr>
          <p:cNvSpPr txBox="1"/>
          <p:nvPr/>
        </p:nvSpPr>
        <p:spPr>
          <a:xfrm>
            <a:off x="7791008" y="3403129"/>
            <a:ext cx="338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9FD41-2E38-4888-3B4E-A7A139FF2680}"/>
              </a:ext>
            </a:extLst>
          </p:cNvPr>
          <p:cNvSpPr txBox="1"/>
          <p:nvPr/>
        </p:nvSpPr>
        <p:spPr>
          <a:xfrm>
            <a:off x="101600" y="5892339"/>
            <a:ext cx="10986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/>
              <a:t>Image sources: </a:t>
            </a:r>
            <a:r>
              <a:rPr lang="en-ZA" sz="1000" i="1" dirty="0"/>
              <a:t>Kurt Rhea, Understanding Radiation, NORM and TENORM</a:t>
            </a:r>
            <a:r>
              <a:rPr lang="en-ZA" sz="1000" dirty="0"/>
              <a:t>, SECURE Energy Services; </a:t>
            </a:r>
            <a:r>
              <a:rPr lang="en-ZA" sz="1000" dirty="0" err="1"/>
              <a:t>S</a:t>
            </a:r>
            <a:r>
              <a:rPr lang="en-ZA" sz="1000" i="1" dirty="0" err="1"/>
              <a:t>ytbay</a:t>
            </a:r>
            <a:r>
              <a:rPr lang="en-ZA" sz="1000" i="1" dirty="0"/>
              <a:t>, Properties of Alkaline Earth Metals Explained Clearly 2026; </a:t>
            </a:r>
            <a:r>
              <a:rPr lang="en-ZA" sz="1000" dirty="0"/>
              <a:t>Gulf Energy Information, Pipeline &amp; Gas Journal, August 2024.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00A3-63D0-E03E-1BAD-B434D7E1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4B1DF-F7AB-9968-B886-2A043C8E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E7F9-1E64-B09D-3455-1E97CB55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0E48-2F50-22E1-A169-59F63C299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2864"/>
            <a:ext cx="118364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0694A9-C610-D305-9EC3-B71CA22E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195" y="1272459"/>
            <a:ext cx="4303668" cy="4569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F0E5B9-D142-F386-913A-3CBC74B3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71" y="3467620"/>
            <a:ext cx="3057616" cy="2374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08359-4F58-8028-F709-607FA840E4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200"/>
          <a:stretch>
            <a:fillRect/>
          </a:stretch>
        </p:blipFill>
        <p:spPr>
          <a:xfrm>
            <a:off x="4083990" y="1291595"/>
            <a:ext cx="3054637" cy="2098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14FE6-A9AE-5727-1F83-485DB902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268"/>
          <a:stretch>
            <a:fillRect/>
          </a:stretch>
        </p:blipFill>
        <p:spPr>
          <a:xfrm>
            <a:off x="101487" y="1291594"/>
            <a:ext cx="3881016" cy="4550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E2808-45B0-00D4-BCE5-E43E1ECDDAF8}"/>
              </a:ext>
            </a:extLst>
          </p:cNvPr>
          <p:cNvSpPr txBox="1"/>
          <p:nvPr/>
        </p:nvSpPr>
        <p:spPr>
          <a:xfrm>
            <a:off x="101487" y="1272459"/>
            <a:ext cx="3426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43C29-99EF-B9D9-1477-C5338A928AB1}"/>
              </a:ext>
            </a:extLst>
          </p:cNvPr>
          <p:cNvSpPr txBox="1"/>
          <p:nvPr/>
        </p:nvSpPr>
        <p:spPr>
          <a:xfrm>
            <a:off x="4137343" y="1329142"/>
            <a:ext cx="3426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8D606-2A6B-0E60-279F-D148371B2B53}"/>
              </a:ext>
            </a:extLst>
          </p:cNvPr>
          <p:cNvSpPr txBox="1"/>
          <p:nvPr/>
        </p:nvSpPr>
        <p:spPr>
          <a:xfrm>
            <a:off x="7225195" y="1272459"/>
            <a:ext cx="3426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06D78-3E06-9AB2-9661-0B46BBF5261E}"/>
              </a:ext>
            </a:extLst>
          </p:cNvPr>
          <p:cNvSpPr txBox="1"/>
          <p:nvPr/>
        </p:nvSpPr>
        <p:spPr>
          <a:xfrm>
            <a:off x="8415867" y="3504544"/>
            <a:ext cx="338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F9F86-7754-93C9-47E6-9DC65DA339C6}"/>
              </a:ext>
            </a:extLst>
          </p:cNvPr>
          <p:cNvSpPr txBox="1"/>
          <p:nvPr/>
        </p:nvSpPr>
        <p:spPr>
          <a:xfrm>
            <a:off x="4081011" y="3472041"/>
            <a:ext cx="3426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2866A-5588-7820-3697-C2D2C0C1E77F}"/>
              </a:ext>
            </a:extLst>
          </p:cNvPr>
          <p:cNvSpPr txBox="1"/>
          <p:nvPr/>
        </p:nvSpPr>
        <p:spPr>
          <a:xfrm>
            <a:off x="0" y="5919241"/>
            <a:ext cx="1183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/>
              <a:t>Image sources: </a:t>
            </a:r>
            <a:r>
              <a:rPr lang="en-ZA" sz="1000" i="1" dirty="0"/>
              <a:t>Kurt Rhea, Understanding Radiation, NORM and TENORM</a:t>
            </a:r>
            <a:r>
              <a:rPr lang="en-ZA" sz="1000" dirty="0"/>
              <a:t>, SECURE Energy Services; formation and movement of NORM in oil and gas production systems (adapted from Pall Corporation, “Black Powder Prevention in Oil and Gas Pipelines”) 2002; Black Powder Solutions, Crude Oil Slop Tank Recovery Case Study.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A9547-C715-4100-6659-FAF90600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5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372FBE-2488-9B9C-DE4B-6B69E846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DB04-6577-81A1-E891-F0C040554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and Objectives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BD8B-6C4D-07AA-A0C7-B6AE8032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464"/>
            <a:ext cx="108458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EB757-49AF-D0A1-12CF-7689706633BB}"/>
              </a:ext>
            </a:extLst>
          </p:cNvPr>
          <p:cNvSpPr txBox="1"/>
          <p:nvPr/>
        </p:nvSpPr>
        <p:spPr>
          <a:xfrm>
            <a:off x="0" y="1127464"/>
            <a:ext cx="11844866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ZA" sz="2400" dirty="0"/>
              <a:t>The aim of this study was to characterise the radioactive waste scale and estimate the potential radiological risk due to enhanced natural radionuclides.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The objectives of the study were to: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1. Characterise the radioactive nuclides as follows: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	a. Identifying of the radioactive nuclides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	b. Determine individual nuclide activity concentration using High Purity Germanium 	(HPGe)detector,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2. Estimate the potential external radiological exposure risk from gamma emission and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3. Calculate the internal dose due to inhalation of contaminated scale.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BAA43-F8F9-CB3F-8CC5-E8825590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1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565AB-C6CF-D760-6504-648070CDA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E058-50CF-9101-B6D5-0B3C0DED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4093-87AE-4472-5FDE-8E0EB39AB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464"/>
            <a:ext cx="10515600" cy="50494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E2539-B3F4-5E2A-4180-69B8EC6EEC1F}"/>
              </a:ext>
            </a:extLst>
          </p:cNvPr>
          <p:cNvSpPr txBox="1"/>
          <p:nvPr/>
        </p:nvSpPr>
        <p:spPr>
          <a:xfrm>
            <a:off x="203200" y="1120395"/>
            <a:ext cx="1188865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collection and preparation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ZA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ZA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ZA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593#yIS1">
            <a:extLst>
              <a:ext uri="{FF2B5EF4-FFF2-40B4-BE49-F238E27FC236}">
                <a16:creationId xmlns:a16="http://schemas.microsoft.com/office/drawing/2014/main" id="{6BC4CFA8-C56E-5708-65D6-B067DF582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b="20163"/>
          <a:stretch>
            <a:fillRect/>
          </a:stretch>
        </p:blipFill>
        <p:spPr bwMode="auto">
          <a:xfrm>
            <a:off x="4687288" y="3906775"/>
            <a:ext cx="3382171" cy="233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2D58C-AB64-87AA-8911-0F8A3B79B6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787" t="9034" r="11087" b="14470"/>
          <a:stretch>
            <a:fillRect/>
          </a:stretch>
        </p:blipFill>
        <p:spPr>
          <a:xfrm>
            <a:off x="4687288" y="1775759"/>
            <a:ext cx="3382171" cy="20294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7FB4ED-5450-304F-E02F-48A7E7F4D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b="18035"/>
          <a:stretch>
            <a:fillRect/>
          </a:stretch>
        </p:blipFill>
        <p:spPr bwMode="auto">
          <a:xfrm rot="16200000">
            <a:off x="1110282" y="2868250"/>
            <a:ext cx="2339772" cy="441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63900C-DBA5-470C-E762-C8CD83923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781" y="1775759"/>
            <a:ext cx="3620671" cy="4470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B7AD3-ECF9-9717-0BFC-6EF36C13B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45" y="1775760"/>
            <a:ext cx="4416821" cy="204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402EFC-F7BC-7718-BAAB-BAAB0BFD74AE}"/>
              </a:ext>
            </a:extLst>
          </p:cNvPr>
          <p:cNvSpPr txBox="1"/>
          <p:nvPr/>
        </p:nvSpPr>
        <p:spPr>
          <a:xfrm>
            <a:off x="100144" y="1775759"/>
            <a:ext cx="3426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8CEEA-21F6-EF16-4B4F-F6613245C167}"/>
              </a:ext>
            </a:extLst>
          </p:cNvPr>
          <p:cNvSpPr txBox="1"/>
          <p:nvPr/>
        </p:nvSpPr>
        <p:spPr>
          <a:xfrm>
            <a:off x="71756" y="3906775"/>
            <a:ext cx="416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829FD-3A54-4BCC-7C1E-BE6F9CD2ACD4}"/>
              </a:ext>
            </a:extLst>
          </p:cNvPr>
          <p:cNvSpPr txBox="1"/>
          <p:nvPr/>
        </p:nvSpPr>
        <p:spPr>
          <a:xfrm>
            <a:off x="4686300" y="1775759"/>
            <a:ext cx="416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7D930-6ADF-3E81-9A03-3AE04944A4B3}"/>
              </a:ext>
            </a:extLst>
          </p:cNvPr>
          <p:cNvSpPr txBox="1"/>
          <p:nvPr/>
        </p:nvSpPr>
        <p:spPr>
          <a:xfrm>
            <a:off x="4675851" y="3906775"/>
            <a:ext cx="416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661A99-2D5C-C83E-5BE1-C72A35E9BECA}"/>
              </a:ext>
            </a:extLst>
          </p:cNvPr>
          <p:cNvSpPr txBox="1"/>
          <p:nvPr/>
        </p:nvSpPr>
        <p:spPr>
          <a:xfrm>
            <a:off x="8296553" y="1740966"/>
            <a:ext cx="4163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/>
              <a:t>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3DEB9-1FCE-56E2-E5F3-2A77B33E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9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F8230-B9D7-0E95-059A-4B2A4A04C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13F3-B2B6-8E6B-A5A0-E9DE9D71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2071-F7C9-6D9A-ADDC-1A1C7C4D9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283368"/>
            <a:ext cx="11241505" cy="489359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4ED00-692B-8AAB-6733-598FB57655F5}"/>
              </a:ext>
            </a:extLst>
          </p:cNvPr>
          <p:cNvSpPr txBox="1"/>
          <p:nvPr/>
        </p:nvSpPr>
        <p:spPr>
          <a:xfrm>
            <a:off x="0" y="1283369"/>
            <a:ext cx="11742821" cy="5174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57175" algn="l"/>
              </a:tabLst>
              <a:defRPr/>
            </a:pPr>
            <a:r>
              <a:rPr lang="af-ZA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Energy and efficiency calibration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57175" algn="l"/>
              </a:tabLst>
              <a:defRPr/>
            </a:pPr>
            <a:endParaRPr kumimoji="0" lang="af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57175" algn="l"/>
              </a:tabLst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r>
              <a:rPr lang="af-ZA" dirty="0"/>
              <a:t> 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endParaRPr lang="af-ZA" dirty="0"/>
          </a:p>
          <a:p>
            <a:pPr lvl="0" algn="ctr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endParaRPr lang="af-ZA" dirty="0"/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endParaRPr lang="af-ZA" dirty="0"/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endParaRPr lang="af-ZA" dirty="0"/>
          </a:p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257175" algn="l"/>
              </a:tabLst>
            </a:pPr>
            <a:endParaRPr lang="af-ZA" dirty="0"/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7175" algn="l"/>
              </a:tabLst>
            </a:pPr>
            <a:r>
              <a:rPr lang="af-ZA" dirty="0">
                <a:effectLst/>
                <a:ea typeface="Calibri" panose="020F0502020204030204" pitchFamily="34" charset="0"/>
              </a:rPr>
              <a:t>For energy calibration two standard gamma point sources (</a:t>
            </a:r>
            <a:r>
              <a:rPr lang="af-ZA" baseline="30000" dirty="0">
                <a:effectLst/>
                <a:ea typeface="Calibri" panose="020F0502020204030204" pitchFamily="34" charset="0"/>
              </a:rPr>
              <a:t>241</a:t>
            </a:r>
            <a:r>
              <a:rPr lang="af-ZA" dirty="0">
                <a:effectLst/>
                <a:ea typeface="Calibri" panose="020F0502020204030204" pitchFamily="34" charset="0"/>
              </a:rPr>
              <a:t>Am and </a:t>
            </a:r>
            <a:r>
              <a:rPr lang="af-ZA" baseline="30000" dirty="0">
                <a:effectLst/>
                <a:ea typeface="Calibri" panose="020F0502020204030204" pitchFamily="34" charset="0"/>
              </a:rPr>
              <a:t>152 </a:t>
            </a:r>
            <a:r>
              <a:rPr lang="af-ZA" dirty="0">
                <a:effectLst/>
                <a:ea typeface="Calibri" panose="020F0502020204030204" pitchFamily="34" charset="0"/>
              </a:rPr>
              <a:t>Eu) were used, covering the energy spectrum </a:t>
            </a:r>
            <a:r>
              <a:rPr lang="en-ZA" dirty="0">
                <a:effectLst/>
                <a:ea typeface="Calibri" panose="020F0502020204030204" pitchFamily="34" charset="0"/>
              </a:rPr>
              <a:t>from 59.5 keV up to roughly 1400 keV.</a:t>
            </a:r>
            <a:r>
              <a:rPr lang="af-ZA" dirty="0"/>
              <a:t>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7175" algn="l"/>
              </a:tabLst>
            </a:pPr>
            <a:r>
              <a:rPr lang="af-ZA" dirty="0"/>
              <a:t>IAEA-RGU-1, IAEA-RGTh-1 and the IAEA-RGK-1 standard reference sources were used for the full energy peak efficiency calibration.</a:t>
            </a:r>
          </a:p>
        </p:txBody>
      </p:sp>
      <p:pic>
        <p:nvPicPr>
          <p:cNvPr id="4" name="Picture 3" descr="P608#yIS1">
            <a:extLst>
              <a:ext uri="{FF2B5EF4-FFF2-40B4-BE49-F238E27FC236}">
                <a16:creationId xmlns:a16="http://schemas.microsoft.com/office/drawing/2014/main" id="{B9D5F432-CA38-940C-4F07-38372784F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5865" b="2731"/>
          <a:stretch>
            <a:fillRect/>
          </a:stretch>
        </p:blipFill>
        <p:spPr bwMode="auto">
          <a:xfrm>
            <a:off x="446287" y="1832683"/>
            <a:ext cx="5036102" cy="2980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F1F9D-8F54-EE5E-6728-B52BAB90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10" y="1832684"/>
            <a:ext cx="5036102" cy="29809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1A0B4-FB24-2939-F8D7-4C7CD959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2D4C6-6E73-004B-A1AB-F23C2C464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C393-7345-231C-1E9B-30F6E427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ED59-C661-B385-1A07-F5E1E0FF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127465"/>
            <a:ext cx="12065000" cy="499393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  <a:buNone/>
            </a:pPr>
            <a:r>
              <a:rPr lang="af-ZA" sz="2000" b="1" i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Activity concentrations for black powder samples</a:t>
            </a:r>
          </a:p>
          <a:p>
            <a:pPr>
              <a:spcBef>
                <a:spcPts val="1200"/>
              </a:spcBef>
              <a:spcAft>
                <a:spcPts val="300"/>
              </a:spcAft>
              <a:buNone/>
            </a:pPr>
            <a:r>
              <a:rPr lang="en-ZA" sz="1600" b="1" dirty="0">
                <a:effectLst/>
                <a:ea typeface="Times New Roman" panose="02020603050405020304" pitchFamily="18" charset="0"/>
              </a:rPr>
              <a:t>Table 1: </a:t>
            </a:r>
            <a:r>
              <a:rPr lang="en-ZA" sz="1600" dirty="0"/>
              <a:t>Gamma emission peaks used to determine the activity concentrations of </a:t>
            </a:r>
            <a:r>
              <a:rPr lang="en-ZA" sz="1600" baseline="30000" dirty="0"/>
              <a:t>226</a:t>
            </a:r>
            <a:r>
              <a:rPr lang="en-ZA" sz="1600" dirty="0"/>
              <a:t>Ra, </a:t>
            </a:r>
            <a:r>
              <a:rPr lang="en-ZA" sz="1600" baseline="30000" dirty="0"/>
              <a:t>232</a:t>
            </a:r>
            <a:r>
              <a:rPr lang="en-ZA" sz="1600" dirty="0"/>
              <a:t>Th and </a:t>
            </a:r>
            <a:r>
              <a:rPr lang="en-ZA" sz="1600" baseline="30000" dirty="0"/>
              <a:t>40</a:t>
            </a:r>
            <a:r>
              <a:rPr lang="en-ZA" sz="1600" dirty="0"/>
              <a:t>K.</a:t>
            </a:r>
            <a:endParaRPr lang="en-ZA" sz="16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E751B4-3072-D8AD-9F68-4BF416C5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232" b="8970"/>
          <a:stretch>
            <a:fillRect/>
          </a:stretch>
        </p:blipFill>
        <p:spPr>
          <a:xfrm>
            <a:off x="1354664" y="2265632"/>
            <a:ext cx="4910667" cy="3464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732A4D-0C24-92CB-8042-FF2A1587335B}"/>
                  </a:ext>
                </a:extLst>
              </p:cNvPr>
              <p:cNvSpPr txBox="1"/>
              <p:nvPr/>
            </p:nvSpPr>
            <p:spPr>
              <a:xfrm>
                <a:off x="6849534" y="3166533"/>
                <a:ext cx="5538648" cy="3117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f-ZA" sz="1400" dirty="0"/>
                  <a:t>Equation 1 was used to determine activity concetration</a:t>
                </a:r>
                <a:endParaRPr lang="en-ZA" sz="14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140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ZA" sz="14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ZA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l-GR" sz="1400" i="1"/>
                          <m:t>ε</m:t>
                        </m:r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ar-A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ar-AE" sz="1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ZA" sz="1400" i="1" dirty="0"/>
                  <a:t>				</a:t>
                </a:r>
                <a:r>
                  <a:rPr lang="en-ZA" sz="1400" dirty="0"/>
                  <a:t>(1)</a:t>
                </a:r>
              </a:p>
              <a:p>
                <a:endParaRPr lang="en-ZA" sz="1400" b="1" dirty="0"/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ZA" sz="1400" dirty="0"/>
                  <a:t>A  = Activity concentration (Bq/kg) 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1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ZA" sz="1400" dirty="0"/>
                  <a:t>= Net counts (background counts under the peak were subtracted) 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14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ZA" sz="1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ZA" sz="1400" dirty="0"/>
                  <a:t>= Detector efficiency at that gamma energy 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ar-AE" sz="1400" dirty="0"/>
                  <a:t>= </a:t>
                </a:r>
                <a:r>
                  <a:rPr lang="en-ZA" sz="1400" dirty="0"/>
                  <a:t>Gamma emission probability (branching ratio) 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1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ZA" sz="1400" b="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ZA" sz="1400" dirty="0"/>
                  <a:t>= Counting time (seconds) 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1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ZA" sz="1400" dirty="0"/>
                  <a:t>= Mass of the sample (kg)</a:t>
                </a:r>
              </a:p>
              <a:p>
                <a:endParaRPr lang="en-Z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732A4D-0C24-92CB-8042-FF2A15873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534" y="3166533"/>
                <a:ext cx="5538648" cy="3117200"/>
              </a:xfrm>
              <a:prstGeom prst="rect">
                <a:avLst/>
              </a:prstGeom>
              <a:blipFill>
                <a:blip r:embed="rId4"/>
                <a:stretch>
                  <a:fillRect l="-33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3159D-D6BE-CDD6-799C-AEC83238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0F40F-A8D7-EFB3-F883-609ACEE04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DCFFD-00D2-7DDA-1120-CE6FF314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81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B3BBD-6D46-AED7-375D-9DF7D289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178011"/>
            <a:ext cx="11238470" cy="49989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8DC566-21E2-AA72-EB0B-4B01A64C5B39}"/>
                  </a:ext>
                </a:extLst>
              </p:cNvPr>
              <p:cNvSpPr txBox="1"/>
              <p:nvPr/>
            </p:nvSpPr>
            <p:spPr>
              <a:xfrm>
                <a:off x="0" y="1090814"/>
                <a:ext cx="11582400" cy="565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af-ZA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af-ZA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Radiological hazards assessments for black powder samples </a:t>
                </a:r>
              </a:p>
              <a:p>
                <a:r>
                  <a:rPr lang="en-ZA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endParaRPr lang="en-ZA" sz="16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sz="16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Radium equivalent activity (Raeq)</a:t>
                </a:r>
              </a:p>
              <a:p>
                <a:r>
                  <a:rPr lang="en-ZA" sz="16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Equation 2 was used to obtain the Raeq;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sz="1600" b="1" kern="100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sz="1600" kern="100" dirty="0">
                    <a:ea typeface="Aptos" panose="020B00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1600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eq</m:t>
                        </m:r>
                      </m:sub>
                    </m:sSub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Ra</m:t>
                        </m:r>
                      </m:sub>
                    </m:sSub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1.43 </m:t>
                        </m:r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Th</m:t>
                        </m:r>
                      </m:sub>
                    </m:sSub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0.077</m:t>
                        </m:r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K</m:t>
                        </m:r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af-ZA" sz="1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(2)</a:t>
                </a:r>
              </a:p>
              <a:p>
                <a:r>
                  <a:rPr lang="af-ZA" sz="1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ZA" sz="1600" b="1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	</a:t>
                </a:r>
              </a:p>
              <a:p>
                <a:r>
                  <a:rPr lang="af-ZA" sz="1600" dirty="0"/>
                  <a:t>Where A</a:t>
                </a:r>
                <a:r>
                  <a:rPr lang="af-ZA" sz="1600" baseline="-25000" dirty="0"/>
                  <a:t>Ra</a:t>
                </a:r>
                <a:r>
                  <a:rPr lang="af-ZA" sz="1600" dirty="0"/>
                  <a:t>, A</a:t>
                </a:r>
                <a:r>
                  <a:rPr lang="af-ZA" sz="1600" baseline="-25000" dirty="0"/>
                  <a:t>Th </a:t>
                </a:r>
                <a:r>
                  <a:rPr lang="af-ZA" sz="1600" dirty="0"/>
                  <a:t>and A</a:t>
                </a:r>
                <a:r>
                  <a:rPr lang="af-ZA" sz="1600" baseline="-25000" dirty="0"/>
                  <a:t>K </a:t>
                </a:r>
                <a:r>
                  <a:rPr lang="af-ZA" sz="1600" dirty="0"/>
                  <a:t>represents the activity concentrations </a:t>
                </a:r>
                <a:r>
                  <a:rPr lang="en-ZA" sz="1600" dirty="0"/>
                  <a:t>(Bq/kg) </a:t>
                </a:r>
                <a:r>
                  <a:rPr lang="af-ZA" sz="1600" dirty="0"/>
                  <a:t>of </a:t>
                </a:r>
                <a:r>
                  <a:rPr lang="af-ZA" sz="1600" baseline="30000" dirty="0"/>
                  <a:t>226</a:t>
                </a:r>
                <a:r>
                  <a:rPr lang="af-ZA" sz="1600" dirty="0"/>
                  <a:t>Ra, </a:t>
                </a:r>
                <a:r>
                  <a:rPr lang="af-ZA" sz="1600" baseline="30000" dirty="0"/>
                  <a:t>232</a:t>
                </a:r>
                <a:r>
                  <a:rPr lang="af-ZA" sz="1600" dirty="0"/>
                  <a:t>Th, and </a:t>
                </a:r>
                <a:r>
                  <a:rPr lang="af-ZA" sz="1600" baseline="30000" dirty="0"/>
                  <a:t>40</a:t>
                </a:r>
                <a:r>
                  <a:rPr lang="af-ZA" sz="1600" dirty="0"/>
                  <a:t>K, respectively.</a:t>
                </a:r>
                <a:endParaRPr lang="en-ZA" sz="1600" b="1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  <a:p>
                <a:pPr marL="171450" indent="-1714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ZA" sz="1600" b="1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The external hazard index (H</a:t>
                </a:r>
                <a:r>
                  <a:rPr lang="en-ZA" sz="1600" b="1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ex</a:t>
                </a:r>
                <a:r>
                  <a:rPr lang="en-ZA" sz="1600" b="1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ZA" sz="16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ZA" sz="1600" dirty="0"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he external hazard index obtained from the Ra</a:t>
                </a:r>
                <a:r>
                  <a:rPr lang="en-ZA" sz="1600" b="0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eq </a:t>
                </a: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expression. H</a:t>
                </a:r>
                <a:r>
                  <a:rPr lang="en-ZA" sz="1600" b="0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ex</a:t>
                </a: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ZA" sz="1600" dirty="0">
                    <a:ea typeface="Calibri" panose="020F0502020204030204" pitchFamily="34" charset="0"/>
                    <a:cs typeface="Arial" panose="020B0604020202020204" pitchFamily="34" charset="0"/>
                  </a:rPr>
                  <a:t>was</a:t>
                </a: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estimated as illustrated in Equation 3: </a:t>
                </a:r>
                <a:endParaRPr lang="en-ZA" sz="16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ZA" sz="1600" b="1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1600" b="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ex</m:t>
                        </m:r>
                      </m:sub>
                    </m:sSub>
                    <m:r>
                      <a:rPr lang="en-US" sz="1600" b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ZA" sz="1600" b="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b="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Ra</m:t>
                            </m:r>
                          </m:sub>
                        </m:sSub>
                      </m:num>
                      <m:den>
                        <m:r>
                          <a:rPr lang="en-US" sz="1600" b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370</m:t>
                        </m:r>
                      </m:den>
                    </m:f>
                    <m:r>
                      <a:rPr lang="en-US" sz="1600" b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ZA" sz="1600" b="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b="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Th</m:t>
                            </m:r>
                          </m:sub>
                        </m:sSub>
                      </m:num>
                      <m:den>
                        <m:r>
                          <a:rPr lang="en-US" sz="1600" b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259</m:t>
                        </m:r>
                      </m:den>
                    </m:f>
                    <m:r>
                      <a:rPr lang="en-US" sz="1600" b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ZA" sz="1600" b="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b="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num>
                      <m:den>
                        <m:r>
                          <a:rPr lang="en-US" sz="1600" b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4810</m:t>
                        </m:r>
                      </m:den>
                    </m:f>
                  </m:oMath>
                </a14:m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					(3)			</a:t>
                </a:r>
                <a:endParaRPr lang="en-ZA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1450" indent="-1714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ZA" sz="1600" b="1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The internal hazard index (H</a:t>
                </a:r>
                <a:r>
                  <a:rPr lang="en-ZA" sz="1600" b="1" baseline="-25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in</a:t>
                </a:r>
                <a:r>
                  <a:rPr lang="en-ZA" sz="1600" b="1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ZA" sz="1600" b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Internal radiation resulting from the inhalation of </a:t>
                </a:r>
                <a:r>
                  <a:rPr lang="en-ZA" sz="1600" b="0" baseline="30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222</a:t>
                </a:r>
                <a:r>
                  <a:rPr lang="en-ZA" sz="1600" b="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Rn along with its short-lived decay daughters is measured through the internal hazard index given by Equation 4;</a:t>
                </a:r>
                <a:endParaRPr lang="en-ZA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ZA" sz="1600" b="1" dirty="0">
                    <a:ea typeface="Calibri" panose="020F050202020403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in</m:t>
                        </m:r>
                      </m:sub>
                    </m:sSub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Ra</m:t>
                            </m:r>
                          </m:sub>
                        </m:sSub>
                      </m:num>
                      <m:den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185</m:t>
                        </m:r>
                      </m:den>
                    </m:f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Th</m:t>
                            </m:r>
                          </m:sub>
                        </m:sSub>
                      </m:num>
                      <m:den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259</m:t>
                        </m:r>
                      </m:den>
                    </m:f>
                    <m:r>
                      <a:rPr lang="af-ZA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ZA" sz="1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ZA" sz="1600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af-ZA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K</m:t>
                            </m:r>
                          </m:sub>
                        </m:sSub>
                      </m:num>
                      <m:den>
                        <m:r>
                          <a:rPr lang="af-ZA" sz="1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4810</m:t>
                        </m:r>
                      </m:den>
                    </m:f>
                  </m:oMath>
                </a14:m>
                <a:r>
                  <a:rPr lang="en-ZA" sz="1600" dirty="0">
                    <a:effectLst/>
                    <a:ea typeface="Calibri" panose="020F0502020204030204" pitchFamily="34" charset="0"/>
                  </a:rPr>
                  <a:t>					(4)	</a:t>
                </a:r>
                <a:endParaRPr lang="af-ZA" sz="14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endParaRPr lang="af-ZA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endParaRPr lang="en-ZA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8DC566-21E2-AA72-EB0B-4B01A64C5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0814"/>
                <a:ext cx="11582400" cy="5658600"/>
              </a:xfrm>
              <a:prstGeom prst="rect">
                <a:avLst/>
              </a:prstGeom>
              <a:blipFill>
                <a:blip r:embed="rId4"/>
                <a:stretch>
                  <a:fillRect l="-263" t="-647" r="-2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B4B1-D9BA-76D6-807B-04237E21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9E138-3AE0-404F-9C11-06020B216A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3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C3EA819-A466-4FED-9FEB-89E05CF1D84D}">
  <we:reference id="cdbb5c38-15c9-4da0-8eab-5227ff292266" version="3.1.0.0" store="EXCatalog" storeType="EXCatalog"/>
  <we:alternateReferences>
    <we:reference id="WA104380449" version="3.1.0.0" store="en-GB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b14d86f1-83ba-4b13-a702-b5c0231b9337}" enabled="0" method="" siteId="{b14d86f1-83ba-4b13-a702-b5c0231b933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44342</TotalTime>
  <Words>2229</Words>
  <Application>Microsoft Office PowerPoint</Application>
  <PresentationFormat>Widescreen</PresentationFormat>
  <Paragraphs>458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Cambria Math</vt:lpstr>
      <vt:lpstr>Consolas</vt:lpstr>
      <vt:lpstr>Times New Roman</vt:lpstr>
      <vt:lpstr>Office Theme</vt:lpstr>
      <vt:lpstr>Document</vt:lpstr>
      <vt:lpstr>                                                   Investigating radiological risk due to solid-phase ‘black powder’ from the Secunda Gas Pipeline  Advanced Nuclear Science and Technology Techniques Workshop Programme  (18th -22nd May 2026)   </vt:lpstr>
      <vt:lpstr>Content</vt:lpstr>
      <vt:lpstr>Problem statement </vt:lpstr>
      <vt:lpstr>Motivation  </vt:lpstr>
      <vt:lpstr>Aim and Objectives  </vt:lpstr>
      <vt:lpstr>Methodology  </vt:lpstr>
      <vt:lpstr>Methodology cont’</vt:lpstr>
      <vt:lpstr>Methodology cont’</vt:lpstr>
      <vt:lpstr>Methodology cont’</vt:lpstr>
      <vt:lpstr>Methodology cont’</vt:lpstr>
      <vt:lpstr>Results and discussion </vt:lpstr>
      <vt:lpstr>Results and discussion </vt:lpstr>
      <vt:lpstr>Results and discussion </vt:lpstr>
      <vt:lpstr>Results and discussion </vt:lpstr>
      <vt:lpstr>Results and discussion </vt:lpstr>
      <vt:lpstr>Conclusion  </vt:lpstr>
      <vt:lpstr>References 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NWUUSER</dc:creator>
  <cp:lastModifiedBy>Desiree Mokgele</cp:lastModifiedBy>
  <cp:revision>190</cp:revision>
  <dcterms:created xsi:type="dcterms:W3CDTF">2022-05-10T10:41:55Z</dcterms:created>
  <dcterms:modified xsi:type="dcterms:W3CDTF">2026-05-19T08:06:48Z</dcterms:modified>
</cp:coreProperties>
</file>