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9" r:id="rId4"/>
    <p:sldId id="267" r:id="rId5"/>
    <p:sldId id="270" r:id="rId6"/>
    <p:sldId id="272" r:id="rId7"/>
    <p:sldId id="268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A0A3"/>
    <a:srgbClr val="6F29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1D393D-814C-4577-A813-6074C865521D}" v="23" dt="2026-05-15T20:29:16.6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uobaida Ahmed" userId="9da1e1a3-acfa-42c5-836c-20d66935c01d" providerId="ADAL" clId="{C5FEE6DB-21EE-46A8-AF86-B09F94770080}"/>
    <pc:docChg chg="modSld">
      <pc:chgData name="Abuobaida Ahmed" userId="9da1e1a3-acfa-42c5-836c-20d66935c01d" providerId="ADAL" clId="{C5FEE6DB-21EE-46A8-AF86-B09F94770080}" dt="2026-05-16T11:25:56.989" v="9" actId="207"/>
      <pc:docMkLst>
        <pc:docMk/>
      </pc:docMkLst>
      <pc:sldChg chg="modSp mod">
        <pc:chgData name="Abuobaida Ahmed" userId="9da1e1a3-acfa-42c5-836c-20d66935c01d" providerId="ADAL" clId="{C5FEE6DB-21EE-46A8-AF86-B09F94770080}" dt="2026-05-16T11:25:56.989" v="9" actId="207"/>
        <pc:sldMkLst>
          <pc:docMk/>
          <pc:sldMk cId="4273677895" sldId="256"/>
        </pc:sldMkLst>
        <pc:spChg chg="mod">
          <ac:chgData name="Abuobaida Ahmed" userId="9da1e1a3-acfa-42c5-836c-20d66935c01d" providerId="ADAL" clId="{C5FEE6DB-21EE-46A8-AF86-B09F94770080}" dt="2026-05-16T11:25:56.989" v="9" actId="207"/>
          <ac:spMkLst>
            <pc:docMk/>
            <pc:sldMk cId="4273677895" sldId="256"/>
            <ac:spMk id="3" creationId="{697F7AE9-50B6-F731-4957-271AAF350290}"/>
          </ac:spMkLst>
        </pc:spChg>
        <pc:spChg chg="mod">
          <ac:chgData name="Abuobaida Ahmed" userId="9da1e1a3-acfa-42c5-836c-20d66935c01d" providerId="ADAL" clId="{C5FEE6DB-21EE-46A8-AF86-B09F94770080}" dt="2026-05-16T11:25:44.171" v="8" actId="20577"/>
          <ac:spMkLst>
            <pc:docMk/>
            <pc:sldMk cId="4273677895" sldId="256"/>
            <ac:spMk id="4" creationId="{A87525C2-4DE5-614D-8D40-AD7458CC4DF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F09BC-A49B-47B6-ADA1-A2222007DA43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9A718-81B8-4D10-98B5-4A996366B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382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1058F-3468-6DC5-4C4D-A79A548AA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32ECB6-EE9D-8100-1357-7956F1BE7F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E3CE53-C27E-9A7C-D6BC-4D46C3C3CA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0B5B08-7D27-307E-65EF-973A8367B5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09A718-81B8-4D10-98B5-4A996366BDC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354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69A7D-F92F-0243-35F1-97977ACD2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EAB9D9-C94A-1375-7F18-3B0612E6E8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A90D04-3165-D726-0DD1-81050D12A7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18B1D9-5434-DAB1-0B9B-4D6E123B3C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09A718-81B8-4D10-98B5-4A996366BDC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38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BBC08-E79F-7040-8CD7-D268FC775E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5FC8C9-99D9-903D-CE6E-DBBD5E993D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BD387-1BA8-9074-AF7A-AFC937A7D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87864-6017-99C9-D994-0EEEA1A2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11324-82A9-53C8-45EF-CED24C310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1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185DE-9AB3-3792-2A2B-F0FEA9509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D564B1-18FF-BB19-9B40-76A62803E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FB277-24A9-6259-3B9C-873CC0628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B150F-B42C-7F72-163C-1024DFAFE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D1D55-221F-11DD-E535-9ABCD47A4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E19572-B251-3B55-BDFF-5A4C4BCD20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4B3B1C-3D52-773B-2BC9-7CAF85219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67C81-BBC4-12F2-4C69-371781F33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1973A-A739-5D01-18CD-77EA80860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65F69-913C-121A-5966-DFE44F835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08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0CB43-D14B-4843-9B76-A82E1BB78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CDC29-78C2-0A1D-3ED7-91EB9F80C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6B6E4-F0A6-ACAC-C0BD-84B01C1DC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376E1-1CF8-19E0-A1BC-093BEED3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83F3D-FDA2-88DE-1521-369D66291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9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AB91E-719A-7A87-755C-9BD5D844E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0E143A-A9ED-6267-246E-D57FC0ACB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99E1C-822B-45B4-8D55-D910A0529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97498-D67B-3C6A-6C2F-7A3B3CACB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B7EBA-B7CE-1FE5-714E-E0AC9F7EB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95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C845B-00D3-86C3-A83D-DD0E4A8F0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6BEC6-C4E4-B2BE-1B8E-4F5BC81CDF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2A034F-85C0-F2F7-B6C3-81787945E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54C82D-CFF1-FEEC-88E1-D829B7709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DB3A4-CA03-1344-6ECC-76A48C66F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03E8E-01FE-EFB4-3EBC-E6D9648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2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736D0-FF12-66A5-8D1E-3F8511181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11D6AB-B92D-33A9-EB86-D23A4267E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C2AB5F-819F-836E-2107-961FA06CF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488996-99C7-BA1D-3722-CE3AFDB034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68B816-6A4D-B432-3763-465301B64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959120-386C-E7C6-2422-29C070645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A0B9E5-F780-748E-A4B4-C6426D85A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129619-C47A-6E28-690D-573DFD1B4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75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E60B4-53A7-8A5E-81B4-F1FB79D10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F1918C-E9B7-EBFA-BEC0-CAFFF9B21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D67FE0-E94F-8718-4641-50EB2771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FA0CD1-0E05-CBD8-D7F8-84D5BFDA2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7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A738A3-534C-E327-546D-296D3E06F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5C59B8-2111-125D-9E4B-71DDAF8E6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F5AC02-681C-AAB4-A3DC-00ABE8FAD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80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66650-2894-1352-8A55-0C123546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5DE14-2C37-6EEC-01D2-51CA23855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977555-CD7D-7D54-9586-E2B279723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F9366-C4F7-0F80-96C9-C337F79EA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A2F07B-3ECB-0BDC-370C-A25485DB4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0014D-B500-2A8D-025F-E8A5D17DC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53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4A881-6D96-61B9-96AD-70118D3F1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948AD0-AF13-3E5A-EABA-F8F1F4ACC1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E6730E-9437-89A7-58A8-1AAF9F5CB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A682F-63F3-A2CD-78A0-01856CEC9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FCEFE-9AED-C52A-51E1-90A2CE3A0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7B7724-378C-1763-684D-B11749530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9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12127D-5057-8E18-F077-6C4F91023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DA6024-E2D4-7197-43DB-056A0DACB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391EA-DE72-D3B7-7B8E-3449D1BDB5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8966A4-F9E1-4082-9BF6-427132D10FA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8A575-6B96-8A47-35F3-66CAA1053F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DED54-49D8-6C4D-4EBA-D237BC79F6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0CF79A-2F49-45EB-A148-F0BEDE4B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3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87525C2-4DE5-614D-8D40-AD7458CC4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" y="2635612"/>
            <a:ext cx="6334425" cy="1889194"/>
          </a:xfrm>
        </p:spPr>
        <p:txBody>
          <a:bodyPr>
            <a:noAutofit/>
          </a:bodyPr>
          <a:lstStyle/>
          <a:p>
            <a:r>
              <a:rPr lang="en-US" sz="2900" b="1" dirty="0">
                <a:solidFill>
                  <a:srgbClr val="13A0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Comparison of tangential-intensity modulated radiotherapy (</a:t>
            </a:r>
            <a:r>
              <a:rPr lang="en-US" sz="29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t-IMRT</a:t>
            </a:r>
            <a:r>
              <a:rPr lang="en-US" sz="2900" b="1" dirty="0">
                <a:solidFill>
                  <a:srgbClr val="13A0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and volumetric modulated arc therapy (</a:t>
            </a:r>
            <a:r>
              <a:rPr lang="en-US" sz="29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VMAT</a:t>
            </a:r>
            <a:r>
              <a:rPr lang="en-US" sz="2900" b="1" dirty="0">
                <a:solidFill>
                  <a:srgbClr val="13A0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for different sizes of left-sided breast cancer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17CA6AE-5AD8-4817-66D3-6C09DFD23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531" y="5081630"/>
            <a:ext cx="4968725" cy="126948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rgbClr val="6F29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Presenter: Abuobaida Ahmed     </a:t>
            </a:r>
            <a:r>
              <a:rPr lang="en-US" b="1" dirty="0">
                <a:solidFill>
                  <a:srgbClr val="13A0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(56095155@mynwu.ac.za)</a:t>
            </a:r>
          </a:p>
          <a:p>
            <a:r>
              <a:rPr lang="en-US" b="1" dirty="0">
                <a:solidFill>
                  <a:srgbClr val="6F29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Supervisor: Prof Manny Mathuthu</a:t>
            </a:r>
          </a:p>
          <a:p>
            <a:r>
              <a:rPr lang="en-US" b="1" dirty="0">
                <a:solidFill>
                  <a:srgbClr val="6F29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Co-supervisor: Dr LN Ntombela</a:t>
            </a:r>
          </a:p>
        </p:txBody>
      </p:sp>
      <p:pic>
        <p:nvPicPr>
          <p:cNvPr id="2" name="Picture 1" descr="A purple and black logo&#10;&#10;AI-generated content may be incorrect.">
            <a:extLst>
              <a:ext uri="{FF2B5EF4-FFF2-40B4-BE49-F238E27FC236}">
                <a16:creationId xmlns:a16="http://schemas.microsoft.com/office/drawing/2014/main" id="{B56A1146-CDA7-901B-7409-78887FD5E4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30" y="280770"/>
            <a:ext cx="3506241" cy="1202139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97F7AE9-50B6-F731-4957-271AAF350290}"/>
              </a:ext>
            </a:extLst>
          </p:cNvPr>
          <p:cNvSpPr txBox="1">
            <a:spLocks/>
          </p:cNvSpPr>
          <p:nvPr/>
        </p:nvSpPr>
        <p:spPr>
          <a:xfrm>
            <a:off x="5515424" y="6351119"/>
            <a:ext cx="1734462" cy="300051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ZA" sz="29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MAY 2026</a:t>
            </a:r>
          </a:p>
          <a:p>
            <a:pPr marL="0" indent="0">
              <a:buNone/>
            </a:pPr>
            <a:endParaRPr lang="en-ZA" sz="20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B9AA372-32D7-E046-B5D0-15A4F8459B2A}"/>
              </a:ext>
            </a:extLst>
          </p:cNvPr>
          <p:cNvSpPr txBox="1">
            <a:spLocks/>
          </p:cNvSpPr>
          <p:nvPr/>
        </p:nvSpPr>
        <p:spPr>
          <a:xfrm>
            <a:off x="8806543" y="6351118"/>
            <a:ext cx="3015343" cy="300051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ZA" sz="3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ANSTT 6 - </a:t>
            </a:r>
            <a:r>
              <a:rPr lang="en-ZA" sz="3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iThemba</a:t>
            </a:r>
            <a:r>
              <a:rPr lang="en-ZA" sz="3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LABS</a:t>
            </a:r>
          </a:p>
          <a:p>
            <a:pPr marL="0" indent="0">
              <a:buNone/>
            </a:pP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427367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A5940C29-6AE0-1EC0-4548-A27C44855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234496"/>
            <a:ext cx="10515600" cy="108267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B5C45C5-3408-3B11-1199-5156712B6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175657"/>
            <a:ext cx="11538857" cy="5268685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b="1" dirty="0">
                <a:solidFill>
                  <a:schemeClr val="bg1"/>
                </a:solidFill>
              </a:rPr>
              <a:t>Breast cancer </a:t>
            </a:r>
            <a:r>
              <a:rPr lang="en-GB" dirty="0">
                <a:solidFill>
                  <a:schemeClr val="bg1"/>
                </a:solidFill>
              </a:rPr>
              <a:t>is the most </a:t>
            </a:r>
            <a:r>
              <a:rPr lang="en-GB" b="1" dirty="0">
                <a:solidFill>
                  <a:schemeClr val="bg1"/>
                </a:solidFill>
              </a:rPr>
              <a:t>common cancer </a:t>
            </a:r>
            <a:r>
              <a:rPr lang="en-GB" dirty="0">
                <a:solidFill>
                  <a:schemeClr val="bg1"/>
                </a:solidFill>
              </a:rPr>
              <a:t>among </a:t>
            </a:r>
            <a:r>
              <a:rPr lang="en-GB" b="1" dirty="0">
                <a:solidFill>
                  <a:schemeClr val="bg1"/>
                </a:solidFill>
              </a:rPr>
              <a:t>women</a:t>
            </a:r>
            <a:r>
              <a:rPr lang="en-GB" dirty="0">
                <a:solidFill>
                  <a:schemeClr val="bg1"/>
                </a:solidFill>
              </a:rPr>
              <a:t>. Every year, approximately </a:t>
            </a:r>
            <a:r>
              <a:rPr lang="en-GB" b="1" dirty="0">
                <a:solidFill>
                  <a:schemeClr val="bg1"/>
                </a:solidFill>
              </a:rPr>
              <a:t>1.2 million </a:t>
            </a:r>
            <a:r>
              <a:rPr lang="en-GB" dirty="0">
                <a:solidFill>
                  <a:schemeClr val="bg1"/>
                </a:solidFill>
              </a:rPr>
              <a:t>women are newly diagnosed with breast cancer, and </a:t>
            </a:r>
            <a:r>
              <a:rPr lang="en-GB" b="1" dirty="0">
                <a:solidFill>
                  <a:schemeClr val="bg1"/>
                </a:solidFill>
              </a:rPr>
              <a:t>500,000</a:t>
            </a:r>
            <a:r>
              <a:rPr lang="en-GB" dirty="0">
                <a:solidFill>
                  <a:schemeClr val="bg1"/>
                </a:solidFill>
              </a:rPr>
              <a:t> women die from it (Zhao et al., 2015). </a:t>
            </a:r>
          </a:p>
          <a:p>
            <a:pPr algn="just"/>
            <a:r>
              <a:rPr lang="en-GB" b="1" dirty="0">
                <a:solidFill>
                  <a:schemeClr val="bg1"/>
                </a:solidFill>
              </a:rPr>
              <a:t>Radiotherapy</a:t>
            </a:r>
            <a:r>
              <a:rPr lang="en-GB" dirty="0">
                <a:solidFill>
                  <a:schemeClr val="bg1"/>
                </a:solidFill>
              </a:rPr>
              <a:t> is a </a:t>
            </a:r>
            <a:r>
              <a:rPr lang="en-GB" b="1" dirty="0">
                <a:solidFill>
                  <a:schemeClr val="bg1"/>
                </a:solidFill>
              </a:rPr>
              <a:t>cornerstone</a:t>
            </a:r>
            <a:r>
              <a:rPr lang="en-GB" dirty="0">
                <a:solidFill>
                  <a:schemeClr val="bg1"/>
                </a:solidFill>
              </a:rPr>
              <a:t> of its management (Zhang et al., 2024).</a:t>
            </a:r>
          </a:p>
          <a:p>
            <a:pPr algn="just"/>
            <a:r>
              <a:rPr lang="en-US" dirty="0">
                <a:solidFill>
                  <a:schemeClr val="bg1"/>
                </a:solidFill>
              </a:rPr>
              <a:t>Generating treatment plans faces challenges in both achieving good radiation </a:t>
            </a:r>
            <a:r>
              <a:rPr lang="en-US" b="1" dirty="0">
                <a:solidFill>
                  <a:schemeClr val="bg1"/>
                </a:solidFill>
              </a:rPr>
              <a:t>dose conformity </a:t>
            </a:r>
            <a:r>
              <a:rPr lang="en-US" dirty="0">
                <a:solidFill>
                  <a:schemeClr val="bg1"/>
                </a:solidFill>
              </a:rPr>
              <a:t>to the </a:t>
            </a:r>
            <a:r>
              <a:rPr lang="en-US" b="1" dirty="0">
                <a:solidFill>
                  <a:schemeClr val="bg1"/>
                </a:solidFill>
              </a:rPr>
              <a:t>target volume </a:t>
            </a:r>
            <a:r>
              <a:rPr lang="en-US" dirty="0">
                <a:solidFill>
                  <a:schemeClr val="bg1"/>
                </a:solidFill>
              </a:rPr>
              <a:t>and minimising radiation </a:t>
            </a:r>
            <a:r>
              <a:rPr lang="en-US" b="1" dirty="0">
                <a:solidFill>
                  <a:schemeClr val="bg1"/>
                </a:solidFill>
              </a:rPr>
              <a:t>doses</a:t>
            </a:r>
            <a:r>
              <a:rPr lang="en-US" dirty="0">
                <a:solidFill>
                  <a:schemeClr val="bg1"/>
                </a:solidFill>
              </a:rPr>
              <a:t> to the organs at risk (OARs). (Inoue et al., 2020) </a:t>
            </a:r>
            <a:endParaRPr lang="en-GB" dirty="0">
              <a:solidFill>
                <a:schemeClr val="bg1"/>
              </a:solidFill>
            </a:endParaRPr>
          </a:p>
          <a:p>
            <a:pPr algn="just"/>
            <a:r>
              <a:rPr lang="en-US" dirty="0">
                <a:solidFill>
                  <a:schemeClr val="bg1"/>
                </a:solidFill>
              </a:rPr>
              <a:t>Modern </a:t>
            </a:r>
            <a:r>
              <a:rPr lang="en-US" b="1" dirty="0">
                <a:solidFill>
                  <a:schemeClr val="bg1"/>
                </a:solidFill>
              </a:rPr>
              <a:t>treatment planning techniques</a:t>
            </a:r>
            <a:r>
              <a:rPr lang="en-US" dirty="0">
                <a:solidFill>
                  <a:schemeClr val="bg1"/>
                </a:solidFill>
              </a:rPr>
              <a:t> aim to achieve </a:t>
            </a:r>
            <a:r>
              <a:rPr lang="en-US" b="1" dirty="0">
                <a:solidFill>
                  <a:schemeClr val="bg1"/>
                </a:solidFill>
              </a:rPr>
              <a:t>optimal </a:t>
            </a:r>
            <a:r>
              <a:rPr lang="en-US" b="1" dirty="0" err="1">
                <a:solidFill>
                  <a:schemeClr val="bg1"/>
                </a:solidFill>
              </a:rPr>
              <a:t>tumour</a:t>
            </a:r>
            <a:r>
              <a:rPr lang="en-US" b="1" dirty="0">
                <a:solidFill>
                  <a:schemeClr val="bg1"/>
                </a:solidFill>
              </a:rPr>
              <a:t> control</a:t>
            </a:r>
            <a:r>
              <a:rPr lang="en-US" dirty="0">
                <a:solidFill>
                  <a:schemeClr val="bg1"/>
                </a:solidFill>
              </a:rPr>
              <a:t> while </a:t>
            </a:r>
            <a:r>
              <a:rPr lang="en-US" b="1" dirty="0">
                <a:solidFill>
                  <a:schemeClr val="bg1"/>
                </a:solidFill>
              </a:rPr>
              <a:t>minimising exposure </a:t>
            </a:r>
            <a:r>
              <a:rPr lang="en-US" dirty="0">
                <a:solidFill>
                  <a:schemeClr val="bg1"/>
                </a:solidFill>
              </a:rPr>
              <a:t>to </a:t>
            </a:r>
            <a:r>
              <a:rPr lang="en-US" b="1" dirty="0">
                <a:solidFill>
                  <a:schemeClr val="bg1"/>
                </a:solidFill>
              </a:rPr>
              <a:t>critical organs </a:t>
            </a:r>
            <a:r>
              <a:rPr lang="en-US" dirty="0">
                <a:solidFill>
                  <a:schemeClr val="bg1"/>
                </a:solidFill>
              </a:rPr>
              <a:t>(Lamprecht et al., 2022).</a:t>
            </a:r>
          </a:p>
          <a:p>
            <a:pPr algn="just"/>
            <a:r>
              <a:rPr lang="en-US" dirty="0">
                <a:solidFill>
                  <a:schemeClr val="bg1"/>
                </a:solidFill>
              </a:rPr>
              <a:t>Despite technological advancements, </a:t>
            </a:r>
            <a:r>
              <a:rPr lang="en-US" b="1" dirty="0">
                <a:solidFill>
                  <a:schemeClr val="bg1"/>
                </a:solidFill>
              </a:rPr>
              <a:t>selecting</a:t>
            </a:r>
            <a:r>
              <a:rPr lang="en-US" dirty="0">
                <a:solidFill>
                  <a:schemeClr val="bg1"/>
                </a:solidFill>
              </a:rPr>
              <a:t> the most </a:t>
            </a:r>
            <a:r>
              <a:rPr lang="en-US" b="1" dirty="0">
                <a:solidFill>
                  <a:schemeClr val="bg1"/>
                </a:solidFill>
              </a:rPr>
              <a:t>effective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planning technique </a:t>
            </a:r>
            <a:r>
              <a:rPr lang="en-US" dirty="0">
                <a:solidFill>
                  <a:schemeClr val="bg1"/>
                </a:solidFill>
              </a:rPr>
              <a:t>remains </a:t>
            </a:r>
            <a:r>
              <a:rPr lang="en-US" b="1" dirty="0">
                <a:solidFill>
                  <a:schemeClr val="bg1"/>
                </a:solidFill>
              </a:rPr>
              <a:t>challenging</a:t>
            </a:r>
            <a:r>
              <a:rPr lang="en-US" dirty="0">
                <a:solidFill>
                  <a:schemeClr val="bg1"/>
                </a:solidFill>
              </a:rPr>
              <a:t>, particularly in patients with varying </a:t>
            </a:r>
            <a:r>
              <a:rPr lang="en-US" b="1" dirty="0">
                <a:solidFill>
                  <a:schemeClr val="bg1"/>
                </a:solidFill>
              </a:rPr>
              <a:t>breast sizes </a:t>
            </a:r>
            <a:r>
              <a:rPr lang="en-US" dirty="0">
                <a:solidFill>
                  <a:schemeClr val="bg1"/>
                </a:solidFill>
              </a:rPr>
              <a:t>(Moussawi et al., 2025).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3FF7A-BEAA-5E9D-AC58-C284AB925775}"/>
              </a:ext>
            </a:extLst>
          </p:cNvPr>
          <p:cNvSpPr txBox="1"/>
          <p:nvPr/>
        </p:nvSpPr>
        <p:spPr>
          <a:xfrm>
            <a:off x="11587843" y="6213509"/>
            <a:ext cx="424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04290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A17C20-929D-E36C-13D1-B72E044C6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C4970D04-C718-6EDD-10E0-F9A63FF19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234496"/>
            <a:ext cx="10515600" cy="108267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CONT…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23F47DC-E3BD-43C4-D961-FA1DFC7B5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436914"/>
            <a:ext cx="11538857" cy="4740049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bg1"/>
                </a:solidFill>
              </a:rPr>
              <a:t>This study </a:t>
            </a:r>
            <a:r>
              <a:rPr lang="en-US" b="1" dirty="0">
                <a:solidFill>
                  <a:schemeClr val="bg1"/>
                </a:solidFill>
              </a:rPr>
              <a:t>aims</a:t>
            </a:r>
            <a:r>
              <a:rPr lang="en-US" dirty="0">
                <a:solidFill>
                  <a:schemeClr val="bg1"/>
                </a:solidFill>
              </a:rPr>
              <a:t> to compare the </a:t>
            </a:r>
            <a:r>
              <a:rPr lang="en-US" b="1" dirty="0">
                <a:solidFill>
                  <a:schemeClr val="bg1"/>
                </a:solidFill>
              </a:rPr>
              <a:t>effectiveness</a:t>
            </a:r>
            <a:r>
              <a:rPr lang="en-US" dirty="0">
                <a:solidFill>
                  <a:schemeClr val="bg1"/>
                </a:solidFill>
              </a:rPr>
              <a:t> of </a:t>
            </a:r>
            <a:r>
              <a:rPr lang="en-US" b="1" dirty="0">
                <a:solidFill>
                  <a:schemeClr val="bg1"/>
                </a:solidFill>
              </a:rPr>
              <a:t>t-IMRT</a:t>
            </a:r>
            <a:r>
              <a:rPr lang="en-US" dirty="0">
                <a:solidFill>
                  <a:schemeClr val="bg1"/>
                </a:solidFill>
              </a:rPr>
              <a:t> and </a:t>
            </a:r>
            <a:r>
              <a:rPr lang="en-US" b="1" dirty="0">
                <a:solidFill>
                  <a:schemeClr val="bg1"/>
                </a:solidFill>
              </a:rPr>
              <a:t>VMAT</a:t>
            </a:r>
            <a:r>
              <a:rPr lang="en-US" dirty="0">
                <a:solidFill>
                  <a:schemeClr val="bg1"/>
                </a:solidFill>
              </a:rPr>
              <a:t> for hypo-fractionated </a:t>
            </a:r>
            <a:r>
              <a:rPr lang="en-US" b="1" dirty="0">
                <a:solidFill>
                  <a:schemeClr val="bg1"/>
                </a:solidFill>
              </a:rPr>
              <a:t>small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b="1" dirty="0">
                <a:solidFill>
                  <a:schemeClr val="bg1"/>
                </a:solidFill>
              </a:rPr>
              <a:t>medium</a:t>
            </a:r>
            <a:r>
              <a:rPr lang="en-US" dirty="0">
                <a:solidFill>
                  <a:schemeClr val="bg1"/>
                </a:solidFill>
              </a:rPr>
              <a:t>, and </a:t>
            </a:r>
            <a:r>
              <a:rPr lang="en-US" b="1" dirty="0">
                <a:solidFill>
                  <a:schemeClr val="bg1"/>
                </a:solidFill>
              </a:rPr>
              <a:t>large</a:t>
            </a:r>
            <a:r>
              <a:rPr lang="en-US" dirty="0">
                <a:solidFill>
                  <a:schemeClr val="bg1"/>
                </a:solidFill>
              </a:rPr>
              <a:t> sizes breast cancer treatment</a:t>
            </a:r>
            <a:r>
              <a:rPr lang="en-GB" dirty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en-GB" dirty="0">
              <a:solidFill>
                <a:schemeClr val="bg1"/>
              </a:solidFill>
            </a:endParaRPr>
          </a:p>
          <a:p>
            <a:pPr algn="just"/>
            <a:r>
              <a:rPr lang="en-GB" b="1" dirty="0">
                <a:solidFill>
                  <a:schemeClr val="bg1"/>
                </a:solidFill>
              </a:rPr>
              <a:t>Objectives</a:t>
            </a:r>
            <a:r>
              <a:rPr lang="en-GB" dirty="0">
                <a:solidFill>
                  <a:schemeClr val="bg1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en-GB" dirty="0">
                <a:solidFill>
                  <a:schemeClr val="bg1"/>
                </a:solidFill>
              </a:rPr>
              <a:t>    Evaluate the </a:t>
            </a:r>
            <a:r>
              <a:rPr lang="en-GB" b="1" dirty="0">
                <a:solidFill>
                  <a:schemeClr val="bg1"/>
                </a:solidFill>
              </a:rPr>
              <a:t>dose distribution.</a:t>
            </a:r>
          </a:p>
          <a:p>
            <a:pPr marL="0" indent="0" algn="just">
              <a:buNone/>
            </a:pPr>
            <a:r>
              <a:rPr lang="en-GB" dirty="0">
                <a:solidFill>
                  <a:schemeClr val="bg1"/>
                </a:solidFill>
              </a:rPr>
              <a:t>    Estimate the </a:t>
            </a:r>
            <a:r>
              <a:rPr lang="en-GB" b="1" dirty="0">
                <a:solidFill>
                  <a:schemeClr val="bg1"/>
                </a:solidFill>
              </a:rPr>
              <a:t>OARs sparing </a:t>
            </a:r>
            <a:r>
              <a:rPr lang="en-GB" dirty="0">
                <a:solidFill>
                  <a:schemeClr val="bg1"/>
                </a:solidFill>
              </a:rPr>
              <a:t>level.</a:t>
            </a:r>
          </a:p>
          <a:p>
            <a:pPr marL="0" indent="0" algn="just">
              <a:buNone/>
            </a:pPr>
            <a:r>
              <a:rPr lang="en-GB" dirty="0">
                <a:solidFill>
                  <a:schemeClr val="bg1"/>
                </a:solidFill>
              </a:rPr>
              <a:t>    Determine </a:t>
            </a:r>
            <a:r>
              <a:rPr lang="en-GB" b="1" dirty="0">
                <a:solidFill>
                  <a:schemeClr val="bg1"/>
                </a:solidFill>
              </a:rPr>
              <a:t>Homogeneity</a:t>
            </a:r>
            <a:r>
              <a:rPr lang="en-GB" dirty="0">
                <a:solidFill>
                  <a:schemeClr val="bg1"/>
                </a:solidFill>
              </a:rPr>
              <a:t> and </a:t>
            </a:r>
            <a:r>
              <a:rPr lang="en-GB" b="1" dirty="0">
                <a:solidFill>
                  <a:schemeClr val="bg1"/>
                </a:solidFill>
              </a:rPr>
              <a:t>Conformity</a:t>
            </a:r>
            <a:r>
              <a:rPr lang="en-GB" dirty="0">
                <a:solidFill>
                  <a:schemeClr val="bg1"/>
                </a:solidFill>
              </a:rPr>
              <a:t> Index.</a:t>
            </a:r>
          </a:p>
          <a:p>
            <a:pPr marL="0" indent="0" algn="just">
              <a:buNone/>
            </a:pPr>
            <a:r>
              <a:rPr lang="en-GB" dirty="0">
                <a:solidFill>
                  <a:schemeClr val="bg1"/>
                </a:solidFill>
              </a:rPr>
              <a:t>    Recommend the more </a:t>
            </a:r>
            <a:r>
              <a:rPr lang="en-GB" b="1" dirty="0">
                <a:solidFill>
                  <a:schemeClr val="bg1"/>
                </a:solidFill>
              </a:rPr>
              <a:t>effective</a:t>
            </a:r>
            <a:r>
              <a:rPr lang="en-GB" dirty="0">
                <a:solidFill>
                  <a:schemeClr val="bg1"/>
                </a:solidFill>
              </a:rPr>
              <a:t> technique between </a:t>
            </a:r>
            <a:r>
              <a:rPr lang="en-GB" b="1" dirty="0">
                <a:solidFill>
                  <a:schemeClr val="bg1"/>
                </a:solidFill>
              </a:rPr>
              <a:t>t-IMRT</a:t>
            </a:r>
            <a:r>
              <a:rPr lang="en-GB" dirty="0">
                <a:solidFill>
                  <a:schemeClr val="bg1"/>
                </a:solidFill>
              </a:rPr>
              <a:t> and </a:t>
            </a:r>
            <a:r>
              <a:rPr lang="en-GB" b="1" dirty="0">
                <a:solidFill>
                  <a:schemeClr val="bg1"/>
                </a:solidFill>
              </a:rPr>
              <a:t>VMAT</a:t>
            </a:r>
            <a:r>
              <a:rPr lang="en-GB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0CA429-B677-053D-77F8-C56074A8BA56}"/>
              </a:ext>
            </a:extLst>
          </p:cNvPr>
          <p:cNvSpPr txBox="1"/>
          <p:nvPr/>
        </p:nvSpPr>
        <p:spPr>
          <a:xfrm>
            <a:off x="11587843" y="6213509"/>
            <a:ext cx="424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50328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C88EAF-25BA-2E0E-D301-131B0EBB9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7A0499B-F7B9-818B-5264-26A7C47D4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234496"/>
            <a:ext cx="10515600" cy="1093561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METHODOLOGY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E8CB11F-8BAF-43C1-3B41-5B942B3D3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436914"/>
            <a:ext cx="11538857" cy="474004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>
                <a:solidFill>
                  <a:schemeClr val="bg1"/>
                </a:solidFill>
              </a:rPr>
              <a:t>CT</a:t>
            </a:r>
            <a:r>
              <a:rPr lang="en-US" dirty="0">
                <a:solidFill>
                  <a:schemeClr val="bg1"/>
                </a:solidFill>
              </a:rPr>
              <a:t> of </a:t>
            </a:r>
            <a:r>
              <a:rPr lang="en-US" b="1" dirty="0">
                <a:solidFill>
                  <a:schemeClr val="bg1"/>
                </a:solidFill>
              </a:rPr>
              <a:t>30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female</a:t>
            </a:r>
            <a:r>
              <a:rPr lang="en-US" dirty="0">
                <a:solidFill>
                  <a:schemeClr val="bg1"/>
                </a:solidFill>
              </a:rPr>
              <a:t> patients with </a:t>
            </a:r>
            <a:r>
              <a:rPr lang="en-US" b="1" dirty="0">
                <a:solidFill>
                  <a:schemeClr val="bg1"/>
                </a:solidFill>
              </a:rPr>
              <a:t>left-sided breast cancer </a:t>
            </a:r>
            <a:r>
              <a:rPr lang="en-US" dirty="0">
                <a:solidFill>
                  <a:schemeClr val="bg1"/>
                </a:solidFill>
              </a:rPr>
              <a:t>between 2020 and 2025 at </a:t>
            </a:r>
            <a:r>
              <a:rPr lang="en-US" b="1" dirty="0">
                <a:solidFill>
                  <a:schemeClr val="bg1"/>
                </a:solidFill>
              </a:rPr>
              <a:t>SBAH</a:t>
            </a:r>
            <a:r>
              <a:rPr lang="en-US" dirty="0">
                <a:solidFill>
                  <a:schemeClr val="bg1"/>
                </a:solidFill>
              </a:rPr>
              <a:t> were used. 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Breast sizes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b="1" dirty="0">
                <a:solidFill>
                  <a:schemeClr val="bg1"/>
                </a:solidFill>
              </a:rPr>
              <a:t>small</a:t>
            </a:r>
            <a:r>
              <a:rPr lang="en-US" dirty="0">
                <a:solidFill>
                  <a:schemeClr val="bg1"/>
                </a:solidFill>
              </a:rPr>
              <a:t> breasts </a:t>
            </a:r>
            <a:r>
              <a:rPr lang="en-US" b="1" dirty="0">
                <a:solidFill>
                  <a:schemeClr val="bg1"/>
                </a:solidFill>
              </a:rPr>
              <a:t>≤ 589.77 </a:t>
            </a:r>
            <a:r>
              <a:rPr lang="en-US" dirty="0">
                <a:solidFill>
                  <a:schemeClr val="bg1"/>
                </a:solidFill>
              </a:rPr>
              <a:t>cc, </a:t>
            </a:r>
            <a:r>
              <a:rPr lang="en-US" b="1" dirty="0">
                <a:solidFill>
                  <a:schemeClr val="bg1"/>
                </a:solidFill>
              </a:rPr>
              <a:t>medium</a:t>
            </a:r>
            <a:r>
              <a:rPr lang="en-US" dirty="0">
                <a:solidFill>
                  <a:schemeClr val="bg1"/>
                </a:solidFill>
              </a:rPr>
              <a:t> breasts between </a:t>
            </a:r>
            <a:r>
              <a:rPr lang="en-US" b="1" dirty="0">
                <a:solidFill>
                  <a:schemeClr val="bg1"/>
                </a:solidFill>
              </a:rPr>
              <a:t>590 </a:t>
            </a:r>
            <a:r>
              <a:rPr lang="en-US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chemeClr val="bg1"/>
                </a:solidFill>
              </a:rPr>
              <a:t> 900 </a:t>
            </a:r>
            <a:r>
              <a:rPr lang="en-US" dirty="0">
                <a:solidFill>
                  <a:schemeClr val="bg1"/>
                </a:solidFill>
              </a:rPr>
              <a:t>cc, and </a:t>
            </a:r>
            <a:r>
              <a:rPr lang="en-US" b="1" dirty="0">
                <a:solidFill>
                  <a:schemeClr val="bg1"/>
                </a:solidFill>
              </a:rPr>
              <a:t>large</a:t>
            </a:r>
            <a:r>
              <a:rPr lang="en-US" dirty="0">
                <a:solidFill>
                  <a:schemeClr val="bg1"/>
                </a:solidFill>
              </a:rPr>
              <a:t> breasts </a:t>
            </a:r>
            <a:r>
              <a:rPr lang="en-US" b="1" dirty="0">
                <a:solidFill>
                  <a:schemeClr val="bg1"/>
                </a:solidFill>
              </a:rPr>
              <a:t>≥ 900 </a:t>
            </a:r>
            <a:r>
              <a:rPr lang="en-US" dirty="0">
                <a:solidFill>
                  <a:schemeClr val="bg1"/>
                </a:solidFill>
              </a:rPr>
              <a:t>cc.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T-IMRT</a:t>
            </a:r>
            <a:r>
              <a:rPr lang="en-US" dirty="0">
                <a:solidFill>
                  <a:schemeClr val="bg1"/>
                </a:solidFill>
              </a:rPr>
              <a:t> and </a:t>
            </a:r>
            <a:r>
              <a:rPr lang="en-US" b="1" dirty="0">
                <a:solidFill>
                  <a:schemeClr val="bg1"/>
                </a:solidFill>
              </a:rPr>
              <a:t>VMAT</a:t>
            </a:r>
            <a:r>
              <a:rPr lang="en-US" dirty="0">
                <a:solidFill>
                  <a:schemeClr val="bg1"/>
                </a:solidFill>
              </a:rPr>
              <a:t> plans were generated using the </a:t>
            </a:r>
            <a:r>
              <a:rPr lang="en-US" b="1" dirty="0">
                <a:solidFill>
                  <a:schemeClr val="bg1"/>
                </a:solidFill>
              </a:rPr>
              <a:t>Monaco treatment planning</a:t>
            </a:r>
            <a:r>
              <a:rPr lang="en-US" dirty="0">
                <a:solidFill>
                  <a:schemeClr val="bg1"/>
                </a:solidFill>
              </a:rPr>
              <a:t> system with a </a:t>
            </a:r>
            <a:r>
              <a:rPr lang="en-US" b="1" dirty="0">
                <a:solidFill>
                  <a:schemeClr val="bg1"/>
                </a:solidFill>
              </a:rPr>
              <a:t>Monte Carlo </a:t>
            </a:r>
            <a:r>
              <a:rPr lang="en-US" dirty="0">
                <a:solidFill>
                  <a:schemeClr val="bg1"/>
                </a:solidFill>
              </a:rPr>
              <a:t>algorithm. </a:t>
            </a:r>
          </a:p>
          <a:p>
            <a:pPr algn="just"/>
            <a:r>
              <a:rPr lang="en-US" dirty="0">
                <a:solidFill>
                  <a:schemeClr val="bg1"/>
                </a:solidFill>
              </a:rPr>
              <a:t>A prescription dose of </a:t>
            </a:r>
            <a:r>
              <a:rPr lang="en-US" b="1" dirty="0">
                <a:solidFill>
                  <a:schemeClr val="bg1"/>
                </a:solidFill>
              </a:rPr>
              <a:t>26 Gy </a:t>
            </a:r>
            <a:r>
              <a:rPr lang="en-US" dirty="0">
                <a:solidFill>
                  <a:schemeClr val="bg1"/>
                </a:solidFill>
              </a:rPr>
              <a:t>in </a:t>
            </a:r>
            <a:r>
              <a:rPr lang="en-US" b="1" dirty="0">
                <a:solidFill>
                  <a:schemeClr val="bg1"/>
                </a:solidFill>
              </a:rPr>
              <a:t>five fractions </a:t>
            </a:r>
            <a:r>
              <a:rPr lang="en-US" dirty="0">
                <a:solidFill>
                  <a:schemeClr val="bg1"/>
                </a:solidFill>
              </a:rPr>
              <a:t>was delivered. 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Target Coverage 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GB" b="1" dirty="0">
                <a:solidFill>
                  <a:schemeClr val="bg1"/>
                </a:solidFill>
              </a:rPr>
              <a:t>D</a:t>
            </a:r>
            <a:r>
              <a:rPr lang="en-GB" b="1" baseline="-25000" dirty="0">
                <a:solidFill>
                  <a:schemeClr val="bg1"/>
                </a:solidFill>
              </a:rPr>
              <a:t>95%</a:t>
            </a:r>
            <a:r>
              <a:rPr lang="en-US" dirty="0">
                <a:solidFill>
                  <a:schemeClr val="bg1"/>
                </a:solidFill>
              </a:rPr>
              <a:t>Gy ≥ </a:t>
            </a:r>
            <a:r>
              <a:rPr lang="en-US" b="1" dirty="0">
                <a:solidFill>
                  <a:schemeClr val="bg1"/>
                </a:solidFill>
              </a:rPr>
              <a:t>95%</a:t>
            </a:r>
            <a:r>
              <a:rPr lang="en-US" dirty="0">
                <a:solidFill>
                  <a:schemeClr val="bg1"/>
                </a:solidFill>
              </a:rPr>
              <a:t>), </a:t>
            </a:r>
            <a:r>
              <a:rPr lang="en-US" b="1" dirty="0">
                <a:solidFill>
                  <a:schemeClr val="bg1"/>
                </a:solidFill>
              </a:rPr>
              <a:t>Homogeneity index</a:t>
            </a:r>
            <a:r>
              <a:rPr lang="en-US" dirty="0">
                <a:solidFill>
                  <a:schemeClr val="bg1"/>
                </a:solidFill>
              </a:rPr>
              <a:t>, and </a:t>
            </a:r>
            <a:r>
              <a:rPr lang="en-US" b="1" dirty="0">
                <a:solidFill>
                  <a:schemeClr val="bg1"/>
                </a:solidFill>
              </a:rPr>
              <a:t>Conformity index.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OARs </a:t>
            </a:r>
            <a:r>
              <a:rPr lang="en-US" dirty="0">
                <a:solidFill>
                  <a:schemeClr val="bg1"/>
                </a:solidFill>
              </a:rPr>
              <a:t>parameters</a:t>
            </a:r>
            <a:r>
              <a:rPr lang="en-US" b="1" dirty="0">
                <a:solidFill>
                  <a:schemeClr val="bg1"/>
                </a:solidFill>
              </a:rPr>
              <a:t>, Heart (</a:t>
            </a:r>
            <a:r>
              <a:rPr lang="en-US" dirty="0">
                <a:solidFill>
                  <a:schemeClr val="bg1"/>
                </a:solidFill>
              </a:rPr>
              <a:t>V7Gy &lt; 5% and V1.5Gy &lt; 30%), and</a:t>
            </a:r>
            <a:r>
              <a:rPr lang="en-US" b="1" dirty="0">
                <a:solidFill>
                  <a:schemeClr val="bg1"/>
                </a:solidFill>
              </a:rPr>
              <a:t> Ipsilateral lung (</a:t>
            </a:r>
            <a:r>
              <a:rPr lang="en-US" dirty="0">
                <a:solidFill>
                  <a:schemeClr val="bg1"/>
                </a:solidFill>
              </a:rPr>
              <a:t>V8Gy &lt; 15%</a:t>
            </a:r>
            <a:r>
              <a:rPr lang="en-US" b="1" dirty="0">
                <a:solidFill>
                  <a:schemeClr val="bg1"/>
                </a:solidFill>
              </a:rPr>
              <a:t>).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Two-way ANOVA </a:t>
            </a:r>
            <a:r>
              <a:rPr lang="en-US" dirty="0">
                <a:solidFill>
                  <a:schemeClr val="bg1"/>
                </a:solidFill>
              </a:rPr>
              <a:t>was used</a:t>
            </a:r>
            <a:r>
              <a:rPr lang="en-US" b="1" dirty="0">
                <a:solidFill>
                  <a:schemeClr val="bg1"/>
                </a:solidFill>
              </a:rPr>
              <a:t> (</a:t>
            </a:r>
            <a:r>
              <a:rPr lang="en-US" dirty="0">
                <a:solidFill>
                  <a:schemeClr val="bg1"/>
                </a:solidFill>
              </a:rPr>
              <a:t>P &lt; 0.05</a:t>
            </a:r>
            <a:r>
              <a:rPr lang="en-US" b="1" dirty="0">
                <a:solidFill>
                  <a:schemeClr val="bg1"/>
                </a:solidFill>
              </a:rPr>
              <a:t>).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33ACF8-044B-33F1-BBAC-5F329E9A3339}"/>
              </a:ext>
            </a:extLst>
          </p:cNvPr>
          <p:cNvSpPr txBox="1"/>
          <p:nvPr/>
        </p:nvSpPr>
        <p:spPr>
          <a:xfrm>
            <a:off x="11587843" y="6213509"/>
            <a:ext cx="424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720878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685F0-B7A5-18B7-0547-BB5C94A22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7CC527B-24EC-9C06-4B7C-F0E580255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8D55FD6A-5842-D567-2014-40134E047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9" y="62130"/>
            <a:ext cx="10515600" cy="79784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RESULTS &amp; DISCUSSION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F55AB3B-5B1A-8A43-2D74-7BE9D4728A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63" y="862417"/>
            <a:ext cx="11485562" cy="561259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1630FF-7042-E030-5B17-BCA7646DF4B0}"/>
              </a:ext>
            </a:extLst>
          </p:cNvPr>
          <p:cNvSpPr txBox="1"/>
          <p:nvPr/>
        </p:nvSpPr>
        <p:spPr>
          <a:xfrm>
            <a:off x="11587843" y="6213509"/>
            <a:ext cx="424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644C4E-7F8B-FB92-1086-B973278F8800}"/>
              </a:ext>
            </a:extLst>
          </p:cNvPr>
          <p:cNvSpPr txBox="1"/>
          <p:nvPr/>
        </p:nvSpPr>
        <p:spPr>
          <a:xfrm rot="16200000">
            <a:off x="-654161" y="3484046"/>
            <a:ext cx="1785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Target Coverage</a:t>
            </a:r>
          </a:p>
        </p:txBody>
      </p:sp>
    </p:spTree>
    <p:extLst>
      <p:ext uri="{BB962C8B-B14F-4D97-AF65-F5344CB8AC3E}">
        <p14:creationId xmlns:p14="http://schemas.microsoft.com/office/powerpoint/2010/main" val="169482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292525-4E06-484A-870D-7CA09AEED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DA535AB7-23B0-B50A-96E7-8C38CF36D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8F1D1F49-8431-1917-AFF1-2E5D2D1AD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9" y="62130"/>
            <a:ext cx="10515600" cy="79784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CONT…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359BC9-B5F0-431E-2AA2-3C991B9669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38" y="1064391"/>
            <a:ext cx="11560175" cy="5186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A9FBB01-A84D-57BF-00CF-BA281274C26B}"/>
              </a:ext>
            </a:extLst>
          </p:cNvPr>
          <p:cNvSpPr txBox="1"/>
          <p:nvPr/>
        </p:nvSpPr>
        <p:spPr>
          <a:xfrm>
            <a:off x="11587843" y="6213509"/>
            <a:ext cx="424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28474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65E53C-FB56-98A0-90A7-6B8EE3905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E6C55E5-E870-35E1-251B-A67CC587C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234496"/>
            <a:ext cx="10515600" cy="1093561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CONCLUSION &amp; RECOMMENDATION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A3D4238-6070-26DE-F337-E4D3A4AFE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436914"/>
            <a:ext cx="11538857" cy="4740049"/>
          </a:xfrm>
        </p:spPr>
        <p:txBody>
          <a:bodyPr/>
          <a:lstStyle/>
          <a:p>
            <a:pPr algn="just"/>
            <a:r>
              <a:rPr lang="en-US" b="1" dirty="0">
                <a:solidFill>
                  <a:schemeClr val="bg1"/>
                </a:solidFill>
              </a:rPr>
              <a:t>VMAT</a:t>
            </a:r>
            <a:r>
              <a:rPr lang="en-US" dirty="0">
                <a:solidFill>
                  <a:schemeClr val="bg1"/>
                </a:solidFill>
              </a:rPr>
              <a:t> is preferable when the </a:t>
            </a:r>
            <a:r>
              <a:rPr lang="en-US" b="1" dirty="0">
                <a:solidFill>
                  <a:schemeClr val="bg1"/>
                </a:solidFill>
              </a:rPr>
              <a:t>target coverage </a:t>
            </a:r>
            <a:r>
              <a:rPr lang="en-US" dirty="0">
                <a:solidFill>
                  <a:schemeClr val="bg1"/>
                </a:solidFill>
              </a:rPr>
              <a:t>is the highest priority.</a:t>
            </a:r>
          </a:p>
          <a:p>
            <a:pPr marL="0" indent="0" algn="just">
              <a:buNone/>
            </a:pPr>
            <a:endParaRPr lang="en-US" dirty="0">
              <a:solidFill>
                <a:schemeClr val="bg1"/>
              </a:solidFill>
            </a:endParaRPr>
          </a:p>
          <a:p>
            <a:pPr algn="just"/>
            <a:r>
              <a:rPr lang="en-US" dirty="0">
                <a:solidFill>
                  <a:schemeClr val="bg1"/>
                </a:solidFill>
              </a:rPr>
              <a:t>Tangential</a:t>
            </a:r>
            <a:r>
              <a:rPr lang="en-US" b="1" dirty="0">
                <a:solidFill>
                  <a:schemeClr val="bg1"/>
                </a:solidFill>
              </a:rPr>
              <a:t>-IMRT</a:t>
            </a:r>
            <a:r>
              <a:rPr lang="en-US" dirty="0">
                <a:solidFill>
                  <a:schemeClr val="bg1"/>
                </a:solidFill>
              </a:rPr>
              <a:t> is superior when </a:t>
            </a:r>
            <a:r>
              <a:rPr lang="en-US" b="1" dirty="0">
                <a:solidFill>
                  <a:schemeClr val="bg1"/>
                </a:solidFill>
              </a:rPr>
              <a:t>minimising heart </a:t>
            </a:r>
            <a:r>
              <a:rPr lang="en-US" dirty="0">
                <a:solidFill>
                  <a:schemeClr val="bg1"/>
                </a:solidFill>
              </a:rPr>
              <a:t>and </a:t>
            </a:r>
            <a:r>
              <a:rPr lang="en-US" b="1" dirty="0">
                <a:solidFill>
                  <a:schemeClr val="bg1"/>
                </a:solidFill>
              </a:rPr>
              <a:t>lung toxicity </a:t>
            </a:r>
            <a:r>
              <a:rPr lang="en-US" dirty="0">
                <a:solidFill>
                  <a:schemeClr val="bg1"/>
                </a:solidFill>
              </a:rPr>
              <a:t>is the priority, especially for patients with pre-existing cardiovascular risks.</a:t>
            </a:r>
          </a:p>
          <a:p>
            <a:pPr algn="just"/>
            <a:endParaRPr lang="en-US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chemeClr val="bg1"/>
                </a:solidFill>
              </a:rPr>
              <a:t>RECOMMENDATION</a:t>
            </a:r>
          </a:p>
          <a:p>
            <a:pPr algn="just"/>
            <a:r>
              <a:rPr lang="en-US" dirty="0">
                <a:solidFill>
                  <a:schemeClr val="bg1"/>
                </a:solidFill>
              </a:rPr>
              <a:t>If </a:t>
            </a:r>
            <a:r>
              <a:rPr lang="en-US" b="1" dirty="0">
                <a:solidFill>
                  <a:schemeClr val="bg1"/>
                </a:solidFill>
              </a:rPr>
              <a:t>VMAT </a:t>
            </a:r>
            <a:r>
              <a:rPr lang="en-US" dirty="0">
                <a:solidFill>
                  <a:schemeClr val="bg1"/>
                </a:solidFill>
              </a:rPr>
              <a:t>is chosen for its </a:t>
            </a:r>
            <a:r>
              <a:rPr lang="en-US" b="1" dirty="0">
                <a:solidFill>
                  <a:schemeClr val="bg1"/>
                </a:solidFill>
              </a:rPr>
              <a:t>superior coverage</a:t>
            </a:r>
            <a:r>
              <a:rPr lang="en-US" dirty="0">
                <a:solidFill>
                  <a:schemeClr val="bg1"/>
                </a:solidFill>
              </a:rPr>
              <a:t>, it is </a:t>
            </a:r>
            <a:r>
              <a:rPr lang="en-US" b="1" dirty="0">
                <a:solidFill>
                  <a:schemeClr val="bg1"/>
                </a:solidFill>
              </a:rPr>
              <a:t>highly</a:t>
            </a:r>
            <a:r>
              <a:rPr lang="en-US" dirty="0">
                <a:solidFill>
                  <a:schemeClr val="bg1"/>
                </a:solidFill>
              </a:rPr>
              <a:t> recommended to be used in conjunction with </a:t>
            </a:r>
            <a:r>
              <a:rPr lang="en-US" b="1" dirty="0">
                <a:solidFill>
                  <a:schemeClr val="bg1"/>
                </a:solidFill>
              </a:rPr>
              <a:t>DIBH</a:t>
            </a:r>
            <a:r>
              <a:rPr lang="en-US" dirty="0">
                <a:solidFill>
                  <a:schemeClr val="bg1"/>
                </a:solidFill>
              </a:rPr>
              <a:t> to mitigate the </a:t>
            </a:r>
            <a:r>
              <a:rPr lang="en-US" b="1" dirty="0">
                <a:solidFill>
                  <a:schemeClr val="bg1"/>
                </a:solidFill>
              </a:rPr>
              <a:t>higher cardiac doses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6E185A-0114-7E6E-7AA8-DA9F2C8BAC81}"/>
              </a:ext>
            </a:extLst>
          </p:cNvPr>
          <p:cNvSpPr txBox="1"/>
          <p:nvPr/>
        </p:nvSpPr>
        <p:spPr>
          <a:xfrm>
            <a:off x="11587843" y="6213509"/>
            <a:ext cx="424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97804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780BD-2805-3312-CE5C-B394C667F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0273"/>
            <a:ext cx="10515600" cy="46872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6F298C"/>
                </a:solidFill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1875593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WU colors">
      <a:dk1>
        <a:srgbClr val="6C3D91"/>
      </a:dk1>
      <a:lt1>
        <a:sysClr val="window" lastClr="FFFFFF"/>
      </a:lt1>
      <a:dk2>
        <a:srgbClr val="00889C"/>
      </a:dk2>
      <a:lt2>
        <a:srgbClr val="78848E"/>
      </a:lt2>
      <a:accent1>
        <a:srgbClr val="5F439A"/>
      </a:accent1>
      <a:accent2>
        <a:srgbClr val="036F77"/>
      </a:accent2>
      <a:accent3>
        <a:srgbClr val="78848E"/>
      </a:accent3>
      <a:accent4>
        <a:srgbClr val="C9CDD1"/>
      </a:accent4>
      <a:accent5>
        <a:srgbClr val="B8F5FF"/>
      </a:accent5>
      <a:accent6>
        <a:srgbClr val="525A60"/>
      </a:accent6>
      <a:hlink>
        <a:srgbClr val="00889C"/>
      </a:hlink>
      <a:folHlink>
        <a:srgbClr val="5F439A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+NWU_PPT_07" id="{513CC988-A299-4A5D-9630-3F3A67E2EF10}" vid="{CD618A1F-5143-4359-AEDD-D125CCE698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14d86f1-83ba-4b13-a702-b5c0231b9337}" enabled="0" method="" siteId="{b14d86f1-83ba-4b13-a702-b5c0231b933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NWU_PPT_06</Template>
  <TotalTime>3872</TotalTime>
  <Words>454</Words>
  <Application>Microsoft Office PowerPoint</Application>
  <PresentationFormat>Widescreen</PresentationFormat>
  <Paragraphs>47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Comparison of tangential-intensity modulated radiotherapy (t-IMRT) and volumetric modulated arc therapy (VMAT) for different sizes of left-sided breast cancer</vt:lpstr>
      <vt:lpstr>INTRODUCTION</vt:lpstr>
      <vt:lpstr>CONT…</vt:lpstr>
      <vt:lpstr>METHODOLOGY</vt:lpstr>
      <vt:lpstr>RESULTS &amp; DISCUSSION</vt:lpstr>
      <vt:lpstr>CONT…</vt:lpstr>
      <vt:lpstr>CONCLUSION &amp; RECOMMENDATION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Abuobaida Ahmed</dc:creator>
  <cp:lastModifiedBy>Abuobaida Ahmed</cp:lastModifiedBy>
  <cp:revision>1</cp:revision>
  <dcterms:created xsi:type="dcterms:W3CDTF">2026-05-11T13:20:23Z</dcterms:created>
  <dcterms:modified xsi:type="dcterms:W3CDTF">2026-05-16T11:25:59Z</dcterms:modified>
</cp:coreProperties>
</file>