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59" r:id="rId6"/>
    <p:sldId id="590" r:id="rId7"/>
    <p:sldId id="506" r:id="rId8"/>
    <p:sldId id="593" r:id="rId9"/>
    <p:sldId id="518" r:id="rId10"/>
    <p:sldId id="524" r:id="rId11"/>
    <p:sldId id="594" r:id="rId12"/>
    <p:sldId id="260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1D37CA6-3EFF-4F73-AED9-C98D90469DD3}">
          <p14:sldIdLst>
            <p14:sldId id="256"/>
            <p14:sldId id="259"/>
            <p14:sldId id="590"/>
            <p14:sldId id="506"/>
            <p14:sldId id="593"/>
            <p14:sldId id="518"/>
            <p14:sldId id="524"/>
            <p14:sldId id="594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8EC4F-4470-4697-9CA7-A34BEA360AC2}" type="datetimeFigureOut">
              <a:rPr lang="en-SS" smtClean="0"/>
              <a:t>05/18/2026</a:t>
            </a:fld>
            <a:endParaRPr lang="en-S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259A2-303E-4E3E-AC36-AFD8C3EC4F0B}" type="slidenum">
              <a:rPr lang="en-SS" smtClean="0"/>
              <a:t>‹#›</a:t>
            </a:fld>
            <a:endParaRPr lang="en-SS"/>
          </a:p>
        </p:txBody>
      </p:sp>
    </p:spTree>
    <p:extLst>
      <p:ext uri="{BB962C8B-B14F-4D97-AF65-F5344CB8AC3E}">
        <p14:creationId xmlns:p14="http://schemas.microsoft.com/office/powerpoint/2010/main" val="2787742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EEEE-0B34-4D32-8904-856DF342FDF9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138-3AE0-404F-9C11-06020B216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51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EEEE-0B34-4D32-8904-856DF342FDF9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138-3AE0-404F-9C11-06020B216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02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EEEE-0B34-4D32-8904-856DF342FDF9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138-3AE0-404F-9C11-06020B216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3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EEEE-0B34-4D32-8904-856DF342FDF9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138-3AE0-404F-9C11-06020B216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19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EEEE-0B34-4D32-8904-856DF342FDF9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138-3AE0-404F-9C11-06020B216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5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EEEE-0B34-4D32-8904-856DF342FDF9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138-3AE0-404F-9C11-06020B216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48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EEEE-0B34-4D32-8904-856DF342FDF9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138-3AE0-404F-9C11-06020B216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7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EEEE-0B34-4D32-8904-856DF342FDF9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138-3AE0-404F-9C11-06020B216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5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EEEE-0B34-4D32-8904-856DF342FDF9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138-3AE0-404F-9C11-06020B216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EEEE-0B34-4D32-8904-856DF342FDF9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138-3AE0-404F-9C11-06020B216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13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EEEE-0B34-4D32-8904-856DF342FDF9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138-3AE0-404F-9C11-06020B216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FEEEE-0B34-4D32-8904-856DF342FDF9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9E138-3AE0-404F-9C11-06020B216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6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69905" y="1671220"/>
            <a:ext cx="6886113" cy="1757780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Categorization and characterization of uranium-bearing materials for nuclear forensic attribution using ICP-MS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128117"/>
            <a:ext cx="5974976" cy="190821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Presenter: Khumoetsile Jonas (MSc candidate)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Supervisor : Dr TG Kupi </a:t>
            </a:r>
          </a:p>
          <a:p>
            <a:pPr algn="l"/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Co-supervisor: Dr OS Friday</a:t>
            </a:r>
          </a:p>
          <a:p>
            <a:pPr algn="l"/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 for Applied Radiation Science and Technology (CARST)</a:t>
            </a:r>
          </a:p>
          <a:p>
            <a:pPr algn="l"/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North-West University</a:t>
            </a:r>
          </a:p>
          <a:p>
            <a:pPr algn="l"/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 Africa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F8A3AC-BF4F-4217-A391-92FE2FEBC828}"/>
              </a:ext>
            </a:extLst>
          </p:cNvPr>
          <p:cNvSpPr txBox="1"/>
          <p:nvPr/>
        </p:nvSpPr>
        <p:spPr>
          <a:xfrm>
            <a:off x="-82859" y="6550223"/>
            <a:ext cx="116119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6th Advanced Nuclear Science and Technology Techniques (ANSTT6) workshop, 18 – 22 May 2026 at NRF-iThemba LABS, Cape Town</a:t>
            </a:r>
            <a:endParaRPr lang="en-SS" sz="1400" dirty="0"/>
          </a:p>
        </p:txBody>
      </p:sp>
    </p:spTree>
    <p:extLst>
      <p:ext uri="{BB962C8B-B14F-4D97-AF65-F5344CB8AC3E}">
        <p14:creationId xmlns:p14="http://schemas.microsoft.com/office/powerpoint/2010/main" val="178356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7030A0"/>
          </a:solidFill>
        </p:spPr>
        <p:txBody>
          <a:bodyPr/>
          <a:lstStyle/>
          <a:p>
            <a:r>
              <a:rPr lang="en-US" sz="4400" b="1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F0F0F660-0E3B-4CB8-8B11-62508339AF33}"/>
              </a:ext>
            </a:extLst>
          </p:cNvPr>
          <p:cNvSpPr>
            <a:spLocks/>
          </p:cNvSpPr>
          <p:nvPr/>
        </p:nvSpPr>
        <p:spPr bwMode="auto">
          <a:xfrm>
            <a:off x="749861" y="1825625"/>
            <a:ext cx="7632700" cy="536575"/>
          </a:xfrm>
          <a:custGeom>
            <a:avLst/>
            <a:gdLst>
              <a:gd name="T0" fmla="*/ 0 w 7632700"/>
              <a:gd name="T1" fmla="*/ 536575 h 536575"/>
              <a:gd name="T2" fmla="*/ 7632700 w 7632700"/>
              <a:gd name="T3" fmla="*/ 536575 h 536575"/>
              <a:gd name="T4" fmla="*/ 7632700 w 7632700"/>
              <a:gd name="T5" fmla="*/ 0 h 536575"/>
              <a:gd name="T6" fmla="*/ 0 w 7632700"/>
              <a:gd name="T7" fmla="*/ 0 h 536575"/>
              <a:gd name="T8" fmla="*/ 0 w 7632700"/>
              <a:gd name="T9" fmla="*/ 536575 h 5365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32700" h="536575">
                <a:moveTo>
                  <a:pt x="0" y="536575"/>
                </a:moveTo>
                <a:lnTo>
                  <a:pt x="7632700" y="536575"/>
                </a:lnTo>
                <a:lnTo>
                  <a:pt x="7632700" y="0"/>
                </a:lnTo>
                <a:lnTo>
                  <a:pt x="0" y="0"/>
                </a:lnTo>
                <a:lnTo>
                  <a:pt x="0" y="536575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BE550B87-CEEC-44DA-93E8-72F9471E0AF0}"/>
              </a:ext>
            </a:extLst>
          </p:cNvPr>
          <p:cNvSpPr txBox="1"/>
          <p:nvPr/>
        </p:nvSpPr>
        <p:spPr>
          <a:xfrm>
            <a:off x="749861" y="1824724"/>
            <a:ext cx="7632700" cy="466794"/>
          </a:xfrm>
          <a:prstGeom prst="rect">
            <a:avLst/>
          </a:prstGeom>
          <a:ln w="9525">
            <a:solidFill>
              <a:srgbClr val="83715B"/>
            </a:solidFill>
          </a:ln>
        </p:spPr>
        <p:txBody>
          <a:bodyPr lIns="0" tIns="96520" rIns="0" bIns="0">
            <a:spAutoFit/>
          </a:bodyPr>
          <a:lstStyle/>
          <a:p>
            <a:pPr marL="266065">
              <a:spcBef>
                <a:spcPts val="760"/>
              </a:spcBef>
              <a:tabLst>
                <a:tab pos="1083310" algn="l"/>
              </a:tabLst>
              <a:defRPr/>
            </a:pPr>
            <a:r>
              <a:rPr sz="24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	</a:t>
            </a:r>
            <a:r>
              <a:rPr lang="en-ZA" sz="2400" b="1" spc="-7" baseline="1388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sz="2400" baseline="138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826D5785-5228-4BB8-922E-FB47CEDD017D}"/>
              </a:ext>
            </a:extLst>
          </p:cNvPr>
          <p:cNvSpPr>
            <a:spLocks/>
          </p:cNvSpPr>
          <p:nvPr/>
        </p:nvSpPr>
        <p:spPr bwMode="auto">
          <a:xfrm>
            <a:off x="877845" y="1916112"/>
            <a:ext cx="471488" cy="355600"/>
          </a:xfrm>
          <a:custGeom>
            <a:avLst/>
            <a:gdLst>
              <a:gd name="T0" fmla="*/ 0 w 472440"/>
              <a:gd name="T1" fmla="*/ 177800 h 355600"/>
              <a:gd name="T2" fmla="*/ 6097 w 472440"/>
              <a:gd name="T3" fmla="*/ 137000 h 355600"/>
              <a:gd name="T4" fmla="*/ 23459 w 472440"/>
              <a:gd name="T5" fmla="*/ 99563 h 355600"/>
              <a:gd name="T6" fmla="*/ 50704 w 472440"/>
              <a:gd name="T7" fmla="*/ 66552 h 355600"/>
              <a:gd name="T8" fmla="*/ 86446 w 472440"/>
              <a:gd name="T9" fmla="*/ 39028 h 355600"/>
              <a:gd name="T10" fmla="*/ 129300 w 472440"/>
              <a:gd name="T11" fmla="*/ 18053 h 355600"/>
              <a:gd name="T12" fmla="*/ 177879 w 472440"/>
              <a:gd name="T13" fmla="*/ 4690 h 355600"/>
              <a:gd name="T14" fmla="*/ 230797 w 472440"/>
              <a:gd name="T15" fmla="*/ 0 h 355600"/>
              <a:gd name="T16" fmla="*/ 283715 w 472440"/>
              <a:gd name="T17" fmla="*/ 4690 h 355600"/>
              <a:gd name="T18" fmla="*/ 332293 w 472440"/>
              <a:gd name="T19" fmla="*/ 18053 h 355600"/>
              <a:gd name="T20" fmla="*/ 375143 w 472440"/>
              <a:gd name="T21" fmla="*/ 39028 h 355600"/>
              <a:gd name="T22" fmla="*/ 410884 w 472440"/>
              <a:gd name="T23" fmla="*/ 66552 h 355600"/>
              <a:gd name="T24" fmla="*/ 438129 w 472440"/>
              <a:gd name="T25" fmla="*/ 99563 h 355600"/>
              <a:gd name="T26" fmla="*/ 455492 w 472440"/>
              <a:gd name="T27" fmla="*/ 137000 h 355600"/>
              <a:gd name="T28" fmla="*/ 461588 w 472440"/>
              <a:gd name="T29" fmla="*/ 177800 h 355600"/>
              <a:gd name="T30" fmla="*/ 455492 w 472440"/>
              <a:gd name="T31" fmla="*/ 218559 h 355600"/>
              <a:gd name="T32" fmla="*/ 438129 w 472440"/>
              <a:gd name="T33" fmla="*/ 255980 h 355600"/>
              <a:gd name="T34" fmla="*/ 410884 w 472440"/>
              <a:gd name="T35" fmla="*/ 288994 h 355600"/>
              <a:gd name="T36" fmla="*/ 375143 w 472440"/>
              <a:gd name="T37" fmla="*/ 316531 h 355600"/>
              <a:gd name="T38" fmla="*/ 332293 w 472440"/>
              <a:gd name="T39" fmla="*/ 337523 h 355600"/>
              <a:gd name="T40" fmla="*/ 283715 w 472440"/>
              <a:gd name="T41" fmla="*/ 350902 h 355600"/>
              <a:gd name="T42" fmla="*/ 230797 w 472440"/>
              <a:gd name="T43" fmla="*/ 355600 h 355600"/>
              <a:gd name="T44" fmla="*/ 177879 w 472440"/>
              <a:gd name="T45" fmla="*/ 350902 h 355600"/>
              <a:gd name="T46" fmla="*/ 129300 w 472440"/>
              <a:gd name="T47" fmla="*/ 337523 h 355600"/>
              <a:gd name="T48" fmla="*/ 86446 w 472440"/>
              <a:gd name="T49" fmla="*/ 316531 h 355600"/>
              <a:gd name="T50" fmla="*/ 50704 w 472440"/>
              <a:gd name="T51" fmla="*/ 288994 h 355600"/>
              <a:gd name="T52" fmla="*/ 23459 w 472440"/>
              <a:gd name="T53" fmla="*/ 255980 h 355600"/>
              <a:gd name="T54" fmla="*/ 6097 w 472440"/>
              <a:gd name="T55" fmla="*/ 218559 h 355600"/>
              <a:gd name="T56" fmla="*/ 0 w 472440"/>
              <a:gd name="T57" fmla="*/ 177800 h 3556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72440" h="355600">
                <a:moveTo>
                  <a:pt x="0" y="177800"/>
                </a:moveTo>
                <a:lnTo>
                  <a:pt x="6232" y="137000"/>
                </a:lnTo>
                <a:lnTo>
                  <a:pt x="23985" y="99563"/>
                </a:lnTo>
                <a:lnTo>
                  <a:pt x="51841" y="66552"/>
                </a:lnTo>
                <a:lnTo>
                  <a:pt x="88386" y="39028"/>
                </a:lnTo>
                <a:lnTo>
                  <a:pt x="132201" y="18053"/>
                </a:lnTo>
                <a:lnTo>
                  <a:pt x="181870" y="4690"/>
                </a:lnTo>
                <a:lnTo>
                  <a:pt x="235978" y="0"/>
                </a:lnTo>
                <a:lnTo>
                  <a:pt x="290081" y="4690"/>
                </a:lnTo>
                <a:lnTo>
                  <a:pt x="339748" y="18053"/>
                </a:lnTo>
                <a:lnTo>
                  <a:pt x="383560" y="39028"/>
                </a:lnTo>
                <a:lnTo>
                  <a:pt x="420103" y="66552"/>
                </a:lnTo>
                <a:lnTo>
                  <a:pt x="447959" y="99563"/>
                </a:lnTo>
                <a:lnTo>
                  <a:pt x="465712" y="137000"/>
                </a:lnTo>
                <a:lnTo>
                  <a:pt x="471944" y="177800"/>
                </a:lnTo>
                <a:lnTo>
                  <a:pt x="465712" y="218559"/>
                </a:lnTo>
                <a:lnTo>
                  <a:pt x="447959" y="255980"/>
                </a:lnTo>
                <a:lnTo>
                  <a:pt x="420103" y="288994"/>
                </a:lnTo>
                <a:lnTo>
                  <a:pt x="383560" y="316531"/>
                </a:lnTo>
                <a:lnTo>
                  <a:pt x="339748" y="337523"/>
                </a:lnTo>
                <a:lnTo>
                  <a:pt x="290081" y="350902"/>
                </a:lnTo>
                <a:lnTo>
                  <a:pt x="235978" y="355600"/>
                </a:lnTo>
                <a:lnTo>
                  <a:pt x="181870" y="350902"/>
                </a:lnTo>
                <a:lnTo>
                  <a:pt x="132201" y="337523"/>
                </a:lnTo>
                <a:lnTo>
                  <a:pt x="88386" y="316531"/>
                </a:lnTo>
                <a:lnTo>
                  <a:pt x="51841" y="288994"/>
                </a:lnTo>
                <a:lnTo>
                  <a:pt x="23985" y="255980"/>
                </a:lnTo>
                <a:lnTo>
                  <a:pt x="6232" y="218559"/>
                </a:lnTo>
                <a:lnTo>
                  <a:pt x="0" y="177800"/>
                </a:lnTo>
                <a:close/>
              </a:path>
            </a:pathLst>
          </a:custGeom>
          <a:noFill/>
          <a:ln w="9525">
            <a:solidFill>
              <a:srgbClr val="8371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37F64B8B-3A51-4E9D-9A3F-39B47BAAF911}"/>
              </a:ext>
            </a:extLst>
          </p:cNvPr>
          <p:cNvSpPr>
            <a:spLocks/>
          </p:cNvSpPr>
          <p:nvPr/>
        </p:nvSpPr>
        <p:spPr bwMode="auto">
          <a:xfrm>
            <a:off x="749861" y="2583180"/>
            <a:ext cx="7632700" cy="536575"/>
          </a:xfrm>
          <a:custGeom>
            <a:avLst/>
            <a:gdLst>
              <a:gd name="T0" fmla="*/ 0 w 7632700"/>
              <a:gd name="T1" fmla="*/ 536575 h 536575"/>
              <a:gd name="T2" fmla="*/ 7632700 w 7632700"/>
              <a:gd name="T3" fmla="*/ 536575 h 536575"/>
              <a:gd name="T4" fmla="*/ 7632700 w 7632700"/>
              <a:gd name="T5" fmla="*/ 0 h 536575"/>
              <a:gd name="T6" fmla="*/ 0 w 7632700"/>
              <a:gd name="T7" fmla="*/ 0 h 536575"/>
              <a:gd name="T8" fmla="*/ 0 w 7632700"/>
              <a:gd name="T9" fmla="*/ 536575 h 5365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32700" h="536575">
                <a:moveTo>
                  <a:pt x="0" y="536575"/>
                </a:moveTo>
                <a:lnTo>
                  <a:pt x="7632700" y="536575"/>
                </a:lnTo>
                <a:lnTo>
                  <a:pt x="7632700" y="0"/>
                </a:lnTo>
                <a:lnTo>
                  <a:pt x="0" y="0"/>
                </a:lnTo>
                <a:lnTo>
                  <a:pt x="0" y="536575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lIns="0" tIns="0" rIns="0" bIns="0"/>
          <a:lstStyle/>
          <a:p>
            <a:pPr marL="266065">
              <a:spcBef>
                <a:spcPts val="760"/>
              </a:spcBef>
              <a:tabLst>
                <a:tab pos="1083310" algn="l"/>
              </a:tabLst>
              <a:defRPr/>
            </a:pPr>
            <a:r>
              <a:rPr lang="en-ZA" sz="24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ZA" sz="2400" b="1" spc="-7" baseline="1388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en-ZA" sz="2400" baseline="138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4D2B13E2-C04D-4DED-80EE-6CDF41FC21C0}"/>
              </a:ext>
            </a:extLst>
          </p:cNvPr>
          <p:cNvSpPr>
            <a:spLocks/>
          </p:cNvSpPr>
          <p:nvPr/>
        </p:nvSpPr>
        <p:spPr bwMode="auto">
          <a:xfrm>
            <a:off x="877845" y="2620555"/>
            <a:ext cx="471488" cy="355600"/>
          </a:xfrm>
          <a:custGeom>
            <a:avLst/>
            <a:gdLst>
              <a:gd name="T0" fmla="*/ 0 w 472440"/>
              <a:gd name="T1" fmla="*/ 177800 h 355600"/>
              <a:gd name="T2" fmla="*/ 6097 w 472440"/>
              <a:gd name="T3" fmla="*/ 137000 h 355600"/>
              <a:gd name="T4" fmla="*/ 23459 w 472440"/>
              <a:gd name="T5" fmla="*/ 99563 h 355600"/>
              <a:gd name="T6" fmla="*/ 50704 w 472440"/>
              <a:gd name="T7" fmla="*/ 66552 h 355600"/>
              <a:gd name="T8" fmla="*/ 86446 w 472440"/>
              <a:gd name="T9" fmla="*/ 39028 h 355600"/>
              <a:gd name="T10" fmla="*/ 129300 w 472440"/>
              <a:gd name="T11" fmla="*/ 18053 h 355600"/>
              <a:gd name="T12" fmla="*/ 177879 w 472440"/>
              <a:gd name="T13" fmla="*/ 4690 h 355600"/>
              <a:gd name="T14" fmla="*/ 230797 w 472440"/>
              <a:gd name="T15" fmla="*/ 0 h 355600"/>
              <a:gd name="T16" fmla="*/ 283715 w 472440"/>
              <a:gd name="T17" fmla="*/ 4690 h 355600"/>
              <a:gd name="T18" fmla="*/ 332293 w 472440"/>
              <a:gd name="T19" fmla="*/ 18053 h 355600"/>
              <a:gd name="T20" fmla="*/ 375143 w 472440"/>
              <a:gd name="T21" fmla="*/ 39028 h 355600"/>
              <a:gd name="T22" fmla="*/ 410884 w 472440"/>
              <a:gd name="T23" fmla="*/ 66552 h 355600"/>
              <a:gd name="T24" fmla="*/ 438129 w 472440"/>
              <a:gd name="T25" fmla="*/ 99563 h 355600"/>
              <a:gd name="T26" fmla="*/ 455492 w 472440"/>
              <a:gd name="T27" fmla="*/ 137000 h 355600"/>
              <a:gd name="T28" fmla="*/ 461588 w 472440"/>
              <a:gd name="T29" fmla="*/ 177800 h 355600"/>
              <a:gd name="T30" fmla="*/ 455492 w 472440"/>
              <a:gd name="T31" fmla="*/ 218559 h 355600"/>
              <a:gd name="T32" fmla="*/ 438129 w 472440"/>
              <a:gd name="T33" fmla="*/ 255980 h 355600"/>
              <a:gd name="T34" fmla="*/ 410884 w 472440"/>
              <a:gd name="T35" fmla="*/ 288994 h 355600"/>
              <a:gd name="T36" fmla="*/ 375143 w 472440"/>
              <a:gd name="T37" fmla="*/ 316531 h 355600"/>
              <a:gd name="T38" fmla="*/ 332293 w 472440"/>
              <a:gd name="T39" fmla="*/ 337523 h 355600"/>
              <a:gd name="T40" fmla="*/ 283715 w 472440"/>
              <a:gd name="T41" fmla="*/ 350902 h 355600"/>
              <a:gd name="T42" fmla="*/ 230797 w 472440"/>
              <a:gd name="T43" fmla="*/ 355600 h 355600"/>
              <a:gd name="T44" fmla="*/ 177879 w 472440"/>
              <a:gd name="T45" fmla="*/ 350902 h 355600"/>
              <a:gd name="T46" fmla="*/ 129300 w 472440"/>
              <a:gd name="T47" fmla="*/ 337523 h 355600"/>
              <a:gd name="T48" fmla="*/ 86446 w 472440"/>
              <a:gd name="T49" fmla="*/ 316531 h 355600"/>
              <a:gd name="T50" fmla="*/ 50704 w 472440"/>
              <a:gd name="T51" fmla="*/ 288994 h 355600"/>
              <a:gd name="T52" fmla="*/ 23459 w 472440"/>
              <a:gd name="T53" fmla="*/ 255980 h 355600"/>
              <a:gd name="T54" fmla="*/ 6097 w 472440"/>
              <a:gd name="T55" fmla="*/ 218559 h 355600"/>
              <a:gd name="T56" fmla="*/ 0 w 472440"/>
              <a:gd name="T57" fmla="*/ 177800 h 3556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72440" h="355600">
                <a:moveTo>
                  <a:pt x="0" y="177800"/>
                </a:moveTo>
                <a:lnTo>
                  <a:pt x="6232" y="137000"/>
                </a:lnTo>
                <a:lnTo>
                  <a:pt x="23985" y="99563"/>
                </a:lnTo>
                <a:lnTo>
                  <a:pt x="51841" y="66552"/>
                </a:lnTo>
                <a:lnTo>
                  <a:pt x="88386" y="39028"/>
                </a:lnTo>
                <a:lnTo>
                  <a:pt x="132201" y="18053"/>
                </a:lnTo>
                <a:lnTo>
                  <a:pt x="181870" y="4690"/>
                </a:lnTo>
                <a:lnTo>
                  <a:pt x="235978" y="0"/>
                </a:lnTo>
                <a:lnTo>
                  <a:pt x="290081" y="4690"/>
                </a:lnTo>
                <a:lnTo>
                  <a:pt x="339748" y="18053"/>
                </a:lnTo>
                <a:lnTo>
                  <a:pt x="383560" y="39028"/>
                </a:lnTo>
                <a:lnTo>
                  <a:pt x="420103" y="66552"/>
                </a:lnTo>
                <a:lnTo>
                  <a:pt x="447959" y="99563"/>
                </a:lnTo>
                <a:lnTo>
                  <a:pt x="465712" y="137000"/>
                </a:lnTo>
                <a:lnTo>
                  <a:pt x="471944" y="177800"/>
                </a:lnTo>
                <a:lnTo>
                  <a:pt x="465712" y="218559"/>
                </a:lnTo>
                <a:lnTo>
                  <a:pt x="447959" y="255980"/>
                </a:lnTo>
                <a:lnTo>
                  <a:pt x="420103" y="288994"/>
                </a:lnTo>
                <a:lnTo>
                  <a:pt x="383560" y="316531"/>
                </a:lnTo>
                <a:lnTo>
                  <a:pt x="339748" y="337523"/>
                </a:lnTo>
                <a:lnTo>
                  <a:pt x="290081" y="350902"/>
                </a:lnTo>
                <a:lnTo>
                  <a:pt x="235978" y="355600"/>
                </a:lnTo>
                <a:lnTo>
                  <a:pt x="181870" y="350902"/>
                </a:lnTo>
                <a:lnTo>
                  <a:pt x="132201" y="337523"/>
                </a:lnTo>
                <a:lnTo>
                  <a:pt x="88386" y="316531"/>
                </a:lnTo>
                <a:lnTo>
                  <a:pt x="51841" y="288994"/>
                </a:lnTo>
                <a:lnTo>
                  <a:pt x="23985" y="255980"/>
                </a:lnTo>
                <a:lnTo>
                  <a:pt x="6232" y="218559"/>
                </a:lnTo>
                <a:lnTo>
                  <a:pt x="0" y="177800"/>
                </a:lnTo>
                <a:close/>
              </a:path>
            </a:pathLst>
          </a:custGeom>
          <a:noFill/>
          <a:ln w="9525">
            <a:solidFill>
              <a:srgbClr val="8371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E554B743-AA07-49E6-8A04-D4DDDA856435}"/>
              </a:ext>
            </a:extLst>
          </p:cNvPr>
          <p:cNvSpPr>
            <a:spLocks/>
          </p:cNvSpPr>
          <p:nvPr/>
        </p:nvSpPr>
        <p:spPr bwMode="auto">
          <a:xfrm>
            <a:off x="780207" y="3327121"/>
            <a:ext cx="7632700" cy="536575"/>
          </a:xfrm>
          <a:custGeom>
            <a:avLst/>
            <a:gdLst>
              <a:gd name="T0" fmla="*/ 0 w 7632700"/>
              <a:gd name="T1" fmla="*/ 536575 h 536575"/>
              <a:gd name="T2" fmla="*/ 7632700 w 7632700"/>
              <a:gd name="T3" fmla="*/ 536575 h 536575"/>
              <a:gd name="T4" fmla="*/ 7632700 w 7632700"/>
              <a:gd name="T5" fmla="*/ 0 h 536575"/>
              <a:gd name="T6" fmla="*/ 0 w 7632700"/>
              <a:gd name="T7" fmla="*/ 0 h 536575"/>
              <a:gd name="T8" fmla="*/ 0 w 7632700"/>
              <a:gd name="T9" fmla="*/ 536575 h 5365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32700" h="536575">
                <a:moveTo>
                  <a:pt x="0" y="536575"/>
                </a:moveTo>
                <a:lnTo>
                  <a:pt x="7632700" y="536575"/>
                </a:lnTo>
                <a:lnTo>
                  <a:pt x="7632700" y="0"/>
                </a:lnTo>
                <a:lnTo>
                  <a:pt x="0" y="0"/>
                </a:lnTo>
                <a:lnTo>
                  <a:pt x="0" y="536575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lIns="0" tIns="0" rIns="0" bIns="0"/>
          <a:lstStyle/>
          <a:p>
            <a:pPr marL="266065">
              <a:spcBef>
                <a:spcPts val="760"/>
              </a:spcBef>
              <a:tabLst>
                <a:tab pos="1083310" algn="l"/>
              </a:tabLst>
              <a:defRPr/>
            </a:pPr>
            <a:r>
              <a:rPr lang="en-ZA" sz="24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	</a:t>
            </a:r>
            <a:r>
              <a:rPr lang="en-ZA" sz="2400" b="1" spc="-7" baseline="1388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RESULTS</a:t>
            </a:r>
            <a:endParaRPr lang="en-ZA" sz="2400" baseline="138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FF3C0D3D-DBE5-4E88-85B8-22DA6091CAF8}"/>
              </a:ext>
            </a:extLst>
          </p:cNvPr>
          <p:cNvSpPr>
            <a:spLocks/>
          </p:cNvSpPr>
          <p:nvPr/>
        </p:nvSpPr>
        <p:spPr bwMode="auto">
          <a:xfrm>
            <a:off x="877845" y="3331150"/>
            <a:ext cx="471488" cy="355600"/>
          </a:xfrm>
          <a:custGeom>
            <a:avLst/>
            <a:gdLst>
              <a:gd name="T0" fmla="*/ 0 w 472440"/>
              <a:gd name="T1" fmla="*/ 177800 h 355600"/>
              <a:gd name="T2" fmla="*/ 6097 w 472440"/>
              <a:gd name="T3" fmla="*/ 137000 h 355600"/>
              <a:gd name="T4" fmla="*/ 23459 w 472440"/>
              <a:gd name="T5" fmla="*/ 99563 h 355600"/>
              <a:gd name="T6" fmla="*/ 50704 w 472440"/>
              <a:gd name="T7" fmla="*/ 66552 h 355600"/>
              <a:gd name="T8" fmla="*/ 86446 w 472440"/>
              <a:gd name="T9" fmla="*/ 39028 h 355600"/>
              <a:gd name="T10" fmla="*/ 129300 w 472440"/>
              <a:gd name="T11" fmla="*/ 18053 h 355600"/>
              <a:gd name="T12" fmla="*/ 177879 w 472440"/>
              <a:gd name="T13" fmla="*/ 4690 h 355600"/>
              <a:gd name="T14" fmla="*/ 230797 w 472440"/>
              <a:gd name="T15" fmla="*/ 0 h 355600"/>
              <a:gd name="T16" fmla="*/ 283715 w 472440"/>
              <a:gd name="T17" fmla="*/ 4690 h 355600"/>
              <a:gd name="T18" fmla="*/ 332293 w 472440"/>
              <a:gd name="T19" fmla="*/ 18053 h 355600"/>
              <a:gd name="T20" fmla="*/ 375143 w 472440"/>
              <a:gd name="T21" fmla="*/ 39028 h 355600"/>
              <a:gd name="T22" fmla="*/ 410884 w 472440"/>
              <a:gd name="T23" fmla="*/ 66552 h 355600"/>
              <a:gd name="T24" fmla="*/ 438129 w 472440"/>
              <a:gd name="T25" fmla="*/ 99563 h 355600"/>
              <a:gd name="T26" fmla="*/ 455492 w 472440"/>
              <a:gd name="T27" fmla="*/ 137000 h 355600"/>
              <a:gd name="T28" fmla="*/ 461588 w 472440"/>
              <a:gd name="T29" fmla="*/ 177800 h 355600"/>
              <a:gd name="T30" fmla="*/ 455492 w 472440"/>
              <a:gd name="T31" fmla="*/ 218559 h 355600"/>
              <a:gd name="T32" fmla="*/ 438129 w 472440"/>
              <a:gd name="T33" fmla="*/ 255980 h 355600"/>
              <a:gd name="T34" fmla="*/ 410884 w 472440"/>
              <a:gd name="T35" fmla="*/ 288994 h 355600"/>
              <a:gd name="T36" fmla="*/ 375143 w 472440"/>
              <a:gd name="T37" fmla="*/ 316531 h 355600"/>
              <a:gd name="T38" fmla="*/ 332293 w 472440"/>
              <a:gd name="T39" fmla="*/ 337523 h 355600"/>
              <a:gd name="T40" fmla="*/ 283715 w 472440"/>
              <a:gd name="T41" fmla="*/ 350902 h 355600"/>
              <a:gd name="T42" fmla="*/ 230797 w 472440"/>
              <a:gd name="T43" fmla="*/ 355600 h 355600"/>
              <a:gd name="T44" fmla="*/ 177879 w 472440"/>
              <a:gd name="T45" fmla="*/ 350902 h 355600"/>
              <a:gd name="T46" fmla="*/ 129300 w 472440"/>
              <a:gd name="T47" fmla="*/ 337523 h 355600"/>
              <a:gd name="T48" fmla="*/ 86446 w 472440"/>
              <a:gd name="T49" fmla="*/ 316531 h 355600"/>
              <a:gd name="T50" fmla="*/ 50704 w 472440"/>
              <a:gd name="T51" fmla="*/ 288994 h 355600"/>
              <a:gd name="T52" fmla="*/ 23459 w 472440"/>
              <a:gd name="T53" fmla="*/ 255980 h 355600"/>
              <a:gd name="T54" fmla="*/ 6097 w 472440"/>
              <a:gd name="T55" fmla="*/ 218559 h 355600"/>
              <a:gd name="T56" fmla="*/ 0 w 472440"/>
              <a:gd name="T57" fmla="*/ 177800 h 3556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72440" h="355600">
                <a:moveTo>
                  <a:pt x="0" y="177800"/>
                </a:moveTo>
                <a:lnTo>
                  <a:pt x="6232" y="137000"/>
                </a:lnTo>
                <a:lnTo>
                  <a:pt x="23985" y="99563"/>
                </a:lnTo>
                <a:lnTo>
                  <a:pt x="51841" y="66552"/>
                </a:lnTo>
                <a:lnTo>
                  <a:pt x="88386" y="39028"/>
                </a:lnTo>
                <a:lnTo>
                  <a:pt x="132201" y="18053"/>
                </a:lnTo>
                <a:lnTo>
                  <a:pt x="181870" y="4690"/>
                </a:lnTo>
                <a:lnTo>
                  <a:pt x="235978" y="0"/>
                </a:lnTo>
                <a:lnTo>
                  <a:pt x="290081" y="4690"/>
                </a:lnTo>
                <a:lnTo>
                  <a:pt x="339748" y="18053"/>
                </a:lnTo>
                <a:lnTo>
                  <a:pt x="383560" y="39028"/>
                </a:lnTo>
                <a:lnTo>
                  <a:pt x="420103" y="66552"/>
                </a:lnTo>
                <a:lnTo>
                  <a:pt x="447959" y="99563"/>
                </a:lnTo>
                <a:lnTo>
                  <a:pt x="465712" y="137000"/>
                </a:lnTo>
                <a:lnTo>
                  <a:pt x="471944" y="177800"/>
                </a:lnTo>
                <a:lnTo>
                  <a:pt x="465712" y="218559"/>
                </a:lnTo>
                <a:lnTo>
                  <a:pt x="447959" y="255980"/>
                </a:lnTo>
                <a:lnTo>
                  <a:pt x="420103" y="288994"/>
                </a:lnTo>
                <a:lnTo>
                  <a:pt x="383560" y="316531"/>
                </a:lnTo>
                <a:lnTo>
                  <a:pt x="339748" y="337523"/>
                </a:lnTo>
                <a:lnTo>
                  <a:pt x="290081" y="350902"/>
                </a:lnTo>
                <a:lnTo>
                  <a:pt x="235978" y="355600"/>
                </a:lnTo>
                <a:lnTo>
                  <a:pt x="181870" y="350902"/>
                </a:lnTo>
                <a:lnTo>
                  <a:pt x="132201" y="337523"/>
                </a:lnTo>
                <a:lnTo>
                  <a:pt x="88386" y="316531"/>
                </a:lnTo>
                <a:lnTo>
                  <a:pt x="51841" y="288994"/>
                </a:lnTo>
                <a:lnTo>
                  <a:pt x="23985" y="255980"/>
                </a:lnTo>
                <a:lnTo>
                  <a:pt x="6232" y="218559"/>
                </a:lnTo>
                <a:lnTo>
                  <a:pt x="0" y="177800"/>
                </a:lnTo>
                <a:close/>
              </a:path>
            </a:pathLst>
          </a:custGeom>
          <a:noFill/>
          <a:ln w="9525">
            <a:solidFill>
              <a:srgbClr val="8371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F890EBBB-0FAA-45BD-9ED1-F8A12ACDA365}"/>
              </a:ext>
            </a:extLst>
          </p:cNvPr>
          <p:cNvSpPr>
            <a:spLocks/>
          </p:cNvSpPr>
          <p:nvPr/>
        </p:nvSpPr>
        <p:spPr bwMode="auto">
          <a:xfrm>
            <a:off x="749861" y="4084676"/>
            <a:ext cx="7632700" cy="536575"/>
          </a:xfrm>
          <a:custGeom>
            <a:avLst/>
            <a:gdLst>
              <a:gd name="T0" fmla="*/ 0 w 7632700"/>
              <a:gd name="T1" fmla="*/ 536575 h 536575"/>
              <a:gd name="T2" fmla="*/ 7632700 w 7632700"/>
              <a:gd name="T3" fmla="*/ 536575 h 536575"/>
              <a:gd name="T4" fmla="*/ 7632700 w 7632700"/>
              <a:gd name="T5" fmla="*/ 0 h 536575"/>
              <a:gd name="T6" fmla="*/ 0 w 7632700"/>
              <a:gd name="T7" fmla="*/ 0 h 536575"/>
              <a:gd name="T8" fmla="*/ 0 w 7632700"/>
              <a:gd name="T9" fmla="*/ 536575 h 5365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32700" h="536575">
                <a:moveTo>
                  <a:pt x="0" y="536575"/>
                </a:moveTo>
                <a:lnTo>
                  <a:pt x="7632700" y="536575"/>
                </a:lnTo>
                <a:lnTo>
                  <a:pt x="7632700" y="0"/>
                </a:lnTo>
                <a:lnTo>
                  <a:pt x="0" y="0"/>
                </a:lnTo>
                <a:lnTo>
                  <a:pt x="0" y="536575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lIns="0" tIns="0" rIns="0" bIns="0"/>
          <a:lstStyle/>
          <a:p>
            <a:pPr marL="266065">
              <a:spcBef>
                <a:spcPts val="760"/>
              </a:spcBef>
              <a:tabLst>
                <a:tab pos="1083310" algn="l"/>
              </a:tabLst>
              <a:defRPr/>
            </a:pPr>
            <a:r>
              <a:rPr lang="en-ZA" sz="24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	</a:t>
            </a:r>
            <a:r>
              <a:rPr lang="en-ZA" sz="2400" b="1" spc="-7" baseline="1388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CONCLUSION</a:t>
            </a:r>
            <a:endParaRPr lang="en-ZA" sz="2400" baseline="138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0F3FA5F3-723B-4317-AC37-957CE3F72B96}"/>
              </a:ext>
            </a:extLst>
          </p:cNvPr>
          <p:cNvSpPr>
            <a:spLocks/>
          </p:cNvSpPr>
          <p:nvPr/>
        </p:nvSpPr>
        <p:spPr bwMode="auto">
          <a:xfrm>
            <a:off x="877845" y="4088705"/>
            <a:ext cx="471488" cy="355600"/>
          </a:xfrm>
          <a:custGeom>
            <a:avLst/>
            <a:gdLst>
              <a:gd name="T0" fmla="*/ 0 w 472440"/>
              <a:gd name="T1" fmla="*/ 177800 h 355600"/>
              <a:gd name="T2" fmla="*/ 6097 w 472440"/>
              <a:gd name="T3" fmla="*/ 137000 h 355600"/>
              <a:gd name="T4" fmla="*/ 23459 w 472440"/>
              <a:gd name="T5" fmla="*/ 99563 h 355600"/>
              <a:gd name="T6" fmla="*/ 50704 w 472440"/>
              <a:gd name="T7" fmla="*/ 66552 h 355600"/>
              <a:gd name="T8" fmla="*/ 86446 w 472440"/>
              <a:gd name="T9" fmla="*/ 39028 h 355600"/>
              <a:gd name="T10" fmla="*/ 129300 w 472440"/>
              <a:gd name="T11" fmla="*/ 18053 h 355600"/>
              <a:gd name="T12" fmla="*/ 177879 w 472440"/>
              <a:gd name="T13" fmla="*/ 4690 h 355600"/>
              <a:gd name="T14" fmla="*/ 230797 w 472440"/>
              <a:gd name="T15" fmla="*/ 0 h 355600"/>
              <a:gd name="T16" fmla="*/ 283715 w 472440"/>
              <a:gd name="T17" fmla="*/ 4690 h 355600"/>
              <a:gd name="T18" fmla="*/ 332293 w 472440"/>
              <a:gd name="T19" fmla="*/ 18053 h 355600"/>
              <a:gd name="T20" fmla="*/ 375143 w 472440"/>
              <a:gd name="T21" fmla="*/ 39028 h 355600"/>
              <a:gd name="T22" fmla="*/ 410884 w 472440"/>
              <a:gd name="T23" fmla="*/ 66552 h 355600"/>
              <a:gd name="T24" fmla="*/ 438129 w 472440"/>
              <a:gd name="T25" fmla="*/ 99563 h 355600"/>
              <a:gd name="T26" fmla="*/ 455492 w 472440"/>
              <a:gd name="T27" fmla="*/ 137000 h 355600"/>
              <a:gd name="T28" fmla="*/ 461588 w 472440"/>
              <a:gd name="T29" fmla="*/ 177800 h 355600"/>
              <a:gd name="T30" fmla="*/ 455492 w 472440"/>
              <a:gd name="T31" fmla="*/ 218559 h 355600"/>
              <a:gd name="T32" fmla="*/ 438129 w 472440"/>
              <a:gd name="T33" fmla="*/ 255980 h 355600"/>
              <a:gd name="T34" fmla="*/ 410884 w 472440"/>
              <a:gd name="T35" fmla="*/ 288994 h 355600"/>
              <a:gd name="T36" fmla="*/ 375143 w 472440"/>
              <a:gd name="T37" fmla="*/ 316531 h 355600"/>
              <a:gd name="T38" fmla="*/ 332293 w 472440"/>
              <a:gd name="T39" fmla="*/ 337523 h 355600"/>
              <a:gd name="T40" fmla="*/ 283715 w 472440"/>
              <a:gd name="T41" fmla="*/ 350902 h 355600"/>
              <a:gd name="T42" fmla="*/ 230797 w 472440"/>
              <a:gd name="T43" fmla="*/ 355600 h 355600"/>
              <a:gd name="T44" fmla="*/ 177879 w 472440"/>
              <a:gd name="T45" fmla="*/ 350902 h 355600"/>
              <a:gd name="T46" fmla="*/ 129300 w 472440"/>
              <a:gd name="T47" fmla="*/ 337523 h 355600"/>
              <a:gd name="T48" fmla="*/ 86446 w 472440"/>
              <a:gd name="T49" fmla="*/ 316531 h 355600"/>
              <a:gd name="T50" fmla="*/ 50704 w 472440"/>
              <a:gd name="T51" fmla="*/ 288994 h 355600"/>
              <a:gd name="T52" fmla="*/ 23459 w 472440"/>
              <a:gd name="T53" fmla="*/ 255980 h 355600"/>
              <a:gd name="T54" fmla="*/ 6097 w 472440"/>
              <a:gd name="T55" fmla="*/ 218559 h 355600"/>
              <a:gd name="T56" fmla="*/ 0 w 472440"/>
              <a:gd name="T57" fmla="*/ 177800 h 3556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72440" h="355600">
                <a:moveTo>
                  <a:pt x="0" y="177800"/>
                </a:moveTo>
                <a:lnTo>
                  <a:pt x="6232" y="137000"/>
                </a:lnTo>
                <a:lnTo>
                  <a:pt x="23985" y="99563"/>
                </a:lnTo>
                <a:lnTo>
                  <a:pt x="51841" y="66552"/>
                </a:lnTo>
                <a:lnTo>
                  <a:pt x="88386" y="39028"/>
                </a:lnTo>
                <a:lnTo>
                  <a:pt x="132201" y="18053"/>
                </a:lnTo>
                <a:lnTo>
                  <a:pt x="181870" y="4690"/>
                </a:lnTo>
                <a:lnTo>
                  <a:pt x="235978" y="0"/>
                </a:lnTo>
                <a:lnTo>
                  <a:pt x="290081" y="4690"/>
                </a:lnTo>
                <a:lnTo>
                  <a:pt x="339748" y="18053"/>
                </a:lnTo>
                <a:lnTo>
                  <a:pt x="383560" y="39028"/>
                </a:lnTo>
                <a:lnTo>
                  <a:pt x="420103" y="66552"/>
                </a:lnTo>
                <a:lnTo>
                  <a:pt x="447959" y="99563"/>
                </a:lnTo>
                <a:lnTo>
                  <a:pt x="465712" y="137000"/>
                </a:lnTo>
                <a:lnTo>
                  <a:pt x="471944" y="177800"/>
                </a:lnTo>
                <a:lnTo>
                  <a:pt x="465712" y="218559"/>
                </a:lnTo>
                <a:lnTo>
                  <a:pt x="447959" y="255980"/>
                </a:lnTo>
                <a:lnTo>
                  <a:pt x="420103" y="288994"/>
                </a:lnTo>
                <a:lnTo>
                  <a:pt x="383560" y="316531"/>
                </a:lnTo>
                <a:lnTo>
                  <a:pt x="339748" y="337523"/>
                </a:lnTo>
                <a:lnTo>
                  <a:pt x="290081" y="350902"/>
                </a:lnTo>
                <a:lnTo>
                  <a:pt x="235978" y="355600"/>
                </a:lnTo>
                <a:lnTo>
                  <a:pt x="181870" y="350902"/>
                </a:lnTo>
                <a:lnTo>
                  <a:pt x="132201" y="337523"/>
                </a:lnTo>
                <a:lnTo>
                  <a:pt x="88386" y="316531"/>
                </a:lnTo>
                <a:lnTo>
                  <a:pt x="51841" y="288994"/>
                </a:lnTo>
                <a:lnTo>
                  <a:pt x="23985" y="255980"/>
                </a:lnTo>
                <a:lnTo>
                  <a:pt x="6232" y="218559"/>
                </a:lnTo>
                <a:lnTo>
                  <a:pt x="0" y="177800"/>
                </a:lnTo>
                <a:close/>
              </a:path>
            </a:pathLst>
          </a:custGeom>
          <a:noFill/>
          <a:ln w="9525">
            <a:solidFill>
              <a:srgbClr val="8371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AE9A0159-1C67-462A-A6E5-009FE6C5A71A}"/>
              </a:ext>
            </a:extLst>
          </p:cNvPr>
          <p:cNvSpPr>
            <a:spLocks/>
          </p:cNvSpPr>
          <p:nvPr/>
        </p:nvSpPr>
        <p:spPr bwMode="auto">
          <a:xfrm>
            <a:off x="749861" y="4931823"/>
            <a:ext cx="7632700" cy="536575"/>
          </a:xfrm>
          <a:custGeom>
            <a:avLst/>
            <a:gdLst>
              <a:gd name="T0" fmla="*/ 0 w 7632700"/>
              <a:gd name="T1" fmla="*/ 536575 h 536575"/>
              <a:gd name="T2" fmla="*/ 7632700 w 7632700"/>
              <a:gd name="T3" fmla="*/ 536575 h 536575"/>
              <a:gd name="T4" fmla="*/ 7632700 w 7632700"/>
              <a:gd name="T5" fmla="*/ 0 h 536575"/>
              <a:gd name="T6" fmla="*/ 0 w 7632700"/>
              <a:gd name="T7" fmla="*/ 0 h 536575"/>
              <a:gd name="T8" fmla="*/ 0 w 7632700"/>
              <a:gd name="T9" fmla="*/ 536575 h 5365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32700" h="536575">
                <a:moveTo>
                  <a:pt x="0" y="536575"/>
                </a:moveTo>
                <a:lnTo>
                  <a:pt x="7632700" y="536575"/>
                </a:lnTo>
                <a:lnTo>
                  <a:pt x="7632700" y="0"/>
                </a:lnTo>
                <a:lnTo>
                  <a:pt x="0" y="0"/>
                </a:lnTo>
                <a:lnTo>
                  <a:pt x="0" y="536575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lIns="0" tIns="0" rIns="0" bIns="0"/>
          <a:lstStyle/>
          <a:p>
            <a:pPr marL="266065">
              <a:spcBef>
                <a:spcPts val="760"/>
              </a:spcBef>
              <a:tabLst>
                <a:tab pos="1083310" algn="l"/>
              </a:tabLst>
              <a:defRPr/>
            </a:pPr>
            <a:r>
              <a:rPr lang="en-ZA" sz="24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	</a:t>
            </a:r>
            <a:r>
              <a:rPr lang="en-ZA" sz="2400" b="1" spc="-7" baseline="1388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ZA" sz="2400" baseline="138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B6D2E2B0-441B-445F-8791-640D7332D31F}"/>
              </a:ext>
            </a:extLst>
          </p:cNvPr>
          <p:cNvSpPr>
            <a:spLocks/>
          </p:cNvSpPr>
          <p:nvPr/>
        </p:nvSpPr>
        <p:spPr bwMode="auto">
          <a:xfrm>
            <a:off x="806570" y="4969291"/>
            <a:ext cx="471488" cy="355600"/>
          </a:xfrm>
          <a:custGeom>
            <a:avLst/>
            <a:gdLst>
              <a:gd name="T0" fmla="*/ 0 w 472440"/>
              <a:gd name="T1" fmla="*/ 177800 h 355600"/>
              <a:gd name="T2" fmla="*/ 6097 w 472440"/>
              <a:gd name="T3" fmla="*/ 137000 h 355600"/>
              <a:gd name="T4" fmla="*/ 23459 w 472440"/>
              <a:gd name="T5" fmla="*/ 99563 h 355600"/>
              <a:gd name="T6" fmla="*/ 50704 w 472440"/>
              <a:gd name="T7" fmla="*/ 66552 h 355600"/>
              <a:gd name="T8" fmla="*/ 86446 w 472440"/>
              <a:gd name="T9" fmla="*/ 39028 h 355600"/>
              <a:gd name="T10" fmla="*/ 129300 w 472440"/>
              <a:gd name="T11" fmla="*/ 18053 h 355600"/>
              <a:gd name="T12" fmla="*/ 177879 w 472440"/>
              <a:gd name="T13" fmla="*/ 4690 h 355600"/>
              <a:gd name="T14" fmla="*/ 230797 w 472440"/>
              <a:gd name="T15" fmla="*/ 0 h 355600"/>
              <a:gd name="T16" fmla="*/ 283715 w 472440"/>
              <a:gd name="T17" fmla="*/ 4690 h 355600"/>
              <a:gd name="T18" fmla="*/ 332293 w 472440"/>
              <a:gd name="T19" fmla="*/ 18053 h 355600"/>
              <a:gd name="T20" fmla="*/ 375143 w 472440"/>
              <a:gd name="T21" fmla="*/ 39028 h 355600"/>
              <a:gd name="T22" fmla="*/ 410884 w 472440"/>
              <a:gd name="T23" fmla="*/ 66552 h 355600"/>
              <a:gd name="T24" fmla="*/ 438129 w 472440"/>
              <a:gd name="T25" fmla="*/ 99563 h 355600"/>
              <a:gd name="T26" fmla="*/ 455492 w 472440"/>
              <a:gd name="T27" fmla="*/ 137000 h 355600"/>
              <a:gd name="T28" fmla="*/ 461588 w 472440"/>
              <a:gd name="T29" fmla="*/ 177800 h 355600"/>
              <a:gd name="T30" fmla="*/ 455492 w 472440"/>
              <a:gd name="T31" fmla="*/ 218559 h 355600"/>
              <a:gd name="T32" fmla="*/ 438129 w 472440"/>
              <a:gd name="T33" fmla="*/ 255980 h 355600"/>
              <a:gd name="T34" fmla="*/ 410884 w 472440"/>
              <a:gd name="T35" fmla="*/ 288994 h 355600"/>
              <a:gd name="T36" fmla="*/ 375143 w 472440"/>
              <a:gd name="T37" fmla="*/ 316531 h 355600"/>
              <a:gd name="T38" fmla="*/ 332293 w 472440"/>
              <a:gd name="T39" fmla="*/ 337523 h 355600"/>
              <a:gd name="T40" fmla="*/ 283715 w 472440"/>
              <a:gd name="T41" fmla="*/ 350902 h 355600"/>
              <a:gd name="T42" fmla="*/ 230797 w 472440"/>
              <a:gd name="T43" fmla="*/ 355600 h 355600"/>
              <a:gd name="T44" fmla="*/ 177879 w 472440"/>
              <a:gd name="T45" fmla="*/ 350902 h 355600"/>
              <a:gd name="T46" fmla="*/ 129300 w 472440"/>
              <a:gd name="T47" fmla="*/ 337523 h 355600"/>
              <a:gd name="T48" fmla="*/ 86446 w 472440"/>
              <a:gd name="T49" fmla="*/ 316531 h 355600"/>
              <a:gd name="T50" fmla="*/ 50704 w 472440"/>
              <a:gd name="T51" fmla="*/ 288994 h 355600"/>
              <a:gd name="T52" fmla="*/ 23459 w 472440"/>
              <a:gd name="T53" fmla="*/ 255980 h 355600"/>
              <a:gd name="T54" fmla="*/ 6097 w 472440"/>
              <a:gd name="T55" fmla="*/ 218559 h 355600"/>
              <a:gd name="T56" fmla="*/ 0 w 472440"/>
              <a:gd name="T57" fmla="*/ 177800 h 3556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72440" h="355600">
                <a:moveTo>
                  <a:pt x="0" y="177800"/>
                </a:moveTo>
                <a:lnTo>
                  <a:pt x="6232" y="137000"/>
                </a:lnTo>
                <a:lnTo>
                  <a:pt x="23985" y="99563"/>
                </a:lnTo>
                <a:lnTo>
                  <a:pt x="51841" y="66552"/>
                </a:lnTo>
                <a:lnTo>
                  <a:pt x="88386" y="39028"/>
                </a:lnTo>
                <a:lnTo>
                  <a:pt x="132201" y="18053"/>
                </a:lnTo>
                <a:lnTo>
                  <a:pt x="181870" y="4690"/>
                </a:lnTo>
                <a:lnTo>
                  <a:pt x="235978" y="0"/>
                </a:lnTo>
                <a:lnTo>
                  <a:pt x="290081" y="4690"/>
                </a:lnTo>
                <a:lnTo>
                  <a:pt x="339748" y="18053"/>
                </a:lnTo>
                <a:lnTo>
                  <a:pt x="383560" y="39028"/>
                </a:lnTo>
                <a:lnTo>
                  <a:pt x="420103" y="66552"/>
                </a:lnTo>
                <a:lnTo>
                  <a:pt x="447959" y="99563"/>
                </a:lnTo>
                <a:lnTo>
                  <a:pt x="465712" y="137000"/>
                </a:lnTo>
                <a:lnTo>
                  <a:pt x="471944" y="177800"/>
                </a:lnTo>
                <a:lnTo>
                  <a:pt x="465712" y="218559"/>
                </a:lnTo>
                <a:lnTo>
                  <a:pt x="447959" y="255980"/>
                </a:lnTo>
                <a:lnTo>
                  <a:pt x="420103" y="288994"/>
                </a:lnTo>
                <a:lnTo>
                  <a:pt x="383560" y="316531"/>
                </a:lnTo>
                <a:lnTo>
                  <a:pt x="339748" y="337523"/>
                </a:lnTo>
                <a:lnTo>
                  <a:pt x="290081" y="350902"/>
                </a:lnTo>
                <a:lnTo>
                  <a:pt x="235978" y="355600"/>
                </a:lnTo>
                <a:lnTo>
                  <a:pt x="181870" y="350902"/>
                </a:lnTo>
                <a:lnTo>
                  <a:pt x="132201" y="337523"/>
                </a:lnTo>
                <a:lnTo>
                  <a:pt x="88386" y="316531"/>
                </a:lnTo>
                <a:lnTo>
                  <a:pt x="51841" y="288994"/>
                </a:lnTo>
                <a:lnTo>
                  <a:pt x="23985" y="255980"/>
                </a:lnTo>
                <a:lnTo>
                  <a:pt x="6232" y="218559"/>
                </a:lnTo>
                <a:lnTo>
                  <a:pt x="0" y="177800"/>
                </a:lnTo>
                <a:close/>
              </a:path>
            </a:pathLst>
          </a:custGeom>
          <a:noFill/>
          <a:ln w="9525">
            <a:solidFill>
              <a:srgbClr val="8371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65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90813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7464"/>
            <a:ext cx="10515600" cy="504949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3FD247-9ACA-48EE-A89D-6B6B9B9B0ECC}"/>
              </a:ext>
            </a:extLst>
          </p:cNvPr>
          <p:cNvSpPr txBox="1"/>
          <p:nvPr/>
        </p:nvSpPr>
        <p:spPr>
          <a:xfrm>
            <a:off x="1" y="1033863"/>
            <a:ext cx="12191999" cy="5337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Illicit trafficking of radioactive material and especially nuclear material (</a:t>
            </a:r>
            <a:r>
              <a:rPr lang="en-GB" altLang="en-US" sz="2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thorium, uranium, and plutonium</a:t>
            </a:r>
            <a:r>
              <a:rPr lang="en-GB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has been an issue of concern since the beginning of the 1990s, when the ﬁrst seizures of nuclear material were reported to the International Atomic Energy Agency (IAEA) (</a:t>
            </a:r>
            <a:r>
              <a:rPr lang="en-GB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Wallenius</a:t>
            </a:r>
            <a:r>
              <a:rPr lang="en-GB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2006).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material are used daily in research, medicine, electricity production and in military.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improper handling, storage or transport of nuclear or radioactive materials can lead</a:t>
            </a:r>
            <a:r>
              <a:rPr lang="en-GB" altLang="en-US" sz="2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considerable long lasting hazard as well as possible diversion and proliferation (Moody et al., 2014)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majority of incidents reported to the IAEA over the years have been due to theft and poor management. 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112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90813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cont…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7464"/>
            <a:ext cx="10515600" cy="504949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3FD247-9ACA-48EE-A89D-6B6B9B9B0ECC}"/>
              </a:ext>
            </a:extLst>
          </p:cNvPr>
          <p:cNvSpPr txBox="1"/>
          <p:nvPr/>
        </p:nvSpPr>
        <p:spPr>
          <a:xfrm>
            <a:off x="1" y="1033863"/>
            <a:ext cx="12191999" cy="5868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security concerns relating to nuclear and radioactive material use are the potential for theft and construction of radiological dispersive devices (RDDs) (Hutcheon, </a:t>
            </a:r>
            <a:r>
              <a:rPr lang="en-GB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Kristo</a:t>
            </a:r>
            <a:r>
              <a:rPr lang="en-GB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2013).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South Africa, there are a few cases of illicit trafficking, illegal possession and theft or illegal smuggling of nuclear material (Mogafe et al., 2015).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this reason, these incidents highlight the need for effective nuclear forensic methods to support the identification and attribution of illicit nuclear materials.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study </a:t>
            </a:r>
            <a:r>
              <a:rPr lang="en-GB" altLang="en-US" sz="23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aims</a:t>
            </a:r>
            <a:r>
              <a:rPr lang="en-GB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apply nuclear forensic techniques to investigate </a:t>
            </a:r>
            <a:r>
              <a:rPr lang="en-GB" altLang="en-US" sz="2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Rare-Earth Elements (REEs) in uranium-bearing materials as forensic signatures</a:t>
            </a:r>
            <a:r>
              <a:rPr lang="en-GB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context of this work, nuclear forensics would refer to the process of identifying signature (</a:t>
            </a:r>
            <a:r>
              <a:rPr lang="en-GB" altLang="en-US" sz="2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REE pattern</a:t>
            </a:r>
            <a:r>
              <a:rPr lang="en-GB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 the uranium ore and triuranium octoxide (U</a:t>
            </a:r>
            <a:r>
              <a:rPr lang="en-GB" altLang="en-US" sz="23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altLang="en-US" sz="23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GB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samples. </a:t>
            </a:r>
          </a:p>
        </p:txBody>
      </p:sp>
    </p:spTree>
    <p:extLst>
      <p:ext uri="{BB962C8B-B14F-4D97-AF65-F5344CB8AC3E}">
        <p14:creationId xmlns:p14="http://schemas.microsoft.com/office/powerpoint/2010/main" val="2935870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90813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 (</a:t>
            </a:r>
            <a:r>
              <a:rPr lang="en-GB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ategorization and characterization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7464"/>
            <a:ext cx="10515600" cy="504949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3FD247-9ACA-48EE-A89D-6B6B9B9B0ECC}"/>
              </a:ext>
            </a:extLst>
          </p:cNvPr>
          <p:cNvSpPr txBox="1"/>
          <p:nvPr/>
        </p:nvSpPr>
        <p:spPr>
          <a:xfrm>
            <a:off x="1" y="1051618"/>
            <a:ext cx="12191999" cy="6180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altLang="en-US" sz="2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Samples </a:t>
            </a:r>
            <a:r>
              <a:rPr lang="en-GB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  <a:r>
              <a:rPr lang="en-GB" altLang="en-US" sz="2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Analytical Technique</a:t>
            </a:r>
          </a:p>
          <a:p>
            <a:pPr algn="just">
              <a:lnSpc>
                <a:spcPct val="150000"/>
              </a:lnSpc>
            </a:pPr>
            <a:endParaRPr lang="en-GB" alt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GB" alt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GB" alt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GB" alt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GB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GB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NexIon 2000 ICP-MS</a:t>
            </a:r>
          </a:p>
          <a:p>
            <a:pPr algn="just">
              <a:lnSpc>
                <a:spcPct val="150000"/>
              </a:lnSpc>
            </a:pPr>
            <a:r>
              <a:rPr lang="en-GB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Area</a:t>
            </a:r>
          </a:p>
          <a:p>
            <a:pPr algn="just"/>
            <a:r>
              <a:rPr lang="en-GB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 African uranium mine </a:t>
            </a:r>
          </a:p>
          <a:p>
            <a:pPr algn="just"/>
            <a:r>
              <a:rPr lang="en-GB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(Witwatersrand Basin) </a:t>
            </a:r>
          </a:p>
          <a:p>
            <a:pPr algn="just">
              <a:lnSpc>
                <a:spcPct val="150000"/>
              </a:lnSpc>
            </a:pPr>
            <a:r>
              <a:rPr lang="en-GB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n-GB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n-GB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</a:t>
            </a:r>
            <a:r>
              <a:rPr lang="en-GB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Crushing </a:t>
            </a:r>
            <a:r>
              <a:rPr lang="en-GB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milling instrument </a:t>
            </a:r>
          </a:p>
          <a:p>
            <a:pPr algn="just">
              <a:lnSpc>
                <a:spcPct val="150000"/>
              </a:lnSpc>
            </a:pPr>
            <a:endParaRPr lang="en-GB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E784CE-F1FC-468D-89DA-512829159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5327"/>
            <a:ext cx="2858610" cy="29334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0EAC45-D0FF-4F3D-8455-D4626900A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876" y="1597982"/>
            <a:ext cx="2805343" cy="293346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C5AEA32-BE8F-4A8F-8F3A-66D48A2BE965}"/>
              </a:ext>
            </a:extLst>
          </p:cNvPr>
          <p:cNvCxnSpPr/>
          <p:nvPr/>
        </p:nvCxnSpPr>
        <p:spPr>
          <a:xfrm>
            <a:off x="5797118" y="1127464"/>
            <a:ext cx="97655" cy="54864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D0DC933-7520-44AF-8645-35307C299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3281" y="4562202"/>
            <a:ext cx="3031355" cy="20516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BE3041-5D74-493F-ABE2-7E6E2A7BE1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4773" y="1538365"/>
            <a:ext cx="5983549" cy="2978623"/>
          </a:xfrm>
          <a:prstGeom prst="rect">
            <a:avLst/>
          </a:prstGeom>
        </p:spPr>
      </p:pic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47625EE7-9F19-4F07-A6C9-6E8FEC5919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323365"/>
              </p:ext>
            </p:extLst>
          </p:nvPr>
        </p:nvGraphicFramePr>
        <p:xfrm>
          <a:off x="2370339" y="4256851"/>
          <a:ext cx="3426781" cy="2593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733">
                  <a:extLst>
                    <a:ext uri="{9D8B030D-6E8A-4147-A177-3AD203B41FA5}">
                      <a16:colId xmlns:a16="http://schemas.microsoft.com/office/drawing/2014/main" val="1648346709"/>
                    </a:ext>
                  </a:extLst>
                </a:gridCol>
                <a:gridCol w="1142241">
                  <a:extLst>
                    <a:ext uri="{9D8B030D-6E8A-4147-A177-3AD203B41FA5}">
                      <a16:colId xmlns:a16="http://schemas.microsoft.com/office/drawing/2014/main" val="550091361"/>
                    </a:ext>
                  </a:extLst>
                </a:gridCol>
                <a:gridCol w="1208807">
                  <a:extLst>
                    <a:ext uri="{9D8B030D-6E8A-4147-A177-3AD203B41FA5}">
                      <a16:colId xmlns:a16="http://schemas.microsoft.com/office/drawing/2014/main" val="1356713916"/>
                    </a:ext>
                  </a:extLst>
                </a:gridCol>
              </a:tblGrid>
              <a:tr h="455333"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</a:t>
                      </a:r>
                      <a:endParaRPr lang="en-S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Uranium  ore</a:t>
                      </a:r>
                      <a:endParaRPr lang="en-S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GB" altLang="en-US" sz="1400" b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GB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GB" altLang="en-US" sz="1400" b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S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602912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en-S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Rock</a:t>
                      </a:r>
                      <a:endParaRPr lang="en-S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Powder</a:t>
                      </a:r>
                      <a:endParaRPr lang="en-S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752607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</a:t>
                      </a:r>
                      <a:endParaRPr lang="en-S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Ore</a:t>
                      </a:r>
                      <a:endParaRPr lang="en-S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U3O8</a:t>
                      </a:r>
                      <a:endParaRPr lang="en-S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519679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Mass</a:t>
                      </a:r>
                      <a:endParaRPr lang="en-S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24.59 kg</a:t>
                      </a:r>
                      <a:endParaRPr lang="en-S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kg</a:t>
                      </a:r>
                      <a:endParaRPr lang="en-S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482175"/>
                  </a:ext>
                </a:extLst>
              </a:tr>
              <a:tr h="642823"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Expanded uncertainty</a:t>
                      </a:r>
                      <a:endParaRPr lang="en-S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0.0003</a:t>
                      </a:r>
                      <a:endParaRPr lang="en-S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0.0002</a:t>
                      </a:r>
                      <a:endParaRPr lang="en-S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585952"/>
                  </a:ext>
                </a:extLst>
              </a:tr>
              <a:tr h="455333"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Colour code</a:t>
                      </a:r>
                      <a:endParaRPr lang="en-S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RAL9007</a:t>
                      </a:r>
                      <a:endParaRPr lang="en-S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RAL9005</a:t>
                      </a:r>
                      <a:endParaRPr lang="en-S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324601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3D6FA7BC-AACC-47CD-A443-81FAEDF300DD}"/>
              </a:ext>
            </a:extLst>
          </p:cNvPr>
          <p:cNvSpPr txBox="1"/>
          <p:nvPr/>
        </p:nvSpPr>
        <p:spPr>
          <a:xfrm>
            <a:off x="1336090" y="3934606"/>
            <a:ext cx="61877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Uranium ore</a:t>
            </a:r>
            <a:endParaRPr lang="en-S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650E9E-7C38-4A63-AAF8-7701150B2E66}"/>
              </a:ext>
            </a:extLst>
          </p:cNvPr>
          <p:cNvSpPr txBox="1"/>
          <p:nvPr/>
        </p:nvSpPr>
        <p:spPr>
          <a:xfrm>
            <a:off x="2907437" y="3282064"/>
            <a:ext cx="61877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Triuranium octoxide (U</a:t>
            </a:r>
            <a:r>
              <a:rPr lang="en-GB" alt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alt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GB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SS" dirty="0"/>
          </a:p>
        </p:txBody>
      </p:sp>
    </p:spTree>
    <p:extLst>
      <p:ext uri="{BB962C8B-B14F-4D97-AF65-F5344CB8AC3E}">
        <p14:creationId xmlns:p14="http://schemas.microsoft.com/office/powerpoint/2010/main" val="3885691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89601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GB" sz="4400" b="1" spc="-7" baseline="1388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25D792-DF5B-48EC-A4FB-97A202C0D0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9">
                <a:extLst>
                  <a:ext uri="{FF2B5EF4-FFF2-40B4-BE49-F238E27FC236}">
                    <a16:creationId xmlns:a16="http://schemas.microsoft.com/office/drawing/2014/main" id="{B6A6A155-5099-4081-B5B4-FA0EF2D300AC}"/>
                  </a:ext>
                </a:extLst>
              </p:cNvPr>
              <p:cNvGraphicFramePr>
                <a:graphicFrameLocks noGrp="1"/>
              </p:cNvGraphicFramePr>
              <p:nvPr>
                <p:ph sz="quarter" idx="4"/>
                <p:extLst>
                  <p:ext uri="{D42A27DB-BD31-4B8C-83A1-F6EECF244321}">
                    <p14:modId xmlns:p14="http://schemas.microsoft.com/office/powerpoint/2010/main" val="2146801581"/>
                  </p:ext>
                </p:extLst>
              </p:nvPr>
            </p:nvGraphicFramePr>
            <p:xfrm>
              <a:off x="35513" y="1012055"/>
              <a:ext cx="3405810" cy="568170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75843">
                      <a:extLst>
                        <a:ext uri="{9D8B030D-6E8A-4147-A177-3AD203B41FA5}">
                          <a16:colId xmlns:a16="http://schemas.microsoft.com/office/drawing/2014/main" val="271377582"/>
                        </a:ext>
                      </a:extLst>
                    </a:gridCol>
                    <a:gridCol w="1416940">
                      <a:extLst>
                        <a:ext uri="{9D8B030D-6E8A-4147-A177-3AD203B41FA5}">
                          <a16:colId xmlns:a16="http://schemas.microsoft.com/office/drawing/2014/main" val="1257473308"/>
                        </a:ext>
                      </a:extLst>
                    </a:gridCol>
                    <a:gridCol w="1213027">
                      <a:extLst>
                        <a:ext uri="{9D8B030D-6E8A-4147-A177-3AD203B41FA5}">
                          <a16:colId xmlns:a16="http://schemas.microsoft.com/office/drawing/2014/main" val="149797858"/>
                        </a:ext>
                      </a:extLst>
                    </a:gridCol>
                  </a:tblGrid>
                  <a:tr h="37993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Element</a:t>
                          </a:r>
                          <a:endParaRPr lang="en-SS" sz="16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Uranium ore</a:t>
                          </a:r>
                          <a:endParaRPr lang="en-SS" sz="16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GB" altLang="en-US" sz="1600" b="1" dirty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U</m:t>
                                </m:r>
                                <m:r>
                                  <m:rPr>
                                    <m:nor/>
                                  </m:rPr>
                                  <a:rPr lang="en-GB" altLang="en-US" sz="1600" b="1" baseline="-25000" dirty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n-GB" altLang="en-US" sz="1600" b="1" dirty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  <m:r>
                                  <m:rPr>
                                    <m:nor/>
                                  </m:rPr>
                                  <a:rPr lang="en-GB" altLang="en-US" sz="1600" b="1" baseline="-25000" dirty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SS" sz="16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899696189"/>
                      </a:ext>
                    </a:extLst>
                  </a:tr>
                  <a:tr h="3786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SS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9,1570 ± 1,4913</a:t>
                          </a:r>
                          <a:endParaRPr lang="en-SS" sz="11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0,00170 ± 0,00011</a:t>
                          </a:r>
                          <a:endParaRPr lang="en-SS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977719916"/>
                      </a:ext>
                    </a:extLst>
                  </a:tr>
                  <a:tr h="3786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Ce</a:t>
                          </a:r>
                          <a:endParaRPr lang="en-SS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15,8673± 3,9757</a:t>
                          </a:r>
                          <a:endParaRPr lang="en-SS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0,00309 ± 0,00024</a:t>
                          </a:r>
                          <a:endParaRPr lang="en-SS" sz="11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4137214422"/>
                      </a:ext>
                    </a:extLst>
                  </a:tr>
                  <a:tr h="3786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</a:t>
                          </a:r>
                          <a:endParaRPr lang="en-SS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1,644,4 ± 0,2593</a:t>
                          </a:r>
                          <a:endParaRPr lang="en-SS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0,00040 ± 0,00004</a:t>
                          </a:r>
                          <a:endParaRPr lang="en-SS" sz="11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509978549"/>
                      </a:ext>
                    </a:extLst>
                  </a:tr>
                  <a:tr h="3786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Nd</a:t>
                          </a:r>
                          <a:endParaRPr lang="en-SS" sz="11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6,2358 ± 1,0142</a:t>
                          </a:r>
                          <a:endParaRPr lang="en-SS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0,00162 ± 0,00014</a:t>
                          </a:r>
                          <a:endParaRPr lang="en-SS" sz="11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4013896282"/>
                      </a:ext>
                    </a:extLst>
                  </a:tr>
                  <a:tr h="3786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Sm</a:t>
                          </a:r>
                          <a:endParaRPr lang="en-SS" sz="11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1,7364 ± 0,3345</a:t>
                          </a:r>
                          <a:endParaRPr lang="en-SS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0,00019 ± 0,00008</a:t>
                          </a:r>
                          <a:endParaRPr lang="en-SS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959848672"/>
                      </a:ext>
                    </a:extLst>
                  </a:tr>
                  <a:tr h="3786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Eu</a:t>
                          </a:r>
                          <a:endParaRPr lang="en-SS" sz="11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0,3167 ± 0,0561</a:t>
                          </a:r>
                          <a:endParaRPr lang="en-SS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0,00007 ± 0,00002</a:t>
                          </a:r>
                          <a:endParaRPr lang="en-SS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949871996"/>
                      </a:ext>
                    </a:extLst>
                  </a:tr>
                  <a:tr h="3786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Gd</a:t>
                          </a:r>
                          <a:endParaRPr lang="en-SS" sz="11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1,8829 ± 0,3534</a:t>
                          </a:r>
                          <a:endParaRPr lang="en-SS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0,00032 ± 0,00006</a:t>
                          </a:r>
                          <a:endParaRPr lang="en-SS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387505345"/>
                      </a:ext>
                    </a:extLst>
                  </a:tr>
                  <a:tr h="3786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Tb</a:t>
                          </a:r>
                          <a:endParaRPr lang="en-SS" sz="11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0,3882 ± 0,0695</a:t>
                          </a:r>
                          <a:endParaRPr lang="en-SS" sz="11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0,00006 ± 0,00002</a:t>
                          </a:r>
                          <a:endParaRPr lang="en-SS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949869698"/>
                      </a:ext>
                    </a:extLst>
                  </a:tr>
                  <a:tr h="3786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Dy</a:t>
                          </a:r>
                          <a:endParaRPr lang="en-SS" sz="11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2,4810 ± 0,4483</a:t>
                          </a:r>
                          <a:endParaRPr lang="en-SS" sz="11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0,00035 ± 0,00005</a:t>
                          </a:r>
                          <a:endParaRPr lang="en-SS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538522682"/>
                      </a:ext>
                    </a:extLst>
                  </a:tr>
                  <a:tr h="3786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Ho</a:t>
                          </a:r>
                          <a:endParaRPr lang="en-SS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0,4366 ± 0,0775</a:t>
                          </a:r>
                          <a:endParaRPr lang="en-SS" sz="11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0,00006 ± 0,00001</a:t>
                          </a:r>
                          <a:endParaRPr lang="en-SS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264457548"/>
                      </a:ext>
                    </a:extLst>
                  </a:tr>
                  <a:tr h="3786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Er</a:t>
                          </a:r>
                          <a:endParaRPr lang="en-SS" sz="11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1,1342 ± 0,2052</a:t>
                          </a:r>
                          <a:endParaRPr lang="en-SS" sz="11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0,00014 ± 0,00004</a:t>
                          </a:r>
                          <a:endParaRPr lang="en-SS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281287085"/>
                      </a:ext>
                    </a:extLst>
                  </a:tr>
                  <a:tr h="3786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Tm</a:t>
                          </a:r>
                          <a:endParaRPr lang="en-SS" sz="11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0,1603 ± 0,0301</a:t>
                          </a:r>
                          <a:endParaRPr lang="en-SS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0,00003 ± 0,00001</a:t>
                          </a:r>
                          <a:endParaRPr lang="en-SS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16964720"/>
                      </a:ext>
                    </a:extLst>
                  </a:tr>
                  <a:tr h="3786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Yb</a:t>
                          </a:r>
                          <a:endParaRPr lang="en-SS" sz="11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0,968,1 ± 0,1786</a:t>
                          </a:r>
                          <a:endParaRPr lang="en-SS" sz="11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0,00015 ± 0,00004</a:t>
                          </a:r>
                          <a:endParaRPr lang="en-SS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159159467"/>
                      </a:ext>
                    </a:extLst>
                  </a:tr>
                  <a:tr h="3786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Lu</a:t>
                          </a:r>
                          <a:endParaRPr lang="en-SS" sz="11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0,1143 ± 0,0213</a:t>
                          </a:r>
                          <a:endParaRPr lang="en-SS" sz="11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0,00004 ±  0,00001</a:t>
                          </a:r>
                          <a:endParaRPr lang="en-SS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5167925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9">
                <a:extLst>
                  <a:ext uri="{FF2B5EF4-FFF2-40B4-BE49-F238E27FC236}">
                    <a16:creationId xmlns:a16="http://schemas.microsoft.com/office/drawing/2014/main" id="{B6A6A155-5099-4081-B5B4-FA0EF2D300AC}"/>
                  </a:ext>
                </a:extLst>
              </p:cNvPr>
              <p:cNvGraphicFramePr>
                <a:graphicFrameLocks noGrp="1"/>
              </p:cNvGraphicFramePr>
              <p:nvPr>
                <p:ph sz="quarter" idx="4"/>
                <p:extLst>
                  <p:ext uri="{D42A27DB-BD31-4B8C-83A1-F6EECF244321}">
                    <p14:modId xmlns:p14="http://schemas.microsoft.com/office/powerpoint/2010/main" val="2146801581"/>
                  </p:ext>
                </p:extLst>
              </p:nvPr>
            </p:nvGraphicFramePr>
            <p:xfrm>
              <a:off x="35513" y="1012055"/>
              <a:ext cx="3405810" cy="568170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75843">
                      <a:extLst>
                        <a:ext uri="{9D8B030D-6E8A-4147-A177-3AD203B41FA5}">
                          <a16:colId xmlns:a16="http://schemas.microsoft.com/office/drawing/2014/main" val="271377582"/>
                        </a:ext>
                      </a:extLst>
                    </a:gridCol>
                    <a:gridCol w="1416940">
                      <a:extLst>
                        <a:ext uri="{9D8B030D-6E8A-4147-A177-3AD203B41FA5}">
                          <a16:colId xmlns:a16="http://schemas.microsoft.com/office/drawing/2014/main" val="1257473308"/>
                        </a:ext>
                      </a:extLst>
                    </a:gridCol>
                    <a:gridCol w="1213027">
                      <a:extLst>
                        <a:ext uri="{9D8B030D-6E8A-4147-A177-3AD203B41FA5}">
                          <a16:colId xmlns:a16="http://schemas.microsoft.com/office/drawing/2014/main" val="149797858"/>
                        </a:ext>
                      </a:extLst>
                    </a:gridCol>
                  </a:tblGrid>
                  <a:tr h="37993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Element</a:t>
                          </a:r>
                          <a:endParaRPr lang="en-SS" sz="16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Uranium ore</a:t>
                          </a:r>
                          <a:endParaRPr lang="en-SS" sz="16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endParaRPr lang="en-SS"/>
                        </a:p>
                      </a:txBody>
                      <a:tcPr marL="9525" marR="9525" marT="9525" marB="0" anchor="b">
                        <a:blipFill>
                          <a:blip r:embed="rId3"/>
                          <a:stretch>
                            <a:fillRect l="-181910" t="-3226" r="-2010" b="-14274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9696189"/>
                      </a:ext>
                    </a:extLst>
                  </a:tr>
                  <a:tr h="3786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SS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9,1570 ± 1,4913</a:t>
                          </a:r>
                          <a:endParaRPr lang="en-SS" sz="11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0,00170 ± 0,00011</a:t>
                          </a:r>
                          <a:endParaRPr lang="en-SS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977719916"/>
                      </a:ext>
                    </a:extLst>
                  </a:tr>
                  <a:tr h="3786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Ce</a:t>
                          </a:r>
                          <a:endParaRPr lang="en-SS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15,8673± 3,9757</a:t>
                          </a:r>
                          <a:endParaRPr lang="en-SS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0,00309 ± 0,00024</a:t>
                          </a:r>
                          <a:endParaRPr lang="en-SS" sz="11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4137214422"/>
                      </a:ext>
                    </a:extLst>
                  </a:tr>
                  <a:tr h="3786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</a:t>
                          </a:r>
                          <a:endParaRPr lang="en-SS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1,644,4 ± 0,2593</a:t>
                          </a:r>
                          <a:endParaRPr lang="en-SS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0,00040 ± 0,00004</a:t>
                          </a:r>
                          <a:endParaRPr lang="en-SS" sz="11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509978549"/>
                      </a:ext>
                    </a:extLst>
                  </a:tr>
                  <a:tr h="3786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Nd</a:t>
                          </a:r>
                          <a:endParaRPr lang="en-SS" sz="11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6,2358 ± 1,0142</a:t>
                          </a:r>
                          <a:endParaRPr lang="en-SS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0,00162 ± 0,00014</a:t>
                          </a:r>
                          <a:endParaRPr lang="en-SS" sz="11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4013896282"/>
                      </a:ext>
                    </a:extLst>
                  </a:tr>
                  <a:tr h="3786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Sm</a:t>
                          </a:r>
                          <a:endParaRPr lang="en-SS" sz="11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1,7364 ± 0,3345</a:t>
                          </a:r>
                          <a:endParaRPr lang="en-SS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0,00019 ± 0,00008</a:t>
                          </a:r>
                          <a:endParaRPr lang="en-SS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959848672"/>
                      </a:ext>
                    </a:extLst>
                  </a:tr>
                  <a:tr h="3786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Eu</a:t>
                          </a:r>
                          <a:endParaRPr lang="en-SS" sz="11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0,3167 ± 0,0561</a:t>
                          </a:r>
                          <a:endParaRPr lang="en-SS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0,00007 ± 0,00002</a:t>
                          </a:r>
                          <a:endParaRPr lang="en-SS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949871996"/>
                      </a:ext>
                    </a:extLst>
                  </a:tr>
                  <a:tr h="3786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Gd</a:t>
                          </a:r>
                          <a:endParaRPr lang="en-SS" sz="11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1,8829 ± 0,3534</a:t>
                          </a:r>
                          <a:endParaRPr lang="en-SS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0,00032 ± 0,00006</a:t>
                          </a:r>
                          <a:endParaRPr lang="en-SS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387505345"/>
                      </a:ext>
                    </a:extLst>
                  </a:tr>
                  <a:tr h="3786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Tb</a:t>
                          </a:r>
                          <a:endParaRPr lang="en-SS" sz="11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0,3882 ± 0,0695</a:t>
                          </a:r>
                          <a:endParaRPr lang="en-SS" sz="11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0,00006 ± 0,00002</a:t>
                          </a:r>
                          <a:endParaRPr lang="en-SS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949869698"/>
                      </a:ext>
                    </a:extLst>
                  </a:tr>
                  <a:tr h="3786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Dy</a:t>
                          </a:r>
                          <a:endParaRPr lang="en-SS" sz="11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2,4810 ± 0,4483</a:t>
                          </a:r>
                          <a:endParaRPr lang="en-SS" sz="11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0,00035 ± 0,00005</a:t>
                          </a:r>
                          <a:endParaRPr lang="en-SS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538522682"/>
                      </a:ext>
                    </a:extLst>
                  </a:tr>
                  <a:tr h="3786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Ho</a:t>
                          </a:r>
                          <a:endParaRPr lang="en-SS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0,4366 ± 0,0775</a:t>
                          </a:r>
                          <a:endParaRPr lang="en-SS" sz="11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0,00006 ± 0,00001</a:t>
                          </a:r>
                          <a:endParaRPr lang="en-SS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264457548"/>
                      </a:ext>
                    </a:extLst>
                  </a:tr>
                  <a:tr h="3786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Er</a:t>
                          </a:r>
                          <a:endParaRPr lang="en-SS" sz="11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1,1342 ± 0,2052</a:t>
                          </a:r>
                          <a:endParaRPr lang="en-SS" sz="11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0,00014 ± 0,00004</a:t>
                          </a:r>
                          <a:endParaRPr lang="en-SS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281287085"/>
                      </a:ext>
                    </a:extLst>
                  </a:tr>
                  <a:tr h="3786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Tm</a:t>
                          </a:r>
                          <a:endParaRPr lang="en-SS" sz="11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0,1603 ± 0,0301</a:t>
                          </a:r>
                          <a:endParaRPr lang="en-SS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0,00003 ± 0,00001</a:t>
                          </a:r>
                          <a:endParaRPr lang="en-SS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16964720"/>
                      </a:ext>
                    </a:extLst>
                  </a:tr>
                  <a:tr h="3786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Yb</a:t>
                          </a:r>
                          <a:endParaRPr lang="en-SS" sz="11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0,968,1 ± 0,1786</a:t>
                          </a:r>
                          <a:endParaRPr lang="en-SS" sz="11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0,00015 ± 0,00004</a:t>
                          </a:r>
                          <a:endParaRPr lang="en-SS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159159467"/>
                      </a:ext>
                    </a:extLst>
                  </a:tr>
                  <a:tr h="3786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Lu</a:t>
                          </a:r>
                          <a:endParaRPr lang="en-SS" sz="11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0,1143 ± 0,0213</a:t>
                          </a:r>
                          <a:endParaRPr lang="en-SS" sz="11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11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0,00004 ±  0,00001</a:t>
                          </a:r>
                          <a:endParaRPr lang="en-SS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51679256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79306F54-D083-4832-99B9-6C1234410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241" y="1012056"/>
            <a:ext cx="3699505" cy="28053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5A184C-762B-4268-B6AE-F9B2C48631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4423" y="4246201"/>
            <a:ext cx="3743323" cy="24475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69FA998-640F-44FA-A143-74AE99915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3612" y="1012055"/>
            <a:ext cx="4378177" cy="31397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25BBC64-0DA4-41E0-B925-D0CB90980827}"/>
              </a:ext>
            </a:extLst>
          </p:cNvPr>
          <p:cNvSpPr txBox="1"/>
          <p:nvPr/>
        </p:nvSpPr>
        <p:spPr>
          <a:xfrm>
            <a:off x="7298913" y="4085759"/>
            <a:ext cx="4848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REE pattern normalised to chondrite for uranium ore sample</a:t>
            </a:r>
            <a:r>
              <a:rPr lang="en-Z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S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Riruwai</a:t>
            </a:r>
            <a:r>
              <a:rPr lang="en-S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Nigeria (John et al., 2021)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8339D0-B444-4921-AC6B-CDAB6AF55AEF}"/>
              </a:ext>
            </a:extLst>
          </p:cNvPr>
          <p:cNvSpPr txBox="1"/>
          <p:nvPr/>
        </p:nvSpPr>
        <p:spPr>
          <a:xfrm>
            <a:off x="3464423" y="3760126"/>
            <a:ext cx="36110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REE pattern normalised to chondrite for</a:t>
            </a:r>
            <a:r>
              <a:rPr lang="en-Z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South African </a:t>
            </a:r>
            <a:r>
              <a:rPr lang="en-S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uranium ore sample</a:t>
            </a:r>
            <a:r>
              <a:rPr lang="en-Z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FC7F33-BFE0-47AB-BCF7-C25AEE2BFEEB}"/>
              </a:ext>
            </a:extLst>
          </p:cNvPr>
          <p:cNvSpPr txBox="1"/>
          <p:nvPr/>
        </p:nvSpPr>
        <p:spPr>
          <a:xfrm>
            <a:off x="7230845" y="5866497"/>
            <a:ext cx="491676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REE pattern normalised to chondrite for</a:t>
            </a:r>
            <a:r>
              <a:rPr lang="en-Z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South African U</a:t>
            </a:r>
            <a:r>
              <a:rPr lang="en-ZA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Z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ZA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S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sample</a:t>
            </a:r>
            <a:r>
              <a:rPr lang="en-Z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64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90813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GB" sz="4400" b="1" spc="-7" baseline="1388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3A73C1-4E68-4E0D-B5DF-235A0CDD94E7}"/>
              </a:ext>
            </a:extLst>
          </p:cNvPr>
          <p:cNvSpPr txBox="1"/>
          <p:nvPr/>
        </p:nvSpPr>
        <p:spPr>
          <a:xfrm>
            <a:off x="54005" y="1097819"/>
            <a:ext cx="12083989" cy="4847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ranium ore and U</a:t>
            </a:r>
            <a:r>
              <a:rPr lang="en-US" sz="27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7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samples, their chondrite normalized REE pattern revealed a unique nuclear forensic signature for the South Africa’s nuclear material.</a:t>
            </a:r>
          </a:p>
          <a:p>
            <a:r>
              <a:rPr lang="en-GB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These results confirmed that, the REE patterns used for the origin location did reflect significant variation within the mine and thus provided valuable information about the geochemical formation and origin. </a:t>
            </a:r>
          </a:p>
          <a:p>
            <a:endParaRPr lang="en-GB" sz="27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composition of the REEs in this work can be applied to nuclear forensic investigations as a viable signature.</a:t>
            </a:r>
            <a:endParaRPr lang="en-SS" sz="2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S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GB" sz="2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GB" sz="2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661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90813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GB" sz="4400" b="1" spc="-7" baseline="1388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3A73C1-4E68-4E0D-B5DF-235A0CDD94E7}"/>
              </a:ext>
            </a:extLst>
          </p:cNvPr>
          <p:cNvSpPr txBox="1"/>
          <p:nvPr/>
        </p:nvSpPr>
        <p:spPr>
          <a:xfrm>
            <a:off x="54005" y="1097819"/>
            <a:ext cx="1208398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Wallenius</a:t>
            </a:r>
            <a:r>
              <a:rPr lang="en-GB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M., et al. (2006). Forensic Sci. Int. 156: 55.	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Karpas, Z. (2014). Analytical chemistry of uranium: environmental, forensic, nuclear, and toxicological applications, CRC press.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Keegan, E., et al. (2008). Appl. Geochem. 23: 765.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Khumalo, N. (2017). Application of ICP-MS </a:t>
            </a:r>
            <a:r>
              <a:rPr lang="en-GB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ahd</a:t>
            </a:r>
            <a:r>
              <a:rPr lang="en-GB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Isotopic Techniques in Resolving Nuclear Forensic Signatures in Uranium Mining and Processing, North-West University (South-Africa).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Ntsohi</a:t>
            </a:r>
            <a:r>
              <a:rPr lang="en-GB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L. (2019). Characterization of uranium mined ore for nuclear forensic applications, University of the Witwatersrand, Johannesburg (South Africa).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Seemela, K. and T. Kupi (2023). "Determination of REE in uranium bearing-material for nuclear forensics purposes using ICP-MS."	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Kamunda, C., et al. (2016). "An assessment of radiological hazards from gold mine tailings in the province of Gauteng in South Africa." International Journal of environmental research and public health 13(1): 138.</a:t>
            </a:r>
          </a:p>
          <a:p>
            <a:endParaRPr lang="en-GB" sz="2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GB" sz="2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935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3CF80AB-DDA2-45CA-BBA4-C2FAE5FB8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527" y="4257121"/>
            <a:ext cx="45720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rgbClr val="3366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0" dirty="0">
                <a:solidFill>
                  <a:schemeClr val="tx1"/>
                </a:solidFill>
              </a:rPr>
              <a:t>North-West University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0" dirty="0">
                <a:solidFill>
                  <a:schemeClr val="tx1"/>
                </a:solidFill>
              </a:rPr>
              <a:t>Private Bag X 2046, Mmabatho, 2735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0" dirty="0">
                <a:solidFill>
                  <a:schemeClr val="tx1"/>
                </a:solidFill>
              </a:rPr>
              <a:t>North West Province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0" dirty="0">
                <a:solidFill>
                  <a:schemeClr val="tx1"/>
                </a:solidFill>
              </a:rPr>
              <a:t>South Africa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0" dirty="0">
                <a:solidFill>
                  <a:srgbClr val="0000CC"/>
                </a:solidFill>
              </a:rPr>
              <a:t>www.nwu.ac.za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A697A83B-A2AC-48F5-9C78-92C3C886B8D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655097" y="3161234"/>
            <a:ext cx="811086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rgbClr val="3366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044191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5DE3FADB3A0A43A502E9828E29FD1B" ma:contentTypeVersion="10" ma:contentTypeDescription="Create a new document." ma:contentTypeScope="" ma:versionID="dd8bc77738ccaea114a14ac8772c958c">
  <xsd:schema xmlns:xsd="http://www.w3.org/2001/XMLSchema" xmlns:xs="http://www.w3.org/2001/XMLSchema" xmlns:p="http://schemas.microsoft.com/office/2006/metadata/properties" xmlns:ns3="5a20e793-1f51-4d15-bd5a-e5e4f2d048fb" xmlns:ns4="e52d01c0-2234-4cec-b71d-da125a6ce7d7" targetNamespace="http://schemas.microsoft.com/office/2006/metadata/properties" ma:root="true" ma:fieldsID="db844edb69f74c9937e34a7bd5fc9cec" ns3:_="" ns4:_="">
    <xsd:import namespace="5a20e793-1f51-4d15-bd5a-e5e4f2d048fb"/>
    <xsd:import namespace="e52d01c0-2234-4cec-b71d-da125a6ce7d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0e793-1f51-4d15-bd5a-e5e4f2d048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2d01c0-2234-4cec-b71d-da125a6ce7d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a20e793-1f51-4d15-bd5a-e5e4f2d048fb" xsi:nil="true"/>
  </documentManagement>
</p:properties>
</file>

<file path=customXml/itemProps1.xml><?xml version="1.0" encoding="utf-8"?>
<ds:datastoreItem xmlns:ds="http://schemas.openxmlformats.org/officeDocument/2006/customXml" ds:itemID="{1DFDF9CF-25C1-42A9-AD10-3729D790E5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48D2A1-42C5-47C8-A061-DF161C6297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20e793-1f51-4d15-bd5a-e5e4f2d048fb"/>
    <ds:schemaRef ds:uri="e52d01c0-2234-4cec-b71d-da125a6ce7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578B00-A7AB-4DCB-A993-E57174CCD28C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5a20e793-1f51-4d15-bd5a-e5e4f2d048fb"/>
    <ds:schemaRef ds:uri="e52d01c0-2234-4cec-b71d-da125a6ce7d7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32754</TotalTime>
  <Words>853</Words>
  <Application>Microsoft Office PowerPoint</Application>
  <PresentationFormat>Widescreen</PresentationFormat>
  <Paragraphs>130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Office Theme</vt:lpstr>
      <vt:lpstr>Categorization and characterization of uranium-bearing materials for nuclear forensic attribution using ICP-MS</vt:lpstr>
      <vt:lpstr>Content</vt:lpstr>
      <vt:lpstr>Background</vt:lpstr>
      <vt:lpstr>Background cont…</vt:lpstr>
      <vt:lpstr>Methodology (categorization and characterization )</vt:lpstr>
      <vt:lpstr>Results</vt:lpstr>
      <vt:lpstr>Conclusion</vt:lpstr>
      <vt:lpstr>References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NWUUSER</dc:creator>
  <cp:lastModifiedBy>K Jonas</cp:lastModifiedBy>
  <cp:revision>173</cp:revision>
  <cp:lastPrinted>2025-10-22T09:21:25Z</cp:lastPrinted>
  <dcterms:created xsi:type="dcterms:W3CDTF">2022-05-10T10:41:55Z</dcterms:created>
  <dcterms:modified xsi:type="dcterms:W3CDTF">2026-05-18T08:30:03Z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0x010100E35DE3FADB3A0A43A502E9828E29FD1B</vt:lpwstr>
  </property>
</Properties>
</file>